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75" r:id="rId3"/>
    <p:sldMasterId id="2147483712" r:id="rId4"/>
    <p:sldMasterId id="2147483742" r:id="rId5"/>
    <p:sldMasterId id="2147483754" r:id="rId6"/>
    <p:sldMasterId id="2147483766" r:id="rId7"/>
    <p:sldMasterId id="2147483778" r:id="rId8"/>
    <p:sldMasterId id="2147483790" r:id="rId9"/>
    <p:sldMasterId id="2147483802" r:id="rId10"/>
  </p:sldMasterIdLst>
  <p:notesMasterIdLst>
    <p:notesMasterId r:id="rId168"/>
  </p:notesMasterIdLst>
  <p:sldIdLst>
    <p:sldId id="293" r:id="rId11"/>
    <p:sldId id="294" r:id="rId12"/>
    <p:sldId id="295" r:id="rId13"/>
    <p:sldId id="296" r:id="rId14"/>
    <p:sldId id="523" r:id="rId15"/>
    <p:sldId id="462"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297" r:id="rId29"/>
    <p:sldId id="463" r:id="rId30"/>
    <p:sldId id="464" r:id="rId31"/>
    <p:sldId id="465" r:id="rId32"/>
    <p:sldId id="466" r:id="rId33"/>
    <p:sldId id="467" r:id="rId34"/>
    <p:sldId id="468" r:id="rId35"/>
    <p:sldId id="469" r:id="rId36"/>
    <p:sldId id="470" r:id="rId37"/>
    <p:sldId id="471" r:id="rId38"/>
    <p:sldId id="472" r:id="rId39"/>
    <p:sldId id="526"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2" r:id="rId62"/>
    <p:sldId id="329"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5" r:id="rId80"/>
    <p:sldId id="524" r:id="rId81"/>
    <p:sldId id="421" r:id="rId82"/>
    <p:sldId id="527" r:id="rId83"/>
    <p:sldId id="528" r:id="rId84"/>
    <p:sldId id="529" r:id="rId85"/>
    <p:sldId id="530" r:id="rId86"/>
    <p:sldId id="531" r:id="rId87"/>
    <p:sldId id="532" r:id="rId88"/>
    <p:sldId id="533" r:id="rId89"/>
    <p:sldId id="534" r:id="rId90"/>
    <p:sldId id="535" r:id="rId91"/>
    <p:sldId id="536" r:id="rId92"/>
    <p:sldId id="537" r:id="rId93"/>
    <p:sldId id="538" r:id="rId94"/>
    <p:sldId id="539" r:id="rId95"/>
    <p:sldId id="540" r:id="rId96"/>
    <p:sldId id="541" r:id="rId97"/>
    <p:sldId id="543" r:id="rId98"/>
    <p:sldId id="330" r:id="rId99"/>
    <p:sldId id="456" r:id="rId100"/>
    <p:sldId id="457" r:id="rId101"/>
    <p:sldId id="458" r:id="rId102"/>
    <p:sldId id="459" r:id="rId103"/>
    <p:sldId id="460" r:id="rId104"/>
    <p:sldId id="461" r:id="rId105"/>
    <p:sldId id="525" r:id="rId106"/>
    <p:sldId id="331" r:id="rId107"/>
    <p:sldId id="341" r:id="rId108"/>
    <p:sldId id="342" r:id="rId109"/>
    <p:sldId id="343" r:id="rId110"/>
    <p:sldId id="344" r:id="rId111"/>
    <p:sldId id="345" r:id="rId112"/>
    <p:sldId id="346" r:id="rId113"/>
    <p:sldId id="347" r:id="rId114"/>
    <p:sldId id="348" r:id="rId115"/>
    <p:sldId id="349" r:id="rId116"/>
    <p:sldId id="350" r:id="rId117"/>
    <p:sldId id="351" r:id="rId118"/>
    <p:sldId id="352" r:id="rId119"/>
    <p:sldId id="353" r:id="rId120"/>
    <p:sldId id="354" r:id="rId121"/>
    <p:sldId id="355" r:id="rId122"/>
    <p:sldId id="356" r:id="rId123"/>
    <p:sldId id="357" r:id="rId124"/>
    <p:sldId id="298" r:id="rId125"/>
    <p:sldId id="438" r:id="rId126"/>
    <p:sldId id="473" r:id="rId127"/>
    <p:sldId id="474" r:id="rId128"/>
    <p:sldId id="475" r:id="rId129"/>
    <p:sldId id="476" r:id="rId130"/>
    <p:sldId id="477" r:id="rId131"/>
    <p:sldId id="479" r:id="rId132"/>
    <p:sldId id="480" r:id="rId133"/>
    <p:sldId id="481" r:id="rId134"/>
    <p:sldId id="482" r:id="rId135"/>
    <p:sldId id="483" r:id="rId136"/>
    <p:sldId id="484" r:id="rId137"/>
    <p:sldId id="485" r:id="rId138"/>
    <p:sldId id="486" r:id="rId139"/>
    <p:sldId id="487" r:id="rId140"/>
    <p:sldId id="488" r:id="rId141"/>
    <p:sldId id="489" r:id="rId142"/>
    <p:sldId id="490" r:id="rId143"/>
    <p:sldId id="491" r:id="rId144"/>
    <p:sldId id="492" r:id="rId145"/>
    <p:sldId id="493" r:id="rId146"/>
    <p:sldId id="494" r:id="rId147"/>
    <p:sldId id="495" r:id="rId148"/>
    <p:sldId id="496" r:id="rId149"/>
    <p:sldId id="497" r:id="rId150"/>
    <p:sldId id="498" r:id="rId151"/>
    <p:sldId id="499" r:id="rId152"/>
    <p:sldId id="500" r:id="rId153"/>
    <p:sldId id="501" r:id="rId154"/>
    <p:sldId id="502" r:id="rId155"/>
    <p:sldId id="511" r:id="rId156"/>
    <p:sldId id="512" r:id="rId157"/>
    <p:sldId id="513" r:id="rId158"/>
    <p:sldId id="514" r:id="rId159"/>
    <p:sldId id="515" r:id="rId160"/>
    <p:sldId id="516" r:id="rId161"/>
    <p:sldId id="517" r:id="rId162"/>
    <p:sldId id="518" r:id="rId163"/>
    <p:sldId id="519" r:id="rId164"/>
    <p:sldId id="520" r:id="rId165"/>
    <p:sldId id="521" r:id="rId166"/>
    <p:sldId id="522" r:id="rId167"/>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79A"/>
    <a:srgbClr val="FF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66053" autoAdjust="0"/>
  </p:normalViewPr>
  <p:slideViewPr>
    <p:cSldViewPr>
      <p:cViewPr varScale="1">
        <p:scale>
          <a:sx n="80" d="100"/>
          <a:sy n="80" d="100"/>
        </p:scale>
        <p:origin x="1590" y="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5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0"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theme" Target="theme/theme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slide" Target="slides/slide154.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ableStyles" Target="tableStyle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749F9-4F89-4F7D-BCDA-CA5FC477C45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BE362775-8062-4A80-BAE3-65176EC55D6C}">
      <dgm:prSet phldrT="[Text]"/>
      <dgm:spPr/>
      <dgm:t>
        <a:bodyPr/>
        <a:lstStyle/>
        <a:p>
          <a:r>
            <a:rPr lang="en-GB" b="1" dirty="0">
              <a:solidFill>
                <a:srgbClr val="3C63A8"/>
              </a:solidFill>
              <a:latin typeface="Arial Black" panose="020B0A04020102020204" pitchFamily="34" charset="0"/>
            </a:rPr>
            <a:t>DEFINE “HAZARDS”</a:t>
          </a:r>
        </a:p>
      </dgm:t>
    </dgm:pt>
    <dgm:pt modelId="{3CD09771-2F8E-4A6B-8AE2-DB79586DB4D2}" type="parTrans" cxnId="{C14C3427-AC9D-48AA-858A-967A2B7B035A}">
      <dgm:prSet/>
      <dgm:spPr/>
      <dgm:t>
        <a:bodyPr/>
        <a:lstStyle/>
        <a:p>
          <a:endParaRPr lang="en-GB"/>
        </a:p>
      </dgm:t>
    </dgm:pt>
    <dgm:pt modelId="{3EB994D5-720E-47BD-848B-445E7ABDDBA1}" type="sibTrans" cxnId="{C14C3427-AC9D-48AA-858A-967A2B7B035A}">
      <dgm:prSet/>
      <dgm:spPr/>
      <dgm:t>
        <a:bodyPr/>
        <a:lstStyle/>
        <a:p>
          <a:endParaRPr lang="en-GB" b="1">
            <a:solidFill>
              <a:srgbClr val="3C63A8"/>
            </a:solidFill>
            <a:latin typeface="Arial Black" panose="020B0A04020102020204" pitchFamily="34" charset="0"/>
          </a:endParaRPr>
        </a:p>
      </dgm:t>
    </dgm:pt>
    <dgm:pt modelId="{1BD00DD5-87AD-44CC-A432-FD8925BDF62A}">
      <dgm:prSet phldrT="[Text]"/>
      <dgm:spPr/>
      <dgm:t>
        <a:bodyPr/>
        <a:lstStyle/>
        <a:p>
          <a:r>
            <a:rPr lang="en-GB" b="1" dirty="0">
              <a:solidFill>
                <a:srgbClr val="3C63A8"/>
              </a:solidFill>
              <a:latin typeface="Arial Black" panose="020B0A04020102020204" pitchFamily="34" charset="0"/>
            </a:rPr>
            <a:t>IDENTIFY CONTROL POINTS</a:t>
          </a:r>
        </a:p>
      </dgm:t>
    </dgm:pt>
    <dgm:pt modelId="{F404F23F-68FF-4D2F-B1C1-D200736A3BE2}" type="parTrans" cxnId="{F06CE24A-3783-4877-9736-6E3E4ED0EC8F}">
      <dgm:prSet/>
      <dgm:spPr/>
      <dgm:t>
        <a:bodyPr/>
        <a:lstStyle/>
        <a:p>
          <a:endParaRPr lang="en-GB"/>
        </a:p>
      </dgm:t>
    </dgm:pt>
    <dgm:pt modelId="{473A24F4-9B88-4356-B86A-C06AC77E8F0A}" type="sibTrans" cxnId="{F06CE24A-3783-4877-9736-6E3E4ED0EC8F}">
      <dgm:prSet/>
      <dgm:spPr/>
      <dgm:t>
        <a:bodyPr/>
        <a:lstStyle/>
        <a:p>
          <a:endParaRPr lang="en-GB" b="1">
            <a:solidFill>
              <a:srgbClr val="3C63A8"/>
            </a:solidFill>
            <a:latin typeface="Arial Black" panose="020B0A04020102020204" pitchFamily="34" charset="0"/>
          </a:endParaRPr>
        </a:p>
      </dgm:t>
    </dgm:pt>
    <dgm:pt modelId="{5705C15C-EE4E-43A2-8466-E41629588A0B}">
      <dgm:prSet phldrT="[Text]"/>
      <dgm:spPr/>
      <dgm:t>
        <a:bodyPr/>
        <a:lstStyle/>
        <a:p>
          <a:r>
            <a:rPr lang="en-GB" b="1" dirty="0">
              <a:solidFill>
                <a:srgbClr val="3C63A8"/>
              </a:solidFill>
              <a:latin typeface="Arial Black" panose="020B0A04020102020204" pitchFamily="34" charset="0"/>
            </a:rPr>
            <a:t>IDENTIFY NORMAL LIMITS</a:t>
          </a:r>
        </a:p>
      </dgm:t>
    </dgm:pt>
    <dgm:pt modelId="{888703E1-005D-4814-8F1C-6B4C8FFC39F7}" type="parTrans" cxnId="{FFE98754-2823-4839-8846-0D40BC9B39BE}">
      <dgm:prSet/>
      <dgm:spPr/>
      <dgm:t>
        <a:bodyPr/>
        <a:lstStyle/>
        <a:p>
          <a:endParaRPr lang="en-GB"/>
        </a:p>
      </dgm:t>
    </dgm:pt>
    <dgm:pt modelId="{3E01F621-7716-4170-A6FB-76EC04F6BBFE}" type="sibTrans" cxnId="{FFE98754-2823-4839-8846-0D40BC9B39BE}">
      <dgm:prSet/>
      <dgm:spPr/>
      <dgm:t>
        <a:bodyPr/>
        <a:lstStyle/>
        <a:p>
          <a:endParaRPr lang="en-GB" b="1">
            <a:solidFill>
              <a:srgbClr val="3C63A8"/>
            </a:solidFill>
            <a:latin typeface="Arial Black" panose="020B0A04020102020204" pitchFamily="34" charset="0"/>
          </a:endParaRPr>
        </a:p>
      </dgm:t>
    </dgm:pt>
    <dgm:pt modelId="{08D5C1C6-3114-49E8-85A8-0E4C3F37C9CD}">
      <dgm:prSet phldrT="[Text]"/>
      <dgm:spPr/>
      <dgm:t>
        <a:bodyPr/>
        <a:lstStyle/>
        <a:p>
          <a:r>
            <a:rPr lang="en-GB" b="1" dirty="0">
              <a:solidFill>
                <a:srgbClr val="3C63A8"/>
              </a:solidFill>
              <a:latin typeface="Arial Black" panose="020B0A04020102020204" pitchFamily="34" charset="0"/>
            </a:rPr>
            <a:t>MONITOR &amp; CORRECT</a:t>
          </a:r>
        </a:p>
      </dgm:t>
    </dgm:pt>
    <dgm:pt modelId="{9E4FD26A-4B59-4C95-9AAA-04E9FA381699}" type="parTrans" cxnId="{B900EA9A-56A4-4635-B4B2-82B15FE9857A}">
      <dgm:prSet/>
      <dgm:spPr/>
      <dgm:t>
        <a:bodyPr/>
        <a:lstStyle/>
        <a:p>
          <a:endParaRPr lang="en-GB"/>
        </a:p>
      </dgm:t>
    </dgm:pt>
    <dgm:pt modelId="{672F613C-EC20-48B2-8F41-47AEE9550DCA}" type="sibTrans" cxnId="{B900EA9A-56A4-4635-B4B2-82B15FE9857A}">
      <dgm:prSet/>
      <dgm:spPr/>
      <dgm:t>
        <a:bodyPr/>
        <a:lstStyle/>
        <a:p>
          <a:endParaRPr lang="en-GB" b="1">
            <a:solidFill>
              <a:srgbClr val="3C63A8"/>
            </a:solidFill>
            <a:latin typeface="Arial Black" panose="020B0A04020102020204" pitchFamily="34" charset="0"/>
          </a:endParaRPr>
        </a:p>
      </dgm:t>
    </dgm:pt>
    <dgm:pt modelId="{C31372F3-0BA4-4224-A17E-B6C4CE82446E}">
      <dgm:prSet phldrT="[Text]"/>
      <dgm:spPr/>
      <dgm:t>
        <a:bodyPr/>
        <a:lstStyle/>
        <a:p>
          <a:r>
            <a:rPr lang="en-GB" b="1" dirty="0">
              <a:solidFill>
                <a:srgbClr val="3C63A8"/>
              </a:solidFill>
              <a:latin typeface="Arial Black" panose="020B0A04020102020204" pitchFamily="34" charset="0"/>
            </a:rPr>
            <a:t>REVIEW</a:t>
          </a:r>
        </a:p>
      </dgm:t>
    </dgm:pt>
    <dgm:pt modelId="{9F370EF6-944D-4967-91D6-9034BC02B923}" type="parTrans" cxnId="{4832487A-4D84-4F7A-B741-1A2146BA9C0A}">
      <dgm:prSet/>
      <dgm:spPr/>
      <dgm:t>
        <a:bodyPr/>
        <a:lstStyle/>
        <a:p>
          <a:endParaRPr lang="en-GB"/>
        </a:p>
      </dgm:t>
    </dgm:pt>
    <dgm:pt modelId="{0E600F13-0BBA-4B38-BFD2-AF243B62B1D1}" type="sibTrans" cxnId="{4832487A-4D84-4F7A-B741-1A2146BA9C0A}">
      <dgm:prSet/>
      <dgm:spPr/>
      <dgm:t>
        <a:bodyPr/>
        <a:lstStyle/>
        <a:p>
          <a:endParaRPr lang="en-GB" b="1">
            <a:solidFill>
              <a:srgbClr val="3C63A8"/>
            </a:solidFill>
            <a:latin typeface="Arial Black" panose="020B0A04020102020204" pitchFamily="34" charset="0"/>
          </a:endParaRPr>
        </a:p>
      </dgm:t>
    </dgm:pt>
    <dgm:pt modelId="{A9986823-9DB9-4C04-B8B9-71E74A4629DE}" type="pres">
      <dgm:prSet presAssocID="{4D3749F9-4F89-4F7D-BCDA-CA5FC477C458}" presName="cycle" presStyleCnt="0">
        <dgm:presLayoutVars>
          <dgm:dir/>
          <dgm:resizeHandles val="exact"/>
        </dgm:presLayoutVars>
      </dgm:prSet>
      <dgm:spPr/>
      <dgm:t>
        <a:bodyPr/>
        <a:lstStyle/>
        <a:p>
          <a:endParaRPr lang="en-US"/>
        </a:p>
      </dgm:t>
    </dgm:pt>
    <dgm:pt modelId="{32BA3EE9-9E23-44C6-AEB4-DDD970049323}" type="pres">
      <dgm:prSet presAssocID="{BE362775-8062-4A80-BAE3-65176EC55D6C}" presName="dummy" presStyleCnt="0"/>
      <dgm:spPr/>
    </dgm:pt>
    <dgm:pt modelId="{B3E52EB4-1A74-4E16-AD54-A6467EDE90B5}" type="pres">
      <dgm:prSet presAssocID="{BE362775-8062-4A80-BAE3-65176EC55D6C}" presName="node" presStyleLbl="revTx" presStyleIdx="0" presStyleCnt="5">
        <dgm:presLayoutVars>
          <dgm:bulletEnabled val="1"/>
        </dgm:presLayoutVars>
      </dgm:prSet>
      <dgm:spPr/>
      <dgm:t>
        <a:bodyPr/>
        <a:lstStyle/>
        <a:p>
          <a:endParaRPr lang="en-US"/>
        </a:p>
      </dgm:t>
    </dgm:pt>
    <dgm:pt modelId="{329444A4-1C77-41C2-BD64-2A8DE1C5EDC0}" type="pres">
      <dgm:prSet presAssocID="{3EB994D5-720E-47BD-848B-445E7ABDDBA1}" presName="sibTrans" presStyleLbl="node1" presStyleIdx="0" presStyleCnt="5"/>
      <dgm:spPr/>
      <dgm:t>
        <a:bodyPr/>
        <a:lstStyle/>
        <a:p>
          <a:endParaRPr lang="en-US"/>
        </a:p>
      </dgm:t>
    </dgm:pt>
    <dgm:pt modelId="{72E762FF-7AA2-47EE-8BF2-28EAD1516935}" type="pres">
      <dgm:prSet presAssocID="{1BD00DD5-87AD-44CC-A432-FD8925BDF62A}" presName="dummy" presStyleCnt="0"/>
      <dgm:spPr/>
    </dgm:pt>
    <dgm:pt modelId="{5A79C322-843E-41B6-8AF7-C65E46B79748}" type="pres">
      <dgm:prSet presAssocID="{1BD00DD5-87AD-44CC-A432-FD8925BDF62A}" presName="node" presStyleLbl="revTx" presStyleIdx="1" presStyleCnt="5">
        <dgm:presLayoutVars>
          <dgm:bulletEnabled val="1"/>
        </dgm:presLayoutVars>
      </dgm:prSet>
      <dgm:spPr/>
      <dgm:t>
        <a:bodyPr/>
        <a:lstStyle/>
        <a:p>
          <a:endParaRPr lang="en-US"/>
        </a:p>
      </dgm:t>
    </dgm:pt>
    <dgm:pt modelId="{D8F43DE5-FCD7-4BD9-919E-F1C41BF92BE3}" type="pres">
      <dgm:prSet presAssocID="{473A24F4-9B88-4356-B86A-C06AC77E8F0A}" presName="sibTrans" presStyleLbl="node1" presStyleIdx="1" presStyleCnt="5"/>
      <dgm:spPr/>
      <dgm:t>
        <a:bodyPr/>
        <a:lstStyle/>
        <a:p>
          <a:endParaRPr lang="en-US"/>
        </a:p>
      </dgm:t>
    </dgm:pt>
    <dgm:pt modelId="{459A6732-CE08-40FA-9F38-0E8A77775012}" type="pres">
      <dgm:prSet presAssocID="{5705C15C-EE4E-43A2-8466-E41629588A0B}" presName="dummy" presStyleCnt="0"/>
      <dgm:spPr/>
    </dgm:pt>
    <dgm:pt modelId="{65EC338F-790A-4ED9-8134-ACD612499206}" type="pres">
      <dgm:prSet presAssocID="{5705C15C-EE4E-43A2-8466-E41629588A0B}" presName="node" presStyleLbl="revTx" presStyleIdx="2" presStyleCnt="5">
        <dgm:presLayoutVars>
          <dgm:bulletEnabled val="1"/>
        </dgm:presLayoutVars>
      </dgm:prSet>
      <dgm:spPr/>
      <dgm:t>
        <a:bodyPr/>
        <a:lstStyle/>
        <a:p>
          <a:endParaRPr lang="en-US"/>
        </a:p>
      </dgm:t>
    </dgm:pt>
    <dgm:pt modelId="{EEE38286-DE8D-47EC-B56F-E92DFD237CD9}" type="pres">
      <dgm:prSet presAssocID="{3E01F621-7716-4170-A6FB-76EC04F6BBFE}" presName="sibTrans" presStyleLbl="node1" presStyleIdx="2" presStyleCnt="5"/>
      <dgm:spPr/>
      <dgm:t>
        <a:bodyPr/>
        <a:lstStyle/>
        <a:p>
          <a:endParaRPr lang="en-US"/>
        </a:p>
      </dgm:t>
    </dgm:pt>
    <dgm:pt modelId="{D2401339-E9E7-47CC-AB01-F02BFF599A1E}" type="pres">
      <dgm:prSet presAssocID="{08D5C1C6-3114-49E8-85A8-0E4C3F37C9CD}" presName="dummy" presStyleCnt="0"/>
      <dgm:spPr/>
    </dgm:pt>
    <dgm:pt modelId="{B29FCD7E-EF6A-4157-9CE2-936390E73CF2}" type="pres">
      <dgm:prSet presAssocID="{08D5C1C6-3114-49E8-85A8-0E4C3F37C9CD}" presName="node" presStyleLbl="revTx" presStyleIdx="3" presStyleCnt="5">
        <dgm:presLayoutVars>
          <dgm:bulletEnabled val="1"/>
        </dgm:presLayoutVars>
      </dgm:prSet>
      <dgm:spPr/>
      <dgm:t>
        <a:bodyPr/>
        <a:lstStyle/>
        <a:p>
          <a:endParaRPr lang="en-US"/>
        </a:p>
      </dgm:t>
    </dgm:pt>
    <dgm:pt modelId="{145724B4-8BEC-4369-906D-62964F407B26}" type="pres">
      <dgm:prSet presAssocID="{672F613C-EC20-48B2-8F41-47AEE9550DCA}" presName="sibTrans" presStyleLbl="node1" presStyleIdx="3" presStyleCnt="5"/>
      <dgm:spPr/>
      <dgm:t>
        <a:bodyPr/>
        <a:lstStyle/>
        <a:p>
          <a:endParaRPr lang="en-US"/>
        </a:p>
      </dgm:t>
    </dgm:pt>
    <dgm:pt modelId="{DA7CF546-17ED-4376-BB35-971DF624E341}" type="pres">
      <dgm:prSet presAssocID="{C31372F3-0BA4-4224-A17E-B6C4CE82446E}" presName="dummy" presStyleCnt="0"/>
      <dgm:spPr/>
    </dgm:pt>
    <dgm:pt modelId="{D315B32F-C7E3-4DE4-ADD4-C356D3F2B273}" type="pres">
      <dgm:prSet presAssocID="{C31372F3-0BA4-4224-A17E-B6C4CE82446E}" presName="node" presStyleLbl="revTx" presStyleIdx="4" presStyleCnt="5">
        <dgm:presLayoutVars>
          <dgm:bulletEnabled val="1"/>
        </dgm:presLayoutVars>
      </dgm:prSet>
      <dgm:spPr/>
      <dgm:t>
        <a:bodyPr/>
        <a:lstStyle/>
        <a:p>
          <a:endParaRPr lang="en-US"/>
        </a:p>
      </dgm:t>
    </dgm:pt>
    <dgm:pt modelId="{7F568FEC-EB35-43FF-91FC-4CED5512C3D2}" type="pres">
      <dgm:prSet presAssocID="{0E600F13-0BBA-4B38-BFD2-AF243B62B1D1}" presName="sibTrans" presStyleLbl="node1" presStyleIdx="4" presStyleCnt="5"/>
      <dgm:spPr/>
      <dgm:t>
        <a:bodyPr/>
        <a:lstStyle/>
        <a:p>
          <a:endParaRPr lang="en-US"/>
        </a:p>
      </dgm:t>
    </dgm:pt>
  </dgm:ptLst>
  <dgm:cxnLst>
    <dgm:cxn modelId="{3A6B95F8-5640-40BC-859E-1F6976DA2666}" type="presOf" srcId="{1BD00DD5-87AD-44CC-A432-FD8925BDF62A}" destId="{5A79C322-843E-41B6-8AF7-C65E46B79748}" srcOrd="0" destOrd="0" presId="urn:microsoft.com/office/officeart/2005/8/layout/cycle1"/>
    <dgm:cxn modelId="{11A7608B-E795-42FB-8726-A81A96BA4703}" type="presOf" srcId="{08D5C1C6-3114-49E8-85A8-0E4C3F37C9CD}" destId="{B29FCD7E-EF6A-4157-9CE2-936390E73CF2}" srcOrd="0" destOrd="0" presId="urn:microsoft.com/office/officeart/2005/8/layout/cycle1"/>
    <dgm:cxn modelId="{DD095C7A-E9E8-4D90-B303-6FA471C60585}" type="presOf" srcId="{3E01F621-7716-4170-A6FB-76EC04F6BBFE}" destId="{EEE38286-DE8D-47EC-B56F-E92DFD237CD9}" srcOrd="0" destOrd="0" presId="urn:microsoft.com/office/officeart/2005/8/layout/cycle1"/>
    <dgm:cxn modelId="{B1AF63C3-7A74-4211-97C7-2166751D7798}" type="presOf" srcId="{C31372F3-0BA4-4224-A17E-B6C4CE82446E}" destId="{D315B32F-C7E3-4DE4-ADD4-C356D3F2B273}" srcOrd="0" destOrd="0" presId="urn:microsoft.com/office/officeart/2005/8/layout/cycle1"/>
    <dgm:cxn modelId="{B900EA9A-56A4-4635-B4B2-82B15FE9857A}" srcId="{4D3749F9-4F89-4F7D-BCDA-CA5FC477C458}" destId="{08D5C1C6-3114-49E8-85A8-0E4C3F37C9CD}" srcOrd="3" destOrd="0" parTransId="{9E4FD26A-4B59-4C95-9AAA-04E9FA381699}" sibTransId="{672F613C-EC20-48B2-8F41-47AEE9550DCA}"/>
    <dgm:cxn modelId="{027E81D6-2ADF-4D6D-B14E-F2359E0C6DB2}" type="presOf" srcId="{473A24F4-9B88-4356-B86A-C06AC77E8F0A}" destId="{D8F43DE5-FCD7-4BD9-919E-F1C41BF92BE3}" srcOrd="0" destOrd="0" presId="urn:microsoft.com/office/officeart/2005/8/layout/cycle1"/>
    <dgm:cxn modelId="{80E84172-385E-4AF2-929D-06D23164F0FF}" type="presOf" srcId="{BE362775-8062-4A80-BAE3-65176EC55D6C}" destId="{B3E52EB4-1A74-4E16-AD54-A6467EDE90B5}" srcOrd="0" destOrd="0" presId="urn:microsoft.com/office/officeart/2005/8/layout/cycle1"/>
    <dgm:cxn modelId="{F06CE24A-3783-4877-9736-6E3E4ED0EC8F}" srcId="{4D3749F9-4F89-4F7D-BCDA-CA5FC477C458}" destId="{1BD00DD5-87AD-44CC-A432-FD8925BDF62A}" srcOrd="1" destOrd="0" parTransId="{F404F23F-68FF-4D2F-B1C1-D200736A3BE2}" sibTransId="{473A24F4-9B88-4356-B86A-C06AC77E8F0A}"/>
    <dgm:cxn modelId="{C14C3427-AC9D-48AA-858A-967A2B7B035A}" srcId="{4D3749F9-4F89-4F7D-BCDA-CA5FC477C458}" destId="{BE362775-8062-4A80-BAE3-65176EC55D6C}" srcOrd="0" destOrd="0" parTransId="{3CD09771-2F8E-4A6B-8AE2-DB79586DB4D2}" sibTransId="{3EB994D5-720E-47BD-848B-445E7ABDDBA1}"/>
    <dgm:cxn modelId="{F3FAF482-0D95-4C32-8CD5-3982C6328248}" type="presOf" srcId="{4D3749F9-4F89-4F7D-BCDA-CA5FC477C458}" destId="{A9986823-9DB9-4C04-B8B9-71E74A4629DE}" srcOrd="0" destOrd="0" presId="urn:microsoft.com/office/officeart/2005/8/layout/cycle1"/>
    <dgm:cxn modelId="{4832487A-4D84-4F7A-B741-1A2146BA9C0A}" srcId="{4D3749F9-4F89-4F7D-BCDA-CA5FC477C458}" destId="{C31372F3-0BA4-4224-A17E-B6C4CE82446E}" srcOrd="4" destOrd="0" parTransId="{9F370EF6-944D-4967-91D6-9034BC02B923}" sibTransId="{0E600F13-0BBA-4B38-BFD2-AF243B62B1D1}"/>
    <dgm:cxn modelId="{567F4C95-B6D9-42FB-94F3-4031DD6762FF}" type="presOf" srcId="{0E600F13-0BBA-4B38-BFD2-AF243B62B1D1}" destId="{7F568FEC-EB35-43FF-91FC-4CED5512C3D2}" srcOrd="0" destOrd="0" presId="urn:microsoft.com/office/officeart/2005/8/layout/cycle1"/>
    <dgm:cxn modelId="{8FFF1924-3672-46C9-B8FE-794A2E6765E6}" type="presOf" srcId="{3EB994D5-720E-47BD-848B-445E7ABDDBA1}" destId="{329444A4-1C77-41C2-BD64-2A8DE1C5EDC0}" srcOrd="0" destOrd="0" presId="urn:microsoft.com/office/officeart/2005/8/layout/cycle1"/>
    <dgm:cxn modelId="{68267584-FA18-4B9C-8E52-E253B3A2C079}" type="presOf" srcId="{672F613C-EC20-48B2-8F41-47AEE9550DCA}" destId="{145724B4-8BEC-4369-906D-62964F407B26}" srcOrd="0" destOrd="0" presId="urn:microsoft.com/office/officeart/2005/8/layout/cycle1"/>
    <dgm:cxn modelId="{FFE98754-2823-4839-8846-0D40BC9B39BE}" srcId="{4D3749F9-4F89-4F7D-BCDA-CA5FC477C458}" destId="{5705C15C-EE4E-43A2-8466-E41629588A0B}" srcOrd="2" destOrd="0" parTransId="{888703E1-005D-4814-8F1C-6B4C8FFC39F7}" sibTransId="{3E01F621-7716-4170-A6FB-76EC04F6BBFE}"/>
    <dgm:cxn modelId="{01278B28-C719-4555-A877-4A11C75E0C23}" type="presOf" srcId="{5705C15C-EE4E-43A2-8466-E41629588A0B}" destId="{65EC338F-790A-4ED9-8134-ACD612499206}" srcOrd="0" destOrd="0" presId="urn:microsoft.com/office/officeart/2005/8/layout/cycle1"/>
    <dgm:cxn modelId="{A13E0FD0-03FA-4FA4-A727-F1EF0F417306}" type="presParOf" srcId="{A9986823-9DB9-4C04-B8B9-71E74A4629DE}" destId="{32BA3EE9-9E23-44C6-AEB4-DDD970049323}" srcOrd="0" destOrd="0" presId="urn:microsoft.com/office/officeart/2005/8/layout/cycle1"/>
    <dgm:cxn modelId="{E400E879-5D04-490D-B91F-D1D312EF3AE3}" type="presParOf" srcId="{A9986823-9DB9-4C04-B8B9-71E74A4629DE}" destId="{B3E52EB4-1A74-4E16-AD54-A6467EDE90B5}" srcOrd="1" destOrd="0" presId="urn:microsoft.com/office/officeart/2005/8/layout/cycle1"/>
    <dgm:cxn modelId="{425EB962-8B49-4C1F-9F0F-707151C031B6}" type="presParOf" srcId="{A9986823-9DB9-4C04-B8B9-71E74A4629DE}" destId="{329444A4-1C77-41C2-BD64-2A8DE1C5EDC0}" srcOrd="2" destOrd="0" presId="urn:microsoft.com/office/officeart/2005/8/layout/cycle1"/>
    <dgm:cxn modelId="{8FFB3191-3CBD-4C0A-A146-3C5D0E79399D}" type="presParOf" srcId="{A9986823-9DB9-4C04-B8B9-71E74A4629DE}" destId="{72E762FF-7AA2-47EE-8BF2-28EAD1516935}" srcOrd="3" destOrd="0" presId="urn:microsoft.com/office/officeart/2005/8/layout/cycle1"/>
    <dgm:cxn modelId="{BE56A7D9-D332-46D5-8E2D-E1F0B45680D7}" type="presParOf" srcId="{A9986823-9DB9-4C04-B8B9-71E74A4629DE}" destId="{5A79C322-843E-41B6-8AF7-C65E46B79748}" srcOrd="4" destOrd="0" presId="urn:microsoft.com/office/officeart/2005/8/layout/cycle1"/>
    <dgm:cxn modelId="{893AE62F-B09A-45B2-9D34-8BBCB4C48D7C}" type="presParOf" srcId="{A9986823-9DB9-4C04-B8B9-71E74A4629DE}" destId="{D8F43DE5-FCD7-4BD9-919E-F1C41BF92BE3}" srcOrd="5" destOrd="0" presId="urn:microsoft.com/office/officeart/2005/8/layout/cycle1"/>
    <dgm:cxn modelId="{5AF14F59-9A5F-44B4-9406-89F9B8F46E09}" type="presParOf" srcId="{A9986823-9DB9-4C04-B8B9-71E74A4629DE}" destId="{459A6732-CE08-40FA-9F38-0E8A77775012}" srcOrd="6" destOrd="0" presId="urn:microsoft.com/office/officeart/2005/8/layout/cycle1"/>
    <dgm:cxn modelId="{2F45E1A7-0F0D-495C-B80E-690034A06396}" type="presParOf" srcId="{A9986823-9DB9-4C04-B8B9-71E74A4629DE}" destId="{65EC338F-790A-4ED9-8134-ACD612499206}" srcOrd="7" destOrd="0" presId="urn:microsoft.com/office/officeart/2005/8/layout/cycle1"/>
    <dgm:cxn modelId="{4E1AC2E3-D8BE-46BC-B171-078CBD3435DE}" type="presParOf" srcId="{A9986823-9DB9-4C04-B8B9-71E74A4629DE}" destId="{EEE38286-DE8D-47EC-B56F-E92DFD237CD9}" srcOrd="8" destOrd="0" presId="urn:microsoft.com/office/officeart/2005/8/layout/cycle1"/>
    <dgm:cxn modelId="{4A9A57BB-1727-453C-B53E-209D4A0AED7C}" type="presParOf" srcId="{A9986823-9DB9-4C04-B8B9-71E74A4629DE}" destId="{D2401339-E9E7-47CC-AB01-F02BFF599A1E}" srcOrd="9" destOrd="0" presId="urn:microsoft.com/office/officeart/2005/8/layout/cycle1"/>
    <dgm:cxn modelId="{66CCF5FA-5261-4784-B4C5-1EE0B7280E69}" type="presParOf" srcId="{A9986823-9DB9-4C04-B8B9-71E74A4629DE}" destId="{B29FCD7E-EF6A-4157-9CE2-936390E73CF2}" srcOrd="10" destOrd="0" presId="urn:microsoft.com/office/officeart/2005/8/layout/cycle1"/>
    <dgm:cxn modelId="{369308E1-C8F4-4803-AD01-54677BC03CF5}" type="presParOf" srcId="{A9986823-9DB9-4C04-B8B9-71E74A4629DE}" destId="{145724B4-8BEC-4369-906D-62964F407B26}" srcOrd="11" destOrd="0" presId="urn:microsoft.com/office/officeart/2005/8/layout/cycle1"/>
    <dgm:cxn modelId="{150CD34B-78F6-4B10-957A-610B79997480}" type="presParOf" srcId="{A9986823-9DB9-4C04-B8B9-71E74A4629DE}" destId="{DA7CF546-17ED-4376-BB35-971DF624E341}" srcOrd="12" destOrd="0" presId="urn:microsoft.com/office/officeart/2005/8/layout/cycle1"/>
    <dgm:cxn modelId="{0C616261-FB13-4F90-B4C7-DC2BCAD28831}" type="presParOf" srcId="{A9986823-9DB9-4C04-B8B9-71E74A4629DE}" destId="{D315B32F-C7E3-4DE4-ADD4-C356D3F2B273}" srcOrd="13" destOrd="0" presId="urn:microsoft.com/office/officeart/2005/8/layout/cycle1"/>
    <dgm:cxn modelId="{C320123D-B5B1-405F-B07B-3C53EE3314BA}" type="presParOf" srcId="{A9986823-9DB9-4C04-B8B9-71E74A4629DE}" destId="{7F568FEC-EB35-43FF-91FC-4CED5512C3D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72C0F2-83C0-4D99-8763-38ECECD407C7}"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GB"/>
        </a:p>
      </dgm:t>
    </dgm:pt>
    <dgm:pt modelId="{3D0C809F-D83D-49AD-968A-7F8AEFAB982B}">
      <dgm:prSet phldrT="[Text]" custT="1"/>
      <dgm:spPr/>
      <dgm:t>
        <a:bodyPr/>
        <a:lstStyle/>
        <a:p>
          <a:r>
            <a:rPr lang="en-GB" sz="900" b="1" dirty="0"/>
            <a:t>VISION</a:t>
          </a:r>
          <a:endParaRPr lang="en-GB" sz="800" b="1" dirty="0"/>
        </a:p>
      </dgm:t>
    </dgm:pt>
    <dgm:pt modelId="{A7F687D1-89C7-4B3C-B4F2-B7D6B1907400}" type="parTrans" cxnId="{C3334F84-1B4E-485D-AEA0-B9794D032673}">
      <dgm:prSet/>
      <dgm:spPr/>
      <dgm:t>
        <a:bodyPr/>
        <a:lstStyle/>
        <a:p>
          <a:endParaRPr lang="en-GB"/>
        </a:p>
      </dgm:t>
    </dgm:pt>
    <dgm:pt modelId="{39174A31-D874-4E1A-98F5-05BEEB168C36}" type="sibTrans" cxnId="{C3334F84-1B4E-485D-AEA0-B9794D032673}">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00C6BB"/>
          </a:solidFill>
        </a:ln>
      </dgm:spPr>
      <dgm:t>
        <a:bodyPr/>
        <a:lstStyle/>
        <a:p>
          <a:endParaRPr lang="en-GB"/>
        </a:p>
      </dgm:t>
      <dgm:extLst>
        <a:ext uri="{E40237B7-FDA0-4F09-8148-C483321AD2D9}">
          <dgm14:cNvPr xmlns:dgm14="http://schemas.microsoft.com/office/drawing/2010/diagram" id="0" name="" descr="Eye"/>
        </a:ext>
      </dgm:extLst>
    </dgm:pt>
    <dgm:pt modelId="{6AA4D2FC-B6C7-40BA-BB56-F608A32A048A}">
      <dgm:prSet phldrT="[Text]" custT="1"/>
      <dgm:spPr/>
      <dgm:t>
        <a:bodyPr/>
        <a:lstStyle/>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GAP ANALYSIS</a:t>
          </a:r>
        </a:p>
      </dgm:t>
    </dgm:pt>
    <dgm:pt modelId="{EFFA5360-911C-4B1A-964C-7335E5BA2299}" type="parTrans" cxnId="{F29D1E31-2A39-4168-BEAB-1900D3884B0B}">
      <dgm:prSet/>
      <dgm:spPr/>
      <dgm:t>
        <a:bodyPr/>
        <a:lstStyle/>
        <a:p>
          <a:endParaRPr lang="en-GB"/>
        </a:p>
      </dgm:t>
    </dgm:pt>
    <dgm:pt modelId="{EF022A78-DCB9-474F-AC6D-E8DE917828CF}" type="sibTrans" cxnId="{F29D1E31-2A39-4168-BEAB-1900D3884B0B}">
      <dgm:prSet/>
      <dgm:spPr/>
      <dgm:t>
        <a:bodyPr/>
        <a:lstStyle/>
        <a:p>
          <a:endParaRPr lang="en-GB"/>
        </a:p>
      </dgm:t>
    </dgm:pt>
    <dgm:pt modelId="{9B887229-97E2-4668-A8FB-327DB75C37B9}">
      <dgm:prSet phldrT="[Text]" custT="1"/>
      <dgm:spPr/>
      <dgm:t>
        <a:bodyPr/>
        <a:lstStyle/>
        <a:p>
          <a:r>
            <a:rPr lang="en-GB" sz="900" b="1" dirty="0"/>
            <a:t>MECHANIC</a:t>
          </a:r>
          <a:endParaRPr lang="en-GB" sz="800" b="1" dirty="0"/>
        </a:p>
      </dgm:t>
    </dgm:pt>
    <dgm:pt modelId="{1010D969-E05D-4038-8D3E-F2C20C0176D4}" type="parTrans" cxnId="{5F941673-24C5-49FF-9F9E-AB53338B670C}">
      <dgm:prSet/>
      <dgm:spPr/>
      <dgm:t>
        <a:bodyPr/>
        <a:lstStyle/>
        <a:p>
          <a:endParaRPr lang="en-GB"/>
        </a:p>
      </dgm:t>
    </dgm:pt>
    <dgm:pt modelId="{91465287-5599-4B3D-AC98-8401C28A77A4}" type="sibTrans" cxnId="{5F941673-24C5-49FF-9F9E-AB53338B670C}">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rgbClr val="00C6BB"/>
          </a:solidFill>
        </a:ln>
      </dgm:spPr>
      <dgm:t>
        <a:bodyPr/>
        <a:lstStyle/>
        <a:p>
          <a:endParaRPr lang="en-GB"/>
        </a:p>
      </dgm:t>
      <dgm:extLst>
        <a:ext uri="{E40237B7-FDA0-4F09-8148-C483321AD2D9}">
          <dgm14:cNvPr xmlns:dgm14="http://schemas.microsoft.com/office/drawing/2010/diagram" id="0" name="" descr="Single gear"/>
        </a:ext>
      </dgm:extLst>
    </dgm:pt>
    <dgm:pt modelId="{DDD64902-1FD2-4485-876A-7854F5387FAC}">
      <dgm:prSet phldrT="[Text]" custT="1"/>
      <dgm:spPr/>
      <dgm:t>
        <a:bodyPr/>
        <a:lstStyle/>
        <a:p>
          <a:r>
            <a:rPr lang="en-GB" sz="900" b="1" dirty="0"/>
            <a:t>CONTEXT</a:t>
          </a:r>
          <a:endParaRPr lang="en-GB" sz="800" b="1" dirty="0"/>
        </a:p>
      </dgm:t>
    </dgm:pt>
    <dgm:pt modelId="{70FAB454-4F7B-4347-B91E-945052AC9859}" type="parTrans" cxnId="{A8B0B591-5974-4DDA-A586-36E11E98846B}">
      <dgm:prSet/>
      <dgm:spPr/>
      <dgm:t>
        <a:bodyPr/>
        <a:lstStyle/>
        <a:p>
          <a:endParaRPr lang="en-GB"/>
        </a:p>
      </dgm:t>
    </dgm:pt>
    <dgm:pt modelId="{BB5E0D01-A0F2-4FD7-A5C7-BF8FE41244BD}" type="sibTrans" cxnId="{A8B0B591-5974-4DDA-A586-36E11E98846B}">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rgbClr val="00C6BB"/>
          </a:solidFill>
        </a:ln>
      </dgm:spPr>
      <dgm:t>
        <a:bodyPr/>
        <a:lstStyle/>
        <a:p>
          <a:endParaRPr lang="en-GB"/>
        </a:p>
      </dgm:t>
      <dgm:extLst>
        <a:ext uri="{E40237B7-FDA0-4F09-8148-C483321AD2D9}">
          <dgm14:cNvPr xmlns:dgm14="http://schemas.microsoft.com/office/drawing/2010/diagram" id="0" name="" descr="Gears"/>
        </a:ext>
      </dgm:extLst>
    </dgm:pt>
    <dgm:pt modelId="{AB7DCCD7-67AD-424C-BFF2-7D06F74774F7}">
      <dgm:prSet phldrT="[Text]" custT="1"/>
      <dgm:spPr/>
      <dgm:t>
        <a:bodyPr/>
        <a:lstStyle/>
        <a:p>
          <a:r>
            <a:rPr lang="en-GB" sz="800" dirty="0">
              <a:solidFill>
                <a:schemeClr val="tx1"/>
              </a:solidFill>
              <a:latin typeface="+mj-lt"/>
            </a:rPr>
            <a:t>CORE DEVELOPMENT</a:t>
          </a:r>
        </a:p>
      </dgm:t>
    </dgm:pt>
    <dgm:pt modelId="{75D93329-F20F-456A-B7BA-666E404D5CFD}" type="parTrans" cxnId="{5E014A87-0FD1-45CE-B31E-837EB0C236C1}">
      <dgm:prSet/>
      <dgm:spPr/>
      <dgm:t>
        <a:bodyPr/>
        <a:lstStyle/>
        <a:p>
          <a:endParaRPr lang="en-GB"/>
        </a:p>
      </dgm:t>
    </dgm:pt>
    <dgm:pt modelId="{E1FCC648-0125-4F95-8C70-980BC2FAF9D9}" type="sibTrans" cxnId="{5E014A87-0FD1-45CE-B31E-837EB0C236C1}">
      <dgm:prSet/>
      <dgm:spPr/>
      <dgm:t>
        <a:bodyPr/>
        <a:lstStyle/>
        <a:p>
          <a:endParaRPr lang="en-GB"/>
        </a:p>
      </dgm:t>
    </dgm:pt>
    <dgm:pt modelId="{67CF8856-10A4-48D2-A70F-2E736298066A}">
      <dgm:prSet phldrT="[Text]" custT="1"/>
      <dgm:spPr/>
      <dgm:t>
        <a:bodyPr/>
        <a:lstStyle/>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PLAYER PERSONAS</a:t>
          </a:r>
        </a:p>
      </dgm:t>
    </dgm:pt>
    <dgm:pt modelId="{38FF8DC6-40CB-4C84-B829-699713E98276}" type="parTrans" cxnId="{6C391181-F714-4838-B5F3-A5881E3D0558}">
      <dgm:prSet/>
      <dgm:spPr/>
      <dgm:t>
        <a:bodyPr/>
        <a:lstStyle/>
        <a:p>
          <a:endParaRPr lang="en-GB"/>
        </a:p>
      </dgm:t>
    </dgm:pt>
    <dgm:pt modelId="{C925A919-A799-464D-BC61-E61599BC8329}" type="sibTrans" cxnId="{6C391181-F714-4838-B5F3-A5881E3D0558}">
      <dgm:prSet/>
      <dgm:spPr/>
      <dgm:t>
        <a:bodyPr/>
        <a:lstStyle/>
        <a:p>
          <a:endParaRPr lang="en-GB"/>
        </a:p>
      </dgm:t>
    </dgm:pt>
    <dgm:pt modelId="{53E32632-A886-4E5E-8636-4EF8456E3805}">
      <dgm:prSet phldrT="[Text]" custT="1"/>
      <dgm:spPr/>
      <dgm:t>
        <a:bodyPr/>
        <a:lstStyle/>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TEST STORE PAGE</a:t>
          </a:r>
        </a:p>
      </dgm:t>
    </dgm:pt>
    <dgm:pt modelId="{3A7D26A0-918A-49A4-9E9E-51F452296403}" type="parTrans" cxnId="{F5198586-3FE0-48DB-90DF-5091108233CC}">
      <dgm:prSet/>
      <dgm:spPr/>
      <dgm:t>
        <a:bodyPr/>
        <a:lstStyle/>
        <a:p>
          <a:endParaRPr lang="en-GB"/>
        </a:p>
      </dgm:t>
    </dgm:pt>
    <dgm:pt modelId="{D5534E84-84CD-46C8-9174-50AFC20C1E7C}" type="sibTrans" cxnId="{F5198586-3FE0-48DB-90DF-5091108233CC}">
      <dgm:prSet/>
      <dgm:spPr/>
      <dgm:t>
        <a:bodyPr/>
        <a:lstStyle/>
        <a:p>
          <a:endParaRPr lang="en-GB"/>
        </a:p>
      </dgm:t>
    </dgm:pt>
    <dgm:pt modelId="{C952EBF9-18EB-476E-A652-8348C0EFFCBF}">
      <dgm:prSet phldrT="[Text]" custT="1"/>
      <dgm:spPr/>
      <dgm:t>
        <a:bodyPr/>
        <a:lstStyle/>
        <a:p>
          <a:r>
            <a:rPr lang="en-GB" sz="800" kern="1200" dirty="0">
              <a:solidFill>
                <a:schemeClr val="tx1"/>
              </a:solidFill>
              <a:latin typeface="+mj-lt"/>
              <a:ea typeface="+mn-ea"/>
              <a:cs typeface="+mn-cs"/>
            </a:rPr>
            <a:t>30s VIDEO</a:t>
          </a:r>
        </a:p>
      </dgm:t>
    </dgm:pt>
    <dgm:pt modelId="{85123E2D-ADF0-4DED-B1D1-DFA1EA4B3DFB}" type="parTrans" cxnId="{0C9F4778-8DDF-4D48-9151-C4761D0ECF42}">
      <dgm:prSet/>
      <dgm:spPr/>
      <dgm:t>
        <a:bodyPr/>
        <a:lstStyle/>
        <a:p>
          <a:endParaRPr lang="en-GB"/>
        </a:p>
      </dgm:t>
    </dgm:pt>
    <dgm:pt modelId="{DC29B5F0-A26C-4823-B316-1F0F22778494}" type="sibTrans" cxnId="{0C9F4778-8DDF-4D48-9151-C4761D0ECF42}">
      <dgm:prSet/>
      <dgm:spPr/>
      <dgm:t>
        <a:bodyPr/>
        <a:lstStyle/>
        <a:p>
          <a:endParaRPr lang="en-GB"/>
        </a:p>
      </dgm:t>
    </dgm:pt>
    <dgm:pt modelId="{82A76781-9F15-4383-B319-2839FE23500E}">
      <dgm:prSet custT="1"/>
      <dgm:spPr/>
      <dgm:t>
        <a:bodyPr/>
        <a:lstStyle/>
        <a:p>
          <a:r>
            <a:rPr lang="en-GB" sz="800" dirty="0">
              <a:solidFill>
                <a:schemeClr val="tx1"/>
              </a:solidFill>
              <a:latin typeface="+mj-lt"/>
            </a:rPr>
            <a:t>PROTOTYPE CONTEXT</a:t>
          </a:r>
        </a:p>
      </dgm:t>
    </dgm:pt>
    <dgm:pt modelId="{E76FAF27-4D92-491F-9362-A646FE67FFC9}" type="parTrans" cxnId="{89A508ED-00E3-4B9E-9504-585176C17DEC}">
      <dgm:prSet/>
      <dgm:spPr/>
      <dgm:t>
        <a:bodyPr/>
        <a:lstStyle/>
        <a:p>
          <a:endParaRPr lang="en-GB"/>
        </a:p>
      </dgm:t>
    </dgm:pt>
    <dgm:pt modelId="{739A5048-39C4-4D68-8D03-B38876F7E376}" type="sibTrans" cxnId="{89A508ED-00E3-4B9E-9504-585176C17DEC}">
      <dgm:prSet/>
      <dgm:spPr/>
      <dgm:t>
        <a:bodyPr/>
        <a:lstStyle/>
        <a:p>
          <a:endParaRPr lang="en-GB"/>
        </a:p>
      </dgm:t>
    </dgm:pt>
    <dgm:pt modelId="{A1F994DD-1DE7-4EFF-B81E-78EA0895A28D}">
      <dgm:prSet custT="1"/>
      <dgm:spPr/>
      <dgm:t>
        <a:bodyPr/>
        <a:lstStyle/>
        <a:p>
          <a:r>
            <a:rPr lang="en-GB" sz="800" dirty="0">
              <a:solidFill>
                <a:schemeClr val="tx1"/>
              </a:solidFill>
              <a:latin typeface="+mj-lt"/>
            </a:rPr>
            <a:t>ALPHA TESTING</a:t>
          </a:r>
        </a:p>
      </dgm:t>
    </dgm:pt>
    <dgm:pt modelId="{6DBCD5AC-ED13-4584-946B-04A6CCBBCAD0}" type="parTrans" cxnId="{B43675DA-271F-452B-B5A7-AD3AEFCA36BE}">
      <dgm:prSet/>
      <dgm:spPr/>
      <dgm:t>
        <a:bodyPr/>
        <a:lstStyle/>
        <a:p>
          <a:endParaRPr lang="en-GB"/>
        </a:p>
      </dgm:t>
    </dgm:pt>
    <dgm:pt modelId="{F5569FD6-3F8C-46DA-AD35-26A55928B139}" type="sibTrans" cxnId="{B43675DA-271F-452B-B5A7-AD3AEFCA36BE}">
      <dgm:prSet/>
      <dgm:spPr/>
      <dgm:t>
        <a:bodyPr/>
        <a:lstStyle/>
        <a:p>
          <a:endParaRPr lang="en-GB"/>
        </a:p>
      </dgm:t>
    </dgm:pt>
    <dgm:pt modelId="{0F75FC47-784D-4604-BC18-CCE6C2E32256}">
      <dgm:prSet custT="1"/>
      <dgm:spPr/>
      <dgm:t>
        <a:bodyPr/>
        <a:lstStyle/>
        <a:p>
          <a:r>
            <a:rPr lang="en-GB" sz="900" b="1" dirty="0"/>
            <a:t>METAGAME</a:t>
          </a:r>
          <a:endParaRPr lang="en-GB" sz="800" b="1" dirty="0"/>
        </a:p>
      </dgm:t>
    </dgm:pt>
    <dgm:pt modelId="{274E680C-EF95-4D17-844D-50B536B38837}" type="parTrans" cxnId="{BABFA1A5-7DCC-4EE1-91A9-B7CC8BA5F2F4}">
      <dgm:prSet/>
      <dgm:spPr/>
      <dgm:t>
        <a:bodyPr/>
        <a:lstStyle/>
        <a:p>
          <a:endParaRPr lang="en-GB"/>
        </a:p>
      </dgm:t>
    </dgm:pt>
    <dgm:pt modelId="{9A842554-E1F0-4E84-9FCC-E8614DF8C196}" type="sibTrans" cxnId="{BABFA1A5-7DCC-4EE1-91A9-B7CC8BA5F2F4}">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rgbClr val="00C6BB"/>
          </a:solidFill>
        </a:ln>
      </dgm:spPr>
      <dgm:t>
        <a:bodyPr/>
        <a:lstStyle/>
        <a:p>
          <a:endParaRPr lang="en-GB"/>
        </a:p>
      </dgm:t>
      <dgm:extLst>
        <a:ext uri="{E40237B7-FDA0-4F09-8148-C483321AD2D9}">
          <dgm14:cNvPr xmlns:dgm14="http://schemas.microsoft.com/office/drawing/2010/diagram" id="0" name="" descr="Head with gears"/>
        </a:ext>
      </dgm:extLst>
    </dgm:pt>
    <dgm:pt modelId="{3D60E092-AE09-4D63-B03A-0DD82DDF799B}">
      <dgm:prSet custT="1"/>
      <dgm:spPr/>
      <dgm:t>
        <a:bodyPr/>
        <a:lstStyle/>
        <a:p>
          <a:r>
            <a:rPr lang="en-GB" sz="800" dirty="0">
              <a:solidFill>
                <a:schemeClr val="tx1"/>
              </a:solidFill>
            </a:rPr>
            <a:t>MVP DEVELOPMENT</a:t>
          </a:r>
        </a:p>
      </dgm:t>
    </dgm:pt>
    <dgm:pt modelId="{1E844466-3410-4333-B622-0BFEA9145C49}" type="parTrans" cxnId="{51B33E15-1795-4457-BCE6-C4821BB7CBF4}">
      <dgm:prSet/>
      <dgm:spPr/>
      <dgm:t>
        <a:bodyPr/>
        <a:lstStyle/>
        <a:p>
          <a:endParaRPr lang="en-GB"/>
        </a:p>
      </dgm:t>
    </dgm:pt>
    <dgm:pt modelId="{C1E13927-C203-47AD-A060-21483B911823}" type="sibTrans" cxnId="{51B33E15-1795-4457-BCE6-C4821BB7CBF4}">
      <dgm:prSet/>
      <dgm:spPr/>
      <dgm:t>
        <a:bodyPr/>
        <a:lstStyle/>
        <a:p>
          <a:endParaRPr lang="en-GB"/>
        </a:p>
      </dgm:t>
    </dgm:pt>
    <dgm:pt modelId="{98852B1F-21DE-4DF6-947D-15DB85FB2686}">
      <dgm:prSet custT="1"/>
      <dgm:spPr/>
      <dgm:t>
        <a:bodyPr/>
        <a:lstStyle/>
        <a:p>
          <a:r>
            <a:rPr lang="en-GB" sz="800" dirty="0">
              <a:solidFill>
                <a:schemeClr val="tx1"/>
              </a:solidFill>
            </a:rPr>
            <a:t>PROTOTYPE METAGAME</a:t>
          </a:r>
        </a:p>
      </dgm:t>
    </dgm:pt>
    <dgm:pt modelId="{3B379FBE-655D-4925-B81C-E18D3573627F}" type="parTrans" cxnId="{7D66D22A-BD6D-471E-8B4E-89FDB57626EF}">
      <dgm:prSet/>
      <dgm:spPr/>
      <dgm:t>
        <a:bodyPr/>
        <a:lstStyle/>
        <a:p>
          <a:endParaRPr lang="en-GB"/>
        </a:p>
      </dgm:t>
    </dgm:pt>
    <dgm:pt modelId="{EA61C33A-E63C-4310-9720-09FDB5159E5C}" type="sibTrans" cxnId="{7D66D22A-BD6D-471E-8B4E-89FDB57626EF}">
      <dgm:prSet/>
      <dgm:spPr/>
      <dgm:t>
        <a:bodyPr/>
        <a:lstStyle/>
        <a:p>
          <a:endParaRPr lang="en-GB"/>
        </a:p>
      </dgm:t>
    </dgm:pt>
    <dgm:pt modelId="{C1F745C2-4CEC-4598-8D1C-2FE5DCC87FCA}">
      <dgm:prSet custT="1"/>
      <dgm:spPr/>
      <dgm:t>
        <a:bodyPr/>
        <a:lstStyle/>
        <a:p>
          <a:r>
            <a:rPr lang="en-GB" sz="800" dirty="0">
              <a:solidFill>
                <a:schemeClr val="tx1"/>
              </a:solidFill>
            </a:rPr>
            <a:t>LIVE OPS PROCESS</a:t>
          </a:r>
        </a:p>
      </dgm:t>
    </dgm:pt>
    <dgm:pt modelId="{D332CB34-0D63-474F-98C8-2627C9D599B7}" type="parTrans" cxnId="{8441CA5A-5D37-4A75-BAA8-077615BBBAD7}">
      <dgm:prSet/>
      <dgm:spPr/>
      <dgm:t>
        <a:bodyPr/>
        <a:lstStyle/>
        <a:p>
          <a:endParaRPr lang="en-GB"/>
        </a:p>
      </dgm:t>
    </dgm:pt>
    <dgm:pt modelId="{71CC53E6-D4BA-475A-82C3-F753743B2661}" type="sibTrans" cxnId="{8441CA5A-5D37-4A75-BAA8-077615BBBAD7}">
      <dgm:prSet/>
      <dgm:spPr/>
      <dgm:t>
        <a:bodyPr/>
        <a:lstStyle/>
        <a:p>
          <a:endParaRPr lang="en-GB"/>
        </a:p>
      </dgm:t>
    </dgm:pt>
    <dgm:pt modelId="{CAF9818F-3C48-404C-871A-98FEF277F965}">
      <dgm:prSet/>
      <dgm:spPr/>
      <dgm:t>
        <a:bodyPr/>
        <a:lstStyle/>
        <a:p>
          <a:r>
            <a:rPr lang="en-GB" b="1" dirty="0"/>
            <a:t>RELEASE CANDIDATE</a:t>
          </a:r>
        </a:p>
      </dgm:t>
    </dgm:pt>
    <dgm:pt modelId="{39F3ED76-D3FF-402D-B968-39E6D4C11075}" type="parTrans" cxnId="{A2D305B1-8581-498E-8786-59DE9315ACFB}">
      <dgm:prSet/>
      <dgm:spPr/>
      <dgm:t>
        <a:bodyPr/>
        <a:lstStyle/>
        <a:p>
          <a:endParaRPr lang="en-GB"/>
        </a:p>
      </dgm:t>
    </dgm:pt>
    <dgm:pt modelId="{C5F9E212-6F1A-4283-BF64-22204185DBEE}" type="sibTrans" cxnId="{A2D305B1-8581-498E-8786-59DE9315ACFB}">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solidFill>
            <a:srgbClr val="00C6BB"/>
          </a:solidFill>
        </a:ln>
      </dgm:spPr>
      <dgm:t>
        <a:bodyPr/>
        <a:lstStyle/>
        <a:p>
          <a:endParaRPr lang="en-GB"/>
        </a:p>
      </dgm:t>
      <dgm:extLst>
        <a:ext uri="{E40237B7-FDA0-4F09-8148-C483321AD2D9}">
          <dgm14:cNvPr xmlns:dgm14="http://schemas.microsoft.com/office/drawing/2010/diagram" id="0" name="" descr="Test tubes"/>
        </a:ext>
      </dgm:extLst>
    </dgm:pt>
    <dgm:pt modelId="{ECCF4F07-3903-4463-B5F2-308D66376F77}">
      <dgm:prSet custT="1"/>
      <dgm:spPr/>
      <dgm:t>
        <a:bodyPr/>
        <a:lstStyle/>
        <a:p>
          <a:r>
            <a:rPr lang="en-GB" sz="800" dirty="0">
              <a:solidFill>
                <a:schemeClr val="tx1"/>
              </a:solidFill>
            </a:rPr>
            <a:t>CLOSED BETA</a:t>
          </a:r>
        </a:p>
      </dgm:t>
    </dgm:pt>
    <dgm:pt modelId="{EAEC9706-DC53-49ED-A828-DC7B51323426}" type="parTrans" cxnId="{E2B6E784-A8B8-41AA-8583-4CA8D3358B66}">
      <dgm:prSet/>
      <dgm:spPr/>
      <dgm:t>
        <a:bodyPr/>
        <a:lstStyle/>
        <a:p>
          <a:endParaRPr lang="en-GB"/>
        </a:p>
      </dgm:t>
    </dgm:pt>
    <dgm:pt modelId="{0A0F7DA4-ABBD-43FC-8EAB-112950CBCB64}" type="sibTrans" cxnId="{E2B6E784-A8B8-41AA-8583-4CA8D3358B66}">
      <dgm:prSet/>
      <dgm:spPr/>
      <dgm:t>
        <a:bodyPr/>
        <a:lstStyle/>
        <a:p>
          <a:endParaRPr lang="en-GB"/>
        </a:p>
      </dgm:t>
    </dgm:pt>
    <dgm:pt modelId="{F33D7F9A-64DC-4A65-9051-FBE00933F251}">
      <dgm:prSet custT="1"/>
      <dgm:spPr/>
      <dgm:t>
        <a:bodyPr/>
        <a:lstStyle/>
        <a:p>
          <a:r>
            <a:rPr lang="en-GB" sz="800" dirty="0">
              <a:solidFill>
                <a:schemeClr val="tx1"/>
              </a:solidFill>
            </a:rPr>
            <a:t>OPEN BETA</a:t>
          </a:r>
        </a:p>
      </dgm:t>
    </dgm:pt>
    <dgm:pt modelId="{2551BD41-8C24-4272-81A1-1CF8C13CCC58}" type="parTrans" cxnId="{A96952A8-FB6A-4E10-90C5-56456F78117A}">
      <dgm:prSet/>
      <dgm:spPr/>
      <dgm:t>
        <a:bodyPr/>
        <a:lstStyle/>
        <a:p>
          <a:endParaRPr lang="en-GB"/>
        </a:p>
      </dgm:t>
    </dgm:pt>
    <dgm:pt modelId="{48B6C799-64CF-4A7C-B8EE-975B31733387}" type="sibTrans" cxnId="{A96952A8-FB6A-4E10-90C5-56456F78117A}">
      <dgm:prSet/>
      <dgm:spPr/>
      <dgm:t>
        <a:bodyPr/>
        <a:lstStyle/>
        <a:p>
          <a:endParaRPr lang="en-GB"/>
        </a:p>
      </dgm:t>
    </dgm:pt>
    <dgm:pt modelId="{D28E6C12-9427-496D-8A04-0544D16F2DFF}">
      <dgm:prSet custT="1"/>
      <dgm:spPr/>
      <dgm:t>
        <a:bodyPr/>
        <a:lstStyle/>
        <a:p>
          <a:r>
            <a:rPr lang="en-GB" sz="800" dirty="0">
              <a:solidFill>
                <a:schemeClr val="tx1"/>
              </a:solidFill>
            </a:rPr>
            <a:t>SOFT LAUNCH</a:t>
          </a:r>
        </a:p>
      </dgm:t>
    </dgm:pt>
    <dgm:pt modelId="{A3D5B9C9-0CB4-416E-B500-EB783E01672D}" type="parTrans" cxnId="{4CD1DC3D-2004-4FFA-9578-4522C9FAB9A6}">
      <dgm:prSet/>
      <dgm:spPr/>
      <dgm:t>
        <a:bodyPr/>
        <a:lstStyle/>
        <a:p>
          <a:endParaRPr lang="en-GB"/>
        </a:p>
      </dgm:t>
    </dgm:pt>
    <dgm:pt modelId="{CDA45312-A5F6-48AD-AEDD-D53D02751021}" type="sibTrans" cxnId="{4CD1DC3D-2004-4FFA-9578-4522C9FAB9A6}">
      <dgm:prSet/>
      <dgm:spPr/>
      <dgm:t>
        <a:bodyPr/>
        <a:lstStyle/>
        <a:p>
          <a:endParaRPr lang="en-GB"/>
        </a:p>
      </dgm:t>
    </dgm:pt>
    <dgm:pt modelId="{BE2AEBF7-AAE5-4214-90B1-DE4FD44CC029}">
      <dgm:prSet custT="1"/>
      <dgm:spPr/>
      <dgm:t>
        <a:bodyPr/>
        <a:lstStyle/>
        <a:p>
          <a:r>
            <a:rPr lang="en-GB" sz="800" dirty="0">
              <a:solidFill>
                <a:schemeClr val="tx1"/>
              </a:solidFill>
            </a:rPr>
            <a:t>USER AQUISITION</a:t>
          </a:r>
        </a:p>
      </dgm:t>
    </dgm:pt>
    <dgm:pt modelId="{3CA0F8DF-BF05-4759-AE57-1A101668CB82}" type="parTrans" cxnId="{EB87A049-B6EC-4C48-9FDB-2293D73AAB55}">
      <dgm:prSet/>
      <dgm:spPr/>
      <dgm:t>
        <a:bodyPr/>
        <a:lstStyle/>
        <a:p>
          <a:endParaRPr lang="en-GB"/>
        </a:p>
      </dgm:t>
    </dgm:pt>
    <dgm:pt modelId="{41321B74-ECB2-4775-8316-0DF691AC08D5}" type="sibTrans" cxnId="{EB87A049-B6EC-4C48-9FDB-2293D73AAB55}">
      <dgm:prSet/>
      <dgm:spPr/>
      <dgm:t>
        <a:bodyPr/>
        <a:lstStyle/>
        <a:p>
          <a:endParaRPr lang="en-GB"/>
        </a:p>
      </dgm:t>
    </dgm:pt>
    <dgm:pt modelId="{258EB234-5304-4F18-A039-D0DB32EDFE38}">
      <dgm:prSet custT="1"/>
      <dgm:spPr/>
      <dgm:t>
        <a:bodyPr/>
        <a:lstStyle/>
        <a:p>
          <a:r>
            <a:rPr lang="en-GB" sz="800" dirty="0">
              <a:solidFill>
                <a:schemeClr val="tx1"/>
              </a:solidFill>
            </a:rPr>
            <a:t>SCALE</a:t>
          </a:r>
        </a:p>
      </dgm:t>
    </dgm:pt>
    <dgm:pt modelId="{33A06BCC-C49B-43C9-9F6E-4A9DE0638E9F}" type="parTrans" cxnId="{43182D09-9347-4AC9-AA05-AAA2BA2AF9C0}">
      <dgm:prSet/>
      <dgm:spPr/>
      <dgm:t>
        <a:bodyPr/>
        <a:lstStyle/>
        <a:p>
          <a:endParaRPr lang="en-GB"/>
        </a:p>
      </dgm:t>
    </dgm:pt>
    <dgm:pt modelId="{79C4FAEC-5942-400A-BD42-E3C9C62A9236}" type="sibTrans" cxnId="{43182D09-9347-4AC9-AA05-AAA2BA2AF9C0}">
      <dgm:prSet/>
      <dgm:spPr/>
      <dgm:t>
        <a:bodyPr/>
        <a:lstStyle/>
        <a:p>
          <a:endParaRPr lang="en-GB"/>
        </a:p>
      </dgm:t>
    </dgm:pt>
    <dgm:pt modelId="{74D8F7E8-9CC9-4339-A852-3D7C771698F9}">
      <dgm:prSet custT="1"/>
      <dgm:spPr/>
      <dgm:t>
        <a:bodyPr/>
        <a:lstStyle/>
        <a:p>
          <a:r>
            <a:rPr lang="en-GB" sz="800" dirty="0">
              <a:solidFill>
                <a:schemeClr val="tx1"/>
              </a:solidFill>
            </a:rPr>
            <a:t>LIVE OPERATIONS</a:t>
          </a:r>
        </a:p>
      </dgm:t>
    </dgm:pt>
    <dgm:pt modelId="{B7863719-86BC-4CCF-95CF-36AA61B83A66}" type="parTrans" cxnId="{72AEA0EC-2A4B-4A51-BD96-966C5A210078}">
      <dgm:prSet/>
      <dgm:spPr/>
      <dgm:t>
        <a:bodyPr/>
        <a:lstStyle/>
        <a:p>
          <a:endParaRPr lang="en-GB"/>
        </a:p>
      </dgm:t>
    </dgm:pt>
    <dgm:pt modelId="{02BD9F1E-2389-4EB8-88A5-3058EA9A61F0}" type="sibTrans" cxnId="{72AEA0EC-2A4B-4A51-BD96-966C5A210078}">
      <dgm:prSet/>
      <dgm:spPr/>
      <dgm:t>
        <a:bodyPr/>
        <a:lstStyle/>
        <a:p>
          <a:endParaRPr lang="en-GB"/>
        </a:p>
      </dgm:t>
    </dgm:pt>
    <dgm:pt modelId="{4D388992-B1EC-4405-973F-95BA8C72E28A}">
      <dgm:prSet/>
      <dgm:spPr/>
      <dgm:t>
        <a:bodyPr/>
        <a:lstStyle/>
        <a:p>
          <a:r>
            <a:rPr lang="en-GB" b="1" dirty="0"/>
            <a:t>LAUNCH</a:t>
          </a:r>
        </a:p>
      </dgm:t>
    </dgm:pt>
    <dgm:pt modelId="{3581AF54-4081-45AA-98C0-3C29A296D41F}" type="sibTrans" cxnId="{49712887-E5A6-4B6D-B18F-04ECAE171E28}">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solidFill>
            <a:schemeClr val="accent1"/>
          </a:solidFill>
        </a:ln>
      </dgm:spPr>
      <dgm:t>
        <a:bodyPr/>
        <a:lstStyle/>
        <a:p>
          <a:endParaRPr lang="en-GB"/>
        </a:p>
      </dgm:t>
      <dgm:extLst>
        <a:ext uri="{E40237B7-FDA0-4F09-8148-C483321AD2D9}">
          <dgm14:cNvPr xmlns:dgm14="http://schemas.microsoft.com/office/drawing/2010/diagram" id="0" name="" descr="Game controller"/>
        </a:ext>
      </dgm:extLst>
    </dgm:pt>
    <dgm:pt modelId="{38E864BA-430D-4B3F-8AE0-8DC6072D299A}" type="parTrans" cxnId="{49712887-E5A6-4B6D-B18F-04ECAE171E28}">
      <dgm:prSet/>
      <dgm:spPr/>
      <dgm:t>
        <a:bodyPr/>
        <a:lstStyle/>
        <a:p>
          <a:endParaRPr lang="en-GB"/>
        </a:p>
      </dgm:t>
    </dgm:pt>
    <dgm:pt modelId="{A6654A3B-5937-4FA4-A3C8-6C53D4185E58}">
      <dgm:prSet phldrT="[Text]" custT="1"/>
      <dgm:spPr/>
      <dgm:t>
        <a:bodyPr/>
        <a:lstStyle/>
        <a:p>
          <a:r>
            <a:rPr lang="en-GB" sz="800" kern="1200" dirty="0">
              <a:solidFill>
                <a:schemeClr val="tx1"/>
              </a:solidFill>
              <a:latin typeface="+mj-lt"/>
              <a:ea typeface="+mn-ea"/>
              <a:cs typeface="+mn-cs"/>
            </a:rPr>
            <a:t>PROTOTYPE</a:t>
          </a:r>
        </a:p>
      </dgm:t>
    </dgm:pt>
    <dgm:pt modelId="{D65C3725-A97C-4749-B65F-5DDB26FCC7BA}" type="parTrans" cxnId="{6D0E2021-D1A7-4E00-8E17-7026820610F6}">
      <dgm:prSet/>
      <dgm:spPr/>
      <dgm:t>
        <a:bodyPr/>
        <a:lstStyle/>
        <a:p>
          <a:endParaRPr lang="en-GB"/>
        </a:p>
      </dgm:t>
    </dgm:pt>
    <dgm:pt modelId="{AE4FD0D4-0897-4F4A-8DD2-5B50D60FD446}" type="sibTrans" cxnId="{6D0E2021-D1A7-4E00-8E17-7026820610F6}">
      <dgm:prSet/>
      <dgm:spPr/>
      <dgm:t>
        <a:bodyPr/>
        <a:lstStyle/>
        <a:p>
          <a:endParaRPr lang="en-GB"/>
        </a:p>
      </dgm:t>
    </dgm:pt>
    <dgm:pt modelId="{32C08688-AB64-4F4E-B8D9-12E50CB4D2BB}">
      <dgm:prSet phldrT="[Text]" custT="1"/>
      <dgm:spPr/>
      <dgm:t>
        <a:bodyPr/>
        <a:lstStyle/>
        <a:p>
          <a:r>
            <a:rPr lang="en-GB" sz="800" kern="1200" dirty="0">
              <a:solidFill>
                <a:schemeClr val="tx1"/>
              </a:solidFill>
              <a:latin typeface="+mj-lt"/>
              <a:ea typeface="+mn-ea"/>
              <a:cs typeface="+mn-cs"/>
            </a:rPr>
            <a:t>FIND THE FUN</a:t>
          </a:r>
        </a:p>
      </dgm:t>
    </dgm:pt>
    <dgm:pt modelId="{3A68E4D5-EC06-4B6E-BECA-2DA0140D6E9D}" type="parTrans" cxnId="{A99BD719-35B6-4653-9DE5-6F6B1C7F1F84}">
      <dgm:prSet/>
      <dgm:spPr/>
      <dgm:t>
        <a:bodyPr/>
        <a:lstStyle/>
        <a:p>
          <a:endParaRPr lang="en-GB"/>
        </a:p>
      </dgm:t>
    </dgm:pt>
    <dgm:pt modelId="{CEE244CA-54CB-4736-A15D-D31FF4C8B508}" type="sibTrans" cxnId="{A99BD719-35B6-4653-9DE5-6F6B1C7F1F84}">
      <dgm:prSet/>
      <dgm:spPr/>
      <dgm:t>
        <a:bodyPr/>
        <a:lstStyle/>
        <a:p>
          <a:endParaRPr lang="en-GB"/>
        </a:p>
      </dgm:t>
    </dgm:pt>
    <dgm:pt modelId="{40DE416D-71AF-4350-8DD7-8D6F8256ECD8}" type="pres">
      <dgm:prSet presAssocID="{4372C0F2-83C0-4D99-8763-38ECECD407C7}" presName="Name0" presStyleCnt="0">
        <dgm:presLayoutVars>
          <dgm:chMax val="7"/>
          <dgm:chPref val="7"/>
          <dgm:dir/>
        </dgm:presLayoutVars>
      </dgm:prSet>
      <dgm:spPr/>
      <dgm:t>
        <a:bodyPr/>
        <a:lstStyle/>
        <a:p>
          <a:endParaRPr lang="en-US"/>
        </a:p>
      </dgm:t>
    </dgm:pt>
    <dgm:pt modelId="{53DAC3A6-6BFF-42AB-9F3A-98DF3C146E87}" type="pres">
      <dgm:prSet presAssocID="{4372C0F2-83C0-4D99-8763-38ECECD407C7}" presName="dot1" presStyleLbl="alignNode1" presStyleIdx="0" presStyleCnt="17" custLinFactX="2200000" custLinFactY="-2165505" custLinFactNeighborX="2234534" custLinFactNeighborY="-2200000"/>
      <dgm:spPr/>
    </dgm:pt>
    <dgm:pt modelId="{F8901260-7C93-47A1-95DD-E33354191A82}" type="pres">
      <dgm:prSet presAssocID="{4372C0F2-83C0-4D99-8763-38ECECD407C7}" presName="dot2" presStyleLbl="alignNode1" presStyleIdx="1" presStyleCnt="17" custLinFactX="2438031" custLinFactY="-2300000" custLinFactNeighborX="2500000" custLinFactNeighborY="-2302244"/>
      <dgm:spPr/>
    </dgm:pt>
    <dgm:pt modelId="{9F9A8789-3C12-4A33-B57C-420C5E5F1B72}" type="pres">
      <dgm:prSet presAssocID="{4372C0F2-83C0-4D99-8763-38ECECD407C7}" presName="dot3" presStyleLbl="alignNode1" presStyleIdx="2" presStyleCnt="17" custLinFactX="400000" custLinFactY="-1286334" custLinFactNeighborX="499797" custLinFactNeighborY="-1300000"/>
      <dgm:spPr/>
    </dgm:pt>
    <dgm:pt modelId="{BDAE6997-6CA6-4186-A25D-1CB8B104E0F6}" type="pres">
      <dgm:prSet presAssocID="{4372C0F2-83C0-4D99-8763-38ECECD407C7}" presName="dot4" presStyleLbl="alignNode1" presStyleIdx="3" presStyleCnt="17" custLinFactX="2100000" custLinFactY="-1372734" custLinFactNeighborX="2186922" custLinFactNeighborY="-1400000"/>
      <dgm:spPr>
        <a:noFill/>
        <a:ln>
          <a:noFill/>
        </a:ln>
      </dgm:spPr>
    </dgm:pt>
    <dgm:pt modelId="{7A475634-62D0-4AF7-A010-16F469F87EDF}" type="pres">
      <dgm:prSet presAssocID="{4372C0F2-83C0-4D99-8763-38ECECD407C7}" presName="dot5" presStyleLbl="alignNode1" presStyleIdx="4" presStyleCnt="17" custLinFactX="2088597" custLinFactY="-1333404" custLinFactNeighborX="2100000" custLinFactNeighborY="-1400000"/>
      <dgm:spPr>
        <a:noFill/>
        <a:ln>
          <a:noFill/>
        </a:ln>
      </dgm:spPr>
    </dgm:pt>
    <dgm:pt modelId="{ABAB9E92-6A55-4CC8-A519-976072CABFC2}" type="pres">
      <dgm:prSet presAssocID="{4372C0F2-83C0-4D99-8763-38ECECD407C7}" presName="dot6" presStyleLbl="alignNode1" presStyleIdx="5" presStyleCnt="17" custLinFactX="-3200180" custLinFactY="489001" custLinFactNeighborX="-3300000" custLinFactNeighborY="500000"/>
      <dgm:spPr/>
    </dgm:pt>
    <dgm:pt modelId="{CF3F9827-7F49-42EB-813B-B9AFB7F225C8}" type="pres">
      <dgm:prSet presAssocID="{4372C0F2-83C0-4D99-8763-38ECECD407C7}" presName="dot7" presStyleLbl="alignNode1" presStyleIdx="6" presStyleCnt="17" custLinFactX="-2120842" custLinFactY="-56375" custLinFactNeighborX="-2200000" custLinFactNeighborY="-100000"/>
      <dgm:spPr/>
    </dgm:pt>
    <dgm:pt modelId="{3E5E031D-51B9-438C-A1FA-52136759C9D2}" type="pres">
      <dgm:prSet presAssocID="{4372C0F2-83C0-4D99-8763-38ECECD407C7}" presName="dot8" presStyleLbl="alignNode1" presStyleIdx="7" presStyleCnt="17" custLinFactX="100000" custLinFactY="-735298" custLinFactNeighborX="169748" custLinFactNeighborY="-800000"/>
      <dgm:spPr/>
    </dgm:pt>
    <dgm:pt modelId="{400C19F9-91CD-428A-B546-A650D64D74AD}" type="pres">
      <dgm:prSet presAssocID="{4372C0F2-83C0-4D99-8763-38ECECD407C7}" presName="dot9" presStyleLbl="alignNode1" presStyleIdx="8" presStyleCnt="17" custLinFactX="800000" custLinFactY="-579807" custLinFactNeighborX="831039" custLinFactNeighborY="-600000"/>
      <dgm:spPr/>
    </dgm:pt>
    <dgm:pt modelId="{A7710277-73F6-467B-9D07-8AAEE16D98C9}" type="pres">
      <dgm:prSet presAssocID="{4372C0F2-83C0-4D99-8763-38ECECD407C7}" presName="dot10" presStyleLbl="alignNode1" presStyleIdx="9" presStyleCnt="17" custLinFactX="-1498518" custLinFactY="1100000" custLinFactNeighborX="-1500000" custLinFactNeighborY="1175444"/>
      <dgm:spPr/>
    </dgm:pt>
    <dgm:pt modelId="{F4568793-0593-4349-A8BE-530F962A06A2}" type="pres">
      <dgm:prSet presAssocID="{4372C0F2-83C0-4D99-8763-38ECECD407C7}" presName="dotArrow1" presStyleLbl="alignNode1" presStyleIdx="10" presStyleCnt="17" custLinFactX="-3606057" custLinFactY="2800000" custLinFactNeighborX="-3700000" custLinFactNeighborY="2890643"/>
      <dgm:spPr/>
    </dgm:pt>
    <dgm:pt modelId="{06F6852B-23BC-422E-A27F-0CF21CDBD36C}" type="pres">
      <dgm:prSet presAssocID="{4372C0F2-83C0-4D99-8763-38ECECD407C7}" presName="dotArrow2" presStyleLbl="alignNode1" presStyleIdx="11" presStyleCnt="17" custLinFactX="-326128" custLinFactY="1300000" custLinFactNeighborX="-400000" custLinFactNeighborY="1338888"/>
      <dgm:spPr/>
    </dgm:pt>
    <dgm:pt modelId="{214593EE-D486-42F1-9185-4C63603C745D}" type="pres">
      <dgm:prSet presAssocID="{4372C0F2-83C0-4D99-8763-38ECECD407C7}" presName="dotArrow3" presStyleLbl="alignNode1" presStyleIdx="12" presStyleCnt="17" custLinFactX="-100000" custLinFactY="1206981" custLinFactNeighborX="-194375" custLinFactNeighborY="1300000"/>
      <dgm:spPr/>
    </dgm:pt>
    <dgm:pt modelId="{DA0441A7-6448-4334-96AF-D6356344790A}" type="pres">
      <dgm:prSet presAssocID="{4372C0F2-83C0-4D99-8763-38ECECD407C7}" presName="dotArrow4" presStyleLbl="alignNode1" presStyleIdx="13" presStyleCnt="17" custLinFactX="-2800000" custLinFactY="2400000" custLinFactNeighborX="-2897660" custLinFactNeighborY="2484977"/>
      <dgm:spPr/>
    </dgm:pt>
    <dgm:pt modelId="{5B1908E5-8F40-497B-A76F-FA1108B1A119}" type="pres">
      <dgm:prSet presAssocID="{4372C0F2-83C0-4D99-8763-38ECECD407C7}" presName="dotArrow5" presStyleLbl="alignNode1" presStyleIdx="14" presStyleCnt="17" custLinFactX="-1500000" custLinFactY="1755737" custLinFactNeighborX="-1561724" custLinFactNeighborY="1800000"/>
      <dgm:spPr/>
    </dgm:pt>
    <dgm:pt modelId="{26C22839-BAD1-44D7-9DBE-AA762096A241}" type="pres">
      <dgm:prSet presAssocID="{4372C0F2-83C0-4D99-8763-38ECECD407C7}" presName="dotArrow6" presStyleLbl="alignNode1" presStyleIdx="15" presStyleCnt="17" custLinFactX="-3900000" custLinFactY="2900000" custLinFactNeighborX="-3903484" custLinFactNeighborY="2905479"/>
      <dgm:spPr/>
    </dgm:pt>
    <dgm:pt modelId="{0295462C-DDB6-4AA3-97D5-B7AF5B22B2A1}" type="pres">
      <dgm:prSet presAssocID="{4372C0F2-83C0-4D99-8763-38ECECD407C7}" presName="dotArrow7" presStyleLbl="alignNode1" presStyleIdx="16" presStyleCnt="17" custLinFactX="-1700000" custLinFactY="1782311" custLinFactNeighborX="-1713318" custLinFactNeighborY="1800000"/>
      <dgm:spPr/>
    </dgm:pt>
    <dgm:pt modelId="{0699B77D-903E-4741-AEBC-30C0AFC6C271}" type="pres">
      <dgm:prSet presAssocID="{3D0C809F-D83D-49AD-968A-7F8AEFAB982B}" presName="parTx1" presStyleLbl="node1" presStyleIdx="0" presStyleCnt="6" custScaleX="85456" custLinFactX="-100000" custLinFactNeighborX="-100038" custLinFactNeighborY="-573"/>
      <dgm:spPr/>
      <dgm:t>
        <a:bodyPr/>
        <a:lstStyle/>
        <a:p>
          <a:endParaRPr lang="en-US"/>
        </a:p>
      </dgm:t>
    </dgm:pt>
    <dgm:pt modelId="{A25EB954-09BE-4A07-8377-162CED8F0467}" type="pres">
      <dgm:prSet presAssocID="{3D0C809F-D83D-49AD-968A-7F8AEFAB982B}" presName="desTx1" presStyleLbl="revTx" presStyleIdx="0" presStyleCnt="6" custLinFactNeighborX="-83328" custLinFactNeighborY="-3386">
        <dgm:presLayoutVars>
          <dgm:bulletEnabled val="1"/>
        </dgm:presLayoutVars>
      </dgm:prSet>
      <dgm:spPr/>
      <dgm:t>
        <a:bodyPr/>
        <a:lstStyle/>
        <a:p>
          <a:endParaRPr lang="en-US"/>
        </a:p>
      </dgm:t>
    </dgm:pt>
    <dgm:pt modelId="{86FB70C5-13B7-4769-B558-026AE150F215}" type="pres">
      <dgm:prSet presAssocID="{39174A31-D874-4E1A-98F5-05BEEB168C36}" presName="picture1" presStyleCnt="0"/>
      <dgm:spPr/>
    </dgm:pt>
    <dgm:pt modelId="{9FC773EB-860A-4638-BEFC-1F55FA722289}" type="pres">
      <dgm:prSet presAssocID="{39174A31-D874-4E1A-98F5-05BEEB168C36}" presName="imageRepeatNode" presStyleLbl="fgImgPlace1" presStyleIdx="0" presStyleCnt="6" custLinFactX="-200000" custLinFactNeighborX="-242328" custLinFactNeighborY="12417"/>
      <dgm:spPr/>
      <dgm:t>
        <a:bodyPr/>
        <a:lstStyle/>
        <a:p>
          <a:endParaRPr lang="en-US"/>
        </a:p>
      </dgm:t>
    </dgm:pt>
    <dgm:pt modelId="{2820E3C3-9048-4BA6-B0F7-E2082238B71F}" type="pres">
      <dgm:prSet presAssocID="{9B887229-97E2-4668-A8FB-327DB75C37B9}" presName="parTx2" presStyleLbl="node1" presStyleIdx="1" presStyleCnt="6" custLinFactX="-96165" custLinFactNeighborX="-100000" custLinFactNeighborY="-50784"/>
      <dgm:spPr/>
      <dgm:t>
        <a:bodyPr/>
        <a:lstStyle/>
        <a:p>
          <a:endParaRPr lang="en-US"/>
        </a:p>
      </dgm:t>
    </dgm:pt>
    <dgm:pt modelId="{4D28A290-3EC6-44EA-9428-0DC1CF67FF6F}" type="pres">
      <dgm:prSet presAssocID="{9B887229-97E2-4668-A8FB-327DB75C37B9}" presName="desTx2" presStyleLbl="revTx" presStyleIdx="1" presStyleCnt="6" custLinFactX="-26928" custLinFactNeighborX="-100000" custLinFactNeighborY="-52415">
        <dgm:presLayoutVars>
          <dgm:bulletEnabled val="1"/>
        </dgm:presLayoutVars>
      </dgm:prSet>
      <dgm:spPr/>
      <dgm:t>
        <a:bodyPr/>
        <a:lstStyle/>
        <a:p>
          <a:endParaRPr lang="en-US"/>
        </a:p>
      </dgm:t>
    </dgm:pt>
    <dgm:pt modelId="{261223B6-B669-4079-BC80-4A9CF471643F}" type="pres">
      <dgm:prSet presAssocID="{91465287-5599-4B3D-AC98-8401C28A77A4}" presName="picture2" presStyleCnt="0"/>
      <dgm:spPr/>
    </dgm:pt>
    <dgm:pt modelId="{B40A4B63-1A52-46D6-97F8-0DD473C17F4E}" type="pres">
      <dgm:prSet presAssocID="{91465287-5599-4B3D-AC98-8401C28A77A4}" presName="imageRepeatNode" presStyleLbl="fgImgPlace1" presStyleIdx="1" presStyleCnt="6" custLinFactX="-200000" custLinFactNeighborX="-254108" custLinFactNeighborY="-11881"/>
      <dgm:spPr/>
      <dgm:t>
        <a:bodyPr/>
        <a:lstStyle/>
        <a:p>
          <a:endParaRPr lang="en-US"/>
        </a:p>
      </dgm:t>
    </dgm:pt>
    <dgm:pt modelId="{0CA2ACE6-D4AD-4FD2-981D-005F4E597DE7}" type="pres">
      <dgm:prSet presAssocID="{DDD64902-1FD2-4485-876A-7854F5387FAC}" presName="parTx3" presStyleLbl="node1" presStyleIdx="2" presStyleCnt="6" custLinFactX="-25453" custLinFactNeighborX="-100000" custLinFactNeighborY="-58020"/>
      <dgm:spPr/>
      <dgm:t>
        <a:bodyPr/>
        <a:lstStyle/>
        <a:p>
          <a:endParaRPr lang="en-US"/>
        </a:p>
      </dgm:t>
    </dgm:pt>
    <dgm:pt modelId="{B65E9885-F838-4FE2-8F7B-4E32A0D787E7}" type="pres">
      <dgm:prSet presAssocID="{DDD64902-1FD2-4485-876A-7854F5387FAC}" presName="desTx3" presStyleLbl="revTx" presStyleIdx="2" presStyleCnt="6" custScaleX="186240" custScaleY="92757" custLinFactNeighborX="-71099" custLinFactNeighborY="-65636">
        <dgm:presLayoutVars>
          <dgm:bulletEnabled val="1"/>
        </dgm:presLayoutVars>
      </dgm:prSet>
      <dgm:spPr/>
      <dgm:t>
        <a:bodyPr/>
        <a:lstStyle/>
        <a:p>
          <a:endParaRPr lang="en-US"/>
        </a:p>
      </dgm:t>
    </dgm:pt>
    <dgm:pt modelId="{A9651298-E702-4425-B8C3-FBED2DDC1280}" type="pres">
      <dgm:prSet presAssocID="{BB5E0D01-A0F2-4FD7-A5C7-BF8FE41244BD}" presName="picture3" presStyleCnt="0"/>
      <dgm:spPr/>
    </dgm:pt>
    <dgm:pt modelId="{705D8A6C-9D83-404C-876A-7E3E1DB2F8A1}" type="pres">
      <dgm:prSet presAssocID="{BB5E0D01-A0F2-4FD7-A5C7-BF8FE41244BD}" presName="imageRepeatNode" presStyleLbl="fgImgPlace1" presStyleIdx="2" presStyleCnt="6" custLinFactX="-100000" custLinFactNeighborX="-194650" custLinFactNeighborY="-17859"/>
      <dgm:spPr/>
      <dgm:t>
        <a:bodyPr/>
        <a:lstStyle/>
        <a:p>
          <a:endParaRPr lang="en-US"/>
        </a:p>
      </dgm:t>
    </dgm:pt>
    <dgm:pt modelId="{64F441E3-4C1D-4DD1-8C29-0DD63CA9DD3D}" type="pres">
      <dgm:prSet presAssocID="{0F75FC47-784D-4604-BC18-CCE6C2E32256}" presName="parTx4" presStyleLbl="node1" presStyleIdx="3" presStyleCnt="6" custLinFactNeighborX="-36301" custLinFactNeighborY="-56548"/>
      <dgm:spPr/>
      <dgm:t>
        <a:bodyPr/>
        <a:lstStyle/>
        <a:p>
          <a:endParaRPr lang="en-US"/>
        </a:p>
      </dgm:t>
    </dgm:pt>
    <dgm:pt modelId="{6D7399BF-503B-43E0-838A-F1946D000126}" type="pres">
      <dgm:prSet presAssocID="{0F75FC47-784D-4604-BC18-CCE6C2E32256}" presName="desTx4" presStyleLbl="revTx" presStyleIdx="3" presStyleCnt="6" custScaleX="274730" custLinFactNeighborX="43090" custLinFactNeighborY="-50420">
        <dgm:presLayoutVars>
          <dgm:bulletEnabled val="1"/>
        </dgm:presLayoutVars>
      </dgm:prSet>
      <dgm:spPr/>
      <dgm:t>
        <a:bodyPr/>
        <a:lstStyle/>
        <a:p>
          <a:endParaRPr lang="en-US"/>
        </a:p>
      </dgm:t>
    </dgm:pt>
    <dgm:pt modelId="{FCFE79BE-B351-4ADA-999D-29DE9E265BE6}" type="pres">
      <dgm:prSet presAssocID="{9A842554-E1F0-4E84-9FCC-E8614DF8C196}" presName="picture4" presStyleCnt="0"/>
      <dgm:spPr/>
    </dgm:pt>
    <dgm:pt modelId="{E74CBA1F-DD29-488C-86D1-C237BDEC7543}" type="pres">
      <dgm:prSet presAssocID="{9A842554-E1F0-4E84-9FCC-E8614DF8C196}" presName="imageRepeatNode" presStyleLbl="fgImgPlace1" presStyleIdx="3" presStyleCnt="6" custLinFactNeighborX="-98584" custLinFactNeighborY="-25860"/>
      <dgm:spPr/>
      <dgm:t>
        <a:bodyPr/>
        <a:lstStyle/>
        <a:p>
          <a:endParaRPr lang="en-US"/>
        </a:p>
      </dgm:t>
    </dgm:pt>
    <dgm:pt modelId="{D53FE488-00C3-4118-85DD-3E8A6B21302A}" type="pres">
      <dgm:prSet presAssocID="{CAF9818F-3C48-404C-871A-98FEF277F965}" presName="parTx5" presStyleLbl="node1" presStyleIdx="4" presStyleCnt="6" custLinFactNeighborX="43432" custLinFactNeighborY="-51626"/>
      <dgm:spPr/>
      <dgm:t>
        <a:bodyPr/>
        <a:lstStyle/>
        <a:p>
          <a:endParaRPr lang="en-US"/>
        </a:p>
      </dgm:t>
    </dgm:pt>
    <dgm:pt modelId="{FA4CEA6F-F032-4F2C-AEAE-597D4F7D5A8D}" type="pres">
      <dgm:prSet presAssocID="{CAF9818F-3C48-404C-871A-98FEF277F965}" presName="desTx5" presStyleLbl="revTx" presStyleIdx="4" presStyleCnt="6" custScaleX="273271" custLinFactX="67130" custLinFactNeighborX="100000" custLinFactNeighborY="-51626">
        <dgm:presLayoutVars>
          <dgm:bulletEnabled val="1"/>
        </dgm:presLayoutVars>
      </dgm:prSet>
      <dgm:spPr/>
      <dgm:t>
        <a:bodyPr/>
        <a:lstStyle/>
        <a:p>
          <a:endParaRPr lang="en-US"/>
        </a:p>
      </dgm:t>
    </dgm:pt>
    <dgm:pt modelId="{BB49D23E-C7FA-4984-ADCC-7162E3F1AA41}" type="pres">
      <dgm:prSet presAssocID="{C5F9E212-6F1A-4283-BF64-22204185DBEE}" presName="picture5" presStyleCnt="0"/>
      <dgm:spPr/>
    </dgm:pt>
    <dgm:pt modelId="{75D0755F-2E57-4966-B921-A8CB47E77C64}" type="pres">
      <dgm:prSet presAssocID="{C5F9E212-6F1A-4283-BF64-22204185DBEE}" presName="imageRepeatNode" presStyleLbl="fgImgPlace1" presStyleIdx="4" presStyleCnt="6" custLinFactNeighborX="80817" custLinFactNeighborY="-21124"/>
      <dgm:spPr/>
      <dgm:t>
        <a:bodyPr/>
        <a:lstStyle/>
        <a:p>
          <a:endParaRPr lang="en-US"/>
        </a:p>
      </dgm:t>
    </dgm:pt>
    <dgm:pt modelId="{15000EB8-45D3-4CED-BCC8-AAC48E6E5021}" type="pres">
      <dgm:prSet presAssocID="{4D388992-B1EC-4405-973F-95BA8C72E28A}" presName="parTx6" presStyleLbl="node1" presStyleIdx="5" presStyleCnt="6" custScaleX="92349" custLinFactX="39993" custLinFactNeighborX="100000" custLinFactNeighborY="-44383"/>
      <dgm:spPr/>
      <dgm:t>
        <a:bodyPr/>
        <a:lstStyle/>
        <a:p>
          <a:endParaRPr lang="en-US"/>
        </a:p>
      </dgm:t>
    </dgm:pt>
    <dgm:pt modelId="{342527B6-55CF-4B30-928C-05AE8684388D}" type="pres">
      <dgm:prSet presAssocID="{4D388992-B1EC-4405-973F-95BA8C72E28A}" presName="desTx6" presStyleLbl="revTx" presStyleIdx="5" presStyleCnt="6" custScaleX="202674" custLinFactX="142184" custLinFactNeighborX="200000" custLinFactNeighborY="-43045">
        <dgm:presLayoutVars>
          <dgm:bulletEnabled val="1"/>
        </dgm:presLayoutVars>
      </dgm:prSet>
      <dgm:spPr/>
      <dgm:t>
        <a:bodyPr/>
        <a:lstStyle/>
        <a:p>
          <a:endParaRPr lang="en-US"/>
        </a:p>
      </dgm:t>
    </dgm:pt>
    <dgm:pt modelId="{8FBCCC1C-365E-4169-A3D3-CFEA1CAE4BF2}" type="pres">
      <dgm:prSet presAssocID="{3581AF54-4081-45AA-98C0-3C29A296D41F}" presName="picture6" presStyleCnt="0"/>
      <dgm:spPr/>
    </dgm:pt>
    <dgm:pt modelId="{5BEC6E1C-3097-4610-91CC-6170F9629B14}" type="pres">
      <dgm:prSet presAssocID="{3581AF54-4081-45AA-98C0-3C29A296D41F}" presName="imageRepeatNode" presStyleLbl="fgImgPlace1" presStyleIdx="5" presStyleCnt="6" custLinFactX="100000" custLinFactNeighborX="180985" custLinFactNeighborY="-6516"/>
      <dgm:spPr/>
      <dgm:t>
        <a:bodyPr/>
        <a:lstStyle/>
        <a:p>
          <a:endParaRPr lang="en-US"/>
        </a:p>
      </dgm:t>
    </dgm:pt>
  </dgm:ptLst>
  <dgm:cxnLst>
    <dgm:cxn modelId="{75DA8A25-99B2-4291-8851-7EEEA319E8A7}" type="presOf" srcId="{BE2AEBF7-AAE5-4214-90B1-DE4FD44CC029}" destId="{342527B6-55CF-4B30-928C-05AE8684388D}" srcOrd="0" destOrd="0" presId="urn:microsoft.com/office/officeart/2008/layout/AscendingPictureAccentProcess"/>
    <dgm:cxn modelId="{43182D09-9347-4AC9-AA05-AAA2BA2AF9C0}" srcId="{4D388992-B1EC-4405-973F-95BA8C72E28A}" destId="{258EB234-5304-4F18-A039-D0DB32EDFE38}" srcOrd="2" destOrd="0" parTransId="{33A06BCC-C49B-43C9-9F6E-4A9DE0638E9F}" sibTransId="{79C4FAEC-5942-400A-BD42-E3C9C62A9236}"/>
    <dgm:cxn modelId="{BA5CB5C9-1403-43BB-8323-D6FF3AE67B48}" type="presOf" srcId="{67CF8856-10A4-48D2-A70F-2E736298066A}" destId="{A25EB954-09BE-4A07-8377-162CED8F0467}" srcOrd="0" destOrd="1" presId="urn:microsoft.com/office/officeart/2008/layout/AscendingPictureAccentProcess"/>
    <dgm:cxn modelId="{E2B6E784-A8B8-41AA-8583-4CA8D3358B66}" srcId="{CAF9818F-3C48-404C-871A-98FEF277F965}" destId="{ECCF4F07-3903-4463-B5F2-308D66376F77}" srcOrd="0" destOrd="0" parTransId="{EAEC9706-DC53-49ED-A828-DC7B51323426}" sibTransId="{0A0F7DA4-ABBD-43FC-8EAB-112950CBCB64}"/>
    <dgm:cxn modelId="{A96952A8-FB6A-4E10-90C5-56456F78117A}" srcId="{CAF9818F-3C48-404C-871A-98FEF277F965}" destId="{F33D7F9A-64DC-4A65-9051-FBE00933F251}" srcOrd="1" destOrd="0" parTransId="{2551BD41-8C24-4272-81A1-1CF8C13CCC58}" sibTransId="{48B6C799-64CF-4A7C-B8EE-975B31733387}"/>
    <dgm:cxn modelId="{EC1BF8DC-1932-43F8-838E-79B71909F4AA}" type="presOf" srcId="{C952EBF9-18EB-476E-A652-8348C0EFFCBF}" destId="{4D28A290-3EC6-44EA-9428-0DC1CF67FF6F}" srcOrd="0" destOrd="0" presId="urn:microsoft.com/office/officeart/2008/layout/AscendingPictureAccentProcess"/>
    <dgm:cxn modelId="{25FBEDA7-29E8-4272-BBE9-6313FF5BC374}" type="presOf" srcId="{A6654A3B-5937-4FA4-A3C8-6C53D4185E58}" destId="{4D28A290-3EC6-44EA-9428-0DC1CF67FF6F}" srcOrd="0" destOrd="1" presId="urn:microsoft.com/office/officeart/2008/layout/AscendingPictureAccentProcess"/>
    <dgm:cxn modelId="{C3334F84-1B4E-485D-AEA0-B9794D032673}" srcId="{4372C0F2-83C0-4D99-8763-38ECECD407C7}" destId="{3D0C809F-D83D-49AD-968A-7F8AEFAB982B}" srcOrd="0" destOrd="0" parTransId="{A7F687D1-89C7-4B3C-B4F2-B7D6B1907400}" sibTransId="{39174A31-D874-4E1A-98F5-05BEEB168C36}"/>
    <dgm:cxn modelId="{E7D428A5-E236-4911-B820-41BCE07C7574}" type="presOf" srcId="{DDD64902-1FD2-4485-876A-7854F5387FAC}" destId="{0CA2ACE6-D4AD-4FD2-981D-005F4E597DE7}" srcOrd="0" destOrd="0" presId="urn:microsoft.com/office/officeart/2008/layout/AscendingPictureAccentProcess"/>
    <dgm:cxn modelId="{D7CA052E-8C84-48A6-A8F7-E913B15411A6}" type="presOf" srcId="{3D60E092-AE09-4D63-B03A-0DD82DDF799B}" destId="{6D7399BF-503B-43E0-838A-F1946D000126}" srcOrd="0" destOrd="0" presId="urn:microsoft.com/office/officeart/2008/layout/AscendingPictureAccentProcess"/>
    <dgm:cxn modelId="{2DF27E14-2DC5-45E7-AB20-1390F4FD13D9}" type="presOf" srcId="{ECCF4F07-3903-4463-B5F2-308D66376F77}" destId="{FA4CEA6F-F032-4F2C-AEAE-597D4F7D5A8D}" srcOrd="0" destOrd="0" presId="urn:microsoft.com/office/officeart/2008/layout/AscendingPictureAccentProcess"/>
    <dgm:cxn modelId="{2D3BEAE6-0F44-4379-A0A8-5F485F20793B}" type="presOf" srcId="{258EB234-5304-4F18-A039-D0DB32EDFE38}" destId="{342527B6-55CF-4B30-928C-05AE8684388D}" srcOrd="0" destOrd="2" presId="urn:microsoft.com/office/officeart/2008/layout/AscendingPictureAccentProcess"/>
    <dgm:cxn modelId="{6298A416-9B51-4A7F-90AB-C06CA6344AA2}" type="presOf" srcId="{D28E6C12-9427-496D-8A04-0544D16F2DFF}" destId="{FA4CEA6F-F032-4F2C-AEAE-597D4F7D5A8D}" srcOrd="0" destOrd="2" presId="urn:microsoft.com/office/officeart/2008/layout/AscendingPictureAccentProcess"/>
    <dgm:cxn modelId="{49712887-E5A6-4B6D-B18F-04ECAE171E28}" srcId="{4372C0F2-83C0-4D99-8763-38ECECD407C7}" destId="{4D388992-B1EC-4405-973F-95BA8C72E28A}" srcOrd="5" destOrd="0" parTransId="{38E864BA-430D-4B3F-8AE0-8DC6072D299A}" sibTransId="{3581AF54-4081-45AA-98C0-3C29A296D41F}"/>
    <dgm:cxn modelId="{51B33E15-1795-4457-BCE6-C4821BB7CBF4}" srcId="{0F75FC47-784D-4604-BC18-CCE6C2E32256}" destId="{3D60E092-AE09-4D63-B03A-0DD82DDF799B}" srcOrd="0" destOrd="0" parTransId="{1E844466-3410-4333-B622-0BFEA9145C49}" sibTransId="{C1E13927-C203-47AD-A060-21483B911823}"/>
    <dgm:cxn modelId="{4970AB9E-2886-4294-B3AD-DF1DBBFAF983}" type="presOf" srcId="{CAF9818F-3C48-404C-871A-98FEF277F965}" destId="{D53FE488-00C3-4118-85DD-3E8A6B21302A}" srcOrd="0" destOrd="0" presId="urn:microsoft.com/office/officeart/2008/layout/AscendingPictureAccentProcess"/>
    <dgm:cxn modelId="{A99BD719-35B6-4653-9DE5-6F6B1C7F1F84}" srcId="{9B887229-97E2-4668-A8FB-327DB75C37B9}" destId="{32C08688-AB64-4F4E-B8D9-12E50CB4D2BB}" srcOrd="2" destOrd="0" parTransId="{3A68E4D5-EC06-4B6E-BECA-2DA0140D6E9D}" sibTransId="{CEE244CA-54CB-4736-A15D-D31FF4C8B508}"/>
    <dgm:cxn modelId="{72AEA0EC-2A4B-4A51-BD96-966C5A210078}" srcId="{4D388992-B1EC-4405-973F-95BA8C72E28A}" destId="{74D8F7E8-9CC9-4339-A852-3D7C771698F9}" srcOrd="1" destOrd="0" parTransId="{B7863719-86BC-4CCF-95CF-36AA61B83A66}" sibTransId="{02BD9F1E-2389-4EB8-88A5-3058EA9A61F0}"/>
    <dgm:cxn modelId="{71A05D95-21E4-4BA3-9CF8-11F3466E274C}" type="presOf" srcId="{4D388992-B1EC-4405-973F-95BA8C72E28A}" destId="{15000EB8-45D3-4CED-BCC8-AAC48E6E5021}" srcOrd="0" destOrd="0" presId="urn:microsoft.com/office/officeart/2008/layout/AscendingPictureAccentProcess"/>
    <dgm:cxn modelId="{A2D305B1-8581-498E-8786-59DE9315ACFB}" srcId="{4372C0F2-83C0-4D99-8763-38ECECD407C7}" destId="{CAF9818F-3C48-404C-871A-98FEF277F965}" srcOrd="4" destOrd="0" parTransId="{39F3ED76-D3FF-402D-B968-39E6D4C11075}" sibTransId="{C5F9E212-6F1A-4283-BF64-22204185DBEE}"/>
    <dgm:cxn modelId="{CE722925-D391-499C-9027-532C2CFF81C8}" type="presOf" srcId="{3581AF54-4081-45AA-98C0-3C29A296D41F}" destId="{5BEC6E1C-3097-4610-91CC-6170F9629B14}" srcOrd="0" destOrd="0" presId="urn:microsoft.com/office/officeart/2008/layout/AscendingPictureAccentProcess"/>
    <dgm:cxn modelId="{05733CD4-088D-4547-8BD2-31C1552E62C8}" type="presOf" srcId="{74D8F7E8-9CC9-4339-A852-3D7C771698F9}" destId="{342527B6-55CF-4B30-928C-05AE8684388D}" srcOrd="0" destOrd="1" presId="urn:microsoft.com/office/officeart/2008/layout/AscendingPictureAccentProcess"/>
    <dgm:cxn modelId="{F5198586-3FE0-48DB-90DF-5091108233CC}" srcId="{3D0C809F-D83D-49AD-968A-7F8AEFAB982B}" destId="{53E32632-A886-4E5E-8636-4EF8456E3805}" srcOrd="2" destOrd="0" parTransId="{3A7D26A0-918A-49A4-9E9E-51F452296403}" sibTransId="{D5534E84-84CD-46C8-9174-50AFC20C1E7C}"/>
    <dgm:cxn modelId="{6BF34D20-A99F-4AEE-8F12-E24010D86726}" type="presOf" srcId="{39174A31-D874-4E1A-98F5-05BEEB168C36}" destId="{9FC773EB-860A-4638-BEFC-1F55FA722289}" srcOrd="0" destOrd="0" presId="urn:microsoft.com/office/officeart/2008/layout/AscendingPictureAccentProcess"/>
    <dgm:cxn modelId="{D379F63D-6FCF-459B-9580-29F6A681A5C8}" type="presOf" srcId="{3D0C809F-D83D-49AD-968A-7F8AEFAB982B}" destId="{0699B77D-903E-4741-AEBC-30C0AFC6C271}" srcOrd="0" destOrd="0" presId="urn:microsoft.com/office/officeart/2008/layout/AscendingPictureAccentProcess"/>
    <dgm:cxn modelId="{0C9F4778-8DDF-4D48-9151-C4761D0ECF42}" srcId="{9B887229-97E2-4668-A8FB-327DB75C37B9}" destId="{C952EBF9-18EB-476E-A652-8348C0EFFCBF}" srcOrd="0" destOrd="0" parTransId="{85123E2D-ADF0-4DED-B1D1-DFA1EA4B3DFB}" sibTransId="{DC29B5F0-A26C-4823-B316-1F0F22778494}"/>
    <dgm:cxn modelId="{6D0E2021-D1A7-4E00-8E17-7026820610F6}" srcId="{9B887229-97E2-4668-A8FB-327DB75C37B9}" destId="{A6654A3B-5937-4FA4-A3C8-6C53D4185E58}" srcOrd="1" destOrd="0" parTransId="{D65C3725-A97C-4749-B65F-5DDB26FCC7BA}" sibTransId="{AE4FD0D4-0897-4F4A-8DD2-5B50D60FD446}"/>
    <dgm:cxn modelId="{058A3E90-BEBC-4174-92C9-F2B0ACED3FFB}" type="presOf" srcId="{82A76781-9F15-4383-B319-2839FE23500E}" destId="{B65E9885-F838-4FE2-8F7B-4E32A0D787E7}" srcOrd="0" destOrd="1" presId="urn:microsoft.com/office/officeart/2008/layout/AscendingPictureAccentProcess"/>
    <dgm:cxn modelId="{27097DF5-CECB-4DCF-A56E-54320F86E64E}" type="presOf" srcId="{98852B1F-21DE-4DF6-947D-15DB85FB2686}" destId="{6D7399BF-503B-43E0-838A-F1946D000126}" srcOrd="0" destOrd="1" presId="urn:microsoft.com/office/officeart/2008/layout/AscendingPictureAccentProcess"/>
    <dgm:cxn modelId="{0D0B468D-63C8-4148-A0CD-7F1D14CF9BEA}" type="presOf" srcId="{9B887229-97E2-4668-A8FB-327DB75C37B9}" destId="{2820E3C3-9048-4BA6-B0F7-E2082238B71F}" srcOrd="0" destOrd="0" presId="urn:microsoft.com/office/officeart/2008/layout/AscendingPictureAccentProcess"/>
    <dgm:cxn modelId="{9DA7E292-202E-47B7-B986-034EE3081C37}" type="presOf" srcId="{AB7DCCD7-67AD-424C-BFF2-7D06F74774F7}" destId="{B65E9885-F838-4FE2-8F7B-4E32A0D787E7}" srcOrd="0" destOrd="0" presId="urn:microsoft.com/office/officeart/2008/layout/AscendingPictureAccentProcess"/>
    <dgm:cxn modelId="{F8314BD2-A7DD-4EDC-A18D-6383DF09FCEA}" type="presOf" srcId="{C1F745C2-4CEC-4598-8D1C-2FE5DCC87FCA}" destId="{6D7399BF-503B-43E0-838A-F1946D000126}" srcOrd="0" destOrd="2" presId="urn:microsoft.com/office/officeart/2008/layout/AscendingPictureAccentProcess"/>
    <dgm:cxn modelId="{045DDDAF-7E24-42F6-96D4-BE1CF6803C86}" type="presOf" srcId="{BB5E0D01-A0F2-4FD7-A5C7-BF8FE41244BD}" destId="{705D8A6C-9D83-404C-876A-7E3E1DB2F8A1}" srcOrd="0" destOrd="0" presId="urn:microsoft.com/office/officeart/2008/layout/AscendingPictureAccentProcess"/>
    <dgm:cxn modelId="{05C177FC-F1DB-4E46-9508-CF378419DDD7}" type="presOf" srcId="{F33D7F9A-64DC-4A65-9051-FBE00933F251}" destId="{FA4CEA6F-F032-4F2C-AEAE-597D4F7D5A8D}" srcOrd="0" destOrd="1" presId="urn:microsoft.com/office/officeart/2008/layout/AscendingPictureAccentProcess"/>
    <dgm:cxn modelId="{A8B0B591-5974-4DDA-A586-36E11E98846B}" srcId="{4372C0F2-83C0-4D99-8763-38ECECD407C7}" destId="{DDD64902-1FD2-4485-876A-7854F5387FAC}" srcOrd="2" destOrd="0" parTransId="{70FAB454-4F7B-4347-B91E-945052AC9859}" sibTransId="{BB5E0D01-A0F2-4FD7-A5C7-BF8FE41244BD}"/>
    <dgm:cxn modelId="{5F941673-24C5-49FF-9F9E-AB53338B670C}" srcId="{4372C0F2-83C0-4D99-8763-38ECECD407C7}" destId="{9B887229-97E2-4668-A8FB-327DB75C37B9}" srcOrd="1" destOrd="0" parTransId="{1010D969-E05D-4038-8D3E-F2C20C0176D4}" sibTransId="{91465287-5599-4B3D-AC98-8401C28A77A4}"/>
    <dgm:cxn modelId="{682537D6-E70E-4801-BA83-39053D4BD034}" type="presOf" srcId="{6AA4D2FC-B6C7-40BA-BB56-F608A32A048A}" destId="{A25EB954-09BE-4A07-8377-162CED8F0467}" srcOrd="0" destOrd="0" presId="urn:microsoft.com/office/officeart/2008/layout/AscendingPictureAccentProcess"/>
    <dgm:cxn modelId="{82B8D15E-0231-416A-AC40-389CFF5043B5}" type="presOf" srcId="{9A842554-E1F0-4E84-9FCC-E8614DF8C196}" destId="{E74CBA1F-DD29-488C-86D1-C237BDEC7543}" srcOrd="0" destOrd="0" presId="urn:microsoft.com/office/officeart/2008/layout/AscendingPictureAccentProcess"/>
    <dgm:cxn modelId="{A8A637A3-0B13-451C-984F-06BDDB1B0397}" type="presOf" srcId="{A1F994DD-1DE7-4EFF-B81E-78EA0895A28D}" destId="{B65E9885-F838-4FE2-8F7B-4E32A0D787E7}" srcOrd="0" destOrd="2" presId="urn:microsoft.com/office/officeart/2008/layout/AscendingPictureAccentProcess"/>
    <dgm:cxn modelId="{7D66D22A-BD6D-471E-8B4E-89FDB57626EF}" srcId="{0F75FC47-784D-4604-BC18-CCE6C2E32256}" destId="{98852B1F-21DE-4DF6-947D-15DB85FB2686}" srcOrd="1" destOrd="0" parTransId="{3B379FBE-655D-4925-B81C-E18D3573627F}" sibTransId="{EA61C33A-E63C-4310-9720-09FDB5159E5C}"/>
    <dgm:cxn modelId="{EB87A049-B6EC-4C48-9FDB-2293D73AAB55}" srcId="{4D388992-B1EC-4405-973F-95BA8C72E28A}" destId="{BE2AEBF7-AAE5-4214-90B1-DE4FD44CC029}" srcOrd="0" destOrd="0" parTransId="{3CA0F8DF-BF05-4759-AE57-1A101668CB82}" sibTransId="{41321B74-ECB2-4775-8316-0DF691AC08D5}"/>
    <dgm:cxn modelId="{55439C06-9980-4C10-9FBE-F02397BD5765}" type="presOf" srcId="{0F75FC47-784D-4604-BC18-CCE6C2E32256}" destId="{64F441E3-4C1D-4DD1-8C29-0DD63CA9DD3D}" srcOrd="0" destOrd="0" presId="urn:microsoft.com/office/officeart/2008/layout/AscendingPictureAccentProcess"/>
    <dgm:cxn modelId="{4CD1DC3D-2004-4FFA-9578-4522C9FAB9A6}" srcId="{CAF9818F-3C48-404C-871A-98FEF277F965}" destId="{D28E6C12-9427-496D-8A04-0544D16F2DFF}" srcOrd="2" destOrd="0" parTransId="{A3D5B9C9-0CB4-416E-B500-EB783E01672D}" sibTransId="{CDA45312-A5F6-48AD-AEDD-D53D02751021}"/>
    <dgm:cxn modelId="{F29D1E31-2A39-4168-BEAB-1900D3884B0B}" srcId="{3D0C809F-D83D-49AD-968A-7F8AEFAB982B}" destId="{6AA4D2FC-B6C7-40BA-BB56-F608A32A048A}" srcOrd="0" destOrd="0" parTransId="{EFFA5360-911C-4B1A-964C-7335E5BA2299}" sibTransId="{EF022A78-DCB9-474F-AC6D-E8DE917828CF}"/>
    <dgm:cxn modelId="{89A508ED-00E3-4B9E-9504-585176C17DEC}" srcId="{DDD64902-1FD2-4485-876A-7854F5387FAC}" destId="{82A76781-9F15-4383-B319-2839FE23500E}" srcOrd="1" destOrd="0" parTransId="{E76FAF27-4D92-491F-9362-A646FE67FFC9}" sibTransId="{739A5048-39C4-4D68-8D03-B38876F7E376}"/>
    <dgm:cxn modelId="{52DDECF3-836A-4C4A-BB8C-698461F8003B}" type="presOf" srcId="{32C08688-AB64-4F4E-B8D9-12E50CB4D2BB}" destId="{4D28A290-3EC6-44EA-9428-0DC1CF67FF6F}" srcOrd="0" destOrd="2" presId="urn:microsoft.com/office/officeart/2008/layout/AscendingPictureAccentProcess"/>
    <dgm:cxn modelId="{BABFA1A5-7DCC-4EE1-91A9-B7CC8BA5F2F4}" srcId="{4372C0F2-83C0-4D99-8763-38ECECD407C7}" destId="{0F75FC47-784D-4604-BC18-CCE6C2E32256}" srcOrd="3" destOrd="0" parTransId="{274E680C-EF95-4D17-844D-50B536B38837}" sibTransId="{9A842554-E1F0-4E84-9FCC-E8614DF8C196}"/>
    <dgm:cxn modelId="{B43675DA-271F-452B-B5A7-AD3AEFCA36BE}" srcId="{DDD64902-1FD2-4485-876A-7854F5387FAC}" destId="{A1F994DD-1DE7-4EFF-B81E-78EA0895A28D}" srcOrd="2" destOrd="0" parTransId="{6DBCD5AC-ED13-4584-946B-04A6CCBBCAD0}" sibTransId="{F5569FD6-3F8C-46DA-AD35-26A55928B139}"/>
    <dgm:cxn modelId="{6C391181-F714-4838-B5F3-A5881E3D0558}" srcId="{3D0C809F-D83D-49AD-968A-7F8AEFAB982B}" destId="{67CF8856-10A4-48D2-A70F-2E736298066A}" srcOrd="1" destOrd="0" parTransId="{38FF8DC6-40CB-4C84-B829-699713E98276}" sibTransId="{C925A919-A799-464D-BC61-E61599BC8329}"/>
    <dgm:cxn modelId="{B157D7D8-8E1D-4A14-9C65-344F3DA1B0D9}" type="presOf" srcId="{53E32632-A886-4E5E-8636-4EF8456E3805}" destId="{A25EB954-09BE-4A07-8377-162CED8F0467}" srcOrd="0" destOrd="2" presId="urn:microsoft.com/office/officeart/2008/layout/AscendingPictureAccentProcess"/>
    <dgm:cxn modelId="{04596296-8AD6-44D3-8867-27DF2E461090}" type="presOf" srcId="{C5F9E212-6F1A-4283-BF64-22204185DBEE}" destId="{75D0755F-2E57-4966-B921-A8CB47E77C64}" srcOrd="0" destOrd="0" presId="urn:microsoft.com/office/officeart/2008/layout/AscendingPictureAccentProcess"/>
    <dgm:cxn modelId="{8441CA5A-5D37-4A75-BAA8-077615BBBAD7}" srcId="{0F75FC47-784D-4604-BC18-CCE6C2E32256}" destId="{C1F745C2-4CEC-4598-8D1C-2FE5DCC87FCA}" srcOrd="2" destOrd="0" parTransId="{D332CB34-0D63-474F-98C8-2627C9D599B7}" sibTransId="{71CC53E6-D4BA-475A-82C3-F753743B2661}"/>
    <dgm:cxn modelId="{C25CD782-415B-4EB2-935C-317FBBF55DF0}" type="presOf" srcId="{4372C0F2-83C0-4D99-8763-38ECECD407C7}" destId="{40DE416D-71AF-4350-8DD7-8D6F8256ECD8}" srcOrd="0" destOrd="0" presId="urn:microsoft.com/office/officeart/2008/layout/AscendingPictureAccentProcess"/>
    <dgm:cxn modelId="{5E014A87-0FD1-45CE-B31E-837EB0C236C1}" srcId="{DDD64902-1FD2-4485-876A-7854F5387FAC}" destId="{AB7DCCD7-67AD-424C-BFF2-7D06F74774F7}" srcOrd="0" destOrd="0" parTransId="{75D93329-F20F-456A-B7BA-666E404D5CFD}" sibTransId="{E1FCC648-0125-4F95-8C70-980BC2FAF9D9}"/>
    <dgm:cxn modelId="{FFEA2AD8-B58D-4B1C-93CC-363B2B964998}" type="presOf" srcId="{91465287-5599-4B3D-AC98-8401C28A77A4}" destId="{B40A4B63-1A52-46D6-97F8-0DD473C17F4E}" srcOrd="0" destOrd="0" presId="urn:microsoft.com/office/officeart/2008/layout/AscendingPictureAccentProcess"/>
    <dgm:cxn modelId="{E9CE358D-16EA-4D3C-9C82-62DBB13BE627}" type="presParOf" srcId="{40DE416D-71AF-4350-8DD7-8D6F8256ECD8}" destId="{53DAC3A6-6BFF-42AB-9F3A-98DF3C146E87}" srcOrd="0" destOrd="0" presId="urn:microsoft.com/office/officeart/2008/layout/AscendingPictureAccentProcess"/>
    <dgm:cxn modelId="{52805CFB-CC09-482D-B40F-A9B3E744FFE9}" type="presParOf" srcId="{40DE416D-71AF-4350-8DD7-8D6F8256ECD8}" destId="{F8901260-7C93-47A1-95DD-E33354191A82}" srcOrd="1" destOrd="0" presId="urn:microsoft.com/office/officeart/2008/layout/AscendingPictureAccentProcess"/>
    <dgm:cxn modelId="{42660424-578D-4BDB-99C4-806852AD1536}" type="presParOf" srcId="{40DE416D-71AF-4350-8DD7-8D6F8256ECD8}" destId="{9F9A8789-3C12-4A33-B57C-420C5E5F1B72}" srcOrd="2" destOrd="0" presId="urn:microsoft.com/office/officeart/2008/layout/AscendingPictureAccentProcess"/>
    <dgm:cxn modelId="{B27D73AB-837E-41E2-88E1-6BB0639C9483}" type="presParOf" srcId="{40DE416D-71AF-4350-8DD7-8D6F8256ECD8}" destId="{BDAE6997-6CA6-4186-A25D-1CB8B104E0F6}" srcOrd="3" destOrd="0" presId="urn:microsoft.com/office/officeart/2008/layout/AscendingPictureAccentProcess"/>
    <dgm:cxn modelId="{83A2483C-1D73-4364-8BC1-C4E1D5E2A2FC}" type="presParOf" srcId="{40DE416D-71AF-4350-8DD7-8D6F8256ECD8}" destId="{7A475634-62D0-4AF7-A010-16F469F87EDF}" srcOrd="4" destOrd="0" presId="urn:microsoft.com/office/officeart/2008/layout/AscendingPictureAccentProcess"/>
    <dgm:cxn modelId="{B7A00F63-19FE-4A53-8E89-1F58C3F6A736}" type="presParOf" srcId="{40DE416D-71AF-4350-8DD7-8D6F8256ECD8}" destId="{ABAB9E92-6A55-4CC8-A519-976072CABFC2}" srcOrd="5" destOrd="0" presId="urn:microsoft.com/office/officeart/2008/layout/AscendingPictureAccentProcess"/>
    <dgm:cxn modelId="{B625C074-5759-43E1-809F-5220F3E6F575}" type="presParOf" srcId="{40DE416D-71AF-4350-8DD7-8D6F8256ECD8}" destId="{CF3F9827-7F49-42EB-813B-B9AFB7F225C8}" srcOrd="6" destOrd="0" presId="urn:microsoft.com/office/officeart/2008/layout/AscendingPictureAccentProcess"/>
    <dgm:cxn modelId="{3D6A0742-B823-4671-8DC9-FB235F74C226}" type="presParOf" srcId="{40DE416D-71AF-4350-8DD7-8D6F8256ECD8}" destId="{3E5E031D-51B9-438C-A1FA-52136759C9D2}" srcOrd="7" destOrd="0" presId="urn:microsoft.com/office/officeart/2008/layout/AscendingPictureAccentProcess"/>
    <dgm:cxn modelId="{EEB25B7A-BF26-4530-9A96-921A654A44DA}" type="presParOf" srcId="{40DE416D-71AF-4350-8DD7-8D6F8256ECD8}" destId="{400C19F9-91CD-428A-B546-A650D64D74AD}" srcOrd="8" destOrd="0" presId="urn:microsoft.com/office/officeart/2008/layout/AscendingPictureAccentProcess"/>
    <dgm:cxn modelId="{E0669E2C-03AF-4116-AF28-98779740093E}" type="presParOf" srcId="{40DE416D-71AF-4350-8DD7-8D6F8256ECD8}" destId="{A7710277-73F6-467B-9D07-8AAEE16D98C9}" srcOrd="9" destOrd="0" presId="urn:microsoft.com/office/officeart/2008/layout/AscendingPictureAccentProcess"/>
    <dgm:cxn modelId="{CE7F24B9-4F42-4641-B420-707314010017}" type="presParOf" srcId="{40DE416D-71AF-4350-8DD7-8D6F8256ECD8}" destId="{F4568793-0593-4349-A8BE-530F962A06A2}" srcOrd="10" destOrd="0" presId="urn:microsoft.com/office/officeart/2008/layout/AscendingPictureAccentProcess"/>
    <dgm:cxn modelId="{7EFF232E-9931-4360-81AB-0A24A675293B}" type="presParOf" srcId="{40DE416D-71AF-4350-8DD7-8D6F8256ECD8}" destId="{06F6852B-23BC-422E-A27F-0CF21CDBD36C}" srcOrd="11" destOrd="0" presId="urn:microsoft.com/office/officeart/2008/layout/AscendingPictureAccentProcess"/>
    <dgm:cxn modelId="{113EF696-13BC-4CEA-A136-0A967046E3D8}" type="presParOf" srcId="{40DE416D-71AF-4350-8DD7-8D6F8256ECD8}" destId="{214593EE-D486-42F1-9185-4C63603C745D}" srcOrd="12" destOrd="0" presId="urn:microsoft.com/office/officeart/2008/layout/AscendingPictureAccentProcess"/>
    <dgm:cxn modelId="{136AC3D2-4559-48C9-B75D-A43843B05B74}" type="presParOf" srcId="{40DE416D-71AF-4350-8DD7-8D6F8256ECD8}" destId="{DA0441A7-6448-4334-96AF-D6356344790A}" srcOrd="13" destOrd="0" presId="urn:microsoft.com/office/officeart/2008/layout/AscendingPictureAccentProcess"/>
    <dgm:cxn modelId="{17D37DE4-A64B-4CFB-BB16-F494BCE97FAE}" type="presParOf" srcId="{40DE416D-71AF-4350-8DD7-8D6F8256ECD8}" destId="{5B1908E5-8F40-497B-A76F-FA1108B1A119}" srcOrd="14" destOrd="0" presId="urn:microsoft.com/office/officeart/2008/layout/AscendingPictureAccentProcess"/>
    <dgm:cxn modelId="{A3D5DDBC-9129-4300-9780-F26F4B728279}" type="presParOf" srcId="{40DE416D-71AF-4350-8DD7-8D6F8256ECD8}" destId="{26C22839-BAD1-44D7-9DBE-AA762096A241}" srcOrd="15" destOrd="0" presId="urn:microsoft.com/office/officeart/2008/layout/AscendingPictureAccentProcess"/>
    <dgm:cxn modelId="{D162A4C5-7D19-4C47-A24F-2F38843FCD5F}" type="presParOf" srcId="{40DE416D-71AF-4350-8DD7-8D6F8256ECD8}" destId="{0295462C-DDB6-4AA3-97D5-B7AF5B22B2A1}" srcOrd="16" destOrd="0" presId="urn:microsoft.com/office/officeart/2008/layout/AscendingPictureAccentProcess"/>
    <dgm:cxn modelId="{1412BD08-99D2-4E89-8B50-B2631C0DE4A3}" type="presParOf" srcId="{40DE416D-71AF-4350-8DD7-8D6F8256ECD8}" destId="{0699B77D-903E-4741-AEBC-30C0AFC6C271}" srcOrd="17" destOrd="0" presId="urn:microsoft.com/office/officeart/2008/layout/AscendingPictureAccentProcess"/>
    <dgm:cxn modelId="{957373AC-31F8-4658-90CE-351B56EEFF34}" type="presParOf" srcId="{40DE416D-71AF-4350-8DD7-8D6F8256ECD8}" destId="{A25EB954-09BE-4A07-8377-162CED8F0467}" srcOrd="18" destOrd="0" presId="urn:microsoft.com/office/officeart/2008/layout/AscendingPictureAccentProcess"/>
    <dgm:cxn modelId="{3BF36AD4-4753-4272-BE8B-37E5C3FE4459}" type="presParOf" srcId="{40DE416D-71AF-4350-8DD7-8D6F8256ECD8}" destId="{86FB70C5-13B7-4769-B558-026AE150F215}" srcOrd="19" destOrd="0" presId="urn:microsoft.com/office/officeart/2008/layout/AscendingPictureAccentProcess"/>
    <dgm:cxn modelId="{ACE90C6E-E458-472C-B8FC-8388E5EE5A4B}" type="presParOf" srcId="{86FB70C5-13B7-4769-B558-026AE150F215}" destId="{9FC773EB-860A-4638-BEFC-1F55FA722289}" srcOrd="0" destOrd="0" presId="urn:microsoft.com/office/officeart/2008/layout/AscendingPictureAccentProcess"/>
    <dgm:cxn modelId="{6ACFAE8C-4286-4DB3-82FC-16CAB0D44789}" type="presParOf" srcId="{40DE416D-71AF-4350-8DD7-8D6F8256ECD8}" destId="{2820E3C3-9048-4BA6-B0F7-E2082238B71F}" srcOrd="20" destOrd="0" presId="urn:microsoft.com/office/officeart/2008/layout/AscendingPictureAccentProcess"/>
    <dgm:cxn modelId="{36B3EA94-9333-478B-AABF-A8F53AD6D187}" type="presParOf" srcId="{40DE416D-71AF-4350-8DD7-8D6F8256ECD8}" destId="{4D28A290-3EC6-44EA-9428-0DC1CF67FF6F}" srcOrd="21" destOrd="0" presId="urn:microsoft.com/office/officeart/2008/layout/AscendingPictureAccentProcess"/>
    <dgm:cxn modelId="{8C1378E5-35B5-4D65-96A2-53FAF42428C0}" type="presParOf" srcId="{40DE416D-71AF-4350-8DD7-8D6F8256ECD8}" destId="{261223B6-B669-4079-BC80-4A9CF471643F}" srcOrd="22" destOrd="0" presId="urn:microsoft.com/office/officeart/2008/layout/AscendingPictureAccentProcess"/>
    <dgm:cxn modelId="{6023BA76-0789-491D-89D3-4AF671805825}" type="presParOf" srcId="{261223B6-B669-4079-BC80-4A9CF471643F}" destId="{B40A4B63-1A52-46D6-97F8-0DD473C17F4E}" srcOrd="0" destOrd="0" presId="urn:microsoft.com/office/officeart/2008/layout/AscendingPictureAccentProcess"/>
    <dgm:cxn modelId="{979F1157-F647-4BF6-8EB3-FA6F45D35534}" type="presParOf" srcId="{40DE416D-71AF-4350-8DD7-8D6F8256ECD8}" destId="{0CA2ACE6-D4AD-4FD2-981D-005F4E597DE7}" srcOrd="23" destOrd="0" presId="urn:microsoft.com/office/officeart/2008/layout/AscendingPictureAccentProcess"/>
    <dgm:cxn modelId="{6FA509E6-9F6C-44E5-8DD2-CDD58D6430C8}" type="presParOf" srcId="{40DE416D-71AF-4350-8DD7-8D6F8256ECD8}" destId="{B65E9885-F838-4FE2-8F7B-4E32A0D787E7}" srcOrd="24" destOrd="0" presId="urn:microsoft.com/office/officeart/2008/layout/AscendingPictureAccentProcess"/>
    <dgm:cxn modelId="{01AC0108-39CA-4D96-AC39-38A04B0842D0}" type="presParOf" srcId="{40DE416D-71AF-4350-8DD7-8D6F8256ECD8}" destId="{A9651298-E702-4425-B8C3-FBED2DDC1280}" srcOrd="25" destOrd="0" presId="urn:microsoft.com/office/officeart/2008/layout/AscendingPictureAccentProcess"/>
    <dgm:cxn modelId="{B53E8A04-70C9-4856-A36D-9870719699A8}" type="presParOf" srcId="{A9651298-E702-4425-B8C3-FBED2DDC1280}" destId="{705D8A6C-9D83-404C-876A-7E3E1DB2F8A1}" srcOrd="0" destOrd="0" presId="urn:microsoft.com/office/officeart/2008/layout/AscendingPictureAccentProcess"/>
    <dgm:cxn modelId="{D53B42FF-A895-4987-8FD7-C8FBD541FD0A}" type="presParOf" srcId="{40DE416D-71AF-4350-8DD7-8D6F8256ECD8}" destId="{64F441E3-4C1D-4DD1-8C29-0DD63CA9DD3D}" srcOrd="26" destOrd="0" presId="urn:microsoft.com/office/officeart/2008/layout/AscendingPictureAccentProcess"/>
    <dgm:cxn modelId="{999F9B52-7A78-4E87-8C15-32B94932859C}" type="presParOf" srcId="{40DE416D-71AF-4350-8DD7-8D6F8256ECD8}" destId="{6D7399BF-503B-43E0-838A-F1946D000126}" srcOrd="27" destOrd="0" presId="urn:microsoft.com/office/officeart/2008/layout/AscendingPictureAccentProcess"/>
    <dgm:cxn modelId="{4A478258-C283-4020-B575-35206019A122}" type="presParOf" srcId="{40DE416D-71AF-4350-8DD7-8D6F8256ECD8}" destId="{FCFE79BE-B351-4ADA-999D-29DE9E265BE6}" srcOrd="28" destOrd="0" presId="urn:microsoft.com/office/officeart/2008/layout/AscendingPictureAccentProcess"/>
    <dgm:cxn modelId="{E44B415F-9DEF-4B91-8ECD-469D3AC65D59}" type="presParOf" srcId="{FCFE79BE-B351-4ADA-999D-29DE9E265BE6}" destId="{E74CBA1F-DD29-488C-86D1-C237BDEC7543}" srcOrd="0" destOrd="0" presId="urn:microsoft.com/office/officeart/2008/layout/AscendingPictureAccentProcess"/>
    <dgm:cxn modelId="{FDC5456C-BC24-4951-BC8C-92B6876BB8FD}" type="presParOf" srcId="{40DE416D-71AF-4350-8DD7-8D6F8256ECD8}" destId="{D53FE488-00C3-4118-85DD-3E8A6B21302A}" srcOrd="29" destOrd="0" presId="urn:microsoft.com/office/officeart/2008/layout/AscendingPictureAccentProcess"/>
    <dgm:cxn modelId="{A70A269D-47B1-4119-A641-E6CD716B6349}" type="presParOf" srcId="{40DE416D-71AF-4350-8DD7-8D6F8256ECD8}" destId="{FA4CEA6F-F032-4F2C-AEAE-597D4F7D5A8D}" srcOrd="30" destOrd="0" presId="urn:microsoft.com/office/officeart/2008/layout/AscendingPictureAccentProcess"/>
    <dgm:cxn modelId="{93EF178B-F733-4239-931C-B0CFF49AF497}" type="presParOf" srcId="{40DE416D-71AF-4350-8DD7-8D6F8256ECD8}" destId="{BB49D23E-C7FA-4984-ADCC-7162E3F1AA41}" srcOrd="31" destOrd="0" presId="urn:microsoft.com/office/officeart/2008/layout/AscendingPictureAccentProcess"/>
    <dgm:cxn modelId="{C208652B-E96A-4ACE-A5B0-A153EB81F955}" type="presParOf" srcId="{BB49D23E-C7FA-4984-ADCC-7162E3F1AA41}" destId="{75D0755F-2E57-4966-B921-A8CB47E77C64}" srcOrd="0" destOrd="0" presId="urn:microsoft.com/office/officeart/2008/layout/AscendingPictureAccentProcess"/>
    <dgm:cxn modelId="{92E4B953-AB8C-4E5E-A39D-1301803B96FC}" type="presParOf" srcId="{40DE416D-71AF-4350-8DD7-8D6F8256ECD8}" destId="{15000EB8-45D3-4CED-BCC8-AAC48E6E5021}" srcOrd="32" destOrd="0" presId="urn:microsoft.com/office/officeart/2008/layout/AscendingPictureAccentProcess"/>
    <dgm:cxn modelId="{EE2547FA-6D81-47FA-A3F7-543A1275B70A}" type="presParOf" srcId="{40DE416D-71AF-4350-8DD7-8D6F8256ECD8}" destId="{342527B6-55CF-4B30-928C-05AE8684388D}" srcOrd="33" destOrd="0" presId="urn:microsoft.com/office/officeart/2008/layout/AscendingPictureAccentProcess"/>
    <dgm:cxn modelId="{33BB636D-8DED-4ED4-ACFE-E95F9ECDC680}" type="presParOf" srcId="{40DE416D-71AF-4350-8DD7-8D6F8256ECD8}" destId="{8FBCCC1C-365E-4169-A3D3-CFEA1CAE4BF2}" srcOrd="34" destOrd="0" presId="urn:microsoft.com/office/officeart/2008/layout/AscendingPictureAccentProcess"/>
    <dgm:cxn modelId="{7F30D747-B0E8-4C0F-8F4C-E34F3F61BE44}" type="presParOf" srcId="{8FBCCC1C-365E-4169-A3D3-CFEA1CAE4BF2}" destId="{5BEC6E1C-3097-4610-91CC-6170F9629B14}"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2EB4-1A74-4E16-AD54-A6467EDE90B5}">
      <dsp:nvSpPr>
        <dsp:cNvPr id="0" name=""/>
        <dsp:cNvSpPr/>
      </dsp:nvSpPr>
      <dsp:spPr>
        <a:xfrm>
          <a:off x="3975670" y="33024"/>
          <a:ext cx="1133601" cy="113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b="1" kern="1200" dirty="0">
              <a:solidFill>
                <a:srgbClr val="3C63A8"/>
              </a:solidFill>
              <a:latin typeface="Arial Black" panose="020B0A04020102020204" pitchFamily="34" charset="0"/>
            </a:rPr>
            <a:t>DEFINE “HAZARDS”</a:t>
          </a:r>
        </a:p>
      </dsp:txBody>
      <dsp:txXfrm>
        <a:off x="3975670" y="33024"/>
        <a:ext cx="1133601" cy="1133601"/>
      </dsp:txXfrm>
    </dsp:sp>
    <dsp:sp modelId="{329444A4-1C77-41C2-BD64-2A8DE1C5EDC0}">
      <dsp:nvSpPr>
        <dsp:cNvPr id="0" name=""/>
        <dsp:cNvSpPr/>
      </dsp:nvSpPr>
      <dsp:spPr>
        <a:xfrm>
          <a:off x="1309606" y="298"/>
          <a:ext cx="4249470" cy="4249470"/>
        </a:xfrm>
        <a:prstGeom prst="circularArrow">
          <a:avLst>
            <a:gd name="adj1" fmla="val 5202"/>
            <a:gd name="adj2" fmla="val 336038"/>
            <a:gd name="adj3" fmla="val 21292732"/>
            <a:gd name="adj4" fmla="val 19766686"/>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9C322-843E-41B6-8AF7-C65E46B79748}">
      <dsp:nvSpPr>
        <dsp:cNvPr id="0" name=""/>
        <dsp:cNvSpPr/>
      </dsp:nvSpPr>
      <dsp:spPr>
        <a:xfrm>
          <a:off x="4660532" y="2140811"/>
          <a:ext cx="1133601" cy="113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b="1" kern="1200" dirty="0">
              <a:solidFill>
                <a:srgbClr val="3C63A8"/>
              </a:solidFill>
              <a:latin typeface="Arial Black" panose="020B0A04020102020204" pitchFamily="34" charset="0"/>
            </a:rPr>
            <a:t>IDENTIFY CONTROL POINTS</a:t>
          </a:r>
        </a:p>
      </dsp:txBody>
      <dsp:txXfrm>
        <a:off x="4660532" y="2140811"/>
        <a:ext cx="1133601" cy="1133601"/>
      </dsp:txXfrm>
    </dsp:sp>
    <dsp:sp modelId="{D8F43DE5-FCD7-4BD9-919E-F1C41BF92BE3}">
      <dsp:nvSpPr>
        <dsp:cNvPr id="0" name=""/>
        <dsp:cNvSpPr/>
      </dsp:nvSpPr>
      <dsp:spPr>
        <a:xfrm>
          <a:off x="1309606" y="298"/>
          <a:ext cx="4249470" cy="4249470"/>
        </a:xfrm>
        <a:prstGeom prst="circularArrow">
          <a:avLst>
            <a:gd name="adj1" fmla="val 5202"/>
            <a:gd name="adj2" fmla="val 336038"/>
            <a:gd name="adj3" fmla="val 4014169"/>
            <a:gd name="adj4" fmla="val 2253918"/>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C338F-790A-4ED9-8134-ACD612499206}">
      <dsp:nvSpPr>
        <dsp:cNvPr id="0" name=""/>
        <dsp:cNvSpPr/>
      </dsp:nvSpPr>
      <dsp:spPr>
        <a:xfrm>
          <a:off x="2867541" y="3443495"/>
          <a:ext cx="1133601" cy="113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b="1" kern="1200" dirty="0">
              <a:solidFill>
                <a:srgbClr val="3C63A8"/>
              </a:solidFill>
              <a:latin typeface="Arial Black" panose="020B0A04020102020204" pitchFamily="34" charset="0"/>
            </a:rPr>
            <a:t>IDENTIFY NORMAL LIMITS</a:t>
          </a:r>
        </a:p>
      </dsp:txBody>
      <dsp:txXfrm>
        <a:off x="2867541" y="3443495"/>
        <a:ext cx="1133601" cy="1133601"/>
      </dsp:txXfrm>
    </dsp:sp>
    <dsp:sp modelId="{EEE38286-DE8D-47EC-B56F-E92DFD237CD9}">
      <dsp:nvSpPr>
        <dsp:cNvPr id="0" name=""/>
        <dsp:cNvSpPr/>
      </dsp:nvSpPr>
      <dsp:spPr>
        <a:xfrm>
          <a:off x="1309606" y="298"/>
          <a:ext cx="4249470" cy="4249470"/>
        </a:xfrm>
        <a:prstGeom prst="circularArrow">
          <a:avLst>
            <a:gd name="adj1" fmla="val 5202"/>
            <a:gd name="adj2" fmla="val 336038"/>
            <a:gd name="adj3" fmla="val 8210044"/>
            <a:gd name="adj4" fmla="val 6449792"/>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FCD7E-EF6A-4157-9CE2-936390E73CF2}">
      <dsp:nvSpPr>
        <dsp:cNvPr id="0" name=""/>
        <dsp:cNvSpPr/>
      </dsp:nvSpPr>
      <dsp:spPr>
        <a:xfrm>
          <a:off x="1074550" y="2140811"/>
          <a:ext cx="1133601" cy="113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b="1" kern="1200" dirty="0">
              <a:solidFill>
                <a:srgbClr val="3C63A8"/>
              </a:solidFill>
              <a:latin typeface="Arial Black" panose="020B0A04020102020204" pitchFamily="34" charset="0"/>
            </a:rPr>
            <a:t>MONITOR &amp; CORRECT</a:t>
          </a:r>
        </a:p>
      </dsp:txBody>
      <dsp:txXfrm>
        <a:off x="1074550" y="2140811"/>
        <a:ext cx="1133601" cy="1133601"/>
      </dsp:txXfrm>
    </dsp:sp>
    <dsp:sp modelId="{145724B4-8BEC-4369-906D-62964F407B26}">
      <dsp:nvSpPr>
        <dsp:cNvPr id="0" name=""/>
        <dsp:cNvSpPr/>
      </dsp:nvSpPr>
      <dsp:spPr>
        <a:xfrm>
          <a:off x="1309606" y="298"/>
          <a:ext cx="4249470" cy="4249470"/>
        </a:xfrm>
        <a:prstGeom prst="circularArrow">
          <a:avLst>
            <a:gd name="adj1" fmla="val 5202"/>
            <a:gd name="adj2" fmla="val 336038"/>
            <a:gd name="adj3" fmla="val 12297276"/>
            <a:gd name="adj4" fmla="val 10771230"/>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5B32F-C7E3-4DE4-ADD4-C356D3F2B273}">
      <dsp:nvSpPr>
        <dsp:cNvPr id="0" name=""/>
        <dsp:cNvSpPr/>
      </dsp:nvSpPr>
      <dsp:spPr>
        <a:xfrm>
          <a:off x="1759412" y="33024"/>
          <a:ext cx="1133601" cy="113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b="1" kern="1200" dirty="0">
              <a:solidFill>
                <a:srgbClr val="3C63A8"/>
              </a:solidFill>
              <a:latin typeface="Arial Black" panose="020B0A04020102020204" pitchFamily="34" charset="0"/>
            </a:rPr>
            <a:t>REVIEW</a:t>
          </a:r>
        </a:p>
      </dsp:txBody>
      <dsp:txXfrm>
        <a:off x="1759412" y="33024"/>
        <a:ext cx="1133601" cy="1133601"/>
      </dsp:txXfrm>
    </dsp:sp>
    <dsp:sp modelId="{7F568FEC-EB35-43FF-91FC-4CED5512C3D2}">
      <dsp:nvSpPr>
        <dsp:cNvPr id="0" name=""/>
        <dsp:cNvSpPr/>
      </dsp:nvSpPr>
      <dsp:spPr>
        <a:xfrm>
          <a:off x="1309606" y="298"/>
          <a:ext cx="4249470" cy="4249470"/>
        </a:xfrm>
        <a:prstGeom prst="circularArrow">
          <a:avLst>
            <a:gd name="adj1" fmla="val 5202"/>
            <a:gd name="adj2" fmla="val 336038"/>
            <a:gd name="adj3" fmla="val 16865160"/>
            <a:gd name="adj4" fmla="val 15198802"/>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AC3A6-6BFF-42AB-9F3A-98DF3C146E87}">
      <dsp:nvSpPr>
        <dsp:cNvPr id="0" name=""/>
        <dsp:cNvSpPr/>
      </dsp:nvSpPr>
      <dsp:spPr>
        <a:xfrm>
          <a:off x="5740725" y="894614"/>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01260-7C93-47A1-95DD-E33354191A82}">
      <dsp:nvSpPr>
        <dsp:cNvPr id="0" name=""/>
        <dsp:cNvSpPr/>
      </dsp:nvSpPr>
      <dsp:spPr>
        <a:xfrm>
          <a:off x="5893125" y="818414"/>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A8789-3C12-4A33-B57C-420C5E5F1B72}">
      <dsp:nvSpPr>
        <dsp:cNvPr id="0" name=""/>
        <dsp:cNvSpPr/>
      </dsp:nvSpPr>
      <dsp:spPr>
        <a:xfrm>
          <a:off x="3657600" y="1918212"/>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E6997-6CA6-4186-A25D-1CB8B104E0F6}">
      <dsp:nvSpPr>
        <dsp:cNvPr id="0" name=""/>
        <dsp:cNvSpPr/>
      </dsp:nvSpPr>
      <dsp:spPr>
        <a:xfrm>
          <a:off x="5320549" y="1853784"/>
          <a:ext cx="52522" cy="5252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475634-62D0-4AF7-A010-16F469F87EDF}">
      <dsp:nvSpPr>
        <dsp:cNvPr id="0" name=""/>
        <dsp:cNvSpPr/>
      </dsp:nvSpPr>
      <dsp:spPr>
        <a:xfrm>
          <a:off x="5151357" y="1900391"/>
          <a:ext cx="52522" cy="5252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B9E92-6A55-4CC8-A519-976072CABFC2}">
      <dsp:nvSpPr>
        <dsp:cNvPr id="0" name=""/>
        <dsp:cNvSpPr/>
      </dsp:nvSpPr>
      <dsp:spPr>
        <a:xfrm>
          <a:off x="635324" y="3255984"/>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F9827-7F49-42EB-813B-B9AFB7F225C8}">
      <dsp:nvSpPr>
        <dsp:cNvPr id="0" name=""/>
        <dsp:cNvSpPr/>
      </dsp:nvSpPr>
      <dsp:spPr>
        <a:xfrm>
          <a:off x="1685924" y="2743917"/>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E031D-51B9-438C-A1FA-52136759C9D2}">
      <dsp:nvSpPr>
        <dsp:cNvPr id="0" name=""/>
        <dsp:cNvSpPr/>
      </dsp:nvSpPr>
      <dsp:spPr>
        <a:xfrm>
          <a:off x="4597725" y="1398732"/>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0C19F9-91CD-428A-B546-A650D64D74AD}">
      <dsp:nvSpPr>
        <dsp:cNvPr id="0" name=""/>
        <dsp:cNvSpPr/>
      </dsp:nvSpPr>
      <dsp:spPr>
        <a:xfrm>
          <a:off x="5588325" y="956981"/>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10277-73F6-467B-9D07-8AAEE16D98C9}">
      <dsp:nvSpPr>
        <dsp:cNvPr id="0" name=""/>
        <dsp:cNvSpPr/>
      </dsp:nvSpPr>
      <dsp:spPr>
        <a:xfrm>
          <a:off x="3287827" y="2117347"/>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568793-0593-4349-A8BE-530F962A06A2}">
      <dsp:nvSpPr>
        <dsp:cNvPr id="0" name=""/>
        <dsp:cNvSpPr/>
      </dsp:nvSpPr>
      <dsp:spPr>
        <a:xfrm>
          <a:off x="911357" y="3133316"/>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6852B-23BC-422E-A27F-0CF21CDBD36C}">
      <dsp:nvSpPr>
        <dsp:cNvPr id="0" name=""/>
        <dsp:cNvSpPr/>
      </dsp:nvSpPr>
      <dsp:spPr>
        <a:xfrm>
          <a:off x="4445325" y="1467653"/>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593EE-D486-42F1-9185-4C63603C745D}">
      <dsp:nvSpPr>
        <dsp:cNvPr id="0" name=""/>
        <dsp:cNvSpPr/>
      </dsp:nvSpPr>
      <dsp:spPr>
        <a:xfrm>
          <a:off x="4750125" y="1335563"/>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0441A7-6448-4334-96AF-D6356344790A}">
      <dsp:nvSpPr>
        <dsp:cNvPr id="0" name=""/>
        <dsp:cNvSpPr/>
      </dsp:nvSpPr>
      <dsp:spPr>
        <a:xfrm>
          <a:off x="1990725" y="2647352"/>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908E5-8F40-497B-A76F-FA1108B1A119}">
      <dsp:nvSpPr>
        <dsp:cNvPr id="0" name=""/>
        <dsp:cNvSpPr/>
      </dsp:nvSpPr>
      <dsp:spPr>
        <a:xfrm>
          <a:off x="3453214" y="2012013"/>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22839-BAD1-44D7-9DBE-AA762096A241}">
      <dsp:nvSpPr>
        <dsp:cNvPr id="0" name=""/>
        <dsp:cNvSpPr/>
      </dsp:nvSpPr>
      <dsp:spPr>
        <a:xfrm>
          <a:off x="806163" y="3200400"/>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5462C-DDB6-4AA3-97D5-B7AF5B22B2A1}">
      <dsp:nvSpPr>
        <dsp:cNvPr id="0" name=""/>
        <dsp:cNvSpPr/>
      </dsp:nvSpPr>
      <dsp:spPr>
        <a:xfrm>
          <a:off x="3111982" y="2165127"/>
          <a:ext cx="52522" cy="525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9B77D-903E-4741-AEBC-30C0AFC6C271}">
      <dsp:nvSpPr>
        <dsp:cNvPr id="0" name=""/>
        <dsp:cNvSpPr/>
      </dsp:nvSpPr>
      <dsp:spPr>
        <a:xfrm>
          <a:off x="485392" y="3435398"/>
          <a:ext cx="972476"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4290" rIns="34290" bIns="34290" numCol="1" spcCol="1270" anchor="ctr" anchorCtr="0">
          <a:noAutofit/>
        </a:bodyPr>
        <a:lstStyle/>
        <a:p>
          <a:pPr lvl="0" algn="l" defTabSz="400050">
            <a:lnSpc>
              <a:spcPct val="90000"/>
            </a:lnSpc>
            <a:spcBef>
              <a:spcPct val="0"/>
            </a:spcBef>
            <a:spcAft>
              <a:spcPct val="35000"/>
            </a:spcAft>
          </a:pPr>
          <a:r>
            <a:rPr lang="en-GB" sz="900" b="1" kern="1200" dirty="0"/>
            <a:t>VISION</a:t>
          </a:r>
          <a:endParaRPr lang="en-GB" sz="800" b="1" kern="1200" dirty="0"/>
        </a:p>
      </dsp:txBody>
      <dsp:txXfrm>
        <a:off x="500282" y="3450288"/>
        <a:ext cx="942696" cy="275237"/>
      </dsp:txXfrm>
    </dsp:sp>
    <dsp:sp modelId="{A25EB954-09BE-4A07-8377-162CED8F0467}">
      <dsp:nvSpPr>
        <dsp:cNvPr id="0" name=""/>
        <dsp:cNvSpPr/>
      </dsp:nvSpPr>
      <dsp:spPr>
        <a:xfrm>
          <a:off x="1468674" y="3426818"/>
          <a:ext cx="2818200" cy="3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GAP ANALYSIS</a:t>
          </a:r>
        </a:p>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PLAYER PERSONAS</a:t>
          </a:r>
        </a:p>
        <a:p>
          <a:pPr marL="57150" lvl="1" indent="-57150" algn="l" defTabSz="177800">
            <a:lnSpc>
              <a:spcPct val="90000"/>
            </a:lnSpc>
            <a:spcBef>
              <a:spcPct val="0"/>
            </a:spcBef>
            <a:spcAft>
              <a:spcPct val="15000"/>
            </a:spcAft>
            <a:buChar char="••"/>
          </a:pPr>
          <a:r>
            <a:rPr lang="en-GB" sz="800" kern="1200" dirty="0">
              <a:solidFill>
                <a:schemeClr val="tx1"/>
              </a:solidFill>
              <a:latin typeface="+mj-lt"/>
              <a:ea typeface="+mn-ea"/>
              <a:cs typeface="+mn-cs"/>
            </a:rPr>
            <a:t>TEST STORE PAGE</a:t>
          </a:r>
        </a:p>
      </dsp:txBody>
      <dsp:txXfrm>
        <a:off x="1468674" y="3426818"/>
        <a:ext cx="2818200" cy="305017"/>
      </dsp:txXfrm>
    </dsp:sp>
    <dsp:sp modelId="{9FC773EB-860A-4638-BEFC-1F55FA722289}">
      <dsp:nvSpPr>
        <dsp:cNvPr id="0" name=""/>
        <dsp:cNvSpPr/>
      </dsp:nvSpPr>
      <dsp:spPr>
        <a:xfrm>
          <a:off x="29381" y="3197085"/>
          <a:ext cx="527724" cy="527668"/>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00C6BB"/>
          </a:solidFill>
          <a:prstDash val="solid"/>
          <a:miter lim="800000"/>
        </a:ln>
        <a:effectLst/>
      </dsp:spPr>
      <dsp:style>
        <a:lnRef idx="2">
          <a:scrgbClr r="0" g="0" b="0"/>
        </a:lnRef>
        <a:fillRef idx="1">
          <a:scrgbClr r="0" g="0" b="0"/>
        </a:fillRef>
        <a:effectRef idx="0">
          <a:scrgbClr r="0" g="0" b="0"/>
        </a:effectRef>
        <a:fontRef idx="minor"/>
      </dsp:style>
    </dsp:sp>
    <dsp:sp modelId="{2820E3C3-9048-4BA6-B0F7-E2082238B71F}">
      <dsp:nvSpPr>
        <dsp:cNvPr id="0" name=""/>
        <dsp:cNvSpPr/>
      </dsp:nvSpPr>
      <dsp:spPr>
        <a:xfrm>
          <a:off x="1538177" y="2919309"/>
          <a:ext cx="1137984"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4290" rIns="34290" bIns="34290" numCol="1" spcCol="1270" anchor="ctr" anchorCtr="0">
          <a:noAutofit/>
        </a:bodyPr>
        <a:lstStyle/>
        <a:p>
          <a:pPr lvl="0" algn="l" defTabSz="400050">
            <a:lnSpc>
              <a:spcPct val="90000"/>
            </a:lnSpc>
            <a:spcBef>
              <a:spcPct val="0"/>
            </a:spcBef>
            <a:spcAft>
              <a:spcPct val="35000"/>
            </a:spcAft>
          </a:pPr>
          <a:r>
            <a:rPr lang="en-GB" sz="900" b="1" kern="1200" dirty="0"/>
            <a:t>MECHANIC</a:t>
          </a:r>
          <a:endParaRPr lang="en-GB" sz="800" b="1" kern="1200" dirty="0"/>
        </a:p>
      </dsp:txBody>
      <dsp:txXfrm>
        <a:off x="1553067" y="2934199"/>
        <a:ext cx="1108204" cy="275237"/>
      </dsp:txXfrm>
    </dsp:sp>
    <dsp:sp modelId="{4D28A290-3EC6-44EA-9428-0DC1CF67FF6F}">
      <dsp:nvSpPr>
        <dsp:cNvPr id="0" name=""/>
        <dsp:cNvSpPr/>
      </dsp:nvSpPr>
      <dsp:spPr>
        <a:xfrm>
          <a:off x="2716778" y="2914334"/>
          <a:ext cx="1726735" cy="3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355600">
            <a:lnSpc>
              <a:spcPct val="90000"/>
            </a:lnSpc>
            <a:spcBef>
              <a:spcPct val="0"/>
            </a:spcBef>
            <a:spcAft>
              <a:spcPct val="15000"/>
            </a:spcAft>
            <a:buChar char="••"/>
          </a:pPr>
          <a:r>
            <a:rPr lang="en-GB" sz="800" kern="1200" dirty="0">
              <a:solidFill>
                <a:schemeClr val="tx1"/>
              </a:solidFill>
              <a:latin typeface="+mj-lt"/>
              <a:ea typeface="+mn-ea"/>
              <a:cs typeface="+mn-cs"/>
            </a:rPr>
            <a:t>30s VIDEO</a:t>
          </a:r>
        </a:p>
        <a:p>
          <a:pPr marL="57150" lvl="1" indent="-57150" algn="l" defTabSz="355600">
            <a:lnSpc>
              <a:spcPct val="90000"/>
            </a:lnSpc>
            <a:spcBef>
              <a:spcPct val="0"/>
            </a:spcBef>
            <a:spcAft>
              <a:spcPct val="15000"/>
            </a:spcAft>
            <a:buChar char="••"/>
          </a:pPr>
          <a:r>
            <a:rPr lang="en-GB" sz="800" kern="1200" dirty="0">
              <a:solidFill>
                <a:schemeClr val="tx1"/>
              </a:solidFill>
              <a:latin typeface="+mj-lt"/>
              <a:ea typeface="+mn-ea"/>
              <a:cs typeface="+mn-cs"/>
            </a:rPr>
            <a:t>PROTOTYPE</a:t>
          </a:r>
        </a:p>
        <a:p>
          <a:pPr marL="57150" lvl="1" indent="-57150" algn="l" defTabSz="355600">
            <a:lnSpc>
              <a:spcPct val="90000"/>
            </a:lnSpc>
            <a:spcBef>
              <a:spcPct val="0"/>
            </a:spcBef>
            <a:spcAft>
              <a:spcPct val="15000"/>
            </a:spcAft>
            <a:buChar char="••"/>
          </a:pPr>
          <a:r>
            <a:rPr lang="en-GB" sz="800" kern="1200" dirty="0">
              <a:solidFill>
                <a:schemeClr val="tx1"/>
              </a:solidFill>
              <a:latin typeface="+mj-lt"/>
              <a:ea typeface="+mn-ea"/>
              <a:cs typeface="+mn-cs"/>
            </a:rPr>
            <a:t>FIND THE FUN</a:t>
          </a:r>
        </a:p>
      </dsp:txBody>
      <dsp:txXfrm>
        <a:off x="2716778" y="2914334"/>
        <a:ext cx="1726735" cy="305017"/>
      </dsp:txXfrm>
    </dsp:sp>
    <dsp:sp modelId="{B40A4B63-1A52-46D6-97F8-0DD473C17F4E}">
      <dsp:nvSpPr>
        <dsp:cNvPr id="0" name=""/>
        <dsp:cNvSpPr/>
      </dsp:nvSpPr>
      <dsp:spPr>
        <a:xfrm>
          <a:off x="1058179" y="2705935"/>
          <a:ext cx="527724" cy="52766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rgbClr val="00C6BB"/>
          </a:solidFill>
          <a:prstDash val="solid"/>
          <a:miter lim="800000"/>
        </a:ln>
        <a:effectLst/>
      </dsp:spPr>
      <dsp:style>
        <a:lnRef idx="2">
          <a:scrgbClr r="0" g="0" b="0"/>
        </a:lnRef>
        <a:fillRef idx="1">
          <a:scrgbClr r="0" g="0" b="0"/>
        </a:fillRef>
        <a:effectRef idx="0">
          <a:scrgbClr r="0" g="0" b="0"/>
        </a:effectRef>
        <a:fontRef idx="minor"/>
      </dsp:style>
    </dsp:sp>
    <dsp:sp modelId="{0CA2ACE6-D4AD-4FD2-981D-005F4E597DE7}">
      <dsp:nvSpPr>
        <dsp:cNvPr id="0" name=""/>
        <dsp:cNvSpPr/>
      </dsp:nvSpPr>
      <dsp:spPr>
        <a:xfrm>
          <a:off x="2881098" y="2353773"/>
          <a:ext cx="1137984"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4290" rIns="34290" bIns="34290" numCol="1" spcCol="1270" anchor="ctr" anchorCtr="0">
          <a:noAutofit/>
        </a:bodyPr>
        <a:lstStyle/>
        <a:p>
          <a:pPr lvl="0" algn="l" defTabSz="400050">
            <a:lnSpc>
              <a:spcPct val="90000"/>
            </a:lnSpc>
            <a:spcBef>
              <a:spcPct val="0"/>
            </a:spcBef>
            <a:spcAft>
              <a:spcPct val="35000"/>
            </a:spcAft>
          </a:pPr>
          <a:r>
            <a:rPr lang="en-GB" sz="900" b="1" kern="1200" dirty="0"/>
            <a:t>CONTEXT</a:t>
          </a:r>
          <a:endParaRPr lang="en-GB" sz="800" b="1" kern="1200" dirty="0"/>
        </a:p>
      </dsp:txBody>
      <dsp:txXfrm>
        <a:off x="2895988" y="2368663"/>
        <a:ext cx="1108204" cy="275237"/>
      </dsp:txXfrm>
    </dsp:sp>
    <dsp:sp modelId="{B65E9885-F838-4FE2-8F7B-4E32A0D787E7}">
      <dsp:nvSpPr>
        <dsp:cNvPr id="0" name=""/>
        <dsp:cNvSpPr/>
      </dsp:nvSpPr>
      <dsp:spPr>
        <a:xfrm>
          <a:off x="4089219" y="2341589"/>
          <a:ext cx="2213474" cy="282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355600">
            <a:lnSpc>
              <a:spcPct val="90000"/>
            </a:lnSpc>
            <a:spcBef>
              <a:spcPct val="0"/>
            </a:spcBef>
            <a:spcAft>
              <a:spcPct val="15000"/>
            </a:spcAft>
            <a:buChar char="••"/>
          </a:pPr>
          <a:r>
            <a:rPr lang="en-GB" sz="800" kern="1200" dirty="0">
              <a:solidFill>
                <a:schemeClr val="tx1"/>
              </a:solidFill>
              <a:latin typeface="+mj-lt"/>
            </a:rPr>
            <a:t>CORE DEVELOPMENT</a:t>
          </a:r>
        </a:p>
        <a:p>
          <a:pPr marL="57150" lvl="1" indent="-57150" algn="l" defTabSz="355600">
            <a:lnSpc>
              <a:spcPct val="90000"/>
            </a:lnSpc>
            <a:spcBef>
              <a:spcPct val="0"/>
            </a:spcBef>
            <a:spcAft>
              <a:spcPct val="15000"/>
            </a:spcAft>
            <a:buChar char="••"/>
          </a:pPr>
          <a:r>
            <a:rPr lang="en-GB" sz="800" kern="1200" dirty="0">
              <a:solidFill>
                <a:schemeClr val="tx1"/>
              </a:solidFill>
              <a:latin typeface="+mj-lt"/>
            </a:rPr>
            <a:t>PROTOTYPE CONTEXT</a:t>
          </a:r>
        </a:p>
        <a:p>
          <a:pPr marL="57150" lvl="1" indent="-57150" algn="l" defTabSz="355600">
            <a:lnSpc>
              <a:spcPct val="90000"/>
            </a:lnSpc>
            <a:spcBef>
              <a:spcPct val="0"/>
            </a:spcBef>
            <a:spcAft>
              <a:spcPct val="15000"/>
            </a:spcAft>
            <a:buChar char="••"/>
          </a:pPr>
          <a:r>
            <a:rPr lang="en-GB" sz="800" kern="1200" dirty="0">
              <a:solidFill>
                <a:schemeClr val="tx1"/>
              </a:solidFill>
              <a:latin typeface="+mj-lt"/>
            </a:rPr>
            <a:t>ALPHA TESTING</a:t>
          </a:r>
        </a:p>
      </dsp:txBody>
      <dsp:txXfrm>
        <a:off x="4089219" y="2341589"/>
        <a:ext cx="2213474" cy="282924"/>
      </dsp:txXfrm>
    </dsp:sp>
    <dsp:sp modelId="{705D8A6C-9D83-404C-876A-7E3E1DB2F8A1}">
      <dsp:nvSpPr>
        <dsp:cNvPr id="0" name=""/>
        <dsp:cNvSpPr/>
      </dsp:nvSpPr>
      <dsp:spPr>
        <a:xfrm>
          <a:off x="2437908" y="2130927"/>
          <a:ext cx="527724" cy="527668"/>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rgbClr val="00C6BB"/>
          </a:solidFill>
          <a:prstDash val="solid"/>
          <a:miter lim="800000"/>
        </a:ln>
        <a:effectLst/>
      </dsp:spPr>
      <dsp:style>
        <a:lnRef idx="2">
          <a:scrgbClr r="0" g="0" b="0"/>
        </a:lnRef>
        <a:fillRef idx="1">
          <a:scrgbClr r="0" g="0" b="0"/>
        </a:fillRef>
        <a:effectRef idx="0">
          <a:scrgbClr r="0" g="0" b="0"/>
        </a:effectRef>
        <a:fontRef idx="minor"/>
      </dsp:style>
    </dsp:sp>
    <dsp:sp modelId="{64F441E3-4C1D-4DD1-8C29-0DD63CA9DD3D}">
      <dsp:nvSpPr>
        <dsp:cNvPr id="0" name=""/>
        <dsp:cNvSpPr/>
      </dsp:nvSpPr>
      <dsp:spPr>
        <a:xfrm>
          <a:off x="4220273" y="1763273"/>
          <a:ext cx="1137984"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4290" rIns="34290" bIns="34290" numCol="1" spcCol="1270" anchor="ctr" anchorCtr="0">
          <a:noAutofit/>
        </a:bodyPr>
        <a:lstStyle/>
        <a:p>
          <a:pPr lvl="0" algn="l" defTabSz="400050">
            <a:lnSpc>
              <a:spcPct val="90000"/>
            </a:lnSpc>
            <a:spcBef>
              <a:spcPct val="0"/>
            </a:spcBef>
            <a:spcAft>
              <a:spcPct val="35000"/>
            </a:spcAft>
          </a:pPr>
          <a:r>
            <a:rPr lang="en-GB" sz="900" b="1" kern="1200" dirty="0"/>
            <a:t>METAGAME</a:t>
          </a:r>
          <a:endParaRPr lang="en-GB" sz="800" b="1" kern="1200" dirty="0"/>
        </a:p>
      </dsp:txBody>
      <dsp:txXfrm>
        <a:off x="4235163" y="1778163"/>
        <a:ext cx="1108204" cy="275237"/>
      </dsp:txXfrm>
    </dsp:sp>
    <dsp:sp modelId="{6D7399BF-503B-43E0-838A-F1946D000126}">
      <dsp:nvSpPr>
        <dsp:cNvPr id="0" name=""/>
        <dsp:cNvSpPr/>
      </dsp:nvSpPr>
      <dsp:spPr>
        <a:xfrm>
          <a:off x="5388880" y="1781964"/>
          <a:ext cx="2373304" cy="3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355600">
            <a:lnSpc>
              <a:spcPct val="90000"/>
            </a:lnSpc>
            <a:spcBef>
              <a:spcPct val="0"/>
            </a:spcBef>
            <a:spcAft>
              <a:spcPct val="15000"/>
            </a:spcAft>
            <a:buChar char="••"/>
          </a:pPr>
          <a:r>
            <a:rPr lang="en-GB" sz="800" kern="1200" dirty="0">
              <a:solidFill>
                <a:schemeClr val="tx1"/>
              </a:solidFill>
            </a:rPr>
            <a:t>MVP DEVELOPMENT</a:t>
          </a:r>
        </a:p>
        <a:p>
          <a:pPr marL="57150" lvl="1" indent="-57150" algn="l" defTabSz="355600">
            <a:lnSpc>
              <a:spcPct val="90000"/>
            </a:lnSpc>
            <a:spcBef>
              <a:spcPct val="0"/>
            </a:spcBef>
            <a:spcAft>
              <a:spcPct val="15000"/>
            </a:spcAft>
            <a:buChar char="••"/>
          </a:pPr>
          <a:r>
            <a:rPr lang="en-GB" sz="800" kern="1200" dirty="0">
              <a:solidFill>
                <a:schemeClr val="tx1"/>
              </a:solidFill>
            </a:rPr>
            <a:t>PROTOTYPE METAGAME</a:t>
          </a:r>
        </a:p>
        <a:p>
          <a:pPr marL="57150" lvl="1" indent="-57150" algn="l" defTabSz="355600">
            <a:lnSpc>
              <a:spcPct val="90000"/>
            </a:lnSpc>
            <a:spcBef>
              <a:spcPct val="0"/>
            </a:spcBef>
            <a:spcAft>
              <a:spcPct val="15000"/>
            </a:spcAft>
            <a:buChar char="••"/>
          </a:pPr>
          <a:r>
            <a:rPr lang="en-GB" sz="800" kern="1200" dirty="0">
              <a:solidFill>
                <a:schemeClr val="tx1"/>
              </a:solidFill>
            </a:rPr>
            <a:t>LIVE OPS PROCESS</a:t>
          </a:r>
        </a:p>
      </dsp:txBody>
      <dsp:txXfrm>
        <a:off x="5388880" y="1781964"/>
        <a:ext cx="2373304" cy="305017"/>
      </dsp:txXfrm>
    </dsp:sp>
    <dsp:sp modelId="{E74CBA1F-DD29-488C-86D1-C237BDEC7543}">
      <dsp:nvSpPr>
        <dsp:cNvPr id="0" name=""/>
        <dsp:cNvSpPr/>
      </dsp:nvSpPr>
      <dsp:spPr>
        <a:xfrm>
          <a:off x="3797236" y="1493717"/>
          <a:ext cx="527724" cy="52766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rgbClr val="00C6BB"/>
          </a:solidFill>
          <a:prstDash val="solid"/>
          <a:miter lim="800000"/>
        </a:ln>
        <a:effectLst/>
      </dsp:spPr>
      <dsp:style>
        <a:lnRef idx="2">
          <a:scrgbClr r="0" g="0" b="0"/>
        </a:lnRef>
        <a:fillRef idx="1">
          <a:scrgbClr r="0" g="0" b="0"/>
        </a:fillRef>
        <a:effectRef idx="0">
          <a:scrgbClr r="0" g="0" b="0"/>
        </a:effectRef>
        <a:fontRef idx="minor"/>
      </dsp:style>
    </dsp:sp>
    <dsp:sp modelId="{D53FE488-00C3-4118-85DD-3E8A6B21302A}">
      <dsp:nvSpPr>
        <dsp:cNvPr id="0" name=""/>
        <dsp:cNvSpPr/>
      </dsp:nvSpPr>
      <dsp:spPr>
        <a:xfrm>
          <a:off x="5336711" y="1137411"/>
          <a:ext cx="1137984"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0480" rIns="30480" bIns="30480" numCol="1" spcCol="1270" anchor="ctr" anchorCtr="0">
          <a:noAutofit/>
        </a:bodyPr>
        <a:lstStyle/>
        <a:p>
          <a:pPr lvl="0" algn="l" defTabSz="355600">
            <a:lnSpc>
              <a:spcPct val="90000"/>
            </a:lnSpc>
            <a:spcBef>
              <a:spcPct val="0"/>
            </a:spcBef>
            <a:spcAft>
              <a:spcPct val="35000"/>
            </a:spcAft>
          </a:pPr>
          <a:r>
            <a:rPr lang="en-GB" sz="800" b="1" kern="1200" dirty="0"/>
            <a:t>RELEASE CANDIDATE</a:t>
          </a:r>
        </a:p>
      </dsp:txBody>
      <dsp:txXfrm>
        <a:off x="5351601" y="1152301"/>
        <a:ext cx="1108204" cy="275237"/>
      </dsp:txXfrm>
    </dsp:sp>
    <dsp:sp modelId="{FA4CEA6F-F032-4F2C-AEAE-597D4F7D5A8D}">
      <dsp:nvSpPr>
        <dsp:cNvPr id="0" name=""/>
        <dsp:cNvSpPr/>
      </dsp:nvSpPr>
      <dsp:spPr>
        <a:xfrm>
          <a:off x="6507507" y="1137411"/>
          <a:ext cx="1789321" cy="3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355600">
            <a:lnSpc>
              <a:spcPct val="90000"/>
            </a:lnSpc>
            <a:spcBef>
              <a:spcPct val="0"/>
            </a:spcBef>
            <a:spcAft>
              <a:spcPct val="15000"/>
            </a:spcAft>
            <a:buChar char="••"/>
          </a:pPr>
          <a:r>
            <a:rPr lang="en-GB" sz="800" kern="1200" dirty="0">
              <a:solidFill>
                <a:schemeClr val="tx1"/>
              </a:solidFill>
            </a:rPr>
            <a:t>CLOSED BETA</a:t>
          </a:r>
        </a:p>
        <a:p>
          <a:pPr marL="57150" lvl="1" indent="-57150" algn="l" defTabSz="355600">
            <a:lnSpc>
              <a:spcPct val="90000"/>
            </a:lnSpc>
            <a:spcBef>
              <a:spcPct val="0"/>
            </a:spcBef>
            <a:spcAft>
              <a:spcPct val="15000"/>
            </a:spcAft>
            <a:buChar char="••"/>
          </a:pPr>
          <a:r>
            <a:rPr lang="en-GB" sz="800" kern="1200" dirty="0">
              <a:solidFill>
                <a:schemeClr val="tx1"/>
              </a:solidFill>
            </a:rPr>
            <a:t>OPEN BETA</a:t>
          </a:r>
        </a:p>
        <a:p>
          <a:pPr marL="57150" lvl="1" indent="-57150" algn="l" defTabSz="355600">
            <a:lnSpc>
              <a:spcPct val="90000"/>
            </a:lnSpc>
            <a:spcBef>
              <a:spcPct val="0"/>
            </a:spcBef>
            <a:spcAft>
              <a:spcPct val="15000"/>
            </a:spcAft>
            <a:buChar char="••"/>
          </a:pPr>
          <a:r>
            <a:rPr lang="en-GB" sz="800" kern="1200" dirty="0">
              <a:solidFill>
                <a:schemeClr val="tx1"/>
              </a:solidFill>
            </a:rPr>
            <a:t>SOFT LAUNCH</a:t>
          </a:r>
        </a:p>
      </dsp:txBody>
      <dsp:txXfrm>
        <a:off x="6507507" y="1137411"/>
        <a:ext cx="1789321" cy="305017"/>
      </dsp:txXfrm>
    </dsp:sp>
    <dsp:sp modelId="{75D0755F-2E57-4966-B921-A8CB47E77C64}">
      <dsp:nvSpPr>
        <dsp:cNvPr id="0" name=""/>
        <dsp:cNvSpPr/>
      </dsp:nvSpPr>
      <dsp:spPr>
        <a:xfrm>
          <a:off x="4953568" y="877833"/>
          <a:ext cx="527724" cy="52766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rgbClr val="00C6BB"/>
          </a:solidFill>
          <a:prstDash val="solid"/>
          <a:miter lim="800000"/>
        </a:ln>
        <a:effectLst/>
      </dsp:spPr>
      <dsp:style>
        <a:lnRef idx="2">
          <a:scrgbClr r="0" g="0" b="0"/>
        </a:lnRef>
        <a:fillRef idx="1">
          <a:scrgbClr r="0" g="0" b="0"/>
        </a:fillRef>
        <a:effectRef idx="0">
          <a:scrgbClr r="0" g="0" b="0"/>
        </a:effectRef>
        <a:fontRef idx="minor"/>
      </dsp:style>
    </dsp:sp>
    <dsp:sp modelId="{15000EB8-45D3-4CED-BCC8-AAC48E6E5021}">
      <dsp:nvSpPr>
        <dsp:cNvPr id="0" name=""/>
        <dsp:cNvSpPr/>
      </dsp:nvSpPr>
      <dsp:spPr>
        <a:xfrm>
          <a:off x="6593143" y="529160"/>
          <a:ext cx="1050917" cy="30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73" tIns="30480" rIns="30480" bIns="30480" numCol="1" spcCol="1270" anchor="ctr" anchorCtr="0">
          <a:noAutofit/>
        </a:bodyPr>
        <a:lstStyle/>
        <a:p>
          <a:pPr lvl="0" algn="l" defTabSz="355600">
            <a:lnSpc>
              <a:spcPct val="90000"/>
            </a:lnSpc>
            <a:spcBef>
              <a:spcPct val="0"/>
            </a:spcBef>
            <a:spcAft>
              <a:spcPct val="35000"/>
            </a:spcAft>
          </a:pPr>
          <a:r>
            <a:rPr lang="en-GB" sz="800" b="1" kern="1200" dirty="0"/>
            <a:t>LAUNCH</a:t>
          </a:r>
        </a:p>
      </dsp:txBody>
      <dsp:txXfrm>
        <a:off x="6608033" y="544050"/>
        <a:ext cx="1021137" cy="275237"/>
      </dsp:txXfrm>
    </dsp:sp>
    <dsp:sp modelId="{342527B6-55CF-4B30-928C-05AE8684388D}">
      <dsp:nvSpPr>
        <dsp:cNvPr id="0" name=""/>
        <dsp:cNvSpPr/>
      </dsp:nvSpPr>
      <dsp:spPr>
        <a:xfrm>
          <a:off x="7667193" y="533241"/>
          <a:ext cx="1095919" cy="3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20320" rIns="20320" bIns="20320" numCol="1" spcCol="1270" anchor="t" anchorCtr="0">
          <a:noAutofit/>
        </a:bodyPr>
        <a:lstStyle/>
        <a:p>
          <a:pPr marL="57150" lvl="1" indent="-57150" algn="l" defTabSz="355600">
            <a:lnSpc>
              <a:spcPct val="90000"/>
            </a:lnSpc>
            <a:spcBef>
              <a:spcPct val="0"/>
            </a:spcBef>
            <a:spcAft>
              <a:spcPct val="15000"/>
            </a:spcAft>
            <a:buChar char="••"/>
          </a:pPr>
          <a:r>
            <a:rPr lang="en-GB" sz="800" kern="1200" dirty="0">
              <a:solidFill>
                <a:schemeClr val="tx1"/>
              </a:solidFill>
            </a:rPr>
            <a:t>USER AQUISITION</a:t>
          </a:r>
        </a:p>
        <a:p>
          <a:pPr marL="57150" lvl="1" indent="-57150" algn="l" defTabSz="355600">
            <a:lnSpc>
              <a:spcPct val="90000"/>
            </a:lnSpc>
            <a:spcBef>
              <a:spcPct val="0"/>
            </a:spcBef>
            <a:spcAft>
              <a:spcPct val="15000"/>
            </a:spcAft>
            <a:buChar char="••"/>
          </a:pPr>
          <a:r>
            <a:rPr lang="en-GB" sz="800" kern="1200" dirty="0">
              <a:solidFill>
                <a:schemeClr val="tx1"/>
              </a:solidFill>
            </a:rPr>
            <a:t>LIVE OPERATIONS</a:t>
          </a:r>
        </a:p>
        <a:p>
          <a:pPr marL="57150" lvl="1" indent="-57150" algn="l" defTabSz="355600">
            <a:lnSpc>
              <a:spcPct val="90000"/>
            </a:lnSpc>
            <a:spcBef>
              <a:spcPct val="0"/>
            </a:spcBef>
            <a:spcAft>
              <a:spcPct val="15000"/>
            </a:spcAft>
            <a:buChar char="••"/>
          </a:pPr>
          <a:r>
            <a:rPr lang="en-GB" sz="800" kern="1200" dirty="0">
              <a:solidFill>
                <a:schemeClr val="tx1"/>
              </a:solidFill>
            </a:rPr>
            <a:t>SCALE</a:t>
          </a:r>
        </a:p>
      </dsp:txBody>
      <dsp:txXfrm>
        <a:off x="7667193" y="533241"/>
        <a:ext cx="1095919" cy="305017"/>
      </dsp:txXfrm>
    </dsp:sp>
    <dsp:sp modelId="{5BEC6E1C-3097-4610-91CC-6170F9629B14}">
      <dsp:nvSpPr>
        <dsp:cNvPr id="0" name=""/>
        <dsp:cNvSpPr/>
      </dsp:nvSpPr>
      <dsp:spPr>
        <a:xfrm>
          <a:off x="6123953" y="324571"/>
          <a:ext cx="527724" cy="527668"/>
        </a:xfrm>
        <a:prstGeom prst="ellipse">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D096A05-E460-4448-8094-C880298F52AF}" type="datetimeFigureOut">
              <a:rPr lang="en-US"/>
              <a:pPr>
                <a:defRPr/>
              </a:pPr>
              <a:t>11/23/2019</a:t>
            </a:fld>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3801D49-9243-438B-9EC8-1813F0D5A0A1}" type="slidenum">
              <a:rPr lang="en-US"/>
              <a:pPr>
                <a:defRPr/>
              </a:pPr>
              <a:t>‹#›</a:t>
            </a:fld>
            <a:endParaRPr lang="en-US"/>
          </a:p>
        </p:txBody>
      </p:sp>
    </p:spTree>
    <p:extLst>
      <p:ext uri="{BB962C8B-B14F-4D97-AF65-F5344CB8AC3E}">
        <p14:creationId xmlns:p14="http://schemas.microsoft.com/office/powerpoint/2010/main" val="953065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eaLnBrk="1" hangingPunct="1"/>
            <a:r>
              <a:rPr lang="en-US" altLang="en-US" dirty="0" smtClean="0"/>
              <a:t>Welcome. </a:t>
            </a:r>
          </a:p>
        </p:txBody>
      </p:sp>
    </p:spTree>
    <p:extLst>
      <p:ext uri="{BB962C8B-B14F-4D97-AF65-F5344CB8AC3E}">
        <p14:creationId xmlns:p14="http://schemas.microsoft.com/office/powerpoint/2010/main" val="243876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a:p>
            <a:r>
              <a:rPr lang="mr-IN" altLang="en-US" smtClean="0"/>
              <a:t>…</a:t>
            </a:r>
            <a:r>
              <a:rPr lang="en-US" altLang="en-US" smtClean="0"/>
              <a:t>is fear.  Fear is kind of a weird and uncomfortable thing to talk about in this industry. This is a competitive </a:t>
            </a:r>
            <a:r>
              <a:rPr lang="en-US" altLang="en-US" u="sng" smtClean="0"/>
              <a:t>‘survival of the fittest gig.</a:t>
            </a:r>
          </a:p>
          <a:p>
            <a:r>
              <a:rPr lang="en-US" altLang="en-US" smtClean="0"/>
              <a:t>which makes </a:t>
            </a:r>
            <a:r>
              <a:rPr lang="en-US" altLang="en-US" b="1" smtClean="0"/>
              <a:t>admitting anything other than pure confidence seem like a bad life choice.  </a:t>
            </a:r>
          </a:p>
          <a:p>
            <a:r>
              <a:rPr lang="en-US" altLang="en-US" smtClean="0"/>
              <a:t>Fear comes in small quiet moments disguised as something other than what it is. </a:t>
            </a:r>
          </a:p>
          <a:p>
            <a:r>
              <a:rPr lang="en-US" altLang="en-US" smtClean="0"/>
              <a:t>Perfectionism. Self Doubt. Pessimism. Procrastination.</a:t>
            </a:r>
          </a:p>
          <a:p>
            <a:endParaRPr lang="en-US" altLang="en-US" smtClean="0"/>
          </a:p>
          <a:p>
            <a:endParaRPr lang="en-US" altLang="en-US" smtClean="0"/>
          </a:p>
        </p:txBody>
      </p:sp>
      <p:sp>
        <p:nvSpPr>
          <p:cNvPr id="1843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4C14AC5F-7599-4857-9285-AFD7B59B66AF}" type="slidenum">
              <a:rPr lang="en-US" altLang="en-US" sz="1200" smtClean="0">
                <a:solidFill>
                  <a:srgbClr val="000000"/>
                </a:solidFill>
                <a:latin typeface="Calibri" panose="020F0502020204030204" pitchFamily="34" charset="0"/>
                <a:cs typeface="+mn-cs"/>
              </a:rPr>
              <a:pPr algn="r" eaLnBrk="1" hangingPunct="1"/>
              <a:t>21</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5951909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US" altLang="en-US" dirty="0" smtClean="0"/>
              <a:t>The classic arcade game, which is </a:t>
            </a:r>
            <a:r>
              <a:rPr lang="en-US" altLang="en-US" dirty="0" smtClean="0"/>
              <a:t>unwinnable – no matter what you do, every game ends</a:t>
            </a:r>
            <a:r>
              <a:rPr lang="en-US" altLang="en-US" baseline="0" dirty="0" smtClean="0"/>
              <a:t> in your death.  </a:t>
            </a:r>
            <a:endParaRPr lang="en-US" altLang="en-US" dirty="0" smtClean="0"/>
          </a:p>
        </p:txBody>
      </p:sp>
      <p:sp>
        <p:nvSpPr>
          <p:cNvPr id="92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59326F-3564-4FA1-BD74-55F4079B664A}" type="slidenum">
              <a:rPr lang="en-US" altLang="en-US" smtClean="0">
                <a:solidFill>
                  <a:srgbClr val="000000"/>
                </a:solidFill>
                <a:latin typeface="Calibri" panose="020F0502020204030204" pitchFamily="34" charset="0"/>
              </a:rPr>
              <a:pPr/>
              <a:t>118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967706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leaves us with the lesson that...</a:t>
            </a:r>
            <a:endParaRPr lang="en-US" dirty="0"/>
          </a:p>
        </p:txBody>
      </p:sp>
      <p:sp>
        <p:nvSpPr>
          <p:cNvPr id="4" name="Slide Number Placeholder 3"/>
          <p:cNvSpPr>
            <a:spLocks noGrp="1"/>
          </p:cNvSpPr>
          <p:nvPr>
            <p:ph type="sldNum" sz="quarter" idx="10"/>
          </p:nvPr>
        </p:nvSpPr>
        <p:spPr/>
        <p:txBody>
          <a:bodyPr/>
          <a:lstStyle/>
          <a:p>
            <a:pPr>
              <a:defRPr/>
            </a:pPr>
            <a:fld id="{53801D49-9243-438B-9EC8-1813F0D5A0A1}" type="slidenum">
              <a:rPr lang="en-US" smtClean="0"/>
              <a:pPr>
                <a:defRPr/>
              </a:pPr>
              <a:t>119</a:t>
            </a:fld>
            <a:endParaRPr lang="en-US"/>
          </a:p>
        </p:txBody>
      </p:sp>
    </p:spTree>
    <p:extLst>
      <p:ext uri="{BB962C8B-B14F-4D97-AF65-F5344CB8AC3E}">
        <p14:creationId xmlns:p14="http://schemas.microsoft.com/office/powerpoint/2010/main" val="39549187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en-US" smtClean="0"/>
              <a:t>The Modern action game, that restores you to a checkpoint</a:t>
            </a:r>
          </a:p>
          <a:p>
            <a:endParaRPr lang="en-US" altLang="en-US" smtClean="0"/>
          </a:p>
          <a:p>
            <a:r>
              <a:rPr lang="en-US" altLang="en-US" smtClean="0"/>
              <a:t>In games it isn’t “What Didn’t Kill Me Makes Me Strong”</a:t>
            </a:r>
          </a:p>
          <a:p>
            <a:endParaRPr lang="en-US" altLang="en-US" smtClean="0"/>
          </a:p>
          <a:p>
            <a:r>
              <a:rPr lang="en-US" altLang="en-US" smtClean="0"/>
              <a:t>It’s “What did Kill Me Can be beaten if I just try again and get better die rolls or wait for a patch to make it a bit easier”</a:t>
            </a:r>
          </a:p>
          <a:p>
            <a:endParaRPr lang="en-US" altLang="en-US" smtClean="0"/>
          </a:p>
          <a:p>
            <a:endParaRPr lang="en-US" altLang="en-US" smtClean="0"/>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65641C-923B-440B-B4B5-919611FA0548}" type="slidenum">
              <a:rPr lang="en-US" altLang="en-US" smtClean="0">
                <a:solidFill>
                  <a:srgbClr val="000000"/>
                </a:solidFill>
                <a:latin typeface="Calibri" panose="020F0502020204030204" pitchFamily="34" charset="0"/>
              </a:rPr>
              <a:pPr/>
              <a:t>120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1304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smtClean="0"/>
              <a:t>The Modern action game, that restores you to a checkpoint</a:t>
            </a:r>
          </a:p>
          <a:p>
            <a:endParaRPr lang="en-US" altLang="en-US" smtClean="0"/>
          </a:p>
          <a:p>
            <a:r>
              <a:rPr lang="en-US" altLang="en-US" smtClean="0"/>
              <a:t>In games it isn’t “What Didn’t Kill Me Makes Me Strong”</a:t>
            </a:r>
          </a:p>
          <a:p>
            <a:endParaRPr lang="en-US" altLang="en-US" smtClean="0"/>
          </a:p>
          <a:p>
            <a:r>
              <a:rPr lang="en-US" altLang="en-US" smtClean="0"/>
              <a:t>It’s “What did Kill Me Can be beaten if I just try again and get better die rolls or wait for a patch to make it a bit easier”</a:t>
            </a:r>
          </a:p>
          <a:p>
            <a:endParaRPr lang="en-US" altLang="en-US" smtClean="0"/>
          </a:p>
          <a:p>
            <a:endParaRPr lang="en-US" altLang="en-US" smtClean="0"/>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3BB4B9-8EFF-4A54-8B3C-F7DFFE87BB3B}" type="slidenum">
              <a:rPr lang="en-US" altLang="en-US" smtClean="0">
                <a:solidFill>
                  <a:srgbClr val="000000"/>
                </a:solidFill>
                <a:latin typeface="Calibri" panose="020F0502020204030204" pitchFamily="34" charset="0"/>
              </a:rPr>
              <a:pPr/>
              <a:t>121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612550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leaves us with this lesson...</a:t>
            </a:r>
            <a:endParaRPr lang="en-US" dirty="0"/>
          </a:p>
        </p:txBody>
      </p:sp>
      <p:sp>
        <p:nvSpPr>
          <p:cNvPr id="4" name="Slide Number Placeholder 3"/>
          <p:cNvSpPr>
            <a:spLocks noGrp="1"/>
          </p:cNvSpPr>
          <p:nvPr>
            <p:ph type="sldNum" sz="quarter" idx="10"/>
          </p:nvPr>
        </p:nvSpPr>
        <p:spPr/>
        <p:txBody>
          <a:bodyPr/>
          <a:lstStyle/>
          <a:p>
            <a:pPr>
              <a:defRPr/>
            </a:pPr>
            <a:fld id="{53801D49-9243-438B-9EC8-1813F0D5A0A1}" type="slidenum">
              <a:rPr lang="en-US" smtClean="0"/>
              <a:pPr>
                <a:defRPr/>
              </a:pPr>
              <a:t>122</a:t>
            </a:fld>
            <a:endParaRPr lang="en-US"/>
          </a:p>
        </p:txBody>
      </p:sp>
    </p:spTree>
    <p:extLst>
      <p:ext uri="{BB962C8B-B14F-4D97-AF65-F5344CB8AC3E}">
        <p14:creationId xmlns:p14="http://schemas.microsoft.com/office/powerpoint/2010/main" val="37959683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r>
              <a:rPr lang="en-US" altLang="en-US" dirty="0" smtClean="0"/>
              <a:t>Over time, some games went one way with death. Some just removed it entirely.  </a:t>
            </a:r>
          </a:p>
          <a:p>
            <a:endParaRPr lang="en-US" altLang="en-US" dirty="0" smtClean="0"/>
          </a:p>
          <a:p>
            <a:r>
              <a:rPr lang="en-US" altLang="en-US" dirty="0" smtClean="0"/>
              <a:t>And don’t get me wrong, I love Journey, I love many</a:t>
            </a:r>
            <a:r>
              <a:rPr lang="en-US" altLang="en-US" baseline="0" dirty="0" smtClean="0"/>
              <a:t> games that don’t have death...</a:t>
            </a:r>
            <a:endParaRPr lang="en-US" altLang="en-US" dirty="0" smtClean="0"/>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A2C60A-0FE5-44ED-A861-F245DA840FC3}" type="slidenum">
              <a:rPr lang="en-US" altLang="en-US" smtClean="0">
                <a:solidFill>
                  <a:srgbClr val="000000"/>
                </a:solidFill>
                <a:latin typeface="Calibri" panose="020F0502020204030204" pitchFamily="34" charset="0"/>
              </a:rPr>
              <a:pPr/>
              <a:t>123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531479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lesson here is...</a:t>
            </a:r>
            <a:endParaRPr lang="en-US" dirty="0"/>
          </a:p>
        </p:txBody>
      </p:sp>
      <p:sp>
        <p:nvSpPr>
          <p:cNvPr id="4" name="Slide Number Placeholder 3"/>
          <p:cNvSpPr>
            <a:spLocks noGrp="1"/>
          </p:cNvSpPr>
          <p:nvPr>
            <p:ph type="sldNum" sz="quarter" idx="10"/>
          </p:nvPr>
        </p:nvSpPr>
        <p:spPr/>
        <p:txBody>
          <a:bodyPr/>
          <a:lstStyle/>
          <a:p>
            <a:pPr>
              <a:defRPr/>
            </a:pPr>
            <a:fld id="{53801D49-9243-438B-9EC8-1813F0D5A0A1}" type="slidenum">
              <a:rPr lang="en-US" smtClean="0"/>
              <a:pPr>
                <a:defRPr/>
              </a:pPr>
              <a:t>124</a:t>
            </a:fld>
            <a:endParaRPr lang="en-US"/>
          </a:p>
        </p:txBody>
      </p:sp>
    </p:spTree>
    <p:extLst>
      <p:ext uri="{BB962C8B-B14F-4D97-AF65-F5344CB8AC3E}">
        <p14:creationId xmlns:p14="http://schemas.microsoft.com/office/powerpoint/2010/main" val="36759022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dirty="0" smtClean="0"/>
              <a:t>But </a:t>
            </a:r>
            <a:r>
              <a:rPr lang="en-US" altLang="en-US" dirty="0" smtClean="0"/>
              <a:t>modern games have re-affirmed</a:t>
            </a:r>
            <a:r>
              <a:rPr lang="en-US" altLang="en-US" baseline="0" dirty="0" smtClean="0"/>
              <a:t> death.</a:t>
            </a:r>
          </a:p>
          <a:p>
            <a:endParaRPr lang="en-US" altLang="en-US" baseline="0" dirty="0" smtClean="0"/>
          </a:p>
          <a:p>
            <a:r>
              <a:rPr lang="en-US" altLang="en-US" dirty="0" smtClean="0"/>
              <a:t>Indie </a:t>
            </a:r>
            <a:r>
              <a:rPr lang="en-US" altLang="en-US" dirty="0" smtClean="0"/>
              <a:t>rogue-</a:t>
            </a:r>
            <a:r>
              <a:rPr lang="en-US" altLang="en-US" dirty="0" err="1" smtClean="0"/>
              <a:t>ish</a:t>
            </a:r>
            <a:r>
              <a:rPr lang="en-US" altLang="en-US" dirty="0" smtClean="0"/>
              <a:t> games went another direction...  Where death becomes more meaningful again because it’s </a:t>
            </a:r>
            <a:r>
              <a:rPr lang="en-US" altLang="en-US" dirty="0" smtClean="0"/>
              <a:t>permanent,</a:t>
            </a:r>
            <a:r>
              <a:rPr lang="en-US" altLang="en-US" baseline="0" dirty="0" smtClean="0"/>
              <a:t> and makes you restart.</a:t>
            </a:r>
          </a:p>
          <a:p>
            <a:endParaRPr lang="en-US" altLang="en-US" baseline="0" dirty="0" smtClean="0"/>
          </a:p>
          <a:p>
            <a:r>
              <a:rPr lang="en-US" altLang="en-US" baseline="0" dirty="0" smtClean="0"/>
              <a:t>Like the Binding of Isaac</a:t>
            </a:r>
          </a:p>
          <a:p>
            <a:endParaRPr lang="en-US" altLang="en-US" baseline="0" dirty="0" smtClean="0"/>
          </a:p>
          <a:p>
            <a:endParaRPr lang="en-US" altLang="en-US" dirty="0" smtClean="0"/>
          </a:p>
          <a:p>
            <a:endParaRPr lang="en-US" altLang="en-US" dirty="0"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240FC-ED2D-4774-82B2-F97C155950AF}" type="slidenum">
              <a:rPr lang="en-US" altLang="en-US" smtClean="0">
                <a:solidFill>
                  <a:srgbClr val="000000"/>
                </a:solidFill>
                <a:latin typeface="Calibri" panose="020F0502020204030204" pitchFamily="34" charset="0"/>
              </a:rPr>
              <a:pPr/>
              <a:t>125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27151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dirty="0" smtClean="0"/>
              <a:t>Or the game I just recently shipped, The Church in the Darkness</a:t>
            </a:r>
          </a:p>
          <a:p>
            <a:endParaRPr lang="en-US" altLang="en-US" dirty="0" smtClean="0"/>
          </a:p>
          <a:p>
            <a:r>
              <a:rPr lang="en-US" altLang="en-US" dirty="0" smtClean="0"/>
              <a:t>The game is set inside a religious cult</a:t>
            </a:r>
            <a:r>
              <a:rPr lang="en-US" altLang="en-US" baseline="0" dirty="0" smtClean="0"/>
              <a:t> where you are trying to find your nephew and see if he’s OK</a:t>
            </a:r>
            <a:endParaRPr lang="en-US" altLang="en-US" dirty="0" smtClean="0"/>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B1D919-0784-46D0-8B3C-2C5EDB5672E0}" type="slidenum">
              <a:rPr lang="en-US" altLang="en-US" smtClean="0">
                <a:solidFill>
                  <a:srgbClr val="000000"/>
                </a:solidFill>
                <a:latin typeface="Calibri" panose="020F0502020204030204" pitchFamily="34" charset="0"/>
              </a:rPr>
              <a:pPr/>
              <a:t>126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583745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dirty="0" smtClean="0"/>
              <a:t>In Church in the Darkness we tried to combine quite a </a:t>
            </a:r>
            <a:r>
              <a:rPr lang="en-US" altLang="en-US" dirty="0" err="1" smtClean="0"/>
              <a:t>ew</a:t>
            </a:r>
            <a:r>
              <a:rPr lang="en-US" altLang="en-US" dirty="0" smtClean="0"/>
              <a:t> things – </a:t>
            </a:r>
            <a:r>
              <a:rPr lang="en-US" altLang="en-US" dirty="0" smtClean="0"/>
              <a:t>infiltration/stealth</a:t>
            </a:r>
            <a:r>
              <a:rPr lang="en-US" altLang="en-US" baseline="0" dirty="0" smtClean="0"/>
              <a:t> gameplay, </a:t>
            </a:r>
            <a:r>
              <a:rPr lang="en-US" altLang="en-US" dirty="0" smtClean="0"/>
              <a:t>procedural </a:t>
            </a:r>
            <a:r>
              <a:rPr lang="en-US" altLang="en-US" dirty="0" smtClean="0"/>
              <a:t>narrative, rogue-</a:t>
            </a:r>
            <a:r>
              <a:rPr lang="en-US" altLang="en-US" dirty="0" err="1" smtClean="0"/>
              <a:t>likey</a:t>
            </a:r>
            <a:r>
              <a:rPr lang="en-US" altLang="en-US" dirty="0" smtClean="0"/>
              <a:t> permadeath</a:t>
            </a:r>
          </a:p>
          <a:p>
            <a:endParaRPr lang="en-US" altLang="en-US" dirty="0" smtClean="0"/>
          </a:p>
          <a:p>
            <a:r>
              <a:rPr lang="en-US" altLang="en-US" dirty="0" smtClean="0"/>
              <a:t>It’s not a mixture</a:t>
            </a:r>
            <a:r>
              <a:rPr lang="en-US" altLang="en-US" baseline="0" dirty="0" smtClean="0"/>
              <a:t> that’s immediately familiar, but some people definitely like it.  </a:t>
            </a:r>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693C57-371C-4030-9AAA-C692D75C4D32}" type="slidenum">
              <a:rPr lang="en-US" altLang="en-US" smtClean="0">
                <a:solidFill>
                  <a:srgbClr val="000000"/>
                </a:solidFill>
                <a:latin typeface="Calibri" panose="020F0502020204030204" pitchFamily="34" charset="0"/>
              </a:rPr>
              <a:pPr/>
              <a:t>127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4745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a:p>
            <a:r>
              <a:rPr lang="en-US" altLang="en-US" smtClean="0"/>
              <a:t>So even when you feel like this</a:t>
            </a:r>
            <a:r>
              <a:rPr lang="mr-IN" altLang="en-US" smtClean="0"/>
              <a:t>…</a:t>
            </a:r>
            <a:endParaRPr lang="en-US" altLang="en-US" smtClean="0"/>
          </a:p>
          <a:p>
            <a:endParaRPr lang="en-US" altLang="en-US" smtClean="0"/>
          </a:p>
          <a:p>
            <a:endParaRPr lang="en-US" altLang="en-US" smtClean="0"/>
          </a:p>
        </p:txBody>
      </p:sp>
      <p:sp>
        <p:nvSpPr>
          <p:cNvPr id="2048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66E8335-ECE1-4A6A-8943-2D369FDA5681}" type="slidenum">
              <a:rPr lang="en-US" altLang="en-US" sz="1200" smtClean="0">
                <a:solidFill>
                  <a:srgbClr val="000000"/>
                </a:solidFill>
                <a:latin typeface="Calibri" panose="020F0502020204030204" pitchFamily="34" charset="0"/>
                <a:cs typeface="+mn-cs"/>
              </a:rPr>
              <a:pPr algn="r" eaLnBrk="1" hangingPunct="1"/>
              <a:t>22</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6833672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dirty="0" smtClean="0"/>
              <a:t>And it’s not just a quick death</a:t>
            </a:r>
          </a:p>
          <a:p>
            <a:endParaRPr lang="en-US" altLang="en-US" dirty="0" smtClean="0"/>
          </a:p>
          <a:p>
            <a:r>
              <a:rPr lang="en-US" altLang="en-US" dirty="0" smtClean="0"/>
              <a:t>When you get taken down the first few times, you get captured, </a:t>
            </a:r>
            <a:r>
              <a:rPr lang="en-US" altLang="en-US" dirty="0" smtClean="0"/>
              <a:t>so death wasn’t exactly </a:t>
            </a:r>
            <a:r>
              <a:rPr lang="en-US" altLang="en-US" dirty="0" smtClean="0"/>
              <a:t>death</a:t>
            </a:r>
          </a:p>
          <a:p>
            <a:endParaRPr lang="en-US" altLang="en-US" dirty="0" smtClean="0"/>
          </a:p>
          <a:p>
            <a:r>
              <a:rPr lang="en-US" altLang="en-US" dirty="0" smtClean="0"/>
              <a:t>But get</a:t>
            </a:r>
            <a:r>
              <a:rPr lang="en-US" altLang="en-US" baseline="0" dirty="0" smtClean="0"/>
              <a:t> captured enough times, you have to restart, and things will be different.  </a:t>
            </a:r>
            <a:endParaRPr lang="en-US" altLang="en-US" dirty="0" smtClean="0"/>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People</a:t>
            </a:r>
            <a:r>
              <a:rPr lang="en-US" altLang="en-US" baseline="0" dirty="0" smtClean="0"/>
              <a:t> did find the game difficult, s</a:t>
            </a:r>
            <a:r>
              <a:rPr lang="en-US" altLang="en-US" dirty="0" smtClean="0"/>
              <a:t>o </a:t>
            </a:r>
            <a:r>
              <a:rPr lang="en-US" altLang="en-US" dirty="0" smtClean="0"/>
              <a:t>much so that we recently patched the game to take the permadeath out of the </a:t>
            </a:r>
            <a:r>
              <a:rPr lang="en-US" altLang="en-US" dirty="0" smtClean="0"/>
              <a:t>easiest </a:t>
            </a:r>
            <a:r>
              <a:rPr lang="en-US" altLang="en-US" dirty="0" smtClean="0"/>
              <a:t>difficulty</a:t>
            </a:r>
            <a:r>
              <a:rPr lang="en-US" altLang="en-US" dirty="0" smtClean="0"/>
              <a:t>. People who come to the game for the narrative, don’t necessarily want death to be such a setback.</a:t>
            </a:r>
          </a:p>
          <a:p>
            <a:endParaRPr lang="en-US" altLang="en-US" dirty="0" smtClean="0"/>
          </a:p>
          <a:p>
            <a:endParaRPr lang="en-US" altLang="en-US" dirty="0" smtClean="0"/>
          </a:p>
          <a:p>
            <a:endParaRPr lang="en-US" altLang="en-US" dirty="0" smtClean="0"/>
          </a:p>
          <a:p>
            <a:endParaRPr lang="en-US" altLang="en-US" dirty="0" smtClean="0"/>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4FB598-2DBF-4D65-A148-C37E715C075A}" type="slidenum">
              <a:rPr lang="en-US" altLang="en-US" smtClean="0">
                <a:solidFill>
                  <a:srgbClr val="000000"/>
                </a:solidFill>
                <a:latin typeface="Calibri" panose="020F0502020204030204" pitchFamily="34" charset="0"/>
              </a:rPr>
              <a:pPr/>
              <a:t>128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7954508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in true rogue-like fashion, we also added unlocks on replays.  So each time you restart, you can bring more gear with you, based on what you found in previous playthroughs.  So that makes things quite a bit easier, and takes some of the sting out of the death.  But the death is still meaningful.  </a:t>
            </a:r>
            <a:endParaRPr lang="en-US" dirty="0"/>
          </a:p>
        </p:txBody>
      </p:sp>
      <p:sp>
        <p:nvSpPr>
          <p:cNvPr id="4" name="Slide Number Placeholder 3"/>
          <p:cNvSpPr>
            <a:spLocks noGrp="1"/>
          </p:cNvSpPr>
          <p:nvPr>
            <p:ph type="sldNum" sz="quarter" idx="10"/>
          </p:nvPr>
        </p:nvSpPr>
        <p:spPr/>
        <p:txBody>
          <a:bodyPr/>
          <a:lstStyle/>
          <a:p>
            <a:pPr>
              <a:defRPr/>
            </a:pPr>
            <a:fld id="{53801D49-9243-438B-9EC8-1813F0D5A0A1}" type="slidenum">
              <a:rPr lang="en-US" smtClean="0"/>
              <a:pPr>
                <a:defRPr/>
              </a:pPr>
              <a:t>129</a:t>
            </a:fld>
            <a:endParaRPr lang="en-US"/>
          </a:p>
        </p:txBody>
      </p:sp>
    </p:spTree>
    <p:extLst>
      <p:ext uri="{BB962C8B-B14F-4D97-AF65-F5344CB8AC3E}">
        <p14:creationId xmlns:p14="http://schemas.microsoft.com/office/powerpoint/2010/main" val="1153411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dirty="0" smtClean="0"/>
              <a:t>So</a:t>
            </a:r>
            <a:r>
              <a:rPr lang="en-US" altLang="en-US" baseline="0" dirty="0" smtClean="0"/>
              <a:t> if there was a lesson from games like The Binding of Isaac or the Church in the Darkness, it’s that...  </a:t>
            </a:r>
            <a:endParaRPr lang="en-US" altLang="en-US" dirty="0" smtClean="0"/>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E5058-599B-4382-8205-E330D8BF9BF6}" type="slidenum">
              <a:rPr lang="en-US" altLang="en-US" smtClean="0">
                <a:solidFill>
                  <a:srgbClr val="000000"/>
                </a:solidFill>
                <a:latin typeface="Calibri" panose="020F0502020204030204" pitchFamily="34" charset="0"/>
              </a:rPr>
              <a:pPr/>
              <a:t>130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8837541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p:txBody>
          <a:bodyPr/>
          <a:lstStyle/>
          <a:p>
            <a:pPr>
              <a:defRPr/>
            </a:pPr>
            <a:r>
              <a:rPr lang="en-US" altLang="en-US" b="0" dirty="0" smtClean="0"/>
              <a:t>So these are some</a:t>
            </a:r>
            <a:r>
              <a:rPr lang="en-US" altLang="en-US" b="0" baseline="0" dirty="0" smtClean="0"/>
              <a:t> of the lessons video games have taught us about death.</a:t>
            </a:r>
          </a:p>
          <a:p>
            <a:pPr>
              <a:defRPr/>
            </a:pPr>
            <a:endParaRPr lang="en-US" altLang="en-US" b="0" baseline="0" dirty="0" smtClean="0"/>
          </a:p>
          <a:p>
            <a:pPr>
              <a:defRPr/>
            </a:pPr>
            <a:r>
              <a:rPr lang="en-US" altLang="en-US" b="0" baseline="0" dirty="0" smtClean="0"/>
              <a:t>But as we are game developers, we grew up with games, learned a lot from them whether we new it or not.</a:t>
            </a:r>
          </a:p>
          <a:p>
            <a:pPr>
              <a:defRPr/>
            </a:pPr>
            <a:endParaRPr lang="en-US" altLang="en-US" b="0" baseline="0" dirty="0" smtClean="0"/>
          </a:p>
          <a:p>
            <a:pPr>
              <a:defRPr/>
            </a:pPr>
            <a:r>
              <a:rPr lang="en-US" altLang="en-US" b="0" baseline="0" dirty="0" smtClean="0"/>
              <a:t>So how do we apply these lessons to game development?  How do each of these lessons change the way we make games?</a:t>
            </a:r>
            <a:endParaRPr lang="en-US" altLang="en-US" b="0" dirty="0" smtClean="0"/>
          </a:p>
          <a:p>
            <a:pPr>
              <a:defRPr/>
            </a:pPr>
            <a:endParaRPr lang="en-US" altLang="en-US" b="1" dirty="0" smtClean="0"/>
          </a:p>
        </p:txBody>
      </p:sp>
      <p:sp>
        <p:nvSpPr>
          <p:cNvPr id="33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895AE4-20E0-4DE9-A95F-ED136C5AF4B6}"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131</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6054218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r>
              <a:rPr lang="en-US" altLang="en-US" dirty="0" smtClean="0"/>
              <a:t>I’m going to take these</a:t>
            </a:r>
            <a:r>
              <a:rPr lang="en-US" altLang="en-US" baseline="0" dirty="0" smtClean="0"/>
              <a:t> out of order, and start with this...</a:t>
            </a:r>
          </a:p>
          <a:p>
            <a:endParaRPr lang="en-US" altLang="en-US" dirty="0" smtClean="0"/>
          </a:p>
          <a:p>
            <a:r>
              <a:rPr lang="en-US" altLang="en-US" dirty="0" smtClean="0"/>
              <a:t>Now first, we don’t need to be so dramatic about this.  </a:t>
            </a:r>
          </a:p>
          <a:p>
            <a:endParaRPr lang="en-US" altLang="en-US" dirty="0" smtClean="0"/>
          </a:p>
          <a:p>
            <a:r>
              <a:rPr lang="en-US" altLang="en-US" dirty="0" smtClean="0"/>
              <a:t>It is inherently silly to call making </a:t>
            </a:r>
            <a:r>
              <a:rPr lang="en-US" altLang="en-US" dirty="0" smtClean="0"/>
              <a:t>entertainment/art </a:t>
            </a:r>
            <a:r>
              <a:rPr lang="en-US" altLang="en-US" dirty="0" smtClean="0"/>
              <a:t>life and death</a:t>
            </a:r>
          </a:p>
          <a:p>
            <a:endParaRPr lang="en-US" altLang="en-US" dirty="0" smtClean="0"/>
          </a:p>
          <a:p>
            <a:r>
              <a:rPr lang="en-US" altLang="en-US" dirty="0" smtClean="0"/>
              <a:t>But if you believe in something enough </a:t>
            </a:r>
            <a:r>
              <a:rPr lang="en-US" altLang="en-US" dirty="0" smtClean="0"/>
              <a:t>and want it to be good it </a:t>
            </a:r>
            <a:r>
              <a:rPr lang="en-US" altLang="en-US" dirty="0" smtClean="0"/>
              <a:t>can feel like a matter of life and death, even when you sometimes need to take a moment to </a:t>
            </a:r>
            <a:r>
              <a:rPr lang="en-US" altLang="en-US" dirty="0" smtClean="0"/>
              <a:t>breath</a:t>
            </a:r>
            <a:r>
              <a:rPr lang="en-US" altLang="en-US" baseline="0" dirty="0" smtClean="0"/>
              <a:t> and put things back in perspective.</a:t>
            </a:r>
          </a:p>
          <a:p>
            <a:endParaRPr lang="en-US" altLang="en-US" dirty="0" smtClean="0"/>
          </a:p>
          <a:p>
            <a:endParaRPr lang="en-US" altLang="en-US" dirty="0" smtClean="0"/>
          </a:p>
        </p:txBody>
      </p:sp>
      <p:sp>
        <p:nvSpPr>
          <p:cNvPr id="35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3DA838C-1E8D-4809-B04D-A40256F94620}"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132</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188933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dirty="0" smtClean="0"/>
              <a:t>But short of self-injury,</a:t>
            </a:r>
            <a:r>
              <a:rPr lang="en-US" altLang="en-US" baseline="0" dirty="0" smtClean="0"/>
              <a:t> </a:t>
            </a:r>
            <a:r>
              <a:rPr lang="en-US" altLang="en-US" dirty="0" smtClean="0"/>
              <a:t>what are the many ways you can “die” metaphorically in game development?  </a:t>
            </a:r>
            <a:endParaRPr lang="en-US" altLang="en-US" dirty="0" smtClean="0"/>
          </a:p>
          <a:p>
            <a:endParaRPr lang="en-US" altLang="en-US" dirty="0" smtClean="0"/>
          </a:p>
          <a:p>
            <a:r>
              <a:rPr lang="en-US" altLang="en-US" dirty="0" smtClean="0"/>
              <a:t>We</a:t>
            </a:r>
            <a:r>
              <a:rPr lang="en-US" altLang="en-US" baseline="0" dirty="0" smtClean="0"/>
              <a:t> know all of these...  </a:t>
            </a:r>
            <a:endParaRPr lang="en-US" altLang="en-US" dirty="0" smtClean="0"/>
          </a:p>
        </p:txBody>
      </p:sp>
      <p:sp>
        <p:nvSpPr>
          <p:cNvPr id="37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BA822E-9979-453F-8E6C-5DF394768734}"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133</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523904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altLang="en-US" dirty="0" smtClean="0"/>
              <a:t>There’s enough stages to </a:t>
            </a:r>
            <a:r>
              <a:rPr lang="en-US" altLang="en-US" dirty="0" smtClean="0"/>
              <a:t>failure in </a:t>
            </a:r>
            <a:r>
              <a:rPr lang="en-US" altLang="en-US" dirty="0" err="1" smtClean="0"/>
              <a:t>gamedev</a:t>
            </a:r>
            <a:r>
              <a:rPr lang="en-US" altLang="en-US" dirty="0" smtClean="0"/>
              <a:t>...</a:t>
            </a:r>
            <a:endParaRPr lang="en-US" altLang="en-US" dirty="0" smtClean="0"/>
          </a:p>
        </p:txBody>
      </p:sp>
      <p:sp>
        <p:nvSpPr>
          <p:cNvPr id="399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E26644B-5359-410F-91F0-D476256328A7}"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134</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2759251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ltLang="en-US" dirty="0" smtClean="0"/>
              <a:t>It can </a:t>
            </a:r>
            <a:r>
              <a:rPr lang="en-US" altLang="en-US" dirty="0" smtClean="0"/>
              <a:t>push </a:t>
            </a:r>
            <a:r>
              <a:rPr lang="en-US" altLang="en-US" dirty="0" smtClean="0"/>
              <a:t>you over the edge...</a:t>
            </a: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8ED87DB-C3F0-4E16-A041-F7B939CFB688}"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135</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70907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dirty="0" smtClean="0"/>
              <a:t>And turn you into an axe</a:t>
            </a:r>
            <a:r>
              <a:rPr lang="en-US" altLang="en-US" baseline="0" dirty="0" smtClean="0"/>
              <a:t> murderer.</a:t>
            </a:r>
            <a:endParaRPr lang="en-US" altLang="en-US" dirty="0" smtClean="0"/>
          </a:p>
        </p:txBody>
      </p:sp>
      <p:sp>
        <p:nvSpPr>
          <p:cNvPr id="440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732EA92-B1FA-4656-AD4A-71D82EAF71DA}"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136</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2669920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dirty="0" smtClean="0"/>
              <a:t>So clearly “Death Does Not</a:t>
            </a:r>
            <a:r>
              <a:rPr lang="en-US" altLang="en-US" baseline="0" dirty="0" smtClean="0"/>
              <a:t> Exist” is not true for game development.  </a:t>
            </a:r>
            <a:endParaRPr lang="en-US" altLang="en-US" dirty="0" smtClean="0"/>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1E6625-0A7A-44B9-961D-EE05D1F8A880}" type="slidenum">
              <a:rPr lang="en-US" altLang="en-US" smtClean="0">
                <a:solidFill>
                  <a:srgbClr val="000000"/>
                </a:solidFill>
                <a:latin typeface="Calibri" panose="020F0502020204030204" pitchFamily="34" charset="0"/>
              </a:rPr>
              <a:pPr/>
              <a:t>137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66268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a:p>
            <a:r>
              <a:rPr lang="en-US" altLang="en-US" smtClean="0"/>
              <a:t>You’ve got to look like this</a:t>
            </a:r>
          </a:p>
          <a:p>
            <a:endParaRPr lang="en-US" altLang="en-US" smtClean="0"/>
          </a:p>
          <a:p>
            <a:endParaRPr lang="en-US" altLang="en-US" smtClean="0"/>
          </a:p>
        </p:txBody>
      </p:sp>
      <p:sp>
        <p:nvSpPr>
          <p:cNvPr id="2253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6BB28829-53AB-405F-BAAA-C5AA869200E6}" type="slidenum">
              <a:rPr lang="en-US" altLang="en-US" sz="1200" smtClean="0">
                <a:solidFill>
                  <a:srgbClr val="000000"/>
                </a:solidFill>
                <a:latin typeface="Calibri" panose="020F0502020204030204" pitchFamily="34" charset="0"/>
                <a:cs typeface="+mn-cs"/>
              </a:rPr>
              <a:pPr algn="r" eaLnBrk="1" hangingPunct="1"/>
              <a:t>23</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36967519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en-US" altLang="en-US" dirty="0" smtClean="0"/>
              <a:t>So now this one...</a:t>
            </a:r>
            <a:r>
              <a:rPr lang="en-US" altLang="en-US" baseline="0" dirty="0" smtClean="0"/>
              <a:t> Is especially not true.</a:t>
            </a:r>
            <a:endParaRPr lang="en-US" altLang="en-US" dirty="0" smtClean="0"/>
          </a:p>
          <a:p>
            <a:endParaRPr lang="en-US" altLang="en-US" dirty="0" smtClean="0"/>
          </a:p>
          <a:p>
            <a:r>
              <a:rPr lang="en-US" altLang="en-US" dirty="0" smtClean="0"/>
              <a:t>There’s no restoring to a checkpoint</a:t>
            </a:r>
            <a:r>
              <a:rPr lang="en-US" altLang="en-US" dirty="0" smtClean="0">
                <a:solidFill>
                  <a:srgbClr val="FFFF00"/>
                </a:solidFill>
              </a:rPr>
              <a:t> </a:t>
            </a:r>
            <a:r>
              <a:rPr lang="en-US" altLang="en-US" dirty="0" smtClean="0">
                <a:solidFill>
                  <a:srgbClr val="FFFF00"/>
                </a:solidFill>
              </a:rPr>
              <a:t>in </a:t>
            </a:r>
            <a:r>
              <a:rPr lang="en-US" altLang="en-US" dirty="0" err="1" smtClean="0">
                <a:solidFill>
                  <a:srgbClr val="FFFF00"/>
                </a:solidFill>
              </a:rPr>
              <a:t>gamedev</a:t>
            </a:r>
            <a:r>
              <a:rPr lang="en-US" altLang="en-US" baseline="0" dirty="0" smtClean="0">
                <a:solidFill>
                  <a:srgbClr val="FFFF00"/>
                </a:solidFill>
              </a:rPr>
              <a:t> – you can’t go back.  </a:t>
            </a:r>
            <a:endParaRPr lang="en-US" altLang="en-US" dirty="0" smtClean="0"/>
          </a:p>
        </p:txBody>
      </p:sp>
      <p:sp>
        <p:nvSpPr>
          <p:cNvPr id="481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EFDFDC-C411-4FB9-BE00-6539464A4259}" type="slidenum">
              <a:rPr lang="en-US" altLang="en-US" smtClean="0">
                <a:solidFill>
                  <a:srgbClr val="000000"/>
                </a:solidFill>
                <a:latin typeface="Calibri" panose="020F0502020204030204" pitchFamily="34" charset="0"/>
              </a:rPr>
              <a:pPr/>
              <a:t>138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0227392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solidFill>
                  <a:srgbClr val="FFFF00"/>
                </a:solidFill>
              </a:rPr>
              <a:t>(though restoring to a Perforce backup comes close)</a:t>
            </a:r>
          </a:p>
          <a:p>
            <a:endParaRPr lang="en-US" dirty="0"/>
          </a:p>
        </p:txBody>
      </p:sp>
      <p:sp>
        <p:nvSpPr>
          <p:cNvPr id="4" name="Slide Number Placeholder 3"/>
          <p:cNvSpPr>
            <a:spLocks noGrp="1"/>
          </p:cNvSpPr>
          <p:nvPr>
            <p:ph type="sldNum" sz="quarter" idx="10"/>
          </p:nvPr>
        </p:nvSpPr>
        <p:spPr/>
        <p:txBody>
          <a:bodyPr/>
          <a:lstStyle/>
          <a:p>
            <a:pPr>
              <a:defRPr/>
            </a:pPr>
            <a:fld id="{53801D49-9243-438B-9EC8-1813F0D5A0A1}" type="slidenum">
              <a:rPr lang="en-US" smtClean="0"/>
              <a:pPr>
                <a:defRPr/>
              </a:pPr>
              <a:t>139</a:t>
            </a:fld>
            <a:endParaRPr lang="en-US"/>
          </a:p>
        </p:txBody>
      </p:sp>
    </p:spTree>
    <p:extLst>
      <p:ext uri="{BB962C8B-B14F-4D97-AF65-F5344CB8AC3E}">
        <p14:creationId xmlns:p14="http://schemas.microsoft.com/office/powerpoint/2010/main" val="25634258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Because the clock keeps ticking and the money keeps being spent and your team is becoming more exhausted and there’s no “What if we had taken the other path?”</a:t>
            </a:r>
          </a:p>
          <a:p>
            <a:endParaRPr lang="en-US" altLang="en-US"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3388F5-D1FF-4717-9654-6E5220BE5CC0}" type="slidenum">
              <a:rPr lang="en-US" altLang="en-US" smtClean="0">
                <a:solidFill>
                  <a:srgbClr val="000000"/>
                </a:solidFill>
                <a:latin typeface="Calibri" panose="020F0502020204030204" pitchFamily="34" charset="0"/>
              </a:rPr>
              <a:pPr/>
              <a:t>140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367229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dirty="0" smtClean="0"/>
              <a:t>Indeed, this way of thinking may lead to some of the worst</a:t>
            </a:r>
            <a:r>
              <a:rPr lang="en-US" altLang="en-US" baseline="0" dirty="0" smtClean="0"/>
              <a:t> examples of crunch culture.</a:t>
            </a:r>
          </a:p>
          <a:p>
            <a:endParaRPr lang="en-US" altLang="en-US" baseline="0" dirty="0" smtClean="0"/>
          </a:p>
          <a:p>
            <a:r>
              <a:rPr lang="en-US" altLang="en-US" baseline="0" dirty="0" smtClean="0"/>
              <a:t>If we just keep banging our head against this eventually we will finish – but maybe kill our teams in the process.  </a:t>
            </a:r>
            <a:endParaRPr lang="en-US" altLang="en-US" dirty="0" smtClean="0"/>
          </a:p>
        </p:txBody>
      </p:sp>
      <p:sp>
        <p:nvSpPr>
          <p:cNvPr id="532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B4134A-7F81-4564-88BF-BE3AA691D5AB}" type="slidenum">
              <a:rPr lang="en-US" altLang="en-US" smtClean="0">
                <a:solidFill>
                  <a:srgbClr val="000000"/>
                </a:solidFill>
                <a:latin typeface="Calibri" panose="020F0502020204030204" pitchFamily="34" charset="0"/>
              </a:rPr>
              <a:pPr/>
              <a:t>141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806269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dirty="0" smtClean="0"/>
              <a:t>So this is not a lesson that feels true to game</a:t>
            </a:r>
            <a:r>
              <a:rPr lang="en-US" altLang="en-US" baseline="0" dirty="0" smtClean="0"/>
              <a:t> development either.  </a:t>
            </a:r>
            <a:endParaRPr lang="en-US" altLang="en-US" dirty="0" smtClean="0"/>
          </a:p>
        </p:txBody>
      </p:sp>
      <p:sp>
        <p:nvSpPr>
          <p:cNvPr id="553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3B7E77-29C4-471D-8266-BDFB98D56B1B}" type="slidenum">
              <a:rPr lang="en-US" altLang="en-US" smtClean="0">
                <a:solidFill>
                  <a:srgbClr val="000000"/>
                </a:solidFill>
                <a:latin typeface="Calibri" panose="020F0502020204030204" pitchFamily="34" charset="0"/>
              </a:rPr>
              <a:pPr/>
              <a:t>142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678315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dirty="0" smtClean="0"/>
              <a:t>Strangely enough, I think this </a:t>
            </a:r>
            <a:r>
              <a:rPr lang="en-US" altLang="en-US" dirty="0" smtClean="0"/>
              <a:t>is probably what comes the closest.  </a:t>
            </a:r>
          </a:p>
          <a:p>
            <a:endParaRPr lang="en-US" altLang="en-US" dirty="0" smtClean="0"/>
          </a:p>
        </p:txBody>
      </p:sp>
      <p:sp>
        <p:nvSpPr>
          <p:cNvPr id="573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A7F5985-7012-4773-B262-76E4A7D0291B}"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143</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1989950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t>This </a:t>
            </a:r>
            <a:r>
              <a:rPr lang="en-US" altLang="en-US" dirty="0" smtClean="0"/>
              <a:t>is where our talk </a:t>
            </a:r>
            <a:r>
              <a:rPr lang="en-US" altLang="en-US" dirty="0" smtClean="0"/>
              <a:t>theme of “What </a:t>
            </a:r>
            <a:r>
              <a:rPr lang="en-US" altLang="en-US" dirty="0" smtClean="0"/>
              <a:t>doesn’t kill me makes me stronger” </a:t>
            </a:r>
            <a:r>
              <a:rPr lang="en-US" altLang="en-US" dirty="0" smtClean="0"/>
              <a:t>comes into play.  </a:t>
            </a:r>
            <a:endParaRPr lang="en-US" altLang="en-US" dirty="0" smtClean="0"/>
          </a:p>
          <a:p>
            <a:endParaRPr lang="en-US" altLang="en-US" dirty="0" smtClean="0"/>
          </a:p>
          <a:p>
            <a:r>
              <a:rPr lang="en-US" altLang="en-US" dirty="0" smtClean="0"/>
              <a:t>For all the ways this saying is incomplete and not perfect, we do want there to be a truth to it, and there can be.  </a:t>
            </a:r>
            <a:endParaRPr lang="en-US" altLang="en-US" dirty="0" smtClean="0"/>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F3C3B7F-4876-4413-97B7-299DDEF32725}"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144</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434741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dirty="0" smtClean="0"/>
              <a:t>Because we want to look</a:t>
            </a:r>
            <a:r>
              <a:rPr lang="en-US" altLang="en-US" baseline="0" dirty="0" smtClean="0"/>
              <a:t> </a:t>
            </a:r>
            <a:r>
              <a:rPr lang="en-US" altLang="en-US" dirty="0" smtClean="0"/>
              <a:t>back </a:t>
            </a:r>
            <a:r>
              <a:rPr lang="en-US" altLang="en-US" dirty="0" smtClean="0"/>
              <a:t>on something that </a:t>
            </a:r>
            <a:r>
              <a:rPr lang="en-US" altLang="en-US" dirty="0" smtClean="0"/>
              <a:t>“almost killed” </a:t>
            </a:r>
            <a:r>
              <a:rPr lang="en-US" altLang="en-US" dirty="0" smtClean="0"/>
              <a:t>us, </a:t>
            </a:r>
            <a:r>
              <a:rPr lang="en-US" altLang="en-US" dirty="0" smtClean="0"/>
              <a:t>reflecting </a:t>
            </a:r>
            <a:r>
              <a:rPr lang="en-US" altLang="en-US" dirty="0" smtClean="0"/>
              <a:t>on what </a:t>
            </a:r>
            <a:r>
              <a:rPr lang="en-US" altLang="en-US" dirty="0" smtClean="0"/>
              <a:t>went</a:t>
            </a:r>
            <a:r>
              <a:rPr lang="en-US" altLang="en-US" baseline="0" dirty="0" smtClean="0"/>
              <a:t> wrong so we don’t make the mistakes again.  And in turn, make something good out of a not-perfect experience.  </a:t>
            </a:r>
          </a:p>
          <a:p>
            <a:endParaRPr lang="en-US" altLang="en-US" dirty="0" smtClean="0"/>
          </a:p>
          <a:p>
            <a:r>
              <a:rPr lang="en-US" altLang="en-US" dirty="0" smtClean="0"/>
              <a:t>But it’s </a:t>
            </a:r>
            <a:r>
              <a:rPr lang="en-US" altLang="en-US" dirty="0" smtClean="0"/>
              <a:t>only through your choice to do something with that experience that you can actually make it not </a:t>
            </a:r>
            <a:r>
              <a:rPr lang="en-US" altLang="en-US" dirty="0" smtClean="0"/>
              <a:t>a waste of time.  </a:t>
            </a:r>
            <a:endParaRPr lang="en-US" altLang="en-US" dirty="0" smtClean="0"/>
          </a:p>
          <a:p>
            <a:endParaRPr lang="en-US" altLang="en-US" dirty="0" smtClean="0"/>
          </a:p>
          <a:p>
            <a:r>
              <a:rPr lang="en-US" altLang="en-US" dirty="0" smtClean="0"/>
              <a:t>What</a:t>
            </a:r>
            <a:r>
              <a:rPr lang="en-US" altLang="en-US" baseline="0" dirty="0" smtClean="0"/>
              <a:t> didn’t kill you makes you stronger only if you take the time to get stronger from it.  </a:t>
            </a:r>
            <a:endParaRPr lang="en-US" altLang="en-US" dirty="0" smtClean="0"/>
          </a:p>
        </p:txBody>
      </p:sp>
      <p:sp>
        <p:nvSpPr>
          <p:cNvPr id="614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10E32-57CF-40E0-ADE4-9157233BD2B9}" type="slidenum">
              <a:rPr lang="en-US" altLang="en-US" smtClean="0">
                <a:solidFill>
                  <a:srgbClr val="000000"/>
                </a:solidFill>
                <a:latin typeface="Calibri" panose="020F0502020204030204" pitchFamily="34" charset="0"/>
              </a:rPr>
              <a:pPr/>
              <a:t>145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7870374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US" altLang="en-US" dirty="0" smtClean="0"/>
              <a:t>So if you take one lesson from video games, its that you may have died, but you can do new stuff </a:t>
            </a:r>
            <a:r>
              <a:rPr lang="en-US" altLang="en-US" dirty="0" smtClean="0"/>
              <a:t>now... The lessons you got from what didn’t kill you.</a:t>
            </a:r>
            <a:endParaRPr lang="en-US" altLang="en-US" dirty="0" smtClean="0"/>
          </a:p>
        </p:txBody>
      </p:sp>
      <p:sp>
        <p:nvSpPr>
          <p:cNvPr id="716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6CCE91-ED60-4289-9718-23A63EE881CE}" type="slidenum">
              <a:rPr lang="en-US" altLang="en-US" smtClean="0">
                <a:solidFill>
                  <a:srgbClr val="000000"/>
                </a:solidFill>
                <a:latin typeface="Calibri" panose="020F0502020204030204" pitchFamily="34" charset="0"/>
              </a:rPr>
              <a:pPr/>
              <a:t>146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716489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altLang="en-US" dirty="0" smtClean="0"/>
              <a:t>But now, for the last lesson, we’ll get a little dark.  </a:t>
            </a:r>
            <a:endParaRPr lang="en-US" altLang="en-US" dirty="0" smtClean="0"/>
          </a:p>
          <a:p>
            <a:endParaRPr lang="en-US" altLang="en-US" dirty="0" smtClean="0"/>
          </a:p>
          <a:p>
            <a:r>
              <a:rPr lang="en-US" altLang="en-US" dirty="0" smtClean="0"/>
              <a:t>Sometimes I wonder if the way those old, hard </a:t>
            </a:r>
            <a:r>
              <a:rPr lang="en-US" altLang="en-US" dirty="0" smtClean="0"/>
              <a:t>arcade </a:t>
            </a:r>
            <a:r>
              <a:rPr lang="en-US" altLang="en-US" dirty="0" smtClean="0"/>
              <a:t>games taught us – that no matter how good we were, we’d die eventually... </a:t>
            </a:r>
          </a:p>
          <a:p>
            <a:endParaRPr lang="en-US" altLang="en-US" dirty="0" smtClean="0"/>
          </a:p>
          <a:p>
            <a:r>
              <a:rPr lang="en-US" altLang="en-US" dirty="0" smtClean="0"/>
              <a:t>Because the reality is, there’s no getting around death, and the trick is figuring out what to do with the time before it</a:t>
            </a:r>
          </a:p>
          <a:p>
            <a:endParaRPr lang="en-US" altLang="en-US" dirty="0" smtClean="0"/>
          </a:p>
          <a:p>
            <a:r>
              <a:rPr lang="en-US" altLang="en-US" dirty="0" smtClean="0"/>
              <a:t>Many of the people in this room love games so much, we’re willing to spend our lives on it.  </a:t>
            </a:r>
          </a:p>
          <a:p>
            <a:endParaRPr lang="en-US" altLang="en-US" dirty="0" smtClean="0"/>
          </a:p>
          <a:p>
            <a:r>
              <a:rPr lang="en-US" altLang="en-US" dirty="0" smtClean="0"/>
              <a:t>I’ve </a:t>
            </a:r>
            <a:r>
              <a:rPr lang="en-US" altLang="en-US" dirty="0" smtClean="0"/>
              <a:t>recently reached the point I’ve spend more of my life working on games than not working on them.  </a:t>
            </a:r>
          </a:p>
          <a:p>
            <a:endParaRPr lang="en-US" altLang="en-US" dirty="0" smtClean="0"/>
          </a:p>
          <a:p>
            <a:endParaRPr lang="en-US" altLang="en-US" dirty="0" smtClean="0"/>
          </a:p>
          <a:p>
            <a:endParaRPr lang="en-US" altLang="en-US" dirty="0" smtClean="0"/>
          </a:p>
        </p:txBody>
      </p:sp>
      <p:sp>
        <p:nvSpPr>
          <p:cNvPr id="73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F9D3759-6836-4F65-A096-C9BB36857A6D}"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147</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64657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Calibri" charset="0"/>
              <a:ea typeface="ＭＳ Ｐゴシック" charset="0"/>
              <a:cs typeface="+mn-cs"/>
            </a:endParaRPr>
          </a:p>
          <a:p>
            <a:pPr>
              <a:defRPr/>
            </a:pPr>
            <a:r>
              <a:rPr lang="en-US" dirty="0" smtClean="0">
                <a:latin typeface="Calibri" charset="0"/>
                <a:ea typeface="ＭＳ Ｐゴシック" charset="0"/>
                <a:cs typeface="+mn-cs"/>
              </a:rPr>
              <a:t>Not too long ago, Gallop did a poll of the top 10 human fears and fear of failure ranked just below death in that list. </a:t>
            </a:r>
            <a:endParaRPr lang="en-US" dirty="0" smtClean="0">
              <a:ea typeface="ＭＳ Ｐゴシック" charset="0"/>
            </a:endParaRPr>
          </a:p>
          <a:p>
            <a:pPr>
              <a:defRPr/>
            </a:pPr>
            <a:endParaRPr lang="en-US" dirty="0" smtClean="0">
              <a:ea typeface="ＭＳ Ｐゴシック" charset="0"/>
            </a:endParaRPr>
          </a:p>
          <a:p>
            <a:pPr>
              <a:defRPr/>
            </a:pPr>
            <a:endParaRPr lang="en-US" dirty="0">
              <a:latin typeface="Calibri" charset="0"/>
              <a:ea typeface="ＭＳ Ｐゴシック" charset="0"/>
              <a:cs typeface="+mn-cs"/>
            </a:endParaRPr>
          </a:p>
        </p:txBody>
      </p:sp>
      <p:sp>
        <p:nvSpPr>
          <p:cNvPr id="2457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37113B-09F4-4FB2-9CBC-D71CC00B6BF7}" type="slidenum">
              <a:rPr lang="en-US" altLang="en-US" sz="1200" smtClean="0">
                <a:solidFill>
                  <a:srgbClr val="000000"/>
                </a:solidFill>
                <a:latin typeface="Calibri" panose="020F0502020204030204" pitchFamily="34" charset="0"/>
                <a:cs typeface="+mn-cs"/>
              </a:rPr>
              <a:pPr algn="r" eaLnBrk="1" hangingPunct="1"/>
              <a:t>24</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30620797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dirty="0" smtClean="0"/>
              <a:t>When</a:t>
            </a:r>
            <a:r>
              <a:rPr lang="en-US" altLang="en-US" baseline="0" dirty="0" smtClean="0"/>
              <a:t> I set out making The Church in the Darkness, I remember saying...  </a:t>
            </a:r>
            <a:endParaRPr lang="en-US" altLang="en-US" dirty="0" smtClean="0"/>
          </a:p>
        </p:txBody>
      </p:sp>
      <p:sp>
        <p:nvSpPr>
          <p:cNvPr id="757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D38D2B-99E0-4491-858C-FDC847024921}"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148</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0488145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dirty="0" smtClean="0"/>
              <a:t>And</a:t>
            </a:r>
            <a:r>
              <a:rPr lang="en-US" altLang="en-US" baseline="0" dirty="0" smtClean="0"/>
              <a:t> indeed, shipping an experimental game that tries to do something new while also something familiar – with </a:t>
            </a:r>
            <a:r>
              <a:rPr lang="en-US" altLang="en-US" dirty="0" smtClean="0"/>
              <a:t>stealth </a:t>
            </a:r>
            <a:r>
              <a:rPr lang="en-US" altLang="en-US" dirty="0" smtClean="0"/>
              <a:t>and permadeath and procedural narrative</a:t>
            </a:r>
            <a:br>
              <a:rPr lang="en-US" altLang="en-US" dirty="0" smtClean="0"/>
            </a:br>
            <a:endParaRPr lang="en-US" altLang="en-US" dirty="0" smtClean="0"/>
          </a:p>
          <a:p>
            <a:r>
              <a:rPr lang="en-US" altLang="en-US" dirty="0" smtClean="0"/>
              <a:t>And</a:t>
            </a:r>
            <a:r>
              <a:rPr lang="en-US" altLang="en-US" baseline="0" dirty="0" smtClean="0"/>
              <a:t> then ship it on a bunch of platforms in a bunch of languages, that was pretty crazy.</a:t>
            </a:r>
            <a:endParaRPr lang="en-US" altLang="en-US" dirty="0" smtClean="0"/>
          </a:p>
        </p:txBody>
      </p:sp>
      <p:sp>
        <p:nvSpPr>
          <p:cNvPr id="778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33BE74-2DD4-42E6-9E7B-5352FC05A210}" type="slidenum">
              <a:rPr lang="en-US" altLang="en-US" smtClean="0">
                <a:solidFill>
                  <a:srgbClr val="000000"/>
                </a:solidFill>
                <a:latin typeface="Calibri" panose="020F0502020204030204" pitchFamily="34" charset="0"/>
              </a:rPr>
              <a:pPr/>
              <a:t>149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830554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US" altLang="en-US" dirty="0" smtClean="0"/>
              <a:t>At </a:t>
            </a:r>
            <a:r>
              <a:rPr lang="en-US" altLang="en-US" dirty="0" smtClean="0"/>
              <a:t>its most intense, I thought about how long I had worked on this game – twice as long as I had worked on anything else – and how working on something for a long time makes</a:t>
            </a:r>
          </a:p>
          <a:p>
            <a:r>
              <a:rPr lang="en-US" altLang="en-US" dirty="0" smtClean="0"/>
              <a:t>It even more deadly.</a:t>
            </a:r>
          </a:p>
          <a:p>
            <a:endParaRPr lang="en-US" altLang="en-US" dirty="0" smtClean="0"/>
          </a:p>
          <a:p>
            <a:r>
              <a:rPr lang="en-US" altLang="en-US" dirty="0" smtClean="0"/>
              <a:t>Stress was so bad I wondered if it would kill </a:t>
            </a:r>
            <a:r>
              <a:rPr lang="en-US" altLang="en-US" dirty="0" smtClean="0"/>
              <a:t>me</a:t>
            </a:r>
            <a:r>
              <a:rPr lang="en-US" altLang="en-US" baseline="0" dirty="0" smtClean="0"/>
              <a:t> – I thought “That's it, this game is shortening my life...”</a:t>
            </a:r>
            <a:endParaRPr lang="en-US" altLang="en-US" dirty="0" smtClean="0"/>
          </a:p>
          <a:p>
            <a:endParaRPr lang="en-US" altLang="en-US" dirty="0" smtClean="0"/>
          </a:p>
          <a:p>
            <a:endParaRPr lang="en-US" altLang="en-US" dirty="0" smtClean="0"/>
          </a:p>
          <a:p>
            <a:endParaRPr lang="en-US" altLang="en-US" dirty="0" smtClean="0"/>
          </a:p>
        </p:txBody>
      </p:sp>
      <p:sp>
        <p:nvSpPr>
          <p:cNvPr id="798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3B942B-5571-4340-B878-A76F9D28A926}" type="slidenum">
              <a:rPr lang="en-US" altLang="en-US" smtClean="0">
                <a:solidFill>
                  <a:srgbClr val="000000"/>
                </a:solidFill>
                <a:latin typeface="Calibri" panose="020F0502020204030204" pitchFamily="34" charset="0"/>
              </a:rPr>
              <a:pPr/>
              <a:t>150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043880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dirty="0" smtClean="0"/>
              <a:t>And </a:t>
            </a:r>
            <a:r>
              <a:rPr lang="en-US" altLang="en-US" dirty="0" smtClean="0"/>
              <a:t>yet, here I am on the other side, glad I did </a:t>
            </a:r>
            <a:r>
              <a:rPr lang="en-US" altLang="en-US" dirty="0" smtClean="0"/>
              <a:t>it,</a:t>
            </a:r>
            <a:r>
              <a:rPr lang="en-US" altLang="en-US" baseline="0" dirty="0" smtClean="0"/>
              <a:t> riding that fatal bomb all the way down.</a:t>
            </a:r>
            <a:endParaRPr lang="en-US" altLang="en-US" dirty="0" smtClean="0"/>
          </a:p>
          <a:p>
            <a:endParaRPr lang="en-US" altLang="en-US" dirty="0" smtClean="0"/>
          </a:p>
        </p:txBody>
      </p:sp>
      <p:sp>
        <p:nvSpPr>
          <p:cNvPr id="819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850D4C-541C-4797-8C98-05CFA0ADDDAF}" type="slidenum">
              <a:rPr lang="en-US" altLang="en-US" smtClean="0">
                <a:solidFill>
                  <a:srgbClr val="000000"/>
                </a:solidFill>
                <a:latin typeface="Calibri" panose="020F0502020204030204" pitchFamily="34" charset="0"/>
              </a:rPr>
              <a:pPr/>
              <a:t>151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8529156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r>
              <a:rPr lang="en-US" altLang="en-US" dirty="0" smtClean="0"/>
              <a:t>Now astute viewers may have noticed that I’ve been using images from Kubrick </a:t>
            </a:r>
            <a:r>
              <a:rPr lang="en-US" altLang="en-US" dirty="0" smtClean="0"/>
              <a:t>movies throughout</a:t>
            </a:r>
            <a:r>
              <a:rPr lang="en-US" altLang="en-US" baseline="0" dirty="0" smtClean="0"/>
              <a:t> t</a:t>
            </a:r>
            <a:r>
              <a:rPr lang="en-US" altLang="en-US" dirty="0" smtClean="0"/>
              <a:t>his talk </a:t>
            </a:r>
            <a:endParaRPr lang="en-US" altLang="en-US" dirty="0" smtClean="0"/>
          </a:p>
          <a:p>
            <a:endParaRPr lang="en-US" altLang="en-US" dirty="0" smtClean="0"/>
          </a:p>
          <a:p>
            <a:r>
              <a:rPr lang="en-US" altLang="en-US" dirty="0" smtClean="0"/>
              <a:t>And there’s a reason for that</a:t>
            </a:r>
          </a:p>
          <a:p>
            <a:endParaRPr lang="en-US" altLang="en-US" dirty="0" smtClean="0"/>
          </a:p>
          <a:p>
            <a:r>
              <a:rPr lang="en-US" altLang="en-US" dirty="0" smtClean="0"/>
              <a:t>One </a:t>
            </a:r>
            <a:r>
              <a:rPr lang="en-US" altLang="en-US" dirty="0" smtClean="0"/>
              <a:t>of my favorite Kubrick films was his last, Eyes Wide Shut</a:t>
            </a:r>
          </a:p>
          <a:p>
            <a:endParaRPr lang="en-US" altLang="en-US" dirty="0" smtClean="0"/>
          </a:p>
        </p:txBody>
      </p:sp>
      <p:sp>
        <p:nvSpPr>
          <p:cNvPr id="839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F6762D-4273-42EC-ABA2-1799C1DABA00}" type="slidenum">
              <a:rPr lang="en-US" altLang="en-US" smtClean="0">
                <a:solidFill>
                  <a:srgbClr val="000000"/>
                </a:solidFill>
                <a:latin typeface="Calibri" panose="020F0502020204030204" pitchFamily="34" charset="0"/>
              </a:rPr>
              <a:pPr/>
              <a:t>152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09003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r>
              <a:rPr lang="en-US" altLang="en-US" dirty="0" smtClean="0"/>
              <a:t>Some of you may remember that Kubrick died one week after delivering the </a:t>
            </a:r>
            <a:r>
              <a:rPr lang="en-US" altLang="en-US" dirty="0" smtClean="0"/>
              <a:t>near-final </a:t>
            </a:r>
            <a:r>
              <a:rPr lang="en-US" altLang="en-US" dirty="0" smtClean="0"/>
              <a:t>cut of this film.  He was 70.</a:t>
            </a:r>
          </a:p>
          <a:p>
            <a:endParaRPr lang="en-US" altLang="en-US" dirty="0" smtClean="0"/>
          </a:p>
          <a:p>
            <a:r>
              <a:rPr lang="en-US" altLang="en-US" dirty="0" smtClean="0"/>
              <a:t>Now I think there’s two ways to read that</a:t>
            </a:r>
          </a:p>
          <a:p>
            <a:endParaRPr lang="en-US" altLang="en-US" dirty="0" smtClean="0"/>
          </a:p>
          <a:p>
            <a:r>
              <a:rPr lang="en-US" altLang="en-US" dirty="0" smtClean="0"/>
              <a:t>One is that his obsession and overwork led to his </a:t>
            </a:r>
            <a:r>
              <a:rPr lang="en-US" altLang="en-US" dirty="0" smtClean="0"/>
              <a:t>death, and that may well</a:t>
            </a:r>
            <a:r>
              <a:rPr lang="en-US" altLang="en-US" baseline="0" dirty="0" smtClean="0"/>
              <a:t> be true, and I wouldn’t recommend overwork to anybody.  </a:t>
            </a:r>
            <a:endParaRPr lang="en-US" altLang="en-US" dirty="0" smtClean="0"/>
          </a:p>
          <a:p>
            <a:endParaRPr lang="en-US" altLang="en-US" dirty="0" smtClean="0"/>
          </a:p>
          <a:p>
            <a:r>
              <a:rPr lang="en-US" altLang="en-US" dirty="0" smtClean="0"/>
              <a:t>Another is that, having made what was </a:t>
            </a:r>
            <a:r>
              <a:rPr lang="en-US" altLang="en-US" dirty="0" smtClean="0"/>
              <a:t>probably</a:t>
            </a:r>
            <a:r>
              <a:rPr lang="en-US" altLang="en-US" baseline="0" dirty="0" smtClean="0"/>
              <a:t> </a:t>
            </a:r>
            <a:r>
              <a:rPr lang="en-US" altLang="en-US" dirty="0" smtClean="0"/>
              <a:t>going </a:t>
            </a:r>
            <a:r>
              <a:rPr lang="en-US" altLang="en-US" dirty="0" smtClean="0"/>
              <a:t>to be his </a:t>
            </a:r>
            <a:r>
              <a:rPr lang="en-US" altLang="en-US" dirty="0" smtClean="0"/>
              <a:t>last movie,</a:t>
            </a:r>
            <a:r>
              <a:rPr lang="en-US" altLang="en-US" baseline="0" dirty="0" smtClean="0"/>
              <a:t> it may be that his body just said </a:t>
            </a:r>
            <a:r>
              <a:rPr lang="en-US" altLang="en-US" dirty="0" smtClean="0"/>
              <a:t>that’s </a:t>
            </a:r>
            <a:r>
              <a:rPr lang="en-US" altLang="en-US" dirty="0" smtClean="0"/>
              <a:t>it, I’m done.  If I don’t get to make another movie... It’s not worth it.  And for people who love what they do, there’s something </a:t>
            </a:r>
            <a:r>
              <a:rPr lang="en-US" altLang="en-US" dirty="0" smtClean="0"/>
              <a:t>we can relate to in that.  But if</a:t>
            </a:r>
            <a:r>
              <a:rPr lang="en-US" altLang="en-US" baseline="0" dirty="0" smtClean="0"/>
              <a:t> we couldn’t do that thing we love anymore?</a:t>
            </a:r>
            <a:endParaRPr lang="en-US" altLang="en-US" dirty="0" smtClean="0"/>
          </a:p>
          <a:p>
            <a:endParaRPr lang="en-US" altLang="en-US" dirty="0" smtClean="0"/>
          </a:p>
        </p:txBody>
      </p:sp>
      <p:sp>
        <p:nvSpPr>
          <p:cNvPr id="860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8A74C7-44E7-4195-AEA4-5527AE8A1E9F}" type="slidenum">
              <a:rPr lang="en-US" altLang="en-US" smtClean="0">
                <a:solidFill>
                  <a:srgbClr val="000000"/>
                </a:solidFill>
                <a:latin typeface="Calibri" panose="020F0502020204030204" pitchFamily="34" charset="0"/>
              </a:rPr>
              <a:pPr/>
              <a:t>153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551739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ltLang="en-US" dirty="0" smtClean="0"/>
              <a:t>I’m not saying that there’s one right way to live – to use up</a:t>
            </a:r>
            <a:r>
              <a:rPr lang="en-US" altLang="en-US" baseline="0" dirty="0" smtClean="0"/>
              <a:t> your life up until the bitter end doing making these games we love – but you have to understand there’s something to it.  </a:t>
            </a:r>
            <a:endParaRPr lang="en-US" altLang="en-US" dirty="0" smtClean="0"/>
          </a:p>
          <a:p>
            <a:endParaRPr lang="en-US" altLang="en-US" dirty="0" smtClean="0"/>
          </a:p>
          <a:p>
            <a:r>
              <a:rPr lang="en-US" altLang="en-US" dirty="0" smtClean="0"/>
              <a:t>Or maybe we should be careful, balance our lives, so there’s more to it than just the games.  </a:t>
            </a:r>
          </a:p>
          <a:p>
            <a:endParaRPr lang="en-US" altLang="en-US" dirty="0" smtClean="0"/>
          </a:p>
          <a:p>
            <a:r>
              <a:rPr lang="en-US" altLang="en-US" dirty="0" smtClean="0"/>
              <a:t>That’s a decision you all have to make, even if you’re not making it consciously.</a:t>
            </a:r>
            <a:r>
              <a:rPr lang="en-US" altLang="en-US" baseline="0" dirty="0" smtClean="0"/>
              <a:t>  So think about it, and decide how you want to proceed.  </a:t>
            </a:r>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880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59E86B-FE5F-460C-975E-1BCB1B547583}" type="slidenum">
              <a:rPr lang="en-US" altLang="en-US" smtClean="0">
                <a:solidFill>
                  <a:srgbClr val="000000"/>
                </a:solidFill>
                <a:latin typeface="Calibri" panose="020F0502020204030204" pitchFamily="34" charset="0"/>
              </a:rPr>
              <a:pPr/>
              <a:t>154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3910646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US" altLang="en-US" dirty="0" smtClean="0"/>
              <a:t>But </a:t>
            </a:r>
            <a:r>
              <a:rPr lang="en-US" altLang="en-US" dirty="0" smtClean="0"/>
              <a:t>for the time being I am please to report</a:t>
            </a:r>
            <a:br>
              <a:rPr lang="en-US" altLang="en-US" dirty="0" smtClean="0"/>
            </a:br>
            <a:endParaRPr lang="en-US" altLang="en-US" dirty="0" smtClean="0"/>
          </a:p>
        </p:txBody>
      </p:sp>
      <p:sp>
        <p:nvSpPr>
          <p:cNvPr id="901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634BEE-C83C-470D-8712-88C69F0B6098}" type="slidenum">
              <a:rPr lang="en-US" altLang="en-US" smtClean="0">
                <a:solidFill>
                  <a:srgbClr val="000000"/>
                </a:solidFill>
                <a:latin typeface="Calibri" panose="020F0502020204030204" pitchFamily="34" charset="0"/>
              </a:rPr>
              <a:pPr/>
              <a:t>155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21078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r>
              <a:rPr lang="en-US" altLang="en-US" dirty="0" smtClean="0"/>
              <a:t>That</a:t>
            </a:r>
            <a:r>
              <a:rPr lang="en-US" altLang="en-US" baseline="0" dirty="0" smtClean="0"/>
              <a:t> games didn’t kill me... Yet.</a:t>
            </a:r>
            <a:r>
              <a:rPr lang="en-US" altLang="en-US" dirty="0" smtClean="0"/>
              <a:t/>
            </a:r>
            <a:br>
              <a:rPr lang="en-US" altLang="en-US" dirty="0" smtClean="0"/>
            </a:br>
            <a:endParaRPr lang="en-US" altLang="en-US" dirty="0" smtClean="0"/>
          </a:p>
        </p:txBody>
      </p:sp>
      <p:sp>
        <p:nvSpPr>
          <p:cNvPr id="921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B0CA77-CA84-4F91-B58C-61809005B767}" type="slidenum">
              <a:rPr lang="en-US" altLang="en-US" smtClean="0">
                <a:solidFill>
                  <a:srgbClr val="000000"/>
                </a:solidFill>
                <a:latin typeface="Calibri" panose="020F0502020204030204" pitchFamily="34" charset="0"/>
              </a:rPr>
              <a:pPr/>
              <a:t>156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283634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dirty="0" smtClean="0"/>
              <a:t>Thanks everyone!</a:t>
            </a:r>
            <a:endParaRPr lang="en-US" altLang="en-US" dirty="0" smtClean="0"/>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B45CC3-0E95-4E9A-805A-A6DE8A5C2969}" type="slidenum">
              <a:rPr lang="en-US" altLang="en-US" smtClean="0">
                <a:solidFill>
                  <a:srgbClr val="000000"/>
                </a:solidFill>
                <a:latin typeface="Calibri" panose="020F0502020204030204" pitchFamily="34" charset="0"/>
              </a:rPr>
              <a:pPr/>
              <a:t>157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4724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Calibri" charset="0"/>
              <a:ea typeface="ＭＳ Ｐゴシック" charset="0"/>
              <a:cs typeface="+mn-cs"/>
            </a:endParaRPr>
          </a:p>
          <a:p>
            <a:pPr>
              <a:defRPr/>
            </a:pPr>
            <a:r>
              <a:rPr lang="en-US" dirty="0" smtClean="0">
                <a:latin typeface="Calibri" charset="0"/>
                <a:ea typeface="ＭＳ Ｐゴシック" charset="0"/>
                <a:cs typeface="+mn-cs"/>
              </a:rPr>
              <a:t>Not too long ago, Gallop did a poll of the top 10 human fears and fear of failure ranked just below death in that list. </a:t>
            </a:r>
            <a:endParaRPr lang="en-US" dirty="0" smtClean="0">
              <a:ea typeface="ＭＳ Ｐゴシック" charset="0"/>
            </a:endParaRPr>
          </a:p>
          <a:p>
            <a:pPr>
              <a:defRPr/>
            </a:pPr>
            <a:endParaRPr lang="en-US" dirty="0" smtClean="0">
              <a:ea typeface="ＭＳ Ｐゴシック" charset="0"/>
            </a:endParaRPr>
          </a:p>
          <a:p>
            <a:pPr>
              <a:defRPr/>
            </a:pPr>
            <a:endParaRPr lang="en-US" dirty="0">
              <a:latin typeface="Calibri" charset="0"/>
              <a:ea typeface="ＭＳ Ｐゴシック" charset="0"/>
              <a:cs typeface="+mn-cs"/>
            </a:endParaRPr>
          </a:p>
        </p:txBody>
      </p:sp>
      <p:sp>
        <p:nvSpPr>
          <p:cNvPr id="2662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2133F7F-CB09-4BB0-9C6F-F09FFA042FD1}" type="slidenum">
              <a:rPr lang="en-US" altLang="en-US" sz="1200" smtClean="0">
                <a:solidFill>
                  <a:srgbClr val="000000"/>
                </a:solidFill>
                <a:latin typeface="Calibri" panose="020F0502020204030204" pitchFamily="34" charset="0"/>
                <a:cs typeface="+mn-cs"/>
              </a:rPr>
              <a:pPr algn="r" eaLnBrk="1" hangingPunct="1"/>
              <a:t>25</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385299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Calibri" charset="0"/>
              <a:ea typeface="ＭＳ Ｐゴシック" charset="0"/>
              <a:cs typeface="+mn-cs"/>
            </a:endParaRPr>
          </a:p>
          <a:p>
            <a:pPr>
              <a:defRPr/>
            </a:pPr>
            <a:r>
              <a:rPr lang="en-US" dirty="0" smtClean="0">
                <a:latin typeface="Calibri" charset="0"/>
                <a:ea typeface="ＭＳ Ｐゴシック" charset="0"/>
                <a:cs typeface="+mn-cs"/>
              </a:rPr>
              <a:t>Not too long ago, Gallop did a poll of the top 10 human fears and fear of failure ranked just below death in that list. </a:t>
            </a:r>
            <a:endParaRPr lang="en-US" dirty="0" smtClean="0">
              <a:ea typeface="ＭＳ Ｐゴシック" charset="0"/>
            </a:endParaRPr>
          </a:p>
          <a:p>
            <a:pPr>
              <a:defRPr/>
            </a:pPr>
            <a:endParaRPr lang="en-US" dirty="0" smtClean="0">
              <a:ea typeface="ＭＳ Ｐゴシック" charset="0"/>
            </a:endParaRPr>
          </a:p>
          <a:p>
            <a:pPr>
              <a:defRPr/>
            </a:pPr>
            <a:endParaRPr lang="en-US" dirty="0">
              <a:latin typeface="Calibri" charset="0"/>
              <a:ea typeface="ＭＳ Ｐゴシック" charset="0"/>
              <a:cs typeface="+mn-cs"/>
            </a:endParaRPr>
          </a:p>
        </p:txBody>
      </p:sp>
      <p:sp>
        <p:nvSpPr>
          <p:cNvPr id="2867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D061482-C9A2-41D1-B128-A1B784A5D320}" type="slidenum">
              <a:rPr lang="en-US" altLang="en-US" sz="1200" smtClean="0">
                <a:solidFill>
                  <a:srgbClr val="000000"/>
                </a:solidFill>
                <a:latin typeface="Calibri" panose="020F0502020204030204" pitchFamily="34" charset="0"/>
                <a:cs typeface="+mn-cs"/>
              </a:rPr>
              <a:pPr algn="r" eaLnBrk="1" hangingPunct="1"/>
              <a:t>26</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350054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Calibri" charset="0"/>
              <a:ea typeface="ＭＳ Ｐゴシック" charset="0"/>
              <a:cs typeface="+mn-cs"/>
            </a:endParaRPr>
          </a:p>
          <a:p>
            <a:pPr>
              <a:defRPr/>
            </a:pPr>
            <a:r>
              <a:rPr lang="en-US" dirty="0" smtClean="0">
                <a:latin typeface="Calibri" charset="0"/>
                <a:ea typeface="ＭＳ Ｐゴシック" charset="0"/>
                <a:cs typeface="+mn-cs"/>
              </a:rPr>
              <a:t>Not too long ago, Gallop did a poll of the top 10 human fears and fear of failure ranked just below death in that list. </a:t>
            </a:r>
            <a:endParaRPr lang="en-US" dirty="0" smtClean="0">
              <a:ea typeface="ＭＳ Ｐゴシック" charset="0"/>
            </a:endParaRPr>
          </a:p>
          <a:p>
            <a:pPr>
              <a:defRPr/>
            </a:pPr>
            <a:endParaRPr lang="en-US" dirty="0" smtClean="0">
              <a:ea typeface="ＭＳ Ｐゴシック" charset="0"/>
            </a:endParaRPr>
          </a:p>
          <a:p>
            <a:pPr>
              <a:defRPr/>
            </a:pPr>
            <a:endParaRPr lang="en-US" dirty="0">
              <a:latin typeface="Calibri" charset="0"/>
              <a:ea typeface="ＭＳ Ｐゴシック" charset="0"/>
              <a:cs typeface="+mn-cs"/>
            </a:endParaRPr>
          </a:p>
        </p:txBody>
      </p:sp>
      <p:sp>
        <p:nvSpPr>
          <p:cNvPr id="3072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680A3680-5BAC-44DD-A3E9-BFCB46D99283}" type="slidenum">
              <a:rPr lang="en-US" altLang="en-US" sz="1200" smtClean="0">
                <a:solidFill>
                  <a:srgbClr val="000000"/>
                </a:solidFill>
                <a:latin typeface="Calibri" panose="020F0502020204030204" pitchFamily="34" charset="0"/>
                <a:cs typeface="+mn-cs"/>
              </a:rPr>
              <a:pPr algn="r" eaLnBrk="1" hangingPunct="1"/>
              <a:t>27</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256961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Calibri" charset="0"/>
              <a:ea typeface="ＭＳ Ｐゴシック" charset="0"/>
              <a:cs typeface="+mn-cs"/>
            </a:endParaRPr>
          </a:p>
          <a:p>
            <a:pPr>
              <a:defRPr/>
            </a:pPr>
            <a:r>
              <a:rPr lang="en-US" dirty="0" smtClean="0">
                <a:latin typeface="Calibri" charset="0"/>
                <a:ea typeface="ＭＳ Ｐゴシック" charset="0"/>
                <a:cs typeface="+mn-cs"/>
              </a:rPr>
              <a:t>Not too long ago, Gallop did a poll of the top 10 human fears and fear of failure ranked just below death in that list. </a:t>
            </a:r>
            <a:endParaRPr lang="en-US" dirty="0" smtClean="0">
              <a:ea typeface="ＭＳ Ｐゴシック" charset="0"/>
            </a:endParaRPr>
          </a:p>
          <a:p>
            <a:pPr>
              <a:defRPr/>
            </a:pPr>
            <a:endParaRPr lang="en-US" dirty="0" smtClean="0">
              <a:ea typeface="ＭＳ Ｐゴシック" charset="0"/>
            </a:endParaRPr>
          </a:p>
          <a:p>
            <a:pPr>
              <a:defRPr/>
            </a:pPr>
            <a:endParaRPr lang="en-US" dirty="0">
              <a:latin typeface="Calibri" charset="0"/>
              <a:ea typeface="ＭＳ Ｐゴシック" charset="0"/>
              <a:cs typeface="+mn-cs"/>
            </a:endParaRPr>
          </a:p>
        </p:txBody>
      </p:sp>
      <p:sp>
        <p:nvSpPr>
          <p:cNvPr id="3277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1D7FF337-2CBA-4408-B00E-15A92269D5AE}" type="slidenum">
              <a:rPr lang="en-US" altLang="en-US" sz="1200" smtClean="0">
                <a:solidFill>
                  <a:srgbClr val="000000"/>
                </a:solidFill>
                <a:latin typeface="Calibri" panose="020F0502020204030204" pitchFamily="34" charset="0"/>
                <a:cs typeface="+mn-cs"/>
              </a:rPr>
              <a:pPr algn="r" eaLnBrk="1" hangingPunct="1"/>
              <a:t>28</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00891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a:p>
            <a:r>
              <a:rPr lang="en-US" altLang="en-US" smtClean="0"/>
              <a:t>The way you battle fear of failure is by recognizing that it’s better to try and fail and go down swinging than it is to fail because you didn’t try.</a:t>
            </a:r>
          </a:p>
          <a:p>
            <a:r>
              <a:rPr lang="en-US" altLang="en-US" smtClean="0"/>
              <a:t>In many ways, we in the games industry are unequipped with resilience to failure.</a:t>
            </a:r>
          </a:p>
          <a:p>
            <a:r>
              <a:rPr lang="en-US" altLang="en-US" smtClean="0"/>
              <a:t>When you get killed in a game, you don’t quit.  You reset the level and start again, with a little more information on how to get through it.</a:t>
            </a:r>
          </a:p>
          <a:p>
            <a:endParaRPr lang="en-US" altLang="en-US" smtClean="0"/>
          </a:p>
        </p:txBody>
      </p:sp>
      <p:sp>
        <p:nvSpPr>
          <p:cNvPr id="348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4A9071ED-EE5B-4F20-885F-287F2162F042}" type="slidenum">
              <a:rPr lang="en-US" altLang="en-US" sz="1200" smtClean="0">
                <a:solidFill>
                  <a:srgbClr val="000000"/>
                </a:solidFill>
                <a:latin typeface="Calibri" panose="020F0502020204030204" pitchFamily="34" charset="0"/>
                <a:cs typeface="+mn-cs"/>
              </a:rPr>
              <a:pPr algn="r" eaLnBrk="1" hangingPunct="1"/>
              <a:t>29</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84688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dirty="0" err="1" smtClean="0"/>
              <a:t>Watthew</a:t>
            </a:r>
            <a:r>
              <a:rPr lang="en-US" altLang="en-US" dirty="0" smtClean="0"/>
              <a:t> Weise is </a:t>
            </a:r>
            <a:r>
              <a:rPr lang="en-US" altLang="en-US" dirty="0" smtClean="0"/>
              <a:t>a</a:t>
            </a:r>
            <a:r>
              <a:rPr lang="en-US" altLang="en-US" baseline="0" dirty="0" smtClean="0"/>
              <a:t> </a:t>
            </a:r>
            <a:r>
              <a:rPr lang="en-US" altLang="en-US" baseline="0" dirty="0" smtClean="0"/>
              <a:t>game designer, writer and educator who has worked on everything from Fantasia Music Evolved to his current passion project and something I like a lot, The Myth Machine </a:t>
            </a:r>
            <a:endParaRPr lang="en-US" altLang="en-US" dirty="0"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31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0247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smtClean="0"/>
              <a:t>Our format is simple </a:t>
            </a:r>
          </a:p>
          <a:p>
            <a:endParaRPr lang="en-US" altLang="en-US" smtClean="0"/>
          </a:p>
          <a:p>
            <a:r>
              <a:rPr lang="en-US" altLang="en-US" smtClean="0"/>
              <a:t>We round up a bunch of cool speakers</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B45CC3-0E95-4E9A-805A-A6DE8A5C2969}" type="slidenum">
              <a:rPr lang="en-US" altLang="en-US" smtClean="0">
                <a:solidFill>
                  <a:srgbClr val="000000"/>
                </a:solidFill>
                <a:latin typeface="Calibri" panose="020F0502020204030204" pitchFamily="34" charset="0"/>
              </a:rPr>
              <a:pPr/>
              <a:t>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2338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AA05BF19-9EA8-4BC6-9C1B-EA80E28D7F5E}" type="slidenum">
              <a:rPr lang="en-US" altLang="en-US">
                <a:solidFill>
                  <a:srgbClr val="000000"/>
                </a:solidFill>
              </a:rPr>
              <a:pPr/>
              <a:t>32</a:t>
            </a:fld>
            <a:endParaRPr lang="en-US" altLang="en-US">
              <a:solidFill>
                <a:srgbClr val="000000"/>
              </a:solidFill>
            </a:endParaRPr>
          </a:p>
        </p:txBody>
      </p:sp>
      <p:sp>
        <p:nvSpPr>
          <p:cNvPr id="2662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2662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12B5F5D2-8171-47CA-8DD8-CDEE8A62C21A}" type="slidenum">
              <a:rPr lang="en-US" altLang="en-US" sz="1200">
                <a:latin typeface="Calibri" panose="020F0502020204030204" pitchFamily="34" charset="0"/>
                <a:ea typeface="MS PGothic" panose="020B0600070205080204" pitchFamily="34" charset="-128"/>
              </a:rPr>
              <a:pPr algn="r" defTabSz="457200" eaLnBrk="1" hangingPunct="1">
                <a:buSzPct val="100000"/>
              </a:pPr>
              <a:t>32</a:t>
            </a:fld>
            <a:endParaRPr lang="en-US" altLang="en-US" sz="12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91459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4261A4C-14AB-4984-AE07-CE7EA77A3265}" type="slidenum">
              <a:rPr lang="en-US" altLang="en-US">
                <a:solidFill>
                  <a:srgbClr val="000000"/>
                </a:solidFill>
              </a:rPr>
              <a:pPr/>
              <a:t>33</a:t>
            </a:fld>
            <a:endParaRPr lang="en-US" altLang="en-US">
              <a:solidFill>
                <a:srgbClr val="000000"/>
              </a:solidFill>
            </a:endParaRPr>
          </a:p>
        </p:txBody>
      </p:sp>
      <p:sp>
        <p:nvSpPr>
          <p:cNvPr id="2764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A984C275-9554-431D-9A3C-BB159C8BF6BD}" type="slidenum">
              <a:rPr lang="en-US" altLang="en-US" sz="1200">
                <a:latin typeface="Calibri" panose="020F0502020204030204" pitchFamily="34" charset="0"/>
                <a:ea typeface="MS PGothic" panose="020B0600070205080204" pitchFamily="34" charset="-128"/>
              </a:rPr>
              <a:pPr algn="r" defTabSz="457200" eaLnBrk="1" hangingPunct="1">
                <a:buSzPct val="100000"/>
              </a:pPr>
              <a:t>33</a:t>
            </a:fld>
            <a:endParaRPr lang="en-US" altLang="en-US" sz="1200">
              <a:latin typeface="Calibri" panose="020F0502020204030204" pitchFamily="34" charset="0"/>
              <a:ea typeface="MS PGothic" panose="020B0600070205080204" pitchFamily="34" charset="-128"/>
            </a:endParaRPr>
          </a:p>
        </p:txBody>
      </p:sp>
      <p:sp>
        <p:nvSpPr>
          <p:cNvPr id="27652"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10 years ago I was here, doing experimental game design work.</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It was a lot of fun, but really I had this burning desire to make “my game”.</a:t>
            </a:r>
          </a:p>
        </p:txBody>
      </p:sp>
    </p:spTree>
    <p:extLst>
      <p:ext uri="{BB962C8B-B14F-4D97-AF65-F5344CB8AC3E}">
        <p14:creationId xmlns:p14="http://schemas.microsoft.com/office/powerpoint/2010/main" val="1894877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50D3869-8DBB-4FF7-A98B-1782EE8CCB53}" type="slidenum">
              <a:rPr lang="en-US" altLang="en-US">
                <a:solidFill>
                  <a:srgbClr val="000000"/>
                </a:solidFill>
              </a:rPr>
              <a:pPr/>
              <a:t>34</a:t>
            </a:fld>
            <a:endParaRPr lang="en-US" altLang="en-US">
              <a:solidFill>
                <a:srgbClr val="000000"/>
              </a:solidFill>
            </a:endParaRPr>
          </a:p>
        </p:txBody>
      </p:sp>
      <p:sp>
        <p:nvSpPr>
          <p:cNvPr id="28673"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2867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0167B8C4-7DAE-4B83-B9D0-280003909068}" type="slidenum">
              <a:rPr lang="en-US" altLang="en-US" sz="1200">
                <a:latin typeface="Calibri" panose="020F0502020204030204" pitchFamily="34" charset="0"/>
                <a:ea typeface="MS PGothic" panose="020B0600070205080204" pitchFamily="34" charset="-128"/>
              </a:rPr>
              <a:pPr algn="r" defTabSz="457200" eaLnBrk="1" hangingPunct="1">
                <a:buSzPct val="100000"/>
              </a:pPr>
              <a:t>34</a:t>
            </a:fld>
            <a:endParaRPr lang="en-US" altLang="en-US" sz="1200">
              <a:latin typeface="Calibri" panose="020F0502020204030204" pitchFamily="34" charset="0"/>
              <a:ea typeface="MS PGothic" panose="020B0600070205080204" pitchFamily="34" charset="-128"/>
            </a:endParaRPr>
          </a:p>
        </p:txBody>
      </p:sp>
      <p:sp>
        <p:nvSpPr>
          <p:cNvPr id="28676"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“My game” was some sort of hyper-specific emergent narrative simulation.</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Inspired by my (apparently) eclectic taste.</a:t>
            </a:r>
          </a:p>
        </p:txBody>
      </p:sp>
    </p:spTree>
    <p:extLst>
      <p:ext uri="{BB962C8B-B14F-4D97-AF65-F5344CB8AC3E}">
        <p14:creationId xmlns:p14="http://schemas.microsoft.com/office/powerpoint/2010/main" val="427451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4CE3CD0-8E04-4655-B199-038A13F146A9}" type="slidenum">
              <a:rPr lang="en-US" altLang="en-US">
                <a:solidFill>
                  <a:srgbClr val="000000"/>
                </a:solidFill>
              </a:rPr>
              <a:pPr/>
              <a:t>35</a:t>
            </a:fld>
            <a:endParaRPr lang="en-US" altLang="en-US">
              <a:solidFill>
                <a:srgbClr val="000000"/>
              </a:solidFill>
            </a:endParaRPr>
          </a:p>
        </p:txBody>
      </p:sp>
      <p:sp>
        <p:nvSpPr>
          <p:cNvPr id="2969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2969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EEC9638A-1A7B-44A0-9984-7A06AF1E6226}" type="slidenum">
              <a:rPr lang="en-US" altLang="en-US" sz="1200">
                <a:latin typeface="Calibri" panose="020F0502020204030204" pitchFamily="34" charset="0"/>
                <a:ea typeface="MS PGothic" panose="020B0600070205080204" pitchFamily="34" charset="-128"/>
              </a:rPr>
              <a:pPr algn="r" defTabSz="457200" eaLnBrk="1" hangingPunct="1">
                <a:buSzPct val="100000"/>
              </a:pPr>
              <a:t>35</a:t>
            </a:fld>
            <a:endParaRPr lang="en-US" altLang="en-US" sz="1200">
              <a:latin typeface="Calibri" panose="020F0502020204030204" pitchFamily="34" charset="0"/>
              <a:ea typeface="MS PGothic" panose="020B0600070205080204" pitchFamily="34" charset="-128"/>
            </a:endParaRPr>
          </a:p>
        </p:txBody>
      </p:sp>
      <p:sp>
        <p:nvSpPr>
          <p:cNvPr id="29700"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It was all because of this nonsense.</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idea was to make a mechanics-heavy, systems-heavy simulation within a highly constrained scenario that naturally lent itself to drama.</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imagined it would be pixel art.</a:t>
            </a:r>
          </a:p>
        </p:txBody>
      </p:sp>
    </p:spTree>
    <p:extLst>
      <p:ext uri="{BB962C8B-B14F-4D97-AF65-F5344CB8AC3E}">
        <p14:creationId xmlns:p14="http://schemas.microsoft.com/office/powerpoint/2010/main" val="19611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0113B52-3B23-4E0D-9170-9DDA82107454}" type="slidenum">
              <a:rPr lang="en-US" altLang="en-US">
                <a:solidFill>
                  <a:srgbClr val="000000"/>
                </a:solidFill>
              </a:rPr>
              <a:pPr/>
              <a:t>36</a:t>
            </a:fld>
            <a:endParaRPr lang="en-US" altLang="en-US">
              <a:solidFill>
                <a:srgbClr val="000000"/>
              </a:solidFill>
            </a:endParaRPr>
          </a:p>
        </p:txBody>
      </p:sp>
      <p:sp>
        <p:nvSpPr>
          <p:cNvPr id="3072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072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330D8AD2-A49A-4CB5-9663-2BE835823415}" type="slidenum">
              <a:rPr lang="en-US" altLang="en-US" sz="1200">
                <a:latin typeface="Calibri" panose="020F0502020204030204" pitchFamily="34" charset="0"/>
                <a:ea typeface="MS PGothic" panose="020B0600070205080204" pitchFamily="34" charset="-128"/>
              </a:rPr>
              <a:pPr algn="r" defTabSz="457200" eaLnBrk="1" hangingPunct="1">
                <a:buSzPct val="100000"/>
              </a:pPr>
              <a:t>36</a:t>
            </a:fld>
            <a:endParaRPr lang="en-US" altLang="en-US" sz="1200">
              <a:latin typeface="Calibri" panose="020F0502020204030204" pitchFamily="34" charset="0"/>
              <a:ea typeface="MS PGothic" panose="020B0600070205080204" pitchFamily="34" charset="-128"/>
            </a:endParaRPr>
          </a:p>
        </p:txBody>
      </p:sp>
      <p:sp>
        <p:nvSpPr>
          <p:cNvPr id="30724"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limited nature of a pressure-cooker scenario that promotes drama was key.</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team came up with two possibilities: a whimsical dream inspired by The Little Prince... or World War I.</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We forced them to choose World War I.</a:t>
            </a:r>
          </a:p>
        </p:txBody>
      </p:sp>
    </p:spTree>
    <p:extLst>
      <p:ext uri="{BB962C8B-B14F-4D97-AF65-F5344CB8AC3E}">
        <p14:creationId xmlns:p14="http://schemas.microsoft.com/office/powerpoint/2010/main" val="2995365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01F8EC3-CF97-4B77-A5E0-13DDA88E7E27}" type="slidenum">
              <a:rPr lang="en-US" altLang="en-US">
                <a:solidFill>
                  <a:srgbClr val="000000"/>
                </a:solidFill>
              </a:rPr>
              <a:pPr/>
              <a:t>37</a:t>
            </a:fld>
            <a:endParaRPr lang="en-US" altLang="en-US">
              <a:solidFill>
                <a:srgbClr val="000000"/>
              </a:solidFill>
            </a:endParaRPr>
          </a:p>
        </p:txBody>
      </p:sp>
      <p:sp>
        <p:nvSpPr>
          <p:cNvPr id="3174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9BE1833A-D350-4C4D-85BA-976AC3667549}" type="slidenum">
              <a:rPr lang="en-US" altLang="en-US" sz="1200">
                <a:latin typeface="Calibri" panose="020F0502020204030204" pitchFamily="34" charset="0"/>
                <a:ea typeface="MS PGothic" panose="020B0600070205080204" pitchFamily="34" charset="-128"/>
              </a:rPr>
              <a:pPr algn="r" defTabSz="457200" eaLnBrk="1" hangingPunct="1">
                <a:buSzPct val="100000"/>
              </a:pPr>
              <a:t>37</a:t>
            </a:fld>
            <a:endParaRPr lang="en-US" altLang="en-US" sz="1200">
              <a:latin typeface="Calibri" panose="020F0502020204030204" pitchFamily="34" charset="0"/>
              <a:ea typeface="MS PGothic" panose="020B0600070205080204" pitchFamily="34" charset="-128"/>
            </a:endParaRPr>
          </a:p>
        </p:txBody>
      </p:sp>
      <p:sp>
        <p:nvSpPr>
          <p:cNvPr id="31748"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We prototyped it for weeks.</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Literally weeks, to develop scenarios.</a:t>
            </a:r>
          </a:p>
        </p:txBody>
      </p:sp>
    </p:spTree>
    <p:extLst>
      <p:ext uri="{BB962C8B-B14F-4D97-AF65-F5344CB8AC3E}">
        <p14:creationId xmlns:p14="http://schemas.microsoft.com/office/powerpoint/2010/main" val="972143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EF4988-F632-414C-B625-755470FE21DA}" type="slidenum">
              <a:rPr lang="en-US" altLang="en-US">
                <a:solidFill>
                  <a:srgbClr val="000000"/>
                </a:solidFill>
              </a:rPr>
              <a:pPr/>
              <a:t>38</a:t>
            </a:fld>
            <a:endParaRPr lang="en-US" altLang="en-US">
              <a:solidFill>
                <a:srgbClr val="000000"/>
              </a:solidFill>
            </a:endParaRPr>
          </a:p>
        </p:txBody>
      </p:sp>
      <p:sp>
        <p:nvSpPr>
          <p:cNvPr id="3276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277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4F8242BA-C192-4D78-B699-8DE26EAF5361}" type="slidenum">
              <a:rPr lang="en-US" altLang="en-US" sz="1200">
                <a:latin typeface="Calibri" panose="020F0502020204030204" pitchFamily="34" charset="0"/>
                <a:ea typeface="MS PGothic" panose="020B0600070205080204" pitchFamily="34" charset="-128"/>
              </a:rPr>
              <a:pPr algn="r" defTabSz="457200" eaLnBrk="1" hangingPunct="1">
                <a:buSzPct val="100000"/>
              </a:pPr>
              <a:t>38</a:t>
            </a:fld>
            <a:endParaRPr lang="en-US" altLang="en-US" sz="1200">
              <a:latin typeface="Calibri" panose="020F0502020204030204" pitchFamily="34" charset="0"/>
              <a:ea typeface="MS PGothic" panose="020B0600070205080204" pitchFamily="34" charset="-128"/>
            </a:endParaRPr>
          </a:p>
        </p:txBody>
      </p:sp>
      <p:sp>
        <p:nvSpPr>
          <p:cNvPr id="32772"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It was full of all sorts of A.I. actors in a simulated world.</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had a solider, a baby, a pigeon, a hungry dude, a woman defending her house. It had hunger, madness, cold, and fear as systems.</a:t>
            </a:r>
          </a:p>
        </p:txBody>
      </p:sp>
    </p:spTree>
    <p:extLst>
      <p:ext uri="{BB962C8B-B14F-4D97-AF65-F5344CB8AC3E}">
        <p14:creationId xmlns:p14="http://schemas.microsoft.com/office/powerpoint/2010/main" val="3287147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27541A2-15F8-4C49-BAB0-5352F18498D2}" type="slidenum">
              <a:rPr lang="en-US" altLang="en-US">
                <a:solidFill>
                  <a:srgbClr val="000000"/>
                </a:solidFill>
              </a:rPr>
              <a:pPr/>
              <a:t>39</a:t>
            </a:fld>
            <a:endParaRPr lang="en-US" altLang="en-US">
              <a:solidFill>
                <a:srgbClr val="000000"/>
              </a:solidFill>
            </a:endParaRPr>
          </a:p>
        </p:txBody>
      </p:sp>
      <p:sp>
        <p:nvSpPr>
          <p:cNvPr id="33793"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379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96BF2E10-0D28-49FF-96A7-140B1115F370}" type="slidenum">
              <a:rPr lang="en-US" altLang="en-US" sz="1200">
                <a:latin typeface="Calibri" panose="020F0502020204030204" pitchFamily="34" charset="0"/>
                <a:ea typeface="MS PGothic" panose="020B0600070205080204" pitchFamily="34" charset="-128"/>
              </a:rPr>
              <a:pPr algn="r" defTabSz="457200" eaLnBrk="1" hangingPunct="1">
                <a:buSzPct val="100000"/>
              </a:pPr>
              <a:t>39</a:t>
            </a:fld>
            <a:endParaRPr lang="en-US" altLang="en-US" sz="1200">
              <a:latin typeface="Calibri" panose="020F0502020204030204" pitchFamily="34" charset="0"/>
              <a:ea typeface="MS PGothic" panose="020B0600070205080204" pitchFamily="34" charset="-128"/>
            </a:endParaRPr>
          </a:p>
        </p:txBody>
      </p:sp>
      <p:sp>
        <p:nvSpPr>
          <p:cNvPr id="33796"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thought it needed to be fairly abstract for all this to work, like a pixel art game.</a:t>
            </a:r>
          </a:p>
        </p:txBody>
      </p:sp>
    </p:spTree>
    <p:extLst>
      <p:ext uri="{BB962C8B-B14F-4D97-AF65-F5344CB8AC3E}">
        <p14:creationId xmlns:p14="http://schemas.microsoft.com/office/powerpoint/2010/main" val="2701089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EA1CBDB-6200-4881-B560-E14BA4584131}" type="slidenum">
              <a:rPr lang="en-US" altLang="en-US">
                <a:solidFill>
                  <a:srgbClr val="000000"/>
                </a:solidFill>
              </a:rPr>
              <a:pPr/>
              <a:t>40</a:t>
            </a:fld>
            <a:endParaRPr lang="en-US" altLang="en-US">
              <a:solidFill>
                <a:srgbClr val="000000"/>
              </a:solidFill>
            </a:endParaRPr>
          </a:p>
        </p:txBody>
      </p:sp>
      <p:sp>
        <p:nvSpPr>
          <p:cNvPr id="3481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481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69A90854-8182-46A5-ADA8-042D891878A1}" type="slidenum">
              <a:rPr lang="en-US" altLang="en-US" sz="1200">
                <a:latin typeface="Calibri" panose="020F0502020204030204" pitchFamily="34" charset="0"/>
                <a:ea typeface="MS PGothic" panose="020B0600070205080204" pitchFamily="34" charset="-128"/>
              </a:rPr>
              <a:pPr algn="r" defTabSz="457200" eaLnBrk="1" hangingPunct="1">
                <a:buSzPct val="100000"/>
              </a:pPr>
              <a:t>40</a:t>
            </a:fld>
            <a:endParaRPr lang="en-US" altLang="en-US" sz="1200">
              <a:latin typeface="Calibri" panose="020F0502020204030204" pitchFamily="34" charset="0"/>
              <a:ea typeface="MS PGothic" panose="020B0600070205080204" pitchFamily="34" charset="-128"/>
            </a:endParaRPr>
          </a:p>
        </p:txBody>
      </p:sp>
      <p:sp>
        <p:nvSpPr>
          <p:cNvPr id="34820"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But our art team got obsessed with 3D.</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project co-lead, our Art Director, supported this over my skepticism.</a:t>
            </a:r>
          </a:p>
        </p:txBody>
      </p:sp>
    </p:spTree>
    <p:extLst>
      <p:ext uri="{BB962C8B-B14F-4D97-AF65-F5344CB8AC3E}">
        <p14:creationId xmlns:p14="http://schemas.microsoft.com/office/powerpoint/2010/main" val="760688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470D645-981F-4BE6-AFB8-64A5FDE17E48}" type="slidenum">
              <a:rPr lang="en-US" altLang="en-US">
                <a:solidFill>
                  <a:srgbClr val="000000"/>
                </a:solidFill>
              </a:rPr>
              <a:pPr/>
              <a:t>41</a:t>
            </a:fld>
            <a:endParaRPr lang="en-US" altLang="en-US">
              <a:solidFill>
                <a:srgbClr val="000000"/>
              </a:solidFill>
            </a:endParaRPr>
          </a:p>
        </p:txBody>
      </p:sp>
      <p:sp>
        <p:nvSpPr>
          <p:cNvPr id="3584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58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602AE512-302D-4D0E-9403-35117D3D6ECC}" type="slidenum">
              <a:rPr lang="en-US" altLang="en-US" sz="1200">
                <a:latin typeface="Calibri" panose="020F0502020204030204" pitchFamily="34" charset="0"/>
                <a:ea typeface="MS PGothic" panose="020B0600070205080204" pitchFamily="34" charset="-128"/>
              </a:rPr>
              <a:pPr algn="r" defTabSz="457200" eaLnBrk="1" hangingPunct="1">
                <a:buSzPct val="100000"/>
              </a:pPr>
              <a:t>41</a:t>
            </a:fld>
            <a:endParaRPr lang="en-US" altLang="en-US" sz="1200">
              <a:latin typeface="Calibri" panose="020F0502020204030204" pitchFamily="34" charset="0"/>
              <a:ea typeface="MS PGothic" panose="020B0600070205080204" pitchFamily="34" charset="-128"/>
            </a:endParaRPr>
          </a:p>
        </p:txBody>
      </p:sp>
      <p:sp>
        <p:nvSpPr>
          <p:cNvPr id="35844"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was assured we’d still be able to do all the stuff I wanted, because we’d do deliberately abstract 3D and it wouldn’t be the same time-sink as realistic 3D.</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Ha!</a:t>
            </a:r>
          </a:p>
        </p:txBody>
      </p:sp>
    </p:spTree>
    <p:extLst>
      <p:ext uri="{BB962C8B-B14F-4D97-AF65-F5344CB8AC3E}">
        <p14:creationId xmlns:p14="http://schemas.microsoft.com/office/powerpoint/2010/main" val="91748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r>
              <a:rPr lang="en-US" altLang="en-US" smtClean="0"/>
              <a:t>And invite them to talk on a theme for five minutes</a:t>
            </a:r>
          </a:p>
        </p:txBody>
      </p:sp>
    </p:spTree>
    <p:extLst>
      <p:ext uri="{BB962C8B-B14F-4D97-AF65-F5344CB8AC3E}">
        <p14:creationId xmlns:p14="http://schemas.microsoft.com/office/powerpoint/2010/main" val="293703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EB8B185-3549-47BB-8F80-12E5B0CE7AA2}" type="slidenum">
              <a:rPr lang="en-US" altLang="en-US">
                <a:solidFill>
                  <a:srgbClr val="000000"/>
                </a:solidFill>
              </a:rPr>
              <a:pPr/>
              <a:t>42</a:t>
            </a:fld>
            <a:endParaRPr lang="en-US" altLang="en-US">
              <a:solidFill>
                <a:srgbClr val="000000"/>
              </a:solidFill>
            </a:endParaRPr>
          </a:p>
        </p:txBody>
      </p:sp>
      <p:sp>
        <p:nvSpPr>
          <p:cNvPr id="3686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686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64E62219-1437-47BA-8AB8-EA6FC43099C4}" type="slidenum">
              <a:rPr lang="en-US" altLang="en-US" sz="1200">
                <a:latin typeface="Calibri" panose="020F0502020204030204" pitchFamily="34" charset="0"/>
                <a:ea typeface="MS PGothic" panose="020B0600070205080204" pitchFamily="34" charset="-128"/>
              </a:rPr>
              <a:pPr algn="r" defTabSz="457200" eaLnBrk="1" hangingPunct="1">
                <a:buSzPct val="100000"/>
              </a:pPr>
              <a:t>42</a:t>
            </a:fld>
            <a:endParaRPr lang="en-US" altLang="en-US" sz="1200">
              <a:latin typeface="Calibri" panose="020F0502020204030204" pitchFamily="34" charset="0"/>
              <a:ea typeface="MS PGothic" panose="020B0600070205080204" pitchFamily="34" charset="-128"/>
            </a:endParaRPr>
          </a:p>
        </p:txBody>
      </p:sp>
      <p:sp>
        <p:nvSpPr>
          <p:cNvPr id="36868"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When we had just a few weeks left, we had something atmospheric and wonderful.</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It made people feel sad and cold.</a:t>
            </a:r>
          </a:p>
        </p:txBody>
      </p:sp>
    </p:spTree>
    <p:extLst>
      <p:ext uri="{BB962C8B-B14F-4D97-AF65-F5344CB8AC3E}">
        <p14:creationId xmlns:p14="http://schemas.microsoft.com/office/powerpoint/2010/main" val="106951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35C0989-72F5-4635-8487-FD5D28B9201B}" type="slidenum">
              <a:rPr lang="en-US" altLang="en-US">
                <a:solidFill>
                  <a:srgbClr val="000000"/>
                </a:solidFill>
              </a:rPr>
              <a:pPr/>
              <a:t>43</a:t>
            </a:fld>
            <a:endParaRPr lang="en-US" altLang="en-US">
              <a:solidFill>
                <a:srgbClr val="000000"/>
              </a:solidFill>
            </a:endParaRPr>
          </a:p>
        </p:txBody>
      </p:sp>
      <p:sp>
        <p:nvSpPr>
          <p:cNvPr id="3788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AC7FFBDF-F65A-4003-9E55-A460FA5FED17}" type="slidenum">
              <a:rPr lang="en-US" altLang="en-US" sz="1200">
                <a:latin typeface="Calibri" panose="020F0502020204030204" pitchFamily="34" charset="0"/>
                <a:ea typeface="MS PGothic" panose="020B0600070205080204" pitchFamily="34" charset="-128"/>
              </a:rPr>
              <a:pPr algn="r" defTabSz="457200" eaLnBrk="1" hangingPunct="1">
                <a:buSzPct val="100000"/>
              </a:pPr>
              <a:t>43</a:t>
            </a:fld>
            <a:endParaRPr lang="en-US" altLang="en-US" sz="1200">
              <a:latin typeface="Calibri" panose="020F0502020204030204" pitchFamily="34" charset="0"/>
              <a:ea typeface="MS PGothic" panose="020B0600070205080204" pitchFamily="34" charset="-128"/>
            </a:endParaRPr>
          </a:p>
        </p:txBody>
      </p:sp>
      <p:sp>
        <p:nvSpPr>
          <p:cNvPr id="37892"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But basically all you could do is walk around and die.</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It had the cold system and pathfinding, and that was it.</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That was 5% of the planned design.</a:t>
            </a:r>
          </a:p>
        </p:txBody>
      </p:sp>
    </p:spTree>
    <p:extLst>
      <p:ext uri="{BB962C8B-B14F-4D97-AF65-F5344CB8AC3E}">
        <p14:creationId xmlns:p14="http://schemas.microsoft.com/office/powerpoint/2010/main" val="297971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ED3D969-1CC0-4803-924D-B99DB7196FC7}" type="slidenum">
              <a:rPr lang="en-US" altLang="en-US">
                <a:solidFill>
                  <a:srgbClr val="000000"/>
                </a:solidFill>
              </a:rPr>
              <a:pPr/>
              <a:t>44</a:t>
            </a:fld>
            <a:endParaRPr lang="en-US" altLang="en-US">
              <a:solidFill>
                <a:srgbClr val="000000"/>
              </a:solidFill>
            </a:endParaRPr>
          </a:p>
        </p:txBody>
      </p:sp>
      <p:sp>
        <p:nvSpPr>
          <p:cNvPr id="38913"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891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13AD9262-02DE-4B3B-BC84-5B56B53DACF1}" type="slidenum">
              <a:rPr lang="en-US" altLang="en-US" sz="1200">
                <a:latin typeface="Calibri" panose="020F0502020204030204" pitchFamily="34" charset="0"/>
                <a:ea typeface="MS PGothic" panose="020B0600070205080204" pitchFamily="34" charset="-128"/>
              </a:rPr>
              <a:pPr algn="r" defTabSz="457200" eaLnBrk="1" hangingPunct="1">
                <a:buSzPct val="100000"/>
              </a:pPr>
              <a:t>44</a:t>
            </a:fld>
            <a:endParaRPr lang="en-US" altLang="en-US" sz="1200">
              <a:latin typeface="Calibri" panose="020F0502020204030204" pitchFamily="34" charset="0"/>
              <a:ea typeface="MS PGothic" panose="020B0600070205080204" pitchFamily="34" charset="-128"/>
            </a:endParaRPr>
          </a:p>
        </p:txBody>
      </p:sp>
      <p:sp>
        <p:nvSpPr>
          <p:cNvPr id="38916"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This isn’t what I wanted.</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My art team was happy, but the narrative designer in me was bitterly disappointed at letting them talk me out of my vision.</a:t>
            </a:r>
          </a:p>
        </p:txBody>
      </p:sp>
    </p:spTree>
    <p:extLst>
      <p:ext uri="{BB962C8B-B14F-4D97-AF65-F5344CB8AC3E}">
        <p14:creationId xmlns:p14="http://schemas.microsoft.com/office/powerpoint/2010/main" val="4006649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BA2253F-AD95-4E88-AB8C-387A6CC91AED}" type="slidenum">
              <a:rPr lang="en-US" altLang="en-US">
                <a:solidFill>
                  <a:srgbClr val="000000"/>
                </a:solidFill>
              </a:rPr>
              <a:pPr/>
              <a:t>45</a:t>
            </a:fld>
            <a:endParaRPr lang="en-US" altLang="en-US">
              <a:solidFill>
                <a:srgbClr val="000000"/>
              </a:solidFill>
            </a:endParaRPr>
          </a:p>
        </p:txBody>
      </p:sp>
      <p:sp>
        <p:nvSpPr>
          <p:cNvPr id="3993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3993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4DCF74B2-D8A0-4701-82CD-7615B1E967CF}" type="slidenum">
              <a:rPr lang="en-US" altLang="en-US" sz="1200">
                <a:latin typeface="Calibri" panose="020F0502020204030204" pitchFamily="34" charset="0"/>
                <a:ea typeface="MS PGothic" panose="020B0600070205080204" pitchFamily="34" charset="-128"/>
              </a:rPr>
              <a:pPr algn="r" defTabSz="457200" eaLnBrk="1" hangingPunct="1">
                <a:buSzPct val="100000"/>
              </a:pPr>
              <a:t>45</a:t>
            </a:fld>
            <a:endParaRPr lang="en-US" altLang="en-US" sz="1200">
              <a:latin typeface="Calibri" panose="020F0502020204030204" pitchFamily="34" charset="0"/>
              <a:ea typeface="MS PGothic" panose="020B0600070205080204" pitchFamily="34" charset="-128"/>
            </a:endParaRPr>
          </a:p>
        </p:txBody>
      </p:sp>
      <p:sp>
        <p:nvSpPr>
          <p:cNvPr id="39940"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just abandoned my ambition and had an 11 hour hail mary pass on the design with the team.</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We decided leading everyone to the fire to die together was the goal. Done. Ship it.</a:t>
            </a:r>
          </a:p>
        </p:txBody>
      </p:sp>
    </p:spTree>
    <p:extLst>
      <p:ext uri="{BB962C8B-B14F-4D97-AF65-F5344CB8AC3E}">
        <p14:creationId xmlns:p14="http://schemas.microsoft.com/office/powerpoint/2010/main" val="3915716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E04939A-7657-4E56-B5DB-F914A396C240}" type="slidenum">
              <a:rPr lang="en-US" altLang="en-US">
                <a:solidFill>
                  <a:srgbClr val="000000"/>
                </a:solidFill>
              </a:rPr>
              <a:pPr/>
              <a:t>46</a:t>
            </a:fld>
            <a:endParaRPr lang="en-US" altLang="en-US">
              <a:solidFill>
                <a:srgbClr val="000000"/>
              </a:solidFill>
            </a:endParaRPr>
          </a:p>
        </p:txBody>
      </p:sp>
      <p:sp>
        <p:nvSpPr>
          <p:cNvPr id="4096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096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CEBE6BFE-EA92-4631-8FCA-4889295E2067}" type="slidenum">
              <a:rPr lang="en-US" altLang="en-US" sz="1200">
                <a:latin typeface="Calibri" panose="020F0502020204030204" pitchFamily="34" charset="0"/>
                <a:ea typeface="MS PGothic" panose="020B0600070205080204" pitchFamily="34" charset="-128"/>
              </a:rPr>
              <a:pPr algn="r" defTabSz="457200" eaLnBrk="1" hangingPunct="1">
                <a:buSzPct val="100000"/>
              </a:pPr>
              <a:t>46</a:t>
            </a:fld>
            <a:endParaRPr lang="en-US" altLang="en-US" sz="1200">
              <a:latin typeface="Calibri" panose="020F0502020204030204" pitchFamily="34" charset="0"/>
              <a:ea typeface="MS PGothic" panose="020B0600070205080204" pitchFamily="34" charset="-128"/>
            </a:endParaRPr>
          </a:p>
        </p:txBody>
      </p:sp>
      <p:sp>
        <p:nvSpPr>
          <p:cNvPr id="40964"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was bitter for months afterward.</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I’d wanted a smaller-scale Dwarf Fortress.</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Instead I got a walking sim where you die in 10 minutes.</a:t>
            </a:r>
          </a:p>
        </p:txBody>
      </p:sp>
    </p:spTree>
    <p:extLst>
      <p:ext uri="{BB962C8B-B14F-4D97-AF65-F5344CB8AC3E}">
        <p14:creationId xmlns:p14="http://schemas.microsoft.com/office/powerpoint/2010/main" val="3403386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321B24A-9AB4-4365-8C4D-C1EA017E9784}" type="slidenum">
              <a:rPr lang="en-US" altLang="en-US">
                <a:solidFill>
                  <a:srgbClr val="000000"/>
                </a:solidFill>
              </a:rPr>
              <a:pPr/>
              <a:t>47</a:t>
            </a:fld>
            <a:endParaRPr lang="en-US" altLang="en-US">
              <a:solidFill>
                <a:srgbClr val="000000"/>
              </a:solidFill>
            </a:endParaRPr>
          </a:p>
        </p:txBody>
      </p:sp>
      <p:sp>
        <p:nvSpPr>
          <p:cNvPr id="4198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19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D3443FFD-80F1-43D2-A257-0B724629F25B}" type="slidenum">
              <a:rPr lang="en-US" altLang="en-US" sz="1200">
                <a:latin typeface="Calibri" panose="020F0502020204030204" pitchFamily="34" charset="0"/>
                <a:ea typeface="MS PGothic" panose="020B0600070205080204" pitchFamily="34" charset="-128"/>
              </a:rPr>
              <a:pPr algn="r" defTabSz="457200" eaLnBrk="1" hangingPunct="1">
                <a:buSzPct val="100000"/>
              </a:pPr>
              <a:t>47</a:t>
            </a:fld>
            <a:endParaRPr lang="en-US" altLang="en-US" sz="1200">
              <a:latin typeface="Calibri" panose="020F0502020204030204" pitchFamily="34" charset="0"/>
              <a:ea typeface="MS PGothic" panose="020B0600070205080204" pitchFamily="34" charset="-128"/>
            </a:endParaRPr>
          </a:p>
        </p:txBody>
      </p:sp>
      <p:sp>
        <p:nvSpPr>
          <p:cNvPr id="41988"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We did get an IGF nomination, and several publications said the game moved them.</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While this didn’t help my mood right away, it made me realize people had connected with what the game was, regardless of what I wanted it to be.</a:t>
            </a:r>
          </a:p>
        </p:txBody>
      </p:sp>
    </p:spTree>
    <p:extLst>
      <p:ext uri="{BB962C8B-B14F-4D97-AF65-F5344CB8AC3E}">
        <p14:creationId xmlns:p14="http://schemas.microsoft.com/office/powerpoint/2010/main" val="3446335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30E12D2-7E0E-42EE-9A37-1D2EBB76E266}" type="slidenum">
              <a:rPr lang="en-US" altLang="en-US">
                <a:solidFill>
                  <a:srgbClr val="000000"/>
                </a:solidFill>
              </a:rPr>
              <a:pPr/>
              <a:t>48</a:t>
            </a:fld>
            <a:endParaRPr lang="en-US" altLang="en-US">
              <a:solidFill>
                <a:srgbClr val="000000"/>
              </a:solidFill>
            </a:endParaRPr>
          </a:p>
        </p:txBody>
      </p:sp>
      <p:sp>
        <p:nvSpPr>
          <p:cNvPr id="4300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301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8FF77699-983A-42EB-BCC0-F22E78FAC9E8}" type="slidenum">
              <a:rPr lang="en-US" altLang="en-US" sz="1200">
                <a:latin typeface="Calibri" panose="020F0502020204030204" pitchFamily="34" charset="0"/>
                <a:ea typeface="MS PGothic" panose="020B0600070205080204" pitchFamily="34" charset="-128"/>
              </a:rPr>
              <a:pPr algn="r" defTabSz="457200" eaLnBrk="1" hangingPunct="1">
                <a:buSzPct val="100000"/>
              </a:pPr>
              <a:t>48</a:t>
            </a:fld>
            <a:endParaRPr lang="en-US" altLang="en-US" sz="1200">
              <a:latin typeface="Calibri" panose="020F0502020204030204" pitchFamily="34" charset="0"/>
              <a:ea typeface="MS PGothic" panose="020B0600070205080204" pitchFamily="34" charset="-128"/>
            </a:endParaRPr>
          </a:p>
        </p:txBody>
      </p:sp>
      <p:sp>
        <p:nvSpPr>
          <p:cNvPr id="43012"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Years later, this is now one of the things I’ve done that I’m the most proud of. I’m not convinced my original vision would have affected people as much.</a:t>
            </a:r>
            <a:br>
              <a:rPr lang="en-US" altLang="en-US" sz="1100">
                <a:latin typeface="Times New Roman" panose="02020603050405020304" pitchFamily="18" charset="0"/>
                <a:cs typeface="Segoe UI" panose="020B0502040204020203" pitchFamily="34" charset="0"/>
              </a:rPr>
            </a:br>
            <a:r>
              <a:rPr lang="en-US" altLang="en-US" sz="1100">
                <a:latin typeface="Times New Roman" panose="02020603050405020304" pitchFamily="18" charset="0"/>
                <a:cs typeface="Segoe UI" panose="020B0502040204020203" pitchFamily="34" charset="0"/>
              </a:rPr>
              <a:t/>
            </a:r>
            <a:br>
              <a:rPr lang="en-US" altLang="en-US" sz="1100">
                <a:latin typeface="Times New Roman" panose="02020603050405020304" pitchFamily="18" charset="0"/>
                <a:cs typeface="Segoe UI" panose="020B0502040204020203" pitchFamily="34" charset="0"/>
              </a:rPr>
            </a:br>
            <a:r>
              <a:rPr lang="en-US" altLang="en-US" sz="1100">
                <a:latin typeface="Times New Roman" panose="02020603050405020304" pitchFamily="18" charset="0"/>
                <a:cs typeface="Segoe UI" panose="020B0502040204020203" pitchFamily="34" charset="0"/>
              </a:rPr>
              <a:t>While we always seek creative satisfaction, and sometimes get it, it’s important to remember that’s not the only metric of success.</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can disappoint yourself, but make the audience happy, and vice versa. Is that glass half empty or half full?</a:t>
            </a:r>
          </a:p>
        </p:txBody>
      </p:sp>
    </p:spTree>
    <p:extLst>
      <p:ext uri="{BB962C8B-B14F-4D97-AF65-F5344CB8AC3E}">
        <p14:creationId xmlns:p14="http://schemas.microsoft.com/office/powerpoint/2010/main" val="166958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812F4D5-AB76-4151-98FF-8B0A2DA1A1B6}" type="slidenum">
              <a:rPr lang="en-US" altLang="en-US">
                <a:solidFill>
                  <a:srgbClr val="000000"/>
                </a:solidFill>
              </a:rPr>
              <a:pPr/>
              <a:t>49</a:t>
            </a:fld>
            <a:endParaRPr lang="en-US" altLang="en-US">
              <a:solidFill>
                <a:srgbClr val="000000"/>
              </a:solidFill>
            </a:endParaRPr>
          </a:p>
        </p:txBody>
      </p:sp>
      <p:sp>
        <p:nvSpPr>
          <p:cNvPr id="44033"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403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E0055B4C-195E-457F-AB9C-E7C88035FA8F}" type="slidenum">
              <a:rPr lang="en-US" altLang="en-US" sz="1200">
                <a:latin typeface="Calibri" panose="020F0502020204030204" pitchFamily="34" charset="0"/>
                <a:ea typeface="MS PGothic" panose="020B0600070205080204" pitchFamily="34" charset="-128"/>
              </a:rPr>
              <a:pPr algn="r" defTabSz="457200" eaLnBrk="1" hangingPunct="1">
                <a:buSzPct val="100000"/>
              </a:pPr>
              <a:t>49</a:t>
            </a:fld>
            <a:endParaRPr lang="en-US" altLang="en-US" sz="1200">
              <a:latin typeface="Calibri" panose="020F0502020204030204" pitchFamily="34" charset="0"/>
              <a:ea typeface="MS PGothic" panose="020B0600070205080204" pitchFamily="34" charset="-128"/>
            </a:endParaRPr>
          </a:p>
        </p:txBody>
      </p:sp>
      <p:sp>
        <p:nvSpPr>
          <p:cNvPr id="44036"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I did feel like I learned a lesson from it.</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What you want to make and what you do make might be different.</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might have to abandon your vision to let the game be what it wants to be.</a:t>
            </a:r>
          </a:p>
        </p:txBody>
      </p:sp>
    </p:spTree>
    <p:extLst>
      <p:ext uri="{BB962C8B-B14F-4D97-AF65-F5344CB8AC3E}">
        <p14:creationId xmlns:p14="http://schemas.microsoft.com/office/powerpoint/2010/main" val="1035977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4C845D5-BE52-4D39-A83B-34BE7B5CB7DC}" type="slidenum">
              <a:rPr lang="en-US" altLang="en-US">
                <a:solidFill>
                  <a:srgbClr val="000000"/>
                </a:solidFill>
              </a:rPr>
              <a:pPr/>
              <a:t>50</a:t>
            </a:fld>
            <a:endParaRPr lang="en-US" altLang="en-US">
              <a:solidFill>
                <a:srgbClr val="000000"/>
              </a:solidFill>
            </a:endParaRPr>
          </a:p>
        </p:txBody>
      </p:sp>
      <p:sp>
        <p:nvSpPr>
          <p:cNvPr id="4505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55FCB4DD-E472-4A16-8C13-772C923E7619}" type="slidenum">
              <a:rPr lang="en-US" altLang="en-US" sz="1200">
                <a:latin typeface="Calibri" panose="020F0502020204030204" pitchFamily="34" charset="0"/>
                <a:ea typeface="MS PGothic" panose="020B0600070205080204" pitchFamily="34" charset="-128"/>
              </a:rPr>
              <a:pPr algn="r" defTabSz="457200" eaLnBrk="1" hangingPunct="1">
                <a:buSzPct val="100000"/>
              </a:pPr>
              <a:t>50</a:t>
            </a:fld>
            <a:endParaRPr lang="en-US" altLang="en-US" sz="1200">
              <a:latin typeface="Calibri" panose="020F0502020204030204" pitchFamily="34" charset="0"/>
              <a:ea typeface="MS PGothic" panose="020B0600070205080204" pitchFamily="34" charset="-128"/>
            </a:endParaRPr>
          </a:p>
        </p:txBody>
      </p:sp>
      <p:sp>
        <p:nvSpPr>
          <p:cNvPr id="45060"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tell yourself nothing is worse than abandoning your vision. But… it didn’t kill me.</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audience never knows what you wanted. Know that and use it.</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will carry that disappointment forever. But that’s the curse of being the maker.</a:t>
            </a:r>
          </a:p>
        </p:txBody>
      </p:sp>
    </p:spTree>
    <p:extLst>
      <p:ext uri="{BB962C8B-B14F-4D97-AF65-F5344CB8AC3E}">
        <p14:creationId xmlns:p14="http://schemas.microsoft.com/office/powerpoint/2010/main" val="2535343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FAE7226-FD0B-4D5F-8456-C5A36D851478}" type="slidenum">
              <a:rPr lang="en-US" altLang="en-US">
                <a:solidFill>
                  <a:srgbClr val="000000"/>
                </a:solidFill>
              </a:rPr>
              <a:pPr/>
              <a:t>51</a:t>
            </a:fld>
            <a:endParaRPr lang="en-US" altLang="en-US">
              <a:solidFill>
                <a:srgbClr val="000000"/>
              </a:solidFill>
            </a:endParaRPr>
          </a:p>
        </p:txBody>
      </p:sp>
      <p:sp>
        <p:nvSpPr>
          <p:cNvPr id="4608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anose="02020603050405020304" pitchFamily="18" charset="0"/>
              <a:buNone/>
            </a:pPr>
            <a:endParaRPr lang="en-US">
              <a:solidFill>
                <a:srgbClr val="FFFFFF"/>
              </a:solidFill>
            </a:endParaRPr>
          </a:p>
        </p:txBody>
      </p:sp>
      <p:sp>
        <p:nvSpPr>
          <p:cNvPr id="4608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lgn="r" defTabSz="457200" eaLnBrk="1" hangingPunct="1">
              <a:buSzPct val="100000"/>
            </a:pPr>
            <a:fld id="{0A63E123-FDCB-4E31-AE3A-E11349B0F575}" type="slidenum">
              <a:rPr lang="en-US" altLang="en-US" sz="1200">
                <a:latin typeface="Calibri" panose="020F0502020204030204" pitchFamily="34" charset="0"/>
                <a:ea typeface="MS PGothic" panose="020B0600070205080204" pitchFamily="34" charset="-128"/>
              </a:rPr>
              <a:pPr algn="r" defTabSz="457200" eaLnBrk="1" hangingPunct="1">
                <a:buSzPct val="100000"/>
              </a:pPr>
              <a:t>51</a:t>
            </a:fld>
            <a:endParaRPr lang="en-US" altLang="en-US" sz="1200">
              <a:latin typeface="Calibri" panose="020F0502020204030204" pitchFamily="34" charset="0"/>
              <a:ea typeface="MS PGothic" panose="020B0600070205080204" pitchFamily="34" charset="-128"/>
            </a:endParaRPr>
          </a:p>
        </p:txBody>
      </p:sp>
      <p:sp>
        <p:nvSpPr>
          <p:cNvPr id="46084" name="Text Box 4"/>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Arial" panose="020B0604020202020204" pitchFamily="34" charset="0"/>
              </a:defRPr>
            </a:lvl9pPr>
          </a:lstStyle>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tell yourself nothing is worse than abandoning your vision. But… it didn’t kill me.</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The audience never knows what you wanted. Know that and use it.</a:t>
            </a:r>
          </a:p>
          <a:p>
            <a:pPr defTabSz="457200" eaLnBrk="1">
              <a:buClr>
                <a:srgbClr val="000000"/>
              </a:buClr>
              <a:buSzPct val="100000"/>
              <a:buFont typeface="Times New Roman" panose="02020603050405020304" pitchFamily="18" charset="0"/>
              <a:buNone/>
            </a:pPr>
            <a:endParaRPr lang="en-US" altLang="en-US" sz="1100">
              <a:latin typeface="Times New Roman" panose="02020603050405020304" pitchFamily="18" charset="0"/>
              <a:cs typeface="Segoe UI" panose="020B0502040204020203" pitchFamily="34" charset="0"/>
            </a:endParaRPr>
          </a:p>
          <a:p>
            <a:pPr defTabSz="457200" eaLnBrk="1">
              <a:buClr>
                <a:srgbClr val="000000"/>
              </a:buClr>
              <a:buSzPct val="100000"/>
              <a:buFont typeface="Times New Roman" panose="02020603050405020304" pitchFamily="18" charset="0"/>
              <a:buNone/>
            </a:pPr>
            <a:r>
              <a:rPr lang="en-US" altLang="en-US" sz="1100">
                <a:latin typeface="Times New Roman" panose="02020603050405020304" pitchFamily="18" charset="0"/>
                <a:cs typeface="Segoe UI" panose="020B0502040204020203" pitchFamily="34" charset="0"/>
              </a:rPr>
              <a:t>You will carry that disappointment forever. But that’s the curse of being the maker.</a:t>
            </a:r>
          </a:p>
        </p:txBody>
      </p:sp>
    </p:spTree>
    <p:extLst>
      <p:ext uri="{BB962C8B-B14F-4D97-AF65-F5344CB8AC3E}">
        <p14:creationId xmlns:p14="http://schemas.microsoft.com/office/powerpoint/2010/main" val="3278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dirty="0" smtClean="0"/>
              <a:t>And we invite them to talk on a theme</a:t>
            </a:r>
          </a:p>
          <a:p>
            <a:endParaRPr lang="en-US" altLang="en-US" dirty="0" smtClean="0"/>
          </a:p>
          <a:p>
            <a:r>
              <a:rPr lang="en-US" altLang="en-US" dirty="0" smtClean="0"/>
              <a:t>So this is a term you’ve heard before</a:t>
            </a:r>
          </a:p>
          <a:p>
            <a:endParaRPr lang="en-US" altLang="en-US" dirty="0" smtClean="0"/>
          </a:p>
          <a:p>
            <a:endParaRPr lang="en-US" altLang="en-US" dirty="0"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E1B54C-FE76-4D5C-B5C3-BC4CD5B37D94}" type="slidenum">
              <a:rPr lang="en-US" altLang="en-US" smtClean="0">
                <a:solidFill>
                  <a:srgbClr val="000000"/>
                </a:solidFill>
                <a:latin typeface="Calibri" panose="020F0502020204030204" pitchFamily="34" charset="0"/>
              </a:rPr>
              <a:pPr/>
              <a:t>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23511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dirty="0" smtClean="0"/>
              <a:t>Samantha started her game career in production at Behavior Interactive before co-founding</a:t>
            </a:r>
            <a:r>
              <a:rPr lang="en-US" altLang="en-US" baseline="0" dirty="0" smtClean="0"/>
              <a:t> the studio Artifact 5, where she is producer, narrative and </a:t>
            </a:r>
            <a:r>
              <a:rPr lang="en-US" altLang="en-US" baseline="0" dirty="0" smtClean="0"/>
              <a:t>does whatever needs to get done.  </a:t>
            </a:r>
          </a:p>
          <a:p>
            <a:endParaRPr lang="en-US" altLang="en-US" baseline="0" dirty="0" smtClean="0"/>
          </a:p>
          <a:p>
            <a:r>
              <a:rPr lang="en-US" altLang="en-US" baseline="0" dirty="0" smtClean="0"/>
              <a:t>And she’s here to tell you about their very beautiful game </a:t>
            </a:r>
            <a:r>
              <a:rPr lang="en-US" altLang="en-US" baseline="0" dirty="0" err="1" smtClean="0"/>
              <a:t>Anamorphine</a:t>
            </a:r>
            <a:r>
              <a:rPr lang="en-US" altLang="en-US" baseline="0" dirty="0" smtClean="0"/>
              <a:t>.</a:t>
            </a:r>
          </a:p>
          <a:p>
            <a:endParaRPr lang="en-US" altLang="en-US" baseline="0" dirty="0" smtClean="0"/>
          </a:p>
          <a:p>
            <a:endParaRPr lang="en-US" altLang="en-US" dirty="0"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53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718399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529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55bde8f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55bde8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solidFill>
                  <a:schemeClr val="dk1"/>
                </a:solidFill>
              </a:rPr>
              <a:t>Hi! My name is Samantha, and I'm co-founder, producer, business development, bookkeeper, narrative director, chocolate buyer, agony aunt, and dad joke director at Artifact </a:t>
            </a:r>
            <a:r>
              <a:rPr lang="en" sz="1400" dirty="0" smtClean="0">
                <a:solidFill>
                  <a:schemeClr val="dk1"/>
                </a:solidFill>
              </a:rPr>
              <a:t>5. </a:t>
            </a:r>
            <a:endParaRPr sz="1400" dirty="0"/>
          </a:p>
        </p:txBody>
      </p:sp>
    </p:spTree>
    <p:extLst>
      <p:ext uri="{BB962C8B-B14F-4D97-AF65-F5344CB8AC3E}">
        <p14:creationId xmlns:p14="http://schemas.microsoft.com/office/powerpoint/2010/main" val="293793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55bde8f39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55bde8f3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In 2015, I co-founded Artifact 5 with Ramy Daghstani and Mohannad Al-Khatib. We came together to make a game called Anamorphine. </a:t>
            </a:r>
            <a:endParaRPr sz="1400"/>
          </a:p>
        </p:txBody>
      </p:sp>
    </p:spTree>
    <p:extLst>
      <p:ext uri="{BB962C8B-B14F-4D97-AF65-F5344CB8AC3E}">
        <p14:creationId xmlns:p14="http://schemas.microsoft.com/office/powerpoint/2010/main" val="2205175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55bde8f39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55bde8f3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It's a surreal exploration game centered around themes of mental health and post-traumatic stress.</a:t>
            </a:r>
            <a:br>
              <a:rPr lang="en" sz="1400">
                <a:solidFill>
                  <a:schemeClr val="dk1"/>
                </a:solidFill>
              </a:rPr>
            </a:br>
            <a:r>
              <a:rPr lang="en" sz="1400">
                <a:solidFill>
                  <a:schemeClr val="dk1"/>
                </a:solidFill>
              </a:rPr>
              <a:t>It’s told purely through environmental storytelling - no text, no voice-over</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extLst>
      <p:ext uri="{BB962C8B-B14F-4D97-AF65-F5344CB8AC3E}">
        <p14:creationId xmlns:p14="http://schemas.microsoft.com/office/powerpoint/2010/main" val="363235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8f648d44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8f648d44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Aaaaand without an action button. Your camera is your only navigation tool. It was highly experimental, meant to move peoples' hearts and minds, give folks a window into the lives of people struggling with relationship issues and mental health, and we imagined it joining the ranks of...</a:t>
            </a:r>
            <a:endParaRPr sz="1400"/>
          </a:p>
        </p:txBody>
      </p:sp>
    </p:spTree>
    <p:extLst>
      <p:ext uri="{BB962C8B-B14F-4D97-AF65-F5344CB8AC3E}">
        <p14:creationId xmlns:p14="http://schemas.microsoft.com/office/powerpoint/2010/main" val="681408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8f648d44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8f648d44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these amazing games. We were so excited by this new, unusual game genre called, so often derogatorily, “The Walking Simulator. We could bring something new to the genre, combine exciting elements from the games that had spoken to us, and chart our own course through this relatively blue-ocean space.</a:t>
            </a:r>
            <a:br>
              <a:rPr lang="en" sz="1400">
                <a:solidFill>
                  <a:schemeClr val="dk1"/>
                </a:solidFill>
              </a:rPr>
            </a:br>
            <a:endParaRPr sz="1400">
              <a:solidFill>
                <a:schemeClr val="dk1"/>
              </a:solidFill>
            </a:endParaRPr>
          </a:p>
        </p:txBody>
      </p:sp>
    </p:spTree>
    <p:extLst>
      <p:ext uri="{BB962C8B-B14F-4D97-AF65-F5344CB8AC3E}">
        <p14:creationId xmlns:p14="http://schemas.microsoft.com/office/powerpoint/2010/main" val="2131305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8f648d44d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8f648d44d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We were a motivated, six-person, full-time team. With Canada Media Fund funding secured, we had about a year to a year and a half to make the game before the budget ran out. How hard could it be? Well...</a:t>
            </a: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A walking simulator is like a movie; you can't just make half of it. And we were green. And we had promised to ship it for not just PC, but also consoles, and, of course, in VR, too!  (Hit black)</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At the end of the day, we thought Anamorphine would take about 16 months. It took 37. This resulted in us scrounging for more funds to keep the lights on and finish development.</a:t>
            </a:r>
            <a:br>
              <a:rPr lang="en" sz="1400">
                <a:solidFill>
                  <a:schemeClr val="dk1"/>
                </a:solidFill>
                <a:latin typeface="Open Sans"/>
                <a:ea typeface="Open Sans"/>
                <a:cs typeface="Open Sans"/>
                <a:sym typeface="Open Sans"/>
              </a:rPr>
            </a:br>
            <a:endParaRPr sz="14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870191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8f648d44d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8f648d44d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All of this less to us announcing our launch too early! Gosh, were we optimistic game devs.</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
            </a: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What we didn’t realize was that it would take another ***6 months*** to finally get the game out on PS4. 6 months. Some things you can’t scope for until you’ve experienced them personally.</a:t>
            </a:r>
            <a:endParaRPr sz="14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126969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8f648d44d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8f648d44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After all of that - running out of money twice and pushing our launch date back multiple times, we were able to announce a launch date, and stick to it! People were happy for us and excited to play our game! The problem was...</a:t>
            </a:r>
            <a:endParaRPr sz="14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75741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t>It’s tied to...</a:t>
            </a:r>
            <a:endParaRPr lang="en-US" altLang="en-US" dirty="0" smtClean="0"/>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0E437BE-D29C-455F-B882-821D83F654A0}"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5</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81329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8f648d44d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8f648d44d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The ecosystem had entirely changed. Firewatch, Everybody’s Gone to the Rapture, Virginia, and What Remains of Edith Finch came out between 2015 and 2018, taking our blue-ocean under-served market and serving it incredibly well. Not only that, but the way we consumed games had changed.</a:t>
            </a:r>
            <a:endParaRPr sz="1400">
              <a:solidFill>
                <a:schemeClr val="dk1"/>
              </a:solidFill>
            </a:endParaRPr>
          </a:p>
        </p:txBody>
      </p:sp>
    </p:spTree>
    <p:extLst>
      <p:ext uri="{BB962C8B-B14F-4D97-AF65-F5344CB8AC3E}">
        <p14:creationId xmlns:p14="http://schemas.microsoft.com/office/powerpoint/2010/main" val="1573780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8f648d44d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8f648d44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 we put a movie on Twitch. </a:t>
            </a:r>
            <a:endParaRPr sz="1400">
              <a:solidFill>
                <a:schemeClr val="dk1"/>
              </a:solidFill>
            </a:endParaRPr>
          </a:p>
        </p:txBody>
      </p:sp>
    </p:spTree>
    <p:extLst>
      <p:ext uri="{BB962C8B-B14F-4D97-AF65-F5344CB8AC3E}">
        <p14:creationId xmlns:p14="http://schemas.microsoft.com/office/powerpoint/2010/main" val="1059689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8f648d44d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8f648d44d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Our game impacted many in the ways we hoped it would. We are proud of the story we told. However, the game needed another month or two to fix glaring technical issues, which resulted in negative reviews.</a:t>
            </a:r>
            <a:endParaRPr sz="1400">
              <a:solidFill>
                <a:schemeClr val="dk1"/>
              </a:solidFill>
            </a:endParaRPr>
          </a:p>
        </p:txBody>
      </p:sp>
    </p:spTree>
    <p:extLst>
      <p:ext uri="{BB962C8B-B14F-4D97-AF65-F5344CB8AC3E}">
        <p14:creationId xmlns:p14="http://schemas.microsoft.com/office/powerpoint/2010/main" val="4275482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8f648d44d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8f648d44d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So, what do you do when your game fails commercially?</a:t>
            </a:r>
            <a:endParaRPr sz="1400">
              <a:solidFill>
                <a:schemeClr val="dk1"/>
              </a:solidFill>
            </a:endParaRPr>
          </a:p>
        </p:txBody>
      </p:sp>
    </p:spTree>
    <p:extLst>
      <p:ext uri="{BB962C8B-B14F-4D97-AF65-F5344CB8AC3E}">
        <p14:creationId xmlns:p14="http://schemas.microsoft.com/office/powerpoint/2010/main" val="3659398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8f648d44d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8f648d44d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LET IT GO!</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Well, you try, but that’s actually really hard. It’s depressing when your game goes nowhere -almost depressing as the game itself!</a:t>
            </a:r>
            <a:endParaRPr sz="1400">
              <a:solidFill>
                <a:schemeClr val="dk1"/>
              </a:solidFill>
            </a:endParaRPr>
          </a:p>
        </p:txBody>
      </p:sp>
    </p:spTree>
    <p:extLst>
      <p:ext uri="{BB962C8B-B14F-4D97-AF65-F5344CB8AC3E}">
        <p14:creationId xmlns:p14="http://schemas.microsoft.com/office/powerpoint/2010/main" val="3392607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8f648d44d_1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8f648d44d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Fair question!</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We patched a little bit after launch, but we were absolutely out of money and energy by then.</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The good news is that we were able to keep the lights on using our hard-earned gamedev, VR, and shader skills. Work for hire tided us through for 11 months until we were able to convince the CMF to give us money to start new prototypes. Thank you, CMF!</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extLst>
      <p:ext uri="{BB962C8B-B14F-4D97-AF65-F5344CB8AC3E}">
        <p14:creationId xmlns:p14="http://schemas.microsoft.com/office/powerpoint/2010/main" val="37284857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8f648d44d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8f648d44d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And then, we admitted defeat. After a year, we realized we were never really going to patch this game. We couldn’t save it. We were not going to find the time, money, or emotional energy to try to change the past or the future. So, we send it off into the sunset with a party.</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Because we made it, kind of. After four years, we still had our jobs!</a:t>
            </a:r>
            <a:endParaRPr sz="1400">
              <a:solidFill>
                <a:schemeClr val="dk1"/>
              </a:solidFill>
            </a:endParaRPr>
          </a:p>
        </p:txBody>
      </p:sp>
    </p:spTree>
    <p:extLst>
      <p:ext uri="{BB962C8B-B14F-4D97-AF65-F5344CB8AC3E}">
        <p14:creationId xmlns:p14="http://schemas.microsoft.com/office/powerpoint/2010/main" val="1126207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8f648d44d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8f648d44d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Here's the final takeaway:</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Acknowledge and celebrate your death. Most games die in this ecosystem. We probably would have moved on faster if we had allowed ourselves to digest this sooner.</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At the end of the day, we’re still here thanks to the support of the Canadian model - one that allows for innovation in games the same way it does tech. It allows us to experiment, grow, fail, and come back stronger. We’re a much better company for all that we’ve survived. But while the game didn’t kill us, it is definitely, definitely dead.</a:t>
            </a:r>
            <a:br>
              <a:rPr lang="en" sz="1400">
                <a:solidFill>
                  <a:schemeClr val="dk1"/>
                </a:solidFill>
              </a:rPr>
            </a:br>
            <a:r>
              <a:rPr lang="en" sz="1400">
                <a:solidFill>
                  <a:schemeClr val="dk1"/>
                </a:solidFill>
              </a:rPr>
              <a:t>Thank you!</a:t>
            </a:r>
            <a:endParaRPr sz="1400">
              <a:solidFill>
                <a:schemeClr val="dk1"/>
              </a:solidFill>
            </a:endParaRPr>
          </a:p>
        </p:txBody>
      </p:sp>
    </p:spTree>
    <p:extLst>
      <p:ext uri="{BB962C8B-B14F-4D97-AF65-F5344CB8AC3E}">
        <p14:creationId xmlns:p14="http://schemas.microsoft.com/office/powerpoint/2010/main" val="470565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dirty="0" smtClean="0"/>
              <a:t>Jesse</a:t>
            </a:r>
            <a:r>
              <a:rPr lang="en-US" altLang="en-US" baseline="0" dirty="0" smtClean="0"/>
              <a:t> </a:t>
            </a:r>
            <a:r>
              <a:rPr lang="en-US" altLang="en-US" baseline="0" dirty="0" err="1" smtClean="0"/>
              <a:t>Scoble</a:t>
            </a:r>
            <a:r>
              <a:rPr lang="en-US" altLang="en-US" baseline="0" dirty="0" smtClean="0"/>
              <a:t> started his career in role playing games before moving to the digital world working on games like Wizard 101.  </a:t>
            </a:r>
          </a:p>
          <a:p>
            <a:endParaRPr lang="en-US" altLang="en-US" baseline="0" dirty="0" smtClean="0"/>
          </a:p>
          <a:p>
            <a:r>
              <a:rPr lang="en-US" altLang="en-US" baseline="0" dirty="0" smtClean="0"/>
              <a:t>He’s now a writer at </a:t>
            </a:r>
            <a:r>
              <a:rPr lang="en-US" altLang="en-US" baseline="0" dirty="0" err="1" smtClean="0"/>
              <a:t>Ubisoft</a:t>
            </a:r>
            <a:r>
              <a:rPr lang="en-US" altLang="en-US" baseline="0" dirty="0" smtClean="0"/>
              <a:t> where he’s worked on everything from Watch Dogs to Assassin’s </a:t>
            </a:r>
            <a:r>
              <a:rPr lang="en-US" altLang="en-US" baseline="0" dirty="0" smtClean="0"/>
              <a:t>Creed</a:t>
            </a:r>
            <a:endParaRPr lang="en-US" altLang="en-US" dirty="0"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72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30641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73</a:t>
            </a:fld>
            <a:endParaRPr lang="en-US">
              <a:solidFill>
                <a:prstClr val="black"/>
              </a:solidFill>
              <a:latin typeface="Corbel"/>
            </a:endParaRPr>
          </a:p>
        </p:txBody>
      </p:sp>
    </p:spTree>
    <p:extLst>
      <p:ext uri="{BB962C8B-B14F-4D97-AF65-F5344CB8AC3E}">
        <p14:creationId xmlns:p14="http://schemas.microsoft.com/office/powerpoint/2010/main" val="239373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t>Which is...  </a:t>
            </a:r>
          </a:p>
          <a:p>
            <a:endParaRPr lang="en-US" altLang="en-US" dirty="0" smtClean="0"/>
          </a:p>
          <a:p>
            <a:r>
              <a:rPr lang="en-US" altLang="en-US" dirty="0" smtClean="0"/>
              <a:t>There’s all</a:t>
            </a:r>
            <a:r>
              <a:rPr lang="en-US" altLang="en-US" baseline="0" dirty="0" smtClean="0"/>
              <a:t> sorts of reasons this isn’t actually true – things can really hurt us without killing us, and they don’t always make us stronger.</a:t>
            </a:r>
          </a:p>
          <a:p>
            <a:endParaRPr lang="en-US" altLang="en-US" baseline="0" dirty="0" smtClean="0"/>
          </a:p>
          <a:p>
            <a:r>
              <a:rPr lang="en-US" altLang="en-US" baseline="0" dirty="0" smtClean="0"/>
              <a:t>For our purposes, think of it more as “That which leaves me functional to make ore games”... But I’ll get back to that at the end of the talk.</a:t>
            </a:r>
          </a:p>
          <a:p>
            <a:endParaRPr lang="en-US" altLang="en-US" baseline="0" dirty="0" smtClean="0"/>
          </a:p>
          <a:p>
            <a:r>
              <a:rPr lang="en-US" altLang="en-US" baseline="0" dirty="0" smtClean="0"/>
              <a:t>But we’re on a tight schedule so let’s get to our first speaker.  </a:t>
            </a:r>
            <a:endParaRPr lang="en-US" altLang="en-US" dirty="0" smtClean="0"/>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0E437BE-D29C-455F-B882-821D83F654A0}"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6</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067760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 I’m Jesse </a:t>
            </a:r>
            <a:r>
              <a:rPr lang="en-US" sz="1200" kern="1200" dirty="0" err="1">
                <a:solidFill>
                  <a:schemeClr val="tx1"/>
                </a:solidFill>
                <a:effectLst/>
                <a:latin typeface="+mn-lt"/>
                <a:ea typeface="+mn-ea"/>
                <a:cs typeface="+mn-cs"/>
              </a:rPr>
              <a:t>Scoble</a:t>
            </a:r>
            <a:r>
              <a:rPr lang="en-US" sz="1200" kern="1200" dirty="0">
                <a:solidFill>
                  <a:schemeClr val="tx1"/>
                </a:solidFill>
                <a:effectLst/>
                <a:latin typeface="+mn-lt"/>
                <a:ea typeface="+mn-ea"/>
                <a:cs typeface="+mn-cs"/>
              </a:rPr>
              <a:t>. And I’m hear to tell you about my first (professional) near-death-experience…</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74</a:t>
            </a:fld>
            <a:endParaRPr lang="en-US">
              <a:solidFill>
                <a:prstClr val="black"/>
              </a:solidFill>
              <a:latin typeface="Corbel"/>
            </a:endParaRPr>
          </a:p>
        </p:txBody>
      </p:sp>
    </p:spTree>
    <p:extLst>
      <p:ext uri="{BB962C8B-B14F-4D97-AF65-F5344CB8AC3E}">
        <p14:creationId xmlns:p14="http://schemas.microsoft.com/office/powerpoint/2010/main" val="4096415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happened a lifetime ago, at one of my first opportunities to have responsibility on a project.</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75</a:t>
            </a:fld>
            <a:endParaRPr lang="en-US">
              <a:solidFill>
                <a:prstClr val="black"/>
              </a:solidFill>
              <a:latin typeface="Corbel"/>
            </a:endParaRPr>
          </a:p>
        </p:txBody>
      </p:sp>
    </p:spTree>
    <p:extLst>
      <p:ext uri="{BB962C8B-B14F-4D97-AF65-F5344CB8AC3E}">
        <p14:creationId xmlns:p14="http://schemas.microsoft.com/office/powerpoint/2010/main" val="765850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Company sounded great. Projects sounded challenging and cool.</a:t>
            </a:r>
          </a:p>
          <a:p>
            <a:r>
              <a:rPr lang="en-US" dirty="0"/>
              <a:t>They loved my </a:t>
            </a:r>
            <a:r>
              <a:rPr lang="en-US" dirty="0" err="1"/>
              <a:t>pen&amp;paper</a:t>
            </a:r>
            <a:r>
              <a:rPr lang="en-US" dirty="0"/>
              <a:t> background, and hobby game industry experience. The town was not “awash” in game dev at the time, and I suspect I had more pro qualifications than many who were applying.</a:t>
            </a:r>
          </a:p>
          <a:p>
            <a:r>
              <a:rPr lang="en-US" dirty="0"/>
              <a:t>Up to this point, I had led some major RPG publications as a creative director, but had not been given a chance to “step up” in the video game world.</a:t>
            </a:r>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76</a:t>
            </a:fld>
            <a:endParaRPr lang="en-US">
              <a:solidFill>
                <a:prstClr val="black"/>
              </a:solidFill>
              <a:latin typeface="Corbel"/>
            </a:endParaRPr>
          </a:p>
        </p:txBody>
      </p:sp>
    </p:spTree>
    <p:extLst>
      <p:ext uri="{BB962C8B-B14F-4D97-AF65-F5344CB8AC3E}">
        <p14:creationId xmlns:p14="http://schemas.microsoft.com/office/powerpoint/2010/main" val="1489089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brought in to help shape and develop the Creative Director’s vision.</a:t>
            </a:r>
          </a:p>
          <a:p>
            <a:r>
              <a:rPr lang="en-US" dirty="0"/>
              <a:t>On his pet project.</a:t>
            </a:r>
          </a:p>
          <a:p>
            <a:r>
              <a:rPr lang="en-US" dirty="0"/>
              <a:t>Amazing opportunity. Felt I really had a chance to prove myself. And to shine if I pulled it off.</a:t>
            </a:r>
          </a:p>
          <a:p>
            <a:r>
              <a:rPr lang="en-US" dirty="0"/>
              <a:t>Only one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more than one problem – or this wouldn’t be a “what didn’t kill me” talk.</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77</a:t>
            </a:fld>
            <a:endParaRPr lang="en-US">
              <a:solidFill>
                <a:prstClr val="black"/>
              </a:solidFill>
              <a:latin typeface="Corbel"/>
            </a:endParaRPr>
          </a:p>
        </p:txBody>
      </p:sp>
    </p:spTree>
    <p:extLst>
      <p:ext uri="{BB962C8B-B14F-4D97-AF65-F5344CB8AC3E}">
        <p14:creationId xmlns:p14="http://schemas.microsoft.com/office/powerpoint/2010/main" val="1644725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problem was that </a:t>
            </a:r>
            <a:r>
              <a:rPr lang="en-US" sz="1200" kern="1200" dirty="0">
                <a:solidFill>
                  <a:schemeClr val="tx1"/>
                </a:solidFill>
                <a:effectLst/>
                <a:latin typeface="+mn-lt"/>
                <a:ea typeface="+mn-ea"/>
                <a:cs typeface="+mn-cs"/>
              </a:rPr>
              <a:t>there was already a lead narrative designer on it, but the project wasn’t making much progress, so the CD tapped me to take it over.</a:t>
            </a:r>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78</a:t>
            </a:fld>
            <a:endParaRPr lang="en-US">
              <a:solidFill>
                <a:prstClr val="black"/>
              </a:solidFill>
              <a:latin typeface="Corbel"/>
            </a:endParaRPr>
          </a:p>
        </p:txBody>
      </p:sp>
    </p:spTree>
    <p:extLst>
      <p:ext uri="{BB962C8B-B14F-4D97-AF65-F5344CB8AC3E}">
        <p14:creationId xmlns:p14="http://schemas.microsoft.com/office/powerpoint/2010/main" val="19046325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the trick was that the former lead was now going to be working for me. So… that was a curveball.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I do the job, learn from him, keep him on my side, but also “do everything differently” to move the project along and please the CD.</a:t>
            </a:r>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79</a:t>
            </a:fld>
            <a:endParaRPr lang="en-US">
              <a:solidFill>
                <a:prstClr val="black"/>
              </a:solidFill>
              <a:latin typeface="Corbel"/>
            </a:endParaRPr>
          </a:p>
        </p:txBody>
      </p:sp>
    </p:spTree>
    <p:extLst>
      <p:ext uri="{BB962C8B-B14F-4D97-AF65-F5344CB8AC3E}">
        <p14:creationId xmlns:p14="http://schemas.microsoft.com/office/powerpoint/2010/main" val="1182654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step was getting his take on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was the history, what worked, what didn’t. What, if any, solutions had been tried and failed?</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80</a:t>
            </a:fld>
            <a:endParaRPr lang="en-US">
              <a:solidFill>
                <a:prstClr val="black"/>
              </a:solidFill>
              <a:latin typeface="Corbel"/>
            </a:endParaRPr>
          </a:p>
        </p:txBody>
      </p:sp>
    </p:spTree>
    <p:extLst>
      <p:ext uri="{BB962C8B-B14F-4D97-AF65-F5344CB8AC3E}">
        <p14:creationId xmlns:p14="http://schemas.microsoft.com/office/powerpoint/2010/main" val="1930796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second step was keeping my new partner in the loop – bouncing my ideas off him and soliciting feedback. Also trying to keep and protect the best of his ideas, while simultaneously showing enough change / new direction to keep the CD happy.</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81</a:t>
            </a:fld>
            <a:endParaRPr lang="en-US">
              <a:solidFill>
                <a:prstClr val="black"/>
              </a:solidFill>
              <a:latin typeface="Corbel"/>
            </a:endParaRPr>
          </a:p>
        </p:txBody>
      </p:sp>
    </p:spTree>
    <p:extLst>
      <p:ext uri="{BB962C8B-B14F-4D97-AF65-F5344CB8AC3E}">
        <p14:creationId xmlns:p14="http://schemas.microsoft.com/office/powerpoint/2010/main" val="2895896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it was trying to figure out all the problem points – and come up with a variety of solutions – to present to the CD, rather than just point out the flaws.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Old axiom, “don’t just come with problems, but bring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Worked with the team – </a:t>
            </a:r>
            <a:r>
              <a:rPr lang="en-US" sz="1200" kern="1200" dirty="0" err="1">
                <a:solidFill>
                  <a:schemeClr val="tx1"/>
                </a:solidFill>
                <a:effectLst/>
                <a:latin typeface="+mn-lt"/>
                <a:ea typeface="+mn-ea"/>
                <a:cs typeface="+mn-cs"/>
              </a:rPr>
              <a:t>inc</a:t>
            </a:r>
            <a:r>
              <a:rPr lang="en-US" sz="1200" kern="1200" dirty="0">
                <a:solidFill>
                  <a:schemeClr val="tx1"/>
                </a:solidFill>
                <a:effectLst/>
                <a:latin typeface="+mn-lt"/>
                <a:ea typeface="+mn-ea"/>
                <a:cs typeface="+mn-cs"/>
              </a:rPr>
              <a:t> art team and designers - to develop and present bold suggestions for how we could move forward. And when I felt I was ready for a leap of faith, I booked a meeting with the CD.</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82</a:t>
            </a:fld>
            <a:endParaRPr lang="en-US">
              <a:solidFill>
                <a:prstClr val="black"/>
              </a:solidFill>
              <a:latin typeface="Corbel"/>
            </a:endParaRPr>
          </a:p>
        </p:txBody>
      </p:sp>
    </p:spTree>
    <p:extLst>
      <p:ext uri="{BB962C8B-B14F-4D97-AF65-F5344CB8AC3E}">
        <p14:creationId xmlns:p14="http://schemas.microsoft.com/office/powerpoint/2010/main" val="3775010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presentation to the CD, I was 5 slides into a 30 slide presentation when I realized I had miscalculated – while I had come up with a whole host of solutions, I suddenly realized he didn’t think ANY of the old design was a problem, per se (at least not in HIS mind) and that he felt I was ambushing him / trying to take over the project. (And that I had wasted 2 weeks of my time – and the team’s time - on something that I thought was important but he didn’t value).</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83</a:t>
            </a:fld>
            <a:endParaRPr lang="en-US">
              <a:solidFill>
                <a:prstClr val="black"/>
              </a:solidFill>
              <a:latin typeface="Corbel"/>
            </a:endParaRPr>
          </a:p>
        </p:txBody>
      </p:sp>
    </p:spTree>
    <p:extLst>
      <p:ext uri="{BB962C8B-B14F-4D97-AF65-F5344CB8AC3E}">
        <p14:creationId xmlns:p14="http://schemas.microsoft.com/office/powerpoint/2010/main" val="259109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dirty="0" smtClean="0"/>
              <a:t>Oscar Clark is co-founder of Fundamentally Games and a pioneer in games services since 1998. </a:t>
            </a:r>
            <a:r>
              <a:rPr lang="en-US" dirty="0" smtClean="0"/>
              <a:t>  And he recently told me he’s the person who figured out how to make</a:t>
            </a:r>
            <a:r>
              <a:rPr lang="en-US" baseline="0" dirty="0" smtClean="0"/>
              <a:t> PlayStation Home work...  </a:t>
            </a:r>
            <a:endParaRPr lang="en-US" dirty="0" smtClean="0"/>
          </a:p>
          <a:p>
            <a:endParaRPr lang="en-US" dirty="0" smtClean="0"/>
          </a:p>
          <a:p>
            <a:endParaRPr lang="en-US" dirty="0" smtClean="0"/>
          </a:p>
          <a:p>
            <a:endParaRPr lang="en-US" dirty="0" smtClean="0"/>
          </a:p>
          <a:p>
            <a:r>
              <a:rPr lang="en-US" dirty="0" smtClean="0"/>
              <a:t>Bio:</a:t>
            </a:r>
            <a:endParaRPr lang="en-US" dirty="0" smtClean="0"/>
          </a:p>
          <a:p>
            <a:r>
              <a:rPr lang="en-US" dirty="0" smtClean="0"/>
              <a:t>He helps developers and investor design, deliver and monetize games and literally wrote the book “Games As A Service” published by Focal Press. Over his career he has planned, delivered and helped manage pioneering games services including BT </a:t>
            </a:r>
            <a:r>
              <a:rPr lang="en-US" dirty="0" err="1" smtClean="0"/>
              <a:t>Wireplay</a:t>
            </a:r>
            <a:r>
              <a:rPr lang="en-US" dirty="0" smtClean="0"/>
              <a:t>, Three and </a:t>
            </a:r>
            <a:r>
              <a:rPr lang="en-US" dirty="0" err="1" smtClean="0"/>
              <a:t>Playstation</a:t>
            </a:r>
            <a:r>
              <a:rPr lang="en-US" dirty="0" smtClean="0"/>
              <a:t> Home as well as consulting on more games projects that he can recall. He is best known as an evangelist for Unity Technologies, and prior to that NVIDIA, Papaya Mobile and </a:t>
            </a:r>
            <a:r>
              <a:rPr lang="en-US" dirty="0" err="1" smtClean="0"/>
              <a:t>Applifier</a:t>
            </a:r>
            <a:r>
              <a:rPr lang="en-US" dirty="0" smtClean="0"/>
              <a:t>.</a:t>
            </a:r>
          </a:p>
          <a:p>
            <a:r>
              <a:rPr lang="en-US" b="1" dirty="0" smtClean="0"/>
              <a:t>Past projects:</a:t>
            </a:r>
            <a:endParaRPr lang="en-US" dirty="0" smtClean="0"/>
          </a:p>
          <a:p>
            <a:r>
              <a:rPr lang="en-US" dirty="0" smtClean="0"/>
              <a:t>Major highlights include </a:t>
            </a:r>
            <a:r>
              <a:rPr lang="en-US" dirty="0" err="1" smtClean="0"/>
              <a:t>Playstation</a:t>
            </a:r>
            <a:r>
              <a:rPr lang="en-US" dirty="0" smtClean="0"/>
              <a:t> Home (Sony’s groundbreaking virtual world as Home Architect), Three UK’s Games Platform (Worlds highest revenue/user Java games platform), BT </a:t>
            </a:r>
            <a:r>
              <a:rPr lang="en-US" dirty="0" err="1" smtClean="0"/>
              <a:t>Wireplay</a:t>
            </a:r>
            <a:r>
              <a:rPr lang="en-US" dirty="0" smtClean="0"/>
              <a:t> (one of the first Online Gaming Service ever), numerous games projects with a diverse range of clients including (but not limited to) </a:t>
            </a:r>
            <a:r>
              <a:rPr lang="en-US" dirty="0" err="1" smtClean="0"/>
              <a:t>Jagex</a:t>
            </a:r>
            <a:r>
              <a:rPr lang="en-US" dirty="0" smtClean="0"/>
              <a:t>, </a:t>
            </a:r>
            <a:r>
              <a:rPr lang="en-US" dirty="0" err="1" smtClean="0"/>
              <a:t>Kiloo</a:t>
            </a:r>
            <a:r>
              <a:rPr lang="en-US" dirty="0" smtClean="0"/>
              <a:t>, Team17, </a:t>
            </a:r>
            <a:r>
              <a:rPr lang="en-US" dirty="0" err="1" smtClean="0"/>
              <a:t>Deepmind</a:t>
            </a:r>
            <a:r>
              <a:rPr lang="en-US" dirty="0" smtClean="0"/>
              <a:t>, Reality Gaming, Internet of Elephants, India Games, Proper Games, Copenhagen Creators, Games Faction, </a:t>
            </a:r>
            <a:r>
              <a:rPr lang="en-US" dirty="0" err="1" smtClean="0"/>
              <a:t>Exient</a:t>
            </a:r>
            <a:r>
              <a:rPr lang="en-US" dirty="0" smtClean="0"/>
              <a:t>, </a:t>
            </a:r>
            <a:r>
              <a:rPr lang="en-US" dirty="0" err="1" smtClean="0"/>
              <a:t>Iomo</a:t>
            </a:r>
            <a:r>
              <a:rPr lang="en-US" dirty="0" smtClean="0"/>
              <a:t> Studios, </a:t>
            </a:r>
            <a:r>
              <a:rPr lang="en-US" dirty="0" err="1" smtClean="0"/>
              <a:t>Thumbstar</a:t>
            </a:r>
            <a:r>
              <a:rPr lang="en-US" dirty="0" smtClean="0"/>
              <a:t> Games, </a:t>
            </a:r>
            <a:r>
              <a:rPr lang="en-US" dirty="0" err="1" smtClean="0"/>
              <a:t>Biodroid</a:t>
            </a:r>
            <a:r>
              <a:rPr lang="en-US" dirty="0" smtClean="0"/>
              <a:t> Entertainment, </a:t>
            </a:r>
            <a:r>
              <a:rPr lang="en-US" dirty="0" err="1" smtClean="0"/>
              <a:t>Magmic</a:t>
            </a:r>
            <a:r>
              <a:rPr lang="en-US" dirty="0" smtClean="0"/>
              <a:t>, EA, AMA, Soccer Manager, </a:t>
            </a:r>
            <a:r>
              <a:rPr lang="en-US" dirty="0" err="1" smtClean="0"/>
              <a:t>Virtrade</a:t>
            </a:r>
            <a:r>
              <a:rPr lang="en-US" dirty="0" smtClean="0"/>
              <a:t>, No Yetis Allowed, </a:t>
            </a:r>
            <a:r>
              <a:rPr lang="en-US" dirty="0" err="1" smtClean="0"/>
              <a:t>Dreamharvest</a:t>
            </a:r>
            <a:r>
              <a:rPr lang="en-US" dirty="0" smtClean="0"/>
              <a:t>, Atom Universe, </a:t>
            </a:r>
            <a:r>
              <a:rPr lang="en-US" dirty="0" err="1" smtClean="0"/>
              <a:t>etc</a:t>
            </a:r>
            <a:r>
              <a:rPr lang="en-US" dirty="0" smtClean="0"/>
              <a:t> (in no particular order).</a:t>
            </a:r>
            <a:endParaRPr lang="en-US" dirty="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598040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didn’t get fired, but I did get a pretty good “talking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 realize my star was… falling.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84</a:t>
            </a:fld>
            <a:endParaRPr lang="en-US">
              <a:solidFill>
                <a:prstClr val="black"/>
              </a:solidFill>
              <a:latin typeface="Corbel"/>
            </a:endParaRPr>
          </a:p>
        </p:txBody>
      </p:sp>
    </p:spTree>
    <p:extLst>
      <p:ext uri="{BB962C8B-B14F-4D97-AF65-F5344CB8AC3E}">
        <p14:creationId xmlns:p14="http://schemas.microsoft.com/office/powerpoint/2010/main" val="2924179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I carry forward?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learned a pretty important lesson in communicating and telegraphing my intentions.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had done right – was make the old narrative lead an ally. I didn’t know it at the time, but he had had two junior designers under him that had landed their spots due to personal ties, and didn’t really know what they were to be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wasn’t old – certainly not as old as I am now – but I had been working for enough years to have developed a bit of professionalism.</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85</a:t>
            </a:fld>
            <a:endParaRPr lang="en-US">
              <a:solidFill>
                <a:prstClr val="black"/>
              </a:solidFill>
              <a:latin typeface="Corbel"/>
            </a:endParaRPr>
          </a:p>
        </p:txBody>
      </p:sp>
    </p:spTree>
    <p:extLst>
      <p:ext uri="{BB962C8B-B14F-4D97-AF65-F5344CB8AC3E}">
        <p14:creationId xmlns:p14="http://schemas.microsoft.com/office/powerpoint/2010/main" val="7884134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also didn’t come in all Godzilla about it. The old “you screwed up or I wouldn’t be here”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 hadn’t figured out how to establish a rapport with The Powers That Be, as it were – and that’s something I would take forward to every subsequent project.</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solidFill>
                  <a:prstClr val="black"/>
                </a:solidFill>
                <a:latin typeface="Corbel"/>
              </a:rPr>
              <a:pPr/>
              <a:t>86</a:t>
            </a:fld>
            <a:endParaRPr lang="en-US">
              <a:solidFill>
                <a:prstClr val="black"/>
              </a:solidFill>
              <a:latin typeface="Corbel"/>
            </a:endParaRPr>
          </a:p>
        </p:txBody>
      </p:sp>
    </p:spTree>
    <p:extLst>
      <p:ext uri="{BB962C8B-B14F-4D97-AF65-F5344CB8AC3E}">
        <p14:creationId xmlns:p14="http://schemas.microsoft.com/office/powerpoint/2010/main" val="1072387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dirty="0" err="1" smtClean="0"/>
              <a:t>Bahiyya</a:t>
            </a:r>
            <a:r>
              <a:rPr lang="en-US" dirty="0" smtClean="0"/>
              <a:t> Khan is a multiple award-winning game designer and writer from Johannesburg, South Africa. </a:t>
            </a:r>
          </a:p>
          <a:p>
            <a:endParaRPr lang="en-US" dirty="0" smtClean="0"/>
          </a:p>
          <a:p>
            <a:r>
              <a:rPr lang="en-US" dirty="0" smtClean="0"/>
              <a:t>She worked on the </a:t>
            </a:r>
            <a:r>
              <a:rPr lang="en-US" dirty="0" err="1" smtClean="0"/>
              <a:t>IGF</a:t>
            </a:r>
            <a:r>
              <a:rPr lang="en-US" dirty="0" smtClean="0"/>
              <a:t> award winning game, after HOURS, and in researching</a:t>
            </a:r>
            <a:r>
              <a:rPr lang="en-US" baseline="0" dirty="0" smtClean="0"/>
              <a:t> her I found that every time she writes a bio it is unique.  </a:t>
            </a:r>
            <a:endParaRPr lang="en-US" altLang="en-US" dirty="0"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89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97994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65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8e286711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8e28671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latin typeface="Times New Roman"/>
                <a:ea typeface="Times New Roman"/>
                <a:cs typeface="Times New Roman"/>
                <a:sym typeface="Times New Roman"/>
              </a:rPr>
              <a:t>Hey watsup I’m Bahiyya Khan and I make video games and awful art that is very good actually. </a:t>
            </a:r>
            <a:r>
              <a:rPr lang="en" sz="1200">
                <a:solidFill>
                  <a:schemeClr val="dk1"/>
                </a:solidFill>
                <a:latin typeface="Times New Roman"/>
                <a:ea typeface="Times New Roman"/>
                <a:cs typeface="Times New Roman"/>
                <a:sym typeface="Times New Roman"/>
              </a:rPr>
              <a:t>This talk is about trusting your instincts as opposed to going along with what you think you’re ‘supposed’ to you because you owe it to yourself or some social construct. I’ll be speaking about what happened when I went to a punk show last year to see Joyce Manor play and got destroyed in the pit and how that relates to the game I made, after HOURS. Quick background into Joyce Manor, they’re a pop-punk band from California. They make short and fast music that makes you feel like smashing things. After HOURS is a fmv about sexual assault and BPD that scooped up an IGF at this years awards and it was developed by a punk rock band (me) and the women I worked with on it from South Africa so that instantly makes us cooler than Joyce Manor.</a:t>
            </a:r>
            <a:endParaRPr/>
          </a:p>
        </p:txBody>
      </p:sp>
    </p:spTree>
    <p:extLst>
      <p:ext uri="{BB962C8B-B14F-4D97-AF65-F5344CB8AC3E}">
        <p14:creationId xmlns:p14="http://schemas.microsoft.com/office/powerpoint/2010/main" val="813426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8e286711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8e286711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So the thing about punk shows is that there’s a certain mentality that you have to accept or integrate into, or it’s taken for granted that because you love the music, you’d love and accept the culture that comes along with it. And if you don’t, you’re a fake fan. You’re not really punk. And the thing about making a video game about a social issue that you’re so passionate about bringing awareness to and is so intimately tied into who you are as a person, which means that if you stopped working on this game, if you walked away, that means that you didn’t care enough. Or you weren’t enough to handle it. And you have to handle it. So you have to be enough. Both of these scenarios are tied into feeling like an imposter. Like if you don’t follow through with what you ‘subscribed’ to, you’re kind of a poser you weak ass bitch.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437482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8e286711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8e28671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With most alternative shows, moshing is a given during heavy songs. Whatever man I’m chilled with that like I generally enjoy aggressive dancing to hard music. But there’s a designated space for it. When I saw JM last year, the moshing got so out of control that there were no boundaries as to where the pit started and ended. I didn’t go into the pit at their show from the beginning cos But the pit spilled over and I was getting fucked up properly. My ribs felt like they were being crushed. People were ramming into each other and I properly thought I was gonna die. Struggle with should I get out or not and then asled security to take me out and saw the rest of the show much further away but calmer but fuckin angry that the experience was spoiled. Imposter behaviour. </a:t>
            </a:r>
            <a:endParaRPr/>
          </a:p>
        </p:txBody>
      </p:sp>
    </p:spTree>
    <p:extLst>
      <p:ext uri="{BB962C8B-B14F-4D97-AF65-F5344CB8AC3E}">
        <p14:creationId xmlns:p14="http://schemas.microsoft.com/office/powerpoint/2010/main" val="23955897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8e286711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8e286711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After HOURS: the trauma was less immediate and way more spread out. Not a 1 hour show but a 1.5 year long experience and then the after effects Trauma is a lot less clear when you don’t immediatly recognise that ur life is being thretaened. There’s no adrenaline kikcking in saying </a:t>
            </a:r>
            <a:r>
              <a:rPr lang="en" sz="1200" b="1">
                <a:solidFill>
                  <a:schemeClr val="dk1"/>
                </a:solidFill>
                <a:latin typeface="Times New Roman"/>
                <a:ea typeface="Times New Roman"/>
                <a:cs typeface="Times New Roman"/>
                <a:sym typeface="Times New Roman"/>
              </a:rPr>
              <a:t>bitch u are going to die </a:t>
            </a:r>
            <a:r>
              <a:rPr lang="en" sz="1200">
                <a:solidFill>
                  <a:schemeClr val="dk1"/>
                </a:solidFill>
                <a:latin typeface="Times New Roman"/>
                <a:ea typeface="Times New Roman"/>
                <a:cs typeface="Times New Roman"/>
                <a:sym typeface="Times New Roman"/>
              </a:rPr>
              <a:t>if you don’t get out right now. There’s someone that looks like you sitting in your room at the end of the bed or skulking in the corner looking at you all the time with an expression you can never quite figure out. She never cheers for you, just points out every fucking thing you’re doing wrong. Everything that makes you less or pathetic or like you don’t really care about what you’re making bevause if u did you would get up you wouldn’t be crying in bed because you can’t face it you wouldn’t feel like killing yourself because it’s all too much.  A punk show has nothing on this sort of trauma but both experiences are rooted in different forms of terror. Terror is hard to recognise when you enter something already terrified. I had existing sexual assault and bpd trauma. I needed to heal. I don’t think making games about your traumas are a form of therapy. RIP to other devs but I’m different.</a:t>
            </a:r>
            <a:endParaRPr/>
          </a:p>
        </p:txBody>
      </p:sp>
    </p:spTree>
    <p:extLst>
      <p:ext uri="{BB962C8B-B14F-4D97-AF65-F5344CB8AC3E}">
        <p14:creationId xmlns:p14="http://schemas.microsoft.com/office/powerpoint/2010/main" val="7173729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e286711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e286711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You feel like a fraud leaving something ur ‘supposed’ to be able to handle. Boundaries and self care and mental health. It doesn’t make you less. You need you. Your responsibility to yourself. WHO do I owe it to? The most punk rock thing you can do is be kind to yourself. I don’t want my work and my life to hurt my heart. Sometimes the best thing is to sit it out until you can or even if you never can that’s okay.your game is not leaving you. Even if ayone else does it, it’ll never be the way you do it. Dancing alone away frm everything or sitting something out doesn’t mean you weren’t present. You know who you are. And you should protect that</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Now I would say ‘no fuck that’ I think I needed to have those experiences to know how I should better respond to those situations.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most punk rock thing you can do is be kind to yourself.</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2984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dirty="0" smtClean="0"/>
              <a:t>Amy Dallas has a background everywhere from EA Maxis to </a:t>
            </a:r>
            <a:r>
              <a:rPr lang="en-US" dirty="0" err="1" smtClean="0"/>
              <a:t>ngmoco</a:t>
            </a:r>
            <a:endParaRPr lang="en-US" dirty="0" smtClean="0"/>
          </a:p>
          <a:p>
            <a:endParaRPr lang="en-US" dirty="0" smtClean="0"/>
          </a:p>
          <a:p>
            <a:r>
              <a:rPr lang="en-US" dirty="0" smtClean="0"/>
              <a:t>She the one of the four founding partners of </a:t>
            </a:r>
            <a:r>
              <a:rPr lang="en-US" dirty="0" err="1" smtClean="0"/>
              <a:t>ClutchPlay</a:t>
            </a:r>
            <a:r>
              <a:rPr lang="en-US" dirty="0" smtClean="0"/>
              <a:t> Games, a small but scrappy game studio in Portland, Oregon.</a:t>
            </a:r>
          </a:p>
          <a:p>
            <a:endParaRPr lang="en-US" dirty="0" smtClean="0"/>
          </a:p>
          <a:p>
            <a:r>
              <a:rPr lang="en-US" dirty="0" smtClean="0"/>
              <a:t>PAX 10 Award winning game Skullduggery</a:t>
            </a:r>
          </a:p>
          <a:p>
            <a:endParaRPr lang="en-US" dirty="0" smtClean="0"/>
          </a:p>
          <a:p>
            <a:endParaRPr lang="en-US" dirty="0" smtClean="0"/>
          </a:p>
          <a:p>
            <a:r>
              <a:rPr lang="en-US" dirty="0" smtClean="0"/>
              <a:t>Full bio:</a:t>
            </a:r>
            <a:endParaRPr lang="en-US" dirty="0" smtClean="0"/>
          </a:p>
          <a:p>
            <a:r>
              <a:rPr lang="en-US" dirty="0" smtClean="0"/>
              <a:t>Founded in 2012, the </a:t>
            </a:r>
            <a:r>
              <a:rPr lang="en-US" dirty="0" err="1" smtClean="0"/>
              <a:t>ClutchPlay</a:t>
            </a:r>
            <a:r>
              <a:rPr lang="en-US" dirty="0" smtClean="0"/>
              <a:t> team has worked on several indie and work-for-hire titles for larger companies such as </a:t>
            </a:r>
            <a:r>
              <a:rPr lang="en-US" dirty="0" err="1" smtClean="0"/>
              <a:t>ILMxLAB</a:t>
            </a:r>
            <a:r>
              <a:rPr lang="en-US" dirty="0" smtClean="0"/>
              <a:t>, Endless Entertainment, </a:t>
            </a:r>
            <a:r>
              <a:rPr lang="en-US" dirty="0" err="1" smtClean="0"/>
              <a:t>KIXEYE</a:t>
            </a:r>
            <a:r>
              <a:rPr lang="en-US" dirty="0" smtClean="0"/>
              <a:t>, Inc., Telltale Games, </a:t>
            </a:r>
            <a:r>
              <a:rPr lang="en-US" dirty="0" err="1" smtClean="0"/>
              <a:t>Glu</a:t>
            </a:r>
            <a:r>
              <a:rPr lang="en-US" dirty="0" smtClean="0"/>
              <a:t> Mobile, and Intel to name a few.</a:t>
            </a:r>
          </a:p>
          <a:p>
            <a:r>
              <a:rPr lang="en-US" dirty="0" err="1" smtClean="0"/>
              <a:t>ClutchPlay’s</a:t>
            </a:r>
            <a:r>
              <a:rPr lang="en-US" dirty="0" smtClean="0"/>
              <a:t> first game Little Chomp, was selected as one of six titles featured at the 2013 PAX East Indie Showcase, and their second title, “Skullduggery!” was selected for the PAX 10 Indie Showcase at PAX Prime 2014.</a:t>
            </a:r>
          </a:p>
          <a:p>
            <a:r>
              <a:rPr lang="en-US" dirty="0" smtClean="0"/>
              <a:t>As the CEO, Amy wears a lot of hats at </a:t>
            </a:r>
            <a:r>
              <a:rPr lang="en-US" dirty="0" err="1" smtClean="0"/>
              <a:t>ClutchPlay</a:t>
            </a:r>
            <a:r>
              <a:rPr lang="en-US" dirty="0" smtClean="0"/>
              <a:t>, and divides her time between being a tireless organizer, an accomplished cat-herder, a skilled bomb-diffuser, a fearless lion-tamer, a compassionate hand-holder, an experienced whip-cracker, a relentless team-builder, and a producer of some pretty badass projects. Before starting </a:t>
            </a:r>
            <a:r>
              <a:rPr lang="en-US" dirty="0" err="1" smtClean="0"/>
              <a:t>ClutchPlay</a:t>
            </a:r>
            <a:r>
              <a:rPr lang="en-US" dirty="0" smtClean="0"/>
              <a:t>, Amy worked at several game companies, including EA Maxis, </a:t>
            </a:r>
            <a:r>
              <a:rPr lang="en-US" dirty="0" err="1" smtClean="0"/>
              <a:t>ngmoco</a:t>
            </a:r>
            <a:r>
              <a:rPr lang="en-US" dirty="0" smtClean="0"/>
              <a:t>:) and </a:t>
            </a:r>
            <a:r>
              <a:rPr lang="en-US" dirty="0" err="1" smtClean="0"/>
              <a:t>DeNA</a:t>
            </a:r>
            <a:r>
              <a:rPr lang="en-US" dirty="0" smtClean="0"/>
              <a:t>.</a:t>
            </a:r>
            <a:endParaRPr lang="en-US" dirty="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19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71633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dirty="0" smtClean="0">
                <a:effectLst/>
              </a:rPr>
              <a:t>Henrik </a:t>
            </a:r>
            <a:r>
              <a:rPr lang="en-US" dirty="0" err="1" smtClean="0">
                <a:effectLst/>
              </a:rPr>
              <a:t>Jonsson</a:t>
            </a:r>
            <a:r>
              <a:rPr lang="en-US" dirty="0" smtClean="0">
                <a:effectLst/>
              </a:rPr>
              <a:t> currently works at the Goodbye Kansas</a:t>
            </a:r>
            <a:r>
              <a:rPr lang="en-US" baseline="0" dirty="0" smtClean="0">
                <a:effectLst/>
              </a:rPr>
              <a:t> Investment fund, but in a past life had a long career as a games and graphics programmer.</a:t>
            </a:r>
          </a:p>
          <a:p>
            <a:endParaRPr lang="en-US" baseline="0" dirty="0" smtClean="0">
              <a:effectLst/>
            </a:endParaRPr>
          </a:p>
          <a:p>
            <a:r>
              <a:rPr lang="en-US" baseline="0" dirty="0" smtClean="0">
                <a:effectLst/>
              </a:rPr>
              <a:t>And I was happy to learn he is the second member of the </a:t>
            </a:r>
            <a:r>
              <a:rPr lang="en-US" baseline="0" dirty="0" err="1" smtClean="0">
                <a:effectLst/>
              </a:rPr>
              <a:t>Anachronox</a:t>
            </a:r>
            <a:r>
              <a:rPr lang="en-US" baseline="0" dirty="0" smtClean="0">
                <a:effectLst/>
              </a:rPr>
              <a:t> dev team to ever do this session.  </a:t>
            </a:r>
            <a:endParaRPr lang="en-US" dirty="0" smtClean="0">
              <a:effectLst/>
            </a:endParaRPr>
          </a:p>
          <a:p>
            <a:endParaRPr lang="en-US" dirty="0" smtClean="0">
              <a:effectLst/>
            </a:endParaRPr>
          </a:p>
          <a:p>
            <a:endParaRPr lang="en-US" dirty="0" smtClean="0">
              <a:effectLst/>
            </a:endParaRPr>
          </a:p>
          <a:p>
            <a:r>
              <a:rPr lang="en-US" dirty="0" smtClean="0">
                <a:effectLst/>
              </a:rPr>
              <a:t>Full bio:</a:t>
            </a:r>
            <a:endParaRPr lang="en-US" dirty="0" smtClean="0">
              <a:effectLst/>
            </a:endParaRPr>
          </a:p>
          <a:p>
            <a:r>
              <a:rPr lang="en-US" dirty="0" smtClean="0">
                <a:effectLst/>
              </a:rPr>
              <a:t>Henrik likes Game Developers more than he likes making Games. After working 22 years as a Games and Graphics Programmer, making everything from AAA-games and Casino games to Industrial Robotics Simulations, he became an Game Company Equity Investor at Goodbye Kansas Game Invest.</a:t>
            </a:r>
          </a:p>
          <a:p>
            <a:r>
              <a:rPr lang="en-US" dirty="0" smtClean="0">
                <a:effectLst/>
              </a:rPr>
              <a:t>By helping seasoned experts and rising stars get funded to build their dreams, Henrik is finally in a position to help Game Developers build their own games, rather than building games himself.</a:t>
            </a:r>
            <a:endParaRPr lang="en-US" dirty="0">
              <a:effectLst/>
            </a:endParaRPr>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89E79-284E-44E6-B6E5-90041A1F524C}" type="slidenum">
              <a:rPr lang="en-US" altLang="en-US" smtClean="0">
                <a:solidFill>
                  <a:srgbClr val="000000"/>
                </a:solidFill>
                <a:latin typeface="Calibri" panose="020F0502020204030204" pitchFamily="34" charset="0"/>
              </a:rPr>
              <a:pPr/>
              <a:t>97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03290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a:ln/>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7172"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B23D6B1-9B28-4C45-BA8C-DCCED521781C}" type="slidenum">
              <a:rPr lang="en-US" altLang="en-US" sz="1200">
                <a:solidFill>
                  <a:srgbClr val="000000"/>
                </a:solidFill>
              </a:rPr>
              <a:pPr algn="r" eaLnBrk="1" hangingPunct="1"/>
              <a:t>98</a:t>
            </a:fld>
            <a:endParaRPr lang="en-US" altLang="en-US" sz="1200">
              <a:solidFill>
                <a:srgbClr val="000000"/>
              </a:solidFill>
            </a:endParaRPr>
          </a:p>
        </p:txBody>
      </p:sp>
    </p:spTree>
    <p:extLst>
      <p:ext uri="{BB962C8B-B14F-4D97-AF65-F5344CB8AC3E}">
        <p14:creationId xmlns:p14="http://schemas.microsoft.com/office/powerpoint/2010/main" val="39406858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The Online climate has grown very cold over the years, threats, hate and abuse is hurled the way people used to throw rocks at each other – way too frequently </a:t>
            </a:r>
          </a:p>
          <a:p>
            <a:pPr eaLnBrk="1" hangingPunct="1">
              <a:spcBef>
                <a:spcPct val="0"/>
              </a:spcBef>
            </a:pPr>
            <a:endParaRPr lang="en-US" altLang="en-US" smtClean="0"/>
          </a:p>
          <a:p>
            <a:pPr eaLnBrk="1" hangingPunct="1">
              <a:spcBef>
                <a:spcPct val="0"/>
              </a:spcBef>
            </a:pPr>
            <a:r>
              <a:rPr lang="en-US" altLang="en-US" smtClean="0"/>
              <a:t>In Sweden, there’s an award being handed out for the Online Angel of the Year, each year people or organizations get an award for helping others – basically , for being kind.</a:t>
            </a:r>
            <a:br>
              <a:rPr lang="en-US" altLang="en-US" smtClean="0"/>
            </a:br>
            <a:r>
              <a:rPr lang="en-US" altLang="en-US" smtClean="0"/>
              <a:t/>
            </a:r>
            <a:br>
              <a:rPr lang="en-US" altLang="en-US" smtClean="0"/>
            </a:br>
            <a:r>
              <a:rPr lang="en-US" altLang="en-US" smtClean="0"/>
              <a:t>The award for Gaming is handed out by a jury of people very active in the gaming sector, and some recipients have been the Dreamhack organization, and a Female E-sport organization, etc.. So it’s a big thing.</a:t>
            </a:r>
          </a:p>
        </p:txBody>
      </p:sp>
      <p:sp>
        <p:nvSpPr>
          <p:cNvPr id="9220"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303970-A999-4CFB-8A12-B289538D5165}" type="slidenum">
              <a:rPr lang="en-US" altLang="en-US" sz="1200">
                <a:solidFill>
                  <a:srgbClr val="000000"/>
                </a:solidFill>
              </a:rPr>
              <a:pPr algn="r" eaLnBrk="1" hangingPunct="1"/>
              <a:t>99</a:t>
            </a:fld>
            <a:endParaRPr lang="en-US" altLang="en-US" sz="1200">
              <a:solidFill>
                <a:srgbClr val="000000"/>
              </a:solidFill>
            </a:endParaRPr>
          </a:p>
        </p:txBody>
      </p:sp>
    </p:spTree>
    <p:extLst>
      <p:ext uri="{BB962C8B-B14F-4D97-AF65-F5344CB8AC3E}">
        <p14:creationId xmlns:p14="http://schemas.microsoft.com/office/powerpoint/2010/main" val="30830387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ln/>
        </p:spPr>
      </p:sp>
      <p:sp>
        <p:nvSpPr>
          <p:cNvPr id="11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 And I think this is a pretty cool award to have..</a:t>
            </a:r>
          </a:p>
        </p:txBody>
      </p:sp>
      <p:sp>
        <p:nvSpPr>
          <p:cNvPr id="11268"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2FEBEC1-A59C-418F-88B0-CA5F38018C43}" type="slidenum">
              <a:rPr lang="en-US" altLang="en-US" sz="1200">
                <a:solidFill>
                  <a:srgbClr val="000000"/>
                </a:solidFill>
              </a:rPr>
              <a:pPr algn="r" eaLnBrk="1" hangingPunct="1"/>
              <a:t>100</a:t>
            </a:fld>
            <a:endParaRPr lang="en-US" altLang="en-US" sz="1200">
              <a:solidFill>
                <a:srgbClr val="000000"/>
              </a:solidFill>
            </a:endParaRPr>
          </a:p>
        </p:txBody>
      </p:sp>
    </p:spTree>
    <p:extLst>
      <p:ext uri="{BB962C8B-B14F-4D97-AF65-F5344CB8AC3E}">
        <p14:creationId xmlns:p14="http://schemas.microsoft.com/office/powerpoint/2010/main" val="36752003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The people receiving this award are obviously very kind people</a:t>
            </a:r>
          </a:p>
        </p:txBody>
      </p:sp>
      <p:sp>
        <p:nvSpPr>
          <p:cNvPr id="13316"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06CD3E3-BC2D-43D7-BD2E-DE8A300C7CFE}" type="slidenum">
              <a:rPr lang="en-US" altLang="en-US" sz="1200">
                <a:solidFill>
                  <a:srgbClr val="000000"/>
                </a:solidFill>
              </a:rPr>
              <a:pPr algn="r" eaLnBrk="1" hangingPunct="1"/>
              <a:t>101</a:t>
            </a:fld>
            <a:endParaRPr lang="en-US" altLang="en-US" sz="1200">
              <a:solidFill>
                <a:srgbClr val="000000"/>
              </a:solidFill>
            </a:endParaRPr>
          </a:p>
        </p:txBody>
      </p:sp>
    </p:spTree>
    <p:extLst>
      <p:ext uri="{BB962C8B-B14F-4D97-AF65-F5344CB8AC3E}">
        <p14:creationId xmlns:p14="http://schemas.microsoft.com/office/powerpoint/2010/main" val="39231746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But the most important aspect is not who receives the award, but.. In what ways they help others. </a:t>
            </a:r>
          </a:p>
        </p:txBody>
      </p:sp>
      <p:sp>
        <p:nvSpPr>
          <p:cNvPr id="1536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2D66628-2169-4764-9C8F-B26FF7B93AB0}" type="slidenum">
              <a:rPr lang="en-US" altLang="en-US" sz="1200">
                <a:solidFill>
                  <a:srgbClr val="000000"/>
                </a:solidFill>
              </a:rPr>
              <a:pPr algn="r" eaLnBrk="1" hangingPunct="1"/>
              <a:t>102</a:t>
            </a:fld>
            <a:endParaRPr lang="en-US" altLang="en-US" sz="1200">
              <a:solidFill>
                <a:srgbClr val="000000"/>
              </a:solidFill>
            </a:endParaRPr>
          </a:p>
        </p:txBody>
      </p:sp>
    </p:spTree>
    <p:extLst>
      <p:ext uri="{BB962C8B-B14F-4D97-AF65-F5344CB8AC3E}">
        <p14:creationId xmlns:p14="http://schemas.microsoft.com/office/powerpoint/2010/main" val="33620625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These people do nice things because other people deserve nice things. They don’t do this to win awards, </a:t>
            </a:r>
          </a:p>
        </p:txBody>
      </p:sp>
      <p:sp>
        <p:nvSpPr>
          <p:cNvPr id="17412"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348C111-9FA6-42EC-B05F-F59E9C165247}" type="slidenum">
              <a:rPr lang="en-US" altLang="en-US" sz="1200">
                <a:solidFill>
                  <a:srgbClr val="000000"/>
                </a:solidFill>
              </a:rPr>
              <a:pPr algn="r" eaLnBrk="1" hangingPunct="1"/>
              <a:t>103</a:t>
            </a:fld>
            <a:endParaRPr lang="en-US" altLang="en-US" sz="1200">
              <a:solidFill>
                <a:srgbClr val="000000"/>
              </a:solidFill>
            </a:endParaRPr>
          </a:p>
        </p:txBody>
      </p:sp>
    </p:spTree>
    <p:extLst>
      <p:ext uri="{BB962C8B-B14F-4D97-AF65-F5344CB8AC3E}">
        <p14:creationId xmlns:p14="http://schemas.microsoft.com/office/powerpoint/2010/main" val="21220063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and obviously none of these wonderful people would use this for boasting or for public recognition..</a:t>
            </a:r>
          </a:p>
        </p:txBody>
      </p:sp>
      <p:sp>
        <p:nvSpPr>
          <p:cNvPr id="19460"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28A3FB6-470E-4094-A2F0-C1766291173F}" type="slidenum">
              <a:rPr lang="en-US" altLang="en-US" sz="1200">
                <a:solidFill>
                  <a:srgbClr val="000000"/>
                </a:solidFill>
              </a:rPr>
              <a:pPr algn="r" eaLnBrk="1" hangingPunct="1"/>
              <a:t>104</a:t>
            </a:fld>
            <a:endParaRPr lang="en-US" altLang="en-US" sz="1200">
              <a:solidFill>
                <a:srgbClr val="000000"/>
              </a:solidFill>
            </a:endParaRPr>
          </a:p>
        </p:txBody>
      </p:sp>
    </p:spTree>
    <p:extLst>
      <p:ext uri="{BB962C8B-B14F-4D97-AF65-F5344CB8AC3E}">
        <p14:creationId xmlns:p14="http://schemas.microsoft.com/office/powerpoint/2010/main" val="9635468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Since I’m here for MIGS, I don’t know who won this year, but I hope it was someone nice…</a:t>
            </a:r>
          </a:p>
        </p:txBody>
      </p:sp>
      <p:sp>
        <p:nvSpPr>
          <p:cNvPr id="21508"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06014A4-D9FE-4379-89D6-C2E5C291D5AC}" type="slidenum">
              <a:rPr lang="en-US" altLang="en-US" sz="1200">
                <a:solidFill>
                  <a:srgbClr val="000000"/>
                </a:solidFill>
              </a:rPr>
              <a:pPr algn="r" eaLnBrk="1" hangingPunct="1"/>
              <a:t>105</a:t>
            </a:fld>
            <a:endParaRPr lang="en-US" altLang="en-US" sz="1200">
              <a:solidFill>
                <a:srgbClr val="000000"/>
              </a:solidFill>
            </a:endParaRPr>
          </a:p>
        </p:txBody>
      </p:sp>
    </p:spTree>
    <p:extLst>
      <p:ext uri="{BB962C8B-B14F-4D97-AF65-F5344CB8AC3E}">
        <p14:creationId xmlns:p14="http://schemas.microsoft.com/office/powerpoint/2010/main" val="39704205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Another award was handed out last week in the US, and Megan Rapinoe won a “Women of the Year” award. In her speech, she said a ton of great things… Amongst others</a:t>
            </a:r>
          </a:p>
        </p:txBody>
      </p:sp>
      <p:sp>
        <p:nvSpPr>
          <p:cNvPr id="23556"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E425315-D1F4-4893-BE1C-E2BECEB9D589}" type="slidenum">
              <a:rPr lang="en-US" altLang="en-US" sz="1200">
                <a:solidFill>
                  <a:srgbClr val="000000"/>
                </a:solidFill>
              </a:rPr>
              <a:pPr algn="r" eaLnBrk="1" hangingPunct="1"/>
              <a:t>106</a:t>
            </a:fld>
            <a:endParaRPr lang="en-US" altLang="en-US" sz="1200">
              <a:solidFill>
                <a:srgbClr val="000000"/>
              </a:solidFill>
            </a:endParaRPr>
          </a:p>
        </p:txBody>
      </p:sp>
    </p:spTree>
    <p:extLst>
      <p:ext uri="{BB962C8B-B14F-4D97-AF65-F5344CB8AC3E}">
        <p14:creationId xmlns:p14="http://schemas.microsoft.com/office/powerpoint/2010/main" val="150457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a:p>
            <a:r>
              <a:rPr lang="en-US" altLang="en-US" smtClean="0"/>
              <a:t>I’m Amy Dallas.  Welcome to my personal edition of “shit that didn’t kill me.”</a:t>
            </a:r>
          </a:p>
        </p:txBody>
      </p:sp>
      <p:sp>
        <p:nvSpPr>
          <p:cNvPr id="1638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035FD8CD-3694-4472-BE27-CA249C3A110C}" type="slidenum">
              <a:rPr lang="en-US" altLang="en-US" sz="1200" smtClean="0">
                <a:solidFill>
                  <a:srgbClr val="000000"/>
                </a:solidFill>
                <a:latin typeface="Calibri" panose="020F0502020204030204" pitchFamily="34" charset="0"/>
                <a:cs typeface="+mn-cs"/>
              </a:rPr>
              <a:pPr algn="r" eaLnBrk="1" hangingPunct="1"/>
              <a:t>20</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6988404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a:ln/>
        </p:spPr>
      </p:sp>
      <p:sp>
        <p:nvSpPr>
          <p:cNvPr id="11267" name="Notes Placeholder 2">
            <a:extLst>
              <a:ext uri="{FF2B5EF4-FFF2-40B4-BE49-F238E27FC236}">
                <a16:creationId xmlns="" xmlns:a16="http://schemas.microsoft.com/office/drawing/2014/main" id="{27B14AE2-2F75-4127-BF04-F3633432DB1E}"/>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You </a:t>
            </a:r>
            <a:r>
              <a:rPr lang="en-US"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good at sports.</a:t>
            </a:r>
          </a:p>
          <a:p>
            <a:pPr>
              <a:defRPr/>
            </a:pP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You </a:t>
            </a:r>
            <a:r>
              <a:rPr lang="en-US"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Popular.</a:t>
            </a:r>
          </a:p>
          <a:p>
            <a:pPr>
              <a:defRPr/>
            </a:pP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You’re </a:t>
            </a:r>
            <a:r>
              <a:rPr lang="en-US" dirty="0" err="1">
                <a:solidFill>
                  <a:srgbClr val="FFFF00"/>
                </a:solidFill>
                <a:effectLst>
                  <a:outerShdw blurRad="38100" dist="38100" dir="2700000" algn="tl">
                    <a:srgbClr val="000000">
                      <a:alpha val="43137"/>
                    </a:srgbClr>
                  </a:outerShdw>
                </a:effectLst>
                <a:latin typeface="Franklin Gothic Heavy" panose="020B0903020102020204" pitchFamily="34" charset="0"/>
              </a:rPr>
              <a:t>gonna</a:t>
            </a:r>
            <a:r>
              <a:rPr lang="en-US" dirty="0">
                <a:solidFill>
                  <a:srgbClr val="FFFF00"/>
                </a:solidFill>
                <a:effectLst>
                  <a:outerShdw blurRad="38100" dist="38100" dir="2700000" algn="tl">
                    <a:srgbClr val="000000">
                      <a:alpha val="43137"/>
                    </a:srgbClr>
                  </a:outerShdw>
                </a:effectLst>
                <a:latin typeface="Franklin Gothic Heavy" panose="020B0903020102020204" pitchFamily="34" charset="0"/>
              </a:rPr>
              <a:t> be a Good Person</a:t>
            </a:r>
            <a:endParaRPr lang="en-US" altLang="en-US" dirty="0"/>
          </a:p>
        </p:txBody>
      </p:sp>
      <p:sp>
        <p:nvSpPr>
          <p:cNvPr id="2560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4B3E990-91E8-4DB7-BA9E-7FF63A87D2F9}" type="slidenum">
              <a:rPr lang="en-US" altLang="en-US" sz="1200">
                <a:solidFill>
                  <a:srgbClr val="000000"/>
                </a:solidFill>
              </a:rPr>
              <a:pPr algn="r" eaLnBrk="1" hangingPunct="1"/>
              <a:t>107</a:t>
            </a:fld>
            <a:endParaRPr lang="en-US" altLang="en-US" sz="1200">
              <a:solidFill>
                <a:srgbClr val="000000"/>
              </a:solidFill>
            </a:endParaRPr>
          </a:p>
        </p:txBody>
      </p:sp>
    </p:spTree>
    <p:extLst>
      <p:ext uri="{BB962C8B-B14F-4D97-AF65-F5344CB8AC3E}">
        <p14:creationId xmlns:p14="http://schemas.microsoft.com/office/powerpoint/2010/main" val="15945923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Megan Rapinoe’s Mom – Daphne Rapinoe</a:t>
            </a:r>
          </a:p>
          <a:p>
            <a:pPr eaLnBrk="1" hangingPunct="1">
              <a:spcBef>
                <a:spcPct val="0"/>
              </a:spcBef>
            </a:pPr>
            <a:endParaRPr lang="en-US" altLang="en-US" smtClean="0"/>
          </a:p>
          <a:p>
            <a:pPr eaLnBrk="1" hangingPunct="1">
              <a:spcBef>
                <a:spcPct val="0"/>
              </a:spcBef>
            </a:pPr>
            <a:endParaRPr lang="en-US" altLang="en-US" smtClean="0"/>
          </a:p>
        </p:txBody>
      </p:sp>
      <p:sp>
        <p:nvSpPr>
          <p:cNvPr id="27652"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5701A7E-45B6-49C4-A1F7-F898C8E58A74}" type="slidenum">
              <a:rPr lang="en-US" altLang="en-US" sz="1200">
                <a:solidFill>
                  <a:srgbClr val="000000"/>
                </a:solidFill>
              </a:rPr>
              <a:pPr algn="r" eaLnBrk="1" hangingPunct="1"/>
              <a:t>108</a:t>
            </a:fld>
            <a:endParaRPr lang="en-US" altLang="en-US" sz="1200">
              <a:solidFill>
                <a:srgbClr val="000000"/>
              </a:solidFill>
            </a:endParaRPr>
          </a:p>
        </p:txBody>
      </p:sp>
    </p:spTree>
    <p:extLst>
      <p:ext uri="{BB962C8B-B14F-4D97-AF65-F5344CB8AC3E}">
        <p14:creationId xmlns:p14="http://schemas.microsoft.com/office/powerpoint/2010/main" val="3527467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9700"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602973-71F6-4EB7-8C18-0232B4FFD972}" type="slidenum">
              <a:rPr lang="en-US" altLang="en-US" sz="1200">
                <a:solidFill>
                  <a:srgbClr val="000000"/>
                </a:solidFill>
              </a:rPr>
              <a:pPr algn="r" eaLnBrk="1" hangingPunct="1"/>
              <a:t>109</a:t>
            </a:fld>
            <a:endParaRPr lang="en-US" altLang="en-US" sz="1200">
              <a:solidFill>
                <a:srgbClr val="000000"/>
              </a:solidFill>
            </a:endParaRPr>
          </a:p>
        </p:txBody>
      </p:sp>
    </p:spTree>
    <p:extLst>
      <p:ext uri="{BB962C8B-B14F-4D97-AF65-F5344CB8AC3E}">
        <p14:creationId xmlns:p14="http://schemas.microsoft.com/office/powerpoint/2010/main" val="12132315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13315" name="Notes Placeholder 2">
            <a:extLst>
              <a:ext uri="{FF2B5EF4-FFF2-40B4-BE49-F238E27FC236}">
                <a16:creationId xmlns="" xmlns:a16="http://schemas.microsoft.com/office/drawing/2014/main" id="{03530D27-A275-4402-AF16-3FE84FA262A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Employers</a:t>
            </a: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You need experienced people who aren’t </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embarrassed to work for you. Be Cool.  Be kind</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Everyone</a:t>
            </a: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Aim to be someone people asks to work with.</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Word of Mouth is fast and strong. </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Kindness is a force multiplier. </a:t>
            </a:r>
          </a:p>
          <a:p>
            <a:pPr eaLnBrk="1" hangingPunct="1">
              <a:spcBef>
                <a:spcPct val="0"/>
              </a:spcBef>
              <a:defRPr/>
            </a:pPr>
            <a:endParaRPr lang="en-US" altLang="en-US" dirty="0"/>
          </a:p>
        </p:txBody>
      </p:sp>
      <p:sp>
        <p:nvSpPr>
          <p:cNvPr id="31748"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E76051B-6F97-4998-833F-39B1C004AFC1}" type="slidenum">
              <a:rPr lang="en-US" altLang="en-US" sz="1200">
                <a:solidFill>
                  <a:srgbClr val="000000"/>
                </a:solidFill>
              </a:rPr>
              <a:pPr algn="r" eaLnBrk="1" hangingPunct="1"/>
              <a:t>110</a:t>
            </a:fld>
            <a:endParaRPr lang="en-US" altLang="en-US" sz="1200">
              <a:solidFill>
                <a:srgbClr val="000000"/>
              </a:solidFill>
            </a:endParaRPr>
          </a:p>
        </p:txBody>
      </p:sp>
    </p:spTree>
    <p:extLst>
      <p:ext uri="{BB962C8B-B14F-4D97-AF65-F5344CB8AC3E}">
        <p14:creationId xmlns:p14="http://schemas.microsoft.com/office/powerpoint/2010/main" val="41784623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3796"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30FC23D-FDAB-48FD-BFA6-E80507E4F405}" type="slidenum">
              <a:rPr lang="en-US" altLang="en-US" sz="1200">
                <a:solidFill>
                  <a:srgbClr val="000000"/>
                </a:solidFill>
              </a:rPr>
              <a:pPr algn="r" eaLnBrk="1" hangingPunct="1"/>
              <a:t>111</a:t>
            </a:fld>
            <a:endParaRPr lang="en-US" altLang="en-US" sz="1200">
              <a:solidFill>
                <a:srgbClr val="000000"/>
              </a:solidFill>
            </a:endParaRPr>
          </a:p>
        </p:txBody>
      </p:sp>
    </p:spTree>
    <p:extLst>
      <p:ext uri="{BB962C8B-B14F-4D97-AF65-F5344CB8AC3E}">
        <p14:creationId xmlns:p14="http://schemas.microsoft.com/office/powerpoint/2010/main" val="7118989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584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06049E7-BDC9-4503-8575-635C62C1FF98}" type="slidenum">
              <a:rPr lang="en-US" altLang="en-US" sz="1200">
                <a:solidFill>
                  <a:srgbClr val="000000"/>
                </a:solidFill>
              </a:rPr>
              <a:pPr algn="r" eaLnBrk="1" hangingPunct="1"/>
              <a:t>112</a:t>
            </a:fld>
            <a:endParaRPr lang="en-US" altLang="en-US" sz="1200">
              <a:solidFill>
                <a:srgbClr val="000000"/>
              </a:solidFill>
            </a:endParaRPr>
          </a:p>
        </p:txBody>
      </p:sp>
    </p:spTree>
    <p:extLst>
      <p:ext uri="{BB962C8B-B14F-4D97-AF65-F5344CB8AC3E}">
        <p14:creationId xmlns:p14="http://schemas.microsoft.com/office/powerpoint/2010/main" val="2324225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7892"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753D049-DCB4-41EE-9D7A-70C33246B705}" type="slidenum">
              <a:rPr lang="en-US" altLang="en-US" sz="1200">
                <a:solidFill>
                  <a:srgbClr val="000000"/>
                </a:solidFill>
              </a:rPr>
              <a:pPr algn="r" eaLnBrk="1" hangingPunct="1"/>
              <a:t>113</a:t>
            </a:fld>
            <a:endParaRPr lang="en-US" altLang="en-US" sz="1200">
              <a:solidFill>
                <a:srgbClr val="000000"/>
              </a:solidFill>
            </a:endParaRPr>
          </a:p>
        </p:txBody>
      </p:sp>
    </p:spTree>
    <p:extLst>
      <p:ext uri="{BB962C8B-B14F-4D97-AF65-F5344CB8AC3E}">
        <p14:creationId xmlns:p14="http://schemas.microsoft.com/office/powerpoint/2010/main" val="35293069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2E557D6-2AAE-42B1-9167-927E46A69389}" type="slidenum">
              <a:rPr lang="en-US" altLang="en-US" sz="1200">
                <a:solidFill>
                  <a:srgbClr val="000000"/>
                </a:solidFill>
              </a:rPr>
              <a:pPr algn="r" eaLnBrk="1" hangingPunct="1"/>
              <a:t>114</a:t>
            </a:fld>
            <a:endParaRPr lang="en-US" altLang="en-US" sz="1200">
              <a:solidFill>
                <a:srgbClr val="000000"/>
              </a:solidFill>
            </a:endParaRPr>
          </a:p>
        </p:txBody>
      </p:sp>
    </p:spTree>
    <p:extLst>
      <p:ext uri="{BB962C8B-B14F-4D97-AF65-F5344CB8AC3E}">
        <p14:creationId xmlns:p14="http://schemas.microsoft.com/office/powerpoint/2010/main" val="6275504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r>
              <a:rPr lang="en-US" altLang="en-US" dirty="0" smtClean="0"/>
              <a:t>And</a:t>
            </a:r>
            <a:r>
              <a:rPr lang="en-US" altLang="en-US" baseline="0" dirty="0" smtClean="0"/>
              <a:t> who’s this next speaker?  Oh, it’s me!</a:t>
            </a:r>
            <a:endParaRPr lang="en-US" altLang="en-US" dirty="0" smtClean="0"/>
          </a:p>
        </p:txBody>
      </p:sp>
    </p:spTree>
    <p:extLst>
      <p:ext uri="{BB962C8B-B14F-4D97-AF65-F5344CB8AC3E}">
        <p14:creationId xmlns:p14="http://schemas.microsoft.com/office/powerpoint/2010/main" val="28472971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endParaRPr lang="en-US" altLang="en-US" smtClean="0"/>
          </a:p>
        </p:txBody>
      </p:sp>
      <p:sp>
        <p:nvSpPr>
          <p:cNvPr id="71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95FAFF7-6A1D-4FD0-A2A2-91327FC6D092}"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117</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1265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0565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40402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4149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ctrTitle"/>
          </p:nvPr>
        </p:nvSpPr>
        <p:spPr>
          <a:xfrm>
            <a:off x="2971799" y="1473200"/>
            <a:ext cx="5398295" cy="1816098"/>
          </a:xfrm>
        </p:spPr>
        <p:txBody>
          <a:bodyPr anchor="b">
            <a:normAutofit/>
          </a:bodyPr>
          <a:lstStyle>
            <a:lvl1pPr algn="r">
              <a:defRPr sz="3599">
                <a:effectLst/>
              </a:defRPr>
            </a:lvl1pPr>
          </a:lstStyle>
          <a:p>
            <a:r>
              <a:rPr lang="en-US"/>
              <a:t>Click to edit Master title style</a:t>
            </a:r>
            <a:endParaRPr lang="en-US" dirty="0"/>
          </a:p>
        </p:txBody>
      </p:sp>
      <p:sp>
        <p:nvSpPr>
          <p:cNvPr id="3" name="Subtitle 2"/>
          <p:cNvSpPr>
            <a:spLocks noGrp="1"/>
          </p:cNvSpPr>
          <p:nvPr>
            <p:ph type="subTitle" idx="1"/>
          </p:nvPr>
        </p:nvSpPr>
        <p:spPr>
          <a:xfrm>
            <a:off x="2971799" y="3289300"/>
            <a:ext cx="5398295" cy="1054100"/>
          </a:xfrm>
        </p:spPr>
        <p:txBody>
          <a:bodyPr anchor="t">
            <a:normAutofit/>
          </a:bodyPr>
          <a:lstStyle>
            <a:lvl1pPr marL="0" indent="0" algn="r">
              <a:buNone/>
              <a:defRPr sz="1349" cap="all">
                <a:solidFill>
                  <a:schemeClr val="tx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99419" y="4402932"/>
            <a:ext cx="1200150" cy="283369"/>
          </a:xfrm>
        </p:spPr>
        <p:txBody>
          <a:bodyPr/>
          <a:lstStyle/>
          <a:p>
            <a:fld id="{ECD19FB2-3AAB-4D03-B13A-2960828C78E3}"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a:xfrm>
            <a:off x="2971799" y="4402932"/>
            <a:ext cx="3670469" cy="283369"/>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4402932"/>
            <a:ext cx="413375" cy="283369"/>
          </a:xfrm>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8340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9233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2481436"/>
            <a:ext cx="7598571" cy="1101600"/>
          </a:xfrm>
        </p:spPr>
        <p:txBody>
          <a:bodyPr anchor="b"/>
          <a:lstStyle>
            <a:lvl1pPr algn="l">
              <a:defRPr sz="2999" b="0" cap="all"/>
            </a:lvl1pPr>
          </a:lstStyle>
          <a:p>
            <a:r>
              <a:rPr lang="en-US"/>
              <a:t>Click to edit Master title style</a:t>
            </a:r>
            <a:endParaRPr lang="en-US" dirty="0"/>
          </a:p>
        </p:txBody>
      </p:sp>
      <p:sp>
        <p:nvSpPr>
          <p:cNvPr id="3" name="Text Placeholder 2"/>
          <p:cNvSpPr>
            <a:spLocks noGrp="1"/>
          </p:cNvSpPr>
          <p:nvPr>
            <p:ph type="body" idx="1"/>
          </p:nvPr>
        </p:nvSpPr>
        <p:spPr>
          <a:xfrm>
            <a:off x="514349" y="3583036"/>
            <a:ext cx="7598571" cy="645300"/>
          </a:xfrm>
        </p:spPr>
        <p:txBody>
          <a:bodyPr anchor="t">
            <a:normAutofit/>
          </a:bodyPr>
          <a:lstStyle>
            <a:lvl1pPr marL="0" indent="0" algn="l">
              <a:buNone/>
              <a:defRPr sz="1499" cap="all">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6860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2" y="1606550"/>
            <a:ext cx="3746500" cy="273685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2" y="1606551"/>
            <a:ext cx="3746499" cy="27368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868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30252" y="1663700"/>
            <a:ext cx="3531791" cy="432197"/>
          </a:xfrm>
        </p:spPr>
        <p:txBody>
          <a:bodyPr anchor="b">
            <a:noAutofit/>
          </a:bodyPr>
          <a:lstStyle>
            <a:lvl1pPr marL="0" indent="0">
              <a:buNone/>
              <a:defRPr sz="2099" b="0"/>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2152651"/>
            <a:ext cx="3747692" cy="21907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3" y="1670050"/>
            <a:ext cx="3542110" cy="432197"/>
          </a:xfrm>
        </p:spPr>
        <p:txBody>
          <a:bodyPr anchor="b">
            <a:noAutofit/>
          </a:bodyPr>
          <a:lstStyle>
            <a:lvl1pPr marL="0" indent="0">
              <a:buNone/>
              <a:defRPr sz="2099" b="0"/>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67613" y="2152651"/>
            <a:ext cx="3746500" cy="21907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502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147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Date Placeholder 1"/>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902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1555750"/>
            <a:ext cx="2760663" cy="1028700"/>
          </a:xfrm>
        </p:spPr>
        <p:txBody>
          <a:bodyPr anchor="b">
            <a:normAutofit/>
          </a:bodyPr>
          <a:lstStyle>
            <a:lvl1pPr algn="l">
              <a:defRPr sz="1799" b="0"/>
            </a:lvl1pPr>
          </a:lstStyle>
          <a:p>
            <a:r>
              <a:rPr lang="en-US"/>
              <a:t>Click to edit Master title style</a:t>
            </a:r>
            <a:endParaRPr lang="en-US" dirty="0"/>
          </a:p>
        </p:txBody>
      </p:sp>
      <p:sp>
        <p:nvSpPr>
          <p:cNvPr id="3" name="Content Placeholder 2"/>
          <p:cNvSpPr>
            <a:spLocks noGrp="1"/>
          </p:cNvSpPr>
          <p:nvPr>
            <p:ph idx="1"/>
          </p:nvPr>
        </p:nvSpPr>
        <p:spPr>
          <a:xfrm>
            <a:off x="3486152" y="457201"/>
            <a:ext cx="4626769" cy="3886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1" y="2584450"/>
            <a:ext cx="2760663" cy="1371600"/>
          </a:xfrm>
        </p:spPr>
        <p:txBody>
          <a:bodyPr anchor="t">
            <a:normAutofit/>
          </a:bodyPr>
          <a:lstStyle>
            <a:lvl1pPr marL="0" indent="0">
              <a:buNone/>
              <a:defRPr sz="1200"/>
            </a:lvl1pPr>
            <a:lvl2pPr marL="342797" indent="0">
              <a:buNone/>
              <a:defRPr sz="900"/>
            </a:lvl2pPr>
            <a:lvl3pPr marL="685595" indent="0">
              <a:buNone/>
              <a:defRPr sz="750"/>
            </a:lvl3pPr>
            <a:lvl4pPr marL="1028392" indent="0">
              <a:buNone/>
              <a:defRPr sz="675"/>
            </a:lvl4pPr>
            <a:lvl5pPr marL="1371188"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7911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0" y="1200150"/>
            <a:ext cx="4623490" cy="1028700"/>
          </a:xfrm>
        </p:spPr>
        <p:txBody>
          <a:bodyPr anchor="b">
            <a:normAutofit/>
          </a:bodyPr>
          <a:lstStyle>
            <a:lvl1pPr algn="l">
              <a:defRPr sz="20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52189" y="685800"/>
            <a:ext cx="2460731" cy="3429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797" indent="0">
              <a:buNone/>
              <a:defRPr sz="1200"/>
            </a:lvl2pPr>
            <a:lvl3pPr marL="685595" indent="0">
              <a:buNone/>
              <a:defRPr sz="1200"/>
            </a:lvl3pPr>
            <a:lvl4pPr marL="1028392" indent="0">
              <a:buNone/>
              <a:defRPr sz="1200"/>
            </a:lvl4pPr>
            <a:lvl5pPr marL="1371188" indent="0">
              <a:buNone/>
              <a:defRPr sz="1200"/>
            </a:lvl5pPr>
            <a:lvl6pPr marL="1713986" indent="0">
              <a:buNone/>
              <a:defRPr sz="1200"/>
            </a:lvl6pPr>
            <a:lvl7pPr marL="2056783" indent="0">
              <a:buNone/>
              <a:defRPr sz="1200"/>
            </a:lvl7pPr>
            <a:lvl8pPr marL="2399580" indent="0">
              <a:buNone/>
              <a:defRPr sz="1200"/>
            </a:lvl8pPr>
            <a:lvl9pPr marL="2742377"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14350" y="2228850"/>
            <a:ext cx="4623490" cy="1371600"/>
          </a:xfrm>
        </p:spPr>
        <p:txBody>
          <a:bodyPr anchor="t">
            <a:normAutofit/>
          </a:bodyPr>
          <a:lstStyle>
            <a:lvl1pPr marL="0" indent="0">
              <a:buNone/>
              <a:defRPr sz="1349"/>
            </a:lvl1pPr>
            <a:lvl2pPr marL="342797" indent="0">
              <a:buNone/>
              <a:defRPr sz="900"/>
            </a:lvl2pPr>
            <a:lvl3pPr marL="685595" indent="0">
              <a:buNone/>
              <a:defRPr sz="750"/>
            </a:lvl3pPr>
            <a:lvl4pPr marL="1028392" indent="0">
              <a:buNone/>
              <a:defRPr sz="675"/>
            </a:lvl4pPr>
            <a:lvl5pPr marL="1371188"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9745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4256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3549649"/>
            <a:ext cx="7598571" cy="425054"/>
          </a:xfrm>
        </p:spPr>
        <p:txBody>
          <a:bodyPr anchor="b">
            <a:normAutofit/>
          </a:bodyPr>
          <a:lstStyle>
            <a:lvl1pPr algn="l">
              <a:defRPr sz="17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8700" y="699084"/>
            <a:ext cx="6569870" cy="23737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797" indent="0">
              <a:buNone/>
              <a:defRPr sz="1200"/>
            </a:lvl2pPr>
            <a:lvl3pPr marL="685595" indent="0">
              <a:buNone/>
              <a:defRPr sz="1200"/>
            </a:lvl3pPr>
            <a:lvl4pPr marL="1028392" indent="0">
              <a:buNone/>
              <a:defRPr sz="1200"/>
            </a:lvl4pPr>
            <a:lvl5pPr marL="1371188" indent="0">
              <a:buNone/>
              <a:defRPr sz="1200"/>
            </a:lvl5pPr>
            <a:lvl6pPr marL="1713986" indent="0">
              <a:buNone/>
              <a:defRPr sz="1200"/>
            </a:lvl6pPr>
            <a:lvl7pPr marL="2056783" indent="0">
              <a:buNone/>
              <a:defRPr sz="1200"/>
            </a:lvl7pPr>
            <a:lvl8pPr marL="2399580" indent="0">
              <a:buNone/>
              <a:defRPr sz="1200"/>
            </a:lvl8pPr>
            <a:lvl9pPr marL="2742377"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14351" y="3974702"/>
            <a:ext cx="7598571" cy="370284"/>
          </a:xfrm>
        </p:spPr>
        <p:txBody>
          <a:bodyPr anchor="t">
            <a:normAutofit/>
          </a:bodyPr>
          <a:lstStyle>
            <a:lvl1pPr marL="0" indent="0">
              <a:buNone/>
              <a:defRPr sz="1050"/>
            </a:lvl1pPr>
            <a:lvl2pPr marL="342797" indent="0">
              <a:buNone/>
              <a:defRPr sz="900"/>
            </a:lvl2pPr>
            <a:lvl3pPr marL="685595" indent="0">
              <a:buNone/>
              <a:defRPr sz="750"/>
            </a:lvl3pPr>
            <a:lvl4pPr marL="1028392" indent="0">
              <a:buNone/>
              <a:defRPr sz="675"/>
            </a:lvl4pPr>
            <a:lvl5pPr marL="1371188"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716377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457202"/>
            <a:ext cx="7598571" cy="2343149"/>
          </a:xfrm>
        </p:spPr>
        <p:txBody>
          <a:bodyPr anchor="ctr">
            <a:normAutofit/>
          </a:bodyPr>
          <a:lstStyle>
            <a:lvl1pPr algn="l">
              <a:defRPr sz="2399" b="0" cap="none"/>
            </a:lvl1pPr>
          </a:lstStyle>
          <a:p>
            <a:r>
              <a:rPr lang="en-US"/>
              <a:t>Click to edit Master title style</a:t>
            </a:r>
            <a:endParaRPr lang="en-US" dirty="0"/>
          </a:p>
        </p:txBody>
      </p:sp>
      <p:sp>
        <p:nvSpPr>
          <p:cNvPr id="3" name="Text Placeholder 2"/>
          <p:cNvSpPr>
            <a:spLocks noGrp="1"/>
          </p:cNvSpPr>
          <p:nvPr>
            <p:ph type="body" idx="1"/>
          </p:nvPr>
        </p:nvSpPr>
        <p:spPr>
          <a:xfrm>
            <a:off x="514350" y="3257550"/>
            <a:ext cx="7598571" cy="1085850"/>
          </a:xfrm>
        </p:spPr>
        <p:txBody>
          <a:bodyPr anchor="ctr">
            <a:normAutofit/>
          </a:bodyPr>
          <a:lstStyle>
            <a:lvl1pPr marL="0" indent="0" algn="l">
              <a:buNone/>
              <a:defRPr sz="1499">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3586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15" name="TextBox 14"/>
          <p:cNvSpPr txBox="1"/>
          <p:nvPr/>
        </p:nvSpPr>
        <p:spPr>
          <a:xfrm>
            <a:off x="7678401" y="2057400"/>
            <a:ext cx="457200" cy="438582"/>
          </a:xfrm>
          <a:prstGeom prst="rect">
            <a:avLst/>
          </a:prstGeom>
        </p:spPr>
        <p:txBody>
          <a:bodyPr vert="horz" lIns="68562" tIns="34281" rIns="68562" bIns="3428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eaLnBrk="1" fontAlgn="auto" hangingPunct="1">
              <a:spcAft>
                <a:spcPts val="0"/>
              </a:spcAft>
            </a:pPr>
            <a:r>
              <a:rPr lang="en-US" sz="5999" dirty="0">
                <a:solidFill>
                  <a:prstClr val="white"/>
                </a:solidFill>
                <a:effectLst/>
                <a:latin typeface="Calibri" panose="020F0502020204030204"/>
                <a:cs typeface="+mn-cs"/>
              </a:rPr>
              <a:t>”</a:t>
            </a:r>
          </a:p>
        </p:txBody>
      </p:sp>
      <p:sp>
        <p:nvSpPr>
          <p:cNvPr id="11" name="TextBox 10"/>
          <p:cNvSpPr txBox="1"/>
          <p:nvPr/>
        </p:nvSpPr>
        <p:spPr>
          <a:xfrm>
            <a:off x="366207" y="617503"/>
            <a:ext cx="457200" cy="438582"/>
          </a:xfrm>
          <a:prstGeom prst="rect">
            <a:avLst/>
          </a:prstGeom>
        </p:spPr>
        <p:txBody>
          <a:bodyPr vert="horz" lIns="68562" tIns="34281" rIns="68562" bIns="3428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eaLnBrk="1" fontAlgn="auto" hangingPunct="1">
              <a:spcAft>
                <a:spcPts val="0"/>
              </a:spcAft>
            </a:pPr>
            <a:r>
              <a:rPr lang="en-US" sz="5999" dirty="0">
                <a:solidFill>
                  <a:prstClr val="white"/>
                </a:solidFill>
                <a:effectLst/>
                <a:latin typeface="Calibri" panose="020F0502020204030204"/>
                <a:cs typeface="+mn-cs"/>
              </a:rPr>
              <a:t>“</a:t>
            </a:r>
          </a:p>
        </p:txBody>
      </p:sp>
      <p:sp>
        <p:nvSpPr>
          <p:cNvPr id="2" name="Title 1"/>
          <p:cNvSpPr>
            <a:spLocks noGrp="1"/>
          </p:cNvSpPr>
          <p:nvPr>
            <p:ph type="title"/>
          </p:nvPr>
        </p:nvSpPr>
        <p:spPr>
          <a:xfrm>
            <a:off x="744201" y="457202"/>
            <a:ext cx="7162799" cy="2057399"/>
          </a:xfrm>
        </p:spPr>
        <p:txBody>
          <a:bodyPr anchor="ctr">
            <a:normAutofit/>
          </a:bodyPr>
          <a:lstStyle>
            <a:lvl1pPr algn="l">
              <a:defRPr sz="23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3406" y="2514600"/>
            <a:ext cx="7004388" cy="285750"/>
          </a:xfrm>
        </p:spPr>
        <p:txBody>
          <a:bodyPr anchor="ctr"/>
          <a:lstStyle>
            <a:lvl1pPr marL="0" indent="0">
              <a:buFontTx/>
              <a:buNone/>
              <a:defRPr/>
            </a:lvl1pPr>
            <a:lvl2pPr marL="342797" indent="0">
              <a:buFontTx/>
              <a:buNone/>
              <a:defRPr/>
            </a:lvl2pPr>
            <a:lvl3pPr marL="685595" indent="0">
              <a:buFontTx/>
              <a:buNone/>
              <a:defRPr/>
            </a:lvl3pPr>
            <a:lvl4pPr marL="1028392" indent="0">
              <a:buFontTx/>
              <a:buNone/>
              <a:defRPr/>
            </a:lvl4pPr>
            <a:lvl5pPr marL="1371188" indent="0">
              <a:buFontTx/>
              <a:buNone/>
              <a:defRPr/>
            </a:lvl5pPr>
          </a:lstStyle>
          <a:p>
            <a:pPr lvl="0"/>
            <a:r>
              <a:rPr lang="en-US"/>
              <a:t>Click to edit Master text styles</a:t>
            </a:r>
          </a:p>
        </p:txBody>
      </p:sp>
      <p:sp>
        <p:nvSpPr>
          <p:cNvPr id="3" name="Text Placeholder 2"/>
          <p:cNvSpPr>
            <a:spLocks noGrp="1"/>
          </p:cNvSpPr>
          <p:nvPr>
            <p:ph type="body" idx="1"/>
          </p:nvPr>
        </p:nvSpPr>
        <p:spPr>
          <a:xfrm>
            <a:off x="515600" y="3257550"/>
            <a:ext cx="7614275" cy="1085850"/>
          </a:xfrm>
        </p:spPr>
        <p:txBody>
          <a:bodyPr anchor="ctr">
            <a:normAutofit/>
          </a:bodyPr>
          <a:lstStyle>
            <a:lvl1pPr marL="0" indent="0" algn="l">
              <a:buNone/>
              <a:defRPr sz="1499">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531119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2" y="2481436"/>
            <a:ext cx="7598569" cy="1101600"/>
          </a:xfrm>
        </p:spPr>
        <p:txBody>
          <a:bodyPr anchor="b">
            <a:normAutofit/>
          </a:bodyPr>
          <a:lstStyle>
            <a:lvl1pPr algn="l">
              <a:defRPr sz="2399" b="0" cap="none"/>
            </a:lvl1pPr>
          </a:lstStyle>
          <a:p>
            <a:r>
              <a:rPr lang="en-US"/>
              <a:t>Click to edit Master title style</a:t>
            </a:r>
            <a:endParaRPr lang="en-US" dirty="0"/>
          </a:p>
        </p:txBody>
      </p:sp>
      <p:sp>
        <p:nvSpPr>
          <p:cNvPr id="3" name="Text Placeholder 2"/>
          <p:cNvSpPr>
            <a:spLocks noGrp="1"/>
          </p:cNvSpPr>
          <p:nvPr>
            <p:ph type="body" idx="1"/>
          </p:nvPr>
        </p:nvSpPr>
        <p:spPr>
          <a:xfrm>
            <a:off x="514350" y="3583036"/>
            <a:ext cx="7598570" cy="645300"/>
          </a:xfrm>
        </p:spPr>
        <p:txBody>
          <a:bodyPr anchor="t">
            <a:normAutofit/>
          </a:bodyPr>
          <a:lstStyle>
            <a:lvl1pPr marL="0" indent="0" algn="l">
              <a:buNone/>
              <a:defRPr sz="1499">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570833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13" name="TextBox 12"/>
          <p:cNvSpPr txBox="1"/>
          <p:nvPr/>
        </p:nvSpPr>
        <p:spPr>
          <a:xfrm>
            <a:off x="7678401" y="2057400"/>
            <a:ext cx="457200" cy="438582"/>
          </a:xfrm>
          <a:prstGeom prst="rect">
            <a:avLst/>
          </a:prstGeom>
        </p:spPr>
        <p:txBody>
          <a:bodyPr vert="horz" lIns="68562" tIns="34281" rIns="68562" bIns="3428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eaLnBrk="1" fontAlgn="auto" hangingPunct="1">
              <a:spcAft>
                <a:spcPts val="0"/>
              </a:spcAft>
            </a:pPr>
            <a:r>
              <a:rPr lang="en-US" sz="5999" dirty="0">
                <a:solidFill>
                  <a:prstClr val="white"/>
                </a:solidFill>
                <a:effectLst/>
                <a:latin typeface="Calibri" panose="020F0502020204030204"/>
                <a:cs typeface="+mn-cs"/>
              </a:rPr>
              <a:t>”</a:t>
            </a:r>
          </a:p>
        </p:txBody>
      </p:sp>
      <p:sp>
        <p:nvSpPr>
          <p:cNvPr id="14" name="TextBox 13"/>
          <p:cNvSpPr txBox="1"/>
          <p:nvPr/>
        </p:nvSpPr>
        <p:spPr>
          <a:xfrm>
            <a:off x="366207" y="617503"/>
            <a:ext cx="457200" cy="438582"/>
          </a:xfrm>
          <a:prstGeom prst="rect">
            <a:avLst/>
          </a:prstGeom>
        </p:spPr>
        <p:txBody>
          <a:bodyPr vert="horz" lIns="68562" tIns="34281" rIns="68562" bIns="3428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eaLnBrk="1" fontAlgn="auto" hangingPunct="1">
              <a:spcAft>
                <a:spcPts val="0"/>
              </a:spcAft>
            </a:pPr>
            <a:r>
              <a:rPr lang="en-US" sz="5999" dirty="0">
                <a:solidFill>
                  <a:prstClr val="white"/>
                </a:solidFill>
                <a:effectLst/>
                <a:latin typeface="Calibri" panose="020F0502020204030204"/>
                <a:cs typeface="+mn-cs"/>
              </a:rPr>
              <a:t>“</a:t>
            </a:r>
          </a:p>
        </p:txBody>
      </p:sp>
      <p:sp>
        <p:nvSpPr>
          <p:cNvPr id="16" name="Title 1"/>
          <p:cNvSpPr>
            <a:spLocks noGrp="1"/>
          </p:cNvSpPr>
          <p:nvPr>
            <p:ph type="title"/>
          </p:nvPr>
        </p:nvSpPr>
        <p:spPr>
          <a:xfrm>
            <a:off x="744201" y="457202"/>
            <a:ext cx="7162799" cy="2057399"/>
          </a:xfrm>
        </p:spPr>
        <p:txBody>
          <a:bodyPr anchor="ctr">
            <a:normAutofit/>
          </a:bodyPr>
          <a:lstStyle>
            <a:lvl1pPr algn="l">
              <a:defRPr sz="23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4350" y="2914650"/>
            <a:ext cx="7601577" cy="666750"/>
          </a:xfrm>
        </p:spPr>
        <p:txBody>
          <a:bodyPr vert="horz" lIns="91440" tIns="45720" rIns="91440" bIns="45720" rtlCol="0" anchor="b">
            <a:normAutofit/>
          </a:bodyPr>
          <a:lstStyle>
            <a:lvl1pPr>
              <a:buNone/>
              <a:defRPr lang="en-US" sz="17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49" y="3581400"/>
            <a:ext cx="7601577" cy="762000"/>
          </a:xfrm>
        </p:spPr>
        <p:txBody>
          <a:bodyPr anchor="t">
            <a:normAutofit/>
          </a:bodyPr>
          <a:lstStyle>
            <a:lvl1pPr marL="0" indent="0" algn="l">
              <a:buNone/>
              <a:defRPr sz="1349">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073133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457202"/>
            <a:ext cx="7598571" cy="20573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4351" y="2628900"/>
            <a:ext cx="7598571" cy="628650"/>
          </a:xfrm>
        </p:spPr>
        <p:txBody>
          <a:bodyPr vert="horz" lIns="91440" tIns="45720" rIns="91440" bIns="45720" rtlCol="0" anchor="b">
            <a:normAutofit/>
          </a:bodyPr>
          <a:lstStyle>
            <a:lvl1pPr>
              <a:buNone/>
              <a:defRPr lang="en-US" sz="20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50" y="3257550"/>
            <a:ext cx="7598571" cy="1085850"/>
          </a:xfrm>
        </p:spPr>
        <p:txBody>
          <a:bodyPr anchor="t">
            <a:normAutofit/>
          </a:bodyPr>
          <a:lstStyle>
            <a:lvl1pPr marL="0" indent="0" algn="l">
              <a:buNone/>
              <a:defRPr sz="1349">
                <a:solidFill>
                  <a:schemeClr val="tx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00677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8" name="Title 1"/>
          <p:cNvSpPr>
            <a:spLocks noGrp="1"/>
          </p:cNvSpPr>
          <p:nvPr>
            <p:ph type="title"/>
          </p:nvPr>
        </p:nvSpPr>
        <p:spPr>
          <a:xfrm>
            <a:off x="514352" y="457201"/>
            <a:ext cx="7598569" cy="1092200"/>
          </a:xfrm>
        </p:spPr>
        <p:txBody>
          <a:bodyPr/>
          <a:lstStyle/>
          <a:p>
            <a:r>
              <a:rPr lang="en-US"/>
              <a:t>Click to edit Master title style</a:t>
            </a:r>
            <a:endParaRPr lang="en-US" dirty="0"/>
          </a:p>
        </p:txBody>
      </p:sp>
    </p:spTree>
    <p:extLst>
      <p:ext uri="{BB962C8B-B14F-4D97-AF65-F5344CB8AC3E}">
        <p14:creationId xmlns:p14="http://schemas.microsoft.com/office/powerpoint/2010/main" val="241752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1619" cy="5142161"/>
          </a:xfrm>
          <a:prstGeom prst="rect">
            <a:avLst/>
          </a:prstGeom>
        </p:spPr>
      </p:pic>
      <p:sp>
        <p:nvSpPr>
          <p:cNvPr id="2" name="Vertical Title 1"/>
          <p:cNvSpPr>
            <a:spLocks noGrp="1"/>
          </p:cNvSpPr>
          <p:nvPr>
            <p:ph type="title" orient="vert"/>
          </p:nvPr>
        </p:nvSpPr>
        <p:spPr>
          <a:xfrm>
            <a:off x="6494006" y="457200"/>
            <a:ext cx="1618914"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457200"/>
            <a:ext cx="5874087"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11/23/2019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2975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934A23-B1D1-4FA6-8EFC-735D50824D76}" type="datetimeFigureOut">
              <a:rPr lang="en-US"/>
              <a:pPr>
                <a:defRPr/>
              </a:pPr>
              <a:t>11/23/2019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0A586-D908-42D7-97E1-A1D991021A28}" type="slidenum">
              <a:rPr lang="en-US"/>
              <a:pPr>
                <a:defRPr/>
              </a:pPr>
              <a:t>‹#›</a:t>
            </a:fld>
            <a:endParaRPr lang="en-US"/>
          </a:p>
        </p:txBody>
      </p:sp>
    </p:spTree>
    <p:extLst>
      <p:ext uri="{BB962C8B-B14F-4D97-AF65-F5344CB8AC3E}">
        <p14:creationId xmlns:p14="http://schemas.microsoft.com/office/powerpoint/2010/main" val="114492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DEEF2B-1616-4A4B-970F-319CB3FE293F}" type="datetimeFigureOut">
              <a:rPr lang="en-US"/>
              <a:pPr>
                <a:defRPr/>
              </a:pPr>
              <a:t>11/23/2019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EDCB5-6C31-4CBC-A1F8-DEC9A4A1A5A0}" type="slidenum">
              <a:rPr lang="en-US"/>
              <a:pPr>
                <a:defRPr/>
              </a:pPr>
              <a:t>‹#›</a:t>
            </a:fld>
            <a:endParaRPr lang="en-US"/>
          </a:p>
        </p:txBody>
      </p:sp>
    </p:spTree>
    <p:extLst>
      <p:ext uri="{BB962C8B-B14F-4D97-AF65-F5344CB8AC3E}">
        <p14:creationId xmlns:p14="http://schemas.microsoft.com/office/powerpoint/2010/main" val="859133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FAF08E6-2477-4AD2-A40D-6BCDD13F04E4}" type="datetimeFigureOut">
              <a:rPr lang="en-US"/>
              <a:pPr>
                <a:defRPr/>
              </a:pPr>
              <a:t>11/23/2019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A9C59-2A96-4C4D-AB43-6C7C26BB619B}" type="slidenum">
              <a:rPr lang="en-US"/>
              <a:pPr>
                <a:defRPr/>
              </a:pPr>
              <a:t>‹#›</a:t>
            </a:fld>
            <a:endParaRPr lang="en-US"/>
          </a:p>
        </p:txBody>
      </p:sp>
    </p:spTree>
    <p:extLst>
      <p:ext uri="{BB962C8B-B14F-4D97-AF65-F5344CB8AC3E}">
        <p14:creationId xmlns:p14="http://schemas.microsoft.com/office/powerpoint/2010/main" val="188329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11ED005-FDC3-4E03-B867-32033139E069}" type="datetimeFigureOut">
              <a:rPr lang="en-US"/>
              <a:pPr>
                <a:defRPr/>
              </a:pPr>
              <a:t>11/23/2019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18E7F-71B6-4618-85E5-FD7AEC5554C6}" type="slidenum">
              <a:rPr lang="en-US"/>
              <a:pPr>
                <a:defRPr/>
              </a:pPr>
              <a:t>‹#›</a:t>
            </a:fld>
            <a:endParaRPr lang="en-US"/>
          </a:p>
        </p:txBody>
      </p:sp>
    </p:spTree>
    <p:extLst>
      <p:ext uri="{BB962C8B-B14F-4D97-AF65-F5344CB8AC3E}">
        <p14:creationId xmlns:p14="http://schemas.microsoft.com/office/powerpoint/2010/main" val="80196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E795186-B660-4885-9534-D51A250FC979}" type="datetimeFigureOut">
              <a:rPr lang="en-US"/>
              <a:pPr>
                <a:defRPr/>
              </a:pPr>
              <a:t>11/23/2019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0F5E0A-0E69-4659-AAB8-0FED998A680F}" type="slidenum">
              <a:rPr lang="en-US"/>
              <a:pPr>
                <a:defRPr/>
              </a:pPr>
              <a:t>‹#›</a:t>
            </a:fld>
            <a:endParaRPr lang="en-US"/>
          </a:p>
        </p:txBody>
      </p:sp>
    </p:spTree>
    <p:extLst>
      <p:ext uri="{BB962C8B-B14F-4D97-AF65-F5344CB8AC3E}">
        <p14:creationId xmlns:p14="http://schemas.microsoft.com/office/powerpoint/2010/main" val="345510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12A3A4A-4AA2-49FC-83D3-14D25A7CF36F}" type="datetimeFigureOut">
              <a:rPr lang="en-US"/>
              <a:pPr>
                <a:defRPr/>
              </a:pPr>
              <a:t>11/23/2019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7FD6CB-553E-473A-BE39-DDBDE4D059A6}" type="slidenum">
              <a:rPr lang="en-US"/>
              <a:pPr>
                <a:defRPr/>
              </a:pPr>
              <a:t>‹#›</a:t>
            </a:fld>
            <a:endParaRPr lang="en-US"/>
          </a:p>
        </p:txBody>
      </p:sp>
    </p:spTree>
    <p:extLst>
      <p:ext uri="{BB962C8B-B14F-4D97-AF65-F5344CB8AC3E}">
        <p14:creationId xmlns:p14="http://schemas.microsoft.com/office/powerpoint/2010/main" val="161205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68022E3-ABF7-455C-9CE6-9D7057EB7710}" type="datetimeFigureOut">
              <a:rPr lang="en-US"/>
              <a:pPr>
                <a:defRPr/>
              </a:pPr>
              <a:t>11/23/2019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690D1B-3ACA-40A7-8844-D4267398BC0F}" type="slidenum">
              <a:rPr lang="en-US"/>
              <a:pPr>
                <a:defRPr/>
              </a:pPr>
              <a:t>‹#›</a:t>
            </a:fld>
            <a:endParaRPr lang="en-US"/>
          </a:p>
        </p:txBody>
      </p:sp>
    </p:spTree>
    <p:extLst>
      <p:ext uri="{BB962C8B-B14F-4D97-AF65-F5344CB8AC3E}">
        <p14:creationId xmlns:p14="http://schemas.microsoft.com/office/powerpoint/2010/main" val="1523070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5AD488-C81C-443B-9BF6-FEB208CD8D49}" type="datetimeFigureOut">
              <a:rPr lang="en-US"/>
              <a:pPr>
                <a:defRPr/>
              </a:pPr>
              <a:t>11/23/2019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C28E16-102F-4850-9566-9BCAD8E80FD5}" type="slidenum">
              <a:rPr lang="en-US"/>
              <a:pPr>
                <a:defRPr/>
              </a:pPr>
              <a:t>‹#›</a:t>
            </a:fld>
            <a:endParaRPr lang="en-US"/>
          </a:p>
        </p:txBody>
      </p:sp>
    </p:spTree>
    <p:extLst>
      <p:ext uri="{BB962C8B-B14F-4D97-AF65-F5344CB8AC3E}">
        <p14:creationId xmlns:p14="http://schemas.microsoft.com/office/powerpoint/2010/main" val="79979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938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CDC10E2-3A26-4EE4-BB90-342B9B85D1B8}" type="datetimeFigureOut">
              <a:rPr lang="en-US"/>
              <a:pPr>
                <a:defRPr/>
              </a:pPr>
              <a:t>11/23/2019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7CCC20-CA39-47D7-A004-5F4F7E42F3D8}" type="slidenum">
              <a:rPr lang="en-US"/>
              <a:pPr>
                <a:defRPr/>
              </a:pPr>
              <a:t>‹#›</a:t>
            </a:fld>
            <a:endParaRPr lang="en-US"/>
          </a:p>
        </p:txBody>
      </p:sp>
    </p:spTree>
    <p:extLst>
      <p:ext uri="{BB962C8B-B14F-4D97-AF65-F5344CB8AC3E}">
        <p14:creationId xmlns:p14="http://schemas.microsoft.com/office/powerpoint/2010/main" val="21882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82DA2E-D7F2-4430-957C-0CC6866D339D}" type="datetimeFigureOut">
              <a:rPr lang="en-US"/>
              <a:pPr>
                <a:defRPr/>
              </a:pPr>
              <a:t>11/23/2019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DA6CB9-1BE3-4666-AE6F-6CAD562F3FAB}" type="slidenum">
              <a:rPr lang="en-US"/>
              <a:pPr>
                <a:defRPr/>
              </a:pPr>
              <a:t>‹#›</a:t>
            </a:fld>
            <a:endParaRPr lang="en-US"/>
          </a:p>
        </p:txBody>
      </p:sp>
    </p:spTree>
    <p:extLst>
      <p:ext uri="{BB962C8B-B14F-4D97-AF65-F5344CB8AC3E}">
        <p14:creationId xmlns:p14="http://schemas.microsoft.com/office/powerpoint/2010/main" val="1236662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E18CD88-07EF-4990-BCB5-2E39E3554292}" type="datetimeFigureOut">
              <a:rPr lang="en-US"/>
              <a:pPr>
                <a:defRPr/>
              </a:pPr>
              <a:t>11/23/2019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23BE6B-CDF7-4244-AEE4-600A52EDFA4F}" type="slidenum">
              <a:rPr lang="en-US"/>
              <a:pPr>
                <a:defRPr/>
              </a:pPr>
              <a:t>‹#›</a:t>
            </a:fld>
            <a:endParaRPr lang="en-US"/>
          </a:p>
        </p:txBody>
      </p:sp>
    </p:spTree>
    <p:extLst>
      <p:ext uri="{BB962C8B-B14F-4D97-AF65-F5344CB8AC3E}">
        <p14:creationId xmlns:p14="http://schemas.microsoft.com/office/powerpoint/2010/main" val="284681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5858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516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56047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832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139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6409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2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679503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04673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29632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995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638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763152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115"/>
            <a:ext cx="6858000" cy="1791735"/>
          </a:xfrm>
          <a:prstGeom prst="rect">
            <a:avLst/>
          </a:prstGeo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143000" y="2701092"/>
            <a:ext cx="6858000" cy="1242629"/>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418966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554"/>
            <a:ext cx="7886700" cy="99346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590"/>
            <a:ext cx="7886700" cy="326289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415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290"/>
          </a:xfrm>
          <a:prstGeom prst="rect">
            <a:avLst/>
          </a:prstGeo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623888" y="3442226"/>
            <a:ext cx="7886700" cy="1125190"/>
          </a:xfrm>
          <a:prstGeom prst="rect">
            <a:avLst/>
          </a:prstGeo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en-US" smtClean="0"/>
              <a:t>Click to edit Master text styles</a:t>
            </a:r>
          </a:p>
        </p:txBody>
      </p:sp>
    </p:spTree>
    <p:extLst>
      <p:ext uri="{BB962C8B-B14F-4D97-AF65-F5344CB8AC3E}">
        <p14:creationId xmlns:p14="http://schemas.microsoft.com/office/powerpoint/2010/main" val="3134471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554"/>
            <a:ext cx="7886700" cy="99346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590"/>
            <a:ext cx="3867150" cy="326289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69590"/>
            <a:ext cx="3867150" cy="326289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656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554"/>
            <a:ext cx="7886700" cy="993468"/>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086"/>
            <a:ext cx="3868737" cy="618934"/>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9" y="1879020"/>
            <a:ext cx="3868737" cy="276298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086"/>
            <a:ext cx="3887788" cy="618934"/>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020"/>
            <a:ext cx="3887788" cy="276298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3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975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554"/>
            <a:ext cx="7886700" cy="993468"/>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42098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571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794"/>
            <a:ext cx="2949575" cy="1199780"/>
          </a:xfrm>
          <a:prstGeom prst="rect">
            <a:avLst/>
          </a:prstGeo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3887788" y="741134"/>
            <a:ext cx="4629150" cy="3654884"/>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2574"/>
            <a:ext cx="2949575" cy="2859792"/>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Tree>
    <p:extLst>
      <p:ext uri="{BB962C8B-B14F-4D97-AF65-F5344CB8AC3E}">
        <p14:creationId xmlns:p14="http://schemas.microsoft.com/office/powerpoint/2010/main" val="3912468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794"/>
            <a:ext cx="2949575" cy="1199780"/>
          </a:xfrm>
          <a:prstGeom prst="rect">
            <a:avLst/>
          </a:prstGeo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3887788" y="741134"/>
            <a:ext cx="4629150" cy="3654884"/>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630239" y="1542574"/>
            <a:ext cx="2949575" cy="2859792"/>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Tree>
    <p:extLst>
      <p:ext uri="{BB962C8B-B14F-4D97-AF65-F5344CB8AC3E}">
        <p14:creationId xmlns:p14="http://schemas.microsoft.com/office/powerpoint/2010/main" val="4144586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554"/>
            <a:ext cx="7886700" cy="99346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590"/>
            <a:ext cx="7886700" cy="326289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086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554"/>
            <a:ext cx="1971675" cy="435793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4554"/>
            <a:ext cx="5762625" cy="435793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424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112738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600645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2793997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80886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4365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763894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657446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1456982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676352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2951051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18162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3801696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122865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34326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2518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50647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5811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381723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81434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674058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578084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611026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548843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935806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967129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129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8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2239281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755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2989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71292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4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22951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054872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79073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14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24107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129961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2770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7716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25624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984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14847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240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841192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988300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7363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34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69511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693353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678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735829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3782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8610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20288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693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503591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58897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17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2" y="457201"/>
            <a:ext cx="7598569" cy="1092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2" y="1606551"/>
            <a:ext cx="7598569" cy="27368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4402932"/>
            <a:ext cx="1200150" cy="283369"/>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eaLnBrk="1" fontAlgn="auto" hangingPunct="1">
              <a:spcBef>
                <a:spcPts val="0"/>
              </a:spcBef>
              <a:spcAft>
                <a:spcPts val="0"/>
              </a:spcAft>
            </a:pPr>
            <a:fld id="{9AFE8FB1-0A7A-443E-AAF7-31D4FA1AA312}" type="datetimeFigureOut">
              <a:rPr lang="en-US" smtClean="0">
                <a:solidFill>
                  <a:prstClr val="white"/>
                </a:solidFill>
                <a:cs typeface="+mn-cs"/>
              </a:rPr>
              <a:pPr defTabSz="342900" eaLnBrk="1" fontAlgn="auto" hangingPunct="1">
                <a:spcBef>
                  <a:spcPts val="0"/>
                </a:spcBef>
                <a:spcAft>
                  <a:spcPts val="0"/>
                </a:spcAft>
              </a:pPr>
              <a:t>11/23/2019</a:t>
            </a:fld>
            <a:endParaRPr lang="en-US" dirty="0">
              <a:solidFill>
                <a:prstClr val="white"/>
              </a:solidFill>
              <a:cs typeface="+mn-cs"/>
            </a:endParaRPr>
          </a:p>
        </p:txBody>
      </p:sp>
      <p:sp>
        <p:nvSpPr>
          <p:cNvPr id="5" name="Footer Placeholder 4"/>
          <p:cNvSpPr>
            <a:spLocks noGrp="1"/>
          </p:cNvSpPr>
          <p:nvPr>
            <p:ph type="ftr" sz="quarter" idx="3"/>
          </p:nvPr>
        </p:nvSpPr>
        <p:spPr>
          <a:xfrm>
            <a:off x="514351" y="4402932"/>
            <a:ext cx="5870745" cy="283369"/>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eaLnBrk="1" fontAlgn="auto" hangingPunct="1">
              <a:spcBef>
                <a:spcPts val="0"/>
              </a:spcBef>
              <a:spcAft>
                <a:spcPts val="0"/>
              </a:spcAft>
            </a:pPr>
            <a:endParaRPr lang="en-US" dirty="0">
              <a:solidFill>
                <a:prstClr val="white"/>
              </a:solidFill>
              <a:cs typeface="+mn-cs"/>
            </a:endParaRPr>
          </a:p>
        </p:txBody>
      </p:sp>
      <p:sp>
        <p:nvSpPr>
          <p:cNvPr id="6" name="Slide Number Placeholder 5"/>
          <p:cNvSpPr>
            <a:spLocks noGrp="1"/>
          </p:cNvSpPr>
          <p:nvPr>
            <p:ph type="sldNum" sz="quarter" idx="4"/>
          </p:nvPr>
        </p:nvSpPr>
        <p:spPr>
          <a:xfrm>
            <a:off x="7699546" y="4402932"/>
            <a:ext cx="413375" cy="283369"/>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eaLnBrk="1" fontAlgn="auto" hangingPunct="1">
              <a:spcBef>
                <a:spcPts val="0"/>
              </a:spcBef>
              <a:spcAft>
                <a:spcPts val="0"/>
              </a:spcAft>
            </a:pPr>
            <a:fld id="{25BA54BD-C84D-46CE-8B72-31BFB26ABA43}" type="slidenum">
              <a:rPr lang="en-US" smtClean="0">
                <a:solidFill>
                  <a:prstClr val="white"/>
                </a:solidFill>
                <a:cs typeface="+mn-cs"/>
              </a:rPr>
              <a:pPr defTabSz="342900" eaLnBrk="1" fontAlgn="auto" hangingPunct="1">
                <a:spcBef>
                  <a:spcPts val="0"/>
                </a:spcBef>
                <a:spcAft>
                  <a:spcPts val="0"/>
                </a:spcAft>
              </a:pPr>
              <a:t>‹#›</a:t>
            </a:fld>
            <a:endParaRPr lang="en-US">
              <a:solidFill>
                <a:prstClr val="white"/>
              </a:solidFill>
              <a:cs typeface="+mn-cs"/>
            </a:endParaRPr>
          </a:p>
        </p:txBody>
      </p:sp>
    </p:spTree>
    <p:extLst>
      <p:ext uri="{BB962C8B-B14F-4D97-AF65-F5344CB8AC3E}">
        <p14:creationId xmlns:p14="http://schemas.microsoft.com/office/powerpoint/2010/main" val="1103242495"/>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2797" rtl="0" eaLnBrk="1" latinLnBrk="0" hangingPunct="1">
        <a:spcBef>
          <a:spcPct val="0"/>
        </a:spcBef>
        <a:buNone/>
        <a:defRPr sz="26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248" indent="-214248" algn="l" defTabSz="342797" rtl="0" eaLnBrk="1" latinLnBrk="0" hangingPunct="1">
        <a:spcBef>
          <a:spcPts val="0"/>
        </a:spcBef>
        <a:spcAft>
          <a:spcPts val="750"/>
        </a:spcAft>
        <a:buClr>
          <a:schemeClr val="tx1"/>
        </a:buClr>
        <a:buSzPct val="100000"/>
        <a:buFont typeface="Arial"/>
        <a:buChar char="•"/>
        <a:defRPr sz="1349" kern="1200" cap="none">
          <a:solidFill>
            <a:schemeClr val="tx1"/>
          </a:solidFill>
          <a:effectLst/>
          <a:latin typeface="+mn-lt"/>
          <a:ea typeface="+mn-ea"/>
          <a:cs typeface="+mn-cs"/>
        </a:defRPr>
      </a:lvl1pPr>
      <a:lvl2pPr marL="557045" indent="-214248" algn="l" defTabSz="342797"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899843" indent="-214248" algn="l" defTabSz="342797"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6940" indent="-128549"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499738" indent="-128549"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385" indent="-171398"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181" indent="-171398"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0978" indent="-171398"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3776" indent="-171398" algn="l" defTabSz="342797"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797" rtl="0" eaLnBrk="1" latinLnBrk="0" hangingPunct="1">
        <a:defRPr sz="1349" kern="1200">
          <a:solidFill>
            <a:schemeClr val="tx1"/>
          </a:solidFill>
          <a:latin typeface="+mn-lt"/>
          <a:ea typeface="+mn-ea"/>
          <a:cs typeface="+mn-cs"/>
        </a:defRPr>
      </a:lvl1pPr>
      <a:lvl2pPr marL="342797" algn="l" defTabSz="342797" rtl="0" eaLnBrk="1" latinLnBrk="0" hangingPunct="1">
        <a:defRPr sz="1349" kern="1200">
          <a:solidFill>
            <a:schemeClr val="tx1"/>
          </a:solidFill>
          <a:latin typeface="+mn-lt"/>
          <a:ea typeface="+mn-ea"/>
          <a:cs typeface="+mn-cs"/>
        </a:defRPr>
      </a:lvl2pPr>
      <a:lvl3pPr marL="685595" algn="l" defTabSz="342797" rtl="0" eaLnBrk="1" latinLnBrk="0" hangingPunct="1">
        <a:defRPr sz="1349" kern="1200">
          <a:solidFill>
            <a:schemeClr val="tx1"/>
          </a:solidFill>
          <a:latin typeface="+mn-lt"/>
          <a:ea typeface="+mn-ea"/>
          <a:cs typeface="+mn-cs"/>
        </a:defRPr>
      </a:lvl3pPr>
      <a:lvl4pPr marL="1028392" algn="l" defTabSz="342797" rtl="0" eaLnBrk="1" latinLnBrk="0" hangingPunct="1">
        <a:defRPr sz="1349" kern="1200">
          <a:solidFill>
            <a:schemeClr val="tx1"/>
          </a:solidFill>
          <a:latin typeface="+mn-lt"/>
          <a:ea typeface="+mn-ea"/>
          <a:cs typeface="+mn-cs"/>
        </a:defRPr>
      </a:lvl4pPr>
      <a:lvl5pPr marL="1371188" algn="l" defTabSz="342797" rtl="0" eaLnBrk="1" latinLnBrk="0" hangingPunct="1">
        <a:defRPr sz="1349" kern="1200">
          <a:solidFill>
            <a:schemeClr val="tx1"/>
          </a:solidFill>
          <a:latin typeface="+mn-lt"/>
          <a:ea typeface="+mn-ea"/>
          <a:cs typeface="+mn-cs"/>
        </a:defRPr>
      </a:lvl5pPr>
      <a:lvl6pPr marL="1713986" algn="l" defTabSz="342797" rtl="0" eaLnBrk="1" latinLnBrk="0" hangingPunct="1">
        <a:defRPr sz="1349" kern="1200">
          <a:solidFill>
            <a:schemeClr val="tx1"/>
          </a:solidFill>
          <a:latin typeface="+mn-lt"/>
          <a:ea typeface="+mn-ea"/>
          <a:cs typeface="+mn-cs"/>
        </a:defRPr>
      </a:lvl6pPr>
      <a:lvl7pPr marL="2056783" algn="l" defTabSz="342797" rtl="0" eaLnBrk="1" latinLnBrk="0" hangingPunct="1">
        <a:defRPr sz="1349" kern="1200">
          <a:solidFill>
            <a:schemeClr val="tx1"/>
          </a:solidFill>
          <a:latin typeface="+mn-lt"/>
          <a:ea typeface="+mn-ea"/>
          <a:cs typeface="+mn-cs"/>
        </a:defRPr>
      </a:lvl7pPr>
      <a:lvl8pPr marL="2399580" algn="l" defTabSz="342797" rtl="0" eaLnBrk="1" latinLnBrk="0" hangingPunct="1">
        <a:defRPr sz="1349" kern="1200">
          <a:solidFill>
            <a:schemeClr val="tx1"/>
          </a:solidFill>
          <a:latin typeface="+mn-lt"/>
          <a:ea typeface="+mn-ea"/>
          <a:cs typeface="+mn-cs"/>
        </a:defRPr>
      </a:lvl8pPr>
      <a:lvl9pPr marL="2742377" algn="l" defTabSz="34279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2160">
          <p15:clr>
            <a:srgbClr val="F26B43"/>
          </p15:clr>
        </p15:guide>
        <p15:guide id="4294967295"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F262904A-141A-4FB3-8A63-5FD69B9F0B5E}" type="datetimeFigureOut">
              <a:rPr lang="en-US"/>
              <a:pPr>
                <a:defRPr/>
              </a:pPr>
              <a:t>11/23/2019</a:t>
            </a:fld>
            <a:endParaRPr lang="en-US"/>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C28100-B29E-4881-ACF4-8B362A944A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6773610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1809192"/>
            <a:ext cx="8229600" cy="1142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063">
              <a:buClr>
                <a:srgbClr val="000000"/>
              </a:buClr>
              <a:buSzPct val="100000"/>
              <a:buFont typeface="Times New Roman" panose="02020603050405020304" pitchFamily="18" charset="0"/>
              <a:buNone/>
            </a:pPr>
            <a:endParaRPr lang="en-US">
              <a:solidFill>
                <a:srgbClr val="FFFFFF"/>
              </a:solidFill>
            </a:endParaRPr>
          </a:p>
        </p:txBody>
      </p:sp>
    </p:spTree>
    <p:extLst>
      <p:ext uri="{BB962C8B-B14F-4D97-AF65-F5344CB8AC3E}">
        <p14:creationId xmlns:p14="http://schemas.microsoft.com/office/powerpoint/2010/main" val="11669021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063" rtl="0" eaLnBrk="0" fontAlgn="base" hangingPunct="0">
        <a:spcBef>
          <a:spcPct val="0"/>
        </a:spcBef>
        <a:spcAft>
          <a:spcPct val="0"/>
        </a:spcAft>
        <a:buClr>
          <a:srgbClr val="000000"/>
        </a:buClr>
        <a:buSzPct val="100000"/>
        <a:buFont typeface="Times New Roman" panose="02020603050405020304" pitchFamily="18" charset="0"/>
        <a:defRPr sz="4399" kern="1200">
          <a:solidFill>
            <a:srgbClr val="000000"/>
          </a:solidFill>
          <a:latin typeface="+mj-lt"/>
          <a:ea typeface="+mj-ea"/>
          <a:cs typeface="+mj-cs"/>
        </a:defRPr>
      </a:lvl1pPr>
      <a:lvl2pPr marL="742727" indent="-285664"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2pPr>
      <a:lvl3pPr marL="1142657"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3pPr>
      <a:lvl4pPr marL="1599720"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4pPr>
      <a:lvl5pPr marL="2056783"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5pPr>
      <a:lvl6pPr marL="2513846"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6pPr>
      <a:lvl7pPr marL="2970908"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7pPr>
      <a:lvl8pPr marL="3427971"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8pPr>
      <a:lvl9pPr marL="3885034" indent="-228531" algn="ctr" defTabSz="457063" rtl="0" eaLnBrk="0" fontAlgn="base" hangingPunct="0">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panose="020B0604020202020204" pitchFamily="34" charset="0"/>
        </a:defRPr>
      </a:lvl9pPr>
    </p:titleStyle>
    <p:bodyStyle>
      <a:lvl1pPr marL="342797" indent="-342797" algn="l" defTabSz="457063" rtl="0" eaLnBrk="0" fontAlgn="base" hangingPunct="0">
        <a:spcBef>
          <a:spcPts val="800"/>
        </a:spcBef>
        <a:spcAft>
          <a:spcPct val="0"/>
        </a:spcAft>
        <a:buClr>
          <a:srgbClr val="000000"/>
        </a:buClr>
        <a:buSzPct val="100000"/>
        <a:buFont typeface="Times New Roman" panose="02020603050405020304" pitchFamily="18" charset="0"/>
        <a:defRPr sz="3199" kern="1200">
          <a:solidFill>
            <a:srgbClr val="000000"/>
          </a:solidFill>
          <a:latin typeface="+mn-lt"/>
          <a:ea typeface="+mn-ea"/>
          <a:cs typeface="+mn-cs"/>
        </a:defRPr>
      </a:lvl1pPr>
      <a:lvl2pPr marL="742727" indent="-285664" algn="l" defTabSz="457063" rtl="0" eaLnBrk="0" fontAlgn="base" hangingPunct="0">
        <a:spcBef>
          <a:spcPts val="700"/>
        </a:spcBef>
        <a:spcAft>
          <a:spcPct val="0"/>
        </a:spcAft>
        <a:buClr>
          <a:srgbClr val="000000"/>
        </a:buClr>
        <a:buSzPct val="100000"/>
        <a:buFont typeface="Times New Roman" panose="02020603050405020304" pitchFamily="18" charset="0"/>
        <a:defRPr sz="2799" kern="1200">
          <a:solidFill>
            <a:srgbClr val="000000"/>
          </a:solidFill>
          <a:latin typeface="+mn-lt"/>
          <a:ea typeface="+mn-ea"/>
          <a:cs typeface="+mn-cs"/>
        </a:defRPr>
      </a:lvl2pPr>
      <a:lvl3pPr marL="1142657" indent="-228531" algn="l" defTabSz="457063" rtl="0" eaLnBrk="0" fontAlgn="base" hangingPunct="0">
        <a:spcBef>
          <a:spcPts val="600"/>
        </a:spcBef>
        <a:spcAft>
          <a:spcPct val="0"/>
        </a:spcAft>
        <a:buClr>
          <a:srgbClr val="000000"/>
        </a:buClr>
        <a:buSzPct val="100000"/>
        <a:buFont typeface="Times New Roman" panose="02020603050405020304" pitchFamily="18" charset="0"/>
        <a:defRPr sz="2399" kern="1200">
          <a:solidFill>
            <a:srgbClr val="000000"/>
          </a:solidFill>
          <a:latin typeface="+mn-lt"/>
          <a:ea typeface="+mn-ea"/>
          <a:cs typeface="+mn-cs"/>
        </a:defRPr>
      </a:lvl3pPr>
      <a:lvl4pPr marL="1599720" indent="-228531" algn="l" defTabSz="457063" rtl="0" eaLnBrk="0" fontAlgn="base" hangingPunct="0">
        <a:spcBef>
          <a:spcPts val="500"/>
        </a:spcBef>
        <a:spcAft>
          <a:spcPct val="0"/>
        </a:spcAft>
        <a:buClr>
          <a:srgbClr val="000000"/>
        </a:buClr>
        <a:buSzPct val="100000"/>
        <a:buFont typeface="Times New Roman" panose="02020603050405020304" pitchFamily="18" charset="0"/>
        <a:defRPr sz="1999" kern="1200">
          <a:solidFill>
            <a:srgbClr val="000000"/>
          </a:solidFill>
          <a:latin typeface="+mn-lt"/>
          <a:ea typeface="+mn-ea"/>
          <a:cs typeface="+mn-cs"/>
        </a:defRPr>
      </a:lvl4pPr>
      <a:lvl5pPr marL="2056783" indent="-228531" algn="l" defTabSz="457063" rtl="0" eaLnBrk="0" fontAlgn="base" hangingPunct="0">
        <a:spcBef>
          <a:spcPts val="500"/>
        </a:spcBef>
        <a:spcAft>
          <a:spcPct val="0"/>
        </a:spcAft>
        <a:buClr>
          <a:srgbClr val="000000"/>
        </a:buClr>
        <a:buSzPct val="100000"/>
        <a:buFont typeface="Times New Roman" panose="02020603050405020304" pitchFamily="18" charset="0"/>
        <a:defRPr sz="1999" kern="1200">
          <a:solidFill>
            <a:srgbClr val="000000"/>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eaLnBrk="1" fontAlgn="auto" hangingPunct="1">
              <a:spcBef>
                <a:spcPts val="0"/>
              </a:spcBef>
              <a:spcAft>
                <a:spcPts val="0"/>
              </a:spcAft>
              <a:buClr>
                <a:srgbClr val="000000"/>
              </a:buClr>
              <a:buFont typeface="Arial"/>
              <a:buNone/>
            </a:pPr>
            <a:fld id="{00000000-1234-1234-1234-123412341234}" type="slidenum">
              <a:rPr lang="en" kern="0">
                <a:solidFill>
                  <a:srgbClr val="000000"/>
                </a:solidFill>
              </a:rPr>
              <a:pPr eaLnBrk="1" fontAlgn="auto" hangingPunct="1">
                <a:spcBef>
                  <a:spcPts val="0"/>
                </a:spcBef>
                <a:spcAft>
                  <a:spcPts val="0"/>
                </a:spcAft>
                <a:buClr>
                  <a:srgbClr val="000000"/>
                </a:buClr>
                <a:buFont typeface="Arial"/>
                <a:buNone/>
              </a:pPr>
              <a:t>‹#›</a:t>
            </a:fld>
            <a:endParaRPr kern="0">
              <a:solidFill>
                <a:srgbClr val="000000"/>
              </a:solidFill>
            </a:endParaRPr>
          </a:p>
        </p:txBody>
      </p:sp>
    </p:spTree>
    <p:extLst>
      <p:ext uri="{BB962C8B-B14F-4D97-AF65-F5344CB8AC3E}">
        <p14:creationId xmlns:p14="http://schemas.microsoft.com/office/powerpoint/2010/main" val="1414653049"/>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eaLnBrk="1" fontAlgn="auto" hangingPunct="1">
              <a:spcBef>
                <a:spcPts val="0"/>
              </a:spcBef>
              <a:spcAft>
                <a:spcPts val="0"/>
              </a:spcAft>
              <a:buClr>
                <a:srgbClr val="000000"/>
              </a:buClr>
              <a:buFont typeface="Arial"/>
              <a:buNone/>
            </a:pPr>
            <a:fld id="{00000000-1234-1234-1234-123412341234}" type="slidenum">
              <a:rPr lang="en" kern="0">
                <a:solidFill>
                  <a:srgbClr val="595959"/>
                </a:solidFill>
                <a:latin typeface="Arial"/>
                <a:cs typeface="Arial"/>
                <a:sym typeface="Arial"/>
              </a:rPr>
              <a:pPr eaLnBrk="1" fontAlgn="auto" hangingPunct="1">
                <a:spcBef>
                  <a:spcPts val="0"/>
                </a:spcBef>
                <a:spcAft>
                  <a:spcPts val="0"/>
                </a:spcAft>
                <a:buClr>
                  <a:srgbClr val="000000"/>
                </a:buClr>
                <a:buFont typeface="Arial"/>
                <a:buNone/>
              </a:pPr>
              <a:t>‹#›</a:t>
            </a:fld>
            <a:endParaRPr kern="0">
              <a:solidFill>
                <a:srgbClr val="595959"/>
              </a:solidFill>
              <a:latin typeface="Arial"/>
              <a:cs typeface="Arial"/>
              <a:sym typeface="Arial"/>
            </a:endParaRPr>
          </a:p>
        </p:txBody>
      </p:sp>
    </p:spTree>
    <p:extLst>
      <p:ext uri="{BB962C8B-B14F-4D97-AF65-F5344CB8AC3E}">
        <p14:creationId xmlns:p14="http://schemas.microsoft.com/office/powerpoint/2010/main" val="393017914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396689695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220937586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19449393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8.xml"/><Relationship Id="rId1" Type="http://schemas.openxmlformats.org/officeDocument/2006/relationships/slideLayout" Target="../slideLayouts/slideLayout29.xml"/><Relationship Id="rId5" Type="http://schemas.openxmlformats.org/officeDocument/2006/relationships/image" Target="../media/image135.png"/><Relationship Id="rId4" Type="http://schemas.openxmlformats.org/officeDocument/2006/relationships/image" Target="../media/image134.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0.xml"/><Relationship Id="rId1" Type="http://schemas.openxmlformats.org/officeDocument/2006/relationships/slideLayout" Target="../slideLayouts/slideLayout9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2.xml"/><Relationship Id="rId1" Type="http://schemas.openxmlformats.org/officeDocument/2006/relationships/slideLayout" Target="../slideLayouts/slideLayout9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9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5.xml"/><Relationship Id="rId1" Type="http://schemas.openxmlformats.org/officeDocument/2006/relationships/slideLayout" Target="../slideLayouts/slideLayout9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7.xml"/><Relationship Id="rId1" Type="http://schemas.openxmlformats.org/officeDocument/2006/relationships/slideLayout" Target="../slideLayouts/slideLayout96.xml"/></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8.xml"/><Relationship Id="rId1" Type="http://schemas.openxmlformats.org/officeDocument/2006/relationships/slideLayout" Target="../slideLayouts/slideLayout9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9.xml"/><Relationship Id="rId1" Type="http://schemas.openxmlformats.org/officeDocument/2006/relationships/slideLayout" Target="../slideLayouts/slideLayout9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9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1.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4.xml"/><Relationship Id="rId1" Type="http://schemas.openxmlformats.org/officeDocument/2006/relationships/slideLayout" Target="../slideLayouts/slideLayout9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9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7.xml"/><Relationship Id="rId1" Type="http://schemas.openxmlformats.org/officeDocument/2006/relationships/slideLayout" Target="../slideLayouts/slideLayout96.xml"/><Relationship Id="rId4" Type="http://schemas.openxmlformats.org/officeDocument/2006/relationships/image" Target="../media/image14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8.xml"/><Relationship Id="rId1" Type="http://schemas.openxmlformats.org/officeDocument/2006/relationships/slideLayout" Target="../slideLayouts/slideLayout96.xml"/><Relationship Id="rId5" Type="http://schemas.openxmlformats.org/officeDocument/2006/relationships/image" Target="../media/image148.jpeg"/><Relationship Id="rId4" Type="http://schemas.openxmlformats.org/officeDocument/2006/relationships/image" Target="../media/image147.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0.xml"/><Relationship Id="rId1" Type="http://schemas.openxmlformats.org/officeDocument/2006/relationships/slideLayout" Target="../slideLayouts/slideLayout9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1.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2.xml"/><Relationship Id="rId1" Type="http://schemas.openxmlformats.org/officeDocument/2006/relationships/slideLayout" Target="../slideLayouts/slideLayout9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9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5.xml"/><Relationship Id="rId1" Type="http://schemas.openxmlformats.org/officeDocument/2006/relationships/slideLayout" Target="../slideLayouts/slideLayout9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9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7.xml"/><Relationship Id="rId1" Type="http://schemas.openxmlformats.org/officeDocument/2006/relationships/slideLayout" Target="../slideLayouts/slideLayout9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9.xml"/><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2.xml"/><Relationship Id="rId1" Type="http://schemas.openxmlformats.org/officeDocument/2006/relationships/slideLayout" Target="../slideLayouts/slideLayout9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3.xml"/><Relationship Id="rId1" Type="http://schemas.openxmlformats.org/officeDocument/2006/relationships/slideLayout" Target="../slideLayouts/slideLayout9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4.xml"/><Relationship Id="rId1" Type="http://schemas.openxmlformats.org/officeDocument/2006/relationships/slideLayout" Target="../slideLayouts/slideLayout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5.xml"/><Relationship Id="rId1" Type="http://schemas.openxmlformats.org/officeDocument/2006/relationships/slideLayout" Target="../slideLayouts/slideLayout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6.xml"/><Relationship Id="rId1" Type="http://schemas.openxmlformats.org/officeDocument/2006/relationships/slideLayout" Target="../slideLayouts/slideLayout9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6.xml"/></Relationships>
</file>

<file path=ppt/slides/_rels/slide15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hyperlink" Target="http://www.matthewweise.com/"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image" Target="../media/image72.jpeg"/><Relationship Id="rId5" Type="http://schemas.openxmlformats.org/officeDocument/2006/relationships/hyperlink" Target="mailto:matthew.weise@gmail.com" TargetMode="External"/><Relationship Id="rId4" Type="http://schemas.openxmlformats.org/officeDocument/2006/relationships/hyperlink" Target="http://www.empathy-box.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50.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5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50.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50.xml"/><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67.xml"/><Relationship Id="rId1" Type="http://schemas.openxmlformats.org/officeDocument/2006/relationships/slideLayout" Target="../slideLayouts/slideLayout102.xml"/></Relationships>
</file>

<file path=ppt/slides/_rels/slide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0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34.xml"/><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304800" y="-514350"/>
            <a:ext cx="9753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2400">
                <a:solidFill>
                  <a:srgbClr val="FEC79A"/>
                </a:solidFill>
                <a:latin typeface="Rockwell Extra Bold" panose="02060903040505020403" pitchFamily="18" charset="0"/>
              </a:rPr>
              <a:t>MIGS Brain Dump 2019</a:t>
            </a:r>
          </a:p>
        </p:txBody>
      </p:sp>
      <p:sp>
        <p:nvSpPr>
          <p:cNvPr id="4099" name="Rectangle 7"/>
          <p:cNvSpPr>
            <a:spLocks noChangeArrowheads="1"/>
          </p:cNvSpPr>
          <p:nvPr/>
        </p:nvSpPr>
        <p:spPr bwMode="auto">
          <a:xfrm>
            <a:off x="-639763" y="1214438"/>
            <a:ext cx="2982913"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dirty="0">
                <a:solidFill>
                  <a:srgbClr val="FFFFFF"/>
                </a:solidFill>
              </a:rPr>
              <a:t> </a:t>
            </a:r>
          </a:p>
          <a:p>
            <a:pPr algn="r" eaLnBrk="1" hangingPunct="1">
              <a:lnSpc>
                <a:spcPct val="80000"/>
              </a:lnSpc>
              <a:spcBef>
                <a:spcPct val="20000"/>
              </a:spcBef>
            </a:pPr>
            <a:endParaRPr lang="en-US" altLang="en-US" sz="1700" b="1" dirty="0">
              <a:solidFill>
                <a:srgbClr val="FFFFFF"/>
              </a:solidFill>
            </a:endParaRPr>
          </a:p>
          <a:p>
            <a:pPr algn="r" eaLnBrk="1" hangingPunct="1">
              <a:lnSpc>
                <a:spcPct val="80000"/>
              </a:lnSpc>
              <a:spcBef>
                <a:spcPct val="20000"/>
              </a:spcBef>
            </a:pPr>
            <a:endParaRPr lang="en-US" altLang="en-US" sz="1700" b="1" dirty="0">
              <a:solidFill>
                <a:srgbClr val="FFFFFF"/>
              </a:solidFill>
            </a:endParaRPr>
          </a:p>
          <a:p>
            <a:pPr algn="r" eaLnBrk="1" hangingPunct="1">
              <a:lnSpc>
                <a:spcPct val="80000"/>
              </a:lnSpc>
              <a:spcBef>
                <a:spcPct val="20000"/>
              </a:spcBef>
            </a:pPr>
            <a:r>
              <a:rPr lang="en-US" altLang="en-US" sz="1700" b="1" dirty="0" smtClean="0">
                <a:solidFill>
                  <a:srgbClr val="FFFFFF"/>
                </a:solidFill>
              </a:rPr>
              <a:t>Oscar </a:t>
            </a:r>
            <a:r>
              <a:rPr lang="en-US" altLang="en-US" sz="1700" b="1" dirty="0">
                <a:solidFill>
                  <a:srgbClr val="FFFFFF"/>
                </a:solidFill>
              </a:rPr>
              <a:t>Clark</a:t>
            </a:r>
          </a:p>
          <a:p>
            <a:pPr algn="r" eaLnBrk="1" hangingPunct="1">
              <a:lnSpc>
                <a:spcPct val="80000"/>
              </a:lnSpc>
              <a:spcBef>
                <a:spcPct val="20000"/>
              </a:spcBef>
            </a:pPr>
            <a:r>
              <a:rPr lang="en-US" altLang="en-US" sz="1700" b="1" dirty="0">
                <a:solidFill>
                  <a:srgbClr val="FFFFFF"/>
                </a:solidFill>
              </a:rPr>
              <a:t>Samantha Cook</a:t>
            </a:r>
          </a:p>
          <a:p>
            <a:pPr algn="r" eaLnBrk="1" hangingPunct="1">
              <a:lnSpc>
                <a:spcPct val="80000"/>
              </a:lnSpc>
              <a:spcBef>
                <a:spcPct val="20000"/>
              </a:spcBef>
            </a:pPr>
            <a:r>
              <a:rPr lang="en-US" altLang="en-US" sz="1700" b="1" dirty="0">
                <a:solidFill>
                  <a:srgbClr val="FFFFFF"/>
                </a:solidFill>
              </a:rPr>
              <a:t>Amy Dallas</a:t>
            </a:r>
          </a:p>
          <a:p>
            <a:pPr algn="r" eaLnBrk="1" hangingPunct="1">
              <a:lnSpc>
                <a:spcPct val="80000"/>
              </a:lnSpc>
              <a:spcBef>
                <a:spcPct val="20000"/>
              </a:spcBef>
            </a:pPr>
            <a:r>
              <a:rPr lang="en-US" altLang="en-US" sz="1700" b="1" dirty="0">
                <a:solidFill>
                  <a:srgbClr val="FFFFFF"/>
                </a:solidFill>
              </a:rPr>
              <a:t>Henrik </a:t>
            </a:r>
            <a:r>
              <a:rPr lang="en-US" altLang="en-US" sz="1700" b="1" dirty="0" err="1">
                <a:solidFill>
                  <a:srgbClr val="FFFFFF"/>
                </a:solidFill>
              </a:rPr>
              <a:t>Jonsson</a:t>
            </a:r>
            <a:endParaRPr lang="en-US" altLang="en-US" sz="1700" b="1" dirty="0">
              <a:solidFill>
                <a:srgbClr val="FFFFFF"/>
              </a:solidFill>
            </a:endParaRPr>
          </a:p>
          <a:p>
            <a:pPr algn="r" eaLnBrk="1" hangingPunct="1">
              <a:lnSpc>
                <a:spcPct val="80000"/>
              </a:lnSpc>
              <a:spcBef>
                <a:spcPct val="20000"/>
              </a:spcBef>
            </a:pPr>
            <a:r>
              <a:rPr lang="en-US" altLang="en-US" sz="1700" b="1" dirty="0" err="1">
                <a:solidFill>
                  <a:srgbClr val="FFFFFF"/>
                </a:solidFill>
              </a:rPr>
              <a:t>Bahiyya</a:t>
            </a:r>
            <a:r>
              <a:rPr lang="en-US" altLang="en-US" sz="1700" b="1" dirty="0">
                <a:solidFill>
                  <a:srgbClr val="FFFFFF"/>
                </a:solidFill>
              </a:rPr>
              <a:t> Khan</a:t>
            </a:r>
          </a:p>
          <a:p>
            <a:pPr algn="r" eaLnBrk="1" hangingPunct="1">
              <a:lnSpc>
                <a:spcPct val="80000"/>
              </a:lnSpc>
              <a:spcBef>
                <a:spcPct val="20000"/>
              </a:spcBef>
            </a:pPr>
            <a:r>
              <a:rPr lang="en-US" altLang="en-US" sz="1700" b="1" dirty="0">
                <a:solidFill>
                  <a:srgbClr val="FFFFFF"/>
                </a:solidFill>
              </a:rPr>
              <a:t>Richard Rouse III</a:t>
            </a:r>
          </a:p>
          <a:p>
            <a:pPr algn="r" eaLnBrk="1" hangingPunct="1">
              <a:lnSpc>
                <a:spcPct val="80000"/>
              </a:lnSpc>
              <a:spcBef>
                <a:spcPct val="20000"/>
              </a:spcBef>
            </a:pPr>
            <a:r>
              <a:rPr lang="en-US" altLang="en-US" sz="1700" b="1" dirty="0">
                <a:solidFill>
                  <a:srgbClr val="FFFFFF"/>
                </a:solidFill>
              </a:rPr>
              <a:t>Jesse </a:t>
            </a:r>
            <a:r>
              <a:rPr lang="en-US" altLang="en-US" sz="1700" b="1" dirty="0" err="1">
                <a:solidFill>
                  <a:srgbClr val="FFFFFF"/>
                </a:solidFill>
              </a:rPr>
              <a:t>Scoble</a:t>
            </a:r>
            <a:endParaRPr lang="en-US" altLang="en-US" sz="1700" b="1" dirty="0">
              <a:solidFill>
                <a:srgbClr val="FFFFFF"/>
              </a:solidFill>
            </a:endParaRPr>
          </a:p>
          <a:p>
            <a:pPr algn="r" eaLnBrk="1" hangingPunct="1">
              <a:lnSpc>
                <a:spcPct val="80000"/>
              </a:lnSpc>
              <a:spcBef>
                <a:spcPct val="20000"/>
              </a:spcBef>
            </a:pPr>
            <a:r>
              <a:rPr lang="en-US" altLang="en-US" sz="1700" b="1" dirty="0">
                <a:solidFill>
                  <a:srgbClr val="FFFFFF"/>
                </a:solidFill>
              </a:rPr>
              <a:t>Matthew Weise</a:t>
            </a:r>
          </a:p>
          <a:p>
            <a:pPr algn="r" eaLnBrk="1" hangingPunct="1">
              <a:lnSpc>
                <a:spcPct val="80000"/>
              </a:lnSpc>
              <a:spcBef>
                <a:spcPct val="20000"/>
              </a:spcBef>
            </a:pPr>
            <a:endParaRPr lang="en-US" altLang="en-US" sz="1700" b="1" dirty="0">
              <a:solidFill>
                <a:srgbClr val="FFFFFF"/>
              </a:solidFill>
            </a:endParaRPr>
          </a:p>
        </p:txBody>
      </p:sp>
      <p:sp>
        <p:nvSpPr>
          <p:cNvPr id="4100" name="Rectangle 14"/>
          <p:cNvSpPr>
            <a:spLocks noChangeArrowheads="1"/>
          </p:cNvSpPr>
          <p:nvPr/>
        </p:nvSpPr>
        <p:spPr bwMode="auto">
          <a:xfrm>
            <a:off x="0" y="263525"/>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7200" dirty="0">
                <a:solidFill>
                  <a:srgbClr val="FFFFFF"/>
                </a:solidFill>
                <a:latin typeface="Franklin Gothic Heavy" panose="020B0903020102020204" pitchFamily="34" charset="0"/>
              </a:rPr>
              <a:t>What Didn’t Kill Me</a:t>
            </a:r>
          </a:p>
        </p:txBody>
      </p:sp>
      <p:sp>
        <p:nvSpPr>
          <p:cNvPr id="4101" name="Rectangle 16"/>
          <p:cNvSpPr>
            <a:spLocks noChangeArrowheads="1"/>
          </p:cNvSpPr>
          <p:nvPr/>
        </p:nvSpPr>
        <p:spPr bwMode="auto">
          <a:xfrm>
            <a:off x="4419600" y="4618038"/>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b="1">
                <a:solidFill>
                  <a:srgbClr val="FFFFFF"/>
                </a:solidFill>
              </a:rPr>
              <a:t>Montréal International Game Summit</a:t>
            </a:r>
          </a:p>
          <a:p>
            <a:pPr algn="r" eaLnBrk="1" hangingPunct="1">
              <a:lnSpc>
                <a:spcPct val="80000"/>
              </a:lnSpc>
              <a:spcBef>
                <a:spcPct val="20000"/>
              </a:spcBef>
            </a:pPr>
            <a:r>
              <a:rPr lang="en-US" altLang="en-US" sz="1600" b="1">
                <a:solidFill>
                  <a:srgbClr val="FFFFFF"/>
                </a:solidFill>
              </a:rPr>
              <a:t>Tuesday, November 19th,  5PM</a:t>
            </a:r>
          </a:p>
          <a:p>
            <a:pPr algn="r" eaLnBrk="1" hangingPunct="1">
              <a:lnSpc>
                <a:spcPct val="80000"/>
              </a:lnSpc>
              <a:spcBef>
                <a:spcPct val="20000"/>
              </a:spcBef>
              <a:buFontTx/>
              <a:buChar char="•"/>
            </a:pPr>
            <a:endParaRPr lang="en-US" altLang="en-US" b="1">
              <a:solidFill>
                <a:srgbClr val="FFFFFF"/>
              </a:solidFill>
            </a:endParaRPr>
          </a:p>
          <a:p>
            <a:pPr algn="r" eaLnBrk="1" hangingPunct="1">
              <a:lnSpc>
                <a:spcPct val="80000"/>
              </a:lnSpc>
              <a:spcBef>
                <a:spcPct val="20000"/>
              </a:spcBef>
              <a:buFontTx/>
              <a:buChar char="•"/>
            </a:pPr>
            <a:endParaRPr lang="en-US" altLang="en-US" b="1">
              <a:solidFill>
                <a:srgbClr val="FFFFFF"/>
              </a:solidFill>
            </a:endParaRPr>
          </a:p>
          <a:p>
            <a:pPr algn="r" eaLnBrk="1" hangingPunct="1">
              <a:lnSpc>
                <a:spcPct val="80000"/>
              </a:lnSpc>
              <a:spcBef>
                <a:spcPct val="20000"/>
              </a:spcBef>
              <a:buFontTx/>
              <a:buChar char="•"/>
            </a:pPr>
            <a:endParaRPr lang="en-US" altLang="en-US" b="1">
              <a:solidFill>
                <a:srgbClr val="FFFFFF"/>
              </a:solidFill>
            </a:endParaRPr>
          </a:p>
        </p:txBody>
      </p:sp>
      <p:sp>
        <p:nvSpPr>
          <p:cNvPr id="4102" name="Rectangle 17"/>
          <p:cNvSpPr>
            <a:spLocks noChangeArrowheads="1"/>
          </p:cNvSpPr>
          <p:nvPr/>
        </p:nvSpPr>
        <p:spPr bwMode="auto">
          <a:xfrm>
            <a:off x="2255838" y="1200150"/>
            <a:ext cx="2392362"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Athaneteus</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cookthesam</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amydallas</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IonSwitz</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BreakinBahiyaa</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richardrouseiii</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jscoble</a:t>
            </a: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@sajon77</a:t>
            </a:r>
          </a:p>
        </p:txBody>
      </p:sp>
      <p:pic>
        <p:nvPicPr>
          <p:cNvPr id="4103"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0438" y="1574800"/>
            <a:ext cx="43164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1905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09550"/>
            <a:ext cx="84312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62118"/>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923925"/>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MEEE!  </a:t>
            </a: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67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923925"/>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MEEE! MEE! </a:t>
            </a: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34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1200150"/>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MEEE! MEE!</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IT WAS MEEE!! </a:t>
            </a: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155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2032000"/>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MEEE! MEE!</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IT WAS MEEE!!</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 WON AN AWARD!!!</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t>
            </a: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71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284788" cy="2308225"/>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MEEE! MEE!</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IT WAS MEEE!!</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 WON AN AWARD!!!</a:t>
            </a:r>
            <a:b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 FREAKING AWARD!!! FOR BEING KIND!!</a:t>
            </a:r>
          </a:p>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t>
            </a: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9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923925"/>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14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megan rapino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0"/>
            <a:ext cx="53340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89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megan rapino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0"/>
            <a:ext cx="53340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5D17DB7-F7EA-43E6-8BA8-CCB9D0CF72C8}"/>
              </a:ext>
            </a:extLst>
          </p:cNvPr>
          <p:cNvSpPr txBox="1"/>
          <p:nvPr/>
        </p:nvSpPr>
        <p:spPr>
          <a:xfrm>
            <a:off x="304800" y="3346450"/>
            <a:ext cx="7808913" cy="1816100"/>
          </a:xfrm>
          <a:prstGeom prst="rect">
            <a:avLst/>
          </a:prstGeom>
          <a:noFill/>
        </p:spPr>
        <p:txBody>
          <a:bodyPr wrap="none">
            <a:spAutoFit/>
          </a:bodyPr>
          <a:lstStyle/>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“You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good at sports.</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You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Popular.</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You’re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gonna</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be a Good Person”</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 Megan Rapinoe</a:t>
            </a:r>
            <a:endParaRPr lang="aa-ET" dirty="0">
              <a:solidFill>
                <a:srgbClr val="FFFF00"/>
              </a:solidFill>
              <a:effectLst>
                <a:outerShdw blurRad="38100" dist="38100" dir="2700000" algn="tl">
                  <a:srgbClr val="000000">
                    <a:alpha val="43137"/>
                  </a:srgbClr>
                </a:outerShdw>
              </a:effectLst>
              <a:latin typeface="Franklin Gothic Heavy" panose="020B0903020102020204" pitchFamily="34" charset="0"/>
            </a:endParaRPr>
          </a:p>
        </p:txBody>
      </p:sp>
    </p:spTree>
    <p:extLst>
      <p:ext uri="{BB962C8B-B14F-4D97-AF65-F5344CB8AC3E}">
        <p14:creationId xmlns:p14="http://schemas.microsoft.com/office/powerpoint/2010/main" val="1315759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Megan Rapinoe and her mother Deni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162050"/>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5D17DB7-F7EA-43E6-8BA8-CCB9D0CF72C8}"/>
              </a:ext>
            </a:extLst>
          </p:cNvPr>
          <p:cNvSpPr txBox="1"/>
          <p:nvPr/>
        </p:nvSpPr>
        <p:spPr>
          <a:xfrm>
            <a:off x="304800" y="3346450"/>
            <a:ext cx="10340975" cy="1816100"/>
          </a:xfrm>
          <a:prstGeom prst="rect">
            <a:avLst/>
          </a:prstGeom>
          <a:noFill/>
        </p:spPr>
        <p:txBody>
          <a:bodyPr wrap="none">
            <a:spAutoFit/>
          </a:bodyPr>
          <a:lstStyle/>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“You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good at sports.</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You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ain’t</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sh</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*t coz you’re Popular.</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You’re </a:t>
            </a:r>
            <a:r>
              <a:rPr lang="en-US" sz="2800" dirty="0" err="1">
                <a:solidFill>
                  <a:srgbClr val="FFFF00"/>
                </a:solidFill>
                <a:effectLst>
                  <a:outerShdw blurRad="38100" dist="38100" dir="2700000" algn="tl">
                    <a:srgbClr val="000000">
                      <a:alpha val="43137"/>
                    </a:srgbClr>
                  </a:outerShdw>
                </a:effectLst>
                <a:latin typeface="Franklin Gothic Heavy" panose="020B0903020102020204" pitchFamily="34" charset="0"/>
              </a:rPr>
              <a:t>gonna</a:t>
            </a: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be a Good Person”</a:t>
            </a:r>
          </a:p>
          <a:p>
            <a:pPr>
              <a:defRPr/>
            </a:pPr>
            <a:r>
              <a:rPr lang="en-US" sz="2800" dirty="0">
                <a:solidFill>
                  <a:srgbClr val="FFFF00"/>
                </a:solidFill>
                <a:effectLst>
                  <a:outerShdw blurRad="38100" dist="38100" dir="2700000" algn="tl">
                    <a:srgbClr val="000000">
                      <a:alpha val="43137"/>
                    </a:srgbClr>
                  </a:outerShdw>
                </a:effectLst>
                <a:latin typeface="Franklin Gothic Heavy" panose="020B0903020102020204" pitchFamily="34" charset="0"/>
              </a:rPr>
              <a:t>					 - Megan Rapinoe’s Mom 		</a:t>
            </a:r>
            <a:endParaRPr lang="aa-ET" dirty="0">
              <a:solidFill>
                <a:srgbClr val="FFFF00"/>
              </a:solidFill>
              <a:effectLst>
                <a:outerShdw blurRad="38100" dist="38100" dir="2700000" algn="tl">
                  <a:srgbClr val="000000">
                    <a:alpha val="43137"/>
                  </a:srgbClr>
                </a:outerShdw>
              </a:effectLst>
              <a:latin typeface="Franklin Gothic Heavy" panose="020B0903020102020204" pitchFamily="34" charset="0"/>
            </a:endParaRPr>
          </a:p>
        </p:txBody>
      </p:sp>
      <p:sp>
        <p:nvSpPr>
          <p:cNvPr id="26628" name="TextBox 2"/>
          <p:cNvSpPr txBox="1">
            <a:spLocks noChangeArrowheads="1"/>
          </p:cNvSpPr>
          <p:nvPr/>
        </p:nvSpPr>
        <p:spPr bwMode="auto">
          <a:xfrm>
            <a:off x="3979863" y="285750"/>
            <a:ext cx="2116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FFFF00"/>
                </a:solidFill>
                <a:latin typeface="Franklin Gothic Heavy" panose="020B0903020102020204" pitchFamily="34" charset="0"/>
              </a:rPr>
              <a:t>(Daphne Rapinoe)</a:t>
            </a:r>
          </a:p>
        </p:txBody>
      </p:sp>
    </p:spTree>
    <p:extLst>
      <p:ext uri="{BB962C8B-B14F-4D97-AF65-F5344CB8AC3E}">
        <p14:creationId xmlns:p14="http://schemas.microsoft.com/office/powerpoint/2010/main" val="107602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52400" y="2571750"/>
            <a:ext cx="8731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3600">
                <a:solidFill>
                  <a:srgbClr val="FFFF00"/>
                </a:solidFill>
                <a:latin typeface="Franklin Gothic Heavy" panose="020B0903020102020204" pitchFamily="34" charset="0"/>
              </a:rPr>
              <a:t>Caring is cool</a:t>
            </a:r>
          </a:p>
          <a:p>
            <a:pPr algn="r"/>
            <a:r>
              <a:rPr lang="en-US" altLang="en-US" sz="3600">
                <a:solidFill>
                  <a:srgbClr val="FFFF00"/>
                </a:solidFill>
                <a:latin typeface="Franklin Gothic Heavy" panose="020B0903020102020204" pitchFamily="34" charset="0"/>
              </a:rPr>
              <a:t>Doing more is cool</a:t>
            </a:r>
          </a:p>
          <a:p>
            <a:pPr algn="r"/>
            <a:r>
              <a:rPr lang="en-US" altLang="en-US" sz="3600">
                <a:solidFill>
                  <a:srgbClr val="FFFF00"/>
                </a:solidFill>
                <a:latin typeface="Franklin Gothic Heavy" panose="020B0903020102020204" pitchFamily="34" charset="0"/>
              </a:rPr>
              <a:t>Giving all the f*cks is cool</a:t>
            </a:r>
          </a:p>
          <a:p>
            <a:pPr algn="r"/>
            <a:r>
              <a:rPr lang="en-US" altLang="en-US" sz="3600">
                <a:solidFill>
                  <a:srgbClr val="FFFF00"/>
                </a:solidFill>
                <a:latin typeface="Franklin Gothic Heavy" panose="020B0903020102020204" pitchFamily="34" charset="0"/>
              </a:rPr>
              <a:t>Lending your platform to others is cool</a:t>
            </a:r>
          </a:p>
        </p:txBody>
      </p:sp>
      <p:pic>
        <p:nvPicPr>
          <p:cNvPr id="28675" name="Picture 2" descr="Image result for megan rapinoe glamou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438150"/>
            <a:ext cx="24765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389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075" y="17463"/>
            <a:ext cx="8213725"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738" y="133350"/>
            <a:ext cx="84312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857362"/>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842963" y="438150"/>
            <a:ext cx="745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a:solidFill>
                  <a:srgbClr val="FFFF00"/>
                </a:solidFill>
                <a:latin typeface="Franklin Gothic Heavy" panose="020B0903020102020204" pitchFamily="34" charset="0"/>
              </a:rPr>
              <a:t>“I’m busy, I ain’t got time to Kind”</a:t>
            </a:r>
            <a:endParaRPr lang="en-US" altLang="en-US" sz="1100">
              <a:solidFill>
                <a:srgbClr val="FFFF00"/>
              </a:solidFill>
              <a:latin typeface="Franklin Gothic Heavy" panose="020B0903020102020204" pitchFamily="34" charset="0"/>
            </a:endParaRPr>
          </a:p>
        </p:txBody>
      </p:sp>
      <p:pic>
        <p:nvPicPr>
          <p:cNvPr id="30723" name="Picture 8" descr="Image result for being bus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0" y="1200150"/>
            <a:ext cx="6667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3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extBox 6"/>
          <p:cNvSpPr txBox="1">
            <a:spLocks noChangeArrowheads="1"/>
          </p:cNvSpPr>
          <p:nvPr/>
        </p:nvSpPr>
        <p:spPr bwMode="auto">
          <a:xfrm>
            <a:off x="2525713" y="666750"/>
            <a:ext cx="402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a:solidFill>
                  <a:srgbClr val="FFFF00"/>
                </a:solidFill>
                <a:latin typeface="Franklin Gothic Heavy" panose="020B0903020102020204" pitchFamily="34" charset="0"/>
              </a:rPr>
              <a:t>“How can I Kind?”</a:t>
            </a:r>
            <a:endParaRPr lang="en-US" altLang="en-US" sz="1100">
              <a:solidFill>
                <a:srgbClr val="FFFF00"/>
              </a:solidFill>
              <a:latin typeface="Franklin Gothic Heavy" panose="020B0903020102020204" pitchFamily="34" charset="0"/>
            </a:endParaRPr>
          </a:p>
        </p:txBody>
      </p:sp>
      <p:sp>
        <p:nvSpPr>
          <p:cNvPr id="5" name="TextBox 4">
            <a:extLst>
              <a:ext uri="{FF2B5EF4-FFF2-40B4-BE49-F238E27FC236}">
                <a16:creationId xmlns="" xmlns:a16="http://schemas.microsoft.com/office/drawing/2014/main" id="{53E63D50-0B71-4696-9088-595DCAD15ED9}"/>
              </a:ext>
            </a:extLst>
          </p:cNvPr>
          <p:cNvSpPr txBox="1"/>
          <p:nvPr/>
        </p:nvSpPr>
        <p:spPr>
          <a:xfrm>
            <a:off x="457200" y="1733550"/>
            <a:ext cx="7416800" cy="2554288"/>
          </a:xfrm>
          <a:prstGeom prst="rect">
            <a:avLst/>
          </a:prstGeom>
          <a:noFill/>
        </p:spPr>
        <p:txBody>
          <a:bodyPr wrap="none">
            <a:spAutoFit/>
          </a:bodyPr>
          <a:lstStyle/>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Retweet some strangers game</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Get coffee for someone who’s struggling</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Include the new(old) person for lunch</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Learn to give feedback</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Ask for their opinion - and Listen</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Connect people with each other – and walk away</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No “Quid Pro Quo” – No Guilt – No keeping score</a:t>
            </a:r>
          </a:p>
          <a:p>
            <a:pPr>
              <a:defRPr/>
            </a:pPr>
            <a:endPar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12891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TextBox 6"/>
          <p:cNvSpPr txBox="1">
            <a:spLocks noChangeArrowheads="1"/>
          </p:cNvSpPr>
          <p:nvPr/>
        </p:nvSpPr>
        <p:spPr bwMode="auto">
          <a:xfrm>
            <a:off x="2525713" y="666750"/>
            <a:ext cx="402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a:solidFill>
                  <a:srgbClr val="FFFF00"/>
                </a:solidFill>
                <a:latin typeface="Franklin Gothic Heavy" panose="020B0903020102020204" pitchFamily="34" charset="0"/>
              </a:rPr>
              <a:t>“How can I Kind?”</a:t>
            </a:r>
            <a:endParaRPr lang="en-US" altLang="en-US" sz="1100">
              <a:solidFill>
                <a:srgbClr val="FFFF00"/>
              </a:solidFill>
              <a:latin typeface="Franklin Gothic Heavy" panose="020B0903020102020204" pitchFamily="34" charset="0"/>
            </a:endParaRPr>
          </a:p>
        </p:txBody>
      </p:sp>
      <p:sp>
        <p:nvSpPr>
          <p:cNvPr id="5" name="TextBox 4">
            <a:extLst>
              <a:ext uri="{FF2B5EF4-FFF2-40B4-BE49-F238E27FC236}">
                <a16:creationId xmlns="" xmlns:a16="http://schemas.microsoft.com/office/drawing/2014/main" id="{53E63D50-0B71-4696-9088-595DCAD15ED9}"/>
              </a:ext>
            </a:extLst>
          </p:cNvPr>
          <p:cNvSpPr txBox="1"/>
          <p:nvPr/>
        </p:nvSpPr>
        <p:spPr>
          <a:xfrm>
            <a:off x="457200" y="1733550"/>
            <a:ext cx="7416800" cy="2862263"/>
          </a:xfrm>
          <a:prstGeom prst="rect">
            <a:avLst/>
          </a:prstGeom>
          <a:noFill/>
        </p:spPr>
        <p:txBody>
          <a:bodyPr wrap="none">
            <a:spAutoFit/>
          </a:bodyPr>
          <a:lstStyle/>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Retweet some strangers game</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Get coffee for someone who’s struggling</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Include the new(old) person for lunch</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Learn to give feedback</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Ask for their opinion - and Listen</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Connect people with each other – and walk away</a:t>
            </a: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No “Quid Pro Quo” – No Guilt – No keeping score</a:t>
            </a:r>
          </a:p>
          <a:p>
            <a:pPr>
              <a:defRPr/>
            </a:pPr>
            <a:endPar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When in doubt – What would Osama </a:t>
            </a:r>
            <a:r>
              <a:rPr lang="en-US" sz="2000" b="1" dirty="0" err="1">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Dorias</a:t>
            </a:r>
            <a:r>
              <a:rPr lang="en-US" sz="2000" b="1"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do?</a:t>
            </a:r>
          </a:p>
        </p:txBody>
      </p:sp>
    </p:spTree>
    <p:extLst>
      <p:ext uri="{BB962C8B-B14F-4D97-AF65-F5344CB8AC3E}">
        <p14:creationId xmlns:p14="http://schemas.microsoft.com/office/powerpoint/2010/main" val="3757711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being kind helping up">
            <a:extLst>
              <a:ext uri="{FF2B5EF4-FFF2-40B4-BE49-F238E27FC236}">
                <a16:creationId xmlns="" xmlns:a16="http://schemas.microsoft.com/office/drawing/2014/main" id="{080B02E1-4CCB-49C6-B2F0-882DA94981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7993" y="1068081"/>
            <a:ext cx="5688013" cy="37896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5D17DB7-F7EA-43E6-8BA8-CCB9D0CF72C8}"/>
              </a:ext>
            </a:extLst>
          </p:cNvPr>
          <p:cNvSpPr txBox="1"/>
          <p:nvPr/>
        </p:nvSpPr>
        <p:spPr>
          <a:xfrm>
            <a:off x="1481138" y="285750"/>
            <a:ext cx="6181725" cy="2124075"/>
          </a:xfrm>
          <a:prstGeom prst="rect">
            <a:avLst/>
          </a:prstGeom>
          <a:noFill/>
        </p:spPr>
        <p:txBody>
          <a:bodyPr wrap="none">
            <a:spAutoFit/>
          </a:bodyPr>
          <a:lstStyle/>
          <a:p>
            <a:pPr algn="ctr">
              <a:defRPr/>
            </a:pPr>
            <a:r>
              <a:rPr lang="en-US" sz="6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BEING KIND</a:t>
            </a:r>
          </a:p>
          <a:p>
            <a:pPr algn="ctr">
              <a:defRPr/>
            </a:pPr>
            <a:r>
              <a:rPr lang="en-US" sz="6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DIDN’T KILL ME</a:t>
            </a:r>
            <a:endParaRPr lang="aa-ET"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endParaRPr>
          </a:p>
        </p:txBody>
      </p:sp>
    </p:spTree>
    <p:extLst>
      <p:ext uri="{BB962C8B-B14F-4D97-AF65-F5344CB8AC3E}">
        <p14:creationId xmlns:p14="http://schemas.microsoft.com/office/powerpoint/2010/main" val="1393257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being kind helping up">
            <a:extLst>
              <a:ext uri="{FF2B5EF4-FFF2-40B4-BE49-F238E27FC236}">
                <a16:creationId xmlns="" xmlns:a16="http://schemas.microsoft.com/office/drawing/2014/main" id="{080B02E1-4CCB-49C6-B2F0-882DA94981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7993" y="1068081"/>
            <a:ext cx="5688013" cy="37896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5D17DB7-F7EA-43E6-8BA8-CCB9D0CF72C8}"/>
              </a:ext>
            </a:extLst>
          </p:cNvPr>
          <p:cNvSpPr txBox="1"/>
          <p:nvPr/>
        </p:nvSpPr>
        <p:spPr>
          <a:xfrm>
            <a:off x="1481138" y="285750"/>
            <a:ext cx="6181725" cy="2124075"/>
          </a:xfrm>
          <a:prstGeom prst="rect">
            <a:avLst/>
          </a:prstGeom>
          <a:noFill/>
        </p:spPr>
        <p:txBody>
          <a:bodyPr wrap="none">
            <a:spAutoFit/>
          </a:bodyPr>
          <a:lstStyle/>
          <a:p>
            <a:pPr algn="ctr">
              <a:defRPr/>
            </a:pPr>
            <a:r>
              <a:rPr lang="en-US" sz="6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BEING KIND</a:t>
            </a:r>
          </a:p>
          <a:p>
            <a:pPr algn="ctr">
              <a:defRPr/>
            </a:pPr>
            <a:r>
              <a:rPr lang="en-US" sz="6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DIDN’T KILL ME</a:t>
            </a:r>
            <a:endParaRPr lang="aa-ET"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endParaRPr>
          </a:p>
        </p:txBody>
      </p:sp>
      <p:sp>
        <p:nvSpPr>
          <p:cNvPr id="4" name="TextBox 3">
            <a:extLst>
              <a:ext uri="{FF2B5EF4-FFF2-40B4-BE49-F238E27FC236}">
                <a16:creationId xmlns="" xmlns:a16="http://schemas.microsoft.com/office/drawing/2014/main" id="{131DE7D1-D8DE-4114-99C4-8685A8336D6C}"/>
              </a:ext>
            </a:extLst>
          </p:cNvPr>
          <p:cNvSpPr txBox="1"/>
          <p:nvPr/>
        </p:nvSpPr>
        <p:spPr>
          <a:xfrm>
            <a:off x="1317625" y="4057650"/>
            <a:ext cx="6489700" cy="646113"/>
          </a:xfrm>
          <a:prstGeom prst="rect">
            <a:avLst/>
          </a:prstGeom>
          <a:noFill/>
        </p:spPr>
        <p:txBody>
          <a:bodyPr wrap="none">
            <a:spAutoFit/>
          </a:bodyPr>
          <a:lstStyle/>
          <a:p>
            <a:pPr algn="ctr">
              <a:defRPr/>
            </a:pPr>
            <a:r>
              <a:rPr lang="en-US" sz="3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(but it did make me an Angel)</a:t>
            </a:r>
            <a:endParaRPr lang="aa-ET" sz="10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endParaRPr>
          </a:p>
        </p:txBody>
      </p:sp>
    </p:spTree>
    <p:extLst>
      <p:ext uri="{BB962C8B-B14F-4D97-AF65-F5344CB8AC3E}">
        <p14:creationId xmlns:p14="http://schemas.microsoft.com/office/powerpoint/2010/main" val="3438272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5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6200" y="971550"/>
            <a:ext cx="6858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200" dirty="0">
                <a:solidFill>
                  <a:srgbClr val="FFFFFF"/>
                </a:solidFill>
                <a:latin typeface="Rockwell Extra Bold" panose="02060903040505020403" pitchFamily="18" charset="0"/>
              </a:rPr>
              <a:t>RICHARD</a:t>
            </a:r>
          </a:p>
          <a:p>
            <a:pPr algn="ctr">
              <a:lnSpc>
                <a:spcPct val="80000"/>
              </a:lnSpc>
            </a:pPr>
            <a:r>
              <a:rPr lang="en-US" altLang="en-US" sz="7200" dirty="0">
                <a:solidFill>
                  <a:srgbClr val="FFFFFF"/>
                </a:solidFill>
                <a:latin typeface="Rockwell Extra Bold" panose="02060903040505020403" pitchFamily="18" charset="0"/>
              </a:rPr>
              <a:t>ROUSE III</a:t>
            </a:r>
          </a:p>
        </p:txBody>
      </p:sp>
      <p:sp>
        <p:nvSpPr>
          <p:cNvPr id="25603" name="Rectangle 6"/>
          <p:cNvSpPr>
            <a:spLocks noChangeArrowheads="1"/>
          </p:cNvSpPr>
          <p:nvPr/>
        </p:nvSpPr>
        <p:spPr bwMode="auto">
          <a:xfrm>
            <a:off x="37795" y="133350"/>
            <a:ext cx="617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a:solidFill>
                  <a:srgbClr val="FFFFFF"/>
                </a:solidFill>
                <a:latin typeface="Rockwell Extra Bold" panose="02060903040505020403" pitchFamily="18" charset="0"/>
              </a:rPr>
              <a:t>Director/Designer/Writer</a:t>
            </a:r>
          </a:p>
          <a:p>
            <a:pPr>
              <a:lnSpc>
                <a:spcPct val="80000"/>
              </a:lnSpc>
            </a:pPr>
            <a:r>
              <a:rPr lang="en-US" altLang="en-US" sz="3000" dirty="0">
                <a:solidFill>
                  <a:srgbClr val="FFFFFF"/>
                </a:solidFill>
                <a:latin typeface="Rockwell Extra Bold" panose="02060903040505020403" pitchFamily="18" charset="0"/>
              </a:rPr>
              <a:t>Paranoid Productions</a:t>
            </a:r>
          </a:p>
          <a:p>
            <a:pPr>
              <a:lnSpc>
                <a:spcPct val="80000"/>
              </a:lnSpc>
            </a:pPr>
            <a:r>
              <a:rPr lang="en-US" altLang="en-US" sz="3000" dirty="0">
                <a:solidFill>
                  <a:srgbClr val="FFFFFF"/>
                </a:solidFill>
                <a:latin typeface="Rockwell Extra Bold" panose="02060903040505020403" pitchFamily="18" charset="0"/>
              </a:rPr>
              <a:t>@</a:t>
            </a:r>
            <a:r>
              <a:rPr lang="en-US" altLang="en-US" sz="3000" dirty="0" err="1">
                <a:solidFill>
                  <a:srgbClr val="FFFFFF"/>
                </a:solidFill>
                <a:latin typeface="Rockwell Extra Bold" panose="02060903040505020403" pitchFamily="18" charset="0"/>
              </a:rPr>
              <a:t>richardrouseiii</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473" y="3357070"/>
            <a:ext cx="2552042" cy="178643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7634" y="1809750"/>
            <a:ext cx="2577881" cy="14500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182" y="285888"/>
            <a:ext cx="2933333" cy="1104762"/>
          </a:xfrm>
          <a:prstGeom prst="rect">
            <a:avLst/>
          </a:prstGeom>
        </p:spPr>
      </p:pic>
    </p:spTree>
    <p:extLst>
      <p:ext uri="{BB962C8B-B14F-4D97-AF65-F5344CB8AC3E}">
        <p14:creationId xmlns:p14="http://schemas.microsoft.com/office/powerpoint/2010/main" val="895623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bwMode="auto">
          <a:xfrm>
            <a:off x="0" y="28575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0" smtClean="0">
                <a:solidFill>
                  <a:schemeClr val="bg1"/>
                </a:solidFill>
                <a:latin typeface="Rockwell Extra Bold" panose="02060903040505020403" pitchFamily="18" charset="0"/>
              </a:rPr>
              <a:t>Many Games are </a:t>
            </a:r>
            <a:br>
              <a:rPr lang="en-US" altLang="en-US" sz="8000" smtClean="0">
                <a:solidFill>
                  <a:schemeClr val="bg1"/>
                </a:solidFill>
                <a:latin typeface="Rockwell Extra Bold" panose="02060903040505020403" pitchFamily="18" charset="0"/>
              </a:rPr>
            </a:br>
            <a:r>
              <a:rPr lang="en-US" altLang="en-US" sz="8000" smtClean="0">
                <a:solidFill>
                  <a:schemeClr val="bg1"/>
                </a:solidFill>
                <a:latin typeface="Rockwell Extra Bold" panose="02060903040505020403" pitchFamily="18" charset="0"/>
              </a:rPr>
              <a:t>About Dying</a:t>
            </a:r>
          </a:p>
        </p:txBody>
      </p:sp>
    </p:spTree>
    <p:extLst>
      <p:ext uri="{BB962C8B-B14F-4D97-AF65-F5344CB8AC3E}">
        <p14:creationId xmlns:p14="http://schemas.microsoft.com/office/powerpoint/2010/main" val="3785763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0250" y="0"/>
            <a:ext cx="51387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790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Inevitable</a:t>
            </a:r>
          </a:p>
        </p:txBody>
      </p:sp>
    </p:spTree>
    <p:extLst>
      <p:ext uri="{BB962C8B-B14F-4D97-AF65-F5344CB8AC3E}">
        <p14:creationId xmlns:p14="http://schemas.microsoft.com/office/powerpoint/2010/main" val="4171008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sp>
        <p:nvSpPr>
          <p:cNvPr id="10243" name="Content Placehold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pic>
        <p:nvPicPr>
          <p:cNvPr id="10244" name="Picture 2" descr="Image result for pillsbury&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50" y="276225"/>
            <a:ext cx="869315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883323"/>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88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0"/>
            <a:ext cx="12971463"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359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Irritating But You Can Just Keep Trying</a:t>
            </a:r>
          </a:p>
        </p:txBody>
      </p:sp>
    </p:spTree>
    <p:extLst>
      <p:ext uri="{BB962C8B-B14F-4D97-AF65-F5344CB8AC3E}">
        <p14:creationId xmlns:p14="http://schemas.microsoft.com/office/powerpoint/2010/main" val="1339716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PPStf\TalksMontreal\MeaningTalk\Images\journey-game-screenshot-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4400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556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Does Not Exist</a:t>
            </a:r>
          </a:p>
        </p:txBody>
      </p:sp>
    </p:spTree>
    <p:extLst>
      <p:ext uri="{BB962C8B-B14F-4D97-AF65-F5344CB8AC3E}">
        <p14:creationId xmlns:p14="http://schemas.microsoft.com/office/powerpoint/2010/main" val="3462535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277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787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87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403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97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686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1267" name="Picture 2" descr="Image result for images haccp&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0750" y="1574800"/>
            <a:ext cx="229711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nvGraphicFramePr>
        <p:xfrm>
          <a:off x="1137658" y="469669"/>
          <a:ext cx="6868684" cy="4578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8867018"/>
      </p:ext>
    </p:extLst>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a Big Setback but You Get Cool New Unlocks</a:t>
            </a:r>
          </a:p>
        </p:txBody>
      </p:sp>
    </p:spTree>
    <p:extLst>
      <p:ext uri="{BB962C8B-B14F-4D97-AF65-F5344CB8AC3E}">
        <p14:creationId xmlns:p14="http://schemas.microsoft.com/office/powerpoint/2010/main" val="3636980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685800" y="819150"/>
            <a:ext cx="77724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3200" smtClean="0">
                <a:solidFill>
                  <a:srgbClr val="FFFFFF"/>
                </a:solidFill>
                <a:latin typeface="Rockwell Extra Bold" panose="02060903040505020403" pitchFamily="18" charset="0"/>
              </a:rPr>
              <a:t>Death is Inevitable</a:t>
            </a:r>
          </a:p>
          <a:p>
            <a:pPr>
              <a:buFont typeface="Arial" panose="020B0604020202020204" pitchFamily="34" charset="0"/>
              <a:buChar char="•"/>
            </a:pPr>
            <a:endParaRPr lang="en-US" altLang="en-US" sz="900" smtClean="0">
              <a:solidFill>
                <a:srgbClr val="FFFFFF"/>
              </a:solidFill>
              <a:latin typeface="Rockwell Extra Bold" panose="02060903040505020403" pitchFamily="18" charset="0"/>
            </a:endParaRPr>
          </a:p>
          <a:p>
            <a:pPr>
              <a:buFont typeface="Arial" panose="020B0604020202020204" pitchFamily="34" charset="0"/>
              <a:buChar char="•"/>
            </a:pPr>
            <a:r>
              <a:rPr lang="en-US" altLang="en-US" sz="3200" smtClean="0">
                <a:solidFill>
                  <a:srgbClr val="FFFFFF"/>
                </a:solidFill>
                <a:latin typeface="Rockwell Extra Bold" panose="02060903040505020403" pitchFamily="18" charset="0"/>
              </a:rPr>
              <a:t>Death is Irritating But You Can Just Keep Trying </a:t>
            </a:r>
          </a:p>
          <a:p>
            <a:pPr>
              <a:buFont typeface="Arial" panose="020B0604020202020204" pitchFamily="34" charset="0"/>
              <a:buChar char="•"/>
            </a:pPr>
            <a:endParaRPr lang="en-US" altLang="en-US" sz="900" smtClean="0">
              <a:solidFill>
                <a:srgbClr val="FFFFFF"/>
              </a:solidFill>
              <a:latin typeface="Rockwell Extra Bold" panose="02060903040505020403" pitchFamily="18" charset="0"/>
            </a:endParaRPr>
          </a:p>
          <a:p>
            <a:pPr>
              <a:buFont typeface="Arial" panose="020B0604020202020204" pitchFamily="34" charset="0"/>
              <a:buChar char="•"/>
            </a:pPr>
            <a:r>
              <a:rPr lang="en-US" altLang="en-US" sz="3200" smtClean="0">
                <a:solidFill>
                  <a:srgbClr val="FFFFFF"/>
                </a:solidFill>
                <a:latin typeface="Rockwell Extra Bold" panose="02060903040505020403" pitchFamily="18" charset="0"/>
              </a:rPr>
              <a:t>Death Does Not Exist</a:t>
            </a:r>
          </a:p>
          <a:p>
            <a:pPr>
              <a:buFont typeface="Arial" panose="020B0604020202020204" pitchFamily="34" charset="0"/>
              <a:buChar char="•"/>
            </a:pPr>
            <a:endParaRPr lang="en-US" altLang="en-US" sz="900" smtClean="0">
              <a:solidFill>
                <a:srgbClr val="FFFFFF"/>
              </a:solidFill>
              <a:latin typeface="Rockwell Extra Bold" panose="02060903040505020403" pitchFamily="18" charset="0"/>
            </a:endParaRPr>
          </a:p>
          <a:p>
            <a:pPr>
              <a:buFont typeface="Arial" panose="020B0604020202020204" pitchFamily="34" charset="0"/>
              <a:buChar char="•"/>
            </a:pPr>
            <a:r>
              <a:rPr lang="en-US" altLang="en-US" sz="3200" smtClean="0">
                <a:solidFill>
                  <a:srgbClr val="FFFFFF"/>
                </a:solidFill>
                <a:latin typeface="Rockwell Extra Bold" panose="02060903040505020403" pitchFamily="18" charset="0"/>
              </a:rPr>
              <a:t>Death is a Big Setback But You Get Cool New Unlocks</a:t>
            </a:r>
          </a:p>
        </p:txBody>
      </p:sp>
    </p:spTree>
    <p:extLst>
      <p:ext uri="{BB962C8B-B14F-4D97-AF65-F5344CB8AC3E}">
        <p14:creationId xmlns:p14="http://schemas.microsoft.com/office/powerpoint/2010/main" val="643469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23363"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idx="4294967295"/>
          </p:nvPr>
        </p:nvSpPr>
        <p:spPr bwMode="auto">
          <a:xfrm>
            <a:off x="0" y="9525"/>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smtClean="0">
                <a:solidFill>
                  <a:schemeClr val="bg1"/>
                </a:solidFill>
                <a:latin typeface="Rockwell Extra Bold" panose="02060903040505020403" pitchFamily="18" charset="0"/>
              </a:rPr>
              <a:t>Death Does Not Exist</a:t>
            </a:r>
          </a:p>
        </p:txBody>
      </p:sp>
    </p:spTree>
    <p:extLst>
      <p:ext uri="{BB962C8B-B14F-4D97-AF65-F5344CB8AC3E}">
        <p14:creationId xmlns:p14="http://schemas.microsoft.com/office/powerpoint/2010/main" val="2922998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ChangeArrowheads="1"/>
          </p:cNvSpPr>
          <p:nvPr/>
        </p:nvSpPr>
        <p:spPr bwMode="auto">
          <a:xfrm>
            <a:off x="457200" y="1047750"/>
            <a:ext cx="8686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3600" smtClean="0">
                <a:solidFill>
                  <a:srgbClr val="FFFFFF"/>
                </a:solidFill>
                <a:latin typeface="Rockwell Extra Bold" panose="02060903040505020403" pitchFamily="18" charset="0"/>
              </a:rPr>
              <a:t>Not Shipping?</a:t>
            </a:r>
          </a:p>
          <a:p>
            <a:pPr>
              <a:buFont typeface="Arial" panose="020B0604020202020204" pitchFamily="34" charset="0"/>
              <a:buChar char="•"/>
            </a:pPr>
            <a:r>
              <a:rPr lang="en-US" altLang="en-US" sz="3600" smtClean="0">
                <a:solidFill>
                  <a:srgbClr val="FFFFFF"/>
                </a:solidFill>
                <a:latin typeface="Rockwell Extra Bold" panose="02060903040505020403" pitchFamily="18" charset="0"/>
              </a:rPr>
              <a:t>Shipping a bad game?</a:t>
            </a:r>
          </a:p>
          <a:p>
            <a:pPr>
              <a:buFont typeface="Arial" panose="020B0604020202020204" pitchFamily="34" charset="0"/>
              <a:buChar char="•"/>
            </a:pPr>
            <a:r>
              <a:rPr lang="en-US" altLang="en-US" sz="3600" smtClean="0">
                <a:solidFill>
                  <a:srgbClr val="FFFFFF"/>
                </a:solidFill>
                <a:latin typeface="Rockwell Extra Bold" panose="02060903040505020403" pitchFamily="18" charset="0"/>
              </a:rPr>
              <a:t>Not getting to make another game?</a:t>
            </a:r>
          </a:p>
          <a:p>
            <a:pPr>
              <a:buFont typeface="Arial" panose="020B0604020202020204" pitchFamily="34" charset="0"/>
              <a:buChar char="•"/>
            </a:pPr>
            <a:r>
              <a:rPr lang="en-US" altLang="en-US" sz="3600" smtClean="0">
                <a:solidFill>
                  <a:srgbClr val="FFFFFF"/>
                </a:solidFill>
                <a:latin typeface="Rockwell Extra Bold" panose="02060903040505020403" pitchFamily="18" charset="0"/>
              </a:rPr>
              <a:t>Burn out?</a:t>
            </a:r>
          </a:p>
        </p:txBody>
      </p:sp>
    </p:spTree>
    <p:extLst>
      <p:ext uri="{BB962C8B-B14F-4D97-AF65-F5344CB8AC3E}">
        <p14:creationId xmlns:p14="http://schemas.microsoft.com/office/powerpoint/2010/main" val="1189902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7368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741363"/>
            <a:ext cx="77724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85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056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741363"/>
            <a:ext cx="77724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741363"/>
            <a:ext cx="7775575"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95250"/>
            <a:ext cx="914400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77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Does Not Exist</a:t>
            </a:r>
          </a:p>
        </p:txBody>
      </p:sp>
      <p:sp>
        <p:nvSpPr>
          <p:cNvPr id="2" name="Multiply 1"/>
          <p:cNvSpPr/>
          <p:nvPr/>
        </p:nvSpPr>
        <p:spPr>
          <a:xfrm>
            <a:off x="2971800" y="1276350"/>
            <a:ext cx="2819400" cy="2743200"/>
          </a:xfrm>
          <a:prstGeom prst="mathMultiply">
            <a:avLst>
              <a:gd name="adj1" fmla="val 117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986801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0"/>
            <a:ext cx="10363200" cy="112395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108" name="Rectangle 2"/>
          <p:cNvSpPr txBox="1">
            <a:spLocks noChangeArrowheads="1"/>
          </p:cNvSpPr>
          <p:nvPr/>
        </p:nvSpPr>
        <p:spPr bwMode="auto">
          <a:xfrm>
            <a:off x="0" y="-952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Irritating But You Can Just Keep Trying </a:t>
            </a:r>
          </a:p>
        </p:txBody>
      </p:sp>
    </p:spTree>
    <p:extLst>
      <p:ext uri="{BB962C8B-B14F-4D97-AF65-F5344CB8AC3E}">
        <p14:creationId xmlns:p14="http://schemas.microsoft.com/office/powerpoint/2010/main" val="4084228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9050"/>
            <a:ext cx="69342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059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2291" name="Picture 2" descr="Image result for kill switch&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971550"/>
            <a:ext cx="3695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16573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7663" y="107950"/>
            <a:ext cx="75342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95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613" y="0"/>
            <a:ext cx="7724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240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28650"/>
            <a:ext cx="102616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15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Irritating But You Can Just Keep Trying </a:t>
            </a:r>
          </a:p>
        </p:txBody>
      </p:sp>
      <p:sp>
        <p:nvSpPr>
          <p:cNvPr id="2" name="Multiply 1"/>
          <p:cNvSpPr/>
          <p:nvPr/>
        </p:nvSpPr>
        <p:spPr>
          <a:xfrm>
            <a:off x="2971800" y="1276350"/>
            <a:ext cx="2819400" cy="2743200"/>
          </a:xfrm>
          <a:prstGeom prst="mathMultiply">
            <a:avLst>
              <a:gd name="adj1" fmla="val 117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322782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1123950"/>
            <a:ext cx="913288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idx="4294967295"/>
          </p:nvPr>
        </p:nvSpPr>
        <p:spPr bwMode="auto">
          <a:xfrm>
            <a:off x="9525" y="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smtClean="0">
                <a:solidFill>
                  <a:schemeClr val="bg1"/>
                </a:solidFill>
                <a:latin typeface="Rockwell Extra Bold" panose="02060903040505020403" pitchFamily="18" charset="0"/>
              </a:rPr>
              <a:t>Death is a Big Setback but you Get Cool New Unlocks</a:t>
            </a:r>
          </a:p>
        </p:txBody>
      </p:sp>
    </p:spTree>
    <p:extLst>
      <p:ext uri="{BB962C8B-B14F-4D97-AF65-F5344CB8AC3E}">
        <p14:creationId xmlns:p14="http://schemas.microsoft.com/office/powerpoint/2010/main" val="4106145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914400" y="1581150"/>
            <a:ext cx="73914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smtClean="0">
                <a:solidFill>
                  <a:schemeClr val="bg1"/>
                </a:solidFill>
                <a:latin typeface="Rockwell Extra Bold" panose="02060903040505020403" pitchFamily="18" charset="0"/>
              </a:rPr>
              <a:t>“That which does not kill me makes me stronger.” </a:t>
            </a:r>
            <a:br>
              <a:rPr lang="en-US" altLang="en-US" sz="3600" smtClean="0">
                <a:solidFill>
                  <a:schemeClr val="bg1"/>
                </a:solidFill>
                <a:latin typeface="Rockwell Extra Bold" panose="02060903040505020403" pitchFamily="18" charset="0"/>
              </a:rPr>
            </a:br>
            <a:r>
              <a:rPr lang="en-US" altLang="en-US" sz="3600" smtClean="0">
                <a:solidFill>
                  <a:schemeClr val="bg1"/>
                </a:solidFill>
                <a:latin typeface="Rockwell Extra Bold" panose="02060903040505020403" pitchFamily="18" charset="0"/>
              </a:rPr>
              <a:t>- Nietzsche</a:t>
            </a:r>
          </a:p>
        </p:txBody>
      </p:sp>
    </p:spTree>
    <p:extLst>
      <p:ext uri="{BB962C8B-B14F-4D97-AF65-F5344CB8AC3E}">
        <p14:creationId xmlns:p14="http://schemas.microsoft.com/office/powerpoint/2010/main" val="2729511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183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ChangeArrowheads="1"/>
          </p:cNvSpPr>
          <p:nvPr/>
        </p:nvSpPr>
        <p:spPr bwMode="auto">
          <a:xfrm>
            <a:off x="-31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smtClean="0">
                <a:solidFill>
                  <a:srgbClr val="FFFFFF"/>
                </a:solidFill>
                <a:latin typeface="Rockwell Extra Bold" panose="02060903040505020403" pitchFamily="18" charset="0"/>
              </a:rPr>
              <a:t>Death is a Big Setback but You Get Cool New Unlocks</a:t>
            </a:r>
          </a:p>
        </p:txBody>
      </p:sp>
      <p:sp>
        <p:nvSpPr>
          <p:cNvPr id="2" name="Donut 1"/>
          <p:cNvSpPr/>
          <p:nvPr/>
        </p:nvSpPr>
        <p:spPr>
          <a:xfrm>
            <a:off x="76200" y="1504950"/>
            <a:ext cx="9067800" cy="1905000"/>
          </a:xfrm>
          <a:prstGeom prst="donut">
            <a:avLst>
              <a:gd name="adj" fmla="val 72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3931534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188" y="0"/>
            <a:ext cx="7413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90550" y="1581150"/>
            <a:ext cx="10363200" cy="6858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708" name="Rectangle 2"/>
          <p:cNvSpPr>
            <a:spLocks noGrp="1" noChangeArrowheads="1"/>
          </p:cNvSpPr>
          <p:nvPr>
            <p:ph type="title" idx="4294967295"/>
          </p:nvPr>
        </p:nvSpPr>
        <p:spPr bwMode="auto">
          <a:xfrm>
            <a:off x="19050" y="158115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smtClean="0">
                <a:solidFill>
                  <a:schemeClr val="bg1"/>
                </a:solidFill>
                <a:latin typeface="Rockwell Extra Bold" panose="02060903040505020403" pitchFamily="18" charset="0"/>
              </a:rPr>
              <a:t>Death is Inevitable</a:t>
            </a:r>
          </a:p>
        </p:txBody>
      </p:sp>
    </p:spTree>
    <p:extLst>
      <p:ext uri="{BB962C8B-B14F-4D97-AF65-F5344CB8AC3E}">
        <p14:creationId xmlns:p14="http://schemas.microsoft.com/office/powerpoint/2010/main" val="887217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914400" y="1581150"/>
            <a:ext cx="73914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800" dirty="0" smtClean="0">
                <a:solidFill>
                  <a:schemeClr val="bg1"/>
                </a:solidFill>
                <a:latin typeface="Rockwell Extra Bold" panose="02060903040505020403" pitchFamily="18" charset="0"/>
              </a:rPr>
              <a:t>“I’m doing this even if it kills me.” – </a:t>
            </a:r>
            <a:br>
              <a:rPr lang="en-US" altLang="en-US" sz="4800" dirty="0" smtClean="0">
                <a:solidFill>
                  <a:schemeClr val="bg1"/>
                </a:solidFill>
                <a:latin typeface="Rockwell Extra Bold" panose="02060903040505020403" pitchFamily="18" charset="0"/>
              </a:rPr>
            </a:br>
            <a:r>
              <a:rPr lang="en-US" altLang="en-US" sz="4800" dirty="0" smtClean="0">
                <a:solidFill>
                  <a:schemeClr val="bg1"/>
                </a:solidFill>
                <a:latin typeface="Rockwell Extra Bold" panose="02060903040505020403" pitchFamily="18" charset="0"/>
              </a:rPr>
              <a:t>Me</a:t>
            </a:r>
          </a:p>
        </p:txBody>
      </p:sp>
    </p:spTree>
    <p:extLst>
      <p:ext uri="{BB962C8B-B14F-4D97-AF65-F5344CB8AC3E}">
        <p14:creationId xmlns:p14="http://schemas.microsoft.com/office/powerpoint/2010/main" val="2608035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ChangeArrowheads="1"/>
          </p:cNvSpPr>
          <p:nvPr/>
        </p:nvSpPr>
        <p:spPr bwMode="auto">
          <a:xfrm>
            <a:off x="-639763" y="1214438"/>
            <a:ext cx="2982913"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smtClean="0">
                <a:solidFill>
                  <a:srgbClr val="FFFFFF"/>
                </a:solidFill>
              </a:rPr>
              <a:t>Shipping church</a:t>
            </a:r>
          </a:p>
        </p:txBody>
      </p:sp>
      <p:pic>
        <p:nvPicPr>
          <p:cNvPr id="7680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44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 name="Rectangle 6"/>
          <p:cNvSpPr/>
          <p:nvPr/>
        </p:nvSpPr>
        <p:spPr>
          <a:xfrm>
            <a:off x="-76200" y="-14288"/>
            <a:ext cx="9220200" cy="525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FFFFFF"/>
              </a:solidFill>
            </a:endParaRPr>
          </a:p>
        </p:txBody>
      </p:sp>
      <p:graphicFrame>
        <p:nvGraphicFramePr>
          <p:cNvPr id="4" name="Content Placeholder 3"/>
          <p:cNvGraphicFramePr>
            <a:graphicFrameLocks noGrp="1"/>
          </p:cNvGraphicFramePr>
          <p:nvPr>
            <p:ph idx="1"/>
          </p:nvPr>
        </p:nvGraphicFramePr>
        <p:xfrm>
          <a:off x="76200" y="1091309"/>
          <a:ext cx="9753600" cy="3761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2398713" y="3590925"/>
            <a:ext cx="42862" cy="42863"/>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Curved Left 7"/>
          <p:cNvSpPr/>
          <p:nvPr/>
        </p:nvSpPr>
        <p:spPr>
          <a:xfrm>
            <a:off x="2743200" y="4541838"/>
            <a:ext cx="254000" cy="409575"/>
          </a:xfrm>
          <a:prstGeom prst="curvedLeftArrow">
            <a:avLst>
              <a:gd name="adj1" fmla="val 25000"/>
              <a:gd name="adj2" fmla="val 54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9" name="Arrow: Curved Left 8"/>
          <p:cNvSpPr/>
          <p:nvPr/>
        </p:nvSpPr>
        <p:spPr>
          <a:xfrm>
            <a:off x="3810000" y="4051300"/>
            <a:ext cx="254000" cy="407988"/>
          </a:xfrm>
          <a:prstGeom prst="curvedLeftArrow">
            <a:avLst>
              <a:gd name="adj1" fmla="val 25000"/>
              <a:gd name="adj2" fmla="val 54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10" name="Arrow: Curved Left 9"/>
          <p:cNvSpPr/>
          <p:nvPr/>
        </p:nvSpPr>
        <p:spPr>
          <a:xfrm>
            <a:off x="5578475" y="3429000"/>
            <a:ext cx="252413" cy="409575"/>
          </a:xfrm>
          <a:prstGeom prst="curvedLeftArrow">
            <a:avLst>
              <a:gd name="adj1" fmla="val 25000"/>
              <a:gd name="adj2" fmla="val 54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11" name="Arrow: Curved Left 10"/>
          <p:cNvSpPr/>
          <p:nvPr/>
        </p:nvSpPr>
        <p:spPr>
          <a:xfrm>
            <a:off x="6954838" y="2886075"/>
            <a:ext cx="254000" cy="407988"/>
          </a:xfrm>
          <a:prstGeom prst="curvedLeftArrow">
            <a:avLst>
              <a:gd name="adj1" fmla="val 25000"/>
              <a:gd name="adj2" fmla="val 54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12" name="Arrow: Curved Left 11"/>
          <p:cNvSpPr/>
          <p:nvPr/>
        </p:nvSpPr>
        <p:spPr>
          <a:xfrm>
            <a:off x="7616825" y="2225675"/>
            <a:ext cx="254000" cy="409575"/>
          </a:xfrm>
          <a:prstGeom prst="curvedLeftArrow">
            <a:avLst>
              <a:gd name="adj1" fmla="val 25000"/>
              <a:gd name="adj2" fmla="val 54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13" name="Arrow: Curved Left 12"/>
          <p:cNvSpPr/>
          <p:nvPr/>
        </p:nvSpPr>
        <p:spPr>
          <a:xfrm rot="1624135">
            <a:off x="7604125" y="2162175"/>
            <a:ext cx="1189038" cy="2663825"/>
          </a:xfrm>
          <a:prstGeom prst="curvedLeftArrow">
            <a:avLst>
              <a:gd name="adj1" fmla="val 25000"/>
              <a:gd name="adj2" fmla="val 50305"/>
              <a:gd name="adj3" fmla="val 24248"/>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solidFill>
                <a:srgbClr val="000000"/>
              </a:solidFill>
            </a:endParaRPr>
          </a:p>
        </p:txBody>
      </p:sp>
      <p:sp>
        <p:nvSpPr>
          <p:cNvPr id="14" name="Oval 13"/>
          <p:cNvSpPr/>
          <p:nvPr/>
        </p:nvSpPr>
        <p:spPr>
          <a:xfrm>
            <a:off x="6248400" y="2271713"/>
            <a:ext cx="52388" cy="5238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3324"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387350"/>
            <a:ext cx="85772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935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13"/>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370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0"/>
            <a:ext cx="75438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512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13" y="0"/>
            <a:ext cx="7826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454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04875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311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7675" y="19050"/>
            <a:ext cx="831532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148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txBox="1">
            <a:spLocks noChangeArrowheads="1"/>
          </p:cNvSpPr>
          <p:nvPr/>
        </p:nvSpPr>
        <p:spPr bwMode="auto">
          <a:xfrm>
            <a:off x="0" y="28575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800" smtClean="0">
                <a:solidFill>
                  <a:srgbClr val="FFFFFF"/>
                </a:solidFill>
                <a:latin typeface="Rockwell Extra Bold" panose="02060903040505020403" pitchFamily="18" charset="0"/>
              </a:rPr>
              <a:t>Games Didn’t Kill Me...</a:t>
            </a:r>
          </a:p>
          <a:p>
            <a:pPr algn="ctr"/>
            <a:endParaRPr lang="en-US" altLang="en-US" sz="4800" smtClean="0">
              <a:solidFill>
                <a:srgbClr val="FFFFFF"/>
              </a:solidFill>
              <a:latin typeface="Rockwell Extra Bold" panose="02060903040505020403" pitchFamily="18" charset="0"/>
            </a:endParaRPr>
          </a:p>
          <a:p>
            <a:pPr algn="ctr"/>
            <a:r>
              <a:rPr lang="en-US" altLang="en-US" sz="4800" smtClean="0">
                <a:solidFill>
                  <a:srgbClr val="FFFFFF"/>
                </a:solidFill>
                <a:latin typeface="Rockwell Extra Bold" panose="02060903040505020403" pitchFamily="18" charset="0"/>
              </a:rPr>
              <a:t>   </a:t>
            </a:r>
          </a:p>
        </p:txBody>
      </p:sp>
    </p:spTree>
    <p:extLst>
      <p:ext uri="{BB962C8B-B14F-4D97-AF65-F5344CB8AC3E}">
        <p14:creationId xmlns:p14="http://schemas.microsoft.com/office/powerpoint/2010/main" val="3139682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txBox="1">
            <a:spLocks noChangeArrowheads="1"/>
          </p:cNvSpPr>
          <p:nvPr/>
        </p:nvSpPr>
        <p:spPr bwMode="auto">
          <a:xfrm>
            <a:off x="0" y="28575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800" smtClean="0">
                <a:solidFill>
                  <a:srgbClr val="FFFFFF"/>
                </a:solidFill>
                <a:latin typeface="Rockwell Extra Bold" panose="02060903040505020403" pitchFamily="18" charset="0"/>
              </a:rPr>
              <a:t>Games Didn’t Kill Me...</a:t>
            </a:r>
          </a:p>
          <a:p>
            <a:pPr algn="ctr"/>
            <a:endParaRPr lang="en-US" altLang="en-US" sz="4800" smtClean="0">
              <a:solidFill>
                <a:srgbClr val="FFFFFF"/>
              </a:solidFill>
              <a:latin typeface="Rockwell Extra Bold" panose="02060903040505020403" pitchFamily="18" charset="0"/>
            </a:endParaRPr>
          </a:p>
          <a:p>
            <a:pPr algn="ctr"/>
            <a:r>
              <a:rPr lang="en-US" altLang="en-US" sz="4800" smtClean="0">
                <a:solidFill>
                  <a:srgbClr val="FFFFFF"/>
                </a:solidFill>
                <a:latin typeface="Rockwell Extra Bold" panose="02060903040505020403" pitchFamily="18" charset="0"/>
              </a:rPr>
              <a:t>Yet</a:t>
            </a:r>
          </a:p>
        </p:txBody>
      </p:sp>
    </p:spTree>
    <p:extLst>
      <p:ext uri="{BB962C8B-B14F-4D97-AF65-F5344CB8AC3E}">
        <p14:creationId xmlns:p14="http://schemas.microsoft.com/office/powerpoint/2010/main" val="1544492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9633" y="756398"/>
            <a:ext cx="1564257" cy="1990871"/>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5885" y="756397"/>
            <a:ext cx="1447800" cy="2043953"/>
          </a:xfrm>
          <a:prstGeom prst="rect">
            <a:avLst/>
          </a:prstGeom>
        </p:spPr>
      </p:pic>
      <p:sp>
        <p:nvSpPr>
          <p:cNvPr id="13" name="TextBox 12"/>
          <p:cNvSpPr txBox="1"/>
          <p:nvPr/>
        </p:nvSpPr>
        <p:spPr>
          <a:xfrm>
            <a:off x="0" y="0"/>
            <a:ext cx="9144000" cy="461665"/>
          </a:xfrm>
          <a:prstGeom prst="rect">
            <a:avLst/>
          </a:prstGeom>
          <a:noFill/>
        </p:spPr>
        <p:txBody>
          <a:bodyPr wrap="square" rtlCol="0">
            <a:spAutoFit/>
          </a:bodyPr>
          <a:lstStyle/>
          <a:p>
            <a:pPr algn="ctr"/>
            <a:r>
              <a:rPr lang="en-US" altLang="en-US" sz="2400" dirty="0" smtClean="0">
                <a:solidFill>
                  <a:srgbClr val="FFFFFF"/>
                </a:solidFill>
                <a:latin typeface="Franklin Gothic Heavy" panose="020B0903020102020204" pitchFamily="34" charset="0"/>
              </a:rPr>
              <a:t>THE BRAIN DUMP THANKS EVERYONE</a:t>
            </a:r>
            <a:endParaRPr lang="en-US" altLang="en-US" sz="2400" dirty="0">
              <a:solidFill>
                <a:srgbClr val="FFFFFF"/>
              </a:solidFill>
              <a:latin typeface="Franklin Gothic Heavy" panose="020B0903020102020204" pitchFamily="34" charset="0"/>
            </a:endParaRPr>
          </a:p>
        </p:txBody>
      </p:sp>
      <p:sp>
        <p:nvSpPr>
          <p:cNvPr id="16" name="Rectangle 17"/>
          <p:cNvSpPr>
            <a:spLocks noChangeArrowheads="1"/>
          </p:cNvSpPr>
          <p:nvPr/>
        </p:nvSpPr>
        <p:spPr bwMode="auto">
          <a:xfrm>
            <a:off x="949633" y="433212"/>
            <a:ext cx="7848600"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Athaneteus</a:t>
            </a:r>
            <a:r>
              <a:rPr lang="en-US" altLang="en-US" sz="1700" b="1" dirty="0">
                <a:solidFill>
                  <a:srgbClr val="FFFFFF"/>
                </a:solidFill>
              </a:rPr>
              <a:t>  </a:t>
            </a:r>
            <a:r>
              <a:rPr lang="en-US" altLang="en-US" sz="1700" b="1" dirty="0" smtClean="0">
                <a:solidFill>
                  <a:srgbClr val="FFFFFF"/>
                </a:solidFill>
              </a:rPr>
              <a:t>    @</a:t>
            </a:r>
            <a:r>
              <a:rPr lang="en-US" altLang="en-US" sz="1700" b="1" dirty="0" err="1" smtClean="0">
                <a:solidFill>
                  <a:srgbClr val="FFFFFF"/>
                </a:solidFill>
              </a:rPr>
              <a:t>amydallas</a:t>
            </a:r>
            <a:r>
              <a:rPr lang="en-US" altLang="en-US" sz="1700" b="1" dirty="0" smtClean="0">
                <a:solidFill>
                  <a:srgbClr val="FFFFFF"/>
                </a:solidFill>
              </a:rPr>
              <a:t>          @sajon77            @</a:t>
            </a:r>
            <a:r>
              <a:rPr lang="en-US" altLang="en-US" sz="1700" b="1" dirty="0" err="1" smtClean="0">
                <a:solidFill>
                  <a:srgbClr val="FFFFFF"/>
                </a:solidFill>
              </a:rPr>
              <a:t>cookthesam</a:t>
            </a: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p:txBody>
      </p:sp>
      <p:sp>
        <p:nvSpPr>
          <p:cNvPr id="17" name="Rectangle 17"/>
          <p:cNvSpPr>
            <a:spLocks noChangeArrowheads="1"/>
          </p:cNvSpPr>
          <p:nvPr/>
        </p:nvSpPr>
        <p:spPr bwMode="auto">
          <a:xfrm>
            <a:off x="1040590" y="2836292"/>
            <a:ext cx="7848600" cy="32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a:t>
            </a:r>
            <a:r>
              <a:rPr lang="en-US" altLang="en-US" sz="1700" b="1" dirty="0" err="1">
                <a:solidFill>
                  <a:srgbClr val="FFFFFF"/>
                </a:solidFill>
              </a:rPr>
              <a:t>jscoble</a:t>
            </a:r>
            <a:r>
              <a:rPr lang="en-US" altLang="en-US" sz="1700" b="1" dirty="0">
                <a:solidFill>
                  <a:srgbClr val="FFFFFF"/>
                </a:solidFill>
              </a:rPr>
              <a:t> </a:t>
            </a:r>
            <a:r>
              <a:rPr lang="en-US" altLang="en-US" sz="1700" b="1" dirty="0" smtClean="0">
                <a:solidFill>
                  <a:srgbClr val="FFFFFF"/>
                </a:solidFill>
              </a:rPr>
              <a:t>         @</a:t>
            </a:r>
            <a:r>
              <a:rPr lang="en-US" altLang="en-US" sz="1700" b="1" dirty="0" err="1" smtClean="0">
                <a:solidFill>
                  <a:srgbClr val="FFFFFF"/>
                </a:solidFill>
              </a:rPr>
              <a:t>BreakinBahiyaa</a:t>
            </a:r>
            <a:r>
              <a:rPr lang="en-US" altLang="en-US" sz="1700" b="1" dirty="0">
                <a:solidFill>
                  <a:srgbClr val="FFFFFF"/>
                </a:solidFill>
              </a:rPr>
              <a:t> </a:t>
            </a:r>
            <a:r>
              <a:rPr lang="en-US" altLang="en-US" sz="1700" b="1" dirty="0" smtClean="0">
                <a:solidFill>
                  <a:srgbClr val="FFFFFF"/>
                </a:solidFill>
              </a:rPr>
              <a:t>     @</a:t>
            </a:r>
            <a:r>
              <a:rPr lang="en-US" altLang="en-US" sz="1700" b="1" dirty="0" err="1">
                <a:solidFill>
                  <a:srgbClr val="FFFFFF"/>
                </a:solidFill>
              </a:rPr>
              <a:t>IonSwitz</a:t>
            </a:r>
            <a:r>
              <a:rPr lang="en-US" altLang="en-US" sz="1700" b="1" dirty="0">
                <a:solidFill>
                  <a:srgbClr val="FFFFFF"/>
                </a:solidFill>
              </a:rPr>
              <a:t> </a:t>
            </a:r>
            <a:r>
              <a:rPr lang="en-US" altLang="en-US" sz="1700" b="1" dirty="0" smtClean="0">
                <a:solidFill>
                  <a:srgbClr val="FFFFFF"/>
                </a:solidFill>
              </a:rPr>
              <a:t>       @</a:t>
            </a:r>
            <a:r>
              <a:rPr lang="en-US" altLang="en-US" sz="1700" b="1" dirty="0" err="1">
                <a:solidFill>
                  <a:srgbClr val="FFFFFF"/>
                </a:solidFill>
              </a:rPr>
              <a:t>richardrouseiii</a:t>
            </a: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p:txBody>
      </p:sp>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8128" y="3146064"/>
            <a:ext cx="1706462" cy="1990872"/>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79062" y="3157788"/>
            <a:ext cx="1338128" cy="1959402"/>
          </a:xfrm>
          <a:prstGeom prst="rect">
            <a:avLst/>
          </a:prstGeom>
        </p:spPr>
      </p:pic>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b="-387"/>
          <a:stretch/>
        </p:blipFill>
        <p:spPr>
          <a:xfrm>
            <a:off x="4373458" y="756397"/>
            <a:ext cx="1609767" cy="2066356"/>
          </a:xfrm>
          <a:prstGeom prst="rect">
            <a:avLst/>
          </a:prstGeom>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8400" y="756397"/>
            <a:ext cx="1744615" cy="2035384"/>
          </a:xfrm>
          <a:prstGeom prst="rect">
            <a:avLst/>
          </a:prstGeom>
        </p:spPr>
      </p:pic>
      <p:pic>
        <p:nvPicPr>
          <p:cNvPr id="21" name="Picture 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89020" y="3157788"/>
            <a:ext cx="1456189" cy="1985712"/>
          </a:xfrm>
          <a:prstGeom prst="rect">
            <a:avLst/>
          </a:prstGeom>
        </p:spPr>
      </p:pic>
      <p:pic>
        <p:nvPicPr>
          <p:cNvPr id="23" name="Picture 12" descr="MeSkull"/>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71765" y="3207714"/>
            <a:ext cx="1502664" cy="198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28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mythbusters failure is always an op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69257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noChangeArrowheads="1"/>
          </p:cNvSpPr>
          <p:nvPr>
            <p:ph idx="1"/>
          </p:nvPr>
        </p:nvSpPr>
        <p:spPr bwMode="auto">
          <a:xfrm>
            <a:off x="1219200" y="792163"/>
            <a:ext cx="7886700" cy="373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r">
              <a:buFontTx/>
              <a:buNone/>
            </a:pPr>
            <a:r>
              <a:rPr lang="en-GB" altLang="en-US" sz="2000" smtClean="0">
                <a:solidFill>
                  <a:schemeClr val="bg1"/>
                </a:solidFill>
              </a:rPr>
              <a:t>Oscar Clark</a:t>
            </a:r>
          </a:p>
          <a:p>
            <a:pPr marL="0" indent="0" algn="r">
              <a:buFontTx/>
              <a:buNone/>
            </a:pPr>
            <a:r>
              <a:rPr lang="en-GB" altLang="en-US" sz="2000" smtClean="0">
                <a:solidFill>
                  <a:schemeClr val="bg1"/>
                </a:solidFill>
              </a:rPr>
              <a:t>Chief of Curiosity</a:t>
            </a:r>
          </a:p>
          <a:p>
            <a:pPr marL="0" indent="0" algn="r">
              <a:buFontTx/>
              <a:buNone/>
            </a:pPr>
            <a:endParaRPr lang="en-GB" altLang="en-US" sz="2000" smtClean="0">
              <a:solidFill>
                <a:schemeClr val="bg1"/>
              </a:solidFill>
            </a:endParaRPr>
          </a:p>
          <a:p>
            <a:pPr marL="0" indent="0" algn="r">
              <a:buFontTx/>
              <a:buNone/>
            </a:pPr>
            <a:r>
              <a:rPr lang="en-GB" altLang="en-US" sz="1600" smtClean="0">
                <a:solidFill>
                  <a:schemeClr val="bg1"/>
                </a:solidFill>
              </a:rPr>
              <a:t>@Athanateus</a:t>
            </a:r>
          </a:p>
          <a:p>
            <a:pPr marL="0" indent="0" algn="r">
              <a:buFontTx/>
              <a:buNone/>
            </a:pPr>
            <a:r>
              <a:rPr lang="en-GB" altLang="en-US" sz="1400" smtClean="0">
                <a:solidFill>
                  <a:schemeClr val="bg1"/>
                </a:solidFill>
              </a:rPr>
              <a:t>Oscar@fundamentallygames.com</a:t>
            </a:r>
          </a:p>
        </p:txBody>
      </p:sp>
      <p:pic>
        <p:nvPicPr>
          <p:cNvPr id="1536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3538" y="4476750"/>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8" y="4776788"/>
            <a:ext cx="91440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322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84871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01456" y="8953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800" dirty="0" smtClean="0">
                <a:solidFill>
                  <a:srgbClr val="FFFFFF"/>
                </a:solidFill>
                <a:latin typeface="Rockwell Extra Bold" panose="02060903040505020403" pitchFamily="18" charset="0"/>
              </a:rPr>
              <a:t>AMY</a:t>
            </a:r>
          </a:p>
          <a:p>
            <a:pPr algn="ctr">
              <a:lnSpc>
                <a:spcPct val="80000"/>
              </a:lnSpc>
            </a:pPr>
            <a:r>
              <a:rPr lang="en-US" altLang="en-US" sz="8800" dirty="0" smtClean="0">
                <a:solidFill>
                  <a:srgbClr val="FFFFFF"/>
                </a:solidFill>
                <a:latin typeface="Rockwell Extra Bold" panose="02060903040505020403" pitchFamily="18" charset="0"/>
              </a:rPr>
              <a:t>DALLAS</a:t>
            </a:r>
            <a:endParaRPr lang="en-US" altLang="en-US" sz="88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22860" y="147003"/>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CEO/Co-Founder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ClutchPlay</a:t>
            </a:r>
            <a:r>
              <a:rPr lang="en-US" altLang="en-US" sz="3000" dirty="0" smtClean="0">
                <a:solidFill>
                  <a:srgbClr val="FFFFFF"/>
                </a:solidFill>
                <a:latin typeface="Rockwell Extra Bold" panose="02060903040505020403" pitchFamily="18" charset="0"/>
              </a:rPr>
              <a:t> Games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AmyDallas</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169406"/>
            <a:ext cx="3299460" cy="161106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8800" y="2647950"/>
            <a:ext cx="3283245" cy="1602037"/>
          </a:xfrm>
          <a:prstGeom prst="rect">
            <a:avLst/>
          </a:prstGeom>
        </p:spPr>
      </p:pic>
    </p:spTree>
    <p:extLst>
      <p:ext uri="{BB962C8B-B14F-4D97-AF65-F5344CB8AC3E}">
        <p14:creationId xmlns:p14="http://schemas.microsoft.com/office/powerpoint/2010/main" val="2013907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9633" y="347336"/>
            <a:ext cx="1564257" cy="1990871"/>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5885" y="347335"/>
            <a:ext cx="1447800" cy="2043953"/>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7095" y="2737002"/>
            <a:ext cx="1706462" cy="1990872"/>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78029" y="2748726"/>
            <a:ext cx="1338128" cy="1959402"/>
          </a:xfrm>
          <a:prstGeom prst="rect">
            <a:avLst/>
          </a:prstGeom>
        </p:spPr>
      </p:pic>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b="-387"/>
          <a:stretch/>
        </p:blipFill>
        <p:spPr>
          <a:xfrm>
            <a:off x="4373458" y="347335"/>
            <a:ext cx="1609767" cy="2066356"/>
          </a:xfrm>
          <a:prstGeom prst="rect">
            <a:avLst/>
          </a:prstGeom>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8400" y="347335"/>
            <a:ext cx="1744615" cy="2035384"/>
          </a:xfrm>
          <a:prstGeom prst="rect">
            <a:avLst/>
          </a:prstGeom>
        </p:spPr>
      </p:pic>
      <p:pic>
        <p:nvPicPr>
          <p:cNvPr id="21" name="Picture 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87987" y="2748726"/>
            <a:ext cx="1456189" cy="1985712"/>
          </a:xfrm>
          <a:prstGeom prst="rect">
            <a:avLst/>
          </a:prstGeom>
        </p:spPr>
      </p:pic>
      <p:pic>
        <p:nvPicPr>
          <p:cNvPr id="23" name="Picture 12" descr="MeSkull"/>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70732" y="2798652"/>
            <a:ext cx="1502664" cy="198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262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35249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ChangeAspect="1"/>
          </p:cNvPicPr>
          <p:nvPr/>
        </p:nvPicPr>
        <p:blipFill>
          <a:blip r:embed="rId3" cstate="email">
            <a:extLst>
              <a:ext uri="{28A0092B-C50C-407E-A947-70E740481C1C}">
                <a14:useLocalDpi xmlns:a14="http://schemas.microsoft.com/office/drawing/2010/main"/>
              </a:ext>
            </a:extLst>
          </a:blip>
          <a:srcRect l="3001" t="1317" r="3587" b="10207"/>
          <a:stretch>
            <a:fillRect/>
          </a:stretch>
        </p:blipFill>
        <p:spPr bwMode="auto">
          <a:xfrm>
            <a:off x="304800" y="1079500"/>
            <a:ext cx="8534400" cy="30162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4800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3400" y="285750"/>
            <a:ext cx="558800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44798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8900" y="742950"/>
            <a:ext cx="64135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21703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19050" y="742950"/>
            <a:ext cx="99742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3200" smtClean="0">
              <a:solidFill>
                <a:srgbClr val="FFFFFF"/>
              </a:solidFill>
              <a:ea typeface="ヒラギノ角ゴ Pro W3" charset="-128"/>
              <a:cs typeface="Arial"/>
            </a:endParaRPr>
          </a:p>
        </p:txBody>
      </p:sp>
      <p:sp>
        <p:nvSpPr>
          <p:cNvPr id="4" name="Content Placeholder 2"/>
          <p:cNvSpPr txBox="1">
            <a:spLocks/>
          </p:cNvSpPr>
          <p:nvPr/>
        </p:nvSpPr>
        <p:spPr bwMode="auto">
          <a:xfrm>
            <a:off x="304800" y="285750"/>
            <a:ext cx="8305800" cy="4038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defRPr/>
            </a:pPr>
            <a:r>
              <a:rPr lang="en-US" altLang="en-US" sz="6000" dirty="0" smtClean="0">
                <a:solidFill>
                  <a:srgbClr val="FFFFFF"/>
                </a:solidFill>
                <a:ea typeface="ヒラギノ角ゴ Pro W3" charset="-128"/>
                <a:cs typeface="ヒラギノ角ゴ Pro W3" charset="-128"/>
              </a:rPr>
              <a:t>Self Doubt</a:t>
            </a:r>
          </a:p>
          <a:p>
            <a:pPr marL="0" indent="0">
              <a:buFontTx/>
              <a:buNone/>
              <a:defRPr/>
            </a:pPr>
            <a:endParaRPr lang="en-US" altLang="en-US" sz="2400" dirty="0" smtClean="0">
              <a:solidFill>
                <a:srgbClr val="FFFFFF"/>
              </a:solidFill>
              <a:ea typeface="ヒラギノ角ゴ Pro W3" charset="-128"/>
              <a:cs typeface="ヒラギノ角ゴ Pro W3" charset="-128"/>
            </a:endParaRPr>
          </a:p>
          <a:p>
            <a:pPr marL="0" indent="0">
              <a:buFontTx/>
              <a:buNone/>
              <a:defRPr/>
            </a:pPr>
            <a:endParaRPr lang="en-US" altLang="en-US" sz="2400" dirty="0" smtClean="0">
              <a:solidFill>
                <a:srgbClr val="FFFFFF"/>
              </a:solidFill>
              <a:ea typeface="ヒラギノ角ゴ Pro W3" charset="-128"/>
              <a:cs typeface="ヒラギノ角ゴ Pro W3" charset="-128"/>
            </a:endParaRPr>
          </a:p>
          <a:p>
            <a:pPr>
              <a:buFont typeface="+mj-lt"/>
              <a:buAutoNum type="arabicPeriod"/>
              <a:defRPr/>
            </a:pPr>
            <a:endParaRPr lang="en-US" altLang="en-US" sz="2400" dirty="0">
              <a:solidFill>
                <a:srgbClr val="FFFFFF"/>
              </a:solidFill>
              <a:ea typeface="ヒラギノ角ゴ Pro W3" charset="-128"/>
              <a:cs typeface="ヒラギノ角ゴ Pro W3" charset="-128"/>
            </a:endParaRPr>
          </a:p>
        </p:txBody>
      </p:sp>
    </p:spTree>
    <p:extLst>
      <p:ext uri="{BB962C8B-B14F-4D97-AF65-F5344CB8AC3E}">
        <p14:creationId xmlns:p14="http://schemas.microsoft.com/office/powerpoint/2010/main" val="54123323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19050" y="742950"/>
            <a:ext cx="99742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3200" smtClean="0">
              <a:solidFill>
                <a:srgbClr val="FFFFFF"/>
              </a:solidFill>
              <a:ea typeface="ヒラギノ角ゴ Pro W3" charset="-128"/>
              <a:cs typeface="Arial"/>
            </a:endParaRPr>
          </a:p>
        </p:txBody>
      </p:sp>
      <p:sp>
        <p:nvSpPr>
          <p:cNvPr id="4" name="Content Placeholder 2"/>
          <p:cNvSpPr txBox="1">
            <a:spLocks/>
          </p:cNvSpPr>
          <p:nvPr/>
        </p:nvSpPr>
        <p:spPr bwMode="auto">
          <a:xfrm>
            <a:off x="304800" y="285750"/>
            <a:ext cx="8305800" cy="4038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defRPr/>
            </a:pPr>
            <a:r>
              <a:rPr lang="en-US" altLang="en-US" sz="6000" dirty="0" smtClean="0">
                <a:solidFill>
                  <a:srgbClr val="FFFFFF"/>
                </a:solidFill>
                <a:ea typeface="ヒラギノ角ゴ Pro W3" charset="-128"/>
                <a:cs typeface="ヒラギノ角ゴ Pro W3" charset="-128"/>
              </a:rPr>
              <a:t>Self Doubt</a:t>
            </a:r>
          </a:p>
          <a:p>
            <a:pPr marL="0" indent="0" algn="ctr">
              <a:buFontTx/>
              <a:buNone/>
              <a:defRPr/>
            </a:pPr>
            <a:r>
              <a:rPr lang="en-US" altLang="en-US" sz="6000" dirty="0" smtClean="0">
                <a:solidFill>
                  <a:srgbClr val="FFFFFF"/>
                </a:solidFill>
                <a:ea typeface="ヒラギノ角ゴ Pro W3" charset="-128"/>
                <a:cs typeface="ヒラギノ角ゴ Pro W3" charset="-128"/>
              </a:rPr>
              <a:t>Perfectionism</a:t>
            </a:r>
          </a:p>
          <a:p>
            <a:pPr marL="0" indent="0">
              <a:buFontTx/>
              <a:buNone/>
              <a:defRPr/>
            </a:pPr>
            <a:endParaRPr lang="en-US" altLang="en-US" sz="2400" dirty="0" smtClean="0">
              <a:solidFill>
                <a:srgbClr val="FFFFFF"/>
              </a:solidFill>
              <a:ea typeface="ヒラギノ角ゴ Pro W3" charset="-128"/>
              <a:cs typeface="ヒラギノ角ゴ Pro W3" charset="-128"/>
            </a:endParaRPr>
          </a:p>
          <a:p>
            <a:pPr marL="0" indent="0">
              <a:buFontTx/>
              <a:buNone/>
              <a:defRPr/>
            </a:pPr>
            <a:endParaRPr lang="en-US" altLang="en-US" sz="2400" dirty="0" smtClean="0">
              <a:solidFill>
                <a:srgbClr val="FFFFFF"/>
              </a:solidFill>
              <a:ea typeface="ヒラギノ角ゴ Pro W3" charset="-128"/>
              <a:cs typeface="ヒラギノ角ゴ Pro W3" charset="-128"/>
            </a:endParaRPr>
          </a:p>
          <a:p>
            <a:pPr>
              <a:buFont typeface="+mj-lt"/>
              <a:buAutoNum type="arabicPeriod"/>
              <a:defRPr/>
            </a:pPr>
            <a:endParaRPr lang="en-US" altLang="en-US" sz="2400" dirty="0">
              <a:solidFill>
                <a:srgbClr val="FFFFFF"/>
              </a:solidFill>
              <a:ea typeface="ヒラギノ角ゴ Pro W3" charset="-128"/>
              <a:cs typeface="ヒラギノ角ゴ Pro W3" charset="-128"/>
            </a:endParaRPr>
          </a:p>
        </p:txBody>
      </p:sp>
    </p:spTree>
    <p:extLst>
      <p:ext uri="{BB962C8B-B14F-4D97-AF65-F5344CB8AC3E}">
        <p14:creationId xmlns:p14="http://schemas.microsoft.com/office/powerpoint/2010/main" val="414465297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19050" y="742950"/>
            <a:ext cx="99742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3200" smtClean="0">
              <a:solidFill>
                <a:srgbClr val="FFFFFF"/>
              </a:solidFill>
              <a:ea typeface="ヒラギノ角ゴ Pro W3" charset="-128"/>
              <a:cs typeface="Arial"/>
            </a:endParaRPr>
          </a:p>
        </p:txBody>
      </p:sp>
      <p:sp>
        <p:nvSpPr>
          <p:cNvPr id="4" name="Content Placeholder 2"/>
          <p:cNvSpPr txBox="1">
            <a:spLocks/>
          </p:cNvSpPr>
          <p:nvPr/>
        </p:nvSpPr>
        <p:spPr bwMode="auto">
          <a:xfrm>
            <a:off x="304800" y="285750"/>
            <a:ext cx="8305800" cy="4038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defRPr/>
            </a:pPr>
            <a:r>
              <a:rPr lang="en-US" altLang="en-US" sz="6000" dirty="0" smtClean="0">
                <a:solidFill>
                  <a:srgbClr val="FFFFFF"/>
                </a:solidFill>
                <a:ea typeface="ヒラギノ角ゴ Pro W3" charset="-128"/>
                <a:cs typeface="ヒラギノ角ゴ Pro W3" charset="-128"/>
              </a:rPr>
              <a:t>Self Doubt</a:t>
            </a:r>
          </a:p>
          <a:p>
            <a:pPr marL="0" indent="0" algn="ctr">
              <a:buFontTx/>
              <a:buNone/>
              <a:defRPr/>
            </a:pPr>
            <a:r>
              <a:rPr lang="en-US" altLang="en-US" sz="6000" dirty="0" smtClean="0">
                <a:solidFill>
                  <a:srgbClr val="FFFFFF"/>
                </a:solidFill>
                <a:ea typeface="ヒラギノ角ゴ Pro W3" charset="-128"/>
                <a:cs typeface="ヒラギノ角ゴ Pro W3" charset="-128"/>
              </a:rPr>
              <a:t>Perfectionism</a:t>
            </a:r>
          </a:p>
          <a:p>
            <a:pPr marL="0" indent="0" algn="ctr">
              <a:buFontTx/>
              <a:buNone/>
              <a:defRPr/>
            </a:pPr>
            <a:r>
              <a:rPr lang="en-US" altLang="en-US" sz="6000" dirty="0" smtClean="0">
                <a:solidFill>
                  <a:srgbClr val="FFFFFF"/>
                </a:solidFill>
                <a:ea typeface="ヒラギノ角ゴ Pro W3" charset="-128"/>
                <a:cs typeface="ヒラギノ角ゴ Pro W3" charset="-128"/>
              </a:rPr>
              <a:t>Pessimism</a:t>
            </a:r>
          </a:p>
          <a:p>
            <a:pPr marL="0" indent="0">
              <a:buFontTx/>
              <a:buNone/>
              <a:defRPr/>
            </a:pPr>
            <a:endParaRPr lang="en-US" altLang="en-US" sz="2400" dirty="0" smtClean="0">
              <a:solidFill>
                <a:srgbClr val="FFFFFF"/>
              </a:solidFill>
              <a:ea typeface="ヒラギノ角ゴ Pro W3" charset="-128"/>
              <a:cs typeface="ヒラギノ角ゴ Pro W3" charset="-128"/>
            </a:endParaRPr>
          </a:p>
          <a:p>
            <a:pPr marL="0" indent="0">
              <a:buFontTx/>
              <a:buNone/>
              <a:defRPr/>
            </a:pPr>
            <a:endParaRPr lang="en-US" altLang="en-US" sz="2400" dirty="0" smtClean="0">
              <a:solidFill>
                <a:srgbClr val="FFFFFF"/>
              </a:solidFill>
              <a:ea typeface="ヒラギノ角ゴ Pro W3" charset="-128"/>
              <a:cs typeface="ヒラギノ角ゴ Pro W3" charset="-128"/>
            </a:endParaRPr>
          </a:p>
          <a:p>
            <a:pPr>
              <a:buFont typeface="+mj-lt"/>
              <a:buAutoNum type="arabicPeriod"/>
              <a:defRPr/>
            </a:pPr>
            <a:endParaRPr lang="en-US" altLang="en-US" sz="2400" dirty="0">
              <a:solidFill>
                <a:srgbClr val="FFFFFF"/>
              </a:solidFill>
              <a:ea typeface="ヒラギノ角ゴ Pro W3" charset="-128"/>
              <a:cs typeface="ヒラギノ角ゴ Pro W3" charset="-128"/>
            </a:endParaRPr>
          </a:p>
        </p:txBody>
      </p:sp>
    </p:spTree>
    <p:extLst>
      <p:ext uri="{BB962C8B-B14F-4D97-AF65-F5344CB8AC3E}">
        <p14:creationId xmlns:p14="http://schemas.microsoft.com/office/powerpoint/2010/main" val="270596982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19050" y="742950"/>
            <a:ext cx="99742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3200" smtClean="0">
              <a:solidFill>
                <a:srgbClr val="FFFFFF"/>
              </a:solidFill>
              <a:ea typeface="ヒラギノ角ゴ Pro W3" charset="-128"/>
              <a:cs typeface="Arial"/>
            </a:endParaRPr>
          </a:p>
        </p:txBody>
      </p:sp>
      <p:sp>
        <p:nvSpPr>
          <p:cNvPr id="4" name="Content Placeholder 2"/>
          <p:cNvSpPr txBox="1">
            <a:spLocks/>
          </p:cNvSpPr>
          <p:nvPr/>
        </p:nvSpPr>
        <p:spPr bwMode="auto">
          <a:xfrm>
            <a:off x="304800" y="285750"/>
            <a:ext cx="8305800" cy="4038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defRPr/>
            </a:pPr>
            <a:r>
              <a:rPr lang="en-US" altLang="en-US" sz="6000" dirty="0" smtClean="0">
                <a:solidFill>
                  <a:srgbClr val="FFFFFF"/>
                </a:solidFill>
                <a:ea typeface="ヒラギノ角ゴ Pro W3" charset="-128"/>
                <a:cs typeface="ヒラギノ角ゴ Pro W3" charset="-128"/>
              </a:rPr>
              <a:t>Self Doubt</a:t>
            </a:r>
          </a:p>
          <a:p>
            <a:pPr marL="0" indent="0" algn="ctr">
              <a:buFontTx/>
              <a:buNone/>
              <a:defRPr/>
            </a:pPr>
            <a:r>
              <a:rPr lang="en-US" altLang="en-US" sz="6000" dirty="0" smtClean="0">
                <a:solidFill>
                  <a:srgbClr val="FFFFFF"/>
                </a:solidFill>
                <a:ea typeface="ヒラギノ角ゴ Pro W3" charset="-128"/>
                <a:cs typeface="ヒラギノ角ゴ Pro W3" charset="-128"/>
              </a:rPr>
              <a:t>Perfectionism</a:t>
            </a:r>
          </a:p>
          <a:p>
            <a:pPr marL="0" indent="0" algn="ctr">
              <a:buFontTx/>
              <a:buNone/>
              <a:defRPr/>
            </a:pPr>
            <a:r>
              <a:rPr lang="en-US" altLang="en-US" sz="6000" dirty="0" smtClean="0">
                <a:solidFill>
                  <a:srgbClr val="FFFFFF"/>
                </a:solidFill>
                <a:ea typeface="ヒラギノ角ゴ Pro W3" charset="-128"/>
                <a:cs typeface="ヒラギノ角ゴ Pro W3" charset="-128"/>
              </a:rPr>
              <a:t>Pessimism</a:t>
            </a:r>
          </a:p>
          <a:p>
            <a:pPr marL="0" indent="0" algn="ctr">
              <a:buFontTx/>
              <a:buNone/>
              <a:defRPr/>
            </a:pPr>
            <a:r>
              <a:rPr lang="en-US" altLang="en-US" sz="6000" dirty="0" smtClean="0">
                <a:solidFill>
                  <a:srgbClr val="FFFFFF"/>
                </a:solidFill>
                <a:ea typeface="ヒラギノ角ゴ Pro W3" charset="-128"/>
                <a:cs typeface="ヒラギノ角ゴ Pro W3" charset="-128"/>
              </a:rPr>
              <a:t>Procrastination</a:t>
            </a:r>
          </a:p>
          <a:p>
            <a:pPr marL="0" indent="0">
              <a:buFontTx/>
              <a:buNone/>
              <a:defRPr/>
            </a:pPr>
            <a:endParaRPr lang="en-US" altLang="en-US" sz="2400" dirty="0" smtClean="0">
              <a:solidFill>
                <a:srgbClr val="FFFFFF"/>
              </a:solidFill>
              <a:ea typeface="ヒラギノ角ゴ Pro W3" charset="-128"/>
              <a:cs typeface="ヒラギノ角ゴ Pro W3" charset="-128"/>
            </a:endParaRPr>
          </a:p>
          <a:p>
            <a:pPr marL="0" indent="0">
              <a:buFontTx/>
              <a:buNone/>
              <a:defRPr/>
            </a:pPr>
            <a:endParaRPr lang="en-US" altLang="en-US" sz="2400" dirty="0" smtClean="0">
              <a:solidFill>
                <a:srgbClr val="FFFFFF"/>
              </a:solidFill>
              <a:ea typeface="ヒラギノ角ゴ Pro W3" charset="-128"/>
              <a:cs typeface="ヒラギノ角ゴ Pro W3" charset="-128"/>
            </a:endParaRPr>
          </a:p>
          <a:p>
            <a:pPr>
              <a:buFont typeface="+mj-lt"/>
              <a:buAutoNum type="arabicPeriod"/>
              <a:defRPr/>
            </a:pPr>
            <a:endParaRPr lang="en-US" altLang="en-US" sz="2400" dirty="0">
              <a:solidFill>
                <a:srgbClr val="FFFFFF"/>
              </a:solidFill>
              <a:ea typeface="ヒラギノ角ゴ Pro W3" charset="-128"/>
              <a:cs typeface="ヒラギノ角ゴ Pro W3" charset="-128"/>
            </a:endParaRPr>
          </a:p>
        </p:txBody>
      </p:sp>
    </p:spTree>
    <p:extLst>
      <p:ext uri="{BB962C8B-B14F-4D97-AF65-F5344CB8AC3E}">
        <p14:creationId xmlns:p14="http://schemas.microsoft.com/office/powerpoint/2010/main" val="283344794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301625" y="742950"/>
            <a:ext cx="99758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smtClean="0">
                <a:solidFill>
                  <a:srgbClr val="FFFFFF"/>
                </a:solidFill>
                <a:ea typeface="ヒラギノ角ゴ Pro W3" charset="-128"/>
                <a:cs typeface="Arial"/>
              </a:rPr>
              <a:t>Gallop Poll: Top 10 Human Fears</a:t>
            </a:r>
          </a:p>
        </p:txBody>
      </p:sp>
      <p:sp>
        <p:nvSpPr>
          <p:cNvPr id="31746" name="Content Placeholder 2"/>
          <p:cNvSpPr txBox="1">
            <a:spLocks/>
          </p:cNvSpPr>
          <p:nvPr/>
        </p:nvSpPr>
        <p:spPr bwMode="auto">
          <a:xfrm>
            <a:off x="304800" y="1581150"/>
            <a:ext cx="502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AutoNum type="arabicPeriod"/>
            </a:pPr>
            <a:r>
              <a:rPr lang="en-US" altLang="en-US" smtClean="0">
                <a:solidFill>
                  <a:srgbClr val="FFFFFF"/>
                </a:solidFill>
                <a:ea typeface="ヒラギノ角ゴ Pro W3" charset="-128"/>
                <a:cs typeface="Arial"/>
              </a:rPr>
              <a:t>Fear of flying</a:t>
            </a:r>
          </a:p>
          <a:p>
            <a:pPr>
              <a:spcBef>
                <a:spcPct val="20000"/>
              </a:spcBef>
              <a:buFont typeface="Arial" panose="020B0604020202020204" pitchFamily="34" charset="0"/>
              <a:buAutoNum type="arabicPeriod"/>
            </a:pPr>
            <a:r>
              <a:rPr lang="en-US" altLang="en-US" smtClean="0">
                <a:solidFill>
                  <a:srgbClr val="FFFFFF"/>
                </a:solidFill>
                <a:ea typeface="ヒラギノ角ゴ Pro W3" charset="-128"/>
                <a:cs typeface="Arial"/>
              </a:rPr>
              <a:t>Fear of public speaking </a:t>
            </a:r>
          </a:p>
          <a:p>
            <a:pPr>
              <a:spcBef>
                <a:spcPct val="20000"/>
              </a:spcBef>
              <a:buFont typeface="Arial" panose="020B0604020202020204" pitchFamily="34" charset="0"/>
              <a:buAutoNum type="arabicPeriod"/>
            </a:pPr>
            <a:r>
              <a:rPr lang="en-US" altLang="en-US" smtClean="0">
                <a:solidFill>
                  <a:srgbClr val="FFFFFF"/>
                </a:solidFill>
                <a:ea typeface="ヒラギノ角ゴ Pro W3" charset="-128"/>
                <a:cs typeface="Arial"/>
              </a:rPr>
              <a:t>Fear of heights </a:t>
            </a:r>
          </a:p>
          <a:p>
            <a:pPr>
              <a:spcBef>
                <a:spcPct val="20000"/>
              </a:spcBef>
              <a:buFont typeface="Arial" panose="020B0604020202020204" pitchFamily="34" charset="0"/>
              <a:buAutoNum type="arabicPeriod"/>
            </a:pPr>
            <a:r>
              <a:rPr lang="en-US" altLang="en-US" smtClean="0">
                <a:solidFill>
                  <a:srgbClr val="FFFFFF"/>
                </a:solidFill>
                <a:ea typeface="ヒラギノ角ゴ Pro W3" charset="-128"/>
                <a:cs typeface="Arial"/>
              </a:rPr>
              <a:t>Fear of the dark </a:t>
            </a:r>
          </a:p>
          <a:p>
            <a:pPr>
              <a:spcBef>
                <a:spcPct val="20000"/>
              </a:spcBef>
              <a:buFont typeface="Arial" panose="020B0604020202020204" pitchFamily="34" charset="0"/>
              <a:buAutoNum type="arabicPeriod"/>
            </a:pPr>
            <a:r>
              <a:rPr lang="en-US" altLang="en-US" smtClean="0">
                <a:solidFill>
                  <a:srgbClr val="FFFFFF"/>
                </a:solidFill>
                <a:ea typeface="ヒラギノ角ゴ Pro W3" charset="-128"/>
                <a:cs typeface="Arial"/>
              </a:rPr>
              <a:t>Fear of intimacy</a:t>
            </a:r>
          </a:p>
        </p:txBody>
      </p:sp>
      <p:sp>
        <p:nvSpPr>
          <p:cNvPr id="31747" name="Content Placeholder 2"/>
          <p:cNvSpPr txBox="1">
            <a:spLocks/>
          </p:cNvSpPr>
          <p:nvPr/>
        </p:nvSpPr>
        <p:spPr bwMode="auto">
          <a:xfrm>
            <a:off x="4914900" y="1581150"/>
            <a:ext cx="4191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AutoNum type="arabicPeriod" startAt="6"/>
            </a:pPr>
            <a:r>
              <a:rPr lang="en-US" altLang="en-US" smtClean="0">
                <a:solidFill>
                  <a:srgbClr val="FFFFFF"/>
                </a:solidFill>
                <a:ea typeface="ヒラギノ角ゴ Pro W3" charset="-128"/>
                <a:cs typeface="Arial"/>
              </a:rPr>
              <a:t>Fear of death </a:t>
            </a:r>
          </a:p>
          <a:p>
            <a:pPr>
              <a:spcBef>
                <a:spcPct val="20000"/>
              </a:spcBef>
              <a:buFont typeface="Arial" panose="020B0604020202020204" pitchFamily="34" charset="0"/>
              <a:buAutoNum type="arabicPeriod" startAt="6"/>
            </a:pPr>
            <a:r>
              <a:rPr lang="en-US" altLang="en-US" b="1" smtClean="0">
                <a:solidFill>
                  <a:srgbClr val="FFFFFF"/>
                </a:solidFill>
                <a:ea typeface="ヒラギノ角ゴ Pro W3" charset="-128"/>
                <a:cs typeface="Arial"/>
              </a:rPr>
              <a:t>Fear of failure </a:t>
            </a:r>
          </a:p>
          <a:p>
            <a:pPr>
              <a:spcBef>
                <a:spcPct val="20000"/>
              </a:spcBef>
              <a:buFont typeface="Arial" panose="020B0604020202020204" pitchFamily="34" charset="0"/>
              <a:buAutoNum type="arabicPeriod" startAt="6"/>
            </a:pPr>
            <a:r>
              <a:rPr lang="en-US" altLang="en-US" smtClean="0">
                <a:solidFill>
                  <a:srgbClr val="FFFFFF"/>
                </a:solidFill>
                <a:ea typeface="ヒラギノ角ゴ Pro W3" charset="-128"/>
                <a:cs typeface="Arial"/>
              </a:rPr>
              <a:t>Fear of rejection </a:t>
            </a:r>
          </a:p>
          <a:p>
            <a:pPr>
              <a:spcBef>
                <a:spcPct val="20000"/>
              </a:spcBef>
              <a:buFont typeface="Arial" panose="020B0604020202020204" pitchFamily="34" charset="0"/>
              <a:buAutoNum type="arabicPeriod" startAt="6"/>
            </a:pPr>
            <a:r>
              <a:rPr lang="en-US" altLang="en-US" smtClean="0">
                <a:solidFill>
                  <a:srgbClr val="FFFFFF"/>
                </a:solidFill>
                <a:ea typeface="ヒラギノ角ゴ Pro W3" charset="-128"/>
                <a:cs typeface="Arial"/>
              </a:rPr>
              <a:t>Fear of spiders </a:t>
            </a:r>
          </a:p>
          <a:p>
            <a:pPr>
              <a:spcBef>
                <a:spcPct val="20000"/>
              </a:spcBef>
              <a:buFont typeface="Arial" panose="020B0604020202020204" pitchFamily="34" charset="0"/>
              <a:buAutoNum type="arabicPeriod" startAt="6"/>
            </a:pPr>
            <a:r>
              <a:rPr lang="en-US" altLang="en-US" smtClean="0">
                <a:solidFill>
                  <a:srgbClr val="FFFFFF"/>
                </a:solidFill>
                <a:ea typeface="ヒラギノ角ゴ Pro W3" charset="-128"/>
                <a:cs typeface="Arial"/>
              </a:rPr>
              <a:t>Fear of commitment</a:t>
            </a:r>
          </a:p>
        </p:txBody>
      </p:sp>
    </p:spTree>
    <p:extLst>
      <p:ext uri="{BB962C8B-B14F-4D97-AF65-F5344CB8AC3E}">
        <p14:creationId xmlns:p14="http://schemas.microsoft.com/office/powerpoint/2010/main" val="186753305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24261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5715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30000">
                <a:solidFill>
                  <a:srgbClr val="FFFFFF"/>
                </a:solidFill>
                <a:latin typeface="Rockwell Extra Bold" panose="02060903040505020403" pitchFamily="18" charset="0"/>
              </a:rPr>
              <a:t>5</a:t>
            </a:r>
            <a:br>
              <a:rPr lang="en-US" altLang="en-US" sz="30000">
                <a:solidFill>
                  <a:srgbClr val="FFFFFF"/>
                </a:solidFill>
                <a:latin typeface="Rockwell Extra Bold" panose="02060903040505020403" pitchFamily="18" charset="0"/>
              </a:rPr>
            </a:br>
            <a:r>
              <a:rPr lang="en-US" altLang="en-US" sz="5400">
                <a:solidFill>
                  <a:srgbClr val="FFFFFF"/>
                </a:solidFill>
                <a:latin typeface="Rockwell Extra Bold" panose="02060903040505020403" pitchFamily="18" charset="0"/>
              </a:rPr>
              <a:t>MINUTES</a:t>
            </a:r>
          </a:p>
        </p:txBody>
      </p:sp>
    </p:spTree>
    <p:extLst>
      <p:ext uri="{BB962C8B-B14F-4D97-AF65-F5344CB8AC3E}">
        <p14:creationId xmlns:p14="http://schemas.microsoft.com/office/powerpoint/2010/main" val="2463699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835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200" y="10477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200" dirty="0" smtClean="0">
                <a:solidFill>
                  <a:srgbClr val="FFFFFF"/>
                </a:solidFill>
                <a:latin typeface="Rockwell Extra Bold" panose="02060903040505020403" pitchFamily="18" charset="0"/>
              </a:rPr>
              <a:t>MATTHEW WEISE</a:t>
            </a:r>
            <a:endParaRPr lang="en-US" altLang="en-US" sz="72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3658" y="115094"/>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Co-Founder/Creative Director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Fiction Control</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@sajon77</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6020" y="648494"/>
            <a:ext cx="2869603" cy="161845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3600" y="2880436"/>
            <a:ext cx="2856089" cy="1676400"/>
          </a:xfrm>
          <a:prstGeom prst="rect">
            <a:avLst/>
          </a:prstGeom>
        </p:spPr>
      </p:pic>
    </p:spTree>
    <p:extLst>
      <p:ext uri="{BB962C8B-B14F-4D97-AF65-F5344CB8AC3E}">
        <p14:creationId xmlns:p14="http://schemas.microsoft.com/office/powerpoint/2010/main" val="1998259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14052" y="1774277"/>
            <a:ext cx="8517483" cy="1072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12" bIns="91412"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9pPr>
          </a:lstStyle>
          <a:p>
            <a:pPr algn="ctr" defTabSz="457063">
              <a:lnSpc>
                <a:spcPct val="115000"/>
              </a:lnSpc>
              <a:buClr>
                <a:srgbClr val="000000"/>
              </a:buClr>
              <a:buSzPct val="100000"/>
            </a:pPr>
            <a:r>
              <a:rPr lang="en-US" altLang="en-US" sz="3599" dirty="0">
                <a:solidFill>
                  <a:srgbClr val="FFFFFF"/>
                </a:solidFill>
                <a:latin typeface="Yu Gothic Medium" panose="020B0500000000000000" pitchFamily="34" charset="-128"/>
              </a:rPr>
              <a:t>Abandon Your Vision</a:t>
            </a:r>
          </a:p>
        </p:txBody>
      </p:sp>
      <p:sp>
        <p:nvSpPr>
          <p:cNvPr id="5122" name="Text Box 2"/>
          <p:cNvSpPr txBox="1">
            <a:spLocks noChangeArrowheads="1"/>
          </p:cNvSpPr>
          <p:nvPr/>
        </p:nvSpPr>
        <p:spPr bwMode="auto">
          <a:xfrm>
            <a:off x="314052" y="2847096"/>
            <a:ext cx="8517483" cy="522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12" bIns="91412"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9pPr>
          </a:lstStyle>
          <a:p>
            <a:pPr algn="ctr" defTabSz="457063" eaLnBrk="1">
              <a:spcAft>
                <a:spcPts val="1600"/>
              </a:spcAft>
              <a:buClr>
                <a:srgbClr val="000000"/>
              </a:buClr>
              <a:buSzPct val="100000"/>
            </a:pPr>
            <a:r>
              <a:rPr lang="en-US" altLang="en-US" sz="2799" dirty="0">
                <a:solidFill>
                  <a:srgbClr val="999999"/>
                </a:solidFill>
              </a:rPr>
              <a:t>Matthew Weise</a:t>
            </a:r>
          </a:p>
        </p:txBody>
      </p:sp>
    </p:spTree>
    <p:extLst>
      <p:ext uri="{BB962C8B-B14F-4D97-AF65-F5344CB8AC3E}">
        <p14:creationId xmlns:p14="http://schemas.microsoft.com/office/powerpoint/2010/main" val="1290826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9702" y="542757"/>
            <a:ext cx="6084597" cy="40563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0197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2081" y="642740"/>
            <a:ext cx="2724896" cy="3856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7024" y="642740"/>
            <a:ext cx="2985167" cy="3856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5085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315" y="918880"/>
            <a:ext cx="4789597" cy="3304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5524" y="918880"/>
            <a:ext cx="3523163" cy="3304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9540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3183" y="463407"/>
            <a:ext cx="5957636" cy="4213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4348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115" y="295184"/>
            <a:ext cx="4243665" cy="3169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4831" y="1712384"/>
            <a:ext cx="4197642" cy="3135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4266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6675" y="1188671"/>
            <a:ext cx="3700908" cy="2764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4831" y="1188671"/>
            <a:ext cx="3700908" cy="2764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1419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5051" y="709394"/>
            <a:ext cx="7293899" cy="3721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3165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4"/>
          <p:cNvSpPr>
            <a:spLocks noChangeArrowheads="1"/>
          </p:cNvSpPr>
          <p:nvPr/>
        </p:nvSpPr>
        <p:spPr bwMode="auto">
          <a:xfrm>
            <a:off x="-28575" y="188595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800" dirty="0" smtClean="0">
                <a:solidFill>
                  <a:srgbClr val="FFFFFF"/>
                </a:solidFill>
                <a:latin typeface="Franklin Gothic Heavy" panose="020B0903020102020204" pitchFamily="34" charset="0"/>
              </a:rPr>
              <a:t>WHAT DIDN’T KILL ME</a:t>
            </a:r>
            <a:endParaRPr lang="en-US" altLang="en-US" sz="8800" dirty="0">
              <a:solidFill>
                <a:srgbClr val="FFFFFF"/>
              </a:solidFill>
              <a:latin typeface="Franklin Gothic Heavy" panose="020B0903020102020204" pitchFamily="34" charset="0"/>
            </a:endParaRPr>
          </a:p>
        </p:txBody>
      </p:sp>
    </p:spTree>
    <p:extLst>
      <p:ext uri="{BB962C8B-B14F-4D97-AF65-F5344CB8AC3E}">
        <p14:creationId xmlns:p14="http://schemas.microsoft.com/office/powerpoint/2010/main" val="2114622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751" y="242813"/>
            <a:ext cx="4746747" cy="2669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37141" y="2363059"/>
            <a:ext cx="4507109" cy="25344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8511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1307" y="812549"/>
            <a:ext cx="6282973" cy="35184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4370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8918" y="250747"/>
            <a:ext cx="6186166" cy="46404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9228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4996" y="217421"/>
            <a:ext cx="2918511" cy="2191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4996" y="2734419"/>
            <a:ext cx="2918511" cy="2188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493" y="219007"/>
            <a:ext cx="2918512" cy="2188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2081" y="2734419"/>
            <a:ext cx="2916925" cy="2188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4548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6203" y="564976"/>
            <a:ext cx="6010008" cy="4013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5439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0395" y="1058537"/>
            <a:ext cx="4051637" cy="3024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969" y="1058537"/>
            <a:ext cx="4008788" cy="3024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1913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5952" y="717328"/>
            <a:ext cx="6733684" cy="3707256"/>
          </a:xfrm>
          <a:prstGeom prst="rect">
            <a:avLst/>
          </a:prstGeom>
          <a:noFill/>
          <a:ln>
            <a:noFill/>
          </a:ln>
          <a:effectLst/>
          <a:extLst>
            <a:ext uri="{909E8E84-426E-40DD-AFC4-6F175D3DCCD1}">
              <a14:hiddenFill xmlns:a14="http://schemas.microsoft.com/office/drawing/2010/main">
                <a:blipFill dpi="0" rotWithShape="0">
                  <a:blip/>
                  <a:srcRect t="221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8156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941" y="856985"/>
            <a:ext cx="6094119" cy="34279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5647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1204" y="152353"/>
            <a:ext cx="3420007" cy="4837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5233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157" y="1033144"/>
            <a:ext cx="4102421" cy="3075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9171" r="22789"/>
          <a:stretch>
            <a:fillRect/>
          </a:stretch>
        </p:blipFill>
        <p:spPr bwMode="auto">
          <a:xfrm>
            <a:off x="368011" y="1033144"/>
            <a:ext cx="4102421" cy="3075626"/>
          </a:xfrm>
          <a:prstGeom prst="rect">
            <a:avLst/>
          </a:prstGeom>
          <a:noFill/>
          <a:ln>
            <a:noFill/>
          </a:ln>
          <a:effectLst/>
          <a:extLst>
            <a:ext uri="{909E8E84-426E-40DD-AFC4-6F175D3DCCD1}">
              <a14:hiddenFill xmlns:a14="http://schemas.microsoft.com/office/drawing/2010/main">
                <a:blipFill dpi="0" rotWithShape="0">
                  <a:blip/>
                  <a:srcRect l="9171" r="2278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058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76200" y="1581150"/>
            <a:ext cx="8839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smtClean="0">
                <a:solidFill>
                  <a:schemeClr val="bg1"/>
                </a:solidFill>
                <a:latin typeface="Rockwell Extra Bold" panose="02060903040505020403" pitchFamily="18" charset="0"/>
              </a:rPr>
              <a:t>“</a:t>
            </a:r>
            <a:r>
              <a:rPr lang="de-DE" sz="3600" dirty="0">
                <a:solidFill>
                  <a:schemeClr val="bg1"/>
                </a:solidFill>
                <a:latin typeface="Rockwell Extra Bold" panose="02060903040505020403" pitchFamily="18" charset="0"/>
              </a:rPr>
              <a:t>Was mich nicht umbringt, macht mich stärker</a:t>
            </a:r>
            <a:r>
              <a:rPr lang="de-DE" sz="3600" dirty="0" smtClean="0">
                <a:solidFill>
                  <a:schemeClr val="bg1"/>
                </a:solidFill>
                <a:latin typeface="Rockwell Extra Bold" panose="02060903040505020403" pitchFamily="18" charset="0"/>
              </a:rPr>
              <a:t>.</a:t>
            </a:r>
            <a:r>
              <a:rPr lang="en-US" altLang="en-US" sz="3600" dirty="0" smtClean="0">
                <a:solidFill>
                  <a:schemeClr val="bg1"/>
                </a:solidFill>
                <a:latin typeface="Rockwell Extra Bold" panose="02060903040505020403" pitchFamily="18" charset="0"/>
              </a:rPr>
              <a:t/>
            </a:r>
            <a:br>
              <a:rPr lang="en-US" altLang="en-US" sz="3600" dirty="0" smtClean="0">
                <a:solidFill>
                  <a:schemeClr val="bg1"/>
                </a:solidFill>
                <a:latin typeface="Rockwell Extra Bold" panose="02060903040505020403" pitchFamily="18" charset="0"/>
              </a:rPr>
            </a:br>
            <a:r>
              <a:rPr lang="en-US" altLang="en-US" sz="3600" dirty="0" smtClean="0">
                <a:solidFill>
                  <a:schemeClr val="bg1"/>
                </a:solidFill>
                <a:latin typeface="Rockwell Extra Bold" panose="02060903040505020403" pitchFamily="18" charset="0"/>
              </a:rPr>
              <a:t>- Nietzsche</a:t>
            </a:r>
            <a:br>
              <a:rPr lang="en-US" altLang="en-US" sz="3600" dirty="0" smtClean="0">
                <a:solidFill>
                  <a:schemeClr val="bg1"/>
                </a:solidFill>
                <a:latin typeface="Rockwell Extra Bold" panose="02060903040505020403" pitchFamily="18" charset="0"/>
              </a:rPr>
            </a:br>
            <a:endParaRPr lang="en-US" altLang="en-US" sz="3600" dirty="0" smtClean="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1205818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7808" y="253921"/>
            <a:ext cx="6208384" cy="46340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8821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496007" y="1874260"/>
            <a:ext cx="4837207" cy="2726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12" bIns="91412"/>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Arial" panose="020B0604020202020204" pitchFamily="34" charset="0"/>
              </a:defRPr>
            </a:lvl9pPr>
          </a:lstStyle>
          <a:p>
            <a:pPr defTabSz="457063">
              <a:lnSpc>
                <a:spcPct val="150000"/>
              </a:lnSpc>
              <a:buClr>
                <a:srgbClr val="000000"/>
              </a:buClr>
              <a:buSzPct val="100000"/>
            </a:pPr>
            <a:r>
              <a:rPr lang="en-US" altLang="en-US" sz="2999" u="sng">
                <a:solidFill>
                  <a:srgbClr val="4DD0E1"/>
                </a:solidFill>
                <a:hlinkClick r:id="rId3"/>
              </a:rPr>
              <a:t>www.matthewweise.com</a:t>
            </a:r>
          </a:p>
          <a:p>
            <a:pPr defTabSz="457063">
              <a:lnSpc>
                <a:spcPct val="150000"/>
              </a:lnSpc>
              <a:buClr>
                <a:srgbClr val="000000"/>
              </a:buClr>
              <a:buSzPct val="100000"/>
            </a:pPr>
            <a:r>
              <a:rPr lang="en-US" altLang="en-US" sz="2999" u="sng">
                <a:solidFill>
                  <a:srgbClr val="4DD0E1"/>
                </a:solidFill>
                <a:hlinkClick r:id="rId4"/>
              </a:rPr>
              <a:t>www.empathy-box.com</a:t>
            </a:r>
          </a:p>
          <a:p>
            <a:pPr defTabSz="457063">
              <a:lnSpc>
                <a:spcPct val="150000"/>
              </a:lnSpc>
              <a:buClr>
                <a:srgbClr val="000000"/>
              </a:buClr>
              <a:buSzPct val="100000"/>
            </a:pPr>
            <a:r>
              <a:rPr lang="en-US" altLang="en-US" sz="2999" u="sng">
                <a:solidFill>
                  <a:srgbClr val="4DD0E1"/>
                </a:solidFill>
                <a:hlinkClick r:id="rId5"/>
              </a:rPr>
              <a:t>matthew.weise@gmail.com</a:t>
            </a:r>
          </a:p>
          <a:p>
            <a:pPr defTabSz="457063">
              <a:lnSpc>
                <a:spcPct val="150000"/>
              </a:lnSpc>
              <a:buClr>
                <a:srgbClr val="000000"/>
              </a:buClr>
              <a:buSzPct val="100000"/>
            </a:pPr>
            <a:r>
              <a:rPr lang="en-US" altLang="en-US" sz="2999">
                <a:solidFill>
                  <a:srgbClr val="4DD0E1"/>
                </a:solidFill>
              </a:rPr>
              <a:t>@sajon77</a:t>
            </a:r>
          </a:p>
        </p:txBody>
      </p:sp>
      <p:pic>
        <p:nvPicPr>
          <p:cNvPr id="2457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7018" y="1812366"/>
            <a:ext cx="2618567" cy="28502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p:cNvSpPr txBox="1">
            <a:spLocks noChangeArrowheads="1"/>
          </p:cNvSpPr>
          <p:nvPr/>
        </p:nvSpPr>
        <p:spPr bwMode="auto">
          <a:xfrm>
            <a:off x="275964" y="365012"/>
            <a:ext cx="8517483" cy="1072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12" bIns="91412"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cs typeface="Arial" panose="020B0604020202020204" pitchFamily="34" charset="0"/>
              </a:defRPr>
            </a:lvl9pPr>
          </a:lstStyle>
          <a:p>
            <a:pPr algn="ctr" defTabSz="457063">
              <a:lnSpc>
                <a:spcPct val="115000"/>
              </a:lnSpc>
              <a:buClr>
                <a:srgbClr val="000000"/>
              </a:buClr>
              <a:buSzPct val="100000"/>
            </a:pPr>
            <a:r>
              <a:rPr lang="en-US" altLang="en-US" sz="3599">
                <a:solidFill>
                  <a:srgbClr val="FFFFFF"/>
                </a:solidFill>
                <a:latin typeface="Yu Gothic Medium" panose="020B0500000000000000" pitchFamily="34" charset="-128"/>
              </a:rPr>
              <a:t>Thank You</a:t>
            </a:r>
          </a:p>
        </p:txBody>
      </p:sp>
    </p:spTree>
    <p:extLst>
      <p:ext uri="{BB962C8B-B14F-4D97-AF65-F5344CB8AC3E}">
        <p14:creationId xmlns:p14="http://schemas.microsoft.com/office/powerpoint/2010/main" val="2636345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412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04656" y="8191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6000" dirty="0" smtClean="0">
                <a:solidFill>
                  <a:srgbClr val="FFFFFF"/>
                </a:solidFill>
                <a:latin typeface="Rockwell Extra Bold" panose="02060903040505020403" pitchFamily="18" charset="0"/>
              </a:rPr>
              <a:t>SAMANTHA</a:t>
            </a:r>
          </a:p>
          <a:p>
            <a:pPr algn="ctr">
              <a:lnSpc>
                <a:spcPct val="80000"/>
              </a:lnSpc>
            </a:pPr>
            <a:r>
              <a:rPr lang="en-US" altLang="en-US" sz="6000" dirty="0" smtClean="0">
                <a:solidFill>
                  <a:srgbClr val="FFFFFF"/>
                </a:solidFill>
                <a:latin typeface="Rockwell Extra Bold" panose="02060903040505020403" pitchFamily="18" charset="0"/>
              </a:rPr>
              <a:t>COOK</a:t>
            </a:r>
            <a:endParaRPr lang="en-US" altLang="en-US" sz="60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76200" y="112713"/>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Co-Founder &amp; Executive Producer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Artifact 5</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CookTheSam</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1033600"/>
            <a:ext cx="3314700" cy="154926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3087824"/>
            <a:ext cx="1382273" cy="1258751"/>
          </a:xfrm>
          <a:prstGeom prst="rect">
            <a:avLst/>
          </a:prstGeom>
        </p:spPr>
      </p:pic>
    </p:spTree>
    <p:extLst>
      <p:ext uri="{BB962C8B-B14F-4D97-AF65-F5344CB8AC3E}">
        <p14:creationId xmlns:p14="http://schemas.microsoft.com/office/powerpoint/2010/main" val="769750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2991250" y="1619350"/>
            <a:ext cx="32760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Didn’t Kill Me, Though It Killed Our Game</a:t>
            </a:r>
            <a:endParaRPr/>
          </a:p>
        </p:txBody>
      </p:sp>
      <p:sp>
        <p:nvSpPr>
          <p:cNvPr id="63" name="Google Shape;63;p13"/>
          <p:cNvSpPr txBox="1">
            <a:spLocks noGrp="1"/>
          </p:cNvSpPr>
          <p:nvPr>
            <p:ph type="subTitle" idx="1"/>
          </p:nvPr>
        </p:nvSpPr>
        <p:spPr>
          <a:xfrm>
            <a:off x="3044700" y="32916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Wake for Anamorphine</a:t>
            </a:r>
            <a:endParaRPr/>
          </a:p>
        </p:txBody>
      </p:sp>
      <p:sp>
        <p:nvSpPr>
          <p:cNvPr id="64" name="Google Shape;64;p13"/>
          <p:cNvSpPr txBox="1"/>
          <p:nvPr/>
        </p:nvSpPr>
        <p:spPr>
          <a:xfrm>
            <a:off x="0" y="4288818"/>
            <a:ext cx="2496600" cy="1014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@artifact_5</a:t>
            </a:r>
            <a:endParaRPr sz="2400" kern="0">
              <a:solidFill>
                <a:srgbClr val="000000"/>
              </a:solidFill>
              <a:latin typeface="Economica"/>
              <a:ea typeface="Economica"/>
              <a:cs typeface="Economica"/>
              <a:sym typeface="Economica"/>
            </a:endParaRPr>
          </a:p>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@cookthesam</a:t>
            </a:r>
            <a:endParaRPr sz="2400" kern="0">
              <a:solidFill>
                <a:srgbClr val="000000"/>
              </a:solidFill>
              <a:latin typeface="Economica"/>
              <a:ea typeface="Economica"/>
              <a:cs typeface="Economica"/>
              <a:sym typeface="Economica"/>
            </a:endParaRPr>
          </a:p>
        </p:txBody>
      </p:sp>
    </p:spTree>
    <p:extLst>
      <p:ext uri="{BB962C8B-B14F-4D97-AF65-F5344CB8AC3E}">
        <p14:creationId xmlns:p14="http://schemas.microsoft.com/office/powerpoint/2010/main" val="857687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p:nvPr/>
        </p:nvSpPr>
        <p:spPr>
          <a:xfrm>
            <a:off x="4415313" y="764400"/>
            <a:ext cx="2049000" cy="3614700"/>
          </a:xfrm>
          <a:prstGeom prst="rect">
            <a:avLst/>
          </a:prstGeom>
          <a:noFill/>
          <a:ln>
            <a:noFill/>
          </a:ln>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buFont typeface="Arial"/>
              <a:buNone/>
            </a:pPr>
            <a:r>
              <a:rPr lang="en" sz="2100" b="1" kern="0">
                <a:solidFill>
                  <a:srgbClr val="000000"/>
                </a:solidFill>
                <a:latin typeface="Economica"/>
                <a:ea typeface="Economica"/>
                <a:cs typeface="Economica"/>
                <a:sym typeface="Economica"/>
              </a:rPr>
              <a:t>Me:</a:t>
            </a:r>
            <a:endParaRPr sz="2100" b="1"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Co-founder</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Producer</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Business development</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Bookkeeper</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Narrative director</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Chocolate buyer</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Agony aunt</a:t>
            </a:r>
            <a:endParaRPr sz="2100"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r>
              <a:rPr lang="en" sz="2100" kern="0">
                <a:solidFill>
                  <a:srgbClr val="000000"/>
                </a:solidFill>
                <a:latin typeface="Economica"/>
                <a:ea typeface="Economica"/>
                <a:cs typeface="Economica"/>
                <a:sym typeface="Economica"/>
              </a:rPr>
              <a:t>Dad joke director</a:t>
            </a:r>
            <a:endParaRPr sz="2100" kern="0">
              <a:solidFill>
                <a:srgbClr val="000000"/>
              </a:solidFill>
              <a:latin typeface="Economica"/>
              <a:ea typeface="Economica"/>
              <a:cs typeface="Economica"/>
              <a:sym typeface="Economica"/>
            </a:endParaRPr>
          </a:p>
        </p:txBody>
      </p:sp>
      <p:pic>
        <p:nvPicPr>
          <p:cNvPr id="70" name="Google Shape;70;p14"/>
          <p:cNvPicPr preferRelativeResize="0"/>
          <p:nvPr/>
        </p:nvPicPr>
        <p:blipFill>
          <a:blip r:embed="rId3">
            <a:alphaModFix/>
          </a:blip>
          <a:stretch>
            <a:fillRect/>
          </a:stretch>
        </p:blipFill>
        <p:spPr>
          <a:xfrm>
            <a:off x="1622917" y="1231107"/>
            <a:ext cx="2049000" cy="2681268"/>
          </a:xfrm>
          <a:prstGeom prst="rect">
            <a:avLst/>
          </a:prstGeom>
          <a:noFill/>
          <a:ln>
            <a:noFill/>
          </a:ln>
        </p:spPr>
      </p:pic>
    </p:spTree>
    <p:extLst>
      <p:ext uri="{BB962C8B-B14F-4D97-AF65-F5344CB8AC3E}">
        <p14:creationId xmlns:p14="http://schemas.microsoft.com/office/powerpoint/2010/main" val="1892424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80983"/>
            <a:ext cx="9144000" cy="4781535"/>
          </a:xfrm>
          <a:prstGeom prst="rect">
            <a:avLst/>
          </a:prstGeom>
          <a:noFill/>
          <a:ln>
            <a:noFill/>
          </a:ln>
        </p:spPr>
      </p:pic>
    </p:spTree>
    <p:extLst>
      <p:ext uri="{BB962C8B-B14F-4D97-AF65-F5344CB8AC3E}">
        <p14:creationId xmlns:p14="http://schemas.microsoft.com/office/powerpoint/2010/main" val="208931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92350" y="0"/>
            <a:ext cx="4851648" cy="3465474"/>
          </a:xfrm>
          <a:prstGeom prst="rect">
            <a:avLst/>
          </a:prstGeom>
          <a:noFill/>
          <a:ln w="9525" cap="flat" cmpd="sng">
            <a:solidFill>
              <a:srgbClr val="000000"/>
            </a:solidFill>
            <a:prstDash val="solid"/>
            <a:round/>
            <a:headEnd type="none" w="sm" len="sm"/>
            <a:tailEnd type="none" w="sm" len="sm"/>
          </a:ln>
        </p:spPr>
      </p:pic>
      <p:sp>
        <p:nvSpPr>
          <p:cNvPr id="81" name="Google Shape;81;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Mental Health</a:t>
            </a:r>
            <a:endParaRPr/>
          </a:p>
        </p:txBody>
      </p:sp>
      <p:pic>
        <p:nvPicPr>
          <p:cNvPr id="82" name="Google Shape;82;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1452025"/>
            <a:ext cx="6562622" cy="3691475"/>
          </a:xfrm>
          <a:prstGeom prst="rect">
            <a:avLst/>
          </a:prstGeom>
          <a:noFill/>
          <a:ln w="952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90393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Google Shape;89;p17"/>
          <p:cNvSpPr/>
          <p:nvPr/>
        </p:nvSpPr>
        <p:spPr>
          <a:xfrm>
            <a:off x="4365038" y="2399250"/>
            <a:ext cx="429600" cy="345000"/>
          </a:xfrm>
          <a:prstGeom prst="rightArrow">
            <a:avLst>
              <a:gd name="adj1" fmla="val 50000"/>
              <a:gd name="adj2" fmla="val 50000"/>
            </a:avLst>
          </a:prstGeom>
          <a:gradFill>
            <a:gsLst>
              <a:gs pos="0">
                <a:srgbClr val="9900FF"/>
              </a:gs>
              <a:gs pos="50000">
                <a:srgbClr val="9900FF"/>
              </a:gs>
              <a:gs pos="100000">
                <a:srgbClr val="D96868"/>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810"/>
            <a:ext cx="8566150" cy="5139690"/>
          </a:xfrm>
          <a:prstGeom prst="rect">
            <a:avLst/>
          </a:prstGeom>
        </p:spPr>
      </p:pic>
    </p:spTree>
    <p:extLst>
      <p:ext uri="{BB962C8B-B14F-4D97-AF65-F5344CB8AC3E}">
        <p14:creationId xmlns:p14="http://schemas.microsoft.com/office/powerpoint/2010/main" val="2658116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8687" y="317412"/>
            <a:ext cx="4240101" cy="1981775"/>
          </a:xfrm>
          <a:prstGeom prst="rect">
            <a:avLst/>
          </a:prstGeom>
          <a:noFill/>
          <a:ln>
            <a:noFill/>
          </a:ln>
        </p:spPr>
      </p:pic>
      <p:pic>
        <p:nvPicPr>
          <p:cNvPr id="95" name="Google Shape;95;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71988" y="972225"/>
            <a:ext cx="4240099" cy="1981775"/>
          </a:xfrm>
          <a:prstGeom prst="rect">
            <a:avLst/>
          </a:prstGeom>
          <a:noFill/>
          <a:ln>
            <a:noFill/>
          </a:ln>
        </p:spPr>
      </p:pic>
      <p:sp>
        <p:nvSpPr>
          <p:cNvPr id="96" name="Google Shape;96;p18"/>
          <p:cNvSpPr txBox="1">
            <a:spLocks noGrp="1"/>
          </p:cNvSpPr>
          <p:nvPr>
            <p:ph type="title"/>
          </p:nvPr>
        </p:nvSpPr>
        <p:spPr>
          <a:xfrm>
            <a:off x="563675" y="52775"/>
            <a:ext cx="8520600" cy="83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The simple world of 2015</a:t>
            </a:r>
            <a:endParaRPr/>
          </a:p>
        </p:txBody>
      </p:sp>
      <p:pic>
        <p:nvPicPr>
          <p:cNvPr id="97" name="Google Shape;97;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8675" y="2396300"/>
            <a:ext cx="4240074" cy="2429790"/>
          </a:xfrm>
          <a:prstGeom prst="rect">
            <a:avLst/>
          </a:prstGeom>
          <a:noFill/>
          <a:ln>
            <a:noFill/>
          </a:ln>
        </p:spPr>
      </p:pic>
      <p:pic>
        <p:nvPicPr>
          <p:cNvPr id="98" name="Google Shape;98;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572000" y="3042150"/>
            <a:ext cx="4240076" cy="1981775"/>
          </a:xfrm>
          <a:prstGeom prst="rect">
            <a:avLst/>
          </a:prstGeom>
          <a:noFill/>
          <a:ln>
            <a:noFill/>
          </a:ln>
        </p:spPr>
      </p:pic>
    </p:spTree>
    <p:extLst>
      <p:ext uri="{BB962C8B-B14F-4D97-AF65-F5344CB8AC3E}">
        <p14:creationId xmlns:p14="http://schemas.microsoft.com/office/powerpoint/2010/main" val="648451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76200" y="1581150"/>
            <a:ext cx="8839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smtClean="0">
                <a:solidFill>
                  <a:schemeClr val="bg1"/>
                </a:solidFill>
                <a:latin typeface="Rockwell Extra Bold" panose="02060903040505020403" pitchFamily="18" charset="0"/>
              </a:rPr>
              <a:t>“That which does not kill me makes me stronger.” </a:t>
            </a:r>
            <a:br>
              <a:rPr lang="en-US" altLang="en-US" sz="3600" dirty="0" smtClean="0">
                <a:solidFill>
                  <a:schemeClr val="bg1"/>
                </a:solidFill>
                <a:latin typeface="Rockwell Extra Bold" panose="02060903040505020403" pitchFamily="18" charset="0"/>
              </a:rPr>
            </a:br>
            <a:r>
              <a:rPr lang="en-US" altLang="en-US" sz="3600" dirty="0" smtClean="0">
                <a:solidFill>
                  <a:schemeClr val="bg1"/>
                </a:solidFill>
                <a:latin typeface="Rockwell Extra Bold" panose="02060903040505020403" pitchFamily="18" charset="0"/>
              </a:rPr>
              <a:t>- Nietzsche</a:t>
            </a:r>
            <a:br>
              <a:rPr lang="en-US" altLang="en-US" sz="3600" dirty="0" smtClean="0">
                <a:solidFill>
                  <a:schemeClr val="bg1"/>
                </a:solidFill>
                <a:latin typeface="Rockwell Extra Bold" panose="02060903040505020403" pitchFamily="18" charset="0"/>
              </a:rPr>
            </a:br>
            <a:r>
              <a:rPr lang="en-US" altLang="en-US" sz="3600" dirty="0">
                <a:solidFill>
                  <a:schemeClr val="bg1"/>
                </a:solidFill>
                <a:latin typeface="Rockwell Extra Bold" panose="02060903040505020403" pitchFamily="18" charset="0"/>
              </a:rPr>
              <a:t/>
            </a:r>
            <a:br>
              <a:rPr lang="en-US" altLang="en-US" sz="3600" dirty="0">
                <a:solidFill>
                  <a:schemeClr val="bg1"/>
                </a:solidFill>
                <a:latin typeface="Rockwell Extra Bold" panose="02060903040505020403" pitchFamily="18" charset="0"/>
              </a:rPr>
            </a:br>
            <a:endParaRPr lang="en-US" altLang="en-US" sz="3600" dirty="0" smtClean="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3815479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80983"/>
            <a:ext cx="9144000" cy="4781535"/>
          </a:xfrm>
          <a:prstGeom prst="rect">
            <a:avLst/>
          </a:prstGeom>
          <a:noFill/>
          <a:ln>
            <a:noFill/>
          </a:ln>
        </p:spPr>
      </p:pic>
      <p:sp>
        <p:nvSpPr>
          <p:cNvPr id="104" name="Google Shape;104;p19"/>
          <p:cNvSpPr/>
          <p:nvPr/>
        </p:nvSpPr>
        <p:spPr>
          <a:xfrm>
            <a:off x="125" y="180975"/>
            <a:ext cx="9144000" cy="4781400"/>
          </a:xfrm>
          <a:prstGeom prst="rect">
            <a:avLst/>
          </a:prstGeom>
          <a:gradFill>
            <a:gsLst>
              <a:gs pos="0">
                <a:srgbClr val="FFFFFF">
                  <a:alpha val="0"/>
                </a:srgbClr>
              </a:gs>
              <a:gs pos="50000">
                <a:srgbClr val="000000"/>
              </a:gs>
              <a:gs pos="100000">
                <a:srgbClr val="000000"/>
              </a:gs>
            </a:gsLst>
            <a:lin ang="0" scaled="0"/>
          </a:gra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5" name="Google Shape;105;p19"/>
          <p:cNvSpPr txBox="1"/>
          <p:nvPr/>
        </p:nvSpPr>
        <p:spPr>
          <a:xfrm>
            <a:off x="5703725" y="1715250"/>
            <a:ext cx="3440400" cy="856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FFFFFF"/>
                </a:solidFill>
                <a:latin typeface="Economica"/>
                <a:ea typeface="Economica"/>
                <a:cs typeface="Economica"/>
                <a:sym typeface="Economica"/>
              </a:rPr>
              <a:t>56% over time</a:t>
            </a:r>
            <a:endParaRPr sz="1400" kern="0">
              <a:solidFill>
                <a:srgbClr val="FFFFFF"/>
              </a:solidFill>
              <a:latin typeface="Open Sans"/>
              <a:ea typeface="Open Sans"/>
              <a:cs typeface="Open Sans"/>
              <a:sym typeface="Open Sans"/>
            </a:endParaRPr>
          </a:p>
        </p:txBody>
      </p:sp>
      <p:sp>
        <p:nvSpPr>
          <p:cNvPr id="106" name="Google Shape;106;p19"/>
          <p:cNvSpPr txBox="1"/>
          <p:nvPr/>
        </p:nvSpPr>
        <p:spPr>
          <a:xfrm>
            <a:off x="5703725" y="2571750"/>
            <a:ext cx="3440400" cy="856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FFFFFF"/>
                </a:solidFill>
                <a:latin typeface="Economica"/>
                <a:ea typeface="Economica"/>
                <a:cs typeface="Economica"/>
                <a:sym typeface="Economica"/>
              </a:rPr>
              <a:t>43% over budget</a:t>
            </a:r>
            <a:endParaRPr sz="1400" kern="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723630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1"/>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p:nvPr/>
        </p:nvSpPr>
        <p:spPr>
          <a:xfrm>
            <a:off x="5703725" y="1715250"/>
            <a:ext cx="3440400" cy="856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FFFFFF"/>
                </a:solidFill>
                <a:latin typeface="Economica"/>
                <a:ea typeface="Economica"/>
                <a:cs typeface="Economica"/>
                <a:sym typeface="Economica"/>
              </a:rPr>
              <a:t>56% over time</a:t>
            </a:r>
            <a:endParaRPr sz="1400" kern="0">
              <a:solidFill>
                <a:srgbClr val="FFFFFF"/>
              </a:solidFill>
              <a:latin typeface="Open Sans"/>
              <a:ea typeface="Open Sans"/>
              <a:cs typeface="Open Sans"/>
              <a:sym typeface="Open Sans"/>
            </a:endParaRPr>
          </a:p>
        </p:txBody>
      </p:sp>
      <p:sp>
        <p:nvSpPr>
          <p:cNvPr id="112" name="Google Shape;112;p20"/>
          <p:cNvSpPr txBox="1"/>
          <p:nvPr/>
        </p:nvSpPr>
        <p:spPr>
          <a:xfrm>
            <a:off x="5703725" y="2571750"/>
            <a:ext cx="3440400" cy="856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FFFFFF"/>
                </a:solidFill>
                <a:latin typeface="Economica"/>
                <a:ea typeface="Economica"/>
                <a:cs typeface="Economica"/>
                <a:sym typeface="Economica"/>
              </a:rPr>
              <a:t>43% over budget</a:t>
            </a:r>
            <a:endParaRPr sz="1400" kern="0">
              <a:solidFill>
                <a:srgbClr val="FFFFFF"/>
              </a:solidFill>
              <a:latin typeface="Open Sans"/>
              <a:ea typeface="Open Sans"/>
              <a:cs typeface="Open Sans"/>
              <a:sym typeface="Open Sans"/>
            </a:endParaRPr>
          </a:p>
        </p:txBody>
      </p:sp>
      <p:sp>
        <p:nvSpPr>
          <p:cNvPr id="113" name="Google Shape;113;p20"/>
          <p:cNvSpPr txBox="1"/>
          <p:nvPr/>
        </p:nvSpPr>
        <p:spPr>
          <a:xfrm>
            <a:off x="3713275" y="4326250"/>
            <a:ext cx="5116800" cy="597000"/>
          </a:xfrm>
          <a:prstGeom prst="rect">
            <a:avLst/>
          </a:prstGeom>
          <a:noFill/>
          <a:ln>
            <a:noFill/>
          </a:ln>
        </p:spPr>
        <p:txBody>
          <a:bodyPr spcFirstLastPara="1" wrap="square" lIns="91425" tIns="91425" rIns="91425" bIns="91425" anchor="t" anchorCtr="0">
            <a:noAutofit/>
          </a:bodyPr>
          <a:lstStyle/>
          <a:p>
            <a:pPr algn="r" eaLnBrk="1" fontAlgn="auto" hangingPunct="1">
              <a:spcBef>
                <a:spcPts val="0"/>
              </a:spcBef>
              <a:spcAft>
                <a:spcPts val="0"/>
              </a:spcAft>
              <a:buClr>
                <a:srgbClr val="000000"/>
              </a:buClr>
              <a:buFont typeface="Arial"/>
              <a:buNone/>
            </a:pPr>
            <a:r>
              <a:rPr lang="en" sz="4200" kern="0">
                <a:solidFill>
                  <a:srgbClr val="000000"/>
                </a:solidFill>
                <a:latin typeface="Economica"/>
                <a:ea typeface="Economica"/>
                <a:cs typeface="Economica"/>
                <a:sym typeface="Economica"/>
              </a:rPr>
              <a:t>Uh… almost...</a:t>
            </a:r>
            <a:endParaRPr sz="4200" kern="0">
              <a:solidFill>
                <a:srgbClr val="000000"/>
              </a:solidFill>
              <a:latin typeface="Economica"/>
              <a:ea typeface="Economica"/>
              <a:cs typeface="Economica"/>
              <a:sym typeface="Economica"/>
            </a:endParaRPr>
          </a:p>
        </p:txBody>
      </p:sp>
      <p:grpSp>
        <p:nvGrpSpPr>
          <p:cNvPr id="114" name="Google Shape;114;p20"/>
          <p:cNvGrpSpPr/>
          <p:nvPr/>
        </p:nvGrpSpPr>
        <p:grpSpPr>
          <a:xfrm>
            <a:off x="67530" y="39968"/>
            <a:ext cx="5324847" cy="2207574"/>
            <a:chOff x="858200" y="333125"/>
            <a:chExt cx="7427601" cy="3020350"/>
          </a:xfrm>
        </p:grpSpPr>
        <p:pic>
          <p:nvPicPr>
            <p:cNvPr id="115" name="Google Shape;1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58200" y="333125"/>
              <a:ext cx="7427601" cy="3020350"/>
            </a:xfrm>
            <a:prstGeom prst="rect">
              <a:avLst/>
            </a:prstGeom>
            <a:noFill/>
            <a:ln>
              <a:noFill/>
            </a:ln>
          </p:spPr>
        </p:pic>
        <p:sp>
          <p:nvSpPr>
            <p:cNvPr id="116" name="Google Shape;116;p20"/>
            <p:cNvSpPr/>
            <p:nvPr/>
          </p:nvSpPr>
          <p:spPr>
            <a:xfrm>
              <a:off x="950525" y="1470750"/>
              <a:ext cx="1146000" cy="462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cxnSp>
          <p:nvCxnSpPr>
            <p:cNvPr id="117" name="Google Shape;117;p20"/>
            <p:cNvCxnSpPr/>
            <p:nvPr/>
          </p:nvCxnSpPr>
          <p:spPr>
            <a:xfrm>
              <a:off x="1599000" y="1841050"/>
              <a:ext cx="310800" cy="4500"/>
            </a:xfrm>
            <a:prstGeom prst="straightConnector1">
              <a:avLst/>
            </a:prstGeom>
            <a:noFill/>
            <a:ln w="9525" cap="flat" cmpd="sng">
              <a:solidFill>
                <a:srgbClr val="FF0000"/>
              </a:solidFill>
              <a:prstDash val="solid"/>
              <a:round/>
              <a:headEnd type="none" w="med" len="med"/>
              <a:tailEnd type="none" w="med" len="med"/>
            </a:ln>
          </p:spPr>
        </p:cxnSp>
        <p:cxnSp>
          <p:nvCxnSpPr>
            <p:cNvPr id="118" name="Google Shape;118;p20"/>
            <p:cNvCxnSpPr/>
            <p:nvPr/>
          </p:nvCxnSpPr>
          <p:spPr>
            <a:xfrm rot="10800000" flipH="1">
              <a:off x="5562400" y="3197900"/>
              <a:ext cx="1659900" cy="12600"/>
            </a:xfrm>
            <a:prstGeom prst="straightConnector1">
              <a:avLst/>
            </a:prstGeom>
            <a:noFill/>
            <a:ln w="28575" cap="flat" cmpd="sng">
              <a:solidFill>
                <a:srgbClr val="FF0000"/>
              </a:solidFill>
              <a:prstDash val="solid"/>
              <a:round/>
              <a:headEnd type="none" w="med" len="med"/>
              <a:tailEnd type="none" w="med" len="med"/>
            </a:ln>
          </p:spPr>
        </p:cxnSp>
      </p:grpSp>
      <p:pic>
        <p:nvPicPr>
          <p:cNvPr id="119" name="Google Shape;119;p20"/>
          <p:cNvPicPr preferRelativeResize="0"/>
          <p:nvPr/>
        </p:nvPicPr>
        <p:blipFill>
          <a:blip r:embed="rId4">
            <a:alphaModFix/>
          </a:blip>
          <a:stretch>
            <a:fillRect/>
          </a:stretch>
        </p:blipFill>
        <p:spPr>
          <a:xfrm>
            <a:off x="2232100" y="2265500"/>
            <a:ext cx="6781800" cy="1790700"/>
          </a:xfrm>
          <a:prstGeom prst="rect">
            <a:avLst/>
          </a:prstGeom>
          <a:noFill/>
          <a:ln>
            <a:noFill/>
          </a:ln>
        </p:spPr>
      </p:pic>
      <p:cxnSp>
        <p:nvCxnSpPr>
          <p:cNvPr id="120" name="Google Shape;120;p20"/>
          <p:cNvCxnSpPr/>
          <p:nvPr/>
        </p:nvCxnSpPr>
        <p:spPr>
          <a:xfrm rot="10800000" flipH="1">
            <a:off x="5232325" y="2995700"/>
            <a:ext cx="2061000" cy="6900"/>
          </a:xfrm>
          <a:prstGeom prst="straightConnector1">
            <a:avLst/>
          </a:prstGeom>
          <a:noFill/>
          <a:ln w="28575" cap="flat" cmpd="sng">
            <a:solidFill>
              <a:srgbClr val="FF0000"/>
            </a:solidFill>
            <a:prstDash val="solid"/>
            <a:round/>
            <a:headEnd type="none" w="med" len="med"/>
            <a:tailEnd type="none" w="med" len="med"/>
          </a:ln>
        </p:spPr>
      </p:cxnSp>
      <p:cxnSp>
        <p:nvCxnSpPr>
          <p:cNvPr id="121" name="Google Shape;121;p20"/>
          <p:cNvCxnSpPr/>
          <p:nvPr/>
        </p:nvCxnSpPr>
        <p:spPr>
          <a:xfrm>
            <a:off x="8519200" y="3313525"/>
            <a:ext cx="311100" cy="3300"/>
          </a:xfrm>
          <a:prstGeom prst="straightConnector1">
            <a:avLst/>
          </a:prstGeom>
          <a:noFill/>
          <a:ln w="28575" cap="flat" cmpd="sng">
            <a:solidFill>
              <a:srgbClr val="FF0000"/>
            </a:solidFill>
            <a:prstDash val="solid"/>
            <a:round/>
            <a:headEnd type="none" w="med" len="med"/>
            <a:tailEnd type="none" w="med" len="med"/>
          </a:ln>
        </p:spPr>
      </p:cxnSp>
      <p:cxnSp>
        <p:nvCxnSpPr>
          <p:cNvPr id="122" name="Google Shape;122;p20"/>
          <p:cNvCxnSpPr/>
          <p:nvPr/>
        </p:nvCxnSpPr>
        <p:spPr>
          <a:xfrm rot="10800000" flipH="1">
            <a:off x="2391025" y="3544550"/>
            <a:ext cx="522600" cy="10200"/>
          </a:xfrm>
          <a:prstGeom prst="straightConnector1">
            <a:avLst/>
          </a:prstGeom>
          <a:noFill/>
          <a:ln w="28575"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1906756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p:nvPr/>
        </p:nvSpPr>
        <p:spPr>
          <a:xfrm>
            <a:off x="5703725" y="1715250"/>
            <a:ext cx="3440400" cy="856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FFFFFF"/>
                </a:solidFill>
                <a:latin typeface="Economica"/>
                <a:ea typeface="Economica"/>
                <a:cs typeface="Economica"/>
                <a:sym typeface="Economica"/>
              </a:rPr>
              <a:t>56% over time</a:t>
            </a:r>
            <a:endParaRPr sz="1400" kern="0">
              <a:solidFill>
                <a:srgbClr val="FFFFFF"/>
              </a:solidFill>
              <a:latin typeface="Open Sans"/>
              <a:ea typeface="Open Sans"/>
              <a:cs typeface="Open Sans"/>
              <a:sym typeface="Open Sans"/>
            </a:endParaRPr>
          </a:p>
        </p:txBody>
      </p:sp>
      <p:pic>
        <p:nvPicPr>
          <p:cNvPr id="128" name="Google Shape;128;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40457" y="19750"/>
            <a:ext cx="6863087" cy="5123750"/>
          </a:xfrm>
          <a:prstGeom prst="rect">
            <a:avLst/>
          </a:prstGeom>
          <a:noFill/>
          <a:ln>
            <a:noFill/>
          </a:ln>
        </p:spPr>
      </p:pic>
      <p:cxnSp>
        <p:nvCxnSpPr>
          <p:cNvPr id="129" name="Google Shape;129;p21"/>
          <p:cNvCxnSpPr/>
          <p:nvPr/>
        </p:nvCxnSpPr>
        <p:spPr>
          <a:xfrm>
            <a:off x="3757700" y="4699325"/>
            <a:ext cx="861600" cy="0"/>
          </a:xfrm>
          <a:prstGeom prst="straightConnector1">
            <a:avLst/>
          </a:prstGeom>
          <a:noFill/>
          <a:ln w="28575"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344989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0150" y="2638564"/>
            <a:ext cx="4244350" cy="1981788"/>
          </a:xfrm>
          <a:prstGeom prst="rect">
            <a:avLst/>
          </a:prstGeom>
          <a:noFill/>
          <a:ln>
            <a:noFill/>
          </a:ln>
        </p:spPr>
      </p:pic>
      <p:pic>
        <p:nvPicPr>
          <p:cNvPr id="135" name="Google Shape;135;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72000" y="2648938"/>
            <a:ext cx="4240100" cy="1961050"/>
          </a:xfrm>
          <a:prstGeom prst="rect">
            <a:avLst/>
          </a:prstGeom>
          <a:noFill/>
          <a:ln>
            <a:noFill/>
          </a:ln>
        </p:spPr>
      </p:pic>
      <p:pic>
        <p:nvPicPr>
          <p:cNvPr id="136" name="Google Shape;136;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2275" y="186700"/>
            <a:ext cx="4240100" cy="2385061"/>
          </a:xfrm>
          <a:prstGeom prst="rect">
            <a:avLst/>
          </a:prstGeom>
          <a:noFill/>
          <a:ln>
            <a:noFill/>
          </a:ln>
        </p:spPr>
      </p:pic>
      <p:pic>
        <p:nvPicPr>
          <p:cNvPr id="137" name="Google Shape;137;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679650" y="867937"/>
            <a:ext cx="4244350" cy="2122175"/>
          </a:xfrm>
          <a:prstGeom prst="rect">
            <a:avLst/>
          </a:prstGeom>
          <a:noFill/>
          <a:ln>
            <a:noFill/>
          </a:ln>
        </p:spPr>
      </p:pic>
      <p:sp>
        <p:nvSpPr>
          <p:cNvPr id="138" name="Google Shape;138;p22"/>
          <p:cNvSpPr txBox="1">
            <a:spLocks noGrp="1"/>
          </p:cNvSpPr>
          <p:nvPr>
            <p:ph type="title"/>
          </p:nvPr>
        </p:nvSpPr>
        <p:spPr>
          <a:xfrm>
            <a:off x="501925" y="-62275"/>
            <a:ext cx="8520600" cy="1439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Everything had changed</a:t>
            </a:r>
            <a:endParaRPr/>
          </a:p>
          <a:p>
            <a:pPr marL="0" lvl="0" indent="0" algn="r" rtl="0">
              <a:spcBef>
                <a:spcPts val="0"/>
              </a:spcBef>
              <a:spcAft>
                <a:spcPts val="0"/>
              </a:spcAft>
              <a:buNone/>
            </a:pPr>
            <a:r>
              <a:rPr lang="en" sz="2400"/>
              <a:t>Holy budgets &amp; production value!</a:t>
            </a:r>
            <a:endParaRPr sz="2400"/>
          </a:p>
        </p:txBody>
      </p:sp>
    </p:spTree>
    <p:extLst>
      <p:ext uri="{BB962C8B-B14F-4D97-AF65-F5344CB8AC3E}">
        <p14:creationId xmlns:p14="http://schemas.microsoft.com/office/powerpoint/2010/main" val="3036498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78030"/>
            <a:ext cx="9144001" cy="4787440"/>
          </a:xfrm>
          <a:prstGeom prst="rect">
            <a:avLst/>
          </a:prstGeom>
          <a:noFill/>
          <a:ln>
            <a:noFill/>
          </a:ln>
        </p:spPr>
      </p:pic>
    </p:spTree>
    <p:extLst>
      <p:ext uri="{BB962C8B-B14F-4D97-AF65-F5344CB8AC3E}">
        <p14:creationId xmlns:p14="http://schemas.microsoft.com/office/powerpoint/2010/main" val="1336531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p:nvPr/>
        </p:nvSpPr>
        <p:spPr>
          <a:xfrm>
            <a:off x="1795950" y="4359075"/>
            <a:ext cx="5552100" cy="784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4200" kern="0">
                <a:solidFill>
                  <a:srgbClr val="000000"/>
                </a:solidFill>
                <a:latin typeface="Economica"/>
                <a:ea typeface="Economica"/>
                <a:cs typeface="Economica"/>
                <a:sym typeface="Economica"/>
              </a:rPr>
              <a:t>Critically OK, commercially a flop</a:t>
            </a:r>
            <a:endParaRPr sz="4200" kern="0">
              <a:solidFill>
                <a:srgbClr val="000000"/>
              </a:solidFill>
              <a:latin typeface="Economica"/>
              <a:ea typeface="Economica"/>
              <a:cs typeface="Economica"/>
              <a:sym typeface="Economica"/>
            </a:endParaRPr>
          </a:p>
        </p:txBody>
      </p:sp>
      <p:pic>
        <p:nvPicPr>
          <p:cNvPr id="149" name="Google Shape;149;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4691375" cy="2823550"/>
          </a:xfrm>
          <a:prstGeom prst="rect">
            <a:avLst/>
          </a:prstGeom>
          <a:noFill/>
          <a:ln w="9525" cap="flat" cmpd="sng">
            <a:solidFill>
              <a:srgbClr val="000000"/>
            </a:solidFill>
            <a:prstDash val="solid"/>
            <a:round/>
            <a:headEnd type="none" w="sm" len="sm"/>
            <a:tailEnd type="none" w="sm" len="sm"/>
          </a:ln>
        </p:spPr>
      </p:pic>
      <p:sp>
        <p:nvSpPr>
          <p:cNvPr id="150" name="Google Shape;150;p24"/>
          <p:cNvSpPr txBox="1"/>
          <p:nvPr/>
        </p:nvSpPr>
        <p:spPr>
          <a:xfrm>
            <a:off x="992988" y="2975950"/>
            <a:ext cx="3010200" cy="5718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(Thank you, Washington Post)</a:t>
            </a:r>
            <a:endParaRPr sz="2400" kern="0">
              <a:solidFill>
                <a:srgbClr val="000000"/>
              </a:solidFill>
              <a:latin typeface="Economica"/>
              <a:ea typeface="Economica"/>
              <a:cs typeface="Economica"/>
              <a:sym typeface="Economica"/>
            </a:endParaRPr>
          </a:p>
        </p:txBody>
      </p:sp>
      <p:sp>
        <p:nvSpPr>
          <p:cNvPr id="151" name="Google Shape;151;p24"/>
          <p:cNvSpPr txBox="1"/>
          <p:nvPr/>
        </p:nvSpPr>
        <p:spPr>
          <a:xfrm>
            <a:off x="5347099" y="3171200"/>
            <a:ext cx="2617200" cy="5718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(No thank you, Metacritic)</a:t>
            </a:r>
            <a:endParaRPr sz="2400" kern="0">
              <a:solidFill>
                <a:srgbClr val="000000"/>
              </a:solidFill>
              <a:latin typeface="Economica"/>
              <a:ea typeface="Economica"/>
              <a:cs typeface="Economica"/>
              <a:sym typeface="Economica"/>
            </a:endParaRPr>
          </a:p>
        </p:txBody>
      </p:sp>
      <p:pic>
        <p:nvPicPr>
          <p:cNvPr id="152" name="Google Shape;152;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47812" y="778875"/>
            <a:ext cx="4615775" cy="2392325"/>
          </a:xfrm>
          <a:prstGeom prst="rect">
            <a:avLst/>
          </a:prstGeom>
          <a:noFill/>
          <a:ln w="952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532267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75" y="2156100"/>
            <a:ext cx="91440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do you do when your game fails commercially?</a:t>
            </a:r>
            <a:endParaRPr/>
          </a:p>
        </p:txBody>
      </p:sp>
    </p:spTree>
    <p:extLst>
      <p:ext uri="{BB962C8B-B14F-4D97-AF65-F5344CB8AC3E}">
        <p14:creationId xmlns:p14="http://schemas.microsoft.com/office/powerpoint/2010/main" val="3601739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52163" y="199375"/>
            <a:ext cx="5239675" cy="4846400"/>
          </a:xfrm>
          <a:prstGeom prst="rect">
            <a:avLst/>
          </a:prstGeom>
          <a:noFill/>
          <a:ln>
            <a:noFill/>
          </a:ln>
        </p:spPr>
      </p:pic>
    </p:spTree>
    <p:extLst>
      <p:ext uri="{BB962C8B-B14F-4D97-AF65-F5344CB8AC3E}">
        <p14:creationId xmlns:p14="http://schemas.microsoft.com/office/powerpoint/2010/main" val="2389253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75" y="2156100"/>
            <a:ext cx="91440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“Yeah, no, but what do you actually do?”</a:t>
            </a:r>
            <a:endParaRPr/>
          </a:p>
        </p:txBody>
      </p:sp>
    </p:spTree>
    <p:extLst>
      <p:ext uri="{BB962C8B-B14F-4D97-AF65-F5344CB8AC3E}">
        <p14:creationId xmlns:p14="http://schemas.microsoft.com/office/powerpoint/2010/main" val="3603313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0" y="0"/>
            <a:ext cx="91440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 had a wake</a:t>
            </a:r>
            <a:endParaRPr/>
          </a:p>
        </p:txBody>
      </p:sp>
      <p:pic>
        <p:nvPicPr>
          <p:cNvPr id="173" name="Google Shape;173;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09299" y="0"/>
            <a:ext cx="3857622" cy="5143496"/>
          </a:xfrm>
          <a:prstGeom prst="rect">
            <a:avLst/>
          </a:prstGeom>
          <a:noFill/>
          <a:ln>
            <a:noFill/>
          </a:ln>
        </p:spPr>
      </p:pic>
      <p:sp>
        <p:nvSpPr>
          <p:cNvPr id="174" name="Google Shape;174;p28"/>
          <p:cNvSpPr txBox="1"/>
          <p:nvPr/>
        </p:nvSpPr>
        <p:spPr>
          <a:xfrm>
            <a:off x="918042" y="1089311"/>
            <a:ext cx="4015200" cy="3435900"/>
          </a:xfrm>
          <a:prstGeom prst="rect">
            <a:avLst/>
          </a:prstGeom>
          <a:noFill/>
          <a:ln>
            <a:noFill/>
          </a:ln>
        </p:spPr>
        <p:txBody>
          <a:bodyPr spcFirstLastPara="1" wrap="square" lIns="91425" tIns="91425" rIns="91425" bIns="91425" anchor="t" anchorCtr="0">
            <a:noAutofit/>
          </a:bodyPr>
          <a:lstStyle/>
          <a:p>
            <a:pPr marL="457200" indent="-361950" eaLnBrk="1" fontAlgn="auto" hangingPunct="1">
              <a:lnSpc>
                <a:spcPct val="115000"/>
              </a:lnSpc>
              <a:spcBef>
                <a:spcPts val="0"/>
              </a:spcBef>
              <a:spcAft>
                <a:spcPts val="0"/>
              </a:spcAft>
              <a:buClr>
                <a:srgbClr val="000000"/>
              </a:buClr>
              <a:buSzPts val="2100"/>
              <a:buFont typeface="Economica"/>
              <a:buChar char="❖"/>
            </a:pPr>
            <a:r>
              <a:rPr lang="en" sz="2100" b="1" kern="0">
                <a:solidFill>
                  <a:srgbClr val="000000"/>
                </a:solidFill>
                <a:latin typeface="Economica"/>
                <a:ea typeface="Economica"/>
                <a:cs typeface="Economica"/>
                <a:sym typeface="Economica"/>
              </a:rPr>
              <a:t>Held it at a goth club</a:t>
            </a:r>
            <a:endParaRPr sz="2100" b="1" kern="0">
              <a:solidFill>
                <a:srgbClr val="000000"/>
              </a:solidFill>
              <a:latin typeface="Economica"/>
              <a:ea typeface="Economica"/>
              <a:cs typeface="Economica"/>
              <a:sym typeface="Economica"/>
            </a:endParaRPr>
          </a:p>
          <a:p>
            <a:pPr marL="457200" indent="-361950" eaLnBrk="1" fontAlgn="auto" hangingPunct="1">
              <a:lnSpc>
                <a:spcPct val="115000"/>
              </a:lnSpc>
              <a:spcBef>
                <a:spcPts val="0"/>
              </a:spcBef>
              <a:spcAft>
                <a:spcPts val="0"/>
              </a:spcAft>
              <a:buClr>
                <a:srgbClr val="000000"/>
              </a:buClr>
              <a:buSzPts val="2100"/>
              <a:buFont typeface="Economica"/>
              <a:buChar char="❖"/>
            </a:pPr>
            <a:r>
              <a:rPr lang="en" sz="2100" b="1" kern="0">
                <a:solidFill>
                  <a:srgbClr val="000000"/>
                </a:solidFill>
                <a:latin typeface="Economica"/>
                <a:ea typeface="Economica"/>
                <a:cs typeface="Economica"/>
                <a:sym typeface="Economica"/>
              </a:rPr>
              <a:t>Invited our friends and colleagues</a:t>
            </a:r>
            <a:endParaRPr sz="2100" b="1" kern="0">
              <a:solidFill>
                <a:srgbClr val="000000"/>
              </a:solidFill>
              <a:latin typeface="Economica"/>
              <a:ea typeface="Economica"/>
              <a:cs typeface="Economica"/>
              <a:sym typeface="Economica"/>
            </a:endParaRPr>
          </a:p>
          <a:p>
            <a:pPr marL="457200" indent="-361950" eaLnBrk="1" fontAlgn="auto" hangingPunct="1">
              <a:lnSpc>
                <a:spcPct val="115000"/>
              </a:lnSpc>
              <a:spcBef>
                <a:spcPts val="0"/>
              </a:spcBef>
              <a:spcAft>
                <a:spcPts val="0"/>
              </a:spcAft>
              <a:buClr>
                <a:srgbClr val="000000"/>
              </a:buClr>
              <a:buSzPts val="2100"/>
              <a:buFont typeface="Economica"/>
              <a:buChar char="❖"/>
            </a:pPr>
            <a:r>
              <a:rPr lang="en" sz="2100" b="1" kern="0">
                <a:solidFill>
                  <a:srgbClr val="000000"/>
                </a:solidFill>
                <a:latin typeface="Economica"/>
                <a:ea typeface="Economica"/>
                <a:cs typeface="Economica"/>
                <a:sym typeface="Economica"/>
              </a:rPr>
              <a:t>Had a condolence/memory book people could sign</a:t>
            </a:r>
            <a:endParaRPr sz="2100" b="1" kern="0">
              <a:solidFill>
                <a:srgbClr val="000000"/>
              </a:solidFill>
              <a:latin typeface="Economica"/>
              <a:ea typeface="Economica"/>
              <a:cs typeface="Economica"/>
              <a:sym typeface="Economica"/>
            </a:endParaRPr>
          </a:p>
          <a:p>
            <a:pPr marL="457200" indent="-361950" eaLnBrk="1" fontAlgn="auto" hangingPunct="1">
              <a:lnSpc>
                <a:spcPct val="115000"/>
              </a:lnSpc>
              <a:spcBef>
                <a:spcPts val="0"/>
              </a:spcBef>
              <a:spcAft>
                <a:spcPts val="0"/>
              </a:spcAft>
              <a:buClr>
                <a:srgbClr val="000000"/>
              </a:buClr>
              <a:buSzPts val="2100"/>
              <a:buFont typeface="Economica"/>
              <a:buChar char="❖"/>
            </a:pPr>
            <a:r>
              <a:rPr lang="en" sz="2100" b="1" kern="0">
                <a:solidFill>
                  <a:srgbClr val="000000"/>
                </a:solidFill>
                <a:latin typeface="Economica"/>
                <a:ea typeface="Economica"/>
                <a:cs typeface="Economica"/>
                <a:sym typeface="Economica"/>
              </a:rPr>
              <a:t>Celebrated the life and death of Anamorphine</a:t>
            </a:r>
            <a:endParaRPr sz="2100" b="1" kern="0">
              <a:solidFill>
                <a:srgbClr val="000000"/>
              </a:solidFill>
              <a:latin typeface="Economica"/>
              <a:ea typeface="Economica"/>
              <a:cs typeface="Economica"/>
              <a:sym typeface="Economica"/>
            </a:endParaRPr>
          </a:p>
          <a:p>
            <a:pPr marL="457200" eaLnBrk="1" fontAlgn="auto" hangingPunct="1">
              <a:lnSpc>
                <a:spcPct val="115000"/>
              </a:lnSpc>
              <a:spcBef>
                <a:spcPts val="0"/>
              </a:spcBef>
              <a:spcAft>
                <a:spcPts val="0"/>
              </a:spcAft>
              <a:buClr>
                <a:srgbClr val="000000"/>
              </a:buClr>
              <a:buFont typeface="Arial"/>
              <a:buNone/>
            </a:pPr>
            <a:r>
              <a:rPr lang="en" sz="2100" b="1" kern="0">
                <a:solidFill>
                  <a:srgbClr val="000000"/>
                </a:solidFill>
                <a:latin typeface="Economica"/>
                <a:ea typeface="Economica"/>
                <a:cs typeface="Economica"/>
                <a:sym typeface="Economica"/>
              </a:rPr>
              <a:t>AND</a:t>
            </a:r>
            <a:endParaRPr sz="2100" b="1" kern="0">
              <a:solidFill>
                <a:srgbClr val="000000"/>
              </a:solidFill>
              <a:latin typeface="Economica"/>
              <a:ea typeface="Economica"/>
              <a:cs typeface="Economica"/>
              <a:sym typeface="Economica"/>
            </a:endParaRPr>
          </a:p>
          <a:p>
            <a:pPr marL="457200" eaLnBrk="1" fontAlgn="auto" hangingPunct="1">
              <a:lnSpc>
                <a:spcPct val="115000"/>
              </a:lnSpc>
              <a:spcBef>
                <a:spcPts val="0"/>
              </a:spcBef>
              <a:spcAft>
                <a:spcPts val="0"/>
              </a:spcAft>
              <a:buClr>
                <a:srgbClr val="000000"/>
              </a:buClr>
              <a:buFont typeface="Arial"/>
              <a:buNone/>
            </a:pPr>
            <a:r>
              <a:rPr lang="en" sz="2100" b="1" kern="0">
                <a:solidFill>
                  <a:srgbClr val="000000"/>
                </a:solidFill>
                <a:latin typeface="Economica"/>
                <a:ea typeface="Economica"/>
                <a:cs typeface="Economica"/>
                <a:sym typeface="Economica"/>
              </a:rPr>
              <a:t>Making it 4 years as a company</a:t>
            </a:r>
            <a:endParaRPr sz="2100" b="1" kern="0">
              <a:solidFill>
                <a:srgbClr val="000000"/>
              </a:solidFill>
              <a:latin typeface="Economica"/>
              <a:ea typeface="Economica"/>
              <a:cs typeface="Economica"/>
              <a:sym typeface="Economica"/>
            </a:endParaRPr>
          </a:p>
          <a:p>
            <a:pPr eaLnBrk="1" fontAlgn="auto" hangingPunct="1">
              <a:lnSpc>
                <a:spcPct val="115000"/>
              </a:lnSpc>
              <a:spcBef>
                <a:spcPts val="0"/>
              </a:spcBef>
              <a:spcAft>
                <a:spcPts val="0"/>
              </a:spcAft>
              <a:buClr>
                <a:srgbClr val="000000"/>
              </a:buClr>
              <a:buFont typeface="Arial"/>
              <a:buNone/>
            </a:pPr>
            <a:endParaRPr sz="2100" b="1" kern="0">
              <a:solidFill>
                <a:srgbClr val="000000"/>
              </a:solidFill>
              <a:latin typeface="Economica"/>
              <a:ea typeface="Economica"/>
              <a:cs typeface="Economica"/>
              <a:sym typeface="Economica"/>
            </a:endParaRPr>
          </a:p>
        </p:txBody>
      </p:sp>
    </p:spTree>
    <p:extLst>
      <p:ext uri="{BB962C8B-B14F-4D97-AF65-F5344CB8AC3E}">
        <p14:creationId xmlns:p14="http://schemas.microsoft.com/office/powerpoint/2010/main" val="3871321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81000" y="9715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800" dirty="0" smtClean="0">
                <a:solidFill>
                  <a:srgbClr val="FFFFFF"/>
                </a:solidFill>
                <a:latin typeface="Rockwell Extra Bold" panose="02060903040505020403" pitchFamily="18" charset="0"/>
              </a:rPr>
              <a:t>OSCAR</a:t>
            </a:r>
          </a:p>
          <a:p>
            <a:pPr algn="ctr">
              <a:lnSpc>
                <a:spcPct val="80000"/>
              </a:lnSpc>
            </a:pPr>
            <a:r>
              <a:rPr lang="en-US" altLang="en-US" sz="8800" dirty="0" smtClean="0">
                <a:solidFill>
                  <a:srgbClr val="FFFFFF"/>
                </a:solidFill>
                <a:latin typeface="Rockwell Extra Bold" panose="02060903040505020403" pitchFamily="18" charset="0"/>
              </a:rPr>
              <a:t>CLARK</a:t>
            </a:r>
            <a:endParaRPr lang="en-US" altLang="en-US" sz="88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0" y="115094"/>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Co-Founder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Fundamentally Games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Athanateus</a:t>
            </a:r>
            <a:endParaRPr lang="en-US" altLang="en-US" sz="3000" dirty="0">
              <a:solidFill>
                <a:srgbClr val="FFFFFF"/>
              </a:solidFill>
              <a:latin typeface="Rockwell Extra Bold" panose="02060903040505020403" pitchFamily="18"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400129"/>
            <a:ext cx="301515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338118"/>
            <a:ext cx="2786555" cy="1566496"/>
          </a:xfrm>
          <a:prstGeom prst="rect">
            <a:avLst/>
          </a:prstGeom>
        </p:spPr>
      </p:pic>
    </p:spTree>
    <p:extLst>
      <p:ext uri="{BB962C8B-B14F-4D97-AF65-F5344CB8AC3E}">
        <p14:creationId xmlns:p14="http://schemas.microsoft.com/office/powerpoint/2010/main" val="2849625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86607" y="3523050"/>
            <a:ext cx="3380554" cy="854651"/>
          </a:xfrm>
          <a:prstGeom prst="rect">
            <a:avLst/>
          </a:prstGeom>
          <a:noFill/>
          <a:ln>
            <a:noFill/>
          </a:ln>
        </p:spPr>
      </p:pic>
      <p:pic>
        <p:nvPicPr>
          <p:cNvPr id="180" name="Google Shape;180;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69186" y="3611913"/>
            <a:ext cx="2029200" cy="676915"/>
          </a:xfrm>
          <a:prstGeom prst="rect">
            <a:avLst/>
          </a:prstGeom>
          <a:noFill/>
          <a:ln>
            <a:noFill/>
          </a:ln>
        </p:spPr>
      </p:pic>
      <p:sp>
        <p:nvSpPr>
          <p:cNvPr id="181" name="Google Shape;181;p29"/>
          <p:cNvSpPr txBox="1">
            <a:spLocks noGrp="1"/>
          </p:cNvSpPr>
          <p:nvPr>
            <p:ph type="title"/>
          </p:nvPr>
        </p:nvSpPr>
        <p:spPr>
          <a:xfrm>
            <a:off x="1367675" y="1768675"/>
            <a:ext cx="6601200" cy="60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The final takeaway:</a:t>
            </a:r>
            <a:endParaRPr sz="3600"/>
          </a:p>
          <a:p>
            <a:pPr marL="0" lvl="0" indent="0" algn="l" rtl="0">
              <a:spcBef>
                <a:spcPts val="0"/>
              </a:spcBef>
              <a:spcAft>
                <a:spcPts val="0"/>
              </a:spcAft>
              <a:buNone/>
            </a:pPr>
            <a:r>
              <a:rPr lang="en" sz="3600"/>
              <a:t>Accepting failure is part of life</a:t>
            </a:r>
            <a:endParaRPr sz="3600"/>
          </a:p>
          <a:p>
            <a:pPr marL="0" lvl="0" indent="0" algn="l" rtl="0">
              <a:spcBef>
                <a:spcPts val="0"/>
              </a:spcBef>
              <a:spcAft>
                <a:spcPts val="0"/>
              </a:spcAft>
              <a:buNone/>
            </a:pPr>
            <a:r>
              <a:rPr lang="en" sz="3600"/>
              <a:t>We were very lucky we were allowed to fail</a:t>
            </a:r>
            <a:endParaRPr sz="3600"/>
          </a:p>
        </p:txBody>
      </p:sp>
      <p:sp>
        <p:nvSpPr>
          <p:cNvPr id="182" name="Google Shape;182;p29"/>
          <p:cNvSpPr txBox="1">
            <a:spLocks noGrp="1"/>
          </p:cNvSpPr>
          <p:nvPr>
            <p:ph type="title"/>
          </p:nvPr>
        </p:nvSpPr>
        <p:spPr>
          <a:xfrm flipH="1">
            <a:off x="1367675" y="1126236"/>
            <a:ext cx="2029200" cy="1890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Thank you!</a:t>
            </a:r>
            <a:endParaRPr sz="3600"/>
          </a:p>
        </p:txBody>
      </p:sp>
      <p:pic>
        <p:nvPicPr>
          <p:cNvPr id="183" name="Google Shape;183;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557400" y="3443086"/>
            <a:ext cx="2029200" cy="1014600"/>
          </a:xfrm>
          <a:prstGeom prst="rect">
            <a:avLst/>
          </a:prstGeom>
          <a:noFill/>
          <a:ln>
            <a:noFill/>
          </a:ln>
        </p:spPr>
      </p:pic>
      <p:sp>
        <p:nvSpPr>
          <p:cNvPr id="184" name="Google Shape;184;p29"/>
          <p:cNvSpPr txBox="1"/>
          <p:nvPr/>
        </p:nvSpPr>
        <p:spPr>
          <a:xfrm>
            <a:off x="0" y="4288818"/>
            <a:ext cx="2496600" cy="1014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@artifact_5</a:t>
            </a:r>
            <a:endParaRPr sz="2400" kern="0">
              <a:solidFill>
                <a:srgbClr val="000000"/>
              </a:solidFill>
              <a:latin typeface="Economica"/>
              <a:ea typeface="Economica"/>
              <a:cs typeface="Economica"/>
              <a:sym typeface="Economica"/>
            </a:endParaRPr>
          </a:p>
          <a:p>
            <a:pPr eaLnBrk="1" fontAlgn="auto" hangingPunct="1">
              <a:spcBef>
                <a:spcPts val="0"/>
              </a:spcBef>
              <a:spcAft>
                <a:spcPts val="0"/>
              </a:spcAft>
              <a:buClr>
                <a:srgbClr val="000000"/>
              </a:buClr>
              <a:buFont typeface="Arial"/>
              <a:buNone/>
            </a:pPr>
            <a:r>
              <a:rPr lang="en" sz="2400" kern="0">
                <a:solidFill>
                  <a:srgbClr val="000000"/>
                </a:solidFill>
                <a:latin typeface="Economica"/>
                <a:ea typeface="Economica"/>
                <a:cs typeface="Economica"/>
                <a:sym typeface="Economica"/>
              </a:rPr>
              <a:t>@cookthesam</a:t>
            </a:r>
            <a:endParaRPr sz="2400" kern="0">
              <a:solidFill>
                <a:srgbClr val="000000"/>
              </a:solidFill>
              <a:latin typeface="Economica"/>
              <a:ea typeface="Economica"/>
              <a:cs typeface="Economica"/>
              <a:sym typeface="Economica"/>
            </a:endParaRPr>
          </a:p>
        </p:txBody>
      </p:sp>
    </p:spTree>
    <p:extLst>
      <p:ext uri="{BB962C8B-B14F-4D97-AF65-F5344CB8AC3E}">
        <p14:creationId xmlns:p14="http://schemas.microsoft.com/office/powerpoint/2010/main" val="4010229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434883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200" y="8953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000" dirty="0" smtClean="0">
                <a:solidFill>
                  <a:srgbClr val="FFFFFF"/>
                </a:solidFill>
                <a:latin typeface="Rockwell Extra Bold" panose="02060903040505020403" pitchFamily="18" charset="0"/>
              </a:rPr>
              <a:t>JESSE </a:t>
            </a:r>
          </a:p>
          <a:p>
            <a:pPr algn="ctr">
              <a:lnSpc>
                <a:spcPct val="80000"/>
              </a:lnSpc>
            </a:pPr>
            <a:r>
              <a:rPr lang="en-US" altLang="en-US" sz="8000" dirty="0" err="1" smtClean="0">
                <a:solidFill>
                  <a:srgbClr val="FFFFFF"/>
                </a:solidFill>
                <a:latin typeface="Rockwell Extra Bold" panose="02060903040505020403" pitchFamily="18" charset="0"/>
              </a:rPr>
              <a:t>SCOBLE</a:t>
            </a:r>
            <a:endParaRPr lang="en-US" altLang="en-US" sz="80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23774" y="96388"/>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Scriptwriter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Ubisoft</a:t>
            </a:r>
            <a:r>
              <a:rPr lang="en-US" altLang="en-US" sz="3000" dirty="0" smtClean="0">
                <a:solidFill>
                  <a:srgbClr val="FFFFFF"/>
                </a:solidFill>
                <a:latin typeface="Rockwell Extra Bold" panose="02060903040505020403" pitchFamily="18" charset="0"/>
              </a:rPr>
              <a:t> Montreal</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jscoble</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4869" y="209550"/>
            <a:ext cx="3324305" cy="1905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5806" y="2481516"/>
            <a:ext cx="3903368" cy="1645920"/>
          </a:xfrm>
          <a:prstGeom prst="rect">
            <a:avLst/>
          </a:prstGeom>
        </p:spPr>
      </p:pic>
    </p:spTree>
    <p:extLst>
      <p:ext uri="{BB962C8B-B14F-4D97-AF65-F5344CB8AC3E}">
        <p14:creationId xmlns:p14="http://schemas.microsoft.com/office/powerpoint/2010/main" val="3217337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775440"/>
            <a:ext cx="5396889" cy="1816098"/>
          </a:xfrm>
        </p:spPr>
        <p:txBody>
          <a:bodyPr/>
          <a:lstStyle/>
          <a:p>
            <a:r>
              <a:rPr lang="en-US" dirty="0"/>
              <a:t>What Didn’t kill me…</a:t>
            </a:r>
            <a:br>
              <a:rPr lang="en-US" dirty="0"/>
            </a:br>
            <a:r>
              <a:rPr lang="en-US" dirty="0"/>
              <a:t>(Made me stronger)</a:t>
            </a:r>
          </a:p>
        </p:txBody>
      </p:sp>
      <p:sp>
        <p:nvSpPr>
          <p:cNvPr id="5" name="Subtitle 4">
            <a:extLst>
              <a:ext uri="{FF2B5EF4-FFF2-40B4-BE49-F238E27FC236}">
                <a16:creationId xmlns:a16="http://schemas.microsoft.com/office/drawing/2014/main" xmlns="" id="{FC1F8795-3469-42D4-B57C-A7FDFD1513BC}"/>
              </a:ext>
            </a:extLst>
          </p:cNvPr>
          <p:cNvSpPr>
            <a:spLocks noGrp="1"/>
          </p:cNvSpPr>
          <p:nvPr>
            <p:ph type="subTitle" idx="1"/>
          </p:nvPr>
        </p:nvSpPr>
        <p:spPr>
          <a:xfrm>
            <a:off x="3059832" y="2571751"/>
            <a:ext cx="5396889" cy="1054100"/>
          </a:xfrm>
        </p:spPr>
        <p:txBody>
          <a:bodyPr/>
          <a:lstStyle/>
          <a:p>
            <a:r>
              <a:rPr lang="en-US" dirty="0"/>
              <a:t>Jesse </a:t>
            </a:r>
            <a:r>
              <a:rPr lang="en-US" dirty="0" err="1"/>
              <a:t>scoble</a:t>
            </a:r>
            <a:r>
              <a:rPr lang="en-US" dirty="0"/>
              <a:t> edition</a:t>
            </a:r>
          </a:p>
          <a:p>
            <a:r>
              <a:rPr lang="en-US" dirty="0">
                <a:solidFill>
                  <a:srgbClr val="00B0F0"/>
                </a:solidFill>
              </a:rPr>
              <a:t>@</a:t>
            </a:r>
            <a:r>
              <a:rPr lang="en-US" dirty="0" err="1">
                <a:solidFill>
                  <a:srgbClr val="00B0F0"/>
                </a:solidFill>
              </a:rPr>
              <a:t>jscoble</a:t>
            </a:r>
            <a:endParaRPr lang="en-US" dirty="0">
              <a:solidFill>
                <a:srgbClr val="00B0F0"/>
              </a:solidFill>
            </a:endParaRPr>
          </a:p>
        </p:txBody>
      </p:sp>
      <p:pic>
        <p:nvPicPr>
          <p:cNvPr id="6" name="Picture 5">
            <a:extLst>
              <a:ext uri="{FF2B5EF4-FFF2-40B4-BE49-F238E27FC236}">
                <a16:creationId xmlns:a16="http://schemas.microsoft.com/office/drawing/2014/main" xmlns="" id="{F9E58620-5B1F-4B52-9119-106BD20FBD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49631" y="3327834"/>
            <a:ext cx="3696861" cy="1782198"/>
          </a:xfrm>
          <a:prstGeom prst="rect">
            <a:avLst/>
          </a:prstGeom>
        </p:spPr>
      </p:pic>
    </p:spTree>
    <p:extLst>
      <p:ext uri="{BB962C8B-B14F-4D97-AF65-F5344CB8AC3E}">
        <p14:creationId xmlns:p14="http://schemas.microsoft.com/office/powerpoint/2010/main" val="3285099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23DBE-2890-4A1B-BA06-8F3F8A379A4C}"/>
              </a:ext>
            </a:extLst>
          </p:cNvPr>
          <p:cNvSpPr>
            <a:spLocks noGrp="1"/>
          </p:cNvSpPr>
          <p:nvPr>
            <p:ph type="title"/>
          </p:nvPr>
        </p:nvSpPr>
        <p:spPr>
          <a:xfrm>
            <a:off x="773706" y="23430"/>
            <a:ext cx="7596590" cy="931396"/>
          </a:xfrm>
        </p:spPr>
        <p:txBody>
          <a:bodyPr/>
          <a:lstStyle/>
          <a:p>
            <a:r>
              <a:rPr lang="en-US"/>
              <a:t>First professional near-death experience</a:t>
            </a:r>
            <a:endParaRPr lang="en-US" dirty="0"/>
          </a:p>
        </p:txBody>
      </p:sp>
      <p:pic>
        <p:nvPicPr>
          <p:cNvPr id="1026" name="Picture 2">
            <a:extLst>
              <a:ext uri="{FF2B5EF4-FFF2-40B4-BE49-F238E27FC236}">
                <a16:creationId xmlns:a16="http://schemas.microsoft.com/office/drawing/2014/main" xmlns="" id="{2C4A77D5-7E5A-4583-95A3-D9BC43F77A15}"/>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84762" y="954826"/>
            <a:ext cx="7174476" cy="383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84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1A375-4A73-441C-9C54-9D0D09A6498B}"/>
              </a:ext>
            </a:extLst>
          </p:cNvPr>
          <p:cNvSpPr>
            <a:spLocks noGrp="1"/>
          </p:cNvSpPr>
          <p:nvPr>
            <p:ph type="title"/>
          </p:nvPr>
        </p:nvSpPr>
        <p:spPr>
          <a:xfrm>
            <a:off x="413539" y="87475"/>
            <a:ext cx="7596590" cy="1092200"/>
          </a:xfrm>
        </p:spPr>
        <p:txBody>
          <a:bodyPr/>
          <a:lstStyle/>
          <a:p>
            <a:r>
              <a:rPr lang="en-US" dirty="0"/>
              <a:t>We were so young</a:t>
            </a:r>
          </a:p>
        </p:txBody>
      </p:sp>
      <p:pic>
        <p:nvPicPr>
          <p:cNvPr id="5" name="Content Placeholder 4" descr="A group of people sitting on a bench&#10;&#10;Description automatically generated">
            <a:extLst>
              <a:ext uri="{FF2B5EF4-FFF2-40B4-BE49-F238E27FC236}">
                <a16:creationId xmlns:a16="http://schemas.microsoft.com/office/drawing/2014/main" xmlns="" id="{45AC3E26-3BF0-426C-9311-2264BF77197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98703" y="1059583"/>
            <a:ext cx="5346594" cy="4011920"/>
          </a:xfrm>
        </p:spPr>
      </p:pic>
    </p:spTree>
    <p:extLst>
      <p:ext uri="{BB962C8B-B14F-4D97-AF65-F5344CB8AC3E}">
        <p14:creationId xmlns:p14="http://schemas.microsoft.com/office/powerpoint/2010/main" val="133508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736DA90-6E4F-4EB4-B452-55D8B039653A}"/>
              </a:ext>
            </a:extLst>
          </p:cNvPr>
          <p:cNvSpPr>
            <a:spLocks noGrp="1"/>
          </p:cNvSpPr>
          <p:nvPr>
            <p:ph idx="1"/>
          </p:nvPr>
        </p:nvSpPr>
        <p:spPr/>
        <p:txBody>
          <a:bodyPr/>
          <a:lstStyle/>
          <a:p>
            <a:endParaRPr lang="en-US"/>
          </a:p>
        </p:txBody>
      </p:sp>
      <p:pic>
        <p:nvPicPr>
          <p:cNvPr id="3076" name="Picture 4" descr="Image">
            <a:extLst>
              <a:ext uri="{FF2B5EF4-FFF2-40B4-BE49-F238E27FC236}">
                <a16:creationId xmlns:a16="http://schemas.microsoft.com/office/drawing/2014/main" xmlns="" id="{6BE4F886-AA5E-420B-A426-01C743AF52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2" y="1195"/>
            <a:ext cx="9141618" cy="514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20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67BFE-00CD-49A2-BBE7-BF100D7A84C6}"/>
              </a:ext>
            </a:extLst>
          </p:cNvPr>
          <p:cNvSpPr>
            <a:spLocks noGrp="1"/>
          </p:cNvSpPr>
          <p:nvPr>
            <p:ph type="title"/>
          </p:nvPr>
        </p:nvSpPr>
        <p:spPr>
          <a:xfrm>
            <a:off x="2192666" y="24645"/>
            <a:ext cx="4758670" cy="656896"/>
          </a:xfrm>
        </p:spPr>
        <p:txBody>
          <a:bodyPr>
            <a:normAutofit fontScale="90000"/>
          </a:bodyPr>
          <a:lstStyle/>
          <a:p>
            <a:r>
              <a:rPr lang="en-US" dirty="0"/>
              <a:t>Shape and develop the vision</a:t>
            </a:r>
          </a:p>
        </p:txBody>
      </p:sp>
      <p:pic>
        <p:nvPicPr>
          <p:cNvPr id="3074" name="Picture 2" descr="Ricky And Morty">
            <a:extLst>
              <a:ext uri="{FF2B5EF4-FFF2-40B4-BE49-F238E27FC236}">
                <a16:creationId xmlns:a16="http://schemas.microsoft.com/office/drawing/2014/main" xmlns="" id="{7051DAE3-1734-4CE9-AF72-8174337F7145}"/>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065536" y="606200"/>
            <a:ext cx="7012929" cy="393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82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67BFE-00CD-49A2-BBE7-BF100D7A84C6}"/>
              </a:ext>
            </a:extLst>
          </p:cNvPr>
          <p:cNvSpPr>
            <a:spLocks noGrp="1"/>
          </p:cNvSpPr>
          <p:nvPr>
            <p:ph type="title"/>
          </p:nvPr>
        </p:nvSpPr>
        <p:spPr>
          <a:xfrm>
            <a:off x="3301324" y="24645"/>
            <a:ext cx="2541353" cy="656896"/>
          </a:xfrm>
        </p:spPr>
        <p:txBody>
          <a:bodyPr>
            <a:normAutofit fontScale="90000"/>
          </a:bodyPr>
          <a:lstStyle/>
          <a:p>
            <a:r>
              <a:rPr lang="en-US" dirty="0"/>
              <a:t>Small problem</a:t>
            </a:r>
          </a:p>
        </p:txBody>
      </p:sp>
      <p:pic>
        <p:nvPicPr>
          <p:cNvPr id="4098" name="Picture 2" descr="Image result for face/off">
            <a:extLst>
              <a:ext uri="{FF2B5EF4-FFF2-40B4-BE49-F238E27FC236}">
                <a16:creationId xmlns:a16="http://schemas.microsoft.com/office/drawing/2014/main" xmlns="" id="{677DF40F-17CB-40A6-B51A-62FD5E48BD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5248" y="642938"/>
            <a:ext cx="5193506"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84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67BFE-00CD-49A2-BBE7-BF100D7A84C6}"/>
              </a:ext>
            </a:extLst>
          </p:cNvPr>
          <p:cNvSpPr>
            <a:spLocks noGrp="1"/>
          </p:cNvSpPr>
          <p:nvPr>
            <p:ph type="title"/>
          </p:nvPr>
        </p:nvSpPr>
        <p:spPr>
          <a:xfrm>
            <a:off x="3301324" y="24645"/>
            <a:ext cx="2541353" cy="656896"/>
          </a:xfrm>
        </p:spPr>
        <p:txBody>
          <a:bodyPr>
            <a:normAutofit fontScale="90000"/>
          </a:bodyPr>
          <a:lstStyle/>
          <a:p>
            <a:r>
              <a:rPr lang="en-US" dirty="0"/>
              <a:t>Small problem</a:t>
            </a:r>
          </a:p>
        </p:txBody>
      </p:sp>
      <p:pic>
        <p:nvPicPr>
          <p:cNvPr id="6146" name="Picture 2" descr="Game Of Thrones The Prince Of Winterfell">
            <a:extLst>
              <a:ext uri="{FF2B5EF4-FFF2-40B4-BE49-F238E27FC236}">
                <a16:creationId xmlns:a16="http://schemas.microsoft.com/office/drawing/2014/main" xmlns="" id="{38C1E93B-52DF-4B45-AF21-68BD4FF4C6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1" y="0"/>
            <a:ext cx="9141619" cy="514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492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A group of people that are standing in the grass&#10;&#10;Description automatically generat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3" y="9525"/>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57150"/>
            <a:ext cx="85725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83538" y="4476750"/>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89645"/>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1B1D4-7747-4563-938A-18C83781774D}"/>
              </a:ext>
            </a:extLst>
          </p:cNvPr>
          <p:cNvSpPr>
            <a:spLocks noGrp="1"/>
          </p:cNvSpPr>
          <p:nvPr>
            <p:ph type="title"/>
          </p:nvPr>
        </p:nvSpPr>
        <p:spPr/>
        <p:txBody>
          <a:bodyPr/>
          <a:lstStyle/>
          <a:p>
            <a:endParaRPr lang="en-US"/>
          </a:p>
        </p:txBody>
      </p:sp>
      <p:pic>
        <p:nvPicPr>
          <p:cNvPr id="10242" name="Picture 2" descr="The Winter Soldier">
            <a:extLst>
              <a:ext uri="{FF2B5EF4-FFF2-40B4-BE49-F238E27FC236}">
                <a16:creationId xmlns:a16="http://schemas.microsoft.com/office/drawing/2014/main" xmlns="" id="{493D4918-218A-4B06-89B6-70F8063C5C0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017"/>
          <a:stretch/>
        </p:blipFill>
        <p:spPr bwMode="auto">
          <a:xfrm>
            <a:off x="1191" y="-37272"/>
            <a:ext cx="9141619" cy="528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328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person, sitting, bicycle, wearing&#10;&#10;Description automatically generated">
            <a:extLst>
              <a:ext uri="{FF2B5EF4-FFF2-40B4-BE49-F238E27FC236}">
                <a16:creationId xmlns:a16="http://schemas.microsoft.com/office/drawing/2014/main" xmlns="" id="{A746C71A-B943-4B2E-BF68-34F89700DD4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31640" y="1275606"/>
            <a:ext cx="5976304" cy="2496127"/>
          </a:xfrm>
        </p:spPr>
      </p:pic>
    </p:spTree>
    <p:extLst>
      <p:ext uri="{BB962C8B-B14F-4D97-AF65-F5344CB8AC3E}">
        <p14:creationId xmlns:p14="http://schemas.microsoft.com/office/powerpoint/2010/main" val="3418135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a:extLst>
              <a:ext uri="{FF2B5EF4-FFF2-40B4-BE49-F238E27FC236}">
                <a16:creationId xmlns:a16="http://schemas.microsoft.com/office/drawing/2014/main" xmlns="" id="{941B1714-B84E-43EE-BA74-F5B4B1A868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1" y="704850"/>
            <a:ext cx="9141619" cy="373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517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35D9B-B291-4C38-90D7-D04057AB73F0}"/>
              </a:ext>
            </a:extLst>
          </p:cNvPr>
          <p:cNvSpPr>
            <a:spLocks noGrp="1"/>
          </p:cNvSpPr>
          <p:nvPr>
            <p:ph type="title"/>
          </p:nvPr>
        </p:nvSpPr>
        <p:spPr/>
        <p:txBody>
          <a:bodyPr/>
          <a:lstStyle/>
          <a:p>
            <a:endParaRPr lang="en-US"/>
          </a:p>
        </p:txBody>
      </p:sp>
      <p:pic>
        <p:nvPicPr>
          <p:cNvPr id="7170" name="Picture 2" descr="Game Of Thrones And Now His Watch Is Ended">
            <a:extLst>
              <a:ext uri="{FF2B5EF4-FFF2-40B4-BE49-F238E27FC236}">
                <a16:creationId xmlns:a16="http://schemas.microsoft.com/office/drawing/2014/main" xmlns="" id="{CBA551F2-6A0D-440E-B0A7-8F9215FB302D}"/>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990" y="0"/>
            <a:ext cx="9144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54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E12BB-6485-4686-87BC-E327D2B893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627C4ED-DFBD-4349-A3F6-263AB5F9DD88}"/>
              </a:ext>
            </a:extLst>
          </p:cNvPr>
          <p:cNvSpPr>
            <a:spLocks noGrp="1"/>
          </p:cNvSpPr>
          <p:nvPr>
            <p:ph idx="1"/>
          </p:nvPr>
        </p:nvSpPr>
        <p:spPr/>
        <p:txBody>
          <a:bodyPr/>
          <a:lstStyle/>
          <a:p>
            <a:endParaRPr lang="en-US"/>
          </a:p>
        </p:txBody>
      </p:sp>
      <p:pic>
        <p:nvPicPr>
          <p:cNvPr id="4" name="Picture 2" descr="Image">
            <a:extLst>
              <a:ext uri="{FF2B5EF4-FFF2-40B4-BE49-F238E27FC236}">
                <a16:creationId xmlns:a16="http://schemas.microsoft.com/office/drawing/2014/main" xmlns="" id="{D4C19435-FFD8-41B3-878D-C3F0103ACE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26" y="0"/>
            <a:ext cx="9491972" cy="521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133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D9AF8BB-63C1-411D-9B66-FF2140B991C8}"/>
              </a:ext>
            </a:extLst>
          </p:cNvPr>
          <p:cNvSpPr>
            <a:spLocks noGrp="1"/>
          </p:cNvSpPr>
          <p:nvPr>
            <p:ph type="title"/>
          </p:nvPr>
        </p:nvSpPr>
        <p:spPr>
          <a:xfrm>
            <a:off x="3247318" y="24645"/>
            <a:ext cx="2649365" cy="656896"/>
          </a:xfrm>
        </p:spPr>
        <p:txBody>
          <a:bodyPr/>
          <a:lstStyle/>
          <a:p>
            <a:r>
              <a:rPr lang="en-US" dirty="0"/>
              <a:t>Carry forward</a:t>
            </a:r>
          </a:p>
        </p:txBody>
      </p:sp>
      <p:pic>
        <p:nvPicPr>
          <p:cNvPr id="5" name="Content Placeholder 4" descr="A group of football players on the field&#10;&#10;Description automatically generated">
            <a:extLst>
              <a:ext uri="{FF2B5EF4-FFF2-40B4-BE49-F238E27FC236}">
                <a16:creationId xmlns:a16="http://schemas.microsoft.com/office/drawing/2014/main" xmlns="" id="{20E08E90-A3B2-4FE0-B859-59A531444F0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61610" y="843558"/>
            <a:ext cx="6769410" cy="3836000"/>
          </a:xfrm>
        </p:spPr>
      </p:pic>
    </p:spTree>
    <p:extLst>
      <p:ext uri="{BB962C8B-B14F-4D97-AF65-F5344CB8AC3E}">
        <p14:creationId xmlns:p14="http://schemas.microsoft.com/office/powerpoint/2010/main" val="3481025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DE656-9F31-47E9-8D22-ED588AF47F58}"/>
              </a:ext>
            </a:extLst>
          </p:cNvPr>
          <p:cNvSpPr>
            <a:spLocks noGrp="1"/>
          </p:cNvSpPr>
          <p:nvPr>
            <p:ph type="title"/>
          </p:nvPr>
        </p:nvSpPr>
        <p:spPr/>
        <p:txBody>
          <a:bodyPr/>
          <a:lstStyle/>
          <a:p>
            <a:endParaRPr lang="en-US" dirty="0"/>
          </a:p>
        </p:txBody>
      </p:sp>
      <p:pic>
        <p:nvPicPr>
          <p:cNvPr id="5" name="Content Placeholder 4" descr="A picture containing outdoor, large, snow, looking&#10;&#10;Description automatically generated">
            <a:extLst>
              <a:ext uri="{FF2B5EF4-FFF2-40B4-BE49-F238E27FC236}">
                <a16:creationId xmlns:a16="http://schemas.microsoft.com/office/drawing/2014/main" xmlns="" id="{855DBECA-1E12-4A3A-957C-C01AA7B4074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91" y="0"/>
            <a:ext cx="9150822" cy="5143500"/>
          </a:xfrm>
        </p:spPr>
      </p:pic>
    </p:spTree>
    <p:extLst>
      <p:ext uri="{BB962C8B-B14F-4D97-AF65-F5344CB8AC3E}">
        <p14:creationId xmlns:p14="http://schemas.microsoft.com/office/powerpoint/2010/main" val="481509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51" y="3307296"/>
            <a:ext cx="3510390" cy="465516"/>
          </a:xfrm>
        </p:spPr>
        <p:txBody>
          <a:bodyPr/>
          <a:lstStyle/>
          <a:p>
            <a:r>
              <a:rPr lang="en-CA" sz="2100" cap="none" dirty="0">
                <a:latin typeface="+mn-lt"/>
                <a:ea typeface="+mn-ea"/>
                <a:cs typeface="+mn-cs"/>
              </a:rPr>
              <a:t>Thank You! / Merci!</a:t>
            </a:r>
          </a:p>
        </p:txBody>
      </p:sp>
      <p:sp>
        <p:nvSpPr>
          <p:cNvPr id="4" name="Text Placeholder 3"/>
          <p:cNvSpPr>
            <a:spLocks noGrp="1"/>
          </p:cNvSpPr>
          <p:nvPr>
            <p:ph type="body" sz="half" idx="2"/>
          </p:nvPr>
        </p:nvSpPr>
        <p:spPr>
          <a:xfrm>
            <a:off x="5295365" y="3307296"/>
            <a:ext cx="3618401" cy="1080120"/>
          </a:xfrm>
        </p:spPr>
        <p:txBody>
          <a:bodyPr/>
          <a:lstStyle/>
          <a:p>
            <a:r>
              <a:rPr lang="en-CA" sz="2100" dirty="0"/>
              <a:t>Twitter: </a:t>
            </a:r>
            <a:r>
              <a:rPr lang="en-CA" sz="2100" dirty="0">
                <a:solidFill>
                  <a:srgbClr val="00B0F0"/>
                </a:solidFill>
              </a:rPr>
              <a:t>@</a:t>
            </a:r>
            <a:r>
              <a:rPr lang="en-CA" sz="2100" dirty="0" err="1">
                <a:solidFill>
                  <a:srgbClr val="00B0F0"/>
                </a:solidFill>
              </a:rPr>
              <a:t>jscoble</a:t>
            </a:r>
            <a:endParaRPr lang="en-CA" sz="2100" dirty="0">
              <a:solidFill>
                <a:srgbClr val="00B0F0"/>
              </a:solidFill>
            </a:endParaRPr>
          </a:p>
          <a:p>
            <a:r>
              <a:rPr lang="en-CA" sz="2100" dirty="0"/>
              <a:t>Email: </a:t>
            </a:r>
            <a:r>
              <a:rPr lang="en-CA" sz="2100" dirty="0">
                <a:solidFill>
                  <a:srgbClr val="00B0F0"/>
                </a:solidFill>
              </a:rPr>
              <a:t>jscoble11@gmail.com</a:t>
            </a:r>
          </a:p>
          <a:p>
            <a:endParaRPr lang="en-CA" dirty="0"/>
          </a:p>
        </p:txBody>
      </p:sp>
      <p:pic>
        <p:nvPicPr>
          <p:cNvPr id="9" name="Picture 8">
            <a:extLst>
              <a:ext uri="{FF2B5EF4-FFF2-40B4-BE49-F238E27FC236}">
                <a16:creationId xmlns:a16="http://schemas.microsoft.com/office/drawing/2014/main" xmlns="" id="{2F332669-D4B1-433E-8CC5-152846B21F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4002" y="3631332"/>
            <a:ext cx="2795998" cy="1512168"/>
          </a:xfrm>
          <a:prstGeom prst="rect">
            <a:avLst/>
          </a:prstGeom>
        </p:spPr>
      </p:pic>
      <p:pic>
        <p:nvPicPr>
          <p:cNvPr id="11266" name="Picture 2" descr="Image result for simpsons monkeys">
            <a:extLst>
              <a:ext uri="{FF2B5EF4-FFF2-40B4-BE49-F238E27FC236}">
                <a16:creationId xmlns:a16="http://schemas.microsoft.com/office/drawing/2014/main" xmlns="" id="{AB306FF9-0431-4227-9527-9CA48239CB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4581" y="151847"/>
            <a:ext cx="4414838"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00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124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33400" y="674459"/>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6000" dirty="0" err="1" smtClean="0">
                <a:solidFill>
                  <a:srgbClr val="FFFFFF"/>
                </a:solidFill>
                <a:latin typeface="Rockwell Extra Bold" panose="02060903040505020403" pitchFamily="18" charset="0"/>
              </a:rPr>
              <a:t>BAHIYYA</a:t>
            </a:r>
            <a:endParaRPr lang="en-US" altLang="en-US" sz="6000" dirty="0" smtClean="0">
              <a:solidFill>
                <a:srgbClr val="FFFFFF"/>
              </a:solidFill>
              <a:latin typeface="Rockwell Extra Bold" panose="02060903040505020403" pitchFamily="18" charset="0"/>
            </a:endParaRPr>
          </a:p>
          <a:p>
            <a:pPr algn="ctr">
              <a:lnSpc>
                <a:spcPct val="80000"/>
              </a:lnSpc>
            </a:pPr>
            <a:r>
              <a:rPr lang="en-US" altLang="en-US" sz="6000" dirty="0" smtClean="0">
                <a:solidFill>
                  <a:srgbClr val="FFFFFF"/>
                </a:solidFill>
                <a:latin typeface="Rockwell Extra Bold" panose="02060903040505020403" pitchFamily="18" charset="0"/>
              </a:rPr>
              <a:t>KHAN</a:t>
            </a:r>
            <a:endParaRPr lang="en-US" altLang="en-US" sz="60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0" y="108903"/>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Game </a:t>
            </a:r>
            <a:r>
              <a:rPr lang="en-US" altLang="en-US" sz="3000" dirty="0" err="1">
                <a:solidFill>
                  <a:srgbClr val="FFFFFF"/>
                </a:solidFill>
                <a:latin typeface="Rockwell Extra Bold" panose="02060903040505020403" pitchFamily="18" charset="0"/>
              </a:rPr>
              <a:t>D</a:t>
            </a:r>
            <a:r>
              <a:rPr lang="en-US" altLang="en-US" sz="3000" dirty="0" err="1" smtClean="0">
                <a:solidFill>
                  <a:srgbClr val="FFFFFF"/>
                </a:solidFill>
                <a:latin typeface="Rockwell Extra Bold" panose="02060903040505020403" pitchFamily="18" charset="0"/>
              </a:rPr>
              <a:t>esiger</a:t>
            </a:r>
            <a:r>
              <a:rPr lang="en-US" altLang="en-US" sz="3000" dirty="0" smtClean="0">
                <a:solidFill>
                  <a:srgbClr val="FFFFFF"/>
                </a:solidFill>
                <a:latin typeface="Rockwell Extra Bold" panose="02060903040505020403" pitchFamily="18" charset="0"/>
              </a:rPr>
              <a:t> &amp; Writer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Emo Alien Cult</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BreakinBahiyya</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1504950"/>
            <a:ext cx="3759200" cy="2114550"/>
          </a:xfrm>
          <a:prstGeom prst="rect">
            <a:avLst/>
          </a:prstGeom>
        </p:spPr>
      </p:pic>
    </p:spTree>
    <p:extLst>
      <p:ext uri="{BB962C8B-B14F-4D97-AF65-F5344CB8AC3E}">
        <p14:creationId xmlns:p14="http://schemas.microsoft.com/office/powerpoint/2010/main" val="77960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42950"/>
            <a:ext cx="93535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753717"/>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027163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3" name="Google Shape;63;p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420618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0" name="Google Shape;70;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178515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 name="Google Shape;77;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480189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4" name="Google Shape;84;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840286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1" name="Google Shape;91;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2" name="Rectangle 1"/>
          <p:cNvSpPr/>
          <p:nvPr/>
        </p:nvSpPr>
        <p:spPr>
          <a:xfrm>
            <a:off x="2286000" y="1694587"/>
            <a:ext cx="4572000" cy="1754326"/>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600" b="0" i="1" u="none" strike="noStrike" kern="0" cap="none" spc="0" normalizeH="0" baseline="0" noProof="0" dirty="0" smtClean="0">
                <a:ln>
                  <a:noFill/>
                </a:ln>
                <a:solidFill>
                  <a:srgbClr val="FFFFFF"/>
                </a:solidFill>
                <a:effectLst/>
                <a:uLnTx/>
                <a:uFillTx/>
                <a:latin typeface="Arial"/>
                <a:ea typeface="+mj-ea"/>
                <a:cs typeface="Arial"/>
              </a:rPr>
              <a:t>Was mich nicht umbringt, macht mich stärker.</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424297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50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200" y="590550"/>
            <a:ext cx="6677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200" dirty="0" smtClean="0">
                <a:solidFill>
                  <a:srgbClr val="FFFFFF"/>
                </a:solidFill>
                <a:latin typeface="Rockwell Extra Bold" panose="02060903040505020403" pitchFamily="18" charset="0"/>
              </a:rPr>
              <a:t>HENRIK</a:t>
            </a:r>
          </a:p>
          <a:p>
            <a:pPr algn="ctr">
              <a:lnSpc>
                <a:spcPct val="80000"/>
              </a:lnSpc>
            </a:pPr>
            <a:r>
              <a:rPr lang="en-US" altLang="en-US" sz="7200" dirty="0" err="1" smtClean="0">
                <a:solidFill>
                  <a:srgbClr val="FFFFFF"/>
                </a:solidFill>
                <a:latin typeface="Rockwell Extra Bold" panose="02060903040505020403" pitchFamily="18" charset="0"/>
              </a:rPr>
              <a:t>JONSSON</a:t>
            </a:r>
            <a:endParaRPr lang="en-US" altLang="en-US" sz="7200" dirty="0">
              <a:solidFill>
                <a:srgbClr val="FFFFFF"/>
              </a:solidFill>
              <a:latin typeface="Rockwell Extra Bold" panose="02060903040505020403" pitchFamily="18" charset="0"/>
            </a:endParaRPr>
          </a:p>
        </p:txBody>
      </p:sp>
      <p:sp>
        <p:nvSpPr>
          <p:cNvPr id="57347" name="Rectangle 4"/>
          <p:cNvSpPr>
            <a:spLocks noChangeArrowheads="1"/>
          </p:cNvSpPr>
          <p:nvPr/>
        </p:nvSpPr>
        <p:spPr bwMode="auto">
          <a:xfrm>
            <a:off x="0" y="112713"/>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Executive Producer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Goodbye Kansas Game Invest</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IonSwitz</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9164" y="742950"/>
            <a:ext cx="1827338" cy="15240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2662" y="2800350"/>
            <a:ext cx="3122738" cy="1459541"/>
          </a:xfrm>
          <a:prstGeom prst="rect">
            <a:avLst/>
          </a:prstGeom>
        </p:spPr>
      </p:pic>
    </p:spTree>
    <p:extLst>
      <p:ext uri="{BB962C8B-B14F-4D97-AF65-F5344CB8AC3E}">
        <p14:creationId xmlns:p14="http://schemas.microsoft.com/office/powerpoint/2010/main" val="507994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being kind helping up">
            <a:extLst>
              <a:ext uri="{FF2B5EF4-FFF2-40B4-BE49-F238E27FC236}">
                <a16:creationId xmlns="" xmlns:a16="http://schemas.microsoft.com/office/drawing/2014/main" id="{080B02E1-4CCB-49C6-B2F0-882DA94981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7993" y="1068081"/>
            <a:ext cx="5688013" cy="37896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5D17DB7-F7EA-43E6-8BA8-CCB9D0CF72C8}"/>
              </a:ext>
            </a:extLst>
          </p:cNvPr>
          <p:cNvSpPr txBox="1"/>
          <p:nvPr/>
        </p:nvSpPr>
        <p:spPr>
          <a:xfrm>
            <a:off x="2149475" y="285750"/>
            <a:ext cx="4845050" cy="1108075"/>
          </a:xfrm>
          <a:prstGeom prst="rect">
            <a:avLst/>
          </a:prstGeom>
          <a:noFill/>
        </p:spPr>
        <p:txBody>
          <a:bodyPr wrap="none">
            <a:spAutoFit/>
          </a:bodyPr>
          <a:lstStyle/>
          <a:p>
            <a:pPr algn="ctr">
              <a:defRPr/>
            </a:pPr>
            <a:r>
              <a:rPr lang="en-US" sz="6600"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rPr>
              <a:t>BEING KIND</a:t>
            </a:r>
            <a:endParaRPr lang="aa-ET" dirty="0">
              <a:solidFill>
                <a:srgbClr val="FFFF00"/>
              </a:solidFill>
              <a:effectLst>
                <a:outerShdw blurRad="292100" dist="165100" sx="106000" sy="106000" algn="tl" rotWithShape="0">
                  <a:prstClr val="black">
                    <a:alpha val="95000"/>
                  </a:prstClr>
                </a:outerShdw>
              </a:effectLst>
              <a:latin typeface="Franklin Gothic Heavy" panose="020B0903020102020204" pitchFamily="34" charset="0"/>
            </a:endParaRPr>
          </a:p>
        </p:txBody>
      </p:sp>
    </p:spTree>
    <p:extLst>
      <p:ext uri="{BB962C8B-B14F-4D97-AF65-F5344CB8AC3E}">
        <p14:creationId xmlns:p14="http://schemas.microsoft.com/office/powerpoint/2010/main" val="536977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5D17DB7-F7EA-43E6-8BA8-CCB9D0CF72C8}"/>
              </a:ext>
            </a:extLst>
          </p:cNvPr>
          <p:cNvSpPr txBox="1"/>
          <p:nvPr/>
        </p:nvSpPr>
        <p:spPr>
          <a:xfrm>
            <a:off x="3733800" y="2571750"/>
            <a:ext cx="5010150" cy="923925"/>
          </a:xfrm>
          <a:prstGeom prst="rect">
            <a:avLst/>
          </a:prstGeom>
          <a:noFill/>
        </p:spPr>
        <p:txBody>
          <a:bodyPr wrap="none">
            <a:spAutoFit/>
          </a:bodyPr>
          <a:lstStyle/>
          <a:p>
            <a:pPr>
              <a:defRPr/>
            </a:pPr>
            <a:r>
              <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“Online Angel of the Year – Gaming”</a:t>
            </a:r>
          </a:p>
          <a:p>
            <a:pPr>
              <a:defRPr/>
            </a:pPr>
            <a:endParaRPr lang="en-US"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defRPr/>
            </a:pPr>
            <a:endParaRPr lang="aa-ET" dirty="0">
              <a:solidFill>
                <a:srgbClr val="FFFF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pic>
        <p:nvPicPr>
          <p:cNvPr id="27650" name="Picture 2" descr="Image result for nätängel 2019">
            <a:extLst>
              <a:ext uri="{FF2B5EF4-FFF2-40B4-BE49-F238E27FC236}">
                <a16:creationId xmlns="" xmlns:a16="http://schemas.microsoft.com/office/drawing/2014/main" id="{312D11FD-4777-4114-9CDF-94F06D33D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5750"/>
            <a:ext cx="3255527" cy="2724150"/>
          </a:xfrm>
          <a:prstGeom prst="rect">
            <a:avLst/>
          </a:prstGeom>
          <a:noFill/>
          <a:effectLst>
            <a:glow rad="50800">
              <a:schemeClr val="bg1">
                <a:alpha val="11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00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60608</TotalTime>
  <Words>7157</Words>
  <Application>Microsoft Office PowerPoint</Application>
  <PresentationFormat>On-screen Show (16:9)</PresentationFormat>
  <Paragraphs>778</Paragraphs>
  <Slides>157</Slides>
  <Notes>139</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157</vt:i4>
      </vt:variant>
    </vt:vector>
  </HeadingPairs>
  <TitlesOfParts>
    <vt:vector size="184" baseType="lpstr">
      <vt:lpstr>ＭＳ Ｐゴシック</vt:lpstr>
      <vt:lpstr>ＭＳ Ｐゴシック</vt:lpstr>
      <vt:lpstr>Yu Gothic Medium</vt:lpstr>
      <vt:lpstr>Arial</vt:lpstr>
      <vt:lpstr>Arial Black</vt:lpstr>
      <vt:lpstr>Calibri</vt:lpstr>
      <vt:lpstr>Calibri Light</vt:lpstr>
      <vt:lpstr>Corbel</vt:lpstr>
      <vt:lpstr>Courier New</vt:lpstr>
      <vt:lpstr>Economica</vt:lpstr>
      <vt:lpstr>Franklin Gothic Heavy</vt:lpstr>
      <vt:lpstr>Mangal</vt:lpstr>
      <vt:lpstr>Open Sans</vt:lpstr>
      <vt:lpstr>Rockwell Extra Bold</vt:lpstr>
      <vt:lpstr>Segoe UI</vt:lpstr>
      <vt:lpstr>Times New Roman</vt:lpstr>
      <vt:lpstr>ヒラギノ角ゴ Pro W3</vt:lpstr>
      <vt:lpstr>Default Design</vt:lpstr>
      <vt:lpstr>1_Default Design</vt:lpstr>
      <vt:lpstr>2_Default Design</vt:lpstr>
      <vt:lpstr>Office Theme</vt:lpstr>
      <vt:lpstr>Luxe</vt:lpstr>
      <vt:lpstr>Simple Light</vt:lpstr>
      <vt:lpstr>4_Default Design</vt:lpstr>
      <vt:lpstr>3_Default Design</vt:lpstr>
      <vt:lpstr>5_Default Design</vt:lpstr>
      <vt:lpstr>Celestial</vt:lpstr>
      <vt:lpstr>PowerPoint Presentation</vt:lpstr>
      <vt:lpstr>PowerPoint Presentation</vt:lpstr>
      <vt:lpstr>PowerPoint Presentation</vt:lpstr>
      <vt:lpstr>PowerPoint Presentation</vt:lpstr>
      <vt:lpstr>“Was mich nicht umbringt, macht mich stärker. - Nietzsche </vt:lpstr>
      <vt:lpstr>“That which does not kill me makes me stronger.”  - Nietzsche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Didn’t Kill Me, Though It Killed Our Game</vt:lpstr>
      <vt:lpstr>PowerPoint Presentation</vt:lpstr>
      <vt:lpstr>PowerPoint Presentation</vt:lpstr>
      <vt:lpstr>Mental Health</vt:lpstr>
      <vt:lpstr>PowerPoint Presentation</vt:lpstr>
      <vt:lpstr>The simple world of 2015</vt:lpstr>
      <vt:lpstr>PowerPoint Presentation</vt:lpstr>
      <vt:lpstr>PowerPoint Presentation</vt:lpstr>
      <vt:lpstr>PowerPoint Presentation</vt:lpstr>
      <vt:lpstr>Everything had changed Holy budgets &amp; production value!</vt:lpstr>
      <vt:lpstr>PowerPoint Presentation</vt:lpstr>
      <vt:lpstr>PowerPoint Presentation</vt:lpstr>
      <vt:lpstr>What do you do when your game fails commercially?</vt:lpstr>
      <vt:lpstr>PowerPoint Presentation</vt:lpstr>
      <vt:lpstr>“Yeah, no, but what do you actually do?”</vt:lpstr>
      <vt:lpstr>We had a wake</vt:lpstr>
      <vt:lpstr>The final takeaway: Accepting failure is part of life We were very lucky we were allowed to fail</vt:lpstr>
      <vt:lpstr>PowerPoint Presentation</vt:lpstr>
      <vt:lpstr>PowerPoint Presentation</vt:lpstr>
      <vt:lpstr>What Didn’t kill me… (Made me stronger)</vt:lpstr>
      <vt:lpstr>First professional near-death experience</vt:lpstr>
      <vt:lpstr>We were so young</vt:lpstr>
      <vt:lpstr>PowerPoint Presentation</vt:lpstr>
      <vt:lpstr>Shape and develop the vision</vt:lpstr>
      <vt:lpstr>Small problem</vt:lpstr>
      <vt:lpstr>Small problem</vt:lpstr>
      <vt:lpstr>PowerPoint Presentation</vt:lpstr>
      <vt:lpstr>PowerPoint Presentation</vt:lpstr>
      <vt:lpstr>PowerPoint Presentation</vt:lpstr>
      <vt:lpstr>PowerPoint Presentation</vt:lpstr>
      <vt:lpstr>PowerPoint Presentation</vt:lpstr>
      <vt:lpstr>Carry forward</vt:lpstr>
      <vt:lpstr>PowerPoint Presentation</vt:lpstr>
      <vt:lpstr>Thank You! / Merci!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Games are  About Dying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Death Does Not Exist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Death is a Big Setback but you Get Cool New Unlocks</vt:lpstr>
      <vt:lpstr>“That which does not kill me makes me stronger.”  - Nietzsche</vt:lpstr>
      <vt:lpstr>PowerPoint Presentation</vt:lpstr>
      <vt:lpstr>PowerPoint Presentation</vt:lpstr>
      <vt:lpstr>Death is Inevitable</vt:lpstr>
      <vt:lpstr>“I’m doing this even if it kills me.” –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Richard</cp:lastModifiedBy>
  <cp:revision>140</cp:revision>
  <dcterms:created xsi:type="dcterms:W3CDTF">2010-12-27T03:13:46Z</dcterms:created>
  <dcterms:modified xsi:type="dcterms:W3CDTF">2019-11-27T21:33:17Z</dcterms:modified>
</cp:coreProperties>
</file>