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1" r:id="rId1"/>
    <p:sldMasterId id="2147483652" r:id="rId2"/>
    <p:sldMasterId id="2147483732" r:id="rId3"/>
    <p:sldMasterId id="2147483744" r:id="rId4"/>
    <p:sldMasterId id="2147483773" r:id="rId5"/>
    <p:sldMasterId id="2147483785" r:id="rId6"/>
  </p:sldMasterIdLst>
  <p:notesMasterIdLst>
    <p:notesMasterId r:id="rId160"/>
  </p:notesMasterIdLst>
  <p:sldIdLst>
    <p:sldId id="258" r:id="rId7"/>
    <p:sldId id="444" r:id="rId8"/>
    <p:sldId id="446" r:id="rId9"/>
    <p:sldId id="447" r:id="rId10"/>
    <p:sldId id="326" r:id="rId11"/>
    <p:sldId id="327" r:id="rId12"/>
    <p:sldId id="328" r:id="rId13"/>
    <p:sldId id="329" r:id="rId14"/>
    <p:sldId id="342" r:id="rId15"/>
    <p:sldId id="343" r:id="rId16"/>
    <p:sldId id="330" r:id="rId17"/>
    <p:sldId id="331" r:id="rId18"/>
    <p:sldId id="332" r:id="rId19"/>
    <p:sldId id="340" r:id="rId20"/>
    <p:sldId id="334" r:id="rId21"/>
    <p:sldId id="336" r:id="rId22"/>
    <p:sldId id="337" r:id="rId23"/>
    <p:sldId id="346" r:id="rId24"/>
    <p:sldId id="339" r:id="rId25"/>
    <p:sldId id="345" r:id="rId26"/>
    <p:sldId id="344" r:id="rId27"/>
    <p:sldId id="552" r:id="rId28"/>
    <p:sldId id="335" r:id="rId29"/>
    <p:sldId id="549" r:id="rId30"/>
    <p:sldId id="467" r:id="rId31"/>
    <p:sldId id="468" r:id="rId32"/>
    <p:sldId id="469" r:id="rId33"/>
    <p:sldId id="470" r:id="rId34"/>
    <p:sldId id="471" r:id="rId35"/>
    <p:sldId id="472" r:id="rId36"/>
    <p:sldId id="473" r:id="rId37"/>
    <p:sldId id="474" r:id="rId38"/>
    <p:sldId id="475" r:id="rId39"/>
    <p:sldId id="454" r:id="rId40"/>
    <p:sldId id="455" r:id="rId41"/>
    <p:sldId id="456" r:id="rId42"/>
    <p:sldId id="457" r:id="rId43"/>
    <p:sldId id="458" r:id="rId44"/>
    <p:sldId id="459" r:id="rId45"/>
    <p:sldId id="460" r:id="rId46"/>
    <p:sldId id="461" r:id="rId47"/>
    <p:sldId id="462" r:id="rId48"/>
    <p:sldId id="463" r:id="rId49"/>
    <p:sldId id="464" r:id="rId50"/>
    <p:sldId id="465" r:id="rId51"/>
    <p:sldId id="466" r:id="rId52"/>
    <p:sldId id="484" r:id="rId53"/>
    <p:sldId id="485" r:id="rId54"/>
    <p:sldId id="486" r:id="rId55"/>
    <p:sldId id="487" r:id="rId56"/>
    <p:sldId id="488" r:id="rId57"/>
    <p:sldId id="489" r:id="rId58"/>
    <p:sldId id="490" r:id="rId59"/>
    <p:sldId id="491" r:id="rId60"/>
    <p:sldId id="492" r:id="rId61"/>
    <p:sldId id="493" r:id="rId62"/>
    <p:sldId id="494" r:id="rId63"/>
    <p:sldId id="495" r:id="rId64"/>
    <p:sldId id="496" r:id="rId65"/>
    <p:sldId id="497" r:id="rId66"/>
    <p:sldId id="498" r:id="rId67"/>
    <p:sldId id="499" r:id="rId68"/>
    <p:sldId id="500" r:id="rId69"/>
    <p:sldId id="501" r:id="rId70"/>
    <p:sldId id="502" r:id="rId71"/>
    <p:sldId id="503" r:id="rId72"/>
    <p:sldId id="504" r:id="rId73"/>
    <p:sldId id="505" r:id="rId74"/>
    <p:sldId id="506" r:id="rId75"/>
    <p:sldId id="507" r:id="rId76"/>
    <p:sldId id="508" r:id="rId77"/>
    <p:sldId id="509" r:id="rId78"/>
    <p:sldId id="510" r:id="rId79"/>
    <p:sldId id="511" r:id="rId80"/>
    <p:sldId id="512" r:id="rId81"/>
    <p:sldId id="513" r:id="rId82"/>
    <p:sldId id="514" r:id="rId83"/>
    <p:sldId id="515" r:id="rId84"/>
    <p:sldId id="516" r:id="rId85"/>
    <p:sldId id="517" r:id="rId86"/>
    <p:sldId id="518" r:id="rId87"/>
    <p:sldId id="519" r:id="rId88"/>
    <p:sldId id="520" r:id="rId89"/>
    <p:sldId id="521" r:id="rId90"/>
    <p:sldId id="522" r:id="rId91"/>
    <p:sldId id="523" r:id="rId92"/>
    <p:sldId id="524" r:id="rId93"/>
    <p:sldId id="525" r:id="rId94"/>
    <p:sldId id="526" r:id="rId95"/>
    <p:sldId id="527" r:id="rId96"/>
    <p:sldId id="528" r:id="rId97"/>
    <p:sldId id="529" r:id="rId98"/>
    <p:sldId id="530" r:id="rId99"/>
    <p:sldId id="531" r:id="rId100"/>
    <p:sldId id="532" r:id="rId101"/>
    <p:sldId id="533" r:id="rId102"/>
    <p:sldId id="534" r:id="rId103"/>
    <p:sldId id="535" r:id="rId104"/>
    <p:sldId id="536" r:id="rId105"/>
    <p:sldId id="537" r:id="rId106"/>
    <p:sldId id="538" r:id="rId107"/>
    <p:sldId id="539" r:id="rId108"/>
    <p:sldId id="540" r:id="rId109"/>
    <p:sldId id="541" r:id="rId110"/>
    <p:sldId id="542" r:id="rId111"/>
    <p:sldId id="543" r:id="rId112"/>
    <p:sldId id="544" r:id="rId113"/>
    <p:sldId id="545" r:id="rId114"/>
    <p:sldId id="546" r:id="rId115"/>
    <p:sldId id="312" r:id="rId116"/>
    <p:sldId id="313" r:id="rId117"/>
    <p:sldId id="315" r:id="rId118"/>
    <p:sldId id="316" r:id="rId119"/>
    <p:sldId id="317" r:id="rId120"/>
    <p:sldId id="320" r:id="rId121"/>
    <p:sldId id="318" r:id="rId122"/>
    <p:sldId id="314" r:id="rId123"/>
    <p:sldId id="323" r:id="rId124"/>
    <p:sldId id="321" r:id="rId125"/>
    <p:sldId id="322" r:id="rId126"/>
    <p:sldId id="324" r:id="rId127"/>
    <p:sldId id="450" r:id="rId128"/>
    <p:sldId id="362" r:id="rId129"/>
    <p:sldId id="363" r:id="rId130"/>
    <p:sldId id="364" r:id="rId131"/>
    <p:sldId id="365" r:id="rId132"/>
    <p:sldId id="366" r:id="rId133"/>
    <p:sldId id="367" r:id="rId134"/>
    <p:sldId id="368" r:id="rId135"/>
    <p:sldId id="369" r:id="rId136"/>
    <p:sldId id="476" r:id="rId137"/>
    <p:sldId id="477" r:id="rId138"/>
    <p:sldId id="478" r:id="rId139"/>
    <p:sldId id="479" r:id="rId140"/>
    <p:sldId id="480" r:id="rId141"/>
    <p:sldId id="481" r:id="rId142"/>
    <p:sldId id="482" r:id="rId143"/>
    <p:sldId id="483" r:id="rId144"/>
    <p:sldId id="452" r:id="rId145"/>
    <p:sldId id="431" r:id="rId146"/>
    <p:sldId id="432" r:id="rId147"/>
    <p:sldId id="433" r:id="rId148"/>
    <p:sldId id="434" r:id="rId149"/>
    <p:sldId id="435" r:id="rId150"/>
    <p:sldId id="436" r:id="rId151"/>
    <p:sldId id="437" r:id="rId152"/>
    <p:sldId id="438" r:id="rId153"/>
    <p:sldId id="439" r:id="rId154"/>
    <p:sldId id="440" r:id="rId155"/>
    <p:sldId id="441" r:id="rId156"/>
    <p:sldId id="442" r:id="rId157"/>
    <p:sldId id="443" r:id="rId158"/>
    <p:sldId id="551" r:id="rId159"/>
  </p:sldIdLst>
  <p:sldSz cx="9144000" cy="5143500" type="screen16x9"/>
  <p:notesSz cx="6858000" cy="9144000"/>
  <p:embeddedFontLst>
    <p:embeddedFont>
      <p:font typeface="Calibri" panose="020F0502020204030204" pitchFamily="34" charset="0"/>
      <p:regular r:id="rId161"/>
      <p:bold r:id="rId162"/>
      <p:italic r:id="rId163"/>
      <p:boldItalic r:id="rId164"/>
    </p:embeddedFont>
    <p:embeddedFont>
      <p:font typeface="Rockwell Extra Bold" panose="02060903040505020403" pitchFamily="18" charset="0"/>
      <p:bold r:id="rId165"/>
    </p:embeddedFont>
    <p:embeddedFont>
      <p:font typeface="Verdana" panose="020B0604030504040204" pitchFamily="34" charset="0"/>
      <p:regular r:id="rId166"/>
      <p:bold r:id="rId167"/>
      <p:italic r:id="rId168"/>
      <p:boldItalic r:id="rId169"/>
    </p:embeddedFont>
    <p:embeddedFont>
      <p:font typeface="Franklin Gothic Medium" panose="020B0603020102020204" pitchFamily="34" charset="0"/>
      <p:regular r:id="rId170"/>
      <p:italic r:id="rId171"/>
    </p:embeddedFont>
    <p:embeddedFont>
      <p:font typeface="Franklin Gothic Heavy" panose="020B0903020102020204" pitchFamily="34" charset="0"/>
      <p:regular r:id="rId172"/>
      <p:italic r:id="rId173"/>
    </p:embeddedFont>
    <p:embeddedFont>
      <p:font typeface="Calibri Light" panose="020F0302020204030204" pitchFamily="34" charset="0"/>
      <p:regular r:id="rId174"/>
      <p:italic r:id="rId175"/>
    </p:embeddedFont>
    <p:embeddedFont>
      <p:font typeface="Helvetica" panose="020B0604020202020204" pitchFamily="34" charset="0"/>
      <p:regular r:id="rId176"/>
      <p:bold r:id="rId177"/>
      <p:italic r:id="rId178"/>
      <p:boldItalic r:id="rId179"/>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7" autoAdjust="0"/>
    <p:restoredTop sz="61684" autoAdjust="0"/>
  </p:normalViewPr>
  <p:slideViewPr>
    <p:cSldViewPr>
      <p:cViewPr varScale="1">
        <p:scale>
          <a:sx n="62" d="100"/>
          <a:sy n="62" d="100"/>
        </p:scale>
        <p:origin x="1752" y="6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253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75" Type="http://schemas.openxmlformats.org/officeDocument/2006/relationships/font" Target="fonts/font15.fntdata"/><Relationship Id="rId170" Type="http://schemas.openxmlformats.org/officeDocument/2006/relationships/font" Target="fonts/font10.fntdata"/><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notesMaster" Target="notesMasters/notesMaster1.xml"/><Relationship Id="rId165" Type="http://schemas.openxmlformats.org/officeDocument/2006/relationships/font" Target="fonts/font5.fntdata"/><Relationship Id="rId181"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font" Target="fonts/font11.fntdata"/><Relationship Id="rId176" Type="http://schemas.openxmlformats.org/officeDocument/2006/relationships/font" Target="fonts/font16.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font" Target="fonts/font1.fntdata"/><Relationship Id="rId166" Type="http://schemas.openxmlformats.org/officeDocument/2006/relationships/font" Target="fonts/font6.fntdata"/><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3.xml"/><Relationship Id="rId172" Type="http://schemas.openxmlformats.org/officeDocument/2006/relationships/font" Target="fonts/font12.fntdata"/><Relationship Id="rId180"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font" Target="fonts/font7.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font" Target="fonts/font2.fntdata"/><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font" Target="fonts/font18.fntdata"/><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font" Target="fonts/font13.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font" Target="fonts/font8.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font" Target="fonts/font3.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font" Target="fonts/font14.fntdata"/><Relationship Id="rId179" Type="http://schemas.openxmlformats.org/officeDocument/2006/relationships/font" Target="fonts/font19.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font" Target="fonts/font4.fntdata"/><Relationship Id="rId169" Type="http://schemas.openxmlformats.org/officeDocument/2006/relationships/font" Target="fonts/font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image" Target="../media/image1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p>
        </p:txBody>
      </p:sp>
      <p:sp>
        <p:nvSpPr>
          <p:cNvPr id="1054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CD93348B-D76E-4AC1-884E-BC478AB6775D}" type="datetimeFigureOut">
              <a:rPr lang="en-US"/>
              <a:pPr>
                <a:defRPr/>
              </a:pPr>
              <a:t>11/21/2016</a:t>
            </a:fld>
            <a:endParaRPr lang="en-US"/>
          </a:p>
        </p:txBody>
      </p:sp>
      <p:sp>
        <p:nvSpPr>
          <p:cNvPr id="1536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54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54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p>
        </p:txBody>
      </p:sp>
      <p:sp>
        <p:nvSpPr>
          <p:cNvPr id="1054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EB5FAB5-203D-414D-AF11-F158ABE7720B}" type="slidenum">
              <a:rPr lang="en-US"/>
              <a:pPr>
                <a:defRPr/>
              </a:pPr>
              <a:t>‹#›</a:t>
            </a:fld>
            <a:endParaRPr lang="en-US"/>
          </a:p>
        </p:txBody>
      </p:sp>
    </p:spTree>
    <p:extLst>
      <p:ext uri="{BB962C8B-B14F-4D97-AF65-F5344CB8AC3E}">
        <p14:creationId xmlns:p14="http://schemas.microsoft.com/office/powerpoint/2010/main" val="11561324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eaLnBrk="1" hangingPunct="1"/>
            <a:r>
              <a:rPr lang="en-US" altLang="en-US" dirty="0" smtClean="0"/>
              <a:t>Welcome</a:t>
            </a:r>
            <a:r>
              <a:rPr lang="en-US" altLang="en-US" baseline="0" dirty="0" smtClean="0"/>
              <a:t> to this year’s Brain Dump.</a:t>
            </a:r>
            <a:endParaRPr lang="en-US" altLang="en-US" dirty="0" smtClean="0"/>
          </a:p>
        </p:txBody>
      </p:sp>
    </p:spTree>
    <p:extLst>
      <p:ext uri="{BB962C8B-B14F-4D97-AF65-F5344CB8AC3E}">
        <p14:creationId xmlns:p14="http://schemas.microsoft.com/office/powerpoint/2010/main" val="3692161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It can be tempting to look at the election</a:t>
            </a:r>
            <a:r>
              <a:rPr lang="en-US" sz="1200" kern="1200" baseline="0" dirty="0" smtClean="0">
                <a:solidFill>
                  <a:schemeClr val="tx1"/>
                </a:solidFill>
                <a:effectLst/>
                <a:latin typeface="Calibri" panose="020F0502020204030204" pitchFamily="34" charset="0"/>
                <a:ea typeface="+mn-ea"/>
                <a:cs typeface="+mn-cs"/>
              </a:rPr>
              <a:t> in stark black and white terms.  I sometimes do this myself.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Calibri" panose="020F0502020204030204" pitchFamily="34" charset="0"/>
                <a:ea typeface="+mn-ea"/>
                <a:cs typeface="+mn-cs"/>
              </a:rPr>
              <a:t>I think it may still be too soon to expect everyone to stop and think deeply about what happened.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Calibri" panose="020F0502020204030204" pitchFamily="34" charset="0"/>
                <a:ea typeface="+mn-ea"/>
                <a:cs typeface="+mn-cs"/>
              </a:rPr>
              <a:t>But in the fullness of time,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10</a:t>
            </a:fld>
            <a:endParaRPr lang="en-US"/>
          </a:p>
        </p:txBody>
      </p:sp>
    </p:spTree>
    <p:extLst>
      <p:ext uri="{BB962C8B-B14F-4D97-AF65-F5344CB8AC3E}">
        <p14:creationId xmlns:p14="http://schemas.microsoft.com/office/powerpoint/2010/main" val="38207430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3. Since the </a:t>
            </a:r>
            <a:r>
              <a:rPr lang="en-US" sz="1200" kern="1200" dirty="0" err="1" smtClean="0">
                <a:solidFill>
                  <a:schemeClr val="tx1"/>
                </a:solidFill>
                <a:effectLst/>
                <a:latin typeface="Calibri" panose="020F0502020204030204" pitchFamily="34" charset="0"/>
                <a:ea typeface="+mn-ea"/>
                <a:cs typeface="+mn-cs"/>
              </a:rPr>
              <a:t>immanentization</a:t>
            </a:r>
            <a:r>
              <a:rPr lang="en-US" sz="1200" kern="1200" dirty="0" smtClean="0">
                <a:solidFill>
                  <a:schemeClr val="tx1"/>
                </a:solidFill>
                <a:effectLst/>
                <a:latin typeface="Calibri" panose="020F0502020204030204" pitchFamily="34" charset="0"/>
                <a:ea typeface="+mn-ea"/>
                <a:cs typeface="+mn-cs"/>
              </a:rPr>
              <a:t> of the Eschaton in 1973, and the exploit of the Cosgrove-Mendelbaum bridge in 1982, developers have been tapping a previously unknown source of energy. An energy moving through a threshold, that our primitive computers were taught to access, as keys. This energy is a </a:t>
            </a:r>
            <a:r>
              <a:rPr lang="en-US" sz="1200" kern="1200" dirty="0" err="1" smtClean="0">
                <a:solidFill>
                  <a:schemeClr val="tx1"/>
                </a:solidFill>
                <a:effectLst/>
                <a:latin typeface="Calibri" panose="020F0502020204030204" pitchFamily="34" charset="0"/>
                <a:ea typeface="+mn-ea"/>
                <a:cs typeface="+mn-cs"/>
              </a:rPr>
              <a:t>concentré</a:t>
            </a:r>
            <a:r>
              <a:rPr lang="en-US" sz="1200" kern="1200" dirty="0" smtClean="0">
                <a:solidFill>
                  <a:schemeClr val="tx1"/>
                </a:solidFill>
                <a:effectLst/>
                <a:latin typeface="Calibri" panose="020F0502020204030204" pitchFamily="34" charset="0"/>
                <a:ea typeface="+mn-ea"/>
                <a:cs typeface="+mn-cs"/>
              </a:rPr>
              <a:t>, puddles of </a:t>
            </a:r>
            <a:r>
              <a:rPr lang="en-US" sz="1200" kern="1200" dirty="0" err="1" smtClean="0">
                <a:solidFill>
                  <a:schemeClr val="tx1"/>
                </a:solidFill>
                <a:effectLst/>
                <a:latin typeface="Calibri" panose="020F0502020204030204" pitchFamily="34" charset="0"/>
                <a:ea typeface="+mn-ea"/>
                <a:cs typeface="+mn-cs"/>
              </a:rPr>
              <a:t>datas</a:t>
            </a:r>
            <a:r>
              <a:rPr lang="en-US" sz="1200" kern="1200" dirty="0" smtClean="0">
                <a:solidFill>
                  <a:schemeClr val="tx1"/>
                </a:solidFill>
                <a:effectLst/>
                <a:latin typeface="Calibri" panose="020F0502020204030204" pitchFamily="34" charset="0"/>
                <a:ea typeface="+mn-ea"/>
                <a:cs typeface="+mn-cs"/>
              </a:rPr>
              <a:t>, geomantic patterns, threads. Worlds able to listen and to speak. Worlds we call, dismissively, </a:t>
            </a:r>
            <a:r>
              <a:rPr lang="en-US" sz="1200" kern="1200" dirty="0" err="1" smtClean="0">
                <a:solidFill>
                  <a:schemeClr val="tx1"/>
                </a:solidFill>
                <a:effectLst/>
                <a:latin typeface="Calibri" panose="020F0502020204030204" pitchFamily="34" charset="0"/>
                <a:ea typeface="+mn-ea"/>
                <a:cs typeface="+mn-cs"/>
              </a:rPr>
              <a:t>virtuality</a:t>
            </a:r>
            <a:r>
              <a:rPr lang="en-US" sz="1200" kern="1200" dirty="0" smtClean="0">
                <a:solidFill>
                  <a:schemeClr val="tx1"/>
                </a:solidFill>
                <a:effectLst/>
                <a:latin typeface="Calibri" panose="020F0502020204030204" pitchFamily="34" charset="0"/>
                <a:ea typeface="+mn-ea"/>
                <a:cs typeface="+mn-cs"/>
              </a:rPr>
              <a:t>.  </a:t>
            </a:r>
            <a:r>
              <a:rPr lang="en-US" sz="1200" kern="1200" dirty="0" err="1" smtClean="0">
                <a:solidFill>
                  <a:schemeClr val="tx1"/>
                </a:solidFill>
                <a:effectLst/>
                <a:latin typeface="Calibri" panose="020F0502020204030204" pitchFamily="34" charset="0"/>
                <a:ea typeface="+mn-ea"/>
                <a:cs typeface="+mn-cs"/>
              </a:rPr>
              <a:t>Esoterical</a:t>
            </a:r>
            <a:r>
              <a:rPr lang="en-US" sz="1200" kern="1200" dirty="0" smtClean="0">
                <a:solidFill>
                  <a:schemeClr val="tx1"/>
                </a:solidFill>
                <a:effectLst/>
                <a:latin typeface="Calibri" panose="020F0502020204030204" pitchFamily="34" charset="0"/>
                <a:ea typeface="+mn-ea"/>
                <a:cs typeface="+mn-cs"/>
              </a:rPr>
              <a:t> Traditions have taken game space for granted, but the physical, and molecular, proof of this energy can no longer be </a:t>
            </a:r>
            <a:r>
              <a:rPr lang="en-US" sz="1200" kern="1200" dirty="0" err="1" smtClean="0">
                <a:solidFill>
                  <a:schemeClr val="tx1"/>
                </a:solidFill>
                <a:effectLst/>
                <a:latin typeface="Calibri" panose="020F0502020204030204" pitchFamily="34" charset="0"/>
                <a:ea typeface="+mn-ea"/>
                <a:cs typeface="+mn-cs"/>
              </a:rPr>
              <a:t>tradded</a:t>
            </a:r>
            <a:r>
              <a:rPr lang="en-US" sz="1200" kern="1200" dirty="0" smtClean="0">
                <a:solidFill>
                  <a:schemeClr val="tx1"/>
                </a:solidFill>
                <a:effectLst/>
                <a:latin typeface="Calibri" panose="020F0502020204030204" pitchFamily="34" charset="0"/>
                <a:ea typeface="+mn-ea"/>
                <a:cs typeface="+mn-cs"/>
              </a:rPr>
              <a:t> for anal-retentive fame.</a:t>
            </a:r>
            <a:br>
              <a:rPr lang="en-US" sz="1200" kern="1200" dirty="0" smtClean="0">
                <a:solidFill>
                  <a:schemeClr val="tx1"/>
                </a:solidFill>
                <a:effectLst/>
                <a:latin typeface="Calibri" panose="020F0502020204030204" pitchFamily="34" charset="0"/>
                <a:ea typeface="+mn-ea"/>
                <a:cs typeface="+mn-cs"/>
              </a:rPr>
            </a:br>
            <a:endParaRPr lang="en-US" sz="1200" kern="1200" dirty="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113</a:t>
            </a:fld>
            <a:endParaRPr lang="en-US"/>
          </a:p>
        </p:txBody>
      </p:sp>
    </p:spTree>
    <p:extLst>
      <p:ext uri="{BB962C8B-B14F-4D97-AF65-F5344CB8AC3E}">
        <p14:creationId xmlns:p14="http://schemas.microsoft.com/office/powerpoint/2010/main" val="27285204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4. These virtual realities are part of the natural world, as much as computers are part of our </a:t>
            </a:r>
            <a:r>
              <a:rPr lang="en-US" sz="1200" kern="1200" dirty="0" err="1" smtClean="0">
                <a:solidFill>
                  <a:schemeClr val="tx1"/>
                </a:solidFill>
                <a:effectLst/>
                <a:latin typeface="Calibri" panose="020F0502020204030204" pitchFamily="34" charset="0"/>
                <a:ea typeface="+mn-ea"/>
                <a:cs typeface="+mn-cs"/>
              </a:rPr>
              <a:t>environnement</a:t>
            </a:r>
            <a:r>
              <a:rPr lang="en-US" sz="1200" kern="1200" dirty="0" smtClean="0">
                <a:solidFill>
                  <a:schemeClr val="tx1"/>
                </a:solidFill>
                <a:effectLst/>
                <a:latin typeface="Calibri" panose="020F0502020204030204" pitchFamily="34" charset="0"/>
                <a:ea typeface="+mn-ea"/>
                <a:cs typeface="+mn-cs"/>
              </a:rPr>
              <a:t>. And I’m not talking VR, this </a:t>
            </a:r>
            <a:r>
              <a:rPr lang="en-US" sz="1200" kern="1200" dirty="0" err="1" smtClean="0">
                <a:solidFill>
                  <a:schemeClr val="tx1"/>
                </a:solidFill>
                <a:effectLst/>
                <a:latin typeface="Calibri" panose="020F0502020204030204" pitchFamily="34" charset="0"/>
                <a:ea typeface="+mn-ea"/>
                <a:cs typeface="+mn-cs"/>
              </a:rPr>
              <a:t>simili</a:t>
            </a:r>
            <a:r>
              <a:rPr lang="en-US" sz="1200" kern="1200" dirty="0" smtClean="0">
                <a:solidFill>
                  <a:schemeClr val="tx1"/>
                </a:solidFill>
                <a:effectLst/>
                <a:latin typeface="Calibri" panose="020F0502020204030204" pitchFamily="34" charset="0"/>
                <a:ea typeface="+mn-ea"/>
                <a:cs typeface="+mn-cs"/>
              </a:rPr>
              <a:t>-toys allowing homeopathic glimpses of true telepresence. I am talking about a virtue that we’ve been ignoring so far, wasting our </a:t>
            </a:r>
            <a:r>
              <a:rPr lang="en-US" sz="1200" kern="1200" dirty="0" err="1" smtClean="0">
                <a:solidFill>
                  <a:schemeClr val="tx1"/>
                </a:solidFill>
                <a:effectLst/>
                <a:latin typeface="Calibri" panose="020F0502020204030204" pitchFamily="34" charset="0"/>
                <a:ea typeface="+mn-ea"/>
                <a:cs typeface="+mn-cs"/>
              </a:rPr>
              <a:t>ressources</a:t>
            </a:r>
            <a:r>
              <a:rPr lang="en-US" sz="1200" kern="1200" dirty="0" smtClean="0">
                <a:solidFill>
                  <a:schemeClr val="tx1"/>
                </a:solidFill>
                <a:effectLst/>
                <a:latin typeface="Calibri" panose="020F0502020204030204" pitchFamily="34" charset="0"/>
                <a:ea typeface="+mn-ea"/>
                <a:cs typeface="+mn-cs"/>
              </a:rPr>
              <a:t> to reproduce, then enhance, aspects and surfaces of our human lives, </a:t>
            </a:r>
            <a:r>
              <a:rPr lang="en-US" sz="1200" kern="1200" dirty="0" err="1" smtClean="0">
                <a:solidFill>
                  <a:schemeClr val="tx1"/>
                </a:solidFill>
                <a:effectLst/>
                <a:latin typeface="Calibri" panose="020F0502020204030204" pitchFamily="34" charset="0"/>
                <a:ea typeface="+mn-ea"/>
                <a:cs typeface="+mn-cs"/>
              </a:rPr>
              <a:t>forgeting</a:t>
            </a:r>
            <a:r>
              <a:rPr lang="en-US" sz="1200" kern="1200" dirty="0" smtClean="0">
                <a:solidFill>
                  <a:schemeClr val="tx1"/>
                </a:solidFill>
                <a:effectLst/>
                <a:latin typeface="Calibri" panose="020F0502020204030204" pitchFamily="34" charset="0"/>
                <a:ea typeface="+mn-ea"/>
                <a:cs typeface="+mn-cs"/>
              </a:rPr>
              <a:t> about the subtle call for abstract frontiers : the Veil of Nature itself. The </a:t>
            </a:r>
            <a:r>
              <a:rPr lang="en-US" sz="1200" kern="1200" dirty="0" err="1" smtClean="0">
                <a:solidFill>
                  <a:schemeClr val="tx1"/>
                </a:solidFill>
                <a:effectLst/>
                <a:latin typeface="Calibri" panose="020F0502020204030204" pitchFamily="34" charset="0"/>
                <a:ea typeface="+mn-ea"/>
                <a:cs typeface="+mn-cs"/>
              </a:rPr>
              <a:t>Freeverse</a:t>
            </a:r>
            <a:r>
              <a:rPr lang="en-US" sz="1200" kern="1200" dirty="0" smtClean="0">
                <a:solidFill>
                  <a:schemeClr val="tx1"/>
                </a:solidFill>
                <a:effectLst/>
                <a:latin typeface="Calibri" panose="020F0502020204030204" pitchFamily="34" charset="0"/>
                <a:ea typeface="+mn-ea"/>
                <a:cs typeface="+mn-cs"/>
              </a:rPr>
              <a:t>.</a:t>
            </a:r>
            <a:br>
              <a:rPr lang="en-US" sz="1200" kern="1200" dirty="0" smtClean="0">
                <a:solidFill>
                  <a:schemeClr val="tx1"/>
                </a:solidFill>
                <a:effectLst/>
                <a:latin typeface="Calibri" panose="020F0502020204030204" pitchFamily="34" charset="0"/>
                <a:ea typeface="+mn-ea"/>
                <a:cs typeface="+mn-cs"/>
              </a:rPr>
            </a:br>
            <a:endParaRPr lang="en-US" sz="1200" kern="1200" dirty="0" smtClean="0">
              <a:solidFill>
                <a:schemeClr val="tx1"/>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114</a:t>
            </a:fld>
            <a:endParaRPr lang="en-US"/>
          </a:p>
        </p:txBody>
      </p:sp>
    </p:spTree>
    <p:extLst>
      <p:ext uri="{BB962C8B-B14F-4D97-AF65-F5344CB8AC3E}">
        <p14:creationId xmlns:p14="http://schemas.microsoft.com/office/powerpoint/2010/main" val="16248686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5. As developers, designers, we know how to harness this energy - reducing the consensual reality to shreds of artificial DNA,  but we're still unable to escape our past, forever lost in the Monomyth. Our need for process, micro-managed rituals altering the nature of physics, has created a college of thoughts, driven by a thirst for riddles, oracles and equations.</a:t>
            </a:r>
            <a:br>
              <a:rPr lang="en-US" sz="1200" kern="1200" dirty="0" smtClean="0">
                <a:solidFill>
                  <a:schemeClr val="tx1"/>
                </a:solidFill>
                <a:effectLst/>
                <a:latin typeface="Calibri" panose="020F0502020204030204" pitchFamily="34" charset="0"/>
                <a:ea typeface="+mn-ea"/>
                <a:cs typeface="+mn-cs"/>
              </a:rPr>
            </a:br>
            <a:endParaRPr lang="en-US" sz="1200" kern="1200" dirty="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115</a:t>
            </a:fld>
            <a:endParaRPr lang="en-US"/>
          </a:p>
        </p:txBody>
      </p:sp>
    </p:spTree>
    <p:extLst>
      <p:ext uri="{BB962C8B-B14F-4D97-AF65-F5344CB8AC3E}">
        <p14:creationId xmlns:p14="http://schemas.microsoft.com/office/powerpoint/2010/main" val="26873031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6. Every game is a window. But through the sorcery that is interoperability no virtual world is an island. Projecting on them the shortcomings of our material consensual reality, has doomed true agency and post-</a:t>
            </a:r>
            <a:r>
              <a:rPr lang="en-US" sz="1200" kern="1200" dirty="0" err="1" smtClean="0">
                <a:solidFill>
                  <a:schemeClr val="tx1"/>
                </a:solidFill>
                <a:effectLst/>
                <a:latin typeface="Calibri" panose="020F0502020204030204" pitchFamily="34" charset="0"/>
                <a:ea typeface="+mn-ea"/>
                <a:cs typeface="+mn-cs"/>
              </a:rPr>
              <a:t>prioperception</a:t>
            </a:r>
            <a:r>
              <a:rPr lang="en-US" sz="1200" kern="1200" dirty="0" smtClean="0">
                <a:solidFill>
                  <a:schemeClr val="tx1"/>
                </a:solidFill>
                <a:effectLst/>
                <a:latin typeface="Calibri" panose="020F0502020204030204" pitchFamily="34" charset="0"/>
                <a:ea typeface="+mn-ea"/>
                <a:cs typeface="+mn-cs"/>
              </a:rPr>
              <a:t>. We’ve forget why we do things, lost in the maze of a never-ending man-made catastrophe.</a:t>
            </a:r>
            <a:br>
              <a:rPr lang="en-US" sz="1200" kern="1200" dirty="0" smtClean="0">
                <a:solidFill>
                  <a:schemeClr val="tx1"/>
                </a:solidFill>
                <a:effectLst/>
                <a:latin typeface="Calibri" panose="020F0502020204030204" pitchFamily="34" charset="0"/>
                <a:ea typeface="+mn-ea"/>
                <a:cs typeface="+mn-cs"/>
              </a:rPr>
            </a:br>
            <a:endParaRPr lang="en-US" sz="1200" kern="1200" dirty="0" smtClean="0">
              <a:solidFill>
                <a:schemeClr val="tx1"/>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116</a:t>
            </a:fld>
            <a:endParaRPr lang="en-US"/>
          </a:p>
        </p:txBody>
      </p:sp>
    </p:spTree>
    <p:extLst>
      <p:ext uri="{BB962C8B-B14F-4D97-AF65-F5344CB8AC3E}">
        <p14:creationId xmlns:p14="http://schemas.microsoft.com/office/powerpoint/2010/main" val="17161410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7. By forcing our narcissism unto these living playgrounds, we've have mistaken comfort for warmth. It is no longer about making a new steam game. Or selling more than your friends, or getting more attention from the press or curators or trying to nudge empathy in a world bent on forging a white fascist </a:t>
            </a:r>
            <a:r>
              <a:rPr lang="en-US" sz="1200" kern="1200" dirty="0" err="1" smtClean="0">
                <a:solidFill>
                  <a:schemeClr val="tx1"/>
                </a:solidFill>
                <a:effectLst/>
                <a:latin typeface="Calibri" panose="020F0502020204030204" pitchFamily="34" charset="0"/>
                <a:ea typeface="+mn-ea"/>
                <a:cs typeface="+mn-cs"/>
              </a:rPr>
              <a:t>superstate</a:t>
            </a:r>
            <a:r>
              <a:rPr lang="en-US" sz="1200" kern="1200" dirty="0" smtClean="0">
                <a:solidFill>
                  <a:schemeClr val="tx1"/>
                </a:solidFill>
                <a:effectLst/>
                <a:latin typeface="Calibri" panose="020F0502020204030204" pitchFamily="34" charset="0"/>
                <a:ea typeface="+mn-ea"/>
                <a:cs typeface="+mn-cs"/>
              </a:rPr>
              <a:t>.</a:t>
            </a:r>
            <a:br>
              <a:rPr lang="en-US" sz="1200" kern="1200" dirty="0" smtClean="0">
                <a:solidFill>
                  <a:schemeClr val="tx1"/>
                </a:solidFill>
                <a:effectLst/>
                <a:latin typeface="Calibri" panose="020F0502020204030204" pitchFamily="34" charset="0"/>
                <a:ea typeface="+mn-ea"/>
                <a:cs typeface="+mn-cs"/>
              </a:rPr>
            </a:br>
            <a:endParaRPr lang="en-US" sz="1200" kern="1200" dirty="0" smtClean="0">
              <a:solidFill>
                <a:schemeClr val="tx1"/>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117</a:t>
            </a:fld>
            <a:endParaRPr lang="en-US"/>
          </a:p>
        </p:txBody>
      </p:sp>
    </p:spTree>
    <p:extLst>
      <p:ext uri="{BB962C8B-B14F-4D97-AF65-F5344CB8AC3E}">
        <p14:creationId xmlns:p14="http://schemas.microsoft.com/office/powerpoint/2010/main" val="41464159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8. We have a </a:t>
            </a:r>
            <a:r>
              <a:rPr lang="en-US" sz="1200" kern="1200" dirty="0" err="1" smtClean="0">
                <a:solidFill>
                  <a:schemeClr val="tx1"/>
                </a:solidFill>
                <a:effectLst/>
                <a:latin typeface="Calibri" panose="020F0502020204030204" pitchFamily="34" charset="0"/>
                <a:ea typeface="+mn-ea"/>
                <a:cs typeface="+mn-cs"/>
              </a:rPr>
              <a:t>responsability</a:t>
            </a:r>
            <a:r>
              <a:rPr lang="en-US" sz="1200" kern="1200" dirty="0" smtClean="0">
                <a:solidFill>
                  <a:schemeClr val="tx1"/>
                </a:solidFill>
                <a:effectLst/>
                <a:latin typeface="Calibri" panose="020F0502020204030204" pitchFamily="34" charset="0"/>
                <a:ea typeface="+mn-ea"/>
                <a:cs typeface="+mn-cs"/>
              </a:rPr>
              <a:t>. Towards the children - they are born with an </a:t>
            </a:r>
            <a:r>
              <a:rPr lang="en-US" sz="1200" kern="1200" dirty="0" err="1" smtClean="0">
                <a:solidFill>
                  <a:schemeClr val="tx1"/>
                </a:solidFill>
                <a:effectLst/>
                <a:latin typeface="Calibri" panose="020F0502020204030204" pitchFamily="34" charset="0"/>
                <a:ea typeface="+mn-ea"/>
                <a:cs typeface="+mn-cs"/>
              </a:rPr>
              <a:t>inate</a:t>
            </a:r>
            <a:r>
              <a:rPr lang="en-US" sz="1200" kern="1200" dirty="0" smtClean="0">
                <a:solidFill>
                  <a:schemeClr val="tx1"/>
                </a:solidFill>
                <a:effectLst/>
                <a:latin typeface="Calibri" panose="020F0502020204030204" pitchFamily="34" charset="0"/>
                <a:ea typeface="+mn-ea"/>
                <a:cs typeface="+mn-cs"/>
              </a:rPr>
              <a:t> way of tapping the </a:t>
            </a:r>
            <a:r>
              <a:rPr lang="en-US" sz="1200" kern="1200" dirty="0" err="1" smtClean="0">
                <a:solidFill>
                  <a:schemeClr val="tx1"/>
                </a:solidFill>
                <a:effectLst/>
                <a:latin typeface="Calibri" panose="020F0502020204030204" pitchFamily="34" charset="0"/>
                <a:ea typeface="+mn-ea"/>
                <a:cs typeface="+mn-cs"/>
              </a:rPr>
              <a:t>Freeverse</a:t>
            </a:r>
            <a:r>
              <a:rPr lang="en-US" sz="1200" kern="1200" dirty="0" smtClean="0">
                <a:solidFill>
                  <a:schemeClr val="tx1"/>
                </a:solidFill>
                <a:effectLst/>
                <a:latin typeface="Calibri" panose="020F0502020204030204" pitchFamily="34" charset="0"/>
                <a:ea typeface="+mn-ea"/>
                <a:cs typeface="+mn-cs"/>
              </a:rPr>
              <a:t> without an interface. We want to be designing games for them, and for a perfectly valid reason : they are both door and key.</a:t>
            </a:r>
            <a:br>
              <a:rPr lang="en-US" sz="1200" kern="1200" dirty="0" smtClean="0">
                <a:solidFill>
                  <a:schemeClr val="tx1"/>
                </a:solidFill>
                <a:effectLst/>
                <a:latin typeface="Calibri" panose="020F0502020204030204" pitchFamily="34" charset="0"/>
                <a:ea typeface="+mn-ea"/>
                <a:cs typeface="+mn-cs"/>
              </a:rPr>
            </a:br>
            <a:endParaRPr lang="en-US" sz="1200" kern="1200" dirty="0" smtClean="0">
              <a:solidFill>
                <a:schemeClr val="tx1"/>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118</a:t>
            </a:fld>
            <a:endParaRPr lang="en-US"/>
          </a:p>
        </p:txBody>
      </p:sp>
    </p:spTree>
    <p:extLst>
      <p:ext uri="{BB962C8B-B14F-4D97-AF65-F5344CB8AC3E}">
        <p14:creationId xmlns:p14="http://schemas.microsoft.com/office/powerpoint/2010/main" val="22383414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9. We have a </a:t>
            </a:r>
            <a:r>
              <a:rPr lang="en-US" sz="1200" kern="1200" dirty="0" err="1" smtClean="0">
                <a:solidFill>
                  <a:schemeClr val="tx1"/>
                </a:solidFill>
                <a:effectLst/>
                <a:latin typeface="Calibri" panose="020F0502020204030204" pitchFamily="34" charset="0"/>
                <a:ea typeface="+mn-ea"/>
                <a:cs typeface="+mn-cs"/>
              </a:rPr>
              <a:t>responsability</a:t>
            </a:r>
            <a:r>
              <a:rPr lang="en-US" sz="1200" kern="1200" dirty="0" smtClean="0">
                <a:solidFill>
                  <a:schemeClr val="tx1"/>
                </a:solidFill>
                <a:effectLst/>
                <a:latin typeface="Calibri" panose="020F0502020204030204" pitchFamily="34" charset="0"/>
                <a:ea typeface="+mn-ea"/>
                <a:cs typeface="+mn-cs"/>
              </a:rPr>
              <a:t>. Towards older generations. To expand the understanding of </a:t>
            </a:r>
            <a:r>
              <a:rPr lang="en-US" sz="1200" kern="1200" dirty="0" err="1" smtClean="0">
                <a:solidFill>
                  <a:schemeClr val="tx1"/>
                </a:solidFill>
                <a:effectLst/>
                <a:latin typeface="Calibri" panose="020F0502020204030204" pitchFamily="34" charset="0"/>
                <a:ea typeface="+mn-ea"/>
                <a:cs typeface="+mn-cs"/>
              </a:rPr>
              <a:t>virtuality</a:t>
            </a:r>
            <a:r>
              <a:rPr lang="en-US" sz="1200" kern="1200" dirty="0" smtClean="0">
                <a:solidFill>
                  <a:schemeClr val="tx1"/>
                </a:solidFill>
                <a:effectLst/>
                <a:latin typeface="Calibri" panose="020F0502020204030204" pitchFamily="34" charset="0"/>
                <a:ea typeface="+mn-ea"/>
                <a:cs typeface="+mn-cs"/>
              </a:rPr>
              <a:t>, without corrupting our precious, limited material </a:t>
            </a:r>
            <a:r>
              <a:rPr lang="en-US" sz="1200" kern="1200" dirty="0" err="1" smtClean="0">
                <a:solidFill>
                  <a:schemeClr val="tx1"/>
                </a:solidFill>
                <a:effectLst/>
                <a:latin typeface="Calibri" panose="020F0502020204030204" pitchFamily="34" charset="0"/>
                <a:ea typeface="+mn-ea"/>
                <a:cs typeface="+mn-cs"/>
              </a:rPr>
              <a:t>ressources</a:t>
            </a:r>
            <a:r>
              <a:rPr lang="en-US" sz="1200" kern="1200" dirty="0" smtClean="0">
                <a:solidFill>
                  <a:schemeClr val="tx1"/>
                </a:solidFill>
                <a:effectLst/>
                <a:latin typeface="Calibri" panose="020F0502020204030204" pitchFamily="34" charset="0"/>
                <a:ea typeface="+mn-ea"/>
                <a:cs typeface="+mn-cs"/>
              </a:rPr>
              <a:t>. The </a:t>
            </a:r>
            <a:r>
              <a:rPr lang="en-US" sz="1200" kern="1200" dirty="0" err="1" smtClean="0">
                <a:solidFill>
                  <a:schemeClr val="tx1"/>
                </a:solidFill>
                <a:effectLst/>
                <a:latin typeface="Calibri" panose="020F0502020204030204" pitchFamily="34" charset="0"/>
                <a:ea typeface="+mn-ea"/>
                <a:cs typeface="+mn-cs"/>
              </a:rPr>
              <a:t>Freeverse</a:t>
            </a:r>
            <a:r>
              <a:rPr lang="en-US" sz="1200" kern="1200" dirty="0" smtClean="0">
                <a:solidFill>
                  <a:schemeClr val="tx1"/>
                </a:solidFill>
                <a:effectLst/>
                <a:latin typeface="Calibri" panose="020F0502020204030204" pitchFamily="34" charset="0"/>
                <a:ea typeface="+mn-ea"/>
                <a:cs typeface="+mn-cs"/>
              </a:rPr>
              <a:t> is  a shared hallucination, in which we can expand our search for peace - to learn about being. A practice, grounded in beauty and grace. A tool to forge new customs, in a permanent quest for knowledge and acceptance.</a:t>
            </a:r>
            <a:br>
              <a:rPr lang="en-US" sz="1200" kern="1200" dirty="0" smtClean="0">
                <a:solidFill>
                  <a:schemeClr val="tx1"/>
                </a:solidFill>
                <a:effectLst/>
                <a:latin typeface="Calibri" panose="020F0502020204030204" pitchFamily="34" charset="0"/>
                <a:ea typeface="+mn-ea"/>
                <a:cs typeface="+mn-cs"/>
              </a:rPr>
            </a:br>
            <a:endParaRPr lang="en-US" sz="1200" kern="1200" dirty="0" smtClean="0">
              <a:solidFill>
                <a:schemeClr val="tx1"/>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119</a:t>
            </a:fld>
            <a:endParaRPr lang="en-US"/>
          </a:p>
        </p:txBody>
      </p:sp>
    </p:spTree>
    <p:extLst>
      <p:ext uri="{BB962C8B-B14F-4D97-AF65-F5344CB8AC3E}">
        <p14:creationId xmlns:p14="http://schemas.microsoft.com/office/powerpoint/2010/main" val="26939829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10. To carry consciousness is a </a:t>
            </a:r>
            <a:r>
              <a:rPr lang="en-US" sz="1200" kern="1200" dirty="0" err="1" smtClean="0">
                <a:solidFill>
                  <a:schemeClr val="tx1"/>
                </a:solidFill>
                <a:effectLst/>
                <a:latin typeface="Calibri" panose="020F0502020204030204" pitchFamily="34" charset="0"/>
                <a:ea typeface="+mn-ea"/>
                <a:cs typeface="+mn-cs"/>
              </a:rPr>
              <a:t>responsability</a:t>
            </a:r>
            <a:r>
              <a:rPr lang="en-US" sz="1200" kern="1200" dirty="0" smtClean="0">
                <a:solidFill>
                  <a:schemeClr val="tx1"/>
                </a:solidFill>
                <a:effectLst/>
                <a:latin typeface="Calibri" panose="020F0502020204030204" pitchFamily="34" charset="0"/>
                <a:ea typeface="+mn-ea"/>
                <a:cs typeface="+mn-cs"/>
              </a:rPr>
              <a:t>. Access and training in these worlds is a gift : a shared space of interdisciplinary discussion, where we can plan a project for a civilized society through the awesomeness of game design. Learning as the driving force of everything.</a:t>
            </a:r>
            <a:br>
              <a:rPr lang="en-US" sz="1200" kern="1200" dirty="0" smtClean="0">
                <a:solidFill>
                  <a:schemeClr val="tx1"/>
                </a:solidFill>
                <a:effectLst/>
                <a:latin typeface="Calibri" panose="020F0502020204030204" pitchFamily="34" charset="0"/>
                <a:ea typeface="+mn-ea"/>
                <a:cs typeface="+mn-cs"/>
              </a:rPr>
            </a:br>
            <a:endParaRPr lang="en-US" sz="1200" kern="1200" dirty="0" smtClean="0">
              <a:solidFill>
                <a:schemeClr val="tx1"/>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120</a:t>
            </a:fld>
            <a:endParaRPr lang="en-US"/>
          </a:p>
        </p:txBody>
      </p:sp>
    </p:spTree>
    <p:extLst>
      <p:ext uri="{BB962C8B-B14F-4D97-AF65-F5344CB8AC3E}">
        <p14:creationId xmlns:p14="http://schemas.microsoft.com/office/powerpoint/2010/main" val="22451194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11. In a world stuck between two self-reflections, the </a:t>
            </a:r>
            <a:r>
              <a:rPr lang="en-US" sz="1200" kern="1200" dirty="0" err="1" smtClean="0">
                <a:solidFill>
                  <a:schemeClr val="tx1"/>
                </a:solidFill>
                <a:effectLst/>
                <a:latin typeface="Calibri" panose="020F0502020204030204" pitchFamily="34" charset="0"/>
                <a:ea typeface="+mn-ea"/>
                <a:cs typeface="+mn-cs"/>
              </a:rPr>
              <a:t>Freeverse</a:t>
            </a:r>
            <a:r>
              <a:rPr lang="en-US" sz="1200" kern="1200" dirty="0" smtClean="0">
                <a:solidFill>
                  <a:schemeClr val="tx1"/>
                </a:solidFill>
                <a:effectLst/>
                <a:latin typeface="Calibri" panose="020F0502020204030204" pitchFamily="34" charset="0"/>
                <a:ea typeface="+mn-ea"/>
                <a:cs typeface="+mn-cs"/>
              </a:rPr>
              <a:t> is a </a:t>
            </a:r>
            <a:r>
              <a:rPr lang="en-US" sz="1200" kern="1200" dirty="0" err="1" smtClean="0">
                <a:solidFill>
                  <a:schemeClr val="tx1"/>
                </a:solidFill>
                <a:effectLst/>
                <a:latin typeface="Calibri" panose="020F0502020204030204" pitchFamily="34" charset="0"/>
                <a:ea typeface="+mn-ea"/>
                <a:cs typeface="+mn-cs"/>
              </a:rPr>
              <a:t>canevas</a:t>
            </a:r>
            <a:r>
              <a:rPr lang="en-US" sz="1200" kern="1200" dirty="0" smtClean="0">
                <a:solidFill>
                  <a:schemeClr val="tx1"/>
                </a:solidFill>
                <a:effectLst/>
                <a:latin typeface="Calibri" panose="020F0502020204030204" pitchFamily="34" charset="0"/>
                <a:ea typeface="+mn-ea"/>
                <a:cs typeface="+mn-cs"/>
              </a:rPr>
              <a:t>, on which to paint an increasingly complex daily life. We're gate crashing the biggest party ever. We are the gardeners of meaning, in a dangerous and volatile </a:t>
            </a:r>
            <a:r>
              <a:rPr lang="en-US" sz="1200" kern="1200" dirty="0" err="1" smtClean="0">
                <a:solidFill>
                  <a:schemeClr val="tx1"/>
                </a:solidFill>
                <a:effectLst/>
                <a:latin typeface="Calibri" panose="020F0502020204030204" pitchFamily="34" charset="0"/>
                <a:ea typeface="+mn-ea"/>
                <a:cs typeface="+mn-cs"/>
              </a:rPr>
              <a:t>folie</a:t>
            </a:r>
            <a:r>
              <a:rPr lang="en-US" sz="1200" kern="1200" dirty="0" smtClean="0">
                <a:solidFill>
                  <a:schemeClr val="tx1"/>
                </a:solidFill>
                <a:effectLst/>
                <a:latin typeface="Calibri" panose="020F0502020204030204" pitchFamily="34" charset="0"/>
                <a:ea typeface="+mn-ea"/>
                <a:cs typeface="+mn-cs"/>
              </a:rPr>
              <a:t>.</a:t>
            </a:r>
            <a:br>
              <a:rPr lang="en-US" sz="1200" kern="1200" dirty="0" smtClean="0">
                <a:solidFill>
                  <a:schemeClr val="tx1"/>
                </a:solidFill>
                <a:effectLst/>
                <a:latin typeface="Calibri" panose="020F0502020204030204" pitchFamily="34" charset="0"/>
                <a:ea typeface="+mn-ea"/>
                <a:cs typeface="+mn-cs"/>
              </a:rPr>
            </a:br>
            <a:endParaRPr lang="en-US" sz="1200" kern="120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We are of the going water and the gone.</a:t>
            </a:r>
            <a:br>
              <a:rPr lang="en-US" sz="1200" kern="1200" dirty="0" smtClean="0">
                <a:solidFill>
                  <a:schemeClr val="tx1"/>
                </a:solidFill>
                <a:effectLst/>
                <a:latin typeface="Calibri" panose="020F0502020204030204" pitchFamily="34" charset="0"/>
                <a:ea typeface="+mn-ea"/>
                <a:cs typeface="+mn-cs"/>
              </a:rPr>
            </a:br>
            <a:r>
              <a:rPr lang="en-US" sz="1200" kern="1200" dirty="0" smtClean="0">
                <a:solidFill>
                  <a:schemeClr val="tx1"/>
                </a:solidFill>
                <a:effectLst/>
                <a:latin typeface="Calibri" panose="020F0502020204030204" pitchFamily="34" charset="0"/>
                <a:ea typeface="+mn-ea"/>
                <a:cs typeface="+mn-cs"/>
              </a:rPr>
              <a:t/>
            </a:r>
            <a:br>
              <a:rPr lang="en-US" sz="1200" kern="1200" dirty="0" smtClean="0">
                <a:solidFill>
                  <a:schemeClr val="tx1"/>
                </a:solidFill>
                <a:effectLst/>
                <a:latin typeface="Calibri" panose="020F0502020204030204" pitchFamily="34" charset="0"/>
                <a:ea typeface="+mn-ea"/>
                <a:cs typeface="+mn-cs"/>
              </a:rPr>
            </a:br>
            <a:r>
              <a:rPr lang="en-US" sz="1200" kern="1200" smtClean="0">
                <a:solidFill>
                  <a:schemeClr val="tx1"/>
                </a:solidFill>
                <a:effectLst/>
                <a:latin typeface="Calibri" panose="020F0502020204030204" pitchFamily="34" charset="0"/>
                <a:ea typeface="+mn-ea"/>
                <a:cs typeface="+mn-cs"/>
              </a:rPr>
              <a:t>We are of water in the holy land of water.</a:t>
            </a:r>
            <a:br>
              <a:rPr lang="en-US" sz="1200" kern="1200" smtClean="0">
                <a:solidFill>
                  <a:schemeClr val="tx1"/>
                </a:solidFill>
                <a:effectLst/>
                <a:latin typeface="Calibri" panose="020F0502020204030204" pitchFamily="34" charset="0"/>
                <a:ea typeface="+mn-ea"/>
                <a:cs typeface="+mn-cs"/>
              </a:rPr>
            </a:br>
            <a:endParaRPr lang="en-US" sz="1200" kern="1200" smtClean="0">
              <a:solidFill>
                <a:schemeClr val="tx1"/>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121</a:t>
            </a:fld>
            <a:endParaRPr lang="en-US"/>
          </a:p>
        </p:txBody>
      </p:sp>
    </p:spTree>
    <p:extLst>
      <p:ext uri="{BB962C8B-B14F-4D97-AF65-F5344CB8AC3E}">
        <p14:creationId xmlns:p14="http://schemas.microsoft.com/office/powerpoint/2010/main" val="17724638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Jill Murray started out as a young adult novelist</a:t>
            </a:r>
            <a:r>
              <a:rPr lang="en-US" baseline="0" dirty="0" smtClean="0"/>
              <a:t> but soon moved into games.  </a:t>
            </a:r>
          </a:p>
          <a:p>
            <a:endParaRPr lang="en-US" baseline="0" dirty="0" smtClean="0"/>
          </a:p>
          <a:p>
            <a:r>
              <a:rPr lang="en-US" baseline="0" dirty="0" smtClean="0"/>
              <a:t>Working at </a:t>
            </a:r>
            <a:r>
              <a:rPr lang="en-US" baseline="0" dirty="0" err="1" smtClean="0"/>
              <a:t>Ubisoft</a:t>
            </a:r>
            <a:r>
              <a:rPr lang="en-US" baseline="0" dirty="0" smtClean="0"/>
              <a:t> she wrote the award winning script for Assassin’s Creed:  Liberation, </a:t>
            </a:r>
          </a:p>
          <a:p>
            <a:endParaRPr lang="en-US" baseline="0" dirty="0" smtClean="0"/>
          </a:p>
          <a:p>
            <a:r>
              <a:rPr lang="en-US" baseline="0" dirty="0" smtClean="0"/>
              <a:t>and has since gone freelance, working on a wide range of titles from Long Story to Moon Hunters</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122</a:t>
            </a:fld>
            <a:endParaRPr lang="en-US">
              <a:solidFill>
                <a:srgbClr val="000000"/>
              </a:solidFill>
            </a:endParaRPr>
          </a:p>
        </p:txBody>
      </p:sp>
    </p:spTree>
    <p:extLst>
      <p:ext uri="{BB962C8B-B14F-4D97-AF65-F5344CB8AC3E}">
        <p14:creationId xmlns:p14="http://schemas.microsoft.com/office/powerpoint/2010/main" val="4285082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Calibri" panose="020F0502020204030204" pitchFamily="34" charset="0"/>
                <a:ea typeface="+mn-ea"/>
                <a:cs typeface="+mn-cs"/>
              </a:rPr>
              <a:t>If you want to understand why this</a:t>
            </a:r>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11</a:t>
            </a:fld>
            <a:endParaRPr lang="en-US"/>
          </a:p>
        </p:txBody>
      </p:sp>
    </p:spTree>
    <p:extLst>
      <p:ext uri="{BB962C8B-B14F-4D97-AF65-F5344CB8AC3E}">
        <p14:creationId xmlns:p14="http://schemas.microsoft.com/office/powerpoint/2010/main" val="13001126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050" dirty="0" smtClean="0">
                <a:solidFill>
                  <a:srgbClr val="EAEAEA"/>
                </a:solidFill>
                <a:highlight>
                  <a:srgbClr val="FAFAFA"/>
                </a:highlight>
                <a:latin typeface="Times New Roman"/>
                <a:ea typeface="Times New Roman"/>
                <a:cs typeface="Times New Roman"/>
                <a:sym typeface="Times New Roman"/>
              </a:rPr>
              <a:t>I'm here to talk about FEELINGS.</a:t>
            </a:r>
          </a:p>
          <a:p>
            <a:pPr lvl="0">
              <a:spcBef>
                <a:spcPts val="0"/>
              </a:spcBef>
              <a:buNone/>
            </a:pPr>
            <a:endParaRPr lang="en-US" sz="1050" dirty="0" smtClean="0">
              <a:solidFill>
                <a:srgbClr val="EAEAEA"/>
              </a:solidFill>
              <a:highlight>
                <a:srgbClr val="FAFAFA"/>
              </a:highlight>
              <a:latin typeface="Times New Roman"/>
              <a:ea typeface="Times New Roman"/>
              <a:cs typeface="Times New Roman"/>
              <a:sym typeface="Times New Roman"/>
            </a:endParaRPr>
          </a:p>
          <a:p>
            <a:pPr lvl="0">
              <a:spcBef>
                <a:spcPts val="0"/>
              </a:spcBef>
              <a:buNone/>
            </a:pPr>
            <a:r>
              <a:rPr lang="en-US" sz="1050" dirty="0" smtClean="0">
                <a:solidFill>
                  <a:srgbClr val="EAEAEA"/>
                </a:solidFill>
                <a:highlight>
                  <a:srgbClr val="FAFAFA"/>
                </a:highlight>
                <a:latin typeface="Times New Roman"/>
                <a:ea typeface="Times New Roman"/>
                <a:cs typeface="Times New Roman"/>
                <a:sym typeface="Times New Roman"/>
              </a:rPr>
              <a:t>They warned me to connect this topic more to game dev</a:t>
            </a:r>
          </a:p>
          <a:p>
            <a:pPr lvl="0">
              <a:spcBef>
                <a:spcPts val="0"/>
              </a:spcBef>
              <a:buNone/>
            </a:pPr>
            <a:endParaRPr lang="en-US" sz="1050" dirty="0" smtClean="0">
              <a:solidFill>
                <a:srgbClr val="EAEAEA"/>
              </a:solidFill>
              <a:highlight>
                <a:srgbClr val="FAFAFA"/>
              </a:highlight>
              <a:latin typeface="Times New Roman"/>
              <a:ea typeface="Times New Roman"/>
              <a:cs typeface="Times New Roman"/>
              <a:sym typeface="Times New Roman"/>
            </a:endParaRPr>
          </a:p>
          <a:p>
            <a:pPr lvl="0">
              <a:spcBef>
                <a:spcPts val="0"/>
              </a:spcBef>
              <a:buNone/>
            </a:pPr>
            <a:r>
              <a:rPr lang="en-US" sz="1050" dirty="0" smtClean="0">
                <a:solidFill>
                  <a:srgbClr val="EAEAEA"/>
                </a:solidFill>
                <a:highlight>
                  <a:srgbClr val="FAFAFA"/>
                </a:highlight>
                <a:latin typeface="Times New Roman"/>
                <a:ea typeface="Times New Roman"/>
                <a:cs typeface="Times New Roman"/>
                <a:sym typeface="Times New Roman"/>
              </a:rPr>
              <a:t>That’s fair. As an industry we can be VERY slow to connect our basic humanity to our work.</a:t>
            </a:r>
          </a:p>
          <a:p>
            <a:pPr lvl="0">
              <a:spcBef>
                <a:spcPts val="0"/>
              </a:spcBef>
              <a:buNone/>
            </a:pPr>
            <a:r>
              <a:rPr lang="en-US" sz="1050" dirty="0" smtClean="0">
                <a:solidFill>
                  <a:srgbClr val="EAEAEA"/>
                </a:solidFill>
                <a:highlight>
                  <a:srgbClr val="FAFAFA"/>
                </a:highlight>
                <a:latin typeface="Times New Roman"/>
                <a:ea typeface="Times New Roman"/>
                <a:cs typeface="Times New Roman"/>
                <a:sym typeface="Times New Roman"/>
              </a:rPr>
              <a:t>It shows up in crunch that sends </a:t>
            </a:r>
            <a:r>
              <a:rPr lang="en-US" sz="1050" dirty="0" err="1" smtClean="0">
                <a:solidFill>
                  <a:srgbClr val="EAEAEA"/>
                </a:solidFill>
                <a:highlight>
                  <a:srgbClr val="FAFAFA"/>
                </a:highlight>
                <a:latin typeface="Times New Roman"/>
                <a:ea typeface="Times New Roman"/>
                <a:cs typeface="Times New Roman"/>
                <a:sym typeface="Times New Roman"/>
              </a:rPr>
              <a:t>devs</a:t>
            </a:r>
            <a:r>
              <a:rPr lang="en-US" sz="1050" dirty="0" smtClean="0">
                <a:solidFill>
                  <a:srgbClr val="EAEAEA"/>
                </a:solidFill>
                <a:highlight>
                  <a:srgbClr val="FAFAFA"/>
                </a:highlight>
                <a:latin typeface="Times New Roman"/>
                <a:ea typeface="Times New Roman"/>
                <a:cs typeface="Times New Roman"/>
                <a:sym typeface="Times New Roman"/>
              </a:rPr>
              <a:t> to medical leave for burnout</a:t>
            </a:r>
          </a:p>
          <a:p>
            <a:pPr lvl="0">
              <a:spcBef>
                <a:spcPts val="0"/>
              </a:spcBef>
              <a:buNone/>
            </a:pPr>
            <a:r>
              <a:rPr lang="en-US" sz="1050" dirty="0" smtClean="0">
                <a:solidFill>
                  <a:srgbClr val="EAEAEA"/>
                </a:solidFill>
                <a:highlight>
                  <a:srgbClr val="FAFAFA"/>
                </a:highlight>
                <a:latin typeface="Times New Roman"/>
                <a:ea typeface="Times New Roman"/>
                <a:cs typeface="Times New Roman"/>
                <a:sym typeface="Times New Roman"/>
              </a:rPr>
              <a:t>And women harassed to the point of quitting</a:t>
            </a:r>
          </a:p>
          <a:p>
            <a:pPr lvl="0">
              <a:spcBef>
                <a:spcPts val="0"/>
              </a:spcBef>
              <a:buNone/>
            </a:pPr>
            <a:r>
              <a:rPr lang="en-US" sz="1050" dirty="0" smtClean="0">
                <a:solidFill>
                  <a:srgbClr val="EAEAEA"/>
                </a:solidFill>
                <a:highlight>
                  <a:srgbClr val="FAFAFA"/>
                </a:highlight>
                <a:latin typeface="Times New Roman"/>
                <a:ea typeface="Times New Roman"/>
                <a:cs typeface="Times New Roman"/>
                <a:sym typeface="Times New Roman"/>
              </a:rPr>
              <a:t>And calls to keep politics out of content, as if our games do not spring from our lives</a:t>
            </a:r>
          </a:p>
          <a:p>
            <a:pPr lvl="0">
              <a:spcBef>
                <a:spcPts val="0"/>
              </a:spcBef>
              <a:buNone/>
            </a:pPr>
            <a:endParaRPr lang="en-US" sz="1050" dirty="0" smtClean="0">
              <a:solidFill>
                <a:srgbClr val="EAEAEA"/>
              </a:solidFill>
              <a:highlight>
                <a:srgbClr val="FAFAFA"/>
              </a:highlight>
              <a:latin typeface="Times New Roman"/>
              <a:ea typeface="Times New Roman"/>
              <a:cs typeface="Times New Roman"/>
              <a:sym typeface="Times New Roman"/>
            </a:endParaRPr>
          </a:p>
          <a:p>
            <a:pPr lvl="0">
              <a:spcBef>
                <a:spcPts val="0"/>
              </a:spcBef>
              <a:buNone/>
            </a:pPr>
            <a:r>
              <a:rPr lang="en-US" sz="1050" dirty="0" smtClean="0">
                <a:solidFill>
                  <a:srgbClr val="EAEAEA"/>
                </a:solidFill>
                <a:highlight>
                  <a:srgbClr val="FAFAFA"/>
                </a:highlight>
                <a:latin typeface="Times New Roman"/>
                <a:ea typeface="Times New Roman"/>
                <a:cs typeface="Times New Roman"/>
                <a:sym typeface="Times New Roman"/>
              </a:rPr>
              <a:t>In 2016, as we face important challenges to civil rights and freedoms</a:t>
            </a:r>
          </a:p>
          <a:p>
            <a:pPr lvl="0">
              <a:spcBef>
                <a:spcPts val="0"/>
              </a:spcBef>
              <a:buNone/>
            </a:pPr>
            <a:r>
              <a:rPr lang="en-US" sz="1050" dirty="0" smtClean="0">
                <a:solidFill>
                  <a:srgbClr val="EAEAEA"/>
                </a:solidFill>
                <a:highlight>
                  <a:srgbClr val="FAFAFA"/>
                </a:highlight>
                <a:latin typeface="Times New Roman"/>
                <a:ea typeface="Times New Roman"/>
                <a:cs typeface="Times New Roman"/>
                <a:sym typeface="Times New Roman"/>
              </a:rPr>
              <a:t>Our emotional health, and ability to hear each other, may be our most important asset</a:t>
            </a:r>
          </a:p>
          <a:p>
            <a:pPr lvl="0">
              <a:spcBef>
                <a:spcPts val="0"/>
              </a:spcBef>
              <a:buNone/>
            </a:pPr>
            <a:endParaRPr lang="en-US" sz="1050" dirty="0" smtClean="0">
              <a:solidFill>
                <a:srgbClr val="EAEAEA"/>
              </a:solidFill>
              <a:highlight>
                <a:srgbClr val="FAFAFA"/>
              </a:highlight>
              <a:latin typeface="Times New Roman"/>
              <a:ea typeface="Times New Roman"/>
              <a:cs typeface="Times New Roman"/>
              <a:sym typeface="Times New Roman"/>
            </a:endParaRPr>
          </a:p>
          <a:p>
            <a:pPr lvl="0">
              <a:spcBef>
                <a:spcPts val="0"/>
              </a:spcBef>
              <a:buNone/>
            </a:pPr>
            <a:r>
              <a:rPr lang="en-US" sz="1050" dirty="0" smtClean="0">
                <a:solidFill>
                  <a:srgbClr val="EAEAEA"/>
                </a:solidFill>
                <a:highlight>
                  <a:srgbClr val="FAFAFA"/>
                </a:highlight>
                <a:latin typeface="Times New Roman"/>
                <a:ea typeface="Times New Roman"/>
                <a:cs typeface="Times New Roman"/>
                <a:sym typeface="Times New Roman"/>
              </a:rPr>
              <a:t>But still, </a:t>
            </a:r>
            <a:r>
              <a:rPr lang="en-US" sz="1050" dirty="0" err="1" smtClean="0">
                <a:solidFill>
                  <a:srgbClr val="EAEAEA"/>
                </a:solidFill>
                <a:highlight>
                  <a:srgbClr val="FAFAFA"/>
                </a:highlight>
                <a:latin typeface="Times New Roman"/>
                <a:ea typeface="Times New Roman"/>
                <a:cs typeface="Times New Roman"/>
                <a:sym typeface="Times New Roman"/>
              </a:rPr>
              <a:t>devs</a:t>
            </a:r>
            <a:r>
              <a:rPr lang="en-US" sz="1050" dirty="0" smtClean="0">
                <a:solidFill>
                  <a:srgbClr val="EAEAEA"/>
                </a:solidFill>
                <a:highlight>
                  <a:srgbClr val="FAFAFA"/>
                </a:highlight>
                <a:latin typeface="Times New Roman"/>
                <a:ea typeface="Times New Roman"/>
                <a:cs typeface="Times New Roman"/>
                <a:sym typeface="Times New Roman"/>
              </a:rPr>
              <a:t> are asked under the guise of performance feedback</a:t>
            </a:r>
          </a:p>
          <a:p>
            <a:pPr lvl="0">
              <a:spcBef>
                <a:spcPts val="0"/>
              </a:spcBef>
              <a:buNone/>
            </a:pPr>
            <a:r>
              <a:rPr lang="en-US" sz="1050" dirty="0" smtClean="0">
                <a:solidFill>
                  <a:srgbClr val="EAEAEA"/>
                </a:solidFill>
                <a:highlight>
                  <a:srgbClr val="FAFAFA"/>
                </a:highlight>
                <a:latin typeface="Times New Roman"/>
                <a:ea typeface="Times New Roman"/>
                <a:cs typeface="Times New Roman"/>
                <a:sym typeface="Times New Roman"/>
              </a:rPr>
              <a:t>To “control their emotions.”</a:t>
            </a:r>
          </a:p>
          <a:p>
            <a:pPr lvl="0">
              <a:spcBef>
                <a:spcPts val="0"/>
              </a:spcBef>
              <a:buNone/>
            </a:pPr>
            <a:endParaRPr lang="en-US" sz="1050" dirty="0" smtClean="0">
              <a:solidFill>
                <a:srgbClr val="EAEAEA"/>
              </a:solidFill>
              <a:highlight>
                <a:srgbClr val="FAFAFA"/>
              </a:highlight>
              <a:latin typeface="Times New Roman"/>
              <a:ea typeface="Times New Roman"/>
              <a:cs typeface="Times New Roman"/>
              <a:sym typeface="Times New Roman"/>
            </a:endParaRPr>
          </a:p>
          <a:p>
            <a:pPr lvl="0">
              <a:spcBef>
                <a:spcPts val="0"/>
              </a:spcBef>
              <a:buNone/>
            </a:pPr>
            <a:r>
              <a:rPr lang="en-US" sz="1050" dirty="0" smtClean="0">
                <a:solidFill>
                  <a:srgbClr val="EAEAEA"/>
                </a:solidFill>
                <a:highlight>
                  <a:srgbClr val="FAFAFA"/>
                </a:highlight>
                <a:latin typeface="Times New Roman"/>
                <a:ea typeface="Times New Roman"/>
                <a:cs typeface="Times New Roman"/>
                <a:sym typeface="Times New Roman"/>
              </a:rPr>
              <a:t>So here's one thing we don't hear enough:</a:t>
            </a:r>
            <a:endParaRPr lang="en-US" sz="1050" dirty="0">
              <a:solidFill>
                <a:srgbClr val="EAEAEA"/>
              </a:solidFill>
              <a:highlight>
                <a:srgbClr val="FAFAFA"/>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22574162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050">
                <a:highlight>
                  <a:srgbClr val="FAFAFA"/>
                </a:highlight>
                <a:latin typeface="Times New Roman"/>
                <a:ea typeface="Times New Roman"/>
                <a:cs typeface="Times New Roman"/>
                <a:sym typeface="Times New Roman"/>
              </a:rPr>
              <a:t>YOU CANNOT CONTROL A FEELING.</a:t>
            </a:r>
          </a:p>
          <a:p>
            <a:pPr lvl="0" rtl="0">
              <a:spcBef>
                <a:spcPts val="0"/>
              </a:spcBef>
              <a:buNone/>
            </a:pPr>
            <a:endParaRPr sz="1050">
              <a:highlight>
                <a:srgbClr val="FAFAFA"/>
              </a:highlight>
              <a:latin typeface="Times New Roman"/>
              <a:ea typeface="Times New Roman"/>
              <a:cs typeface="Times New Roman"/>
              <a:sym typeface="Times New Roman"/>
            </a:endParaRPr>
          </a:p>
          <a:p>
            <a:pPr lvl="0" rtl="0">
              <a:spcBef>
                <a:spcPts val="0"/>
              </a:spcBef>
              <a:buNone/>
            </a:pPr>
            <a:r>
              <a:rPr lang="en" sz="1050">
                <a:highlight>
                  <a:srgbClr val="FAFAFA"/>
                </a:highlight>
                <a:latin typeface="Times New Roman"/>
                <a:ea typeface="Times New Roman"/>
                <a:cs typeface="Times New Roman"/>
                <a:sym typeface="Times New Roman"/>
              </a:rPr>
              <a:t>[Pause]</a:t>
            </a:r>
          </a:p>
          <a:p>
            <a:pPr lvl="0" rtl="0">
              <a:spcBef>
                <a:spcPts val="0"/>
              </a:spcBef>
              <a:buNone/>
            </a:pPr>
            <a:endParaRPr sz="1050">
              <a:highlight>
                <a:srgbClr val="FAFAFA"/>
              </a:highlight>
              <a:latin typeface="Times New Roman"/>
              <a:ea typeface="Times New Roman"/>
              <a:cs typeface="Times New Roman"/>
              <a:sym typeface="Times New Roman"/>
            </a:endParaRPr>
          </a:p>
          <a:p>
            <a:pPr lvl="0" rtl="0">
              <a:spcBef>
                <a:spcPts val="0"/>
              </a:spcBef>
              <a:buNone/>
            </a:pPr>
            <a:r>
              <a:rPr lang="en" sz="1050">
                <a:highlight>
                  <a:srgbClr val="FAFAFA"/>
                </a:highlight>
                <a:latin typeface="Times New Roman"/>
                <a:ea typeface="Times New Roman"/>
                <a:cs typeface="Times New Roman"/>
                <a:sym typeface="Times New Roman"/>
              </a:rPr>
              <a:t>I probably just lost half of you. </a:t>
            </a:r>
          </a:p>
          <a:p>
            <a:pPr lvl="0" rtl="0">
              <a:spcBef>
                <a:spcPts val="0"/>
              </a:spcBef>
              <a:buNone/>
            </a:pPr>
            <a:r>
              <a:rPr lang="en" sz="1050">
                <a:highlight>
                  <a:srgbClr val="FAFAFA"/>
                </a:highlight>
                <a:latin typeface="Times New Roman"/>
                <a:ea typeface="Times New Roman"/>
                <a:cs typeface="Times New Roman"/>
                <a:sym typeface="Times New Roman"/>
              </a:rPr>
              <a:t>Many of us are drilled to hold the opposite belief.</a:t>
            </a:r>
          </a:p>
          <a:p>
            <a:pPr lvl="0" rtl="0">
              <a:spcBef>
                <a:spcPts val="0"/>
              </a:spcBef>
              <a:buNone/>
            </a:pPr>
            <a:r>
              <a:rPr lang="en" sz="1050">
                <a:highlight>
                  <a:srgbClr val="FAFAFA"/>
                </a:highlight>
                <a:latin typeface="Times New Roman"/>
                <a:ea typeface="Times New Roman"/>
                <a:cs typeface="Times New Roman"/>
                <a:sym typeface="Times New Roman"/>
              </a:rPr>
              <a:t>"I should be less angry." "I know I should be happier but..." </a:t>
            </a:r>
          </a:p>
        </p:txBody>
      </p:sp>
    </p:spTree>
    <p:extLst>
      <p:ext uri="{BB962C8B-B14F-4D97-AF65-F5344CB8AC3E}">
        <p14:creationId xmlns:p14="http://schemas.microsoft.com/office/powerpoint/2010/main" val="16523150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50">
                <a:highlight>
                  <a:srgbClr val="FAFAFA"/>
                </a:highlight>
                <a:latin typeface="Times New Roman"/>
                <a:ea typeface="Times New Roman"/>
                <a:cs typeface="Times New Roman"/>
                <a:sym typeface="Times New Roman"/>
              </a:rPr>
              <a:t>But you CAN’T CONTROL YOUR FEELINGS.</a:t>
            </a:r>
          </a:p>
          <a:p>
            <a:pPr lvl="0">
              <a:spcBef>
                <a:spcPts val="0"/>
              </a:spcBef>
              <a:buNone/>
            </a:pPr>
            <a:r>
              <a:rPr lang="en" sz="1050">
                <a:highlight>
                  <a:srgbClr val="FAFAFA"/>
                </a:highlight>
                <a:latin typeface="Times New Roman"/>
                <a:ea typeface="Times New Roman"/>
                <a:cs typeface="Times New Roman"/>
                <a:sym typeface="Times New Roman"/>
              </a:rPr>
              <a:t>It's not my opinion; it's brain science.</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Anything you can see, hear, touch or taste is sensory information</a:t>
            </a:r>
          </a:p>
          <a:p>
            <a:pPr lvl="0">
              <a:spcBef>
                <a:spcPts val="0"/>
              </a:spcBef>
              <a:buNone/>
            </a:pPr>
            <a:r>
              <a:rPr lang="en" sz="1050">
                <a:highlight>
                  <a:srgbClr val="FAFAFA"/>
                </a:highlight>
                <a:latin typeface="Times New Roman"/>
                <a:ea typeface="Times New Roman"/>
                <a:cs typeface="Times New Roman"/>
                <a:sym typeface="Times New Roman"/>
              </a:rPr>
              <a:t>It reaches your affective faculty-- your feelings-- in 12-14 miliseconds</a:t>
            </a:r>
          </a:p>
          <a:p>
            <a:pPr lvl="0">
              <a:spcBef>
                <a:spcPts val="0"/>
              </a:spcBef>
              <a:buNone/>
            </a:pPr>
            <a:r>
              <a:rPr lang="en" sz="1050">
                <a:highlight>
                  <a:srgbClr val="FAFAFA"/>
                </a:highlight>
                <a:latin typeface="Times New Roman"/>
                <a:ea typeface="Times New Roman"/>
                <a:cs typeface="Times New Roman"/>
                <a:sym typeface="Times New Roman"/>
              </a:rPr>
              <a:t>Meanwhile, the same information needs at least twice as long to find your cognitive faculty-- your thinking brain.</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By the time you can think about something,  you're already feeling it</a:t>
            </a:r>
          </a:p>
        </p:txBody>
      </p:sp>
    </p:spTree>
    <p:extLst>
      <p:ext uri="{BB962C8B-B14F-4D97-AF65-F5344CB8AC3E}">
        <p14:creationId xmlns:p14="http://schemas.microsoft.com/office/powerpoint/2010/main" val="40263033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50">
                <a:highlight>
                  <a:srgbClr val="FAFAFA"/>
                </a:highlight>
                <a:latin typeface="Times New Roman"/>
                <a:ea typeface="Times New Roman"/>
                <a:cs typeface="Times New Roman"/>
                <a:sym typeface="Times New Roman"/>
              </a:rPr>
              <a:t>So feelings are signs and feedback. </a:t>
            </a:r>
          </a:p>
          <a:p>
            <a:pPr lvl="0">
              <a:spcBef>
                <a:spcPts val="0"/>
              </a:spcBef>
              <a:buNone/>
            </a:pPr>
            <a:r>
              <a:rPr lang="en" sz="1050">
                <a:highlight>
                  <a:srgbClr val="FAFAFA"/>
                </a:highlight>
                <a:latin typeface="Times New Roman"/>
                <a:ea typeface="Times New Roman"/>
                <a:cs typeface="Times New Roman"/>
                <a:sym typeface="Times New Roman"/>
              </a:rPr>
              <a:t>You don't DO them. </a:t>
            </a:r>
          </a:p>
          <a:p>
            <a:pPr lvl="0">
              <a:spcBef>
                <a:spcPts val="0"/>
              </a:spcBef>
              <a:buNone/>
            </a:pPr>
            <a:r>
              <a:rPr lang="en" sz="1050">
                <a:highlight>
                  <a:srgbClr val="FAFAFA"/>
                </a:highlight>
                <a:latin typeface="Times New Roman"/>
                <a:ea typeface="Times New Roman"/>
                <a:cs typeface="Times New Roman"/>
                <a:sym typeface="Times New Roman"/>
              </a:rPr>
              <a:t>They arise to give you cues about your world state</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What you can control</a:t>
            </a:r>
          </a:p>
          <a:p>
            <a:pPr lvl="0">
              <a:spcBef>
                <a:spcPts val="0"/>
              </a:spcBef>
              <a:buNone/>
            </a:pPr>
            <a:r>
              <a:rPr lang="en" sz="1050">
                <a:highlight>
                  <a:srgbClr val="FAFAFA"/>
                </a:highlight>
                <a:latin typeface="Times New Roman"/>
                <a:ea typeface="Times New Roman"/>
                <a:cs typeface="Times New Roman"/>
                <a:sym typeface="Times New Roman"/>
              </a:rPr>
              <a:t>is the same thing you control in a game: actions. Behaviour.</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You might think, “well yes Jill but ACTUALLY, that’s what ‘control your feelings’ really means. It means control your behaviour. </a:t>
            </a:r>
          </a:p>
          <a:p>
            <a:pPr lvl="0">
              <a:spcBef>
                <a:spcPts val="0"/>
              </a:spcBef>
              <a:buNone/>
            </a:pPr>
            <a:r>
              <a:rPr lang="en" sz="1050">
                <a:highlight>
                  <a:srgbClr val="FAFAFA"/>
                </a:highlight>
                <a:latin typeface="Times New Roman"/>
                <a:ea typeface="Times New Roman"/>
                <a:cs typeface="Times New Roman"/>
                <a:sym typeface="Times New Roman"/>
              </a:rPr>
              <a:t>keep your feelings quiet until you’ve thought them through. </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But that’s not how feelings work, either. </a:t>
            </a:r>
          </a:p>
          <a:p>
            <a:pPr lvl="0">
              <a:spcBef>
                <a:spcPts val="0"/>
              </a:spcBef>
              <a:buNone/>
            </a:pPr>
            <a:r>
              <a:rPr lang="en" sz="1050">
                <a:highlight>
                  <a:srgbClr val="FAFAFA"/>
                </a:highlight>
                <a:latin typeface="Times New Roman"/>
                <a:ea typeface="Times New Roman"/>
                <a:cs typeface="Times New Roman"/>
                <a:sym typeface="Times New Roman"/>
              </a:rPr>
              <a:t>As long as a feeling is not processed, it influences your thoughts, whether you like it or not.</a:t>
            </a:r>
          </a:p>
          <a:p>
            <a:pPr lvl="0">
              <a:spcBef>
                <a:spcPts val="0"/>
              </a:spcBef>
              <a:buNone/>
            </a:pPr>
            <a:endParaRPr sz="1050">
              <a:highlight>
                <a:srgbClr val="FAFAFA"/>
              </a:highlight>
              <a:latin typeface="Times New Roman"/>
              <a:ea typeface="Times New Roman"/>
              <a:cs typeface="Times New Roman"/>
              <a:sym typeface="Times New Roman"/>
            </a:endParaRPr>
          </a:p>
          <a:p>
            <a:pPr lvl="0" rtl="0">
              <a:spcBef>
                <a:spcPts val="0"/>
              </a:spcBef>
              <a:buNone/>
            </a:pPr>
            <a:r>
              <a:rPr lang="en" sz="1050">
                <a:highlight>
                  <a:srgbClr val="FAFAFA"/>
                </a:highlight>
                <a:latin typeface="Times New Roman"/>
                <a:ea typeface="Times New Roman"/>
                <a:cs typeface="Times New Roman"/>
                <a:sym typeface="Times New Roman"/>
              </a:rPr>
              <a:t>So you have a choice:</a:t>
            </a:r>
          </a:p>
          <a:p>
            <a:pPr lvl="0" rtl="0">
              <a:spcBef>
                <a:spcPts val="0"/>
              </a:spcBef>
              <a:buNone/>
            </a:pPr>
            <a:r>
              <a:rPr lang="en" sz="1050">
                <a:highlight>
                  <a:srgbClr val="FAFAFA"/>
                </a:highlight>
                <a:latin typeface="Times New Roman"/>
                <a:ea typeface="Times New Roman"/>
                <a:cs typeface="Times New Roman"/>
                <a:sym typeface="Times New Roman"/>
              </a:rPr>
              <a:t>1) You can acknowledge and express the feeling</a:t>
            </a:r>
          </a:p>
          <a:p>
            <a:pPr lvl="0" rtl="0">
              <a:spcBef>
                <a:spcPts val="0"/>
              </a:spcBef>
              <a:buNone/>
            </a:pPr>
            <a:r>
              <a:rPr lang="en" sz="1050">
                <a:highlight>
                  <a:srgbClr val="FAFAFA"/>
                </a:highlight>
                <a:latin typeface="Times New Roman"/>
                <a:ea typeface="Times New Roman"/>
                <a:cs typeface="Times New Roman"/>
                <a:sym typeface="Times New Roman"/>
              </a:rPr>
              <a:t>or 2) try to ignore it and move on like it never happened.</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The second option leads to anxiety, and</a:t>
            </a:r>
          </a:p>
          <a:p>
            <a:pPr lvl="0">
              <a:spcBef>
                <a:spcPts val="0"/>
              </a:spcBef>
              <a:buNone/>
            </a:pPr>
            <a:r>
              <a:rPr lang="en" sz="1050">
                <a:highlight>
                  <a:srgbClr val="FAFAFA"/>
                </a:highlight>
                <a:latin typeface="Times New Roman"/>
                <a:ea typeface="Times New Roman"/>
                <a:cs typeface="Times New Roman"/>
                <a:sym typeface="Times New Roman"/>
              </a:rPr>
              <a:t>Anxiety brings confusing symptoms that make it HARDER to process a feeling. </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So it’s better if we can identify and express a feeling, </a:t>
            </a:r>
          </a:p>
          <a:p>
            <a:pPr lvl="0">
              <a:spcBef>
                <a:spcPts val="0"/>
              </a:spcBef>
              <a:buNone/>
            </a:pPr>
            <a:r>
              <a:rPr lang="en" sz="1050">
                <a:highlight>
                  <a:srgbClr val="FAFAFA"/>
                </a:highlight>
                <a:latin typeface="Times New Roman"/>
                <a:ea typeface="Times New Roman"/>
                <a:cs typeface="Times New Roman"/>
                <a:sym typeface="Times New Roman"/>
              </a:rPr>
              <a:t>knowing we cannot control it. </a:t>
            </a:r>
          </a:p>
        </p:txBody>
      </p:sp>
    </p:spTree>
    <p:extLst>
      <p:ext uri="{BB962C8B-B14F-4D97-AF65-F5344CB8AC3E}">
        <p14:creationId xmlns:p14="http://schemas.microsoft.com/office/powerpoint/2010/main" val="27437141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50">
                <a:highlight>
                  <a:srgbClr val="FAFAFA"/>
                </a:highlight>
                <a:latin typeface="Times New Roman"/>
                <a:ea typeface="Times New Roman"/>
                <a:cs typeface="Times New Roman"/>
                <a:sym typeface="Times New Roman"/>
              </a:rPr>
              <a:t>Expressing a feeling before it has a chance to morph into behaviour can be more straightforward than you might think.</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We have a big vocabulary for describing emotion</a:t>
            </a:r>
          </a:p>
          <a:p>
            <a:pPr lvl="0">
              <a:spcBef>
                <a:spcPts val="0"/>
              </a:spcBef>
              <a:buNone/>
            </a:pPr>
            <a:r>
              <a:rPr lang="en" sz="1050">
                <a:highlight>
                  <a:srgbClr val="FAFAFA"/>
                </a:highlight>
                <a:latin typeface="Times New Roman"/>
                <a:ea typeface="Times New Roman"/>
                <a:cs typeface="Times New Roman"/>
                <a:sym typeface="Times New Roman"/>
              </a:rPr>
              <a:t>but the number of core feelings we need to survive is small:</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 Joy</a:t>
            </a:r>
          </a:p>
          <a:p>
            <a:pPr lvl="0">
              <a:spcBef>
                <a:spcPts val="0"/>
              </a:spcBef>
              <a:buNone/>
            </a:pPr>
            <a:r>
              <a:rPr lang="en" sz="1050">
                <a:highlight>
                  <a:srgbClr val="FAFAFA"/>
                </a:highlight>
                <a:latin typeface="Times New Roman"/>
                <a:ea typeface="Times New Roman"/>
                <a:cs typeface="Times New Roman"/>
                <a:sym typeface="Times New Roman"/>
              </a:rPr>
              <a:t>- Sadness</a:t>
            </a:r>
          </a:p>
          <a:p>
            <a:pPr lvl="0">
              <a:spcBef>
                <a:spcPts val="0"/>
              </a:spcBef>
              <a:buNone/>
            </a:pPr>
            <a:r>
              <a:rPr lang="en" sz="1050">
                <a:highlight>
                  <a:srgbClr val="FAFAFA"/>
                </a:highlight>
                <a:latin typeface="Times New Roman"/>
                <a:ea typeface="Times New Roman"/>
                <a:cs typeface="Times New Roman"/>
                <a:sym typeface="Times New Roman"/>
              </a:rPr>
              <a:t>- Anger</a:t>
            </a:r>
          </a:p>
          <a:p>
            <a:pPr lvl="0">
              <a:spcBef>
                <a:spcPts val="0"/>
              </a:spcBef>
              <a:buNone/>
            </a:pPr>
            <a:r>
              <a:rPr lang="en" sz="1050">
                <a:highlight>
                  <a:srgbClr val="FAFAFA"/>
                </a:highlight>
                <a:latin typeface="Times New Roman"/>
                <a:ea typeface="Times New Roman"/>
                <a:cs typeface="Times New Roman"/>
                <a:sym typeface="Times New Roman"/>
              </a:rPr>
              <a:t>- and Fear</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If they’re good enough for survival, I think they’re good enough for game dev. </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Now, In our culture we have been conditioned to value some of these above others</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But no feeling is “good” or “bad.”</a:t>
            </a:r>
          </a:p>
          <a:p>
            <a:pPr lvl="0">
              <a:spcBef>
                <a:spcPts val="0"/>
              </a:spcBef>
              <a:buNone/>
            </a:pPr>
            <a:endParaRPr sz="1050">
              <a:highlight>
                <a:srgbClr val="FAFAFA"/>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31711099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50">
                <a:highlight>
                  <a:srgbClr val="FAFAFA"/>
                </a:highlight>
                <a:latin typeface="Times New Roman"/>
                <a:ea typeface="Times New Roman"/>
                <a:cs typeface="Times New Roman"/>
                <a:sym typeface="Times New Roman"/>
              </a:rPr>
              <a:t>Darwin observed that emotions exist to provoke action that will get an organism to safety and physical equilibrium.</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I’ll use anger as an example. </a:t>
            </a:r>
          </a:p>
          <a:p>
            <a:pPr lvl="0">
              <a:spcBef>
                <a:spcPts val="0"/>
              </a:spcBef>
              <a:buNone/>
            </a:pPr>
            <a:r>
              <a:rPr lang="en" sz="1050">
                <a:highlight>
                  <a:srgbClr val="FAFAFA"/>
                </a:highlight>
                <a:latin typeface="Times New Roman"/>
                <a:ea typeface="Times New Roman"/>
                <a:cs typeface="Times New Roman"/>
                <a:sym typeface="Times New Roman"/>
              </a:rPr>
              <a:t>My friend Manveer told me:</a:t>
            </a:r>
          </a:p>
          <a:p>
            <a:pPr lvl="0">
              <a:spcBef>
                <a:spcPts val="0"/>
              </a:spcBef>
              <a:buNone/>
            </a:pPr>
            <a:r>
              <a:rPr lang="en" sz="1050">
                <a:highlight>
                  <a:srgbClr val="FAFAFA"/>
                </a:highlight>
                <a:latin typeface="Times New Roman"/>
                <a:ea typeface="Times New Roman"/>
                <a:cs typeface="Times New Roman"/>
                <a:sym typeface="Times New Roman"/>
              </a:rPr>
              <a:t>Anger is a rocket. It can get you to the moon. Or if you keep it in the garage, it can burn your whole house down.</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Feelings can’t motivate us if we pretend not to have them. </a:t>
            </a:r>
          </a:p>
          <a:p>
            <a:pPr lvl="0">
              <a:spcBef>
                <a:spcPts val="0"/>
              </a:spcBef>
              <a:buNone/>
            </a:pPr>
            <a:r>
              <a:rPr lang="en" sz="1050">
                <a:highlight>
                  <a:srgbClr val="FAFAFA"/>
                </a:highlight>
                <a:latin typeface="Times New Roman"/>
                <a:ea typeface="Times New Roman"/>
                <a:cs typeface="Times New Roman"/>
                <a:sym typeface="Times New Roman"/>
              </a:rPr>
              <a:t>They can only burn us up.</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To find balance and equilibrium, we have to value ALL feelings equally.</a:t>
            </a:r>
          </a:p>
        </p:txBody>
      </p:sp>
    </p:spTree>
    <p:extLst>
      <p:ext uri="{BB962C8B-B14F-4D97-AF65-F5344CB8AC3E}">
        <p14:creationId xmlns:p14="http://schemas.microsoft.com/office/powerpoint/2010/main" val="4378477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50">
                <a:highlight>
                  <a:srgbClr val="FAFAFA"/>
                </a:highlight>
                <a:latin typeface="Times New Roman"/>
                <a:ea typeface="Times New Roman"/>
                <a:cs typeface="Times New Roman"/>
                <a:sym typeface="Times New Roman"/>
              </a:rPr>
              <a:t>And</a:t>
            </a:r>
          </a:p>
          <a:p>
            <a:pPr lvl="0">
              <a:spcBef>
                <a:spcPts val="0"/>
              </a:spcBef>
              <a:buNone/>
            </a:pPr>
            <a:r>
              <a:rPr lang="en" sz="1050">
                <a:highlight>
                  <a:srgbClr val="FAFAFA"/>
                </a:highlight>
                <a:latin typeface="Times New Roman"/>
                <a:ea typeface="Times New Roman"/>
                <a:cs typeface="Times New Roman"/>
                <a:sym typeface="Times New Roman"/>
              </a:rPr>
              <a:t>since you can’t control YOUR feelings</a:t>
            </a:r>
          </a:p>
          <a:p>
            <a:pPr lvl="0">
              <a:spcBef>
                <a:spcPts val="0"/>
              </a:spcBef>
              <a:buNone/>
            </a:pPr>
            <a:r>
              <a:rPr lang="en" sz="1050">
                <a:highlight>
                  <a:srgbClr val="FAFAFA"/>
                </a:highlight>
                <a:latin typeface="Times New Roman"/>
                <a:ea typeface="Times New Roman"/>
                <a:cs typeface="Times New Roman"/>
                <a:sym typeface="Times New Roman"/>
              </a:rPr>
              <a:t>You certainly can't control someone else's.</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Before we ask a colleague to be superhuman, and control their feelings </a:t>
            </a:r>
          </a:p>
          <a:p>
            <a:pPr lvl="0" rtl="0">
              <a:spcBef>
                <a:spcPts val="0"/>
              </a:spcBef>
              <a:buNone/>
            </a:pPr>
            <a:r>
              <a:rPr lang="en" sz="1050">
                <a:highlight>
                  <a:srgbClr val="FAFAFA"/>
                </a:highlight>
                <a:latin typeface="Times New Roman"/>
                <a:ea typeface="Times New Roman"/>
                <a:cs typeface="Times New Roman"/>
                <a:sym typeface="Times New Roman"/>
              </a:rPr>
              <a:t>we should check</a:t>
            </a:r>
          </a:p>
          <a:p>
            <a:pPr lvl="0">
              <a:spcBef>
                <a:spcPts val="0"/>
              </a:spcBef>
              <a:buNone/>
            </a:pPr>
            <a:r>
              <a:rPr lang="en" sz="1050">
                <a:highlight>
                  <a:srgbClr val="FAFAFA"/>
                </a:highlight>
                <a:latin typeface="Times New Roman"/>
                <a:ea typeface="Times New Roman"/>
                <a:cs typeface="Times New Roman"/>
                <a:sym typeface="Times New Roman"/>
              </a:rPr>
              <a:t>- Why is it important to me, to NOT KNOW what my team is feeling?</a:t>
            </a:r>
          </a:p>
          <a:p>
            <a:pPr lvl="0">
              <a:spcBef>
                <a:spcPts val="0"/>
              </a:spcBef>
              <a:buNone/>
            </a:pPr>
            <a:r>
              <a:rPr lang="en" sz="1050">
                <a:highlight>
                  <a:srgbClr val="FAFAFA"/>
                </a:highlight>
                <a:latin typeface="Times New Roman"/>
                <a:ea typeface="Times New Roman"/>
                <a:cs typeface="Times New Roman"/>
                <a:sym typeface="Times New Roman"/>
              </a:rPr>
              <a:t>- What would my project gain from having LESS INFORMATION about team morale?</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‘Cause if I ask someone to control their feelings, </a:t>
            </a:r>
          </a:p>
          <a:p>
            <a:pPr lvl="0">
              <a:spcBef>
                <a:spcPts val="0"/>
              </a:spcBef>
              <a:buNone/>
            </a:pPr>
            <a:r>
              <a:rPr lang="en" sz="1050">
                <a:highlight>
                  <a:srgbClr val="FAFAFA"/>
                </a:highlight>
                <a:latin typeface="Times New Roman"/>
                <a:ea typeface="Times New Roman"/>
                <a:cs typeface="Times New Roman"/>
                <a:sym typeface="Times New Roman"/>
              </a:rPr>
              <a:t>their energy is going into faking me out</a:t>
            </a:r>
          </a:p>
          <a:p>
            <a:pPr lvl="0">
              <a:spcBef>
                <a:spcPts val="0"/>
              </a:spcBef>
              <a:buNone/>
            </a:pPr>
            <a:r>
              <a:rPr lang="en" sz="1050">
                <a:highlight>
                  <a:srgbClr val="FAFAFA"/>
                </a:highlight>
                <a:latin typeface="Times New Roman"/>
                <a:ea typeface="Times New Roman"/>
                <a:cs typeface="Times New Roman"/>
                <a:sym typeface="Times New Roman"/>
              </a:rPr>
              <a:t>Instead of creative thinking</a:t>
            </a:r>
          </a:p>
          <a:p>
            <a:pPr lvl="0">
              <a:spcBef>
                <a:spcPts val="0"/>
              </a:spcBef>
              <a:buNone/>
            </a:pPr>
            <a:r>
              <a:rPr lang="en" sz="1050">
                <a:highlight>
                  <a:srgbClr val="FAFAFA"/>
                </a:highlight>
                <a:latin typeface="Times New Roman"/>
                <a:ea typeface="Times New Roman"/>
                <a:cs typeface="Times New Roman"/>
                <a:sym typeface="Times New Roman"/>
              </a:rPr>
              <a:t>Problem solving</a:t>
            </a:r>
          </a:p>
          <a:p>
            <a:pPr lvl="0">
              <a:spcBef>
                <a:spcPts val="0"/>
              </a:spcBef>
              <a:buNone/>
            </a:pPr>
            <a:r>
              <a:rPr lang="en" sz="1050">
                <a:highlight>
                  <a:srgbClr val="FAFAFA"/>
                </a:highlight>
                <a:latin typeface="Times New Roman"/>
                <a:ea typeface="Times New Roman"/>
                <a:cs typeface="Times New Roman"/>
                <a:sym typeface="Times New Roman"/>
              </a:rPr>
              <a:t>And everything else that could make a game great</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What a terrible use of super powers!</a:t>
            </a:r>
          </a:p>
        </p:txBody>
      </p:sp>
    </p:spTree>
    <p:extLst>
      <p:ext uri="{BB962C8B-B14F-4D97-AF65-F5344CB8AC3E}">
        <p14:creationId xmlns:p14="http://schemas.microsoft.com/office/powerpoint/2010/main" val="27908215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50">
                <a:highlight>
                  <a:srgbClr val="FAFAFA"/>
                </a:highlight>
                <a:latin typeface="Times New Roman"/>
                <a:ea typeface="Times New Roman"/>
                <a:cs typeface="Times New Roman"/>
                <a:sym typeface="Times New Roman"/>
              </a:rPr>
              <a:t>I’d much rather let people feel what they feel</a:t>
            </a:r>
          </a:p>
          <a:p>
            <a:pPr lvl="0">
              <a:spcBef>
                <a:spcPts val="0"/>
              </a:spcBef>
              <a:buNone/>
            </a:pPr>
            <a:r>
              <a:rPr lang="en" sz="1050">
                <a:highlight>
                  <a:srgbClr val="FAFAFA"/>
                </a:highlight>
                <a:latin typeface="Times New Roman"/>
                <a:ea typeface="Times New Roman"/>
                <a:cs typeface="Times New Roman"/>
                <a:sym typeface="Times New Roman"/>
              </a:rPr>
              <a:t>And say it out loud</a:t>
            </a:r>
          </a:p>
          <a:p>
            <a:pPr lvl="0">
              <a:spcBef>
                <a:spcPts val="0"/>
              </a:spcBef>
              <a:buNone/>
            </a:pPr>
            <a:r>
              <a:rPr lang="en" sz="1050">
                <a:highlight>
                  <a:srgbClr val="FAFAFA"/>
                </a:highlight>
                <a:latin typeface="Times New Roman"/>
                <a:ea typeface="Times New Roman"/>
                <a:cs typeface="Times New Roman"/>
                <a:sym typeface="Times New Roman"/>
              </a:rPr>
              <a:t>And save their energy </a:t>
            </a:r>
          </a:p>
          <a:p>
            <a:pPr lvl="0">
              <a:spcBef>
                <a:spcPts val="0"/>
              </a:spcBef>
              <a:buNone/>
            </a:pPr>
            <a:r>
              <a:rPr lang="en" sz="1050">
                <a:highlight>
                  <a:srgbClr val="FAFAFA"/>
                </a:highlight>
                <a:latin typeface="Times New Roman"/>
                <a:ea typeface="Times New Roman"/>
                <a:cs typeface="Times New Roman"/>
                <a:sym typeface="Times New Roman"/>
              </a:rPr>
              <a:t>For the really important superhuman things</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Like rewriting scripts three days before a voice recording</a:t>
            </a:r>
          </a:p>
          <a:p>
            <a:pPr lvl="0">
              <a:spcBef>
                <a:spcPts val="0"/>
              </a:spcBef>
              <a:buNone/>
            </a:pPr>
            <a:r>
              <a:rPr lang="en" sz="1050">
                <a:highlight>
                  <a:srgbClr val="FAFAFA"/>
                </a:highlight>
                <a:latin typeface="Times New Roman"/>
                <a:ea typeface="Times New Roman"/>
                <a:cs typeface="Times New Roman"/>
                <a:sym typeface="Times New Roman"/>
              </a:rPr>
              <a:t>Persuading teams that women have a place on screen</a:t>
            </a:r>
          </a:p>
          <a:p>
            <a:pPr lvl="0">
              <a:spcBef>
                <a:spcPts val="0"/>
              </a:spcBef>
              <a:buNone/>
            </a:pPr>
            <a:r>
              <a:rPr lang="en" sz="1050">
                <a:highlight>
                  <a:srgbClr val="FAFAFA"/>
                </a:highlight>
                <a:latin typeface="Times New Roman"/>
                <a:ea typeface="Times New Roman"/>
                <a:cs typeface="Times New Roman"/>
                <a:sym typeface="Times New Roman"/>
              </a:rPr>
              <a:t>And that white supremacy doesn’t</a:t>
            </a:r>
          </a:p>
          <a:p>
            <a:pPr lvl="0">
              <a:spcBef>
                <a:spcPts val="0"/>
              </a:spcBef>
              <a:buNone/>
            </a:pPr>
            <a:endParaRPr sz="1050">
              <a:highlight>
                <a:srgbClr val="FAFAFA"/>
              </a:highlight>
              <a:latin typeface="Times New Roman"/>
              <a:ea typeface="Times New Roman"/>
              <a:cs typeface="Times New Roman"/>
              <a:sym typeface="Times New Roman"/>
            </a:endParaRPr>
          </a:p>
          <a:p>
            <a:pPr lvl="0">
              <a:spcBef>
                <a:spcPts val="0"/>
              </a:spcBef>
              <a:buNone/>
            </a:pPr>
            <a:r>
              <a:rPr lang="en" sz="1050">
                <a:highlight>
                  <a:srgbClr val="FAFAFA"/>
                </a:highlight>
                <a:latin typeface="Times New Roman"/>
                <a:ea typeface="Times New Roman"/>
                <a:cs typeface="Times New Roman"/>
                <a:sym typeface="Times New Roman"/>
              </a:rPr>
              <a:t>Let's save our miracles for awesome things</a:t>
            </a:r>
          </a:p>
          <a:p>
            <a:pPr lvl="0">
              <a:spcBef>
                <a:spcPts val="0"/>
              </a:spcBef>
              <a:buNone/>
            </a:pPr>
            <a:r>
              <a:rPr lang="en" sz="1050">
                <a:highlight>
                  <a:srgbClr val="FAFAFA"/>
                </a:highlight>
                <a:latin typeface="Times New Roman"/>
                <a:ea typeface="Times New Roman"/>
                <a:cs typeface="Times New Roman"/>
                <a:sym typeface="Times New Roman"/>
              </a:rPr>
              <a:t>And stop trying to control our feelings.</a:t>
            </a:r>
          </a:p>
        </p:txBody>
      </p:sp>
    </p:spTree>
    <p:extLst>
      <p:ext uri="{BB962C8B-B14F-4D97-AF65-F5344CB8AC3E}">
        <p14:creationId xmlns:p14="http://schemas.microsoft.com/office/powerpoint/2010/main" val="39728743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next speaker has a long history in game development going all the way back to your favorite and mine, Scooby Doo Unmasked</a:t>
            </a:r>
          </a:p>
          <a:p>
            <a:endParaRPr lang="en-US" dirty="0" smtClean="0"/>
          </a:p>
          <a:p>
            <a:r>
              <a:rPr lang="en-US" dirty="0" smtClean="0"/>
              <a:t>He</a:t>
            </a:r>
            <a:r>
              <a:rPr lang="en-US" baseline="0" dirty="0" smtClean="0"/>
              <a:t> spent time at </a:t>
            </a:r>
            <a:r>
              <a:rPr lang="en-US" baseline="0" dirty="0" err="1" smtClean="0"/>
              <a:t>Ubisoft</a:t>
            </a:r>
            <a:r>
              <a:rPr lang="en-US" baseline="0" dirty="0" smtClean="0"/>
              <a:t> working on Assassin’s Creed Brotherhood and Far Cry and a game that he and I worked on together that we shall not mention</a:t>
            </a:r>
          </a:p>
          <a:p>
            <a:endParaRPr lang="en-US" baseline="0" dirty="0" smtClean="0"/>
          </a:p>
          <a:p>
            <a:r>
              <a:rPr lang="en-US" baseline="0" dirty="0" smtClean="0"/>
              <a:t>But most recently he launched his own company making the big-</a:t>
            </a:r>
            <a:r>
              <a:rPr lang="en-US" baseline="0" dirty="0" err="1" smtClean="0"/>
              <a:t>kickstrter</a:t>
            </a:r>
            <a:r>
              <a:rPr lang="en-US" baseline="0" dirty="0" smtClean="0"/>
              <a:t> success story Children of </a:t>
            </a:r>
            <a:r>
              <a:rPr lang="en-US" baseline="0" dirty="0" err="1" smtClean="0"/>
              <a:t>Zodiarcs</a:t>
            </a:r>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131</a:t>
            </a:fld>
            <a:endParaRPr lang="en-US">
              <a:solidFill>
                <a:srgbClr val="000000"/>
              </a:solidFill>
            </a:endParaRPr>
          </a:p>
        </p:txBody>
      </p:sp>
    </p:spTree>
    <p:extLst>
      <p:ext uri="{BB962C8B-B14F-4D97-AF65-F5344CB8AC3E}">
        <p14:creationId xmlns:p14="http://schemas.microsoft.com/office/powerpoint/2010/main" val="13670188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Bit about me</a:t>
            </a:r>
          </a:p>
          <a:p>
            <a:pPr marL="171450" indent="-171450">
              <a:buFont typeface="Arial" panose="020B0604020202020204" pitchFamily="34" charset="0"/>
              <a:buChar char="•"/>
              <a:defRPr/>
            </a:pPr>
            <a:r>
              <a:rPr lang="en-US" dirty="0" smtClean="0"/>
              <a:t>Game dev background in 3d art and game design</a:t>
            </a:r>
          </a:p>
          <a:p>
            <a:pPr marL="171450" indent="-171450">
              <a:buFont typeface="Arial" panose="020B0604020202020204" pitchFamily="34" charset="0"/>
              <a:buChar char="•"/>
              <a:defRPr/>
            </a:pPr>
            <a:r>
              <a:rPr lang="en-US" dirty="0" smtClean="0"/>
              <a:t>Spent 10 </a:t>
            </a:r>
            <a:r>
              <a:rPr lang="en-US" dirty="0" err="1" smtClean="0"/>
              <a:t>yrs</a:t>
            </a:r>
            <a:r>
              <a:rPr lang="en-US" dirty="0" smtClean="0"/>
              <a:t> working in Work for hire and AAA</a:t>
            </a:r>
          </a:p>
          <a:p>
            <a:pPr marL="171450" indent="-171450">
              <a:buFont typeface="Arial" panose="020B0604020202020204" pitchFamily="34" charset="0"/>
              <a:buChar char="•"/>
              <a:defRPr/>
            </a:pPr>
            <a:r>
              <a:rPr lang="en-US" dirty="0" smtClean="0"/>
              <a:t>Running Cardboard Utopia I founded for 2 </a:t>
            </a:r>
            <a:r>
              <a:rPr lang="en-US" dirty="0" err="1" smtClean="0"/>
              <a:t>yrs</a:t>
            </a:r>
            <a:endParaRPr lang="en-US" dirty="0" smtClean="0"/>
          </a:p>
          <a:p>
            <a:pPr marL="171450" indent="-171450">
              <a:buFont typeface="Arial" panose="020B0604020202020204" pitchFamily="34" charset="0"/>
              <a:buChar char="•"/>
              <a:defRPr/>
            </a:pPr>
            <a:endParaRPr lang="en-US" dirty="0" smtClean="0"/>
          </a:p>
          <a:p>
            <a:pPr>
              <a:buFont typeface="Arial" panose="020B0604020202020204" pitchFamily="34" charset="0"/>
              <a:buNone/>
              <a:defRPr/>
            </a:pPr>
            <a:r>
              <a:rPr lang="en-US" dirty="0" smtClean="0"/>
              <a:t>This is about what I’ve learned from running my own indie studio</a:t>
            </a:r>
          </a:p>
          <a:p>
            <a:pPr marL="171450" indent="-171450">
              <a:buFont typeface="Arial" panose="020B0604020202020204" pitchFamily="34" charset="0"/>
              <a:buChar char="•"/>
              <a:defRPr/>
            </a:pPr>
            <a:r>
              <a:rPr lang="en-US" dirty="0" smtClean="0"/>
              <a:t>Wish someone had told me</a:t>
            </a:r>
          </a:p>
          <a:p>
            <a:pPr marL="171450" indent="-171450">
              <a:buFont typeface="Arial" panose="020B0604020202020204" pitchFamily="34" charset="0"/>
              <a:buChar char="•"/>
              <a:defRPr/>
            </a:pPr>
            <a:endParaRPr lang="en-US" dirty="0" smtClean="0"/>
          </a:p>
          <a:p>
            <a:pPr marL="171450" indent="-171450">
              <a:buFont typeface="Arial" panose="020B0604020202020204" pitchFamily="34" charset="0"/>
              <a:buChar char="•"/>
              <a:defRPr/>
            </a:pPr>
            <a:endParaRPr lang="en-CA" dirty="0"/>
          </a:p>
        </p:txBody>
      </p:sp>
      <p:sp>
        <p:nvSpPr>
          <p:cNvPr id="61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DC3A65-3A5D-4F6C-AD39-39DE4C941EB9}" type="slidenum">
              <a:rPr lang="en-US" altLang="en-US" smtClean="0">
                <a:solidFill>
                  <a:srgbClr val="000000"/>
                </a:solidFill>
                <a:latin typeface="Calibri" panose="020F0502020204030204" pitchFamily="34" charset="0"/>
              </a:rPr>
              <a:pPr/>
              <a:t>132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668363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Turned into this</a:t>
            </a:r>
          </a:p>
          <a:p>
            <a:endParaRPr lang="en-US" sz="1200" kern="1200" dirty="0" smtClean="0">
              <a:solidFill>
                <a:schemeClr val="tx1"/>
              </a:solidFill>
              <a:effectLst/>
              <a:latin typeface="Calibri" panose="020F0502020204030204" pitchFamily="34" charset="0"/>
              <a:ea typeface="+mn-ea"/>
              <a:cs typeface="+mn-cs"/>
            </a:endParaRPr>
          </a:p>
          <a:p>
            <a:r>
              <a:rPr lang="en-US" dirty="0" smtClean="0"/>
              <a:t>You’re going to find it’s a system with many moving parts</a:t>
            </a:r>
            <a:r>
              <a:rPr lang="en-US" baseline="0" dirty="0" smtClean="0"/>
              <a:t> </a:t>
            </a:r>
            <a:r>
              <a:rPr lang="en-US" dirty="0" smtClean="0"/>
              <a:t>and no easy answers.  </a:t>
            </a:r>
          </a:p>
          <a:p>
            <a:endParaRPr lang="en-US" dirty="0" smtClean="0"/>
          </a:p>
          <a:p>
            <a:r>
              <a:rPr lang="en-US" dirty="0" smtClean="0"/>
              <a:t>If you want to stop it from happening here in Canada, you might want to understand the systems that led to </a:t>
            </a:r>
            <a:r>
              <a:rPr lang="en-US" baseline="0" dirty="0" smtClean="0"/>
              <a:t>it happening</a:t>
            </a:r>
            <a:r>
              <a:rPr lang="en-US" dirty="0" smtClean="0"/>
              <a:t> in mine.</a:t>
            </a:r>
          </a:p>
          <a:p>
            <a:endParaRPr lang="en-US" sz="1200" kern="1200" dirty="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12</a:t>
            </a:fld>
            <a:endParaRPr lang="en-US"/>
          </a:p>
        </p:txBody>
      </p:sp>
    </p:spTree>
    <p:extLst>
      <p:ext uri="{BB962C8B-B14F-4D97-AF65-F5344CB8AC3E}">
        <p14:creationId xmlns:p14="http://schemas.microsoft.com/office/powerpoint/2010/main" val="20462198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7171" name="Espace réservé des commentaires 2"/>
          <p:cNvSpPr>
            <a:spLocks noGrp="1"/>
          </p:cNvSpPr>
          <p:nvPr>
            <p:ph type="body" idx="1"/>
          </p:nvPr>
        </p:nvSpPr>
        <p:spPr/>
        <p:txBody>
          <a:bodyPr/>
          <a:lstStyle/>
          <a:p>
            <a:pPr>
              <a:defRPr/>
            </a:pPr>
            <a:r>
              <a:rPr lang="fr-FR" altLang="en-US" dirty="0" err="1" smtClean="0"/>
              <a:t>Become</a:t>
            </a:r>
            <a:r>
              <a:rPr lang="fr-FR" altLang="en-US" dirty="0" smtClean="0"/>
              <a:t> one, </a:t>
            </a:r>
            <a:r>
              <a:rPr lang="fr-FR" altLang="en-US" dirty="0" err="1" smtClean="0"/>
              <a:t>whether</a:t>
            </a:r>
            <a:r>
              <a:rPr lang="fr-FR" altLang="en-US" dirty="0" smtClean="0"/>
              <a:t> </a:t>
            </a:r>
            <a:r>
              <a:rPr lang="fr-FR" altLang="en-US" dirty="0" err="1" smtClean="0"/>
              <a:t>you</a:t>
            </a:r>
            <a:r>
              <a:rPr lang="fr-FR" altLang="en-US" dirty="0" smtClean="0"/>
              <a:t> </a:t>
            </a:r>
            <a:r>
              <a:rPr lang="fr-FR" altLang="en-US" dirty="0" err="1" smtClean="0"/>
              <a:t>like</a:t>
            </a:r>
            <a:r>
              <a:rPr lang="fr-FR" altLang="en-US" dirty="0" smtClean="0"/>
              <a:t> </a:t>
            </a:r>
            <a:r>
              <a:rPr lang="fr-FR" altLang="en-US" dirty="0" err="1" smtClean="0"/>
              <a:t>it</a:t>
            </a:r>
            <a:r>
              <a:rPr lang="fr-FR" altLang="en-US" dirty="0" smtClean="0"/>
              <a:t> or not</a:t>
            </a:r>
          </a:p>
          <a:p>
            <a:pPr marL="171450" indent="-171450">
              <a:buFontTx/>
              <a:buChar char="•"/>
              <a:defRPr/>
            </a:pPr>
            <a:r>
              <a:rPr lang="fr-FR" altLang="en-US" dirty="0" err="1" smtClean="0"/>
              <a:t>Learn</a:t>
            </a:r>
            <a:r>
              <a:rPr lang="fr-FR" altLang="en-US" dirty="0" smtClean="0"/>
              <a:t> about </a:t>
            </a:r>
            <a:r>
              <a:rPr lang="fr-FR" altLang="en-US" dirty="0" err="1" smtClean="0"/>
              <a:t>this</a:t>
            </a:r>
            <a:r>
              <a:rPr lang="fr-FR" altLang="en-US" dirty="0" smtClean="0"/>
              <a:t> </a:t>
            </a:r>
            <a:r>
              <a:rPr lang="fr-FR" altLang="en-US" dirty="0" err="1" smtClean="0"/>
              <a:t>stuff</a:t>
            </a:r>
            <a:r>
              <a:rPr lang="fr-FR" altLang="en-US" dirty="0" smtClean="0"/>
              <a:t>!</a:t>
            </a:r>
          </a:p>
          <a:p>
            <a:pPr marL="171450" indent="-171450">
              <a:buFontTx/>
              <a:buChar char="•"/>
              <a:defRPr/>
            </a:pPr>
            <a:r>
              <a:rPr lang="fr-FR" altLang="en-US" dirty="0" smtClean="0"/>
              <a:t>Dev 80% entrepreneur 20%</a:t>
            </a:r>
          </a:p>
          <a:p>
            <a:pPr marL="628650" lvl="1" indent="-171450">
              <a:buFontTx/>
              <a:buChar char="•"/>
              <a:defRPr/>
            </a:pPr>
            <a:r>
              <a:rPr lang="fr-FR" altLang="en-US" dirty="0" smtClean="0"/>
              <a:t>But the </a:t>
            </a:r>
            <a:r>
              <a:rPr lang="fr-FR" altLang="en-US" dirty="0" err="1" smtClean="0"/>
              <a:t>truth</a:t>
            </a:r>
            <a:r>
              <a:rPr lang="fr-FR" altLang="en-US" dirty="0" smtClean="0"/>
              <a:t> </a:t>
            </a:r>
            <a:r>
              <a:rPr lang="fr-FR" altLang="en-US" dirty="0" err="1" smtClean="0"/>
              <a:t>is</a:t>
            </a:r>
            <a:r>
              <a:rPr lang="fr-FR" altLang="en-US" dirty="0" smtClean="0"/>
              <a:t>, </a:t>
            </a:r>
            <a:r>
              <a:rPr lang="fr-FR" altLang="en-US" dirty="0" err="1" smtClean="0"/>
              <a:t>you</a:t>
            </a:r>
            <a:r>
              <a:rPr lang="fr-FR" altLang="en-US" dirty="0" smtClean="0"/>
              <a:t> </a:t>
            </a:r>
            <a:r>
              <a:rPr lang="fr-FR" altLang="en-US" dirty="0" err="1" smtClean="0"/>
              <a:t>will</a:t>
            </a:r>
            <a:r>
              <a:rPr lang="fr-FR" altLang="en-US" dirty="0" smtClean="0"/>
              <a:t> </a:t>
            </a:r>
            <a:r>
              <a:rPr lang="fr-FR" altLang="en-US" dirty="0" err="1" smtClean="0"/>
              <a:t>be</a:t>
            </a:r>
            <a:r>
              <a:rPr lang="fr-FR" altLang="en-US" dirty="0" smtClean="0"/>
              <a:t> an entrepreneur about 80% of the time. </a:t>
            </a:r>
          </a:p>
          <a:p>
            <a:pPr marL="1085850" lvl="2" indent="-171450">
              <a:buFontTx/>
              <a:buChar char="•"/>
              <a:defRPr/>
            </a:pPr>
            <a:r>
              <a:rPr lang="fr-FR" altLang="en-US" dirty="0" smtClean="0"/>
              <a:t>Dev </a:t>
            </a:r>
            <a:r>
              <a:rPr lang="fr-FR" altLang="en-US" dirty="0" err="1" smtClean="0"/>
              <a:t>other</a:t>
            </a:r>
            <a:r>
              <a:rPr lang="fr-FR" altLang="en-US" dirty="0" smtClean="0"/>
              <a:t> 80% of the time</a:t>
            </a:r>
          </a:p>
          <a:p>
            <a:pPr marL="628650" lvl="1" indent="-171450">
              <a:buFontTx/>
              <a:buChar char="•"/>
              <a:defRPr/>
            </a:pPr>
            <a:r>
              <a:rPr lang="fr-FR" altLang="en-US" dirty="0" smtClean="0"/>
              <a:t>If </a:t>
            </a:r>
            <a:r>
              <a:rPr lang="fr-FR" altLang="en-US" dirty="0" err="1" smtClean="0"/>
              <a:t>you</a:t>
            </a:r>
            <a:r>
              <a:rPr lang="fr-FR" altLang="en-US" dirty="0" smtClean="0"/>
              <a:t> </a:t>
            </a:r>
            <a:r>
              <a:rPr lang="fr-FR" altLang="en-US" dirty="0" err="1" smtClean="0"/>
              <a:t>don’t</a:t>
            </a:r>
            <a:r>
              <a:rPr lang="fr-FR" altLang="en-US" dirty="0" smtClean="0"/>
              <a:t> </a:t>
            </a:r>
            <a:r>
              <a:rPr lang="fr-FR" altLang="en-US" dirty="0" err="1" smtClean="0"/>
              <a:t>already</a:t>
            </a:r>
            <a:r>
              <a:rPr lang="fr-FR" altLang="en-US" dirty="0" smtClean="0"/>
              <a:t> know business, </a:t>
            </a:r>
            <a:r>
              <a:rPr lang="fr-FR" altLang="en-US" dirty="0" err="1" smtClean="0"/>
              <a:t>don’t</a:t>
            </a:r>
            <a:r>
              <a:rPr lang="fr-FR" altLang="en-US" dirty="0" smtClean="0"/>
              <a:t> assume </a:t>
            </a:r>
            <a:r>
              <a:rPr lang="fr-FR" altLang="en-US" dirty="0" err="1" smtClean="0"/>
              <a:t>you</a:t>
            </a:r>
            <a:r>
              <a:rPr lang="fr-FR" altLang="en-US" dirty="0" smtClean="0"/>
              <a:t> do</a:t>
            </a:r>
          </a:p>
          <a:p>
            <a:pPr marL="1085850" lvl="2" indent="-171450">
              <a:buFontTx/>
              <a:buChar char="•"/>
              <a:defRPr/>
            </a:pPr>
            <a:r>
              <a:rPr lang="fr-FR" altLang="en-US" dirty="0" err="1" smtClean="0"/>
              <a:t>Learn</a:t>
            </a:r>
            <a:r>
              <a:rPr lang="fr-FR" altLang="en-US" dirty="0" smtClean="0"/>
              <a:t> about business</a:t>
            </a:r>
          </a:p>
          <a:p>
            <a:pPr marL="1085850" lvl="2" indent="-171450">
              <a:buFontTx/>
              <a:buChar char="•"/>
              <a:defRPr/>
            </a:pPr>
            <a:r>
              <a:rPr lang="fr-FR" altLang="en-US" dirty="0" err="1" smtClean="0"/>
              <a:t>Ask</a:t>
            </a:r>
            <a:r>
              <a:rPr lang="fr-FR" altLang="en-US" dirty="0" smtClean="0"/>
              <a:t> for help </a:t>
            </a:r>
            <a:r>
              <a:rPr lang="fr-FR" altLang="en-US" dirty="0" err="1" smtClean="0"/>
              <a:t>from</a:t>
            </a:r>
            <a:r>
              <a:rPr lang="fr-FR" altLang="en-US" dirty="0" smtClean="0"/>
              <a:t> people </a:t>
            </a:r>
            <a:r>
              <a:rPr lang="fr-FR" altLang="en-US" dirty="0" err="1" smtClean="0"/>
              <a:t>who</a:t>
            </a:r>
            <a:r>
              <a:rPr lang="fr-FR" altLang="en-US" dirty="0" smtClean="0"/>
              <a:t> know </a:t>
            </a:r>
            <a:r>
              <a:rPr lang="fr-FR" altLang="en-US" dirty="0" err="1" smtClean="0"/>
              <a:t>these</a:t>
            </a:r>
            <a:r>
              <a:rPr lang="fr-FR" altLang="en-US" dirty="0" smtClean="0"/>
              <a:t> </a:t>
            </a:r>
            <a:r>
              <a:rPr lang="fr-FR" altLang="en-US" dirty="0" err="1" smtClean="0"/>
              <a:t>things</a:t>
            </a:r>
            <a:endParaRPr lang="fr-FR" altLang="en-US" dirty="0" smtClean="0"/>
          </a:p>
          <a:p>
            <a:pPr lvl="1">
              <a:defRPr/>
            </a:pPr>
            <a:endParaRPr lang="fr-FR" altLang="en-US" dirty="0" smtClean="0"/>
          </a:p>
          <a:p>
            <a:pPr>
              <a:defRPr/>
            </a:pPr>
            <a:r>
              <a:rPr lang="fr-FR" altLang="en-US" dirty="0" smtClean="0"/>
              <a:t>EXAMPLE</a:t>
            </a:r>
          </a:p>
          <a:p>
            <a:pPr>
              <a:defRPr/>
            </a:pPr>
            <a:endParaRPr lang="fr-FR" altLang="en-US" dirty="0" smtClean="0"/>
          </a:p>
          <a:p>
            <a:pPr>
              <a:defRPr/>
            </a:pPr>
            <a:r>
              <a:rPr lang="fr-FR" altLang="en-US" dirty="0" smtClean="0"/>
              <a:t>People </a:t>
            </a:r>
            <a:r>
              <a:rPr lang="fr-FR" altLang="en-US" dirty="0" err="1" smtClean="0"/>
              <a:t>always</a:t>
            </a:r>
            <a:r>
              <a:rPr lang="fr-FR" altLang="en-US" dirty="0" smtClean="0"/>
              <a:t> </a:t>
            </a:r>
            <a:r>
              <a:rPr lang="fr-FR" altLang="en-US" dirty="0" err="1" smtClean="0"/>
              <a:t>told</a:t>
            </a:r>
            <a:r>
              <a:rPr lang="fr-FR" altLang="en-US" dirty="0" smtClean="0"/>
              <a:t> me </a:t>
            </a:r>
            <a:r>
              <a:rPr lang="fr-FR" altLang="en-US" dirty="0" err="1" smtClean="0"/>
              <a:t>things</a:t>
            </a:r>
            <a:r>
              <a:rPr lang="fr-FR" altLang="en-US" dirty="0" smtClean="0"/>
              <a:t> </a:t>
            </a:r>
            <a:r>
              <a:rPr lang="fr-FR" altLang="en-US" dirty="0" err="1" smtClean="0"/>
              <a:t>like</a:t>
            </a:r>
            <a:r>
              <a:rPr lang="fr-FR" altLang="en-US" dirty="0" smtClean="0"/>
              <a:t> « </a:t>
            </a:r>
            <a:r>
              <a:rPr lang="fr-FR" altLang="en-US" dirty="0" err="1" smtClean="0"/>
              <a:t>it’s</a:t>
            </a:r>
            <a:r>
              <a:rPr lang="fr-FR" altLang="en-US" dirty="0" smtClean="0"/>
              <a:t> </a:t>
            </a:r>
            <a:r>
              <a:rPr lang="fr-FR" altLang="en-US" dirty="0" err="1" smtClean="0"/>
              <a:t>easy</a:t>
            </a:r>
            <a:r>
              <a:rPr lang="fr-FR" altLang="en-US" dirty="0" smtClean="0"/>
              <a:t> to </a:t>
            </a:r>
            <a:r>
              <a:rPr lang="fr-FR" altLang="en-US" dirty="0" err="1" smtClean="0"/>
              <a:t>incorporate</a:t>
            </a:r>
            <a:r>
              <a:rPr lang="fr-FR" altLang="en-US" dirty="0" smtClean="0"/>
              <a:t>, </a:t>
            </a:r>
            <a:r>
              <a:rPr lang="fr-FR" altLang="en-US" dirty="0" err="1" smtClean="0"/>
              <a:t>just</a:t>
            </a:r>
            <a:r>
              <a:rPr lang="fr-FR" altLang="en-US" dirty="0" smtClean="0"/>
              <a:t> do </a:t>
            </a:r>
            <a:r>
              <a:rPr lang="fr-FR" altLang="en-US" dirty="0" err="1" smtClean="0"/>
              <a:t>it</a:t>
            </a:r>
            <a:r>
              <a:rPr lang="fr-FR" altLang="en-US" dirty="0" smtClean="0"/>
              <a:t> online! ». </a:t>
            </a:r>
          </a:p>
          <a:p>
            <a:pPr marL="171450" indent="-171450">
              <a:buFont typeface="Arial" panose="020B0604020202020204" pitchFamily="34" charset="0"/>
              <a:buChar char="•"/>
              <a:defRPr/>
            </a:pPr>
            <a:r>
              <a:rPr lang="fr-FR" altLang="en-US" dirty="0" err="1" smtClean="0"/>
              <a:t>It’s</a:t>
            </a:r>
            <a:r>
              <a:rPr lang="fr-FR" altLang="en-US" dirty="0" smtClean="0"/>
              <a:t> all LIES!! </a:t>
            </a:r>
            <a:r>
              <a:rPr lang="fr-FR" altLang="en-US" dirty="0" err="1" smtClean="0"/>
              <a:t>Get</a:t>
            </a:r>
            <a:r>
              <a:rPr lang="fr-FR" altLang="en-US" dirty="0" smtClean="0"/>
              <a:t> a </a:t>
            </a:r>
            <a:r>
              <a:rPr lang="fr-FR" altLang="en-US" dirty="0" err="1" smtClean="0"/>
              <a:t>lawyer</a:t>
            </a:r>
            <a:r>
              <a:rPr lang="fr-FR" altLang="en-US" dirty="0" smtClean="0"/>
              <a:t>. </a:t>
            </a:r>
          </a:p>
          <a:p>
            <a:pPr marL="171450" indent="-171450">
              <a:buFont typeface="Arial" panose="020B0604020202020204" pitchFamily="34" charset="0"/>
              <a:buChar char="•"/>
              <a:defRPr/>
            </a:pPr>
            <a:r>
              <a:rPr lang="fr-FR" altLang="en-US" dirty="0" smtClean="0"/>
              <a:t>a $1500 </a:t>
            </a:r>
            <a:r>
              <a:rPr lang="fr-FR" altLang="en-US" dirty="0" err="1" smtClean="0"/>
              <a:t>mistake</a:t>
            </a:r>
            <a:endParaRPr lang="fr-FR" altLang="en-US" dirty="0" smtClean="0"/>
          </a:p>
        </p:txBody>
      </p:sp>
      <p:sp>
        <p:nvSpPr>
          <p:cNvPr id="8196"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BF024D-21C7-400A-ABD0-E6E74F7626E9}" type="slidenum">
              <a:rPr lang="en-US" altLang="en-US" smtClean="0">
                <a:solidFill>
                  <a:srgbClr val="000000"/>
                </a:solidFill>
                <a:latin typeface="Calibri" panose="020F0502020204030204" pitchFamily="34" charset="0"/>
              </a:rPr>
              <a:pPr/>
              <a:t>133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38166274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7171" name="Espace réservé des commentaires 2"/>
          <p:cNvSpPr>
            <a:spLocks noGrp="1"/>
          </p:cNvSpPr>
          <p:nvPr>
            <p:ph type="body" idx="1"/>
          </p:nvPr>
        </p:nvSpPr>
        <p:spPr/>
        <p:txBody>
          <a:bodyPr/>
          <a:lstStyle/>
          <a:p>
            <a:pPr>
              <a:defRPr/>
            </a:pPr>
            <a:r>
              <a:rPr lang="fr-FR" altLang="en-US" dirty="0" smtClean="0"/>
              <a:t>You </a:t>
            </a:r>
            <a:r>
              <a:rPr lang="fr-FR" altLang="en-US" dirty="0" err="1" smtClean="0"/>
              <a:t>become</a:t>
            </a:r>
            <a:r>
              <a:rPr lang="fr-FR" altLang="en-US" dirty="0" smtClean="0"/>
              <a:t> and </a:t>
            </a:r>
            <a:r>
              <a:rPr lang="fr-FR" altLang="en-US" dirty="0" err="1" smtClean="0"/>
              <a:t>indie</a:t>
            </a:r>
            <a:r>
              <a:rPr lang="fr-FR" altLang="en-US" dirty="0" smtClean="0"/>
              <a:t> for a </a:t>
            </a:r>
            <a:r>
              <a:rPr lang="fr-FR" altLang="en-US" dirty="0" err="1" smtClean="0"/>
              <a:t>reason</a:t>
            </a:r>
            <a:r>
              <a:rPr lang="fr-FR" altLang="en-US" dirty="0" smtClean="0"/>
              <a:t>. </a:t>
            </a:r>
          </a:p>
          <a:p>
            <a:pPr marL="171450" indent="-171450">
              <a:buFont typeface="Arial" panose="020B0604020202020204" pitchFamily="34" charset="0"/>
              <a:buChar char="•"/>
              <a:defRPr/>
            </a:pPr>
            <a:r>
              <a:rPr lang="fr-FR" altLang="en-US" dirty="0" smtClean="0"/>
              <a:t>You </a:t>
            </a:r>
            <a:r>
              <a:rPr lang="fr-FR" altLang="en-US" dirty="0" err="1" smtClean="0"/>
              <a:t>want</a:t>
            </a:r>
            <a:r>
              <a:rPr lang="fr-FR" altLang="en-US" dirty="0" smtClean="0"/>
              <a:t>, NEED </a:t>
            </a:r>
            <a:r>
              <a:rPr lang="fr-FR" altLang="en-US" dirty="0" err="1" smtClean="0"/>
              <a:t>that</a:t>
            </a:r>
            <a:r>
              <a:rPr lang="fr-FR" altLang="en-US" dirty="0" smtClean="0"/>
              <a:t> </a:t>
            </a:r>
            <a:r>
              <a:rPr lang="fr-FR" altLang="en-US" dirty="0" err="1" smtClean="0"/>
              <a:t>creative</a:t>
            </a:r>
            <a:r>
              <a:rPr lang="fr-FR" altLang="en-US" dirty="0" smtClean="0"/>
              <a:t> </a:t>
            </a:r>
            <a:r>
              <a:rPr lang="fr-FR" altLang="en-US" dirty="0" err="1" smtClean="0"/>
              <a:t>outlet</a:t>
            </a:r>
            <a:r>
              <a:rPr lang="fr-FR" altLang="en-US" dirty="0" smtClean="0"/>
              <a:t>. </a:t>
            </a:r>
          </a:p>
          <a:p>
            <a:pPr marL="171450" indent="-171450">
              <a:buFont typeface="Arial" panose="020B0604020202020204" pitchFamily="34" charset="0"/>
              <a:buChar char="•"/>
              <a:defRPr/>
            </a:pPr>
            <a:r>
              <a:rPr lang="fr-FR" altLang="en-US" dirty="0" err="1" smtClean="0"/>
              <a:t>Find</a:t>
            </a:r>
            <a:r>
              <a:rPr lang="fr-FR" altLang="en-US" dirty="0" smtClean="0"/>
              <a:t> balance </a:t>
            </a:r>
            <a:r>
              <a:rPr lang="fr-FR" altLang="en-US" dirty="0" err="1" smtClean="0"/>
              <a:t>between</a:t>
            </a:r>
            <a:r>
              <a:rPr lang="fr-FR" altLang="en-US" dirty="0" smtClean="0"/>
              <a:t> </a:t>
            </a:r>
            <a:r>
              <a:rPr lang="fr-FR" altLang="en-US" dirty="0" err="1" smtClean="0"/>
              <a:t>being</a:t>
            </a:r>
            <a:r>
              <a:rPr lang="fr-FR" altLang="en-US" dirty="0" smtClean="0"/>
              <a:t> a </a:t>
            </a:r>
            <a:r>
              <a:rPr lang="fr-FR" altLang="en-US" dirty="0" err="1" smtClean="0"/>
              <a:t>creator</a:t>
            </a:r>
            <a:r>
              <a:rPr lang="fr-FR" altLang="en-US" dirty="0" smtClean="0"/>
              <a:t> and </a:t>
            </a:r>
            <a:r>
              <a:rPr lang="fr-FR" altLang="en-US" dirty="0" err="1" smtClean="0"/>
              <a:t>being</a:t>
            </a:r>
            <a:r>
              <a:rPr lang="fr-FR" altLang="en-US" dirty="0" smtClean="0"/>
              <a:t> an entrepreneur </a:t>
            </a:r>
          </a:p>
          <a:p>
            <a:pPr marL="628650" lvl="1" indent="-171450">
              <a:buFont typeface="Arial" panose="020B0604020202020204" pitchFamily="34" charset="0"/>
              <a:buChar char="•"/>
              <a:defRPr/>
            </a:pPr>
            <a:r>
              <a:rPr lang="fr-FR" altLang="en-US" dirty="0" smtClean="0"/>
              <a:t>As a </a:t>
            </a:r>
            <a:r>
              <a:rPr lang="fr-FR" altLang="en-US" dirty="0" err="1" smtClean="0"/>
              <a:t>dev</a:t>
            </a:r>
            <a:r>
              <a:rPr lang="fr-FR" altLang="en-US" dirty="0" smtClean="0"/>
              <a:t>, I </a:t>
            </a:r>
            <a:r>
              <a:rPr lang="fr-FR" altLang="en-US" dirty="0" err="1" smtClean="0"/>
              <a:t>slowly</a:t>
            </a:r>
            <a:r>
              <a:rPr lang="fr-FR" altLang="en-US" dirty="0" smtClean="0"/>
              <a:t> </a:t>
            </a:r>
            <a:r>
              <a:rPr lang="fr-FR" altLang="en-US" dirty="0" err="1" smtClean="0"/>
              <a:t>learning</a:t>
            </a:r>
            <a:r>
              <a:rPr lang="fr-FR" altLang="en-US" dirty="0" smtClean="0"/>
              <a:t> to </a:t>
            </a:r>
            <a:r>
              <a:rPr lang="fr-FR" altLang="en-US" dirty="0" err="1" smtClean="0"/>
              <a:t>relinquish</a:t>
            </a:r>
            <a:r>
              <a:rPr lang="fr-FR" altLang="en-US" dirty="0" smtClean="0"/>
              <a:t> control over </a:t>
            </a:r>
            <a:r>
              <a:rPr lang="fr-FR" altLang="en-US" dirty="0" err="1" smtClean="0"/>
              <a:t>details</a:t>
            </a:r>
            <a:endParaRPr lang="fr-FR" altLang="en-US" dirty="0" smtClean="0"/>
          </a:p>
          <a:p>
            <a:pPr marL="628650" lvl="1" indent="-171450">
              <a:buFont typeface="Arial" panose="020B0604020202020204" pitchFamily="34" charset="0"/>
              <a:buChar char="•"/>
              <a:defRPr/>
            </a:pPr>
            <a:r>
              <a:rPr lang="fr-FR" altLang="en-US" dirty="0" err="1" smtClean="0"/>
              <a:t>My</a:t>
            </a:r>
            <a:r>
              <a:rPr lang="fr-FR" altLang="en-US" dirty="0" smtClean="0"/>
              <a:t> job </a:t>
            </a:r>
            <a:r>
              <a:rPr lang="fr-FR" altLang="en-US" dirty="0" err="1" smtClean="0"/>
              <a:t>is</a:t>
            </a:r>
            <a:r>
              <a:rPr lang="fr-FR" altLang="en-US" dirty="0" smtClean="0"/>
              <a:t> to focus on </a:t>
            </a:r>
            <a:r>
              <a:rPr lang="fr-FR" altLang="en-US" dirty="0" err="1" smtClean="0"/>
              <a:t>big</a:t>
            </a:r>
            <a:r>
              <a:rPr lang="fr-FR" altLang="en-US" dirty="0" smtClean="0"/>
              <a:t> </a:t>
            </a:r>
            <a:r>
              <a:rPr lang="fr-FR" altLang="en-US" dirty="0" err="1" smtClean="0"/>
              <a:t>picture</a:t>
            </a:r>
            <a:r>
              <a:rPr lang="fr-FR" altLang="en-US" dirty="0" smtClean="0"/>
              <a:t> and </a:t>
            </a:r>
            <a:r>
              <a:rPr lang="fr-FR" altLang="en-US" dirty="0" err="1" smtClean="0"/>
              <a:t>directing</a:t>
            </a:r>
            <a:endParaRPr lang="fr-FR" altLang="en-US" dirty="0" smtClean="0"/>
          </a:p>
          <a:p>
            <a:pPr marL="628650" lvl="1" indent="-171450">
              <a:buFont typeface="Arial" panose="020B0604020202020204" pitchFamily="34" charset="0"/>
              <a:buChar char="•"/>
              <a:defRPr/>
            </a:pPr>
            <a:r>
              <a:rPr lang="fr-FR" altLang="en-US" dirty="0" smtClean="0"/>
              <a:t>The </a:t>
            </a:r>
            <a:r>
              <a:rPr lang="fr-FR" altLang="en-US" dirty="0" err="1" smtClean="0"/>
              <a:t>same</a:t>
            </a:r>
            <a:r>
              <a:rPr lang="fr-FR" altLang="en-US" dirty="0" smtClean="0"/>
              <a:t> </a:t>
            </a:r>
            <a:r>
              <a:rPr lang="fr-FR" altLang="en-US" dirty="0" err="1" smtClean="0"/>
              <a:t>goes</a:t>
            </a:r>
            <a:r>
              <a:rPr lang="fr-FR" altLang="en-US" dirty="0" smtClean="0"/>
              <a:t> for </a:t>
            </a:r>
            <a:r>
              <a:rPr lang="fr-FR" altLang="en-US" dirty="0" err="1" smtClean="0"/>
              <a:t>your</a:t>
            </a:r>
            <a:r>
              <a:rPr lang="fr-FR" altLang="en-US" dirty="0" smtClean="0"/>
              <a:t> </a:t>
            </a:r>
            <a:r>
              <a:rPr lang="fr-FR" altLang="en-US" dirty="0" err="1" smtClean="0"/>
              <a:t>precious</a:t>
            </a:r>
            <a:r>
              <a:rPr lang="fr-FR" altLang="en-US" dirty="0" smtClean="0"/>
              <a:t> business-baby</a:t>
            </a:r>
          </a:p>
          <a:p>
            <a:pPr marL="1085850" lvl="2" indent="-171450">
              <a:buFont typeface="Arial" panose="020B0604020202020204" pitchFamily="34" charset="0"/>
              <a:buChar char="•"/>
              <a:defRPr/>
            </a:pPr>
            <a:r>
              <a:rPr lang="fr-FR" altLang="en-US" dirty="0" err="1" smtClean="0"/>
              <a:t>Unless</a:t>
            </a:r>
            <a:r>
              <a:rPr lang="fr-FR" altLang="en-US" dirty="0" smtClean="0"/>
              <a:t> stick to 1 full-time, </a:t>
            </a:r>
            <a:r>
              <a:rPr lang="fr-FR" altLang="en-US" dirty="0" err="1" smtClean="0"/>
              <a:t>get</a:t>
            </a:r>
            <a:r>
              <a:rPr lang="fr-FR" altLang="en-US" dirty="0" smtClean="0"/>
              <a:t> </a:t>
            </a:r>
            <a:r>
              <a:rPr lang="fr-FR" altLang="en-US" dirty="0" err="1" smtClean="0"/>
              <a:t>someone</a:t>
            </a:r>
            <a:r>
              <a:rPr lang="fr-FR" altLang="en-US" dirty="0" smtClean="0"/>
              <a:t> to help </a:t>
            </a:r>
            <a:r>
              <a:rPr lang="fr-FR" altLang="en-US" dirty="0" err="1" smtClean="0"/>
              <a:t>you</a:t>
            </a:r>
            <a:r>
              <a:rPr lang="fr-FR" altLang="en-US" dirty="0" smtClean="0"/>
              <a:t>.</a:t>
            </a:r>
          </a:p>
          <a:p>
            <a:pPr marL="1543050" lvl="3" indent="-171450">
              <a:buFont typeface="Arial" panose="020B0604020202020204" pitchFamily="34" charset="0"/>
              <a:buChar char="•"/>
              <a:defRPr/>
            </a:pPr>
            <a:r>
              <a:rPr lang="fr-FR" altLang="en-US" dirty="0" err="1" smtClean="0"/>
              <a:t>Delegate</a:t>
            </a:r>
            <a:r>
              <a:rPr lang="fr-FR" altLang="en-US" dirty="0" smtClean="0"/>
              <a:t> or </a:t>
            </a:r>
            <a:r>
              <a:rPr lang="fr-FR" altLang="en-US" dirty="0" err="1" smtClean="0"/>
              <a:t>hire</a:t>
            </a:r>
            <a:endParaRPr lang="fr-FR" altLang="en-US" dirty="0" smtClean="0"/>
          </a:p>
        </p:txBody>
      </p:sp>
      <p:sp>
        <p:nvSpPr>
          <p:cNvPr id="9220"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D8CA18-2F58-4F8F-A92E-9A54CC1FAF89}" type="slidenum">
              <a:rPr lang="en-US" altLang="en-US" smtClean="0">
                <a:solidFill>
                  <a:srgbClr val="000000"/>
                </a:solidFill>
                <a:latin typeface="Calibri" panose="020F0502020204030204" pitchFamily="34" charset="0"/>
              </a:rPr>
              <a:pPr/>
              <a:t>134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06409348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20482" name="Espace réservé des commentaires 2"/>
          <p:cNvSpPr>
            <a:spLocks noGrp="1"/>
          </p:cNvSpPr>
          <p:nvPr>
            <p:ph type="body" idx="1"/>
          </p:nvPr>
        </p:nvSpPr>
        <p:spPr/>
        <p:txBody>
          <a:bodyPr/>
          <a:lstStyle/>
          <a:p>
            <a:r>
              <a:rPr lang="fr-FR" altLang="en-US" smtClean="0"/>
              <a:t>Not a lead designer, a leader of a country</a:t>
            </a:r>
          </a:p>
          <a:p>
            <a:pPr>
              <a:buFontTx/>
              <a:buChar char="•"/>
            </a:pPr>
            <a:r>
              <a:rPr lang="fr-FR" altLang="en-US" smtClean="0"/>
              <a:t>Being a studio head changes you. It changes your perspective on development.</a:t>
            </a:r>
          </a:p>
          <a:p>
            <a:pPr marL="628650" lvl="2" indent="-171450">
              <a:buFontTx/>
              <a:buChar char="•"/>
            </a:pPr>
            <a:r>
              <a:rPr lang="en-US" altLang="en-US" smtClean="0"/>
              <a:t>Friends have told me I’ve become more “corporate”</a:t>
            </a:r>
          </a:p>
          <a:p>
            <a:pPr marL="628650" lvl="2" indent="-171450">
              <a:buFontTx/>
              <a:buChar char="•"/>
            </a:pPr>
            <a:r>
              <a:rPr lang="en-US" altLang="en-US" smtClean="0"/>
              <a:t>No one above you to blame for bad decisions</a:t>
            </a:r>
          </a:p>
          <a:p>
            <a:pPr marL="1085850" lvl="3" indent="-171450">
              <a:buFontTx/>
              <a:buChar char="•"/>
            </a:pPr>
            <a:r>
              <a:rPr lang="en-US" altLang="en-US" smtClean="0"/>
              <a:t>The buck stops at you</a:t>
            </a:r>
            <a:endParaRPr lang="fr-FR" altLang="en-US" smtClean="0"/>
          </a:p>
          <a:p>
            <a:pPr marL="1085850" lvl="3" indent="-171450">
              <a:buFontTx/>
              <a:buChar char="•"/>
            </a:pPr>
            <a:r>
              <a:rPr lang="fr-FR" altLang="en-US" smtClean="0"/>
              <a:t>Every little decision I make has the weight of the team, the project, and the studio on them</a:t>
            </a:r>
          </a:p>
          <a:p>
            <a:pPr marL="1085850" lvl="3" indent="-171450">
              <a:buFontTx/>
              <a:buChar char="•"/>
            </a:pPr>
            <a:r>
              <a:rPr lang="fr-FR" altLang="en-US" smtClean="0"/>
              <a:t>That also means you need to have confidence in them</a:t>
            </a:r>
          </a:p>
          <a:p>
            <a:pPr marL="1543050" lvl="4" indent="-171450">
              <a:buFontTx/>
              <a:buChar char="•"/>
            </a:pPr>
            <a:r>
              <a:rPr lang="fr-FR" altLang="en-US" smtClean="0"/>
              <a:t>Also humility to accept when wrong and adapt</a:t>
            </a:r>
          </a:p>
          <a:p>
            <a:pPr marL="1543050" lvl="4" indent="-171450" eaLnBrk="1" hangingPunct="1">
              <a:spcBef>
                <a:spcPct val="0"/>
              </a:spcBef>
              <a:buFontTx/>
              <a:buChar char="•"/>
            </a:pPr>
            <a:r>
              <a:rPr lang="fr-FR" altLang="en-US" smtClean="0"/>
              <a:t>Speaking of « adapt », there is no skill you’ll use more than your ability to adapt</a:t>
            </a:r>
          </a:p>
          <a:p>
            <a:pPr marL="0" lvl="1"/>
            <a:endParaRPr lang="fr-FR" altLang="en-US" smtClean="0"/>
          </a:p>
          <a:p>
            <a:pPr marL="0" lvl="1"/>
            <a:r>
              <a:rPr lang="fr-FR" altLang="en-US" smtClean="0"/>
              <a:t>As the leader, decisions are not just about you</a:t>
            </a:r>
          </a:p>
          <a:p>
            <a:pPr marL="0" lvl="1">
              <a:buFontTx/>
              <a:buChar char="•"/>
            </a:pPr>
            <a:r>
              <a:rPr lang="fr-FR" altLang="en-US" smtClean="0"/>
              <a:t>You will have to make decisions outside of yourself, </a:t>
            </a:r>
          </a:p>
          <a:p>
            <a:pPr marL="0" lvl="1">
              <a:buFontTx/>
              <a:buChar char="•"/>
            </a:pPr>
            <a:r>
              <a:rPr lang="fr-FR" altLang="en-US" smtClean="0"/>
              <a:t>Learn to assess the value of ideas, especially YOUR ideas, more objectively. </a:t>
            </a:r>
          </a:p>
          <a:p>
            <a:pPr marL="628650" lvl="2" indent="-171450">
              <a:buFontTx/>
              <a:buChar char="•"/>
            </a:pPr>
            <a:r>
              <a:rPr lang="fr-FR" altLang="en-US" smtClean="0"/>
              <a:t>What’s best for your game’s vision, your team, and your studio</a:t>
            </a:r>
          </a:p>
          <a:p>
            <a:pPr marL="1085850" lvl="3" indent="-171450">
              <a:buFontTx/>
              <a:buChar char="•"/>
            </a:pPr>
            <a:r>
              <a:rPr lang="fr-FR" altLang="en-US" smtClean="0"/>
              <a:t>Not for yourself and what you want</a:t>
            </a:r>
          </a:p>
        </p:txBody>
      </p:sp>
      <p:sp>
        <p:nvSpPr>
          <p:cNvPr id="11268"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7F07722-FE38-40FB-98A0-84504C0B19A3}" type="slidenum">
              <a:rPr lang="en-US" altLang="en-US" smtClean="0">
                <a:solidFill>
                  <a:srgbClr val="000000"/>
                </a:solidFill>
                <a:latin typeface="Calibri" panose="020F0502020204030204" pitchFamily="34" charset="0"/>
              </a:rPr>
              <a:pPr/>
              <a:t>135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57560021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13315" name="Espace réservé des commentaires 2"/>
          <p:cNvSpPr>
            <a:spLocks noGrp="1"/>
          </p:cNvSpPr>
          <p:nvPr>
            <p:ph type="body" idx="1"/>
          </p:nvPr>
        </p:nvSpPr>
        <p:spPr>
          <a:noFill/>
        </p:spPr>
        <p:txBody>
          <a:bodyPr/>
          <a:lstStyle/>
          <a:p>
            <a:pPr marL="171450" indent="-171450">
              <a:buFontTx/>
              <a:buChar char="•"/>
            </a:pPr>
            <a:r>
              <a:rPr lang="fr-FR" altLang="en-US" smtClean="0"/>
              <a:t>Yes, having a studio, especially a young one, is stressful AF </a:t>
            </a:r>
          </a:p>
          <a:p>
            <a:pPr marL="628650" lvl="1" indent="-171450">
              <a:buFontTx/>
              <a:buChar char="•"/>
            </a:pPr>
            <a:r>
              <a:rPr lang="fr-FR" altLang="en-US" smtClean="0"/>
              <a:t>I’ve wanted to run away from it all and drink myself stupid under a bridge.</a:t>
            </a:r>
          </a:p>
          <a:p>
            <a:pPr marL="628650" lvl="1" indent="-171450">
              <a:buFontTx/>
              <a:buChar char="•"/>
            </a:pPr>
            <a:endParaRPr lang="fr-FR" altLang="en-US" smtClean="0"/>
          </a:p>
          <a:p>
            <a:pPr marL="171450" indent="-171450">
              <a:buFontTx/>
              <a:buChar char="•"/>
            </a:pPr>
            <a:r>
              <a:rPr lang="fr-FR" altLang="en-US" smtClean="0"/>
              <a:t>It’s a huge emotional strain; </a:t>
            </a:r>
          </a:p>
          <a:p>
            <a:pPr marL="628650" lvl="1" indent="-171450">
              <a:buFontTx/>
              <a:buChar char="•"/>
            </a:pPr>
            <a:r>
              <a:rPr lang="fr-FR" altLang="en-US" smtClean="0"/>
              <a:t>game development is already pretty hard as it is</a:t>
            </a:r>
          </a:p>
          <a:p>
            <a:pPr marL="628650" lvl="1" indent="-171450">
              <a:buFontTx/>
              <a:buChar char="•"/>
            </a:pPr>
            <a:r>
              <a:rPr lang="fr-FR" altLang="en-US" smtClean="0"/>
              <a:t>But that difficulty is magnified by</a:t>
            </a:r>
          </a:p>
          <a:p>
            <a:pPr marL="1085850" lvl="2" indent="-171450">
              <a:buFontTx/>
              <a:buChar char="•"/>
            </a:pPr>
            <a:r>
              <a:rPr lang="fr-FR" altLang="en-US" smtClean="0"/>
              <a:t>The pressure of owning a business you want to succeed</a:t>
            </a:r>
          </a:p>
          <a:p>
            <a:pPr marL="1085850" lvl="2" indent="-171450">
              <a:buFontTx/>
              <a:buChar char="•"/>
            </a:pPr>
            <a:r>
              <a:rPr lang="fr-FR" altLang="en-US" smtClean="0"/>
              <a:t>The pressure of leading a team who put faith in you</a:t>
            </a:r>
          </a:p>
          <a:p>
            <a:pPr marL="1085850" lvl="2" indent="-171450">
              <a:buFontTx/>
              <a:buChar char="•"/>
            </a:pPr>
            <a:r>
              <a:rPr lang="fr-FR" altLang="en-US" smtClean="0"/>
              <a:t>So much is riding on this project all of you are pouring much love and passion into</a:t>
            </a:r>
          </a:p>
          <a:p>
            <a:pPr marL="1085850" lvl="2" indent="-171450">
              <a:buFontTx/>
              <a:buChar char="•"/>
            </a:pPr>
            <a:endParaRPr lang="fr-FR" altLang="en-US" smtClean="0"/>
          </a:p>
          <a:p>
            <a:pPr marL="171450" indent="-171450">
              <a:buFontTx/>
              <a:buChar char="•"/>
            </a:pPr>
            <a:r>
              <a:rPr lang="fr-FR" altLang="en-US" smtClean="0"/>
              <a:t>SO, get ready for that. I myself am still working on that part. </a:t>
            </a:r>
          </a:p>
          <a:p>
            <a:pPr marL="628650" lvl="1" indent="-171450">
              <a:buFontTx/>
              <a:buChar char="•"/>
            </a:pPr>
            <a:r>
              <a:rPr lang="fr-FR" altLang="en-US" smtClean="0"/>
              <a:t>One of the hardest but most beneficial things to do, I found, is simply: Take time to step away from work.</a:t>
            </a:r>
          </a:p>
          <a:p>
            <a:pPr marL="1085850" lvl="2" indent="-171450">
              <a:buFontTx/>
              <a:buChar char="•"/>
            </a:pPr>
            <a:r>
              <a:rPr lang="fr-FR" altLang="en-US" smtClean="0"/>
              <a:t>Take care of yourself. Eat, sleep, move. See your family and your friends. Have your people around you. </a:t>
            </a:r>
          </a:p>
          <a:p>
            <a:pPr marL="1085850" lvl="2" indent="-171450">
              <a:buFontTx/>
              <a:buChar char="•"/>
            </a:pPr>
            <a:endParaRPr lang="fr-FR" altLang="en-US" smtClean="0"/>
          </a:p>
        </p:txBody>
      </p:sp>
      <p:sp>
        <p:nvSpPr>
          <p:cNvPr id="13316"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79CAF1-C187-4CC1-A8AD-600445BFE7D6}" type="slidenum">
              <a:rPr lang="en-US" altLang="en-US" smtClean="0">
                <a:solidFill>
                  <a:srgbClr val="000000"/>
                </a:solidFill>
                <a:latin typeface="Calibri" panose="020F0502020204030204" pitchFamily="34" charset="0"/>
              </a:rPr>
              <a:pPr/>
              <a:t>136</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0214808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14339" name="Espace réservé des commentaires 2"/>
          <p:cNvSpPr>
            <a:spLocks noGrp="1"/>
          </p:cNvSpPr>
          <p:nvPr>
            <p:ph type="body" idx="1"/>
          </p:nvPr>
        </p:nvSpPr>
        <p:spPr>
          <a:noFill/>
        </p:spPr>
        <p:txBody>
          <a:bodyPr/>
          <a:lstStyle/>
          <a:p>
            <a:pPr marL="628650" lvl="1" indent="-171450">
              <a:buFontTx/>
              <a:buChar char="-"/>
            </a:pPr>
            <a:endParaRPr lang="fr-FR" altLang="en-US" smtClean="0"/>
          </a:p>
          <a:p>
            <a:pPr marL="171450" indent="-171450">
              <a:buFontTx/>
              <a:buChar char="•"/>
            </a:pPr>
            <a:r>
              <a:rPr lang="fr-FR" altLang="en-US" smtClean="0"/>
              <a:t>This being said, if you do take that step and decide to start your own studio, that is awesome. </a:t>
            </a:r>
          </a:p>
          <a:p>
            <a:pPr marL="171450" indent="-171450">
              <a:buFontTx/>
              <a:buChar char="•"/>
            </a:pPr>
            <a:r>
              <a:rPr lang="fr-FR" altLang="en-US" smtClean="0"/>
              <a:t>Hardest part of my professional life so far</a:t>
            </a:r>
          </a:p>
          <a:p>
            <a:pPr marL="628650" lvl="1" indent="-171450">
              <a:buFontTx/>
              <a:buChar char="•"/>
            </a:pPr>
            <a:r>
              <a:rPr lang="fr-FR" altLang="en-US" smtClean="0"/>
              <a:t>Many things I wish someone had told me</a:t>
            </a:r>
          </a:p>
        </p:txBody>
      </p:sp>
      <p:sp>
        <p:nvSpPr>
          <p:cNvPr id="14340"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F86F6C-A3D7-4087-9948-64114DC46AF3}" type="slidenum">
              <a:rPr lang="en-US" altLang="en-US" smtClean="0">
                <a:solidFill>
                  <a:srgbClr val="000000"/>
                </a:solidFill>
                <a:latin typeface="Calibri" panose="020F0502020204030204" pitchFamily="34" charset="0"/>
              </a:rPr>
              <a:pPr/>
              <a:t>137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7802022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15363" name="Espace réservé des commentaires 2"/>
          <p:cNvSpPr>
            <a:spLocks noGrp="1"/>
          </p:cNvSpPr>
          <p:nvPr>
            <p:ph type="body" idx="1"/>
          </p:nvPr>
        </p:nvSpPr>
        <p:spPr>
          <a:noFill/>
        </p:spPr>
        <p:txBody>
          <a:bodyPr/>
          <a:lstStyle/>
          <a:p>
            <a:pPr lvl="1"/>
            <a:r>
              <a:rPr lang="fr-FR" altLang="en-US" smtClean="0"/>
              <a:t>I have absolutely no regrets!</a:t>
            </a:r>
          </a:p>
        </p:txBody>
      </p:sp>
      <p:sp>
        <p:nvSpPr>
          <p:cNvPr id="15364"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72028C-C3F5-4537-A66A-A34366624DC7}" type="slidenum">
              <a:rPr lang="en-US" altLang="en-US" smtClean="0">
                <a:solidFill>
                  <a:srgbClr val="000000"/>
                </a:solidFill>
                <a:latin typeface="Calibri" panose="020F0502020204030204" pitchFamily="34" charset="0"/>
              </a:rPr>
              <a:pPr/>
              <a:t>138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51221278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known Adam </a:t>
            </a:r>
            <a:r>
              <a:rPr lang="en-US" dirty="0" err="1" smtClean="0"/>
              <a:t>Boyes</a:t>
            </a:r>
            <a:r>
              <a:rPr lang="en-US" dirty="0" smtClean="0"/>
              <a:t> going all the way to when</a:t>
            </a:r>
            <a:r>
              <a:rPr lang="en-US" baseline="0" dirty="0" smtClean="0"/>
              <a:t> Midway bought the company I was working for and we ended up spending a lot of time in executive review meetings talking about games that would never ship.</a:t>
            </a:r>
          </a:p>
          <a:p>
            <a:endParaRPr lang="en-US" baseline="0" dirty="0" smtClean="0"/>
          </a:p>
          <a:p>
            <a:r>
              <a:rPr lang="en-US" baseline="0" dirty="0" smtClean="0"/>
              <a:t>But some of them did ship!  Like the delightful Blitz the League.</a:t>
            </a:r>
          </a:p>
          <a:p>
            <a:endParaRPr lang="en-US" baseline="0" dirty="0" smtClean="0"/>
          </a:p>
          <a:p>
            <a:r>
              <a:rPr lang="en-US" baseline="0" dirty="0" smtClean="0"/>
              <a:t>You probably know him from his time on stage at press conferences for Sony</a:t>
            </a:r>
          </a:p>
          <a:p>
            <a:endParaRPr lang="en-US" baseline="0" dirty="0" smtClean="0"/>
          </a:p>
          <a:p>
            <a:r>
              <a:rPr lang="en-US" baseline="0" dirty="0" smtClean="0"/>
              <a:t>But now he has recently returned to be closer to development and the fine city of Chicago by becoming the CEO of </a:t>
            </a:r>
            <a:r>
              <a:rPr lang="en-US" baseline="0" dirty="0" err="1" smtClean="0"/>
              <a:t>DiveKick</a:t>
            </a:r>
            <a:r>
              <a:rPr lang="en-US" baseline="0" dirty="0" smtClean="0"/>
              <a:t> creators Iron Galaxy</a:t>
            </a:r>
          </a:p>
          <a:p>
            <a:endParaRPr lang="en-US" baseline="0" dirty="0" smtClean="0"/>
          </a:p>
          <a:p>
            <a:r>
              <a:rPr lang="en-US" dirty="0" smtClean="0"/>
              <a:t>Adam </a:t>
            </a:r>
            <a:r>
              <a:rPr lang="en-US" dirty="0" err="1" smtClean="0"/>
              <a:t>Boyes</a:t>
            </a:r>
            <a:r>
              <a:rPr lang="en-US" dirty="0" smtClean="0"/>
              <a:t>!</a:t>
            </a:r>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139</a:t>
            </a:fld>
            <a:endParaRPr lang="en-US">
              <a:solidFill>
                <a:srgbClr val="000000"/>
              </a:solidFill>
            </a:endParaRPr>
          </a:p>
        </p:txBody>
      </p:sp>
    </p:spTree>
    <p:extLst>
      <p:ext uri="{BB962C8B-B14F-4D97-AF65-F5344CB8AC3E}">
        <p14:creationId xmlns:p14="http://schemas.microsoft.com/office/powerpoint/2010/main" val="259991808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endParaRPr lang="en-US" altLang="en-US" smtClean="0"/>
          </a:p>
        </p:txBody>
      </p:sp>
      <p:sp>
        <p:nvSpPr>
          <p:cNvPr id="92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4745E8-5221-43B0-8804-52C1ABEA834B}" type="slidenum">
              <a:rPr lang="en-US" altLang="en-US" smtClean="0">
                <a:solidFill>
                  <a:srgbClr val="000000"/>
                </a:solidFill>
                <a:latin typeface="Calibri" panose="020F0502020204030204" pitchFamily="34" charset="0"/>
              </a:rPr>
              <a:pPr/>
              <a:t>142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3178498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endParaRPr lang="en-US" altLang="en-US" smtClean="0"/>
          </a:p>
        </p:txBody>
      </p:sp>
      <p:sp>
        <p:nvSpPr>
          <p:cNvPr id="133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470BB1-3FD9-49A1-B553-F31F30D1281A}" type="slidenum">
              <a:rPr lang="en-US" altLang="en-US" smtClean="0">
                <a:solidFill>
                  <a:srgbClr val="000000"/>
                </a:solidFill>
                <a:latin typeface="Calibri" panose="020F0502020204030204" pitchFamily="34" charset="0"/>
              </a:rPr>
              <a:pPr/>
              <a:t>145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293801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altLang="en-US" smtClean="0"/>
          </a:p>
        </p:txBody>
      </p:sp>
      <p:sp>
        <p:nvSpPr>
          <p:cNvPr id="174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89E7DD-2A31-46C1-8075-AAFE434FDAD8}" type="slidenum">
              <a:rPr lang="en-US" altLang="en-US" smtClean="0">
                <a:solidFill>
                  <a:srgbClr val="000000"/>
                </a:solidFill>
                <a:latin typeface="Calibri" panose="020F0502020204030204" pitchFamily="34" charset="0"/>
              </a:rPr>
              <a:pPr/>
              <a:t>148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707298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I see it, ,</a:t>
            </a:r>
            <a:r>
              <a:rPr lang="en-US" baseline="0" dirty="0" smtClean="0"/>
              <a:t> most things in life are systems.</a:t>
            </a:r>
          </a:p>
          <a:p>
            <a:endParaRPr lang="en-US" baseline="0" dirty="0" smtClean="0"/>
          </a:p>
          <a:p>
            <a:r>
              <a:rPr lang="en-US" baseline="0" dirty="0" smtClean="0"/>
              <a:t>And though we can learn about life through books or theater or music or literature, games are really the only art form that can truly tell us about systems.</a:t>
            </a:r>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13</a:t>
            </a:fld>
            <a:endParaRPr lang="en-US"/>
          </a:p>
        </p:txBody>
      </p:sp>
    </p:spTree>
    <p:extLst>
      <p:ext uri="{BB962C8B-B14F-4D97-AF65-F5344CB8AC3E}">
        <p14:creationId xmlns:p14="http://schemas.microsoft.com/office/powerpoint/2010/main" val="38117537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a:noFill/>
        </p:spPr>
        <p:txBody>
          <a:bodyPr/>
          <a:lstStyle/>
          <a:p>
            <a:r>
              <a:rPr lang="en-US" altLang="en-US" dirty="0" smtClean="0"/>
              <a:t>Thanks everyone for coming!</a:t>
            </a:r>
          </a:p>
          <a:p>
            <a:endParaRPr lang="en-US" altLang="en-US" dirty="0" smtClean="0"/>
          </a:p>
          <a:p>
            <a:r>
              <a:rPr lang="en-US" altLang="en-US" dirty="0" smtClean="0"/>
              <a:t>Keep up the fight!  Make games mean something!</a:t>
            </a:r>
          </a:p>
        </p:txBody>
      </p:sp>
      <p:sp>
        <p:nvSpPr>
          <p:cNvPr id="3952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97D595-28D1-4607-A180-DE6DAF2CE4A2}" type="slidenum">
              <a:rPr lang="en-US" altLang="en-US" smtClean="0">
                <a:solidFill>
                  <a:srgbClr val="000000"/>
                </a:solidFill>
                <a:latin typeface="Calibri" panose="020F0502020204030204" pitchFamily="34" charset="0"/>
              </a:rPr>
              <a:pPr/>
              <a:t>153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949764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game can help</a:t>
            </a:r>
            <a:r>
              <a:rPr lang="en-US" baseline="0" dirty="0" smtClean="0"/>
              <a:t> you learn why building superhighways is a bad strategy if you want a thriving inner city</a:t>
            </a:r>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14</a:t>
            </a:fld>
            <a:endParaRPr lang="en-US"/>
          </a:p>
        </p:txBody>
      </p:sp>
    </p:spTree>
    <p:extLst>
      <p:ext uri="{BB962C8B-B14F-4D97-AF65-F5344CB8AC3E}">
        <p14:creationId xmlns:p14="http://schemas.microsoft.com/office/powerpoint/2010/main" val="1719021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how a story may completely change the more you look into it.  </a:t>
            </a:r>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15</a:t>
            </a:fld>
            <a:endParaRPr lang="en-US"/>
          </a:p>
        </p:txBody>
      </p:sp>
    </p:spTree>
    <p:extLst>
      <p:ext uri="{BB962C8B-B14F-4D97-AF65-F5344CB8AC3E}">
        <p14:creationId xmlns:p14="http://schemas.microsoft.com/office/powerpoint/2010/main" val="480814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how horrible</a:t>
            </a:r>
            <a:r>
              <a:rPr lang="en-US" baseline="0" dirty="0" smtClean="0"/>
              <a:t> and doomed the life of a bureaucratic functionary can truly be</a:t>
            </a:r>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16</a:t>
            </a:fld>
            <a:endParaRPr lang="en-US"/>
          </a:p>
        </p:txBody>
      </p:sp>
    </p:spTree>
    <p:extLst>
      <p:ext uri="{BB962C8B-B14F-4D97-AF65-F5344CB8AC3E}">
        <p14:creationId xmlns:p14="http://schemas.microsoft.com/office/powerpoint/2010/main" val="700278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why good people placed in desperate situations may do horrible things</a:t>
            </a:r>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17</a:t>
            </a:fld>
            <a:endParaRPr lang="en-US"/>
          </a:p>
        </p:txBody>
      </p:sp>
    </p:spTree>
    <p:extLst>
      <p:ext uri="{BB962C8B-B14F-4D97-AF65-F5344CB8AC3E}">
        <p14:creationId xmlns:p14="http://schemas.microsoft.com/office/powerpoint/2010/main" val="1928182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So what I eventually decided was,</a:t>
            </a:r>
            <a:r>
              <a:rPr lang="en-US" baseline="0" dirty="0" smtClean="0"/>
              <a:t> for my definition of this…</a:t>
            </a:r>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18</a:t>
            </a:fld>
            <a:endParaRPr lang="en-US"/>
          </a:p>
        </p:txBody>
      </p:sp>
    </p:spTree>
    <p:extLst>
      <p:ext uri="{BB962C8B-B14F-4D97-AF65-F5344CB8AC3E}">
        <p14:creationId xmlns:p14="http://schemas.microsoft.com/office/powerpoint/2010/main" val="4220861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19</a:t>
            </a:fld>
            <a:endParaRPr lang="en-US"/>
          </a:p>
        </p:txBody>
      </p:sp>
    </p:spTree>
    <p:extLst>
      <p:ext uri="{BB962C8B-B14F-4D97-AF65-F5344CB8AC3E}">
        <p14:creationId xmlns:p14="http://schemas.microsoft.com/office/powerpoint/2010/main" val="265602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p:txBody>
          <a:bodyPr/>
          <a:lstStyle/>
          <a:p>
            <a:r>
              <a:rPr lang="en-US" baseline="0" dirty="0" smtClean="0"/>
              <a:t>Our format is simple – we invite a bunch of speakers and they each talk for 5 minutes.</a:t>
            </a:r>
            <a:endParaRPr lang="en-US" dirty="0"/>
          </a:p>
        </p:txBody>
      </p:sp>
    </p:spTree>
    <p:extLst>
      <p:ext uri="{BB962C8B-B14F-4D97-AF65-F5344CB8AC3E}">
        <p14:creationId xmlns:p14="http://schemas.microsoft.com/office/powerpoint/2010/main" val="3625334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20</a:t>
            </a:fld>
            <a:endParaRPr lang="en-US"/>
          </a:p>
        </p:txBody>
      </p:sp>
    </p:spTree>
    <p:extLst>
      <p:ext uri="{BB962C8B-B14F-4D97-AF65-F5344CB8AC3E}">
        <p14:creationId xmlns:p14="http://schemas.microsoft.com/office/powerpoint/2010/main" val="1435285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So I scraped myself up off the floor last week and I was able to get back to work on these silly</a:t>
            </a:r>
            <a:r>
              <a:rPr lang="en-US" sz="1200" kern="1200" baseline="0" dirty="0" smtClean="0">
                <a:solidFill>
                  <a:schemeClr val="tx1"/>
                </a:solidFill>
                <a:effectLst/>
                <a:latin typeface="Calibri" panose="020F0502020204030204" pitchFamily="34" charset="0"/>
                <a:ea typeface="+mn-ea"/>
                <a:cs typeface="+mn-cs"/>
              </a:rPr>
              <a:t> video games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Calibri" panose="020F0502020204030204" pitchFamily="34" charset="0"/>
                <a:ea typeface="+mn-ea"/>
                <a:cs typeface="+mn-cs"/>
              </a:rPr>
              <a:t>because I really do think they can matter.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Calibri" panose="020F0502020204030204" pitchFamily="34" charset="0"/>
                <a:ea typeface="+mn-ea"/>
                <a:cs typeface="+mn-cs"/>
              </a:rPr>
              <a:t>I still think there’s nothing wrong with escapism and pure entertainment</a:t>
            </a:r>
            <a:endParaRPr lang="en-US" sz="1200" kern="120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21</a:t>
            </a:fld>
            <a:endParaRPr lang="en-US"/>
          </a:p>
        </p:txBody>
      </p:sp>
    </p:spTree>
    <p:extLst>
      <p:ext uri="{BB962C8B-B14F-4D97-AF65-F5344CB8AC3E}">
        <p14:creationId xmlns:p14="http://schemas.microsoft.com/office/powerpoint/2010/main" val="3531145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our </a:t>
            </a:r>
            <a:r>
              <a:rPr lang="en-US" baseline="0" dirty="0" smtClean="0"/>
              <a:t>games can be very meaningful to people</a:t>
            </a:r>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solidFill>
                  <a:srgbClr val="000000"/>
                </a:solidFill>
              </a:rPr>
              <a:pPr>
                <a:defRPr/>
              </a:pPr>
              <a:t>22</a:t>
            </a:fld>
            <a:endParaRPr lang="en-US">
              <a:solidFill>
                <a:srgbClr val="000000"/>
              </a:solidFill>
            </a:endParaRPr>
          </a:p>
        </p:txBody>
      </p:sp>
    </p:spTree>
    <p:extLst>
      <p:ext uri="{BB962C8B-B14F-4D97-AF65-F5344CB8AC3E}">
        <p14:creationId xmlns:p14="http://schemas.microsoft.com/office/powerpoint/2010/main" val="296012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And I know that games can be more than pure entertainment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They can help us understand</a:t>
            </a:r>
            <a:r>
              <a:rPr lang="en-US" sz="1200" kern="1200" baseline="0" dirty="0" smtClean="0">
                <a:solidFill>
                  <a:schemeClr val="tx1"/>
                </a:solidFill>
                <a:effectLst/>
                <a:latin typeface="Calibri" panose="020F0502020204030204" pitchFamily="34" charset="0"/>
                <a:ea typeface="+mn-ea"/>
                <a:cs typeface="+mn-cs"/>
              </a:rPr>
              <a:t> life.  </a:t>
            </a:r>
            <a:endParaRPr lang="en-US" sz="1200" kern="120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And </a:t>
            </a:r>
            <a:r>
              <a:rPr lang="en-US" sz="1200" kern="1200" baseline="0" dirty="0" smtClean="0">
                <a:solidFill>
                  <a:schemeClr val="tx1"/>
                </a:solidFill>
                <a:effectLst/>
                <a:latin typeface="Calibri" panose="020F0502020204030204" pitchFamily="34" charset="0"/>
                <a:ea typeface="+mn-ea"/>
                <a:cs typeface="+mn-cs"/>
              </a:rPr>
              <a:t>g</a:t>
            </a:r>
            <a:r>
              <a:rPr lang="en-US" sz="1200" kern="1200" dirty="0" smtClean="0">
                <a:solidFill>
                  <a:schemeClr val="tx1"/>
                </a:solidFill>
                <a:effectLst/>
                <a:latin typeface="Calibri" panose="020F0502020204030204" pitchFamily="34" charset="0"/>
                <a:ea typeface="+mn-ea"/>
                <a:cs typeface="+mn-cs"/>
              </a:rPr>
              <a:t>ames </a:t>
            </a:r>
            <a:r>
              <a:rPr lang="en-US" sz="1200" kern="1200" baseline="0" dirty="0" smtClean="0">
                <a:solidFill>
                  <a:schemeClr val="tx1"/>
                </a:solidFill>
                <a:effectLst/>
                <a:latin typeface="Calibri" panose="020F0502020204030204" pitchFamily="34" charset="0"/>
                <a:ea typeface="+mn-ea"/>
                <a:cs typeface="+mn-cs"/>
              </a:rPr>
              <a:t>are what I know how to make and </a:t>
            </a:r>
            <a:r>
              <a:rPr lang="en-US" sz="1200" kern="1200" dirty="0" smtClean="0">
                <a:solidFill>
                  <a:schemeClr val="tx1"/>
                </a:solidFill>
                <a:effectLst/>
                <a:latin typeface="Calibri" panose="020F0502020204030204" pitchFamily="34" charset="0"/>
                <a:ea typeface="+mn-ea"/>
                <a:cs typeface="+mn-cs"/>
              </a:rPr>
              <a:t>that’s what motivates me to keep going.  </a:t>
            </a:r>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23</a:t>
            </a:fld>
            <a:endParaRPr lang="en-US"/>
          </a:p>
        </p:txBody>
      </p:sp>
    </p:spTree>
    <p:extLst>
      <p:ext uri="{BB962C8B-B14F-4D97-AF65-F5344CB8AC3E}">
        <p14:creationId xmlns:p14="http://schemas.microsoft.com/office/powerpoint/2010/main" val="3828452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that’s me.  But what about our other speakers?  Let’s hear what they have to tell us.</a:t>
            </a:r>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24</a:t>
            </a:fld>
            <a:endParaRPr lang="en-US"/>
          </a:p>
        </p:txBody>
      </p:sp>
    </p:spTree>
    <p:extLst>
      <p:ext uri="{BB962C8B-B14F-4D97-AF65-F5344CB8AC3E}">
        <p14:creationId xmlns:p14="http://schemas.microsoft.com/office/powerpoint/2010/main" val="3969905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Aleissia</a:t>
            </a:r>
            <a:r>
              <a:rPr lang="en-US" baseline="0" dirty="0" smtClean="0"/>
              <a:t> </a:t>
            </a:r>
            <a:r>
              <a:rPr lang="en-US" baseline="0" dirty="0" err="1" smtClean="0"/>
              <a:t>Laidacker</a:t>
            </a:r>
            <a:r>
              <a:rPr lang="en-US" baseline="0" dirty="0" smtClean="0"/>
              <a:t> has been a long time gameplay and AI programmer and team lead at </a:t>
            </a:r>
            <a:r>
              <a:rPr lang="en-US" baseline="0" dirty="0" err="1" smtClean="0"/>
              <a:t>Ubisoft</a:t>
            </a:r>
            <a:r>
              <a:rPr lang="en-US" baseline="0" dirty="0" smtClean="0"/>
              <a:t>, working on the overlooked game Lost to many entries in the Assassin’s Creed franchise</a:t>
            </a:r>
          </a:p>
          <a:p>
            <a:endParaRPr lang="en-US" baseline="0" dirty="0" smtClean="0"/>
          </a:p>
          <a:p>
            <a:r>
              <a:rPr lang="en-US" baseline="0" dirty="0" smtClean="0"/>
              <a:t>She’s an advocate for better ways to develop games and I believe speaks at even more conferences than I do.</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426276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r>
              <a:rPr lang="en-CA" altLang="fr-FR" smtClean="0"/>
              <a:t>We have the coolest jobs in the world. We get to make games that potentially millions of people will play. We get to be creative, technical and innovative in our work. We work with amazing people that challenge and inspire us every day. We love to play games, and we love to make them. </a:t>
            </a:r>
            <a:endParaRPr lang="fr-CA" altLang="fr-FR" smtClean="0"/>
          </a:p>
          <a:p>
            <a:r>
              <a:rPr lang="en-CA" altLang="fr-FR" smtClean="0"/>
              <a:t>But game dev is not always the world of rainbows and unicorns we wish it to be... So here’s some of the things I’ve learned through the years, that I wish I knew many moons ago… </a:t>
            </a:r>
            <a:endParaRPr lang="fr-CA" altLang="fr-FR" smtClean="0"/>
          </a:p>
        </p:txBody>
      </p:sp>
    </p:spTree>
    <p:extLst>
      <p:ext uri="{BB962C8B-B14F-4D97-AF65-F5344CB8AC3E}">
        <p14:creationId xmlns:p14="http://schemas.microsoft.com/office/powerpoint/2010/main" val="990193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r>
              <a:rPr lang="en-CA" altLang="fr-FR" smtClean="0"/>
              <a:t>1. Things ALWAYS end up getting complicated for nothing! For some reason we love to take the simplest idea and find a way to make it complicated. We code systems that become monsters and crazy to debug. We design complex systems that only one person on the team actually understands. We develop processes that are supposed to help with communication but end up causing more chaos than anything. And in the end, we always end up taking a step back saying Why The Hell did we do this? Maybe we should go back to the version we had a year ago…</a:t>
            </a:r>
            <a:endParaRPr lang="fr-CA" altLang="fr-FR" smtClean="0"/>
          </a:p>
        </p:txBody>
      </p:sp>
      <p:sp>
        <p:nvSpPr>
          <p:cNvPr id="71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7E8496-3898-4D8D-9F73-635A067F0350}" type="slidenum">
              <a:rPr lang="en-US" altLang="fr-FR" smtClean="0">
                <a:solidFill>
                  <a:srgbClr val="000000"/>
                </a:solidFill>
                <a:latin typeface="Calibri" panose="020F0502020204030204" pitchFamily="34" charset="0"/>
              </a:rPr>
              <a:pPr/>
              <a:t>27</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553659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r>
              <a:rPr lang="en-CA" altLang="fr-FR" smtClean="0"/>
              <a:t>2. Conception is not the creative walk in the park I expected.  In my early years as a game dev, I would work on a project for a year, fix bugs, ship it then repeat. I dreamt of the beautiful calm creative days of Conception! Brainstorming about fun and innovative ideas with a small team! Oh the joys! Boy was I wrong. Conception is basically the time in production, where Nothing is Clear! Everyone thinks everyone is potentially wrong. Blame is thrown around. Fear and mis-trust can spread so easily. Conception is actually the hardest time in production. What I learnt is, having mutual trust and accepting the unknown is SO important. A team can either a) spend years challenging each other, and go no where fast  or b) stand together and try to support a common vision, KNOWING that vision will probably change many times and that is totally normal.  </a:t>
            </a:r>
            <a:endParaRPr lang="fr-CA" altLang="fr-FR" smtClean="0"/>
          </a:p>
        </p:txBody>
      </p:sp>
      <p:sp>
        <p:nvSpPr>
          <p:cNvPr id="92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579C6C-7455-4E9D-9F23-835294E02340}" type="slidenum">
              <a:rPr lang="en-US" altLang="fr-FR" smtClean="0">
                <a:solidFill>
                  <a:srgbClr val="000000"/>
                </a:solidFill>
                <a:latin typeface="Calibri" panose="020F0502020204030204" pitchFamily="34" charset="0"/>
              </a:rPr>
              <a:pPr/>
              <a:t>28</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678480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r>
              <a:rPr lang="en-CA" altLang="fr-FR" smtClean="0"/>
              <a:t>3. Now this may be stating the obvious but at some point or another, Nobody Knows What the hell they are doing, and I’m looking at you SENIOR DEVELOPERS. It’s funny because we encourage our juniors to ask for help and tell them failure is OK, but as seniors why don’t we do the same? Instead of asking for help, I’ve seen seniors fake it til they break it… Just because we have the experience, doesn’t mean we know how to do everything? We are making video games, not curing cancer, so if we make a mistake, no one’s gonna die. Asking for help and relying on those around us is key. No matter how many years of experience you have.  </a:t>
            </a:r>
            <a:endParaRPr lang="fr-CA" altLang="fr-FR" smtClean="0"/>
          </a:p>
        </p:txBody>
      </p:sp>
      <p:sp>
        <p:nvSpPr>
          <p:cNvPr id="112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CEE5B1E-0C56-4087-8A5E-0910F6622D48}" type="slidenum">
              <a:rPr lang="en-US" altLang="fr-FR" smtClean="0">
                <a:solidFill>
                  <a:srgbClr val="000000"/>
                </a:solidFill>
                <a:latin typeface="Calibri" panose="020F0502020204030204" pitchFamily="34" charset="0"/>
              </a:rPr>
              <a:pPr/>
              <a:t>29</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122965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a:noFill/>
        </p:spPr>
        <p:txBody>
          <a:bodyPr/>
          <a:lstStyle/>
          <a:p>
            <a:r>
              <a:rPr lang="en-US" altLang="en-US" dirty="0" smtClean="0"/>
              <a:t>We round up a bunch of speakers – some of whom are talking at </a:t>
            </a:r>
            <a:r>
              <a:rPr lang="en-US" altLang="en-US" dirty="0" err="1" smtClean="0"/>
              <a:t>MIGS</a:t>
            </a:r>
            <a:r>
              <a:rPr lang="en-US" altLang="en-US" baseline="0" dirty="0" smtClean="0"/>
              <a:t> already, and some who we grab from wherever we can find them.  </a:t>
            </a:r>
          </a:p>
        </p:txBody>
      </p:sp>
      <p:sp>
        <p:nvSpPr>
          <p:cNvPr id="3952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97D595-28D1-4607-A180-DE6DAF2CE4A2}" type="slidenum">
              <a:rPr lang="en-US" altLang="en-US" smtClean="0">
                <a:solidFill>
                  <a:srgbClr val="000000"/>
                </a:solidFill>
                <a:latin typeface="Calibri" panose="020F0502020204030204" pitchFamily="34" charset="0"/>
              </a:rPr>
              <a:pPr/>
              <a:t>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605313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r>
              <a:rPr lang="en-CA" altLang="fr-FR" smtClean="0"/>
              <a:t>4. When I joined the industry, I had no idea how Social a job being a game dev was. As a programmer, I thought I’d be off in my corner, with my headphones on, programming 8hrs a day. But I quickly discovered how much I had to actually interact with people. I would work with designers to come up with new ideas for our gameplays. I would act out things with the animators, jumping off desks, to see how characters should move in the game. Sound, FX, UI and other programmers. These were all people I had to talk to on a daily basis. I couldn’t believe as a gameplay programmer, how social I had to be. And by working with these different departments, I realized how much I was learning and becoming a better well rounded Game Developer. Not just, A Programmer. </a:t>
            </a:r>
            <a:endParaRPr lang="fr-CA" altLang="fr-FR" smtClean="0"/>
          </a:p>
        </p:txBody>
      </p:sp>
      <p:sp>
        <p:nvSpPr>
          <p:cNvPr id="133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D23E62-9C45-4F0D-9D83-B27F07C2284A}" type="slidenum">
              <a:rPr lang="en-US" altLang="fr-FR" smtClean="0">
                <a:solidFill>
                  <a:srgbClr val="000000"/>
                </a:solidFill>
                <a:latin typeface="Calibri" panose="020F0502020204030204" pitchFamily="34" charset="0"/>
              </a:rPr>
              <a:pPr/>
              <a:t>30</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315565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r>
              <a:rPr lang="en-CA" altLang="fr-FR" smtClean="0"/>
              <a:t>5. Speaking of programmers, one of the pitfalls I’ve seen over the years, is Programmers thinking, we’re coders, and we aren’t supposed to think about design and art. WRONG! We work in games. It’s a creative industry. We aren’t in the business of making the best software. We are in the business of making the best entertainment. And EVERYONE involved needs to be creative. As devs, we should get inspired by things outside of video games! Interactive Theatre like Sleep No More have inspired my narrative systems. Board games like The Resistance have inspired my game mechanics. TV shows like Black Mirror and Westworld have inspired future AI systems I want to work on. Like true artists, we need to get inspiration from different mediums to develop innovations in our work. </a:t>
            </a:r>
            <a:endParaRPr lang="fr-CA" altLang="fr-FR" smtClean="0"/>
          </a:p>
        </p:txBody>
      </p:sp>
      <p:sp>
        <p:nvSpPr>
          <p:cNvPr id="153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EADAEB-3FF8-4289-8414-28EE56DF1B0B}" type="slidenum">
              <a:rPr lang="en-US" altLang="fr-FR" smtClean="0">
                <a:solidFill>
                  <a:srgbClr val="000000"/>
                </a:solidFill>
                <a:latin typeface="Calibri" panose="020F0502020204030204" pitchFamily="34" charset="0"/>
              </a:rPr>
              <a:pPr/>
              <a:t>31</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164453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r>
              <a:rPr lang="en-CA" altLang="fr-FR" smtClean="0"/>
              <a:t>And finally. When I first joined the games industry I remembered being scared to be myself. I was one of the only women on my team. So I did my best to act like one of the guys. I wore jeans and t-shirts because that was the norm. I didn’t express myself because my ideas were so different. </a:t>
            </a:r>
          </a:p>
          <a:p>
            <a:endParaRPr lang="fr-CA" altLang="fr-FR" smtClean="0"/>
          </a:p>
          <a:p>
            <a:r>
              <a:rPr lang="en-CA" altLang="fr-FR" smtClean="0"/>
              <a:t>But what I’ve realized in the past few years is that the only way for me to be happy in my career is for me to be myself. I can be as girly as I want. I can wear extravagant dresses. I can express my ideas and challenge people around me. I can cry if I get angry. I don’t need to act like I have no emotions. I have them, and the best advice I got when I became a lead, was to not feel bad about who I was, or how I acted. But to own it. Will people challenge you on this? HELL YES. But what I realized is, if you are in a good place. With good people. Then you shouldn’t be scared to be yourself. And if you aren’t in an environment like this, then honestly, LEAVE. And for those who luckily haven’t been in situations like this before, well that’s amazing! But that means, there’s room for you to be an Ally. Help those around you by creating a safe space that support uniqueness. A place where people can express themselves without fear. Only then can we truly make amazing, innovative games with amazing people! And bring back a lil of the magic, Unicorns and Rainbows. </a:t>
            </a:r>
            <a:endParaRPr lang="fr-CA" altLang="fr-FR" smtClean="0"/>
          </a:p>
        </p:txBody>
      </p:sp>
      <p:sp>
        <p:nvSpPr>
          <p:cNvPr id="174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C8A286-9721-4A1B-A8C4-00691D65F331}" type="slidenum">
              <a:rPr lang="en-US" altLang="fr-FR" smtClean="0">
                <a:solidFill>
                  <a:srgbClr val="000000"/>
                </a:solidFill>
                <a:latin typeface="Calibri" panose="020F0502020204030204" pitchFamily="34" charset="0"/>
              </a:rPr>
              <a:pPr/>
              <a:t>32</a:t>
            </a:fld>
            <a:endParaRPr lang="en-US" altLang="fr-F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66079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next speaker has been channeling Tom Clancy for a very long time, going all the way back to a game called Shadow Watch, and he was most recently lead writer on the Division.</a:t>
            </a:r>
          </a:p>
          <a:p>
            <a:endParaRPr lang="en-US" baseline="0" dirty="0" smtClean="0"/>
          </a:p>
          <a:p>
            <a:r>
              <a:rPr lang="en-US" baseline="0" dirty="0" smtClean="0"/>
              <a:t>But You may not know that he’s also a writer of gothic novels from Firefly Rain to something very pertinent to many people in this room, Vaporware</a:t>
            </a:r>
          </a:p>
          <a:p>
            <a:endParaRPr lang="en-US" baseline="0" dirty="0" smtClean="0"/>
          </a:p>
          <a:p>
            <a:r>
              <a:rPr lang="en-US" baseline="0" dirty="0" smtClean="0"/>
              <a:t>Richard </a:t>
            </a:r>
            <a:r>
              <a:rPr lang="en-US" baseline="0" dirty="0" err="1" smtClean="0"/>
              <a:t>Dansky</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34</a:t>
            </a:fld>
            <a:endParaRPr lang="en-US">
              <a:solidFill>
                <a:srgbClr val="000000"/>
              </a:solidFill>
            </a:endParaRPr>
          </a:p>
        </p:txBody>
      </p:sp>
    </p:spTree>
    <p:extLst>
      <p:ext uri="{BB962C8B-B14F-4D97-AF65-F5344CB8AC3E}">
        <p14:creationId xmlns:p14="http://schemas.microsoft.com/office/powerpoint/2010/main" val="1341089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r>
              <a:rPr lang="en-US" altLang="en-US" smtClean="0"/>
              <a:t>GAMEPLAY</a:t>
            </a:r>
          </a:p>
          <a:p>
            <a:r>
              <a:rPr lang="en-US" altLang="en-US" smtClean="0"/>
              <a:t>Duh. It’s a game. Why are we even talking about this.</a:t>
            </a:r>
          </a:p>
          <a:p>
            <a:r>
              <a:rPr lang="en-US" altLang="en-US" smtClean="0"/>
              <a:t>Why are you bothering me with this?</a:t>
            </a:r>
          </a:p>
          <a:p>
            <a:r>
              <a:rPr lang="en-US" altLang="en-US" smtClean="0"/>
              <a:t>Are you still here?</a:t>
            </a:r>
          </a:p>
          <a:p>
            <a:r>
              <a:rPr lang="en-US" altLang="en-US" smtClean="0"/>
              <a:t>NARRATIVE</a:t>
            </a:r>
          </a:p>
          <a:p>
            <a:r>
              <a:rPr lang="en-US" altLang="en-US" smtClean="0"/>
              <a:t>Provides context for play</a:t>
            </a:r>
          </a:p>
          <a:p>
            <a:r>
              <a:rPr lang="en-US" altLang="en-US" smtClean="0"/>
              <a:t>Generates emotional investment</a:t>
            </a:r>
          </a:p>
          <a:p>
            <a:r>
              <a:rPr lang="en-US" altLang="en-US" smtClean="0"/>
              <a:t>Rewards players who view narrative progression as a goal</a:t>
            </a:r>
          </a:p>
          <a:p>
            <a:r>
              <a:rPr lang="en-US" altLang="en-US" smtClean="0"/>
              <a:t>We’re not trying to be like other media, honest!</a:t>
            </a:r>
          </a:p>
          <a:p>
            <a:r>
              <a:rPr lang="en-US" altLang="en-US" smtClean="0"/>
              <a:t>What usually happens when these two come in conflict? Hulk beats the Thing’s ass six ways from Sunday.</a:t>
            </a:r>
          </a:p>
          <a:p>
            <a:endParaRPr lang="en-US" altLang="en-US" smtClean="0"/>
          </a:p>
        </p:txBody>
      </p:sp>
      <p:sp>
        <p:nvSpPr>
          <p:cNvPr id="215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4A3BA7-A111-4288-B573-46CB934101BF}" type="slidenum">
              <a:rPr lang="en-US" altLang="en-US" smtClean="0">
                <a:solidFill>
                  <a:srgbClr val="000000"/>
                </a:solidFill>
                <a:latin typeface="Calibri" panose="020F0502020204030204" pitchFamily="34" charset="0"/>
              </a:rPr>
              <a:pPr/>
              <a:t>37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365027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US" altLang="en-US" smtClean="0"/>
              <a:t>Yeah. Anyway.</a:t>
            </a:r>
          </a:p>
          <a:p>
            <a:endParaRPr lang="en-US" altLang="en-US" smtClean="0"/>
          </a:p>
        </p:txBody>
      </p:sp>
      <p:sp>
        <p:nvSpPr>
          <p:cNvPr id="225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0DB93C-A1B5-4BEE-94C1-2EC452730FA8}" type="slidenum">
              <a:rPr lang="en-US" altLang="en-US" smtClean="0">
                <a:solidFill>
                  <a:srgbClr val="000000"/>
                </a:solidFill>
                <a:latin typeface="Calibri" panose="020F0502020204030204" pitchFamily="34" charset="0"/>
              </a:rPr>
              <a:pPr/>
              <a:t>38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021944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p:spPr>
        <p:txBody>
          <a:bodyPr/>
          <a:lstStyle/>
          <a:p>
            <a:r>
              <a:rPr lang="en-US" altLang="en-US" smtClean="0"/>
              <a:t>Leads to bad decisionmaking</a:t>
            </a:r>
          </a:p>
          <a:p>
            <a:pPr lvl="1"/>
            <a:r>
              <a:rPr lang="en-US" altLang="en-US" smtClean="0"/>
              <a:t>Staking out territory</a:t>
            </a:r>
          </a:p>
          <a:p>
            <a:pPr lvl="1"/>
            <a:r>
              <a:rPr lang="en-US" altLang="en-US" smtClean="0"/>
              <a:t>Opposition, not collaboration</a:t>
            </a:r>
          </a:p>
          <a:p>
            <a:pPr lvl="1"/>
            <a:r>
              <a:rPr lang="en-US" altLang="en-US" smtClean="0"/>
              <a:t>Whoever wins, the game loses</a:t>
            </a:r>
          </a:p>
          <a:p>
            <a:pPr lvl="1"/>
            <a:endParaRPr lang="en-US" altLang="en-US" smtClean="0"/>
          </a:p>
          <a:p>
            <a:pPr lvl="1"/>
            <a:r>
              <a:rPr lang="en-US" altLang="en-US" smtClean="0"/>
              <a:t>You get gameplay decisions that get made in a vacuum that then need to get papered over by narrative – cf Blacklist computer level </a:t>
            </a:r>
            <a:br>
              <a:rPr lang="en-US" altLang="en-US" smtClean="0"/>
            </a:br>
            <a:r>
              <a:rPr lang="en-US" altLang="en-US" smtClean="0"/>
              <a:t>What happens then? Bad narrative, and while the temptation is there for HAHAHAHAHA NARRATIVE SUCK IT GAMEPLAY RULEZ, the disruption of the player experience due to badly stitched seams and illogic degrades the entire player experience.</a:t>
            </a:r>
            <a:br>
              <a:rPr lang="en-US" altLang="en-US" smtClean="0"/>
            </a:br>
            <a:r>
              <a:rPr lang="en-US" altLang="en-US" smtClean="0"/>
              <a:t>Yes, including gameplay. Because once they start looking for nits in one area, they don’t just stop there.</a:t>
            </a:r>
          </a:p>
          <a:p>
            <a:endParaRPr lang="en-US" altLang="en-US" smtClean="0"/>
          </a:p>
        </p:txBody>
      </p:sp>
      <p:sp>
        <p:nvSpPr>
          <p:cNvPr id="256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E8AA5C-6985-46C9-B241-A59F2AB1C5DC}" type="slidenum">
              <a:rPr lang="en-US" altLang="en-US" smtClean="0">
                <a:solidFill>
                  <a:srgbClr val="000000"/>
                </a:solidFill>
                <a:latin typeface="Calibri" panose="020F0502020204030204" pitchFamily="34" charset="0"/>
              </a:rPr>
              <a:pPr/>
              <a:t>40</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144794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r>
              <a:rPr lang="en-US" altLang="en-US" smtClean="0"/>
              <a:t>Not actually calling out HHGTTG here, but you get the idea. Either way, it was a bad idea, and people seemed entrenched in perpetuating the stalemate.</a:t>
            </a:r>
            <a:br>
              <a:rPr lang="en-US" altLang="en-US" smtClean="0"/>
            </a:br>
            <a:r>
              <a:rPr lang="en-US" altLang="en-US" smtClean="0"/>
              <a:t>But I learned, much to my pleasant surprise, it doesn’t have to be that way.</a:t>
            </a:r>
          </a:p>
        </p:txBody>
      </p:sp>
      <p:sp>
        <p:nvSpPr>
          <p:cNvPr id="2765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D016E7-A36B-4365-98C1-8D3711D6EA7E}" type="slidenum">
              <a:rPr lang="en-US" altLang="en-US" smtClean="0">
                <a:solidFill>
                  <a:srgbClr val="000000"/>
                </a:solidFill>
                <a:latin typeface="Calibri" panose="020F0502020204030204" pitchFamily="34" charset="0"/>
              </a:rPr>
              <a:pPr/>
              <a:t>41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204052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pPr lvl="1"/>
            <a:r>
              <a:rPr lang="en-US" altLang="en-US" smtClean="0"/>
              <a:t>Narrative elements that support and contextualize gameplay</a:t>
            </a:r>
          </a:p>
          <a:p>
            <a:pPr lvl="1"/>
            <a:r>
              <a:rPr lang="en-US" altLang="en-US" smtClean="0"/>
              <a:t>Gameplay elements that reinforce character narrative and fantasy</a:t>
            </a:r>
          </a:p>
          <a:p>
            <a:pPr lvl="1"/>
            <a:r>
              <a:rPr lang="en-US" altLang="en-US" smtClean="0"/>
              <a:t>Each allowing space for the other</a:t>
            </a:r>
          </a:p>
          <a:p>
            <a:pPr lvl="1"/>
            <a:r>
              <a:rPr lang="en-US" altLang="en-US" smtClean="0"/>
              <a:t>But this starts on the dev side, and the management side.</a:t>
            </a:r>
            <a:br>
              <a:rPr lang="en-US" altLang="en-US" smtClean="0"/>
            </a:br>
            <a:r>
              <a:rPr lang="en-US" altLang="en-US" smtClean="0"/>
              <a:t>The resources to do this have to be allocated.</a:t>
            </a:r>
            <a:br>
              <a:rPr lang="en-US" altLang="en-US" smtClean="0"/>
            </a:br>
            <a:r>
              <a:rPr lang="en-US" altLang="en-US" smtClean="0"/>
              <a:t>The time and labor need to be built into the schedule. </a:t>
            </a:r>
            <a:br>
              <a:rPr lang="en-US" altLang="en-US" smtClean="0"/>
            </a:br>
            <a:r>
              <a:rPr lang="en-US" altLang="en-US" smtClean="0"/>
              <a:t>And most importantly, there needs to be trust instilled in the idea that NOT EVERYTHING NEEDS TO BE ALL THE SHOOTY McBANG BANG RIGHT NOW.</a:t>
            </a:r>
            <a:br>
              <a:rPr lang="en-US" altLang="en-US" smtClean="0"/>
            </a:br>
            <a:r>
              <a:rPr lang="en-US" altLang="en-US" smtClean="0"/>
              <a:t>Because when push comes to shove and scenes/levels get looked at in isolation, it’s always easy to go for the WHERE’S THE GAMEPLAY/WHERE’S THE WOW MOMENT argument, and before you know it you look up and every single argument has gone that way. The gestalt is screwed. The cooperation and the resources need to be mandated, remembered and protected or else it all fall apart in a pile of “but it’s just one level”</a:t>
            </a:r>
            <a:br>
              <a:rPr lang="en-US" altLang="en-US" smtClean="0"/>
            </a:br>
            <a:r>
              <a:rPr lang="en-US" altLang="en-US" smtClean="0"/>
              <a:t>Fortunately, it’s starting to get better in some places. Not everywhere, and not all the time, but….</a:t>
            </a:r>
            <a:br>
              <a:rPr lang="en-US" altLang="en-US" smtClean="0"/>
            </a:br>
            <a:endParaRPr lang="en-US" altLang="en-US" smtClean="0"/>
          </a:p>
          <a:p>
            <a:endParaRPr lang="en-US" altLang="en-US" smtClean="0"/>
          </a:p>
        </p:txBody>
      </p:sp>
      <p:sp>
        <p:nvSpPr>
          <p:cNvPr id="297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D37CC7-8FA9-49F4-9725-84AE3B096F50}" type="slidenum">
              <a:rPr lang="en-US" altLang="en-US" smtClean="0">
                <a:solidFill>
                  <a:srgbClr val="000000"/>
                </a:solidFill>
                <a:latin typeface="Calibri" panose="020F0502020204030204" pitchFamily="34" charset="0"/>
              </a:rPr>
              <a:pPr/>
              <a:t>42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50676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r>
              <a:rPr lang="en-US" altLang="en-US" smtClean="0"/>
              <a:t>What happens in this scene? Gameplay pulls back, character takes the fore, and now you have a deeper emotional investment in those characters because you saw them doing something that wasn’t fighting, wasn’t angry, wasn’t loud. [yes, I know this is an old example but you’ll see why in a minute] And you’re seeing that in Titanfall 2. You’re seeing it in Mafia 3. You’re seeing it in the drive for emergent narrative, where the world helps the player tell small stories.</a:t>
            </a:r>
          </a:p>
          <a:p>
            <a:r>
              <a:rPr lang="en-US" altLang="en-US" smtClean="0"/>
              <a:t>But in a lot of ways, this is moment zero. Because this…</a:t>
            </a:r>
          </a:p>
        </p:txBody>
      </p:sp>
      <p:sp>
        <p:nvSpPr>
          <p:cNvPr id="317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2A4003-8C62-4BED-8A1C-808A15AABB49}" type="slidenum">
              <a:rPr lang="en-US" altLang="en-US" smtClean="0">
                <a:solidFill>
                  <a:srgbClr val="000000"/>
                </a:solidFill>
                <a:latin typeface="Calibri" panose="020F0502020204030204" pitchFamily="34" charset="0"/>
              </a:rPr>
              <a:pPr/>
              <a:t>43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41368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And this year’s theme is “What No One Tells You” about game development.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4</a:t>
            </a:fld>
            <a:endParaRPr lang="en-US"/>
          </a:p>
        </p:txBody>
      </p:sp>
    </p:spTree>
    <p:extLst>
      <p:ext uri="{BB962C8B-B14F-4D97-AF65-F5344CB8AC3E}">
        <p14:creationId xmlns:p14="http://schemas.microsoft.com/office/powerpoint/2010/main" val="3126009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r>
              <a:rPr lang="en-US" altLang="en-US" smtClean="0"/>
              <a:t>Decisions shouldn’t be made on a “versus” basis</a:t>
            </a:r>
          </a:p>
          <a:p>
            <a:pPr lvl="1"/>
            <a:r>
              <a:rPr lang="en-US" altLang="en-US" smtClean="0"/>
              <a:t>No “It’s my turn now”</a:t>
            </a:r>
          </a:p>
          <a:p>
            <a:pPr lvl="1"/>
            <a:r>
              <a:rPr lang="en-US" altLang="en-US" smtClean="0"/>
              <a:t>No fixed percentages</a:t>
            </a:r>
          </a:p>
          <a:p>
            <a:pPr lvl="1"/>
            <a:r>
              <a:rPr lang="en-US" altLang="en-US" smtClean="0"/>
              <a:t>No sulking</a:t>
            </a:r>
          </a:p>
          <a:p>
            <a:r>
              <a:rPr lang="en-US" altLang="en-US" smtClean="0"/>
              <a:t>What does this creative choice give the player?</a:t>
            </a:r>
          </a:p>
          <a:p>
            <a:pPr lvl="1"/>
            <a:r>
              <a:rPr lang="en-US" altLang="en-US" smtClean="0"/>
              <a:t>Ideally, the best experience in all circumstances</a:t>
            </a:r>
          </a:p>
          <a:p>
            <a:pPr lvl="1"/>
            <a:r>
              <a:rPr lang="en-US" altLang="en-US" smtClean="0"/>
              <a:t>Unified experience</a:t>
            </a:r>
          </a:p>
          <a:p>
            <a:r>
              <a:rPr lang="en-US" altLang="en-US" smtClean="0"/>
              <a:t>We have proof this works. Now we need to stop telling the kids that it doesn’t, and we need to remind ourselves. </a:t>
            </a:r>
          </a:p>
        </p:txBody>
      </p:sp>
      <p:sp>
        <p:nvSpPr>
          <p:cNvPr id="348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F3CBAC3-6FC6-4E95-976B-AB864420FBC7}" type="slidenum">
              <a:rPr lang="en-US" altLang="en-US" smtClean="0">
                <a:solidFill>
                  <a:srgbClr val="000000"/>
                </a:solidFill>
                <a:latin typeface="Calibri" panose="020F0502020204030204" pitchFamily="34" charset="0"/>
              </a:rPr>
              <a:pPr/>
              <a:t>45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226066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 </a:t>
            </a:r>
            <a:r>
              <a:rPr lang="en-US" dirty="0" err="1" smtClean="0"/>
              <a:t>Kipnis</a:t>
            </a:r>
            <a:r>
              <a:rPr lang="en-US" dirty="0" smtClean="0"/>
              <a:t> is a longtime programmer at</a:t>
            </a:r>
            <a:r>
              <a:rPr lang="en-US" baseline="0" dirty="0" smtClean="0"/>
              <a:t> Double Fine, going all the way back to </a:t>
            </a:r>
            <a:r>
              <a:rPr lang="en-US" baseline="0" dirty="0" err="1" smtClean="0"/>
              <a:t>Psychonauts</a:t>
            </a:r>
            <a:r>
              <a:rPr lang="en-US" baseline="0" dirty="0" smtClean="0"/>
              <a:t> and including being the lead gameplay programmer on Broken Age.</a:t>
            </a:r>
          </a:p>
          <a:p>
            <a:endParaRPr lang="en-US" baseline="0" dirty="0" smtClean="0"/>
          </a:p>
          <a:p>
            <a:r>
              <a:rPr lang="en-US" baseline="0" dirty="0" smtClean="0"/>
              <a:t>She also is active in the indie scene, working on games like the charming Wheels of Aurelia, and was one of the founders of </a:t>
            </a:r>
            <a:r>
              <a:rPr lang="en-US" baseline="0" dirty="0" err="1" smtClean="0"/>
              <a:t>Molyjam</a:t>
            </a:r>
            <a:r>
              <a:rPr lang="en-US" baseline="0" dirty="0" smtClean="0"/>
              <a:t>, a game jam based on fake Peter </a:t>
            </a:r>
            <a:r>
              <a:rPr lang="en-US" baseline="0" dirty="0" err="1" smtClean="0"/>
              <a:t>Molyneux</a:t>
            </a:r>
            <a:r>
              <a:rPr lang="en-US" baseline="0" dirty="0" smtClean="0"/>
              <a:t> tweets.  How cool is that?</a:t>
            </a:r>
          </a:p>
          <a:p>
            <a:endParaRPr lang="en-US" baseline="0" dirty="0" smtClean="0"/>
          </a:p>
          <a:p>
            <a:r>
              <a:rPr lang="en-US" baseline="0" dirty="0" smtClean="0"/>
              <a:t>Anna </a:t>
            </a:r>
            <a:r>
              <a:rPr lang="en-US" baseline="0" dirty="0" err="1" smtClean="0"/>
              <a:t>Kipnis</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47</a:t>
            </a:fld>
            <a:endParaRPr lang="en-US">
              <a:solidFill>
                <a:srgbClr val="000000"/>
              </a:solidFill>
            </a:endParaRPr>
          </a:p>
        </p:txBody>
      </p:sp>
    </p:spTree>
    <p:extLst>
      <p:ext uri="{BB962C8B-B14F-4D97-AF65-F5344CB8AC3E}">
        <p14:creationId xmlns:p14="http://schemas.microsoft.com/office/powerpoint/2010/main" val="349061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Hi, </a:t>
            </a:r>
            <a:r>
              <a:rPr>
                <a:latin typeface="Avenir Heavy"/>
                <a:ea typeface="Avenir Heavy"/>
                <a:cs typeface="Avenir Heavy"/>
                <a:sym typeface="Avenir Heavy"/>
              </a:rPr>
              <a:t>my name</a:t>
            </a:r>
            <a:r>
              <a:t> is Anna Kipnis.  I work as a Senior Gameplay Programmer at Double Fine Productions.  A </a:t>
            </a:r>
            <a:r>
              <a:rPr>
                <a:latin typeface="Avenir Heavy"/>
                <a:ea typeface="Avenir Heavy"/>
                <a:cs typeface="Avenir Heavy"/>
                <a:sym typeface="Avenir Heavy"/>
              </a:rPr>
              <a:t>little</a:t>
            </a:r>
            <a:r>
              <a:t> </a:t>
            </a:r>
            <a:r>
              <a:rPr>
                <a:latin typeface="Avenir Heavy"/>
                <a:ea typeface="Avenir Heavy"/>
                <a:cs typeface="Avenir Heavy"/>
                <a:sym typeface="Avenir Heavy"/>
              </a:rPr>
              <a:t>about me</a:t>
            </a:r>
            <a:r>
              <a:t> and why I </a:t>
            </a:r>
            <a:r>
              <a:rPr>
                <a:latin typeface="Avenir Heavy"/>
                <a:ea typeface="Avenir Heavy"/>
                <a:cs typeface="Avenir Heavy"/>
                <a:sym typeface="Avenir Heavy"/>
              </a:rPr>
              <a:t>got into games</a:t>
            </a:r>
            <a:r>
              <a:t>.</a:t>
            </a:r>
          </a:p>
        </p:txBody>
      </p:sp>
    </p:spTree>
    <p:extLst>
      <p:ext uri="{BB962C8B-B14F-4D97-AF65-F5344CB8AC3E}">
        <p14:creationId xmlns:p14="http://schemas.microsoft.com/office/powerpoint/2010/main" val="32021190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I </a:t>
            </a:r>
            <a:r>
              <a:rPr>
                <a:latin typeface="Avenir Heavy"/>
                <a:ea typeface="Avenir Heavy"/>
                <a:cs typeface="Avenir Heavy"/>
                <a:sym typeface="Avenir Heavy"/>
              </a:rPr>
              <a:t>grew up</a:t>
            </a:r>
            <a:r>
              <a:t> in the </a:t>
            </a:r>
            <a:r>
              <a:rPr>
                <a:latin typeface="Avenir Heavy"/>
                <a:ea typeface="Avenir Heavy"/>
                <a:cs typeface="Avenir Heavy"/>
                <a:sym typeface="Avenir Heavy"/>
              </a:rPr>
              <a:t>USSR</a:t>
            </a:r>
            <a:r>
              <a:t> in </a:t>
            </a:r>
            <a:r>
              <a:rPr>
                <a:latin typeface="Avenir Heavy"/>
                <a:ea typeface="Avenir Heavy"/>
                <a:cs typeface="Avenir Heavy"/>
                <a:sym typeface="Avenir Heavy"/>
              </a:rPr>
              <a:t>Kiev, Ukraine</a:t>
            </a:r>
            <a:r>
              <a:t>.  You </a:t>
            </a:r>
            <a:r>
              <a:rPr>
                <a:latin typeface="Avenir Heavy"/>
                <a:ea typeface="Avenir Heavy"/>
                <a:cs typeface="Avenir Heavy"/>
                <a:sym typeface="Avenir Heavy"/>
              </a:rPr>
              <a:t>might have seen</a:t>
            </a:r>
            <a:r>
              <a:t> it a lot </a:t>
            </a:r>
            <a:r>
              <a:rPr>
                <a:latin typeface="Avenir Heavy"/>
                <a:ea typeface="Avenir Heavy"/>
                <a:cs typeface="Avenir Heavy"/>
                <a:sym typeface="Avenir Heavy"/>
              </a:rPr>
              <a:t>in the news</a:t>
            </a:r>
            <a:r>
              <a:t> in the </a:t>
            </a:r>
            <a:r>
              <a:rPr>
                <a:latin typeface="Avenir Heavy"/>
                <a:ea typeface="Avenir Heavy"/>
                <a:cs typeface="Avenir Heavy"/>
                <a:sym typeface="Avenir Heavy"/>
              </a:rPr>
              <a:t>past few years</a:t>
            </a:r>
            <a:r>
              <a:t>,</a:t>
            </a:r>
          </a:p>
        </p:txBody>
      </p:sp>
    </p:spTree>
    <p:extLst>
      <p:ext uri="{BB962C8B-B14F-4D97-AF65-F5344CB8AC3E}">
        <p14:creationId xmlns:p14="http://schemas.microsoft.com/office/powerpoint/2010/main" val="27474367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..but this is </a:t>
            </a:r>
            <a:r>
              <a:rPr>
                <a:latin typeface="Avenir Heavy"/>
                <a:ea typeface="Avenir Heavy"/>
                <a:cs typeface="Avenir Heavy"/>
                <a:sym typeface="Avenir Heavy"/>
              </a:rPr>
              <a:t>what it looked like</a:t>
            </a:r>
            <a:r>
              <a:t> when </a:t>
            </a:r>
            <a:r>
              <a:rPr>
                <a:latin typeface="Avenir Heavy"/>
                <a:ea typeface="Avenir Heavy"/>
                <a:cs typeface="Avenir Heavy"/>
                <a:sym typeface="Avenir Heavy"/>
              </a:rPr>
              <a:t>I was there</a:t>
            </a:r>
            <a:r>
              <a:t>.  </a:t>
            </a:r>
          </a:p>
        </p:txBody>
      </p:sp>
    </p:spTree>
    <p:extLst>
      <p:ext uri="{BB962C8B-B14F-4D97-AF65-F5344CB8AC3E}">
        <p14:creationId xmlns:p14="http://schemas.microsoft.com/office/powerpoint/2010/main" val="30921277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rPr>
                <a:latin typeface="Avenir Heavy"/>
                <a:ea typeface="Avenir Heavy"/>
                <a:cs typeface="Avenir Heavy"/>
                <a:sym typeface="Avenir Heavy"/>
              </a:rPr>
              <a:t>Growing up</a:t>
            </a:r>
            <a:r>
              <a:t>, </a:t>
            </a:r>
            <a:r>
              <a:rPr>
                <a:latin typeface="Avenir Heavy"/>
                <a:ea typeface="Avenir Heavy"/>
                <a:cs typeface="Avenir Heavy"/>
                <a:sym typeface="Avenir Heavy"/>
              </a:rPr>
              <a:t>my parents</a:t>
            </a:r>
            <a:r>
              <a:t> often had </a:t>
            </a:r>
            <a:r>
              <a:rPr>
                <a:latin typeface="Avenir Heavy"/>
                <a:ea typeface="Avenir Heavy"/>
                <a:cs typeface="Avenir Heavy"/>
                <a:sym typeface="Avenir Heavy"/>
              </a:rPr>
              <a:t>dinner parties…</a:t>
            </a:r>
          </a:p>
        </p:txBody>
      </p:sp>
    </p:spTree>
    <p:extLst>
      <p:ext uri="{BB962C8B-B14F-4D97-AF65-F5344CB8AC3E}">
        <p14:creationId xmlns:p14="http://schemas.microsoft.com/office/powerpoint/2010/main" val="9812969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rPr>
                <a:latin typeface="Avenir Heavy"/>
                <a:ea typeface="Avenir Heavy"/>
                <a:cs typeface="Avenir Heavy"/>
                <a:sym typeface="Avenir Heavy"/>
              </a:rPr>
              <a:t>..</a:t>
            </a:r>
            <a:r>
              <a:t>with </a:t>
            </a:r>
            <a:r>
              <a:rPr>
                <a:latin typeface="Avenir Heavy"/>
                <a:ea typeface="Avenir Heavy"/>
                <a:cs typeface="Avenir Heavy"/>
                <a:sym typeface="Avenir Heavy"/>
              </a:rPr>
              <a:t>their friends</a:t>
            </a:r>
            <a:r>
              <a:t>, who would bring over their kids, and since I was the oldest,</a:t>
            </a:r>
          </a:p>
        </p:txBody>
      </p:sp>
    </p:spTree>
    <p:extLst>
      <p:ext uri="{BB962C8B-B14F-4D97-AF65-F5344CB8AC3E}">
        <p14:creationId xmlns:p14="http://schemas.microsoft.com/office/powerpoint/2010/main" val="35197610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 it would fall to me to </a:t>
            </a:r>
            <a:r>
              <a:rPr>
                <a:latin typeface="Avenir Heavy"/>
                <a:ea typeface="Avenir Heavy"/>
                <a:cs typeface="Avenir Heavy"/>
                <a:sym typeface="Avenir Heavy"/>
              </a:rPr>
              <a:t>entertain</a:t>
            </a:r>
            <a:r>
              <a:t> </a:t>
            </a:r>
            <a:r>
              <a:rPr>
                <a:latin typeface="Avenir Heavy"/>
                <a:ea typeface="Avenir Heavy"/>
                <a:cs typeface="Avenir Heavy"/>
                <a:sym typeface="Avenir Heavy"/>
              </a:rPr>
              <a:t>them</a:t>
            </a:r>
            <a:r>
              <a:t> </a:t>
            </a:r>
            <a:r>
              <a:rPr>
                <a:latin typeface="Avenir Heavy"/>
                <a:ea typeface="Avenir Heavy"/>
                <a:cs typeface="Avenir Heavy"/>
                <a:sym typeface="Avenir Heavy"/>
              </a:rPr>
              <a:t>all</a:t>
            </a:r>
            <a:r>
              <a:t>.  </a:t>
            </a:r>
          </a:p>
          <a:p>
            <a:r>
              <a:t>There </a:t>
            </a:r>
            <a:r>
              <a:rPr>
                <a:latin typeface="Avenir Heavy"/>
                <a:ea typeface="Avenir Heavy"/>
                <a:cs typeface="Avenir Heavy"/>
                <a:sym typeface="Avenir Heavy"/>
              </a:rPr>
              <a:t>weren't</a:t>
            </a:r>
            <a:r>
              <a:t> too </a:t>
            </a:r>
            <a:r>
              <a:rPr>
                <a:latin typeface="Avenir Heavy"/>
                <a:ea typeface="Avenir Heavy"/>
                <a:cs typeface="Avenir Heavy"/>
                <a:sym typeface="Avenir Heavy"/>
              </a:rPr>
              <a:t>many board game</a:t>
            </a:r>
            <a:r>
              <a:t> or </a:t>
            </a:r>
            <a:r>
              <a:rPr>
                <a:latin typeface="Avenir Heavy"/>
                <a:ea typeface="Avenir Heavy"/>
                <a:cs typeface="Avenir Heavy"/>
                <a:sym typeface="Avenir Heavy"/>
              </a:rPr>
              <a:t>toy options</a:t>
            </a:r>
            <a:r>
              <a:t> for us in the USSR, so </a:t>
            </a:r>
            <a:r>
              <a:rPr>
                <a:latin typeface="Avenir Heavy"/>
                <a:ea typeface="Avenir Heavy"/>
                <a:cs typeface="Avenir Heavy"/>
                <a:sym typeface="Avenir Heavy"/>
              </a:rPr>
              <a:t>I would make up games</a:t>
            </a:r>
            <a:r>
              <a:t> for us all to play.</a:t>
            </a:r>
          </a:p>
        </p:txBody>
      </p:sp>
    </p:spTree>
    <p:extLst>
      <p:ext uri="{BB962C8B-B14F-4D97-AF65-F5344CB8AC3E}">
        <p14:creationId xmlns:p14="http://schemas.microsoft.com/office/powerpoint/2010/main" val="1600717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I remember I found it </a:t>
            </a:r>
            <a:r>
              <a:rPr>
                <a:latin typeface="Avenir Heavy"/>
                <a:ea typeface="Avenir Heavy"/>
                <a:cs typeface="Avenir Heavy"/>
                <a:sym typeface="Avenir Heavy"/>
              </a:rPr>
              <a:t>totally exhilarating</a:t>
            </a:r>
            <a:r>
              <a:t> when the </a:t>
            </a:r>
            <a:r>
              <a:rPr>
                <a:latin typeface="Avenir Heavy"/>
                <a:ea typeface="Avenir Heavy"/>
                <a:cs typeface="Avenir Heavy"/>
                <a:sym typeface="Avenir Heavy"/>
              </a:rPr>
              <a:t>kids playing my game</a:t>
            </a:r>
            <a:r>
              <a:t> would </a:t>
            </a:r>
            <a:r>
              <a:rPr>
                <a:latin typeface="Avenir Heavy"/>
                <a:ea typeface="Avenir Heavy"/>
                <a:cs typeface="Avenir Heavy"/>
                <a:sym typeface="Avenir Heavy"/>
              </a:rPr>
              <a:t>start to come up</a:t>
            </a:r>
            <a:r>
              <a:t> with </a:t>
            </a:r>
            <a:r>
              <a:rPr>
                <a:latin typeface="Avenir Heavy"/>
                <a:ea typeface="Avenir Heavy"/>
                <a:cs typeface="Avenir Heavy"/>
                <a:sym typeface="Avenir Heavy"/>
              </a:rPr>
              <a:t>their own original ideas</a:t>
            </a:r>
            <a:r>
              <a:t> </a:t>
            </a:r>
            <a:r>
              <a:rPr>
                <a:latin typeface="Avenir Heavy"/>
                <a:ea typeface="Avenir Heavy"/>
                <a:cs typeface="Avenir Heavy"/>
                <a:sym typeface="Avenir Heavy"/>
              </a:rPr>
              <a:t>within</a:t>
            </a:r>
            <a:r>
              <a:t> </a:t>
            </a:r>
            <a:r>
              <a:rPr>
                <a:latin typeface="Avenir Heavy"/>
                <a:ea typeface="Avenir Heavy"/>
                <a:cs typeface="Avenir Heavy"/>
                <a:sym typeface="Avenir Heavy"/>
              </a:rPr>
              <a:t>that game</a:t>
            </a:r>
            <a:r>
              <a:t> </a:t>
            </a:r>
            <a:r>
              <a:rPr>
                <a:latin typeface="Avenir Heavy"/>
                <a:ea typeface="Avenir Heavy"/>
                <a:cs typeface="Avenir Heavy"/>
                <a:sym typeface="Avenir Heavy"/>
              </a:rPr>
              <a:t>world</a:t>
            </a:r>
            <a:r>
              <a:t>. It was as if that </a:t>
            </a:r>
            <a:r>
              <a:rPr>
                <a:latin typeface="Avenir Heavy"/>
                <a:ea typeface="Avenir Heavy"/>
                <a:cs typeface="Avenir Heavy"/>
                <a:sym typeface="Avenir Heavy"/>
              </a:rPr>
              <a:t>universe</a:t>
            </a:r>
            <a:r>
              <a:t> wasn’t just mine anymore, but suddenly </a:t>
            </a:r>
            <a:r>
              <a:rPr>
                <a:latin typeface="Avenir Heavy"/>
                <a:ea typeface="Avenir Heavy"/>
                <a:cs typeface="Avenir Heavy"/>
                <a:sym typeface="Avenir Heavy"/>
              </a:rPr>
              <a:t>came to life</a:t>
            </a:r>
            <a:r>
              <a:t> for all of us </a:t>
            </a:r>
            <a:r>
              <a:rPr>
                <a:latin typeface="Avenir Heavy"/>
                <a:ea typeface="Avenir Heavy"/>
                <a:cs typeface="Avenir Heavy"/>
                <a:sym typeface="Avenir Heavy"/>
              </a:rPr>
              <a:t>in a very real way</a:t>
            </a:r>
            <a:r>
              <a:t>, as soon as </a:t>
            </a:r>
            <a:r>
              <a:rPr>
                <a:latin typeface="Avenir Heavy"/>
                <a:ea typeface="Avenir Heavy"/>
                <a:cs typeface="Avenir Heavy"/>
                <a:sym typeface="Avenir Heavy"/>
              </a:rPr>
              <a:t>we were playing</a:t>
            </a:r>
            <a:r>
              <a:t> and that was _</a:t>
            </a:r>
            <a:r>
              <a:rPr>
                <a:latin typeface="Avenir Heavy"/>
                <a:ea typeface="Avenir Heavy"/>
                <a:cs typeface="Avenir Heavy"/>
                <a:sym typeface="Avenir Heavy"/>
              </a:rPr>
              <a:t>the best feeling in the world_</a:t>
            </a:r>
            <a:r>
              <a:t>.</a:t>
            </a:r>
          </a:p>
        </p:txBody>
      </p:sp>
    </p:spTree>
    <p:extLst>
      <p:ext uri="{BB962C8B-B14F-4D97-AF65-F5344CB8AC3E}">
        <p14:creationId xmlns:p14="http://schemas.microsoft.com/office/powerpoint/2010/main" val="696749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In </a:t>
            </a:r>
            <a:r>
              <a:rPr>
                <a:latin typeface="Avenir Heavy"/>
                <a:ea typeface="Avenir Heavy"/>
                <a:cs typeface="Avenir Heavy"/>
                <a:sym typeface="Avenir Heavy"/>
              </a:rPr>
              <a:t>1989</a:t>
            </a:r>
            <a:r>
              <a:t>, we </a:t>
            </a:r>
            <a:r>
              <a:rPr>
                <a:latin typeface="Avenir Heavy"/>
                <a:ea typeface="Avenir Heavy"/>
                <a:cs typeface="Avenir Heavy"/>
                <a:sym typeface="Avenir Heavy"/>
              </a:rPr>
              <a:t>moved</a:t>
            </a:r>
            <a:r>
              <a:t> to the </a:t>
            </a:r>
            <a:r>
              <a:rPr>
                <a:latin typeface="Avenir Heavy"/>
                <a:ea typeface="Avenir Heavy"/>
                <a:cs typeface="Avenir Heavy"/>
                <a:sym typeface="Avenir Heavy"/>
              </a:rPr>
              <a:t>United States</a:t>
            </a:r>
            <a:r>
              <a:t> and I </a:t>
            </a:r>
            <a:r>
              <a:rPr>
                <a:latin typeface="Avenir Heavy"/>
                <a:ea typeface="Avenir Heavy"/>
                <a:cs typeface="Avenir Heavy"/>
                <a:sym typeface="Avenir Heavy"/>
              </a:rPr>
              <a:t>got to try</a:t>
            </a:r>
            <a:r>
              <a:t> out </a:t>
            </a:r>
            <a:r>
              <a:rPr>
                <a:latin typeface="Avenir Heavy"/>
                <a:ea typeface="Avenir Heavy"/>
                <a:cs typeface="Avenir Heavy"/>
                <a:sym typeface="Avenir Heavy"/>
              </a:rPr>
              <a:t>Super Mario Brothers</a:t>
            </a:r>
            <a:r>
              <a:t> on the </a:t>
            </a:r>
            <a:r>
              <a:rPr>
                <a:latin typeface="Avenir Heavy"/>
                <a:ea typeface="Avenir Heavy"/>
                <a:cs typeface="Avenir Heavy"/>
                <a:sym typeface="Avenir Heavy"/>
              </a:rPr>
              <a:t>Nintendo</a:t>
            </a:r>
            <a:r>
              <a:t> and was </a:t>
            </a:r>
            <a:r>
              <a:rPr>
                <a:latin typeface="Avenir Heavy"/>
                <a:ea typeface="Avenir Heavy"/>
                <a:cs typeface="Avenir Heavy"/>
                <a:sym typeface="Avenir Heavy"/>
              </a:rPr>
              <a:t>blown away</a:t>
            </a:r>
            <a:r>
              <a:t>. </a:t>
            </a:r>
          </a:p>
          <a:p>
            <a:endParaRPr/>
          </a:p>
        </p:txBody>
      </p:sp>
    </p:spTree>
    <p:extLst>
      <p:ext uri="{BB962C8B-B14F-4D97-AF65-F5344CB8AC3E}">
        <p14:creationId xmlns:p14="http://schemas.microsoft.com/office/powerpoint/2010/main" val="3812285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Now, I’m going</a:t>
            </a:r>
            <a:r>
              <a:rPr lang="en-US" baseline="0" dirty="0" smtClean="0"/>
              <a:t> to tell you how I’m interpreting this theme right now.</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I had a different opening planned for this talk.</a:t>
            </a:r>
          </a:p>
          <a:p>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5</a:t>
            </a:fld>
            <a:endParaRPr lang="en-US"/>
          </a:p>
        </p:txBody>
      </p:sp>
    </p:spTree>
    <p:extLst>
      <p:ext uri="{BB962C8B-B14F-4D97-AF65-F5344CB8AC3E}">
        <p14:creationId xmlns:p14="http://schemas.microsoft.com/office/powerpoint/2010/main" val="3098469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Here was someone who </a:t>
            </a:r>
            <a:r>
              <a:rPr>
                <a:latin typeface="Avenir Heavy"/>
                <a:ea typeface="Avenir Heavy"/>
                <a:cs typeface="Avenir Heavy"/>
                <a:sym typeface="Avenir Heavy"/>
              </a:rPr>
              <a:t>made up a world</a:t>
            </a:r>
            <a:r>
              <a:t> for </a:t>
            </a:r>
            <a:r>
              <a:rPr>
                <a:latin typeface="Avenir Heavy"/>
                <a:ea typeface="Avenir Heavy"/>
                <a:cs typeface="Avenir Heavy"/>
                <a:sym typeface="Avenir Heavy"/>
              </a:rPr>
              <a:t>other people</a:t>
            </a:r>
            <a:r>
              <a:t> </a:t>
            </a:r>
            <a:r>
              <a:rPr>
                <a:latin typeface="Avenir Heavy"/>
                <a:ea typeface="Avenir Heavy"/>
                <a:cs typeface="Avenir Heavy"/>
                <a:sym typeface="Avenir Heavy"/>
              </a:rPr>
              <a:t>to play with</a:t>
            </a:r>
            <a:r>
              <a:t> and </a:t>
            </a:r>
            <a:r>
              <a:rPr>
                <a:latin typeface="Avenir Heavy"/>
                <a:ea typeface="Avenir Heavy"/>
                <a:cs typeface="Avenir Heavy"/>
                <a:sym typeface="Avenir Heavy"/>
              </a:rPr>
              <a:t>explore</a:t>
            </a:r>
            <a:r>
              <a:t>, and </a:t>
            </a:r>
            <a:r>
              <a:rPr>
                <a:latin typeface="Avenir Heavy"/>
                <a:ea typeface="Avenir Heavy"/>
                <a:cs typeface="Avenir Heavy"/>
                <a:sym typeface="Avenir Heavy"/>
              </a:rPr>
              <a:t>he didn't </a:t>
            </a:r>
            <a:r>
              <a:t>even</a:t>
            </a:r>
            <a:r>
              <a:rPr>
                <a:latin typeface="Avenir Heavy"/>
                <a:ea typeface="Avenir Heavy"/>
                <a:cs typeface="Avenir Heavy"/>
                <a:sym typeface="Avenir Heavy"/>
              </a:rPr>
              <a:t> have to be there</a:t>
            </a:r>
            <a:r>
              <a:t>.  It </a:t>
            </a:r>
            <a:r>
              <a:rPr>
                <a:latin typeface="Avenir Heavy"/>
                <a:ea typeface="Avenir Heavy"/>
                <a:cs typeface="Avenir Heavy"/>
                <a:sym typeface="Avenir Heavy"/>
              </a:rPr>
              <a:t>opened my eyes</a:t>
            </a:r>
            <a:r>
              <a:t> to </a:t>
            </a:r>
            <a:r>
              <a:rPr>
                <a:latin typeface="Avenir Heavy"/>
                <a:ea typeface="Avenir Heavy"/>
                <a:cs typeface="Avenir Heavy"/>
                <a:sym typeface="Avenir Heavy"/>
              </a:rPr>
              <a:t>what was possible</a:t>
            </a:r>
            <a:r>
              <a:t> with </a:t>
            </a:r>
            <a:r>
              <a:rPr>
                <a:latin typeface="Avenir Heavy"/>
                <a:ea typeface="Avenir Heavy"/>
                <a:cs typeface="Avenir Heavy"/>
                <a:sym typeface="Avenir Heavy"/>
              </a:rPr>
              <a:t>games</a:t>
            </a:r>
            <a:r>
              <a:t> for </a:t>
            </a:r>
            <a:r>
              <a:rPr>
                <a:latin typeface="Avenir Heavy"/>
                <a:ea typeface="Avenir Heavy"/>
                <a:cs typeface="Avenir Heavy"/>
                <a:sym typeface="Avenir Heavy"/>
              </a:rPr>
              <a:t>the</a:t>
            </a:r>
            <a:r>
              <a:t> </a:t>
            </a:r>
            <a:r>
              <a:rPr>
                <a:latin typeface="Avenir Heavy"/>
                <a:ea typeface="Avenir Heavy"/>
                <a:cs typeface="Avenir Heavy"/>
                <a:sym typeface="Avenir Heavy"/>
              </a:rPr>
              <a:t>first time</a:t>
            </a:r>
            <a:r>
              <a:t>.  I </a:t>
            </a:r>
            <a:r>
              <a:rPr>
                <a:latin typeface="Avenir Heavy"/>
                <a:ea typeface="Avenir Heavy"/>
                <a:cs typeface="Avenir Heavy"/>
                <a:sym typeface="Avenir Heavy"/>
              </a:rPr>
              <a:t>wanted to be a part</a:t>
            </a:r>
            <a:r>
              <a:t> of the </a:t>
            </a:r>
            <a:r>
              <a:rPr>
                <a:latin typeface="Avenir Heavy"/>
                <a:ea typeface="Avenir Heavy"/>
                <a:cs typeface="Avenir Heavy"/>
                <a:sym typeface="Avenir Heavy"/>
              </a:rPr>
              <a:t>process</a:t>
            </a:r>
            <a:r>
              <a:t> of </a:t>
            </a:r>
            <a:r>
              <a:rPr>
                <a:latin typeface="Avenir Heavy"/>
                <a:ea typeface="Avenir Heavy"/>
                <a:cs typeface="Avenir Heavy"/>
                <a:sym typeface="Avenir Heavy"/>
              </a:rPr>
              <a:t>creating worlds</a:t>
            </a:r>
            <a:r>
              <a:t> like that.</a:t>
            </a:r>
          </a:p>
        </p:txBody>
      </p:sp>
    </p:spTree>
    <p:extLst>
      <p:ext uri="{BB962C8B-B14F-4D97-AF65-F5344CB8AC3E}">
        <p14:creationId xmlns:p14="http://schemas.microsoft.com/office/powerpoint/2010/main" val="1679408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t>And here is where I </a:t>
            </a:r>
            <a:r>
              <a:rPr>
                <a:latin typeface="Avenir Heavy"/>
                <a:ea typeface="Avenir Heavy"/>
                <a:cs typeface="Avenir Heavy"/>
                <a:sym typeface="Avenir Heavy"/>
              </a:rPr>
              <a:t>started hitting some snags</a:t>
            </a:r>
            <a:r>
              <a:t>.  Marketing for video games was pushing girls away.  </a:t>
            </a:r>
            <a:r>
              <a:rPr>
                <a:latin typeface="Avenir Heavy"/>
                <a:ea typeface="Avenir Heavy"/>
                <a:cs typeface="Avenir Heavy"/>
                <a:sym typeface="Avenir Heavy"/>
              </a:rPr>
              <a:t>Luckily</a:t>
            </a:r>
            <a:r>
              <a:t>, when I was </a:t>
            </a:r>
            <a:r>
              <a:rPr>
                <a:latin typeface="Avenir Heavy"/>
                <a:ea typeface="Avenir Heavy"/>
                <a:cs typeface="Avenir Heavy"/>
                <a:sym typeface="Avenir Heavy"/>
              </a:rPr>
              <a:t>going to school to become a game engineer</a:t>
            </a:r>
            <a:r>
              <a:t>, I could </a:t>
            </a:r>
            <a:r>
              <a:rPr>
                <a:latin typeface="Avenir Heavy"/>
                <a:ea typeface="Avenir Heavy"/>
                <a:cs typeface="Avenir Heavy"/>
                <a:sym typeface="Avenir Heavy"/>
              </a:rPr>
              <a:t>draw inspiration</a:t>
            </a:r>
            <a:r>
              <a:t> from</a:t>
            </a:r>
          </a:p>
        </p:txBody>
      </p:sp>
    </p:spTree>
    <p:extLst>
      <p:ext uri="{BB962C8B-B14F-4D97-AF65-F5344CB8AC3E}">
        <p14:creationId xmlns:p14="http://schemas.microsoft.com/office/powerpoint/2010/main" val="14706466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women like Roberta Williams,</a:t>
            </a:r>
          </a:p>
        </p:txBody>
      </p:sp>
    </p:spTree>
    <p:extLst>
      <p:ext uri="{BB962C8B-B14F-4D97-AF65-F5344CB8AC3E}">
        <p14:creationId xmlns:p14="http://schemas.microsoft.com/office/powerpoint/2010/main" val="1136742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Brenda Romero,</a:t>
            </a:r>
          </a:p>
        </p:txBody>
      </p:sp>
    </p:spTree>
    <p:extLst>
      <p:ext uri="{BB962C8B-B14F-4D97-AF65-F5344CB8AC3E}">
        <p14:creationId xmlns:p14="http://schemas.microsoft.com/office/powerpoint/2010/main" val="19636862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r>
              <a:t>Jane Jensen,</a:t>
            </a:r>
          </a:p>
        </p:txBody>
      </p:sp>
    </p:spTree>
    <p:extLst>
      <p:ext uri="{BB962C8B-B14F-4D97-AF65-F5344CB8AC3E}">
        <p14:creationId xmlns:p14="http://schemas.microsoft.com/office/powerpoint/2010/main" val="2164618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Carol Shaw,</a:t>
            </a:r>
          </a:p>
        </p:txBody>
      </p:sp>
    </p:spTree>
    <p:extLst>
      <p:ext uri="{BB962C8B-B14F-4D97-AF65-F5344CB8AC3E}">
        <p14:creationId xmlns:p14="http://schemas.microsoft.com/office/powerpoint/2010/main" val="21683983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Dona Bailey,</a:t>
            </a:r>
          </a:p>
        </p:txBody>
      </p:sp>
    </p:spTree>
    <p:extLst>
      <p:ext uri="{BB962C8B-B14F-4D97-AF65-F5344CB8AC3E}">
        <p14:creationId xmlns:p14="http://schemas.microsoft.com/office/powerpoint/2010/main" val="3846285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t>Rieko Kodama and others</a:t>
            </a:r>
          </a:p>
        </p:txBody>
      </p:sp>
    </p:spTree>
    <p:extLst>
      <p:ext uri="{BB962C8B-B14F-4D97-AF65-F5344CB8AC3E}">
        <p14:creationId xmlns:p14="http://schemas.microsoft.com/office/powerpoint/2010/main" val="37476510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who </a:t>
            </a:r>
            <a:r>
              <a:rPr>
                <a:latin typeface="Avenir Heavy"/>
                <a:ea typeface="Avenir Heavy"/>
                <a:cs typeface="Avenir Heavy"/>
                <a:sym typeface="Avenir Heavy"/>
              </a:rPr>
              <a:t>showed</a:t>
            </a:r>
            <a:r>
              <a:t> that </a:t>
            </a:r>
            <a:r>
              <a:rPr>
                <a:latin typeface="Avenir Heavy"/>
                <a:ea typeface="Avenir Heavy"/>
                <a:cs typeface="Avenir Heavy"/>
                <a:sym typeface="Avenir Heavy"/>
              </a:rPr>
              <a:t>women do great work</a:t>
            </a:r>
            <a:r>
              <a:t> and </a:t>
            </a:r>
            <a:r>
              <a:rPr>
                <a:latin typeface="Avenir Heavy"/>
                <a:ea typeface="Avenir Heavy"/>
                <a:cs typeface="Avenir Heavy"/>
                <a:sym typeface="Avenir Heavy"/>
              </a:rPr>
              <a:t>lead projects</a:t>
            </a:r>
            <a:r>
              <a:t> in the </a:t>
            </a:r>
            <a:r>
              <a:rPr>
                <a:latin typeface="Avenir Heavy"/>
                <a:ea typeface="Avenir Heavy"/>
                <a:cs typeface="Avenir Heavy"/>
                <a:sym typeface="Avenir Heavy"/>
              </a:rPr>
              <a:t>games industry.  </a:t>
            </a:r>
            <a:r>
              <a:t>And it made me feel like </a:t>
            </a:r>
            <a:r>
              <a:rPr>
                <a:latin typeface="Avenir Heavy"/>
                <a:ea typeface="Avenir Heavy"/>
                <a:cs typeface="Avenir Heavy"/>
                <a:sym typeface="Avenir Heavy"/>
              </a:rPr>
              <a:t>I belonged there too.</a:t>
            </a:r>
          </a:p>
        </p:txBody>
      </p:sp>
    </p:spTree>
    <p:extLst>
      <p:ext uri="{BB962C8B-B14F-4D97-AF65-F5344CB8AC3E}">
        <p14:creationId xmlns:p14="http://schemas.microsoft.com/office/powerpoint/2010/main" val="5322849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r>
              <a:t>Now, </a:t>
            </a:r>
            <a:r>
              <a:rPr>
                <a:latin typeface="Avenir Heavy"/>
                <a:ea typeface="Avenir Heavy"/>
                <a:cs typeface="Avenir Heavy"/>
                <a:sym typeface="Avenir Heavy"/>
              </a:rPr>
              <a:t>14 years</a:t>
            </a:r>
            <a:r>
              <a:t> have </a:t>
            </a:r>
            <a:r>
              <a:rPr>
                <a:latin typeface="Avenir Heavy"/>
                <a:ea typeface="Avenir Heavy"/>
                <a:cs typeface="Avenir Heavy"/>
                <a:sym typeface="Avenir Heavy"/>
              </a:rPr>
              <a:t>passed</a:t>
            </a:r>
            <a:r>
              <a:t> since I </a:t>
            </a:r>
            <a:r>
              <a:rPr>
                <a:latin typeface="Avenir Heavy"/>
                <a:ea typeface="Avenir Heavy"/>
                <a:cs typeface="Avenir Heavy"/>
                <a:sym typeface="Avenir Heavy"/>
              </a:rPr>
              <a:t>started working my dream job</a:t>
            </a:r>
            <a:r>
              <a:t> at </a:t>
            </a:r>
            <a:r>
              <a:rPr>
                <a:latin typeface="Avenir Heavy"/>
                <a:ea typeface="Avenir Heavy"/>
                <a:cs typeface="Avenir Heavy"/>
                <a:sym typeface="Avenir Heavy"/>
              </a:rPr>
              <a:t>Double</a:t>
            </a:r>
            <a:r>
              <a:t> </a:t>
            </a:r>
            <a:r>
              <a:rPr>
                <a:latin typeface="Avenir Heavy"/>
                <a:ea typeface="Avenir Heavy"/>
                <a:cs typeface="Avenir Heavy"/>
                <a:sym typeface="Avenir Heavy"/>
              </a:rPr>
              <a:t>Fine</a:t>
            </a:r>
            <a:r>
              <a:t> and something </a:t>
            </a:r>
            <a:r>
              <a:rPr>
                <a:latin typeface="Avenir Heavy"/>
                <a:ea typeface="Avenir Heavy"/>
                <a:cs typeface="Avenir Heavy"/>
                <a:sym typeface="Avenir Heavy"/>
              </a:rPr>
              <a:t>worries</a:t>
            </a:r>
            <a:r>
              <a:t> </a:t>
            </a:r>
            <a:r>
              <a:rPr>
                <a:latin typeface="Avenir Heavy"/>
                <a:ea typeface="Avenir Heavy"/>
                <a:cs typeface="Avenir Heavy"/>
                <a:sym typeface="Avenir Heavy"/>
              </a:rPr>
              <a:t>me</a:t>
            </a:r>
            <a:r>
              <a:t>.</a:t>
            </a:r>
          </a:p>
        </p:txBody>
      </p:sp>
    </p:spTree>
    <p:extLst>
      <p:ext uri="{BB962C8B-B14F-4D97-AF65-F5344CB8AC3E}">
        <p14:creationId xmlns:p14="http://schemas.microsoft.com/office/powerpoint/2010/main" val="1719365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then the election happened.</a:t>
            </a:r>
          </a:p>
          <a:p>
            <a:endParaRPr lang="en-US" dirty="0" smtClean="0"/>
          </a:p>
          <a:p>
            <a:r>
              <a:rPr lang="en-US" dirty="0" smtClean="0"/>
              <a:t>So</a:t>
            </a:r>
            <a:r>
              <a:rPr lang="en-US" baseline="0" dirty="0" smtClean="0"/>
              <a:t> I don’t know about you guys, but that pretty much wrecked the rest of the week for me and my wife and so many people I know.</a:t>
            </a:r>
          </a:p>
          <a:p>
            <a:endParaRPr lang="en-US" baseline="0" dirty="0" smtClean="0"/>
          </a:p>
          <a:p>
            <a:r>
              <a:rPr lang="en-US" baseline="0" dirty="0" smtClean="0"/>
              <a:t>I feel bad even complaining, because I’m lucky.  I’m not the one worried about being harassed or assaulted or having my rights taken away.   </a:t>
            </a:r>
          </a:p>
          <a:p>
            <a:endParaRPr lang="en-US" baseline="0" dirty="0" smtClean="0"/>
          </a:p>
          <a:p>
            <a:r>
              <a:rPr lang="en-US" baseline="0" dirty="0" smtClean="0"/>
              <a:t>Just people I know and care about.</a:t>
            </a:r>
          </a:p>
          <a:p>
            <a:endParaRPr lang="en-US" baseline="0" dirty="0" smtClean="0"/>
          </a:p>
          <a:p>
            <a:r>
              <a:rPr lang="en-US" baseline="0" dirty="0" smtClean="0"/>
              <a:t>Though, selfishly, I am also worried about the planet looking more like the desolate dystopia of Mad Max a whole lot sooner.</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6</a:t>
            </a:fld>
            <a:endParaRPr lang="en-US"/>
          </a:p>
        </p:txBody>
      </p:sp>
    </p:spTree>
    <p:extLst>
      <p:ext uri="{BB962C8B-B14F-4D97-AF65-F5344CB8AC3E}">
        <p14:creationId xmlns:p14="http://schemas.microsoft.com/office/powerpoint/2010/main" val="3705306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There are so </a:t>
            </a:r>
            <a:r>
              <a:rPr>
                <a:latin typeface="Avenir Heavy"/>
                <a:ea typeface="Avenir Heavy"/>
                <a:cs typeface="Avenir Heavy"/>
                <a:sym typeface="Avenir Heavy"/>
              </a:rPr>
              <a:t>many more women</a:t>
            </a:r>
            <a:r>
              <a:t> in games than there were when I first started, </a:t>
            </a:r>
            <a:r>
              <a:rPr>
                <a:latin typeface="Avenir Heavy"/>
                <a:ea typeface="Avenir Heavy"/>
                <a:cs typeface="Avenir Heavy"/>
                <a:sym typeface="Avenir Heavy"/>
              </a:rPr>
              <a:t>including engineers</a:t>
            </a:r>
            <a:r>
              <a:t>, but </a:t>
            </a:r>
            <a:r>
              <a:rPr>
                <a:latin typeface="Avenir Heavy"/>
                <a:ea typeface="Avenir Heavy"/>
                <a:cs typeface="Avenir Heavy"/>
                <a:sym typeface="Avenir Heavy"/>
              </a:rPr>
              <a:t>so few games</a:t>
            </a:r>
            <a:r>
              <a:t> being created </a:t>
            </a:r>
            <a:r>
              <a:rPr>
                <a:latin typeface="Avenir Heavy"/>
                <a:ea typeface="Avenir Heavy"/>
                <a:cs typeface="Avenir Heavy"/>
                <a:sym typeface="Avenir Heavy"/>
              </a:rPr>
              <a:t>by women</a:t>
            </a:r>
            <a:r>
              <a:t>. </a:t>
            </a:r>
          </a:p>
        </p:txBody>
      </p:sp>
    </p:spTree>
    <p:extLst>
      <p:ext uri="{BB962C8B-B14F-4D97-AF65-F5344CB8AC3E}">
        <p14:creationId xmlns:p14="http://schemas.microsoft.com/office/powerpoint/2010/main" val="17234551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t>We want to s</a:t>
            </a:r>
            <a:r>
              <a:rPr>
                <a:latin typeface="Avenir Heavy"/>
                <a:ea typeface="Avenir Heavy"/>
                <a:cs typeface="Avenir Heavy"/>
                <a:sym typeface="Avenir Heavy"/>
              </a:rPr>
              <a:t>ee the representation of women</a:t>
            </a:r>
            <a:r>
              <a:t> in games made more </a:t>
            </a:r>
            <a:r>
              <a:rPr>
                <a:latin typeface="Avenir Heavy"/>
                <a:ea typeface="Avenir Heavy"/>
                <a:cs typeface="Avenir Heavy"/>
                <a:sym typeface="Avenir Heavy"/>
              </a:rPr>
              <a:t>nuanced</a:t>
            </a:r>
            <a:r>
              <a:t>,</a:t>
            </a:r>
          </a:p>
        </p:txBody>
      </p:sp>
    </p:spTree>
    <p:extLst>
      <p:ext uri="{BB962C8B-B14F-4D97-AF65-F5344CB8AC3E}">
        <p14:creationId xmlns:p14="http://schemas.microsoft.com/office/powerpoint/2010/main" val="4015235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r>
              <a:t>We want there to be </a:t>
            </a:r>
            <a:r>
              <a:rPr>
                <a:latin typeface="Avenir Heavy"/>
                <a:ea typeface="Avenir Heavy"/>
                <a:cs typeface="Avenir Heavy"/>
                <a:sym typeface="Avenir Heavy"/>
              </a:rPr>
              <a:t>more creative diversity</a:t>
            </a:r>
            <a:r>
              <a:t> in games out there, yet it seems like </a:t>
            </a:r>
            <a:r>
              <a:rPr>
                <a:latin typeface="Avenir Heavy"/>
                <a:ea typeface="Avenir Heavy"/>
                <a:cs typeface="Avenir Heavy"/>
                <a:sym typeface="Avenir Heavy"/>
              </a:rPr>
              <a:t>the most obvious solution</a:t>
            </a:r>
            <a:r>
              <a:t> -- for </a:t>
            </a:r>
            <a:r>
              <a:rPr>
                <a:latin typeface="Avenir Heavy"/>
                <a:ea typeface="Avenir Heavy"/>
                <a:cs typeface="Avenir Heavy"/>
                <a:sym typeface="Avenir Heavy"/>
              </a:rPr>
              <a:t>women</a:t>
            </a:r>
            <a:r>
              <a:t> to </a:t>
            </a:r>
            <a:r>
              <a:rPr>
                <a:latin typeface="Avenir Heavy"/>
                <a:ea typeface="Avenir Heavy"/>
                <a:cs typeface="Avenir Heavy"/>
                <a:sym typeface="Avenir Heavy"/>
              </a:rPr>
              <a:t>create</a:t>
            </a:r>
            <a:r>
              <a:t> and </a:t>
            </a:r>
            <a:r>
              <a:rPr>
                <a:latin typeface="Avenir Heavy"/>
                <a:ea typeface="Avenir Heavy"/>
                <a:cs typeface="Avenir Heavy"/>
                <a:sym typeface="Avenir Heavy"/>
              </a:rPr>
              <a:t>lead game projects</a:t>
            </a:r>
            <a:r>
              <a:t> -- is </a:t>
            </a:r>
            <a:r>
              <a:rPr>
                <a:latin typeface="Avenir Heavy"/>
                <a:ea typeface="Avenir Heavy"/>
                <a:cs typeface="Avenir Heavy"/>
                <a:sym typeface="Avenir Heavy"/>
              </a:rPr>
              <a:t>not being taken</a:t>
            </a:r>
            <a:r>
              <a:t> up as much as </a:t>
            </a:r>
            <a:r>
              <a:rPr>
                <a:latin typeface="Avenir Heavy"/>
                <a:ea typeface="Avenir Heavy"/>
                <a:cs typeface="Avenir Heavy"/>
                <a:sym typeface="Avenir Heavy"/>
              </a:rPr>
              <a:t>it could be</a:t>
            </a:r>
            <a:r>
              <a:t>.</a:t>
            </a:r>
          </a:p>
        </p:txBody>
      </p:sp>
    </p:spTree>
    <p:extLst>
      <p:ext uri="{BB962C8B-B14F-4D97-AF65-F5344CB8AC3E}">
        <p14:creationId xmlns:p14="http://schemas.microsoft.com/office/powerpoint/2010/main" val="2425275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r>
              <a:t>More than anything I feel like </a:t>
            </a:r>
            <a:r>
              <a:rPr>
                <a:latin typeface="Avenir Heavy"/>
                <a:ea typeface="Avenir Heavy"/>
                <a:cs typeface="Avenir Heavy"/>
                <a:sym typeface="Avenir Heavy"/>
              </a:rPr>
              <a:t>it is up to us</a:t>
            </a:r>
            <a:r>
              <a:t>, the </a:t>
            </a:r>
            <a:r>
              <a:rPr>
                <a:latin typeface="Avenir Heavy"/>
                <a:ea typeface="Avenir Heavy"/>
                <a:cs typeface="Avenir Heavy"/>
                <a:sym typeface="Avenir Heavy"/>
              </a:rPr>
              <a:t>current</a:t>
            </a:r>
            <a:r>
              <a:t> </a:t>
            </a:r>
            <a:r>
              <a:rPr>
                <a:latin typeface="Avenir Heavy"/>
                <a:ea typeface="Avenir Heavy"/>
                <a:cs typeface="Avenir Heavy"/>
                <a:sym typeface="Avenir Heavy"/>
              </a:rPr>
              <a:t>generation</a:t>
            </a:r>
            <a:r>
              <a:t> of game developers, to </a:t>
            </a:r>
            <a:r>
              <a:rPr>
                <a:latin typeface="Avenir Heavy"/>
                <a:ea typeface="Avenir Heavy"/>
                <a:cs typeface="Avenir Heavy"/>
                <a:sym typeface="Avenir Heavy"/>
              </a:rPr>
              <a:t>change this trajectory.</a:t>
            </a:r>
            <a:r>
              <a:t>  We need to </a:t>
            </a:r>
            <a:r>
              <a:rPr>
                <a:latin typeface="Avenir Heavy"/>
                <a:ea typeface="Avenir Heavy"/>
                <a:cs typeface="Avenir Heavy"/>
                <a:sym typeface="Avenir Heavy"/>
              </a:rPr>
              <a:t>make it part of the narrative</a:t>
            </a:r>
            <a:r>
              <a:t> of the game industry that [pause] </a:t>
            </a:r>
            <a:r>
              <a:rPr>
                <a:latin typeface="Avenir Heavy"/>
                <a:ea typeface="Avenir Heavy"/>
                <a:cs typeface="Avenir Heavy"/>
                <a:sym typeface="Avenir Heavy"/>
              </a:rPr>
              <a:t>women are capable game creators, known for masterworks in the games medium. </a:t>
            </a:r>
            <a:r>
              <a:t>[pause]</a:t>
            </a:r>
            <a:r>
              <a:rPr>
                <a:latin typeface="Avenir Heavy"/>
                <a:ea typeface="Avenir Heavy"/>
                <a:cs typeface="Avenir Heavy"/>
                <a:sym typeface="Avenir Heavy"/>
              </a:rPr>
              <a:t> This is a true statement </a:t>
            </a:r>
            <a:r>
              <a:t>and I want it to</a:t>
            </a:r>
            <a:r>
              <a:rPr>
                <a:latin typeface="Avenir Heavy"/>
                <a:ea typeface="Avenir Heavy"/>
                <a:cs typeface="Avenir Heavy"/>
                <a:sym typeface="Avenir Heavy"/>
              </a:rPr>
              <a:t> </a:t>
            </a:r>
            <a:r>
              <a:t>become</a:t>
            </a:r>
            <a:r>
              <a:rPr>
                <a:latin typeface="Avenir Heavy"/>
                <a:ea typeface="Avenir Heavy"/>
                <a:cs typeface="Avenir Heavy"/>
                <a:sym typeface="Avenir Heavy"/>
              </a:rPr>
              <a:t> more true </a:t>
            </a:r>
            <a:r>
              <a:t>as it becomes a</a:t>
            </a:r>
            <a:r>
              <a:rPr>
                <a:latin typeface="Avenir Heavy"/>
                <a:ea typeface="Avenir Heavy"/>
                <a:cs typeface="Avenir Heavy"/>
                <a:sym typeface="Avenir Heavy"/>
              </a:rPr>
              <a:t> more common idea.</a:t>
            </a:r>
          </a:p>
        </p:txBody>
      </p:sp>
    </p:spTree>
    <p:extLst>
      <p:ext uri="{BB962C8B-B14F-4D97-AF65-F5344CB8AC3E}">
        <p14:creationId xmlns:p14="http://schemas.microsoft.com/office/powerpoint/2010/main" val="5118748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t>And even though I have been </a:t>
            </a:r>
            <a:r>
              <a:rPr>
                <a:latin typeface="Avenir Heavy"/>
                <a:ea typeface="Avenir Heavy"/>
                <a:cs typeface="Avenir Heavy"/>
                <a:sym typeface="Avenir Heavy"/>
              </a:rPr>
              <a:t>working in games 14 years</a:t>
            </a:r>
            <a:r>
              <a:t>, up until </a:t>
            </a:r>
            <a:r>
              <a:rPr>
                <a:latin typeface="Avenir Heavy"/>
                <a:ea typeface="Avenir Heavy"/>
                <a:cs typeface="Avenir Heavy"/>
                <a:sym typeface="Avenir Heavy"/>
              </a:rPr>
              <a:t>exactly 2 years ago</a:t>
            </a:r>
            <a:r>
              <a:t>, I </a:t>
            </a:r>
            <a:r>
              <a:rPr>
                <a:latin typeface="Avenir Heavy"/>
                <a:ea typeface="Avenir Heavy"/>
                <a:cs typeface="Avenir Heavy"/>
                <a:sym typeface="Avenir Heavy"/>
              </a:rPr>
              <a:t>had not actually tried</a:t>
            </a:r>
            <a:r>
              <a:t> to create or lead a video game, myself, and I’ve actually had plenty of opportunities.  </a:t>
            </a:r>
          </a:p>
        </p:txBody>
      </p:sp>
    </p:spTree>
    <p:extLst>
      <p:ext uri="{BB962C8B-B14F-4D97-AF65-F5344CB8AC3E}">
        <p14:creationId xmlns:p14="http://schemas.microsoft.com/office/powerpoint/2010/main" val="17318370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The studio where I work, </a:t>
            </a:r>
            <a:r>
              <a:rPr>
                <a:latin typeface="Avenir Heavy"/>
                <a:ea typeface="Avenir Heavy"/>
                <a:cs typeface="Avenir Heavy"/>
                <a:sym typeface="Avenir Heavy"/>
              </a:rPr>
              <a:t>Double Fine, has done a game jam</a:t>
            </a:r>
            <a:r>
              <a:t> pretty much every year since </a:t>
            </a:r>
            <a:r>
              <a:rPr>
                <a:latin typeface="Avenir Heavy"/>
                <a:ea typeface="Avenir Heavy"/>
                <a:cs typeface="Avenir Heavy"/>
                <a:sym typeface="Avenir Heavy"/>
              </a:rPr>
              <a:t>2008</a:t>
            </a:r>
            <a:r>
              <a:t>, called </a:t>
            </a:r>
            <a:r>
              <a:rPr>
                <a:latin typeface="Avenir Heavy"/>
                <a:ea typeface="Avenir Heavy"/>
                <a:cs typeface="Avenir Heavy"/>
                <a:sym typeface="Avenir Heavy"/>
              </a:rPr>
              <a:t>Amnesia Fortnight</a:t>
            </a:r>
            <a:r>
              <a:t>. </a:t>
            </a:r>
          </a:p>
        </p:txBody>
      </p:sp>
    </p:spTree>
    <p:extLst>
      <p:ext uri="{BB962C8B-B14F-4D97-AF65-F5344CB8AC3E}">
        <p14:creationId xmlns:p14="http://schemas.microsoft.com/office/powerpoint/2010/main" val="12474677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t>What we do is </a:t>
            </a:r>
            <a:r>
              <a:rPr>
                <a:latin typeface="Avenir Heavy"/>
                <a:ea typeface="Avenir Heavy"/>
                <a:cs typeface="Avenir Heavy"/>
                <a:sym typeface="Avenir Heavy"/>
              </a:rPr>
              <a:t>pitch ideas</a:t>
            </a:r>
            <a:r>
              <a:t>, </a:t>
            </a:r>
            <a:r>
              <a:rPr>
                <a:latin typeface="Avenir Heavy"/>
                <a:ea typeface="Avenir Heavy"/>
                <a:cs typeface="Avenir Heavy"/>
                <a:sym typeface="Avenir Heavy"/>
              </a:rPr>
              <a:t>break into 4 to 5 teams</a:t>
            </a:r>
            <a:r>
              <a:t> and </a:t>
            </a:r>
            <a:r>
              <a:rPr>
                <a:latin typeface="Avenir Heavy"/>
                <a:ea typeface="Avenir Heavy"/>
                <a:cs typeface="Avenir Heavy"/>
                <a:sym typeface="Avenir Heavy"/>
              </a:rPr>
              <a:t>take two weeks</a:t>
            </a:r>
            <a:r>
              <a:t> to </a:t>
            </a:r>
            <a:r>
              <a:rPr>
                <a:latin typeface="Avenir Heavy"/>
                <a:ea typeface="Avenir Heavy"/>
                <a:cs typeface="Avenir Heavy"/>
                <a:sym typeface="Avenir Heavy"/>
              </a:rPr>
              <a:t>create game prototypes</a:t>
            </a:r>
            <a:r>
              <a:t> based on those ideas. </a:t>
            </a:r>
          </a:p>
        </p:txBody>
      </p:sp>
    </p:spTree>
    <p:extLst>
      <p:ext uri="{BB962C8B-B14F-4D97-AF65-F5344CB8AC3E}">
        <p14:creationId xmlns:p14="http://schemas.microsoft.com/office/powerpoint/2010/main" val="39810821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rPr>
                <a:latin typeface="Avenir Heavy"/>
                <a:ea typeface="Avenir Heavy"/>
                <a:cs typeface="Avenir Heavy"/>
                <a:sym typeface="Avenir Heavy"/>
              </a:rPr>
              <a:t>Many of the games</a:t>
            </a:r>
            <a:r>
              <a:t> Double Fine has released </a:t>
            </a:r>
            <a:r>
              <a:rPr>
                <a:latin typeface="Avenir Heavy"/>
                <a:ea typeface="Avenir Heavy"/>
                <a:cs typeface="Avenir Heavy"/>
                <a:sym typeface="Avenir Heavy"/>
              </a:rPr>
              <a:t>were originally</a:t>
            </a:r>
            <a:r>
              <a:t> </a:t>
            </a:r>
            <a:r>
              <a:rPr>
                <a:latin typeface="Avenir Heavy"/>
                <a:ea typeface="Avenir Heavy"/>
                <a:cs typeface="Avenir Heavy"/>
                <a:sym typeface="Avenir Heavy"/>
              </a:rPr>
              <a:t>prototypes</a:t>
            </a:r>
            <a:r>
              <a:t> made during </a:t>
            </a:r>
            <a:r>
              <a:rPr>
                <a:latin typeface="Avenir Heavy"/>
                <a:ea typeface="Avenir Heavy"/>
                <a:cs typeface="Avenir Heavy"/>
                <a:sym typeface="Avenir Heavy"/>
              </a:rPr>
              <a:t>Amnesia Fortnight</a:t>
            </a:r>
            <a:r>
              <a:t>.</a:t>
            </a:r>
          </a:p>
        </p:txBody>
      </p:sp>
    </p:spTree>
    <p:extLst>
      <p:ext uri="{BB962C8B-B14F-4D97-AF65-F5344CB8AC3E}">
        <p14:creationId xmlns:p14="http://schemas.microsoft.com/office/powerpoint/2010/main" val="41773961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r>
              <a:t>In 2012, Double Fine </a:t>
            </a:r>
            <a:r>
              <a:rPr>
                <a:latin typeface="Avenir Heavy"/>
                <a:ea typeface="Avenir Heavy"/>
                <a:cs typeface="Avenir Heavy"/>
                <a:sym typeface="Avenir Heavy"/>
              </a:rPr>
              <a:t>opened</a:t>
            </a:r>
            <a:r>
              <a:t> </a:t>
            </a:r>
            <a:r>
              <a:rPr>
                <a:latin typeface="Avenir Heavy"/>
                <a:ea typeface="Avenir Heavy"/>
                <a:cs typeface="Avenir Heavy"/>
                <a:sym typeface="Avenir Heavy"/>
              </a:rPr>
              <a:t>this</a:t>
            </a:r>
            <a:r>
              <a:t> </a:t>
            </a:r>
            <a:r>
              <a:rPr>
                <a:latin typeface="Avenir Heavy"/>
                <a:ea typeface="Avenir Heavy"/>
                <a:cs typeface="Avenir Heavy"/>
                <a:sym typeface="Avenir Heavy"/>
              </a:rPr>
              <a:t>process</a:t>
            </a:r>
            <a:r>
              <a:t> </a:t>
            </a:r>
            <a:r>
              <a:rPr>
                <a:latin typeface="Avenir Heavy"/>
                <a:ea typeface="Avenir Heavy"/>
                <a:cs typeface="Avenir Heavy"/>
                <a:sym typeface="Avenir Heavy"/>
              </a:rPr>
              <a:t>up</a:t>
            </a:r>
            <a:r>
              <a:t> to the public, so that </a:t>
            </a:r>
            <a:r>
              <a:rPr>
                <a:latin typeface="Avenir Heavy"/>
                <a:ea typeface="Avenir Heavy"/>
                <a:cs typeface="Avenir Heavy"/>
                <a:sym typeface="Avenir Heavy"/>
              </a:rPr>
              <a:t>people</a:t>
            </a:r>
            <a:r>
              <a:t> on the </a:t>
            </a:r>
            <a:r>
              <a:rPr>
                <a:latin typeface="Avenir Heavy"/>
                <a:ea typeface="Avenir Heavy"/>
                <a:cs typeface="Avenir Heavy"/>
                <a:sym typeface="Avenir Heavy"/>
              </a:rPr>
              <a:t>Internet</a:t>
            </a:r>
            <a:r>
              <a:t> could actually </a:t>
            </a:r>
            <a:r>
              <a:rPr>
                <a:latin typeface="Avenir Heavy"/>
                <a:ea typeface="Avenir Heavy"/>
                <a:cs typeface="Avenir Heavy"/>
                <a:sym typeface="Avenir Heavy"/>
              </a:rPr>
              <a:t>vote</a:t>
            </a:r>
            <a:r>
              <a:t> on the </a:t>
            </a:r>
            <a:r>
              <a:rPr>
                <a:latin typeface="Avenir Heavy"/>
                <a:ea typeface="Avenir Heavy"/>
                <a:cs typeface="Avenir Heavy"/>
                <a:sym typeface="Avenir Heavy"/>
              </a:rPr>
              <a:t>prototypes</a:t>
            </a:r>
            <a:r>
              <a:t> they’d like to see made and even </a:t>
            </a:r>
            <a:r>
              <a:rPr>
                <a:latin typeface="Avenir Heavy"/>
                <a:ea typeface="Avenir Heavy"/>
                <a:cs typeface="Avenir Heavy"/>
                <a:sym typeface="Avenir Heavy"/>
              </a:rPr>
              <a:t>watch</a:t>
            </a:r>
            <a:r>
              <a:t> a </a:t>
            </a:r>
            <a:r>
              <a:rPr>
                <a:latin typeface="Avenir Heavy"/>
                <a:ea typeface="Avenir Heavy"/>
                <a:cs typeface="Avenir Heavy"/>
                <a:sym typeface="Avenir Heavy"/>
              </a:rPr>
              <a:t>documentary</a:t>
            </a:r>
            <a:r>
              <a:t> of us making them. </a:t>
            </a:r>
          </a:p>
        </p:txBody>
      </p:sp>
    </p:spTree>
    <p:extLst>
      <p:ext uri="{BB962C8B-B14F-4D97-AF65-F5344CB8AC3E}">
        <p14:creationId xmlns:p14="http://schemas.microsoft.com/office/powerpoint/2010/main" val="11479290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In 2014, I </a:t>
            </a:r>
            <a:r>
              <a:rPr>
                <a:latin typeface="Avenir Heavy"/>
                <a:ea typeface="Avenir Heavy"/>
                <a:cs typeface="Avenir Heavy"/>
                <a:sym typeface="Avenir Heavy"/>
              </a:rPr>
              <a:t>pitched a game called Dear Leader</a:t>
            </a:r>
            <a:r>
              <a:t>, and to my great astonishment, it was </a:t>
            </a:r>
            <a:r>
              <a:rPr>
                <a:latin typeface="Avenir Heavy"/>
                <a:ea typeface="Avenir Heavy"/>
                <a:cs typeface="Avenir Heavy"/>
                <a:sym typeface="Avenir Heavy"/>
              </a:rPr>
              <a:t>voted</a:t>
            </a:r>
            <a:r>
              <a:t> </a:t>
            </a:r>
            <a:r>
              <a:rPr>
                <a:latin typeface="Avenir Heavy"/>
                <a:ea typeface="Avenir Heavy"/>
                <a:cs typeface="Avenir Heavy"/>
                <a:sym typeface="Avenir Heavy"/>
              </a:rPr>
              <a:t>to be greenlit for the jam </a:t>
            </a:r>
            <a:r>
              <a:t>by the </a:t>
            </a:r>
            <a:r>
              <a:rPr>
                <a:latin typeface="Avenir Heavy"/>
                <a:ea typeface="Avenir Heavy"/>
                <a:cs typeface="Avenir Heavy"/>
                <a:sym typeface="Avenir Heavy"/>
              </a:rPr>
              <a:t>fine people on the Internet</a:t>
            </a:r>
            <a:r>
              <a:t>.  Ok so </a:t>
            </a:r>
            <a:r>
              <a:rPr>
                <a:latin typeface="Avenir Heavy"/>
                <a:ea typeface="Avenir Heavy"/>
                <a:cs typeface="Avenir Heavy"/>
                <a:sym typeface="Avenir Heavy"/>
              </a:rPr>
              <a:t>why</a:t>
            </a:r>
            <a:r>
              <a:t> did it take me </a:t>
            </a:r>
            <a:r>
              <a:rPr>
                <a:latin typeface="Avenir Heavy"/>
                <a:ea typeface="Avenir Heavy"/>
                <a:cs typeface="Avenir Heavy"/>
                <a:sym typeface="Avenir Heavy"/>
              </a:rPr>
              <a:t>so damn long to pitch a game</a:t>
            </a:r>
            <a:r>
              <a:t>?  </a:t>
            </a:r>
          </a:p>
        </p:txBody>
      </p:sp>
    </p:spTree>
    <p:extLst>
      <p:ext uri="{BB962C8B-B14F-4D97-AF65-F5344CB8AC3E}">
        <p14:creationId xmlns:p14="http://schemas.microsoft.com/office/powerpoint/2010/main" val="2200585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Getting back to work was hard for some of us last week – I know a lot of game developers that felt this way.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We make videogames – these</a:t>
            </a:r>
            <a:r>
              <a:rPr lang="en-US" sz="1200" kern="1200" baseline="0" dirty="0" smtClean="0">
                <a:solidFill>
                  <a:schemeClr val="tx1"/>
                </a:solidFill>
                <a:effectLst/>
                <a:latin typeface="Calibri" panose="020F0502020204030204" pitchFamily="34" charset="0"/>
                <a:ea typeface="+mn-ea"/>
                <a:cs typeface="+mn-cs"/>
              </a:rPr>
              <a:t> things are fun, right?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Hardly seemed important at a time like this.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When big things are happening in the world that appear to be catastrophic, I think it’s natural to question</a:t>
            </a:r>
            <a:r>
              <a:rPr lang="en-US" sz="1200" kern="1200" baseline="0" dirty="0" smtClean="0">
                <a:solidFill>
                  <a:schemeClr val="tx1"/>
                </a:solidFill>
                <a:effectLst/>
                <a:latin typeface="Calibri" panose="020F0502020204030204" pitchFamily="34" charset="0"/>
                <a:ea typeface="+mn-ea"/>
                <a:cs typeface="+mn-cs"/>
              </a:rPr>
              <a:t> the real value of what we do.  Of any entertainer.  </a:t>
            </a:r>
            <a:endParaRPr lang="en-US" sz="1200" kern="1200" dirty="0" smtClean="0">
              <a:solidFill>
                <a:schemeClr val="tx1"/>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7</a:t>
            </a:fld>
            <a:endParaRPr lang="en-US"/>
          </a:p>
        </p:txBody>
      </p:sp>
    </p:spTree>
    <p:extLst>
      <p:ext uri="{BB962C8B-B14F-4D97-AF65-F5344CB8AC3E}">
        <p14:creationId xmlns:p14="http://schemas.microsoft.com/office/powerpoint/2010/main" val="29819124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r>
              <a:t>There are </a:t>
            </a:r>
            <a:r>
              <a:rPr>
                <a:latin typeface="Avenir Heavy"/>
                <a:ea typeface="Avenir Heavy"/>
                <a:cs typeface="Avenir Heavy"/>
                <a:sym typeface="Avenir Heavy"/>
              </a:rPr>
              <a:t>legitimate reasons</a:t>
            </a:r>
            <a:r>
              <a:t> why someone might not want to lead a game project.  I remember reading this </a:t>
            </a:r>
            <a:r>
              <a:rPr>
                <a:latin typeface="Avenir Heavy"/>
                <a:ea typeface="Avenir Heavy"/>
                <a:cs typeface="Avenir Heavy"/>
                <a:sym typeface="Avenir Heavy"/>
              </a:rPr>
              <a:t>thoughtful post </a:t>
            </a:r>
            <a:r>
              <a:t>by my former colleague, </a:t>
            </a:r>
            <a:r>
              <a:rPr>
                <a:latin typeface="Avenir Heavy"/>
                <a:ea typeface="Avenir Heavy"/>
                <a:cs typeface="Avenir Heavy"/>
                <a:sym typeface="Avenir Heavy"/>
              </a:rPr>
              <a:t>Jane Ng</a:t>
            </a:r>
            <a:r>
              <a:t>, about why </a:t>
            </a:r>
            <a:r>
              <a:rPr>
                <a:latin typeface="Avenir Heavy"/>
                <a:ea typeface="Avenir Heavy"/>
                <a:cs typeface="Avenir Heavy"/>
                <a:sym typeface="Avenir Heavy"/>
              </a:rPr>
              <a:t>someone would not want to pitch a game for Amnesia Fortnight</a:t>
            </a:r>
            <a:r>
              <a:t>, and thinking that </a:t>
            </a:r>
            <a:r>
              <a:rPr>
                <a:latin typeface="Avenir Heavy"/>
                <a:ea typeface="Avenir Heavy"/>
                <a:cs typeface="Avenir Heavy"/>
                <a:sym typeface="Avenir Heavy"/>
              </a:rPr>
              <a:t>she’s absolutely right</a:t>
            </a:r>
            <a:r>
              <a:t>.  (It is a </a:t>
            </a:r>
            <a:r>
              <a:rPr>
                <a:latin typeface="Avenir Heavy"/>
                <a:ea typeface="Avenir Heavy"/>
                <a:cs typeface="Avenir Heavy"/>
                <a:sym typeface="Avenir Heavy"/>
              </a:rPr>
              <a:t>lot of work</a:t>
            </a:r>
            <a:r>
              <a:t> and is </a:t>
            </a:r>
            <a:r>
              <a:rPr>
                <a:latin typeface="Avenir Heavy"/>
                <a:ea typeface="Avenir Heavy"/>
                <a:cs typeface="Avenir Heavy"/>
                <a:sym typeface="Avenir Heavy"/>
              </a:rPr>
              <a:t>very stressful</a:t>
            </a:r>
            <a:r>
              <a:t>, maybe you </a:t>
            </a:r>
            <a:r>
              <a:rPr>
                <a:latin typeface="Avenir Heavy"/>
                <a:ea typeface="Avenir Heavy"/>
                <a:cs typeface="Avenir Heavy"/>
                <a:sym typeface="Avenir Heavy"/>
              </a:rPr>
              <a:t>prefer to work on realizing someone else’s vision</a:t>
            </a:r>
            <a:r>
              <a:t> rather than creating one).  </a:t>
            </a:r>
          </a:p>
        </p:txBody>
      </p:sp>
    </p:spTree>
    <p:extLst>
      <p:ext uri="{BB962C8B-B14F-4D97-AF65-F5344CB8AC3E}">
        <p14:creationId xmlns:p14="http://schemas.microsoft.com/office/powerpoint/2010/main" val="21754309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r>
              <a:t>But if I’m </a:t>
            </a:r>
            <a:r>
              <a:rPr>
                <a:latin typeface="Avenir Heavy"/>
                <a:ea typeface="Avenir Heavy"/>
                <a:cs typeface="Avenir Heavy"/>
                <a:sym typeface="Avenir Heavy"/>
              </a:rPr>
              <a:t>honest with myself</a:t>
            </a:r>
            <a:r>
              <a:t>, there was </a:t>
            </a:r>
            <a:r>
              <a:rPr>
                <a:latin typeface="Avenir Heavy"/>
                <a:ea typeface="Avenir Heavy"/>
                <a:cs typeface="Avenir Heavy"/>
                <a:sym typeface="Avenir Heavy"/>
              </a:rPr>
              <a:t>another reason</a:t>
            </a:r>
            <a:r>
              <a:t> why I didn’t pitch a game in 2012: I really thought </a:t>
            </a:r>
            <a:r>
              <a:rPr>
                <a:latin typeface="Avenir Heavy"/>
                <a:ea typeface="Avenir Heavy"/>
                <a:cs typeface="Avenir Heavy"/>
                <a:sym typeface="Avenir Heavy"/>
              </a:rPr>
              <a:t>none of my ideas</a:t>
            </a:r>
            <a:r>
              <a:t> </a:t>
            </a:r>
            <a:r>
              <a:rPr>
                <a:latin typeface="Avenir Heavy"/>
                <a:ea typeface="Avenir Heavy"/>
                <a:cs typeface="Avenir Heavy"/>
                <a:sym typeface="Avenir Heavy"/>
              </a:rPr>
              <a:t>were</a:t>
            </a:r>
            <a:r>
              <a:t> anywhere near</a:t>
            </a:r>
            <a:r>
              <a:rPr>
                <a:latin typeface="Avenir Heavy"/>
                <a:ea typeface="Avenir Heavy"/>
                <a:cs typeface="Avenir Heavy"/>
                <a:sym typeface="Avenir Heavy"/>
              </a:rPr>
              <a:t> fleshed out </a:t>
            </a:r>
            <a:r>
              <a:t>enough to be worthy of presenting to anyone, and even if they were, I figured </a:t>
            </a:r>
            <a:r>
              <a:rPr>
                <a:latin typeface="Avenir Heavy"/>
                <a:ea typeface="Avenir Heavy"/>
                <a:cs typeface="Avenir Heavy"/>
                <a:sym typeface="Avenir Heavy"/>
              </a:rPr>
              <a:t>no one would them</a:t>
            </a:r>
            <a:r>
              <a:t> anyway and I didn’t want to see </a:t>
            </a:r>
            <a:r>
              <a:rPr>
                <a:latin typeface="Avenir Heavy"/>
                <a:ea typeface="Avenir Heavy"/>
                <a:cs typeface="Avenir Heavy"/>
                <a:sym typeface="Avenir Heavy"/>
              </a:rPr>
              <a:t>my worst fears confirmed.  </a:t>
            </a:r>
          </a:p>
        </p:txBody>
      </p:sp>
    </p:spTree>
    <p:extLst>
      <p:ext uri="{BB962C8B-B14F-4D97-AF65-F5344CB8AC3E}">
        <p14:creationId xmlns:p14="http://schemas.microsoft.com/office/powerpoint/2010/main" val="22631207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t>This is a </a:t>
            </a:r>
            <a:r>
              <a:rPr>
                <a:latin typeface="Avenir Heavy"/>
                <a:ea typeface="Avenir Heavy"/>
                <a:cs typeface="Avenir Heavy"/>
                <a:sym typeface="Avenir Heavy"/>
              </a:rPr>
              <a:t>terrible reason</a:t>
            </a:r>
            <a:r>
              <a:t> not to make your own game and </a:t>
            </a:r>
            <a:r>
              <a:rPr>
                <a:latin typeface="Avenir Heavy"/>
                <a:ea typeface="Avenir Heavy"/>
                <a:cs typeface="Avenir Heavy"/>
                <a:sym typeface="Avenir Heavy"/>
              </a:rPr>
              <a:t>if that’s what you’re thinking</a:t>
            </a:r>
            <a:r>
              <a:t> too, I </a:t>
            </a:r>
            <a:r>
              <a:rPr>
                <a:latin typeface="Avenir Heavy"/>
                <a:ea typeface="Avenir Heavy"/>
                <a:cs typeface="Avenir Heavy"/>
                <a:sym typeface="Avenir Heavy"/>
              </a:rPr>
              <a:t>hope my experience will change your mind</a:t>
            </a:r>
            <a:r>
              <a:t>.  The </a:t>
            </a:r>
            <a:r>
              <a:rPr>
                <a:latin typeface="Avenir Heavy"/>
                <a:ea typeface="Avenir Heavy"/>
                <a:cs typeface="Avenir Heavy"/>
                <a:sym typeface="Avenir Heavy"/>
              </a:rPr>
              <a:t>truth is</a:t>
            </a:r>
            <a:r>
              <a:t>, </a:t>
            </a:r>
            <a:r>
              <a:rPr>
                <a:latin typeface="Avenir Heavy"/>
                <a:ea typeface="Avenir Heavy"/>
                <a:cs typeface="Avenir Heavy"/>
                <a:sym typeface="Avenir Heavy"/>
              </a:rPr>
              <a:t>many of us</a:t>
            </a:r>
            <a:r>
              <a:t> got into the industry not just because we </a:t>
            </a:r>
            <a:r>
              <a:rPr>
                <a:latin typeface="Avenir Heavy"/>
                <a:ea typeface="Avenir Heavy"/>
                <a:cs typeface="Avenir Heavy"/>
                <a:sym typeface="Avenir Heavy"/>
              </a:rPr>
              <a:t>wanted to work on games</a:t>
            </a:r>
            <a:r>
              <a:t>, but because we have </a:t>
            </a:r>
            <a:r>
              <a:rPr>
                <a:latin typeface="Avenir Heavy"/>
                <a:ea typeface="Avenir Heavy"/>
                <a:cs typeface="Avenir Heavy"/>
                <a:sym typeface="Avenir Heavy"/>
              </a:rPr>
              <a:t>a secret fantasy to make a particular game</a:t>
            </a:r>
            <a:r>
              <a:t>.  And if the </a:t>
            </a:r>
            <a:r>
              <a:rPr>
                <a:latin typeface="Avenir Heavy"/>
                <a:ea typeface="Avenir Heavy"/>
                <a:cs typeface="Avenir Heavy"/>
                <a:sym typeface="Avenir Heavy"/>
              </a:rPr>
              <a:t>only thing that’s stopping you</a:t>
            </a:r>
            <a:r>
              <a:t>, that you think it’s </a:t>
            </a:r>
            <a:r>
              <a:rPr>
                <a:latin typeface="Avenir Heavy"/>
                <a:ea typeface="Avenir Heavy"/>
                <a:cs typeface="Avenir Heavy"/>
                <a:sym typeface="Avenir Heavy"/>
              </a:rPr>
              <a:t>too hard to make it</a:t>
            </a:r>
            <a:r>
              <a:t> and that </a:t>
            </a:r>
            <a:r>
              <a:rPr>
                <a:latin typeface="Avenir Heavy"/>
                <a:ea typeface="Avenir Heavy"/>
                <a:cs typeface="Avenir Heavy"/>
                <a:sym typeface="Avenir Heavy"/>
              </a:rPr>
              <a:t>no one will like your ideas</a:t>
            </a:r>
            <a:r>
              <a:t> anyway -- you may be </a:t>
            </a:r>
            <a:r>
              <a:rPr>
                <a:latin typeface="Avenir Heavy"/>
                <a:ea typeface="Avenir Heavy"/>
                <a:cs typeface="Avenir Heavy"/>
                <a:sym typeface="Avenir Heavy"/>
              </a:rPr>
              <a:t>pleasantly surprised that neither of those things is true.</a:t>
            </a:r>
          </a:p>
        </p:txBody>
      </p:sp>
    </p:spTree>
    <p:extLst>
      <p:ext uri="{BB962C8B-B14F-4D97-AF65-F5344CB8AC3E}">
        <p14:creationId xmlns:p14="http://schemas.microsoft.com/office/powerpoint/2010/main" val="17155175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r>
              <a:t>What really </a:t>
            </a:r>
            <a:r>
              <a:rPr>
                <a:latin typeface="Avenir Heavy"/>
                <a:ea typeface="Avenir Heavy"/>
                <a:cs typeface="Avenir Heavy"/>
                <a:sym typeface="Avenir Heavy"/>
              </a:rPr>
              <a:t>surprised me</a:t>
            </a:r>
            <a:r>
              <a:t> about </a:t>
            </a:r>
            <a:r>
              <a:rPr>
                <a:latin typeface="Avenir Heavy"/>
                <a:ea typeface="Avenir Heavy"/>
                <a:cs typeface="Avenir Heavy"/>
                <a:sym typeface="Avenir Heavy"/>
              </a:rPr>
              <a:t>Amnesia Fortnight 2012</a:t>
            </a:r>
            <a:r>
              <a:t> was how many in the studio </a:t>
            </a:r>
            <a:r>
              <a:rPr>
                <a:latin typeface="Avenir Heavy"/>
                <a:ea typeface="Avenir Heavy"/>
                <a:cs typeface="Avenir Heavy"/>
                <a:sym typeface="Avenir Heavy"/>
              </a:rPr>
              <a:t>DID pitch a game</a:t>
            </a:r>
            <a:r>
              <a:t> (</a:t>
            </a:r>
            <a:r>
              <a:rPr>
                <a:latin typeface="Avenir Heavy"/>
                <a:ea typeface="Avenir Heavy"/>
                <a:cs typeface="Avenir Heavy"/>
                <a:sym typeface="Avenir Heavy"/>
              </a:rPr>
              <a:t>more than what is pictured here and they were all men, by the way</a:t>
            </a:r>
            <a:r>
              <a:t>).  I </a:t>
            </a:r>
            <a:r>
              <a:rPr>
                <a:latin typeface="Avenir Heavy"/>
                <a:ea typeface="Avenir Heavy"/>
                <a:cs typeface="Avenir Heavy"/>
                <a:sym typeface="Avenir Heavy"/>
              </a:rPr>
              <a:t>talked</a:t>
            </a:r>
            <a:r>
              <a:t> to a </a:t>
            </a:r>
            <a:r>
              <a:rPr>
                <a:latin typeface="Avenir Heavy"/>
                <a:ea typeface="Avenir Heavy"/>
                <a:cs typeface="Avenir Heavy"/>
                <a:sym typeface="Avenir Heavy"/>
              </a:rPr>
              <a:t>bunch</a:t>
            </a:r>
            <a:r>
              <a:t> </a:t>
            </a:r>
            <a:r>
              <a:rPr>
                <a:latin typeface="Avenir Heavy"/>
                <a:ea typeface="Avenir Heavy"/>
                <a:cs typeface="Avenir Heavy"/>
                <a:sym typeface="Avenir Heavy"/>
              </a:rPr>
              <a:t>of</a:t>
            </a:r>
            <a:r>
              <a:t> </a:t>
            </a:r>
            <a:r>
              <a:rPr>
                <a:latin typeface="Avenir Heavy"/>
                <a:ea typeface="Avenir Heavy"/>
                <a:cs typeface="Avenir Heavy"/>
                <a:sym typeface="Avenir Heavy"/>
              </a:rPr>
              <a:t>them</a:t>
            </a:r>
            <a:r>
              <a:t> asking them about the </a:t>
            </a:r>
            <a:r>
              <a:rPr>
                <a:latin typeface="Avenir Heavy"/>
                <a:ea typeface="Avenir Heavy"/>
                <a:cs typeface="Avenir Heavy"/>
                <a:sym typeface="Avenir Heavy"/>
              </a:rPr>
              <a:t>details of their games</a:t>
            </a:r>
            <a:r>
              <a:t> and found that many of their ideas were </a:t>
            </a:r>
            <a:r>
              <a:rPr>
                <a:latin typeface="Avenir Heavy"/>
                <a:ea typeface="Avenir Heavy"/>
                <a:cs typeface="Avenir Heavy"/>
                <a:sym typeface="Avenir Heavy"/>
              </a:rPr>
              <a:t>hardly fleshed out at all</a:t>
            </a:r>
            <a:r>
              <a:t>!</a:t>
            </a:r>
          </a:p>
        </p:txBody>
      </p:sp>
    </p:spTree>
    <p:extLst>
      <p:ext uri="{BB962C8B-B14F-4D97-AF65-F5344CB8AC3E}">
        <p14:creationId xmlns:p14="http://schemas.microsoft.com/office/powerpoint/2010/main" val="19900473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r>
              <a:t>In fact, some told me that they </a:t>
            </a:r>
            <a:r>
              <a:rPr>
                <a:latin typeface="Avenir Heavy"/>
                <a:ea typeface="Avenir Heavy"/>
                <a:cs typeface="Avenir Heavy"/>
                <a:sym typeface="Avenir Heavy"/>
              </a:rPr>
              <a:t>hadn’t planned to do much design </a:t>
            </a:r>
            <a:r>
              <a:t>until they knew for sure that their </a:t>
            </a:r>
            <a:r>
              <a:rPr>
                <a:latin typeface="Avenir Heavy"/>
                <a:ea typeface="Avenir Heavy"/>
                <a:cs typeface="Avenir Heavy"/>
                <a:sym typeface="Avenir Heavy"/>
              </a:rPr>
              <a:t>idea would be picked</a:t>
            </a:r>
            <a:r>
              <a:t>!  After talking to them, I realized </a:t>
            </a:r>
            <a:r>
              <a:rPr>
                <a:latin typeface="Avenir Heavy"/>
                <a:ea typeface="Avenir Heavy"/>
                <a:cs typeface="Avenir Heavy"/>
                <a:sym typeface="Avenir Heavy"/>
              </a:rPr>
              <a:t>I was more than capable of doing what they did</a:t>
            </a:r>
            <a:r>
              <a:t> and had actually </a:t>
            </a:r>
            <a:r>
              <a:rPr>
                <a:latin typeface="Avenir Heavy"/>
                <a:ea typeface="Avenir Heavy"/>
                <a:cs typeface="Avenir Heavy"/>
                <a:sym typeface="Avenir Heavy"/>
              </a:rPr>
              <a:t>thought</a:t>
            </a:r>
            <a:r>
              <a:t> </a:t>
            </a:r>
            <a:r>
              <a:rPr>
                <a:latin typeface="Avenir Heavy"/>
                <a:ea typeface="Avenir Heavy"/>
                <a:cs typeface="Avenir Heavy"/>
                <a:sym typeface="Avenir Heavy"/>
              </a:rPr>
              <a:t>waaaaay</a:t>
            </a:r>
            <a:r>
              <a:t> more about</a:t>
            </a:r>
            <a:r>
              <a:rPr>
                <a:latin typeface="Avenir Heavy"/>
                <a:ea typeface="Avenir Heavy"/>
                <a:cs typeface="Avenir Heavy"/>
                <a:sym typeface="Avenir Heavy"/>
              </a:rPr>
              <a:t> my little half-baked idea</a:t>
            </a:r>
            <a:r>
              <a:t> than some of them did </a:t>
            </a:r>
            <a:r>
              <a:rPr>
                <a:latin typeface="Avenir Heavy"/>
                <a:ea typeface="Avenir Heavy"/>
                <a:cs typeface="Avenir Heavy"/>
                <a:sym typeface="Avenir Heavy"/>
              </a:rPr>
              <a:t>about </a:t>
            </a:r>
            <a:r>
              <a:t>the one</a:t>
            </a:r>
            <a:r>
              <a:rPr>
                <a:latin typeface="Avenir Heavy"/>
                <a:ea typeface="Avenir Heavy"/>
                <a:cs typeface="Avenir Heavy"/>
                <a:sym typeface="Avenir Heavy"/>
              </a:rPr>
              <a:t> they pitched.</a:t>
            </a:r>
          </a:p>
        </p:txBody>
      </p:sp>
    </p:spTree>
    <p:extLst>
      <p:ext uri="{BB962C8B-B14F-4D97-AF65-F5344CB8AC3E}">
        <p14:creationId xmlns:p14="http://schemas.microsoft.com/office/powerpoint/2010/main" val="5552903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t>So like I said, I pitched a game for Amnesia Fortnight 2014, called </a:t>
            </a:r>
            <a:r>
              <a:rPr>
                <a:latin typeface="Avenir Heavy"/>
                <a:ea typeface="Avenir Heavy"/>
                <a:cs typeface="Avenir Heavy"/>
                <a:sym typeface="Avenir Heavy"/>
              </a:rPr>
              <a:t>Dear Leader</a:t>
            </a:r>
            <a:r>
              <a:t>. You can </a:t>
            </a:r>
            <a:r>
              <a:rPr>
                <a:latin typeface="Avenir Heavy"/>
                <a:ea typeface="Avenir Heavy"/>
                <a:cs typeface="Avenir Heavy"/>
                <a:sym typeface="Avenir Heavy"/>
              </a:rPr>
              <a:t>watch a documentary </a:t>
            </a:r>
            <a:r>
              <a:t>about how the game was made on </a:t>
            </a:r>
            <a:r>
              <a:rPr>
                <a:latin typeface="Avenir Heavy"/>
                <a:ea typeface="Avenir Heavy"/>
                <a:cs typeface="Avenir Heavy"/>
                <a:sym typeface="Avenir Heavy"/>
              </a:rPr>
              <a:t>youtube</a:t>
            </a:r>
            <a:r>
              <a:t> and </a:t>
            </a:r>
            <a:r>
              <a:rPr>
                <a:latin typeface="Avenir Heavy"/>
                <a:ea typeface="Avenir Heavy"/>
                <a:cs typeface="Avenir Heavy"/>
                <a:sym typeface="Avenir Heavy"/>
              </a:rPr>
              <a:t>can play the prototype</a:t>
            </a:r>
            <a:r>
              <a:t> my team made at </a:t>
            </a:r>
            <a:r>
              <a:rPr>
                <a:latin typeface="Avenir Heavy"/>
                <a:ea typeface="Avenir Heavy"/>
                <a:cs typeface="Avenir Heavy"/>
                <a:sym typeface="Avenir Heavy"/>
              </a:rPr>
              <a:t>Humble Bundle</a:t>
            </a:r>
            <a:r>
              <a:t>.</a:t>
            </a:r>
          </a:p>
        </p:txBody>
      </p:sp>
    </p:spTree>
    <p:extLst>
      <p:ext uri="{BB962C8B-B14F-4D97-AF65-F5344CB8AC3E}">
        <p14:creationId xmlns:p14="http://schemas.microsoft.com/office/powerpoint/2010/main" val="25918657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r>
              <a:t>I just want to really quickly share with you a couple of </a:t>
            </a:r>
            <a:r>
              <a:rPr>
                <a:latin typeface="Avenir Heavy"/>
                <a:ea typeface="Avenir Heavy"/>
                <a:cs typeface="Avenir Heavy"/>
                <a:sym typeface="Avenir Heavy"/>
              </a:rPr>
              <a:t>cool things about making your own game</a:t>
            </a:r>
            <a:r>
              <a:t>:</a:t>
            </a:r>
          </a:p>
        </p:txBody>
      </p:sp>
    </p:spTree>
    <p:extLst>
      <p:ext uri="{BB962C8B-B14F-4D97-AF65-F5344CB8AC3E}">
        <p14:creationId xmlns:p14="http://schemas.microsoft.com/office/powerpoint/2010/main" val="6096724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r>
              <a:t>People are </a:t>
            </a:r>
            <a:r>
              <a:rPr>
                <a:latin typeface="Avenir Heavy"/>
                <a:ea typeface="Avenir Heavy"/>
                <a:cs typeface="Avenir Heavy"/>
                <a:sym typeface="Avenir Heavy"/>
              </a:rPr>
              <a:t>working towards your vision</a:t>
            </a:r>
            <a:r>
              <a:t>, which means if there’s a </a:t>
            </a:r>
            <a:r>
              <a:rPr>
                <a:latin typeface="Avenir Heavy"/>
                <a:ea typeface="Avenir Heavy"/>
                <a:cs typeface="Avenir Heavy"/>
                <a:sym typeface="Avenir Heavy"/>
              </a:rPr>
              <a:t>building in Kiev</a:t>
            </a:r>
            <a:r>
              <a:t> that </a:t>
            </a:r>
            <a:r>
              <a:rPr>
                <a:latin typeface="Avenir Heavy"/>
                <a:ea typeface="Avenir Heavy"/>
                <a:cs typeface="Avenir Heavy"/>
                <a:sym typeface="Avenir Heavy"/>
              </a:rPr>
              <a:t>you really liked</a:t>
            </a:r>
            <a:r>
              <a:t> as a little kid, </a:t>
            </a:r>
            <a:r>
              <a:rPr>
                <a:latin typeface="Avenir Heavy"/>
                <a:ea typeface="Avenir Heavy"/>
                <a:cs typeface="Avenir Heavy"/>
                <a:sym typeface="Avenir Heavy"/>
              </a:rPr>
              <a:t>you can ask your artists to draw it for you</a:t>
            </a:r>
            <a:r>
              <a:t>!  If there’s </a:t>
            </a:r>
            <a:r>
              <a:rPr>
                <a:latin typeface="Avenir Heavy"/>
                <a:ea typeface="Avenir Heavy"/>
                <a:cs typeface="Avenir Heavy"/>
                <a:sym typeface="Avenir Heavy"/>
              </a:rPr>
              <a:t>a piece by Chopin</a:t>
            </a:r>
            <a:r>
              <a:t> you’re crazy about, you can </a:t>
            </a:r>
            <a:r>
              <a:rPr>
                <a:latin typeface="Avenir Heavy"/>
                <a:ea typeface="Avenir Heavy"/>
                <a:cs typeface="Avenir Heavy"/>
                <a:sym typeface="Avenir Heavy"/>
              </a:rPr>
              <a:t>send it to your audio designer</a:t>
            </a:r>
            <a:r>
              <a:t>, and </a:t>
            </a:r>
            <a:r>
              <a:rPr>
                <a:latin typeface="Avenir Heavy"/>
                <a:ea typeface="Avenir Heavy"/>
                <a:cs typeface="Avenir Heavy"/>
                <a:sym typeface="Avenir Heavy"/>
              </a:rPr>
              <a:t>they’ll put it in the game for you</a:t>
            </a:r>
            <a:r>
              <a:t>.</a:t>
            </a:r>
          </a:p>
        </p:txBody>
      </p:sp>
    </p:spTree>
    <p:extLst>
      <p:ext uri="{BB962C8B-B14F-4D97-AF65-F5344CB8AC3E}">
        <p14:creationId xmlns:p14="http://schemas.microsoft.com/office/powerpoint/2010/main" val="37491750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r>
              <a:rPr>
                <a:latin typeface="Avenir Heavy"/>
                <a:ea typeface="Avenir Heavy"/>
                <a:cs typeface="Avenir Heavy"/>
                <a:sym typeface="Avenir Heavy"/>
              </a:rPr>
              <a:t>When you come in</a:t>
            </a:r>
            <a:r>
              <a:t> to work-- you see </a:t>
            </a:r>
            <a:r>
              <a:rPr>
                <a:latin typeface="Avenir Heavy"/>
                <a:ea typeface="Avenir Heavy"/>
                <a:cs typeface="Avenir Heavy"/>
                <a:sym typeface="Avenir Heavy"/>
              </a:rPr>
              <a:t>all the new stuff</a:t>
            </a:r>
            <a:r>
              <a:t> the people on your team have done for the game and it seriously </a:t>
            </a:r>
            <a:r>
              <a:rPr>
                <a:latin typeface="Avenir Heavy"/>
                <a:ea typeface="Avenir Heavy"/>
                <a:cs typeface="Avenir Heavy"/>
                <a:sym typeface="Avenir Heavy"/>
              </a:rPr>
              <a:t>feels like Christmas morning</a:t>
            </a:r>
            <a:r>
              <a:t> every day. </a:t>
            </a:r>
          </a:p>
        </p:txBody>
      </p:sp>
    </p:spTree>
    <p:extLst>
      <p:ext uri="{BB962C8B-B14F-4D97-AF65-F5344CB8AC3E}">
        <p14:creationId xmlns:p14="http://schemas.microsoft.com/office/powerpoint/2010/main" val="27703091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r>
              <a:t>When you realize that there’s </a:t>
            </a:r>
            <a:r>
              <a:rPr>
                <a:latin typeface="Avenir Heavy"/>
                <a:ea typeface="Avenir Heavy"/>
                <a:cs typeface="Avenir Heavy"/>
                <a:sym typeface="Avenir Heavy"/>
              </a:rPr>
              <a:t>way more work than there is time</a:t>
            </a:r>
            <a:r>
              <a:t> for, </a:t>
            </a:r>
            <a:r>
              <a:rPr>
                <a:latin typeface="Avenir Heavy"/>
                <a:ea typeface="Avenir Heavy"/>
                <a:cs typeface="Avenir Heavy"/>
                <a:sym typeface="Avenir Heavy"/>
              </a:rPr>
              <a:t>you don’t feel helpless, </a:t>
            </a:r>
            <a:r>
              <a:t> because </a:t>
            </a:r>
            <a:r>
              <a:rPr>
                <a:latin typeface="Avenir Heavy"/>
                <a:ea typeface="Avenir Heavy"/>
                <a:cs typeface="Avenir Heavy"/>
                <a:sym typeface="Avenir Heavy"/>
              </a:rPr>
              <a:t>you can actually do something about it</a:t>
            </a:r>
            <a:r>
              <a:t>: you have the </a:t>
            </a:r>
            <a:r>
              <a:rPr>
                <a:latin typeface="Avenir Heavy"/>
                <a:ea typeface="Avenir Heavy"/>
                <a:cs typeface="Avenir Heavy"/>
                <a:sym typeface="Avenir Heavy"/>
              </a:rPr>
              <a:t>power to cut</a:t>
            </a:r>
            <a:r>
              <a:t> or </a:t>
            </a:r>
            <a:r>
              <a:rPr>
                <a:latin typeface="Avenir Heavy"/>
                <a:ea typeface="Avenir Heavy"/>
                <a:cs typeface="Avenir Heavy"/>
                <a:sym typeface="Avenir Heavy"/>
              </a:rPr>
              <a:t>make</a:t>
            </a:r>
            <a:r>
              <a:t> any </a:t>
            </a:r>
            <a:r>
              <a:rPr>
                <a:latin typeface="Avenir Heavy"/>
                <a:ea typeface="Avenir Heavy"/>
                <a:cs typeface="Avenir Heavy"/>
                <a:sym typeface="Avenir Heavy"/>
              </a:rPr>
              <a:t>changes</a:t>
            </a:r>
            <a:r>
              <a:t> as you see fit!</a:t>
            </a:r>
          </a:p>
        </p:txBody>
      </p:sp>
    </p:spTree>
    <p:extLst>
      <p:ext uri="{BB962C8B-B14F-4D97-AF65-F5344CB8AC3E}">
        <p14:creationId xmlns:p14="http://schemas.microsoft.com/office/powerpoint/2010/main" val="4135141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Then something </a:t>
            </a:r>
            <a:r>
              <a:rPr lang="en-US" sz="1200" kern="1200" dirty="0" err="1" smtClean="0">
                <a:solidFill>
                  <a:schemeClr val="tx1"/>
                </a:solidFill>
                <a:effectLst/>
                <a:latin typeface="Calibri" panose="020F0502020204030204" pitchFamily="34" charset="0"/>
                <a:ea typeface="+mn-ea"/>
                <a:cs typeface="+mn-cs"/>
              </a:rPr>
              <a:t>kinda</a:t>
            </a:r>
            <a:r>
              <a:rPr lang="en-US" sz="1200" kern="1200" dirty="0" smtClean="0">
                <a:solidFill>
                  <a:schemeClr val="tx1"/>
                </a:solidFill>
                <a:effectLst/>
                <a:latin typeface="Calibri" panose="020F0502020204030204" pitchFamily="34" charset="0"/>
                <a:ea typeface="+mn-ea"/>
                <a:cs typeface="+mn-cs"/>
              </a:rPr>
              <a:t> nice happened to me.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Robin, a friend of mine, tweeted this out the day after,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This is a shirt from my game,</a:t>
            </a:r>
            <a:r>
              <a:rPr lang="en-US" sz="1200" kern="1200" baseline="0" dirty="0" smtClean="0">
                <a:solidFill>
                  <a:schemeClr val="tx1"/>
                </a:solidFill>
                <a:effectLst/>
                <a:latin typeface="Calibri" panose="020F0502020204030204" pitchFamily="34" charset="0"/>
                <a:ea typeface="+mn-ea"/>
                <a:cs typeface="+mn-cs"/>
              </a:rPr>
              <a:t> that she got from me just days earlier at Day of the </a:t>
            </a:r>
            <a:r>
              <a:rPr lang="en-US" sz="1200" kern="1200" baseline="0" dirty="0" err="1" smtClean="0">
                <a:solidFill>
                  <a:schemeClr val="tx1"/>
                </a:solidFill>
                <a:effectLst/>
                <a:latin typeface="Calibri" panose="020F0502020204030204" pitchFamily="34" charset="0"/>
                <a:ea typeface="+mn-ea"/>
                <a:cs typeface="+mn-cs"/>
              </a:rPr>
              <a:t>Devs</a:t>
            </a:r>
            <a:r>
              <a:rPr lang="en-US" sz="1200" kern="1200" baseline="0" dirty="0" smtClean="0">
                <a:solidFill>
                  <a:schemeClr val="tx1"/>
                </a:solidFill>
                <a:effectLst/>
                <a:latin typeface="Calibri" panose="020F0502020204030204" pitchFamily="34" charset="0"/>
                <a:ea typeface="+mn-ea"/>
                <a:cs typeface="+mn-cs"/>
              </a:rPr>
              <a:t> in San Fran.  </a:t>
            </a:r>
            <a:endParaRPr lang="en-US" sz="1200" kern="1200" dirty="0" smtClean="0">
              <a:solidFill>
                <a:schemeClr val="tx1"/>
              </a:solidFill>
              <a:effectLst/>
              <a:latin typeface="Calibri" panose="020F0502020204030204" pitchFamily="34" charset="0"/>
              <a:ea typeface="+mn-ea"/>
              <a:cs typeface="+mn-cs"/>
            </a:endParaRPr>
          </a:p>
          <a:p>
            <a:endParaRPr lang="en-US" dirty="0" smtClean="0"/>
          </a:p>
          <a:p>
            <a:r>
              <a:rPr lang="en-US" dirty="0" smtClean="0"/>
              <a:t>And it was funny, this tweet actually gave me some hope.  </a:t>
            </a:r>
          </a:p>
          <a:p>
            <a:endParaRPr lang="en-US" dirty="0" smtClean="0"/>
          </a:p>
          <a:p>
            <a:r>
              <a:rPr lang="en-US" dirty="0" smtClean="0"/>
              <a:t>It reminded</a:t>
            </a:r>
            <a:r>
              <a:rPr lang="en-US" baseline="0" dirty="0" smtClean="0"/>
              <a:t> me, that the work we do, can sometimes have great effects on people.  </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8</a:t>
            </a:fld>
            <a:endParaRPr lang="en-US"/>
          </a:p>
        </p:txBody>
      </p:sp>
    </p:spTree>
    <p:extLst>
      <p:ext uri="{BB962C8B-B14F-4D97-AF65-F5344CB8AC3E}">
        <p14:creationId xmlns:p14="http://schemas.microsoft.com/office/powerpoint/2010/main" val="28742610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r>
              <a:t>It </a:t>
            </a:r>
            <a:r>
              <a:rPr>
                <a:latin typeface="Avenir Heavy"/>
                <a:ea typeface="Avenir Heavy"/>
                <a:cs typeface="Avenir Heavy"/>
                <a:sym typeface="Avenir Heavy"/>
              </a:rPr>
              <a:t>grows you as a person</a:t>
            </a:r>
            <a:r>
              <a:t>.  Of course you </a:t>
            </a:r>
            <a:r>
              <a:rPr>
                <a:latin typeface="Avenir Heavy"/>
                <a:ea typeface="Avenir Heavy"/>
                <a:cs typeface="Avenir Heavy"/>
                <a:sym typeface="Avenir Heavy"/>
              </a:rPr>
              <a:t>learn how to be accountable</a:t>
            </a:r>
            <a:r>
              <a:t> and </a:t>
            </a:r>
            <a:r>
              <a:rPr>
                <a:latin typeface="Avenir Heavy"/>
                <a:ea typeface="Avenir Heavy"/>
                <a:cs typeface="Avenir Heavy"/>
                <a:sym typeface="Avenir Heavy"/>
              </a:rPr>
              <a:t>responsible</a:t>
            </a:r>
            <a:r>
              <a:t> for an entire project.  But you also </a:t>
            </a:r>
            <a:r>
              <a:rPr>
                <a:latin typeface="Avenir Heavy"/>
                <a:ea typeface="Avenir Heavy"/>
                <a:cs typeface="Avenir Heavy"/>
                <a:sym typeface="Avenir Heavy"/>
              </a:rPr>
              <a:t>realize what you value as a lead</a:t>
            </a:r>
            <a:r>
              <a:t> </a:t>
            </a:r>
            <a:r>
              <a:rPr>
                <a:latin typeface="Avenir Heavy"/>
                <a:ea typeface="Avenir Heavy"/>
                <a:cs typeface="Avenir Heavy"/>
                <a:sym typeface="Avenir Heavy"/>
              </a:rPr>
              <a:t>in people on your team</a:t>
            </a:r>
            <a:r>
              <a:t> and it makes you </a:t>
            </a:r>
            <a:r>
              <a:rPr>
                <a:latin typeface="Avenir Heavy"/>
                <a:ea typeface="Avenir Heavy"/>
                <a:cs typeface="Avenir Heavy"/>
                <a:sym typeface="Avenir Heavy"/>
              </a:rPr>
              <a:t>a much better person to work</a:t>
            </a:r>
            <a:r>
              <a:t> </a:t>
            </a:r>
            <a:r>
              <a:rPr>
                <a:latin typeface="Avenir Heavy"/>
                <a:ea typeface="Avenir Heavy"/>
                <a:cs typeface="Avenir Heavy"/>
                <a:sym typeface="Avenir Heavy"/>
              </a:rPr>
              <a:t>with</a:t>
            </a:r>
            <a:r>
              <a:t> when you’re </a:t>
            </a:r>
            <a:r>
              <a:rPr>
                <a:latin typeface="Avenir Heavy"/>
                <a:ea typeface="Avenir Heavy"/>
                <a:cs typeface="Avenir Heavy"/>
                <a:sym typeface="Avenir Heavy"/>
              </a:rPr>
              <a:t>on someone else’s project</a:t>
            </a:r>
            <a:r>
              <a:t>.</a:t>
            </a:r>
          </a:p>
        </p:txBody>
      </p:sp>
    </p:spTree>
    <p:extLst>
      <p:ext uri="{BB962C8B-B14F-4D97-AF65-F5344CB8AC3E}">
        <p14:creationId xmlns:p14="http://schemas.microsoft.com/office/powerpoint/2010/main" val="675127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t>Even making a </a:t>
            </a:r>
            <a:r>
              <a:rPr>
                <a:latin typeface="Avenir Heavy"/>
                <a:ea typeface="Avenir Heavy"/>
                <a:cs typeface="Avenir Heavy"/>
                <a:sym typeface="Avenir Heavy"/>
              </a:rPr>
              <a:t>small game prototype</a:t>
            </a:r>
            <a:r>
              <a:t>, </a:t>
            </a:r>
            <a:r>
              <a:rPr>
                <a:latin typeface="Avenir Heavy"/>
                <a:ea typeface="Avenir Heavy"/>
                <a:cs typeface="Avenir Heavy"/>
                <a:sym typeface="Avenir Heavy"/>
              </a:rPr>
              <a:t>there’s a thrill</a:t>
            </a:r>
            <a:r>
              <a:t> to seeing </a:t>
            </a:r>
            <a:r>
              <a:rPr>
                <a:latin typeface="Avenir Heavy"/>
                <a:ea typeface="Avenir Heavy"/>
                <a:cs typeface="Avenir Heavy"/>
                <a:sym typeface="Avenir Heavy"/>
              </a:rPr>
              <a:t>people playing it</a:t>
            </a:r>
            <a:r>
              <a:t>, making </a:t>
            </a:r>
            <a:r>
              <a:rPr>
                <a:latin typeface="Avenir Heavy"/>
                <a:ea typeface="Avenir Heavy"/>
                <a:cs typeface="Avenir Heavy"/>
                <a:sym typeface="Avenir Heavy"/>
              </a:rPr>
              <a:t>let’s play videos</a:t>
            </a:r>
            <a:r>
              <a:t> and </a:t>
            </a:r>
            <a:r>
              <a:rPr>
                <a:latin typeface="Avenir Heavy"/>
                <a:ea typeface="Avenir Heavy"/>
                <a:cs typeface="Avenir Heavy"/>
                <a:sym typeface="Avenir Heavy"/>
              </a:rPr>
              <a:t>laughing at the jokes</a:t>
            </a:r>
            <a:r>
              <a:t> and </a:t>
            </a:r>
            <a:r>
              <a:rPr>
                <a:latin typeface="Avenir Heavy"/>
                <a:ea typeface="Avenir Heavy"/>
                <a:cs typeface="Avenir Heavy"/>
                <a:sym typeface="Avenir Heavy"/>
              </a:rPr>
              <a:t>just having fun with the game</a:t>
            </a:r>
          </a:p>
        </p:txBody>
      </p:sp>
    </p:spTree>
    <p:extLst>
      <p:ext uri="{BB962C8B-B14F-4D97-AF65-F5344CB8AC3E}">
        <p14:creationId xmlns:p14="http://schemas.microsoft.com/office/powerpoint/2010/main" val="21161660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r>
              <a:t>There are people </a:t>
            </a:r>
            <a:r>
              <a:rPr>
                <a:latin typeface="Avenir Heavy"/>
                <a:ea typeface="Avenir Heavy"/>
                <a:cs typeface="Avenir Heavy"/>
                <a:sym typeface="Avenir Heavy"/>
              </a:rPr>
              <a:t>in the audience</a:t>
            </a:r>
            <a:r>
              <a:t> who would love more than anything to </a:t>
            </a:r>
            <a:r>
              <a:rPr>
                <a:latin typeface="Avenir Heavy"/>
                <a:ea typeface="Avenir Heavy"/>
                <a:cs typeface="Avenir Heavy"/>
                <a:sym typeface="Avenir Heavy"/>
              </a:rPr>
              <a:t>help make this a reality for more women.</a:t>
            </a:r>
            <a:r>
              <a:t> So what can be done?</a:t>
            </a:r>
          </a:p>
        </p:txBody>
      </p:sp>
    </p:spTree>
    <p:extLst>
      <p:ext uri="{BB962C8B-B14F-4D97-AF65-F5344CB8AC3E}">
        <p14:creationId xmlns:p14="http://schemas.microsoft.com/office/powerpoint/2010/main" val="33149623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r>
              <a:rPr>
                <a:latin typeface="Avenir Heavy"/>
                <a:ea typeface="Avenir Heavy"/>
                <a:cs typeface="Avenir Heavy"/>
                <a:sym typeface="Avenir Heavy"/>
              </a:rPr>
              <a:t>Make your studio a place that harbors creativity</a:t>
            </a:r>
            <a:r>
              <a:t>. Have a day when </a:t>
            </a:r>
            <a:r>
              <a:rPr>
                <a:latin typeface="Avenir Heavy"/>
                <a:ea typeface="Avenir Heavy"/>
                <a:cs typeface="Avenir Heavy"/>
                <a:sym typeface="Avenir Heavy"/>
              </a:rPr>
              <a:t>everyone at the studio</a:t>
            </a:r>
            <a:r>
              <a:t>, including your office managers and IT </a:t>
            </a:r>
            <a:r>
              <a:rPr>
                <a:latin typeface="Avenir Heavy"/>
                <a:ea typeface="Avenir Heavy"/>
                <a:cs typeface="Avenir Heavy"/>
                <a:sym typeface="Avenir Heavy"/>
              </a:rPr>
              <a:t>play the games you’re making</a:t>
            </a:r>
            <a:r>
              <a:t> and have them </a:t>
            </a:r>
            <a:r>
              <a:rPr>
                <a:latin typeface="Avenir Heavy"/>
                <a:ea typeface="Avenir Heavy"/>
                <a:cs typeface="Avenir Heavy"/>
                <a:sym typeface="Avenir Heavy"/>
              </a:rPr>
              <a:t>give feedback and suggestions</a:t>
            </a:r>
            <a:r>
              <a:t>. </a:t>
            </a:r>
          </a:p>
        </p:txBody>
      </p:sp>
    </p:spTree>
    <p:extLst>
      <p:ext uri="{BB962C8B-B14F-4D97-AF65-F5344CB8AC3E}">
        <p14:creationId xmlns:p14="http://schemas.microsoft.com/office/powerpoint/2010/main" val="25531705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r>
              <a:t>Have </a:t>
            </a:r>
            <a:r>
              <a:rPr>
                <a:latin typeface="Avenir Heavy"/>
                <a:ea typeface="Avenir Heavy"/>
                <a:cs typeface="Avenir Heavy"/>
                <a:sym typeface="Avenir Heavy"/>
              </a:rPr>
              <a:t>studio game jams</a:t>
            </a:r>
            <a:r>
              <a:t>, where </a:t>
            </a:r>
            <a:r>
              <a:rPr>
                <a:latin typeface="Avenir Heavy"/>
                <a:ea typeface="Avenir Heavy"/>
                <a:cs typeface="Avenir Heavy"/>
                <a:sym typeface="Avenir Heavy"/>
              </a:rPr>
              <a:t>anyone can pitch a game</a:t>
            </a:r>
            <a:r>
              <a:t> and lead a project.</a:t>
            </a:r>
          </a:p>
        </p:txBody>
      </p:sp>
    </p:spTree>
    <p:extLst>
      <p:ext uri="{BB962C8B-B14F-4D97-AF65-F5344CB8AC3E}">
        <p14:creationId xmlns:p14="http://schemas.microsoft.com/office/powerpoint/2010/main" val="6969069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r>
              <a:t>Encourage </a:t>
            </a:r>
            <a:r>
              <a:rPr>
                <a:latin typeface="Avenir Heavy"/>
                <a:ea typeface="Avenir Heavy"/>
                <a:cs typeface="Avenir Heavy"/>
                <a:sym typeface="Avenir Heavy"/>
              </a:rPr>
              <a:t>everyone</a:t>
            </a:r>
            <a:r>
              <a:t> </a:t>
            </a:r>
            <a:r>
              <a:rPr>
                <a:latin typeface="Avenir Heavy"/>
                <a:ea typeface="Avenir Heavy"/>
                <a:cs typeface="Avenir Heavy"/>
                <a:sym typeface="Avenir Heavy"/>
              </a:rPr>
              <a:t>to pitch a game</a:t>
            </a:r>
            <a:r>
              <a:t>, </a:t>
            </a:r>
            <a:r>
              <a:rPr>
                <a:latin typeface="Avenir Heavy"/>
                <a:ea typeface="Avenir Heavy"/>
                <a:cs typeface="Avenir Heavy"/>
                <a:sym typeface="Avenir Heavy"/>
              </a:rPr>
              <a:t>not just designers</a:t>
            </a:r>
            <a:r>
              <a:t>. This </a:t>
            </a:r>
            <a:r>
              <a:rPr>
                <a:latin typeface="Avenir Heavy"/>
                <a:ea typeface="Avenir Heavy"/>
                <a:cs typeface="Avenir Heavy"/>
                <a:sym typeface="Avenir Heavy"/>
              </a:rPr>
              <a:t>benefits everyone at your studio</a:t>
            </a:r>
            <a:r>
              <a:t>, but </a:t>
            </a:r>
            <a:r>
              <a:rPr>
                <a:latin typeface="Avenir Heavy"/>
                <a:ea typeface="Avenir Heavy"/>
                <a:cs typeface="Avenir Heavy"/>
                <a:sym typeface="Avenir Heavy"/>
              </a:rPr>
              <a:t>especially women</a:t>
            </a:r>
            <a:r>
              <a:t>, who might have needed that </a:t>
            </a:r>
            <a:r>
              <a:rPr>
                <a:latin typeface="Avenir Heavy"/>
                <a:ea typeface="Avenir Heavy"/>
                <a:cs typeface="Avenir Heavy"/>
                <a:sym typeface="Avenir Heavy"/>
              </a:rPr>
              <a:t>extra opportunity</a:t>
            </a:r>
            <a:r>
              <a:t> to feel like they </a:t>
            </a:r>
            <a:r>
              <a:rPr>
                <a:latin typeface="Avenir Heavy"/>
                <a:ea typeface="Avenir Heavy"/>
                <a:cs typeface="Avenir Heavy"/>
                <a:sym typeface="Avenir Heavy"/>
              </a:rPr>
              <a:t>have it in them</a:t>
            </a:r>
            <a:r>
              <a:t> to create their own game.</a:t>
            </a:r>
          </a:p>
        </p:txBody>
      </p:sp>
    </p:spTree>
    <p:extLst>
      <p:ext uri="{BB962C8B-B14F-4D97-AF65-F5344CB8AC3E}">
        <p14:creationId xmlns:p14="http://schemas.microsoft.com/office/powerpoint/2010/main" val="497202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For those </a:t>
            </a:r>
            <a:r>
              <a:rPr>
                <a:latin typeface="Avenir Heavy"/>
                <a:ea typeface="Avenir Heavy"/>
                <a:cs typeface="Avenir Heavy"/>
                <a:sym typeface="Avenir Heavy"/>
              </a:rPr>
              <a:t>running a project</a:t>
            </a:r>
            <a:r>
              <a:t>, make the </a:t>
            </a:r>
            <a:r>
              <a:rPr>
                <a:latin typeface="Avenir Heavy"/>
                <a:ea typeface="Avenir Heavy"/>
                <a:cs typeface="Avenir Heavy"/>
                <a:sym typeface="Avenir Heavy"/>
              </a:rPr>
              <a:t>other people on the team</a:t>
            </a:r>
            <a:r>
              <a:t> </a:t>
            </a:r>
            <a:r>
              <a:rPr>
                <a:latin typeface="Avenir Heavy"/>
                <a:ea typeface="Avenir Heavy"/>
                <a:cs typeface="Avenir Heavy"/>
                <a:sym typeface="Avenir Heavy"/>
              </a:rPr>
              <a:t>feel included in the creative process</a:t>
            </a:r>
            <a:r>
              <a:t>, regardless of their official position.</a:t>
            </a:r>
          </a:p>
        </p:txBody>
      </p:sp>
    </p:spTree>
    <p:extLst>
      <p:ext uri="{BB962C8B-B14F-4D97-AF65-F5344CB8AC3E}">
        <p14:creationId xmlns:p14="http://schemas.microsoft.com/office/powerpoint/2010/main" val="4380699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r>
              <a:t>And </a:t>
            </a:r>
            <a:r>
              <a:rPr>
                <a:latin typeface="Avenir Heavy"/>
                <a:ea typeface="Avenir Heavy"/>
                <a:cs typeface="Avenir Heavy"/>
                <a:sym typeface="Avenir Heavy"/>
              </a:rPr>
              <a:t>to my fellow women developers</a:t>
            </a:r>
            <a:r>
              <a:t>, let’s </a:t>
            </a:r>
            <a:r>
              <a:rPr>
                <a:latin typeface="Avenir Heavy"/>
                <a:ea typeface="Avenir Heavy"/>
                <a:cs typeface="Avenir Heavy"/>
                <a:sym typeface="Avenir Heavy"/>
              </a:rPr>
              <a:t>continue the tradition of women game creators</a:t>
            </a:r>
            <a:r>
              <a:t> and give young girls </a:t>
            </a:r>
            <a:r>
              <a:rPr>
                <a:latin typeface="Avenir Heavy"/>
                <a:ea typeface="Avenir Heavy"/>
                <a:cs typeface="Avenir Heavy"/>
                <a:sym typeface="Avenir Heavy"/>
              </a:rPr>
              <a:t>some more names</a:t>
            </a:r>
            <a:r>
              <a:t> </a:t>
            </a:r>
            <a:r>
              <a:rPr>
                <a:latin typeface="Avenir Heavy"/>
                <a:ea typeface="Avenir Heavy"/>
                <a:cs typeface="Avenir Heavy"/>
                <a:sym typeface="Avenir Heavy"/>
              </a:rPr>
              <a:t>to think of</a:t>
            </a:r>
            <a:r>
              <a:t> as they </a:t>
            </a:r>
            <a:r>
              <a:rPr>
                <a:latin typeface="Avenir Heavy"/>
                <a:ea typeface="Avenir Heavy"/>
                <a:cs typeface="Avenir Heavy"/>
                <a:sym typeface="Avenir Heavy"/>
              </a:rPr>
              <a:t>grow into game developers themselves</a:t>
            </a:r>
            <a:r>
              <a:t>.</a:t>
            </a:r>
          </a:p>
        </p:txBody>
      </p:sp>
    </p:spTree>
    <p:extLst>
      <p:ext uri="{BB962C8B-B14F-4D97-AF65-F5344CB8AC3E}">
        <p14:creationId xmlns:p14="http://schemas.microsoft.com/office/powerpoint/2010/main" val="4564948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r>
              <a:t>Thank you!</a:t>
            </a:r>
          </a:p>
        </p:txBody>
      </p:sp>
    </p:spTree>
    <p:extLst>
      <p:ext uri="{BB962C8B-B14F-4D97-AF65-F5344CB8AC3E}">
        <p14:creationId xmlns:p14="http://schemas.microsoft.com/office/powerpoint/2010/main" val="28893190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a:t>
            </a:r>
            <a:r>
              <a:rPr lang="en-US" baseline="0" dirty="0" smtClean="0"/>
              <a:t> Escalante has been working in games going way back, when he himself started as an indie.  </a:t>
            </a:r>
          </a:p>
          <a:p>
            <a:endParaRPr lang="en-US" baseline="0" dirty="0" smtClean="0"/>
          </a:p>
          <a:p>
            <a:r>
              <a:rPr lang="en-US" baseline="0" dirty="0" smtClean="0"/>
              <a:t>After working at many big companies including a stint in marketing at Bethesda, he finally left the big companies and founded his own independent games publishing label Versus Evil which had great success with the hit game Banner Saga.  </a:t>
            </a:r>
          </a:p>
          <a:p>
            <a:endParaRPr lang="en-US" baseline="0" dirty="0" smtClean="0"/>
          </a:p>
          <a:p>
            <a:r>
              <a:rPr lang="en-US" baseline="0" dirty="0" smtClean="0"/>
              <a:t>Steve!</a:t>
            </a:r>
            <a:endParaRPr lang="en-US" dirty="0" smtClean="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95</a:t>
            </a:fld>
            <a:endParaRPr lang="en-US">
              <a:solidFill>
                <a:srgbClr val="000000"/>
              </a:solidFill>
            </a:endParaRPr>
          </a:p>
        </p:txBody>
      </p:sp>
    </p:spTree>
    <p:extLst>
      <p:ext uri="{BB962C8B-B14F-4D97-AF65-F5344CB8AC3E}">
        <p14:creationId xmlns:p14="http://schemas.microsoft.com/office/powerpoint/2010/main" val="1888802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anose="020F0502020204030204" pitchFamily="34" charset="0"/>
                <a:ea typeface="+mn-ea"/>
                <a:cs typeface="+mn-cs"/>
              </a:rPr>
              <a:t>And then I thought some more about it – and remembered what I already knew about how</a:t>
            </a:r>
            <a:r>
              <a:rPr lang="en-US" sz="1200" kern="1200" baseline="0" dirty="0" smtClean="0">
                <a:solidFill>
                  <a:schemeClr val="tx1"/>
                </a:solidFill>
                <a:effectLst/>
                <a:latin typeface="Calibri" panose="020F0502020204030204" pitchFamily="34" charset="0"/>
                <a:ea typeface="+mn-ea"/>
                <a:cs typeface="+mn-cs"/>
              </a:rPr>
              <a:t> games can help us deal with the world</a:t>
            </a:r>
          </a:p>
          <a:p>
            <a:endParaRPr lang="en-US" dirty="0" smtClean="0"/>
          </a:p>
          <a:p>
            <a:r>
              <a:rPr lang="en-US" dirty="0" smtClean="0"/>
              <a:t>The</a:t>
            </a:r>
            <a:r>
              <a:rPr lang="en-US" baseline="0" dirty="0" smtClean="0"/>
              <a:t> game that shirt is from, The Church in the Darkness - the game I’m working on now, is about religious cults and about why they are so hard to understand and about how good motives can go </a:t>
            </a:r>
            <a:r>
              <a:rPr lang="en-US" baseline="0" dirty="0" err="1" smtClean="0"/>
              <a:t>sooo</a:t>
            </a:r>
            <a:r>
              <a:rPr lang="en-US" baseline="0" dirty="0" smtClean="0"/>
              <a:t> wrong.</a:t>
            </a:r>
          </a:p>
          <a:p>
            <a:endParaRPr lang="en-US" baseline="0" dirty="0" smtClean="0"/>
          </a:p>
          <a:p>
            <a:r>
              <a:rPr lang="en-US" baseline="0" dirty="0" smtClean="0"/>
              <a:t>And it’s a game where the antagonists aren’t always the villain and sometimes the player if they’re not paying attention can become the villain themselves.</a:t>
            </a:r>
          </a:p>
          <a:p>
            <a:endParaRPr lang="en-US" baseline="0" dirty="0" smtClean="0"/>
          </a:p>
          <a:p>
            <a:r>
              <a:rPr lang="en-US" baseline="0" dirty="0" smtClean="0"/>
              <a:t>I am building this game and the game’s narrative as a system to explore and help understand in some small way a complex subject. Because I think good entertainment and good art helps us understand life.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9</a:t>
            </a:fld>
            <a:endParaRPr lang="en-US"/>
          </a:p>
        </p:txBody>
      </p:sp>
    </p:spTree>
    <p:extLst>
      <p:ext uri="{BB962C8B-B14F-4D97-AF65-F5344CB8AC3E}">
        <p14:creationId xmlns:p14="http://schemas.microsoft.com/office/powerpoint/2010/main" val="31320771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endParaRPr lang="en-US" altLang="en-US" smtClean="0"/>
          </a:p>
        </p:txBody>
      </p:sp>
      <p:sp>
        <p:nvSpPr>
          <p:cNvPr id="102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BA4ED9-41DE-4574-ADED-14C5F22BB920}" type="slidenum">
              <a:rPr lang="en-US" altLang="en-US" smtClean="0">
                <a:solidFill>
                  <a:srgbClr val="000000"/>
                </a:solidFill>
                <a:latin typeface="Calibri" panose="020F0502020204030204" pitchFamily="34" charset="0"/>
              </a:rPr>
              <a:pPr/>
              <a:t>99</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4367238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endParaRPr lang="en-US" altLang="en-US" smtClean="0"/>
          </a:p>
        </p:txBody>
      </p:sp>
      <p:sp>
        <p:nvSpPr>
          <p:cNvPr id="122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02400B-FEB6-4E30-8B2C-7E7DDF81C881}" type="slidenum">
              <a:rPr lang="en-US" altLang="en-US" smtClean="0">
                <a:solidFill>
                  <a:srgbClr val="000000"/>
                </a:solidFill>
                <a:latin typeface="Calibri" panose="020F0502020204030204" pitchFamily="34" charset="0"/>
              </a:rPr>
              <a:pPr/>
              <a:t>100</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0216086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altLang="en-US" smtClean="0"/>
          </a:p>
        </p:txBody>
      </p:sp>
      <p:sp>
        <p:nvSpPr>
          <p:cNvPr id="174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EA56F9-5368-4DBF-A722-C51307EB4388}" type="slidenum">
              <a:rPr lang="en-US" altLang="en-US" smtClean="0">
                <a:solidFill>
                  <a:srgbClr val="000000"/>
                </a:solidFill>
                <a:latin typeface="Calibri" panose="020F0502020204030204" pitchFamily="34" charset="0"/>
              </a:rPr>
              <a:pPr/>
              <a:t>104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792857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endParaRPr lang="en-US" altLang="en-US" smtClean="0"/>
          </a:p>
        </p:txBody>
      </p:sp>
      <p:sp>
        <p:nvSpPr>
          <p:cNvPr id="194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DE63FB-8AC8-4CA4-BFB9-CAD984451A73}" type="slidenum">
              <a:rPr lang="en-US" altLang="en-US" smtClean="0">
                <a:solidFill>
                  <a:srgbClr val="000000"/>
                </a:solidFill>
                <a:latin typeface="Calibri" panose="020F0502020204030204" pitchFamily="34" charset="0"/>
              </a:rPr>
              <a:pPr/>
              <a:t>105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6975285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endParaRPr lang="en-US" altLang="en-US" smtClean="0"/>
          </a:p>
        </p:txBody>
      </p:sp>
      <p:sp>
        <p:nvSpPr>
          <p:cNvPr id="215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82D22B-7E17-41F1-880A-43416D9323D3}" type="slidenum">
              <a:rPr lang="en-US" altLang="en-US" smtClean="0">
                <a:solidFill>
                  <a:srgbClr val="000000"/>
                </a:solidFill>
                <a:latin typeface="Calibri" panose="020F0502020204030204" pitchFamily="34" charset="0"/>
              </a:rPr>
              <a:pPr/>
              <a:t>106</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653996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endParaRPr lang="en-US" altLang="en-US" smtClean="0"/>
          </a:p>
        </p:txBody>
      </p:sp>
      <p:sp>
        <p:nvSpPr>
          <p:cNvPr id="235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75B1EB-B0EC-4685-AE66-EFE47C25B567}" type="slidenum">
              <a:rPr lang="en-US" altLang="en-US" smtClean="0">
                <a:solidFill>
                  <a:srgbClr val="000000"/>
                </a:solidFill>
                <a:latin typeface="Calibri" panose="020F0502020204030204" pitchFamily="34" charset="0"/>
              </a:rPr>
              <a:pPr/>
              <a:t>107</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6853306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p:spPr>
        <p:txBody>
          <a:bodyPr/>
          <a:lstStyle/>
          <a:p>
            <a:endParaRPr lang="en-US" altLang="en-US" smtClean="0"/>
          </a:p>
        </p:txBody>
      </p:sp>
      <p:sp>
        <p:nvSpPr>
          <p:cNvPr id="256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8D3B1F-BC3B-42A1-8942-3390E6D8E97D}" type="slidenum">
              <a:rPr lang="en-US" altLang="en-US" smtClean="0">
                <a:solidFill>
                  <a:srgbClr val="000000"/>
                </a:solidFill>
                <a:latin typeface="Calibri" panose="020F0502020204030204" pitchFamily="34" charset="0"/>
              </a:rPr>
              <a:pPr/>
              <a:t>108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40321701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a:t>
            </a:r>
            <a:r>
              <a:rPr lang="en-US" baseline="0" dirty="0" smtClean="0"/>
              <a:t> </a:t>
            </a:r>
            <a:r>
              <a:rPr lang="en-US" baseline="0" dirty="0" err="1" smtClean="0"/>
              <a:t>Calvo</a:t>
            </a:r>
            <a:r>
              <a:rPr lang="en-US" baseline="0" dirty="0" smtClean="0"/>
              <a:t> has a long history as a designer, writer and builder of worlds.</a:t>
            </a:r>
          </a:p>
          <a:p>
            <a:endParaRPr lang="en-US" baseline="0" dirty="0" smtClean="0"/>
          </a:p>
          <a:p>
            <a:r>
              <a:rPr lang="en-US" baseline="0" dirty="0" smtClean="0"/>
              <a:t>His diverse past games stretch across many platforms include Islands of Islands of </a:t>
            </a:r>
            <a:r>
              <a:rPr lang="en-US" baseline="0" dirty="0" err="1" smtClean="0"/>
              <a:t>Wakfu</a:t>
            </a:r>
            <a:r>
              <a:rPr lang="en-US" baseline="0" dirty="0" smtClean="0"/>
              <a:t>, </a:t>
            </a:r>
            <a:r>
              <a:rPr lang="en-US" baseline="0" dirty="0" err="1" smtClean="0"/>
              <a:t>Kwaan</a:t>
            </a:r>
            <a:r>
              <a:rPr lang="en-US" baseline="0" dirty="0" smtClean="0"/>
              <a:t> and many other games you should seek out</a:t>
            </a:r>
          </a:p>
          <a:p>
            <a:endParaRPr lang="en-US" baseline="0" dirty="0" smtClean="0"/>
          </a:p>
          <a:p>
            <a:r>
              <a:rPr lang="en-US" baseline="0" dirty="0" smtClean="0"/>
              <a:t>He is currently Lead Designer and Writer at </a:t>
            </a:r>
            <a:r>
              <a:rPr lang="en-US" baseline="0" dirty="0" err="1" smtClean="0"/>
              <a:t>Playmind</a:t>
            </a:r>
            <a:r>
              <a:rPr lang="en-US" baseline="0" dirty="0" smtClean="0"/>
              <a:t> which specializes in digital environments</a:t>
            </a:r>
            <a:endParaRPr lang="en-US" dirty="0"/>
          </a:p>
        </p:txBody>
      </p:sp>
      <p:sp>
        <p:nvSpPr>
          <p:cNvPr id="4" name="Slide Number Placeholder 3"/>
          <p:cNvSpPr>
            <a:spLocks noGrp="1"/>
          </p:cNvSpPr>
          <p:nvPr>
            <p:ph type="sldNum" sz="quarter" idx="10"/>
          </p:nvPr>
        </p:nvSpPr>
        <p:spPr/>
        <p:txBody>
          <a:bodyPr/>
          <a:lstStyle/>
          <a:p>
            <a:pPr>
              <a:defRPr/>
            </a:pPr>
            <a:fld id="{E9ECFE0A-5A89-45E0-A479-944C4307F62E}" type="slidenum">
              <a:rPr lang="en-US" smtClean="0">
                <a:solidFill>
                  <a:srgbClr val="000000"/>
                </a:solidFill>
              </a:rPr>
              <a:pPr>
                <a:defRPr/>
              </a:pPr>
              <a:t>110</a:t>
            </a:fld>
            <a:endParaRPr lang="en-US">
              <a:solidFill>
                <a:srgbClr val="000000"/>
              </a:solidFill>
            </a:endParaRPr>
          </a:p>
        </p:txBody>
      </p:sp>
    </p:spTree>
    <p:extLst>
      <p:ext uri="{BB962C8B-B14F-4D97-AF65-F5344CB8AC3E}">
        <p14:creationId xmlns:p14="http://schemas.microsoft.com/office/powerpoint/2010/main" val="14365196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effectLst/>
                <a:latin typeface="Calibri" panose="020F0502020204030204" pitchFamily="34" charset="0"/>
                <a:ea typeface="+mn-ea"/>
                <a:cs typeface="+mn-cs"/>
              </a:rPr>
              <a:t>1. ALL OF </a:t>
            </a:r>
            <a:r>
              <a:rPr lang="fr-FR" sz="1200" kern="1200" dirty="0" err="1" smtClean="0">
                <a:solidFill>
                  <a:schemeClr val="tx1"/>
                </a:solidFill>
                <a:effectLst/>
                <a:latin typeface="Calibri" panose="020F0502020204030204" pitchFamily="34" charset="0"/>
                <a:ea typeface="+mn-ea"/>
                <a:cs typeface="+mn-cs"/>
              </a:rPr>
              <a:t>THEM</a:t>
            </a:r>
            <a:r>
              <a:rPr lang="fr-FR" sz="1200" kern="1200" dirty="0" smtClean="0">
                <a:solidFill>
                  <a:schemeClr val="tx1"/>
                </a:solidFill>
                <a:effectLst/>
                <a:latin typeface="Calibri" panose="020F0502020204030204" pitchFamily="34" charset="0"/>
                <a:ea typeface="+mn-ea"/>
                <a:cs typeface="+mn-cs"/>
              </a:rPr>
              <a:t> </a:t>
            </a:r>
            <a:r>
              <a:rPr lang="fr-FR" sz="1200" kern="1200" dirty="0" err="1" smtClean="0">
                <a:solidFill>
                  <a:schemeClr val="tx1"/>
                </a:solidFill>
                <a:effectLst/>
                <a:latin typeface="Calibri" panose="020F0502020204030204" pitchFamily="34" charset="0"/>
                <a:ea typeface="+mn-ea"/>
                <a:cs typeface="+mn-cs"/>
              </a:rPr>
              <a:t>WITCHES</a:t>
            </a:r>
            <a:endParaRPr lang="en-US" sz="1200" kern="1200" dirty="0" smtClean="0">
              <a:solidFill>
                <a:schemeClr val="tx1"/>
              </a:solidFill>
              <a:effectLst/>
              <a:latin typeface="Calibri" panose="020F0502020204030204" pitchFamily="34" charset="0"/>
              <a:ea typeface="+mn-ea"/>
              <a:cs typeface="+mn-cs"/>
            </a:endParaRPr>
          </a:p>
          <a:p>
            <a:endParaRPr lang="fr-FR" sz="1200" kern="1200" dirty="0" smtClean="0">
              <a:solidFill>
                <a:schemeClr val="tx1"/>
              </a:solidFill>
              <a:effectLst/>
              <a:latin typeface="Calibri" panose="020F0502020204030204" pitchFamily="34" charset="0"/>
              <a:ea typeface="+mn-ea"/>
              <a:cs typeface="+mn-cs"/>
            </a:endParaRPr>
          </a:p>
          <a:p>
            <a:r>
              <a:rPr lang="en-US" sz="1200" kern="1200" dirty="0" smtClean="0">
                <a:solidFill>
                  <a:schemeClr val="tx1"/>
                </a:solidFill>
                <a:effectLst/>
                <a:latin typeface="Calibri" panose="020F0502020204030204" pitchFamily="34" charset="0"/>
                <a:ea typeface="+mn-ea"/>
                <a:cs typeface="+mn-cs"/>
              </a:rPr>
              <a:t>1. So, here is something useful that nobody will ever tell you about game </a:t>
            </a:r>
            <a:r>
              <a:rPr lang="en-US" sz="1200" kern="1200" dirty="0" err="1" smtClean="0">
                <a:solidFill>
                  <a:schemeClr val="tx1"/>
                </a:solidFill>
                <a:effectLst/>
                <a:latin typeface="Calibri" panose="020F0502020204030204" pitchFamily="34" charset="0"/>
                <a:ea typeface="+mn-ea"/>
                <a:cs typeface="+mn-cs"/>
              </a:rPr>
              <a:t>developement</a:t>
            </a:r>
            <a:r>
              <a:rPr lang="en-US" sz="1200" kern="1200" dirty="0" smtClean="0">
                <a:solidFill>
                  <a:schemeClr val="tx1"/>
                </a:solidFill>
                <a:effectLst/>
                <a:latin typeface="Calibri" panose="020F0502020204030204" pitchFamily="34" charset="0"/>
                <a:ea typeface="+mn-ea"/>
                <a:cs typeface="+mn-cs"/>
              </a:rPr>
              <a:t> : it's bogus. It's a scam to make you believe our games are actually worth paying for. Caught in our love for procedure and </a:t>
            </a:r>
            <a:r>
              <a:rPr lang="en-US" sz="1200" kern="1200" dirty="0" err="1" smtClean="0">
                <a:solidFill>
                  <a:schemeClr val="tx1"/>
                </a:solidFill>
                <a:effectLst/>
                <a:latin typeface="Calibri" panose="020F0502020204030204" pitchFamily="34" charset="0"/>
                <a:ea typeface="+mn-ea"/>
                <a:cs typeface="+mn-cs"/>
              </a:rPr>
              <a:t>technocorp</a:t>
            </a:r>
            <a:r>
              <a:rPr lang="en-US" sz="1200" kern="1200" dirty="0" smtClean="0">
                <a:solidFill>
                  <a:schemeClr val="tx1"/>
                </a:solidFill>
                <a:effectLst/>
                <a:latin typeface="Calibri" panose="020F0502020204030204" pitchFamily="34" charset="0"/>
                <a:ea typeface="+mn-ea"/>
                <a:cs typeface="+mn-cs"/>
              </a:rPr>
              <a:t> newspeak, we parade as engineers of dreams.</a:t>
            </a:r>
            <a:br>
              <a:rPr lang="en-US" sz="1200" kern="1200" dirty="0" smtClean="0">
                <a:solidFill>
                  <a:schemeClr val="tx1"/>
                </a:solidFill>
                <a:effectLst/>
                <a:latin typeface="Calibri" panose="020F0502020204030204" pitchFamily="34" charset="0"/>
                <a:ea typeface="+mn-ea"/>
                <a:cs typeface="+mn-cs"/>
              </a:rPr>
            </a:br>
            <a:endParaRPr lang="en-US" sz="1200" kern="1200" dirty="0" smtClean="0">
              <a:solidFill>
                <a:schemeClr val="tx1"/>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111</a:t>
            </a:fld>
            <a:endParaRPr lang="en-US"/>
          </a:p>
        </p:txBody>
      </p:sp>
    </p:spTree>
    <p:extLst>
      <p:ext uri="{BB962C8B-B14F-4D97-AF65-F5344CB8AC3E}">
        <p14:creationId xmlns:p14="http://schemas.microsoft.com/office/powerpoint/2010/main" val="15859129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anose="020F0502020204030204" pitchFamily="34" charset="0"/>
                <a:ea typeface="+mn-ea"/>
                <a:cs typeface="+mn-cs"/>
              </a:rPr>
              <a:t>2. We hear it all the time : games are too expensive, they should be free. But if players knew how really easy it is to make games, they would ask to be paid to play our games. Yet, our industry keeps on charging, expecting people to support its lifestyle, pot of post post-modern postures, stewed in ideologies. Crunch is a mythical sacrifice, we celebrate spring weddings of occult refresh rates, we dance all day round carcasses of useless computers, weaving in our haptic gloves the threads of an invisible song. We’ve scammed the players until now, but, alas, time is running out, and </a:t>
            </a:r>
            <a:r>
              <a:rPr lang="en-US" sz="1200" kern="1200" dirty="0" err="1" smtClean="0">
                <a:solidFill>
                  <a:schemeClr val="tx1"/>
                </a:solidFill>
                <a:effectLst/>
                <a:latin typeface="Calibri" panose="020F0502020204030204" pitchFamily="34" charset="0"/>
                <a:ea typeface="+mn-ea"/>
                <a:cs typeface="+mn-cs"/>
              </a:rPr>
              <a:t>i</a:t>
            </a:r>
            <a:r>
              <a:rPr lang="en-US" sz="1200" kern="1200" dirty="0" smtClean="0">
                <a:solidFill>
                  <a:schemeClr val="tx1"/>
                </a:solidFill>
                <a:effectLst/>
                <a:latin typeface="Calibri" panose="020F0502020204030204" pitchFamily="34" charset="0"/>
                <a:ea typeface="+mn-ea"/>
                <a:cs typeface="+mn-cs"/>
              </a:rPr>
              <a:t> have to break the </a:t>
            </a:r>
            <a:r>
              <a:rPr lang="en-US" sz="1200" kern="1200" dirty="0" err="1" smtClean="0">
                <a:solidFill>
                  <a:schemeClr val="tx1"/>
                </a:solidFill>
                <a:effectLst/>
                <a:latin typeface="Calibri" panose="020F0502020204030204" pitchFamily="34" charset="0"/>
                <a:ea typeface="+mn-ea"/>
                <a:cs typeface="+mn-cs"/>
              </a:rPr>
              <a:t>prototocols</a:t>
            </a:r>
            <a:r>
              <a:rPr lang="en-US" sz="1200" kern="1200" dirty="0" smtClean="0">
                <a:solidFill>
                  <a:schemeClr val="tx1"/>
                </a:solidFill>
                <a:effectLst/>
                <a:latin typeface="Calibri" panose="020F0502020204030204" pitchFamily="34" charset="0"/>
                <a:ea typeface="+mn-ea"/>
                <a:cs typeface="+mn-cs"/>
              </a:rPr>
              <a:t> of my coven.</a:t>
            </a:r>
            <a:br>
              <a:rPr lang="en-US" sz="1200" kern="1200" dirty="0" smtClean="0">
                <a:solidFill>
                  <a:schemeClr val="tx1"/>
                </a:solidFill>
                <a:effectLst/>
                <a:latin typeface="Calibri" panose="020F0502020204030204" pitchFamily="34" charset="0"/>
                <a:ea typeface="+mn-ea"/>
                <a:cs typeface="+mn-cs"/>
              </a:rPr>
            </a:br>
            <a:endParaRPr lang="en-US" sz="1200" kern="1200" dirty="0" smtClean="0">
              <a:solidFill>
                <a:schemeClr val="tx1"/>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EB5FAB5-203D-414D-AF11-F158ABE7720B}" type="slidenum">
              <a:rPr lang="en-US" smtClean="0"/>
              <a:pPr>
                <a:defRPr/>
              </a:pPr>
              <a:t>112</a:t>
            </a:fld>
            <a:endParaRPr lang="en-US"/>
          </a:p>
        </p:txBody>
      </p:sp>
    </p:spTree>
    <p:extLst>
      <p:ext uri="{BB962C8B-B14F-4D97-AF65-F5344CB8AC3E}">
        <p14:creationId xmlns:p14="http://schemas.microsoft.com/office/powerpoint/2010/main" val="528663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059407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91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8591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400"/>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200150"/>
            <a:ext cx="8229600" cy="3725699"/>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491868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0A74619-8325-4F0A-869D-515C7180CC4C}" type="datetimeFigureOut">
              <a:rPr lang="en-US"/>
              <a:pPr>
                <a:defRPr/>
              </a:pPr>
              <a:t>11/21/2016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52264-6D41-423A-A89D-70190758DE64}" type="slidenum">
              <a:rPr lang="en-US"/>
              <a:pPr>
                <a:defRPr/>
              </a:pPr>
              <a:t>‹#›</a:t>
            </a:fld>
            <a:endParaRPr lang="en-US"/>
          </a:p>
        </p:txBody>
      </p:sp>
    </p:spTree>
    <p:extLst>
      <p:ext uri="{BB962C8B-B14F-4D97-AF65-F5344CB8AC3E}">
        <p14:creationId xmlns:p14="http://schemas.microsoft.com/office/powerpoint/2010/main" val="3741197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0456C33-3350-4749-99CD-3860D5103830}" type="datetimeFigureOut">
              <a:rPr lang="en-US"/>
              <a:pPr>
                <a:defRPr/>
              </a:pPr>
              <a:t>11/21/2016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BB2C30-04FE-4CC1-85A1-FBB9D9E580A6}" type="slidenum">
              <a:rPr lang="en-US"/>
              <a:pPr>
                <a:defRPr/>
              </a:pPr>
              <a:t>‹#›</a:t>
            </a:fld>
            <a:endParaRPr lang="en-US"/>
          </a:p>
        </p:txBody>
      </p:sp>
    </p:spTree>
    <p:extLst>
      <p:ext uri="{BB962C8B-B14F-4D97-AF65-F5344CB8AC3E}">
        <p14:creationId xmlns:p14="http://schemas.microsoft.com/office/powerpoint/2010/main" val="1249258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7E61C82-A996-4BE0-B501-5331D5084183}" type="datetimeFigureOut">
              <a:rPr lang="en-US"/>
              <a:pPr>
                <a:defRPr/>
              </a:pPr>
              <a:t>11/21/2016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C5CFA0-65EF-477D-BA97-B685DB439977}" type="slidenum">
              <a:rPr lang="en-US"/>
              <a:pPr>
                <a:defRPr/>
              </a:pPr>
              <a:t>‹#›</a:t>
            </a:fld>
            <a:endParaRPr lang="en-US"/>
          </a:p>
        </p:txBody>
      </p:sp>
    </p:spTree>
    <p:extLst>
      <p:ext uri="{BB962C8B-B14F-4D97-AF65-F5344CB8AC3E}">
        <p14:creationId xmlns:p14="http://schemas.microsoft.com/office/powerpoint/2010/main" val="791230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7C63862-8D26-47F1-A617-4026BD367BB4}" type="datetimeFigureOut">
              <a:rPr lang="en-US"/>
              <a:pPr>
                <a:defRPr/>
              </a:pPr>
              <a:t>11/21/2016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CC6A4D-82A8-4229-88DE-F66030139712}" type="slidenum">
              <a:rPr lang="en-US"/>
              <a:pPr>
                <a:defRPr/>
              </a:pPr>
              <a:t>‹#›</a:t>
            </a:fld>
            <a:endParaRPr lang="en-US"/>
          </a:p>
        </p:txBody>
      </p:sp>
    </p:spTree>
    <p:extLst>
      <p:ext uri="{BB962C8B-B14F-4D97-AF65-F5344CB8AC3E}">
        <p14:creationId xmlns:p14="http://schemas.microsoft.com/office/powerpoint/2010/main" val="2707260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A914028-DD98-43B0-8011-F55AADF4DBFE}" type="datetimeFigureOut">
              <a:rPr lang="en-US"/>
              <a:pPr>
                <a:defRPr/>
              </a:pPr>
              <a:t>11/21/2016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96CE91-F69A-4E2C-BE2D-440E55A49A30}" type="slidenum">
              <a:rPr lang="en-US"/>
              <a:pPr>
                <a:defRPr/>
              </a:pPr>
              <a:t>‹#›</a:t>
            </a:fld>
            <a:endParaRPr lang="en-US"/>
          </a:p>
        </p:txBody>
      </p:sp>
    </p:spTree>
    <p:extLst>
      <p:ext uri="{BB962C8B-B14F-4D97-AF65-F5344CB8AC3E}">
        <p14:creationId xmlns:p14="http://schemas.microsoft.com/office/powerpoint/2010/main" val="367575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AF7D175-D966-46AC-8BDE-3C1F4EF46493}" type="datetimeFigureOut">
              <a:rPr lang="en-US"/>
              <a:pPr>
                <a:defRPr/>
              </a:pPr>
              <a:t>11/21/2016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45A48B-8AAE-4F24-9A2A-EDFFC94A82BB}" type="slidenum">
              <a:rPr lang="en-US"/>
              <a:pPr>
                <a:defRPr/>
              </a:pPr>
              <a:t>‹#›</a:t>
            </a:fld>
            <a:endParaRPr lang="en-US"/>
          </a:p>
        </p:txBody>
      </p:sp>
    </p:spTree>
    <p:extLst>
      <p:ext uri="{BB962C8B-B14F-4D97-AF65-F5344CB8AC3E}">
        <p14:creationId xmlns:p14="http://schemas.microsoft.com/office/powerpoint/2010/main" val="2028660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82F4C32-953E-4685-9D5F-F6B8D719C610}" type="datetimeFigureOut">
              <a:rPr lang="en-US"/>
              <a:pPr>
                <a:defRPr/>
              </a:pPr>
              <a:t>11/21/2016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E7038E-E36F-4E53-AF9A-E7F499B93FD4}" type="slidenum">
              <a:rPr lang="en-US"/>
              <a:pPr>
                <a:defRPr/>
              </a:pPr>
              <a:t>‹#›</a:t>
            </a:fld>
            <a:endParaRPr lang="en-US"/>
          </a:p>
        </p:txBody>
      </p:sp>
    </p:spTree>
    <p:extLst>
      <p:ext uri="{BB962C8B-B14F-4D97-AF65-F5344CB8AC3E}">
        <p14:creationId xmlns:p14="http://schemas.microsoft.com/office/powerpoint/2010/main" val="289461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93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E95BADB-1D87-4BD2-B461-6ECE0AFB47EB}" type="datetimeFigureOut">
              <a:rPr lang="en-US"/>
              <a:pPr>
                <a:defRPr/>
              </a:pPr>
              <a:t>11/21/2016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AFB7F-0E6A-49AA-88AB-81C6FB2B489C}" type="slidenum">
              <a:rPr lang="en-US"/>
              <a:pPr>
                <a:defRPr/>
              </a:pPr>
              <a:t>‹#›</a:t>
            </a:fld>
            <a:endParaRPr lang="en-US"/>
          </a:p>
        </p:txBody>
      </p:sp>
    </p:spTree>
    <p:extLst>
      <p:ext uri="{BB962C8B-B14F-4D97-AF65-F5344CB8AC3E}">
        <p14:creationId xmlns:p14="http://schemas.microsoft.com/office/powerpoint/2010/main" val="1497272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9CA052F-B28A-4360-B42C-42DD6E285CE2}" type="datetimeFigureOut">
              <a:rPr lang="en-US"/>
              <a:pPr>
                <a:defRPr/>
              </a:pPr>
              <a:t>11/21/2016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DB4B53-74B2-420E-8341-0D53800ED1E4}" type="slidenum">
              <a:rPr lang="en-US"/>
              <a:pPr>
                <a:defRPr/>
              </a:pPr>
              <a:t>‹#›</a:t>
            </a:fld>
            <a:endParaRPr lang="en-US"/>
          </a:p>
        </p:txBody>
      </p:sp>
    </p:spTree>
    <p:extLst>
      <p:ext uri="{BB962C8B-B14F-4D97-AF65-F5344CB8AC3E}">
        <p14:creationId xmlns:p14="http://schemas.microsoft.com/office/powerpoint/2010/main" val="622264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0335379-602C-4365-8A18-110837B4E247}" type="datetimeFigureOut">
              <a:rPr lang="en-US"/>
              <a:pPr>
                <a:defRPr/>
              </a:pPr>
              <a:t>11/21/2016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04CD0D-0959-482B-8435-A4E61AD1463C}" type="slidenum">
              <a:rPr lang="en-US"/>
              <a:pPr>
                <a:defRPr/>
              </a:pPr>
              <a:t>‹#›</a:t>
            </a:fld>
            <a:endParaRPr lang="en-US"/>
          </a:p>
        </p:txBody>
      </p:sp>
    </p:spTree>
    <p:extLst>
      <p:ext uri="{BB962C8B-B14F-4D97-AF65-F5344CB8AC3E}">
        <p14:creationId xmlns:p14="http://schemas.microsoft.com/office/powerpoint/2010/main" val="1312690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10C5F5B-2AAD-4B96-B67F-3F584A86A440}" type="datetimeFigureOut">
              <a:rPr lang="en-US"/>
              <a:pPr>
                <a:defRPr/>
              </a:pPr>
              <a:t>11/21/2016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D9C4B9-9B5D-4CE0-84DB-C144AFB9642D}" type="slidenum">
              <a:rPr lang="en-US"/>
              <a:pPr>
                <a:defRPr/>
              </a:pPr>
              <a:t>‹#›</a:t>
            </a:fld>
            <a:endParaRPr lang="en-US"/>
          </a:p>
        </p:txBody>
      </p:sp>
    </p:spTree>
    <p:extLst>
      <p:ext uri="{BB962C8B-B14F-4D97-AF65-F5344CB8AC3E}">
        <p14:creationId xmlns:p14="http://schemas.microsoft.com/office/powerpoint/2010/main" val="845374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3561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376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903572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5565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7237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592378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854186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464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170903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68679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1500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104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218935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994680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903065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339834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301047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9780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773631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854699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lIns="91425" tIns="91425" rIns="91425" bIns="91425" anchor="ctr" anchorCtr="0">
            <a:noAutofit/>
          </a:bodyPr>
          <a:lstStyle/>
          <a:p>
            <a:pPr eaLnBrk="1" fontAlgn="auto" hangingPunct="1">
              <a:spcBef>
                <a:spcPts val="0"/>
              </a:spcBef>
              <a:spcAft>
                <a:spcPts val="0"/>
              </a:spcAft>
            </a:pPr>
            <a:endParaRPr sz="1400" kern="0">
              <a:solidFill>
                <a:srgbClr val="000000"/>
              </a:solidFill>
              <a:latin typeface="Arial"/>
              <a:cs typeface="Arial"/>
              <a:sym typeface="Arial"/>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307403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45315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69583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8356916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6330F99-D13A-4B4C-BC55-A6F015EE03B2}" type="datetimeFigureOut">
              <a:rPr lang="en-US"/>
              <a:pPr>
                <a:defRPr/>
              </a:pPr>
              <a:t>11/21/2016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9B48979-9412-4C51-9E81-5A666165D24C}" type="slidenum">
              <a:rPr lang="en-US"/>
              <a:pPr>
                <a:defRPr/>
              </a:pPr>
              <a:t>‹#›</a:t>
            </a:fld>
            <a:endParaRPr lang="en-US"/>
          </a:p>
        </p:txBody>
      </p:sp>
    </p:spTree>
    <p:extLst>
      <p:ext uri="{BB962C8B-B14F-4D97-AF65-F5344CB8AC3E}">
        <p14:creationId xmlns:p14="http://schemas.microsoft.com/office/powerpoint/2010/main" val="3234889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92B799D-C56F-4212-B617-3386627647D3}" type="datetimeFigureOut">
              <a:rPr lang="en-US"/>
              <a:pPr>
                <a:defRPr/>
              </a:pPr>
              <a:t>11/21/2016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1A53D34-AA21-4F3C-9D09-FF2F574CDBCB}" type="slidenum">
              <a:rPr lang="en-US"/>
              <a:pPr>
                <a:defRPr/>
              </a:pPr>
              <a:t>‹#›</a:t>
            </a:fld>
            <a:endParaRPr lang="en-US"/>
          </a:p>
        </p:txBody>
      </p:sp>
    </p:spTree>
    <p:extLst>
      <p:ext uri="{BB962C8B-B14F-4D97-AF65-F5344CB8AC3E}">
        <p14:creationId xmlns:p14="http://schemas.microsoft.com/office/powerpoint/2010/main" val="2548337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BB72C23-A4E6-46C2-A631-2A25966DB0E1}" type="datetimeFigureOut">
              <a:rPr lang="en-US"/>
              <a:pPr>
                <a:defRPr/>
              </a:pPr>
              <a:t>11/21/2016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A3FAE76-69ED-41FF-AB2F-F43048F1D282}" type="slidenum">
              <a:rPr lang="en-US"/>
              <a:pPr>
                <a:defRPr/>
              </a:pPr>
              <a:t>‹#›</a:t>
            </a:fld>
            <a:endParaRPr lang="en-US"/>
          </a:p>
        </p:txBody>
      </p:sp>
    </p:spTree>
    <p:extLst>
      <p:ext uri="{BB962C8B-B14F-4D97-AF65-F5344CB8AC3E}">
        <p14:creationId xmlns:p14="http://schemas.microsoft.com/office/powerpoint/2010/main" val="32333927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C30C589-7454-457E-94B7-98EB72FE255A}" type="datetimeFigureOut">
              <a:rPr lang="en-US"/>
              <a:pPr>
                <a:defRPr/>
              </a:pPr>
              <a:t>11/21/2016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842DE8-FD76-4934-AA5E-82832C575657}" type="slidenum">
              <a:rPr lang="en-US"/>
              <a:pPr>
                <a:defRPr/>
              </a:pPr>
              <a:t>‹#›</a:t>
            </a:fld>
            <a:endParaRPr lang="en-US"/>
          </a:p>
        </p:txBody>
      </p:sp>
    </p:spTree>
    <p:extLst>
      <p:ext uri="{BB962C8B-B14F-4D97-AF65-F5344CB8AC3E}">
        <p14:creationId xmlns:p14="http://schemas.microsoft.com/office/powerpoint/2010/main" val="4225256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347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86C6DBC-7CD4-4B5D-916E-8EB9F2823BDF}" type="datetimeFigureOut">
              <a:rPr lang="en-US"/>
              <a:pPr>
                <a:defRPr/>
              </a:pPr>
              <a:t>11/21/2016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6163B57-7692-4D16-BB9C-C03C8148A5C7}" type="slidenum">
              <a:rPr lang="en-US"/>
              <a:pPr>
                <a:defRPr/>
              </a:pPr>
              <a:t>‹#›</a:t>
            </a:fld>
            <a:endParaRPr lang="en-US"/>
          </a:p>
        </p:txBody>
      </p:sp>
    </p:spTree>
    <p:extLst>
      <p:ext uri="{BB962C8B-B14F-4D97-AF65-F5344CB8AC3E}">
        <p14:creationId xmlns:p14="http://schemas.microsoft.com/office/powerpoint/2010/main" val="3390747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B0E48CA-FB59-4A1C-A7E4-EA9DEAD8000D}" type="datetimeFigureOut">
              <a:rPr lang="en-US"/>
              <a:pPr>
                <a:defRPr/>
              </a:pPr>
              <a:t>11/21/2016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EAF4E8-7C3B-41A9-8599-CF1F301D363B}" type="slidenum">
              <a:rPr lang="en-US"/>
              <a:pPr>
                <a:defRPr/>
              </a:pPr>
              <a:t>‹#›</a:t>
            </a:fld>
            <a:endParaRPr lang="en-US"/>
          </a:p>
        </p:txBody>
      </p:sp>
    </p:spTree>
    <p:extLst>
      <p:ext uri="{BB962C8B-B14F-4D97-AF65-F5344CB8AC3E}">
        <p14:creationId xmlns:p14="http://schemas.microsoft.com/office/powerpoint/2010/main" val="3424396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944E5E1-A76B-48AF-B4F3-F624C977D481}" type="datetimeFigureOut">
              <a:rPr lang="en-US"/>
              <a:pPr>
                <a:defRPr/>
              </a:pPr>
              <a:t>11/21/2016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EABD95B-646B-4D74-A4B1-9F3971F30E05}" type="slidenum">
              <a:rPr lang="en-US"/>
              <a:pPr>
                <a:defRPr/>
              </a:pPr>
              <a:t>‹#›</a:t>
            </a:fld>
            <a:endParaRPr lang="en-US"/>
          </a:p>
        </p:txBody>
      </p:sp>
    </p:spTree>
    <p:extLst>
      <p:ext uri="{BB962C8B-B14F-4D97-AF65-F5344CB8AC3E}">
        <p14:creationId xmlns:p14="http://schemas.microsoft.com/office/powerpoint/2010/main" val="1709640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CFEEEC1-7FD5-42D5-B94B-0A54E884FB92}" type="datetimeFigureOut">
              <a:rPr lang="en-US"/>
              <a:pPr>
                <a:defRPr/>
              </a:pPr>
              <a:t>11/21/2016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16CA362-67BD-470D-A67F-6DBA79D92B8D}" type="slidenum">
              <a:rPr lang="en-US"/>
              <a:pPr>
                <a:defRPr/>
              </a:pPr>
              <a:t>‹#›</a:t>
            </a:fld>
            <a:endParaRPr lang="en-US"/>
          </a:p>
        </p:txBody>
      </p:sp>
    </p:spTree>
    <p:extLst>
      <p:ext uri="{BB962C8B-B14F-4D97-AF65-F5344CB8AC3E}">
        <p14:creationId xmlns:p14="http://schemas.microsoft.com/office/powerpoint/2010/main" val="34083886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931BAEC-4141-438A-A3C7-49C6E828D1B9}" type="datetimeFigureOut">
              <a:rPr lang="en-US"/>
              <a:pPr>
                <a:defRPr/>
              </a:pPr>
              <a:t>11/21/2016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324776B-DFBB-493E-8914-80B76A827BD2}" type="slidenum">
              <a:rPr lang="en-US"/>
              <a:pPr>
                <a:defRPr/>
              </a:pPr>
              <a:t>‹#›</a:t>
            </a:fld>
            <a:endParaRPr lang="en-US"/>
          </a:p>
        </p:txBody>
      </p:sp>
    </p:spTree>
    <p:extLst>
      <p:ext uri="{BB962C8B-B14F-4D97-AF65-F5344CB8AC3E}">
        <p14:creationId xmlns:p14="http://schemas.microsoft.com/office/powerpoint/2010/main" val="1439868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3BD6891-CA06-4870-8102-C5F9F11CCB98}" type="datetimeFigureOut">
              <a:rPr lang="en-US"/>
              <a:pPr>
                <a:defRPr/>
              </a:pPr>
              <a:t>11/21/2016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2799573-60D3-4F65-80BC-3C26F4FBF3F9}" type="slidenum">
              <a:rPr lang="en-US"/>
              <a:pPr>
                <a:defRPr/>
              </a:pPr>
              <a:t>‹#›</a:t>
            </a:fld>
            <a:endParaRPr lang="en-US"/>
          </a:p>
        </p:txBody>
      </p:sp>
    </p:spTree>
    <p:extLst>
      <p:ext uri="{BB962C8B-B14F-4D97-AF65-F5344CB8AC3E}">
        <p14:creationId xmlns:p14="http://schemas.microsoft.com/office/powerpoint/2010/main" val="776668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B3D0309-96D5-472F-B259-6C47826ACBAF}" type="datetimeFigureOut">
              <a:rPr lang="en-US"/>
              <a:pPr>
                <a:defRPr/>
              </a:pPr>
              <a:t>11/21/2016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210798C-661F-4CB0-ACFD-32076DE02E5B}" type="slidenum">
              <a:rPr lang="en-US"/>
              <a:pPr>
                <a:defRPr/>
              </a:pPr>
              <a:t>‹#›</a:t>
            </a:fld>
            <a:endParaRPr lang="en-US"/>
          </a:p>
        </p:txBody>
      </p:sp>
    </p:spTree>
    <p:extLst>
      <p:ext uri="{BB962C8B-B14F-4D97-AF65-F5344CB8AC3E}">
        <p14:creationId xmlns:p14="http://schemas.microsoft.com/office/powerpoint/2010/main" val="2722924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WHITE HOLLOW GDC 2014">
    <p:spTree>
      <p:nvGrpSpPr>
        <p:cNvPr id="1" name=""/>
        <p:cNvGrpSpPr/>
        <p:nvPr/>
      </p:nvGrpSpPr>
      <p:grpSpPr>
        <a:xfrm>
          <a:off x="0" y="0"/>
          <a:ext cx="0" cy="0"/>
          <a:chOff x="0" y="0"/>
          <a:chExt cx="0" cy="0"/>
        </a:xfrm>
      </p:grpSpPr>
      <p:sp>
        <p:nvSpPr>
          <p:cNvPr id="12" name="Shape 12"/>
          <p:cNvSpPr/>
          <p:nvPr/>
        </p:nvSpPr>
        <p:spPr>
          <a:xfrm>
            <a:off x="389840" y="4690983"/>
            <a:ext cx="1615426" cy="3426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b="1">
                <a:latin typeface="Helvetica"/>
                <a:ea typeface="Helvetica"/>
                <a:cs typeface="Helvetica"/>
                <a:sym typeface="Helvetica"/>
              </a:defRPr>
            </a:lvl1pPr>
          </a:lstStyle>
          <a:p>
            <a:pPr algn="ctr" defTabSz="219075" eaLnBrk="1" fontAlgn="auto">
              <a:spcBef>
                <a:spcPts val="0"/>
              </a:spcBef>
              <a:spcAft>
                <a:spcPts val="0"/>
              </a:spcAft>
            </a:pPr>
            <a:r>
              <a:rPr sz="1875" kern="0">
                <a:solidFill>
                  <a:srgbClr val="000000"/>
                </a:solidFill>
              </a:rPr>
              <a:t>ANNA KIPNIS</a:t>
            </a:r>
          </a:p>
        </p:txBody>
      </p:sp>
      <p:sp>
        <p:nvSpPr>
          <p:cNvPr id="13" name="Shape 13"/>
          <p:cNvSpPr>
            <a:spLocks noGrp="1"/>
          </p:cNvSpPr>
          <p:nvPr>
            <p:ph type="pic" idx="13"/>
          </p:nvPr>
        </p:nvSpPr>
        <p:spPr>
          <a:xfrm>
            <a:off x="0" y="0"/>
            <a:ext cx="9144000" cy="5143500"/>
          </a:xfrm>
          <a:prstGeom prst="rect">
            <a:avLst/>
          </a:prstGeom>
        </p:spPr>
        <p:txBody>
          <a:bodyPr lIns="91439" tIns="45719" rIns="91439" bIns="45719" anchor="t">
            <a:noAutofit/>
          </a:bodyPr>
          <a:lstStyle/>
          <a:p>
            <a:endParaRPr/>
          </a:p>
        </p:txBody>
      </p:sp>
      <p:sp>
        <p:nvSpPr>
          <p:cNvPr id="14" name="Shape 14"/>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14574907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BLACK HOLLOW GDC 2014 copy">
    <p:spTree>
      <p:nvGrpSpPr>
        <p:cNvPr id="1" name=""/>
        <p:cNvGrpSpPr/>
        <p:nvPr/>
      </p:nvGrpSpPr>
      <p:grpSpPr>
        <a:xfrm>
          <a:off x="0" y="0"/>
          <a:ext cx="0" cy="0"/>
          <a:chOff x="0" y="0"/>
          <a:chExt cx="0" cy="0"/>
        </a:xfrm>
      </p:grpSpPr>
      <p:sp>
        <p:nvSpPr>
          <p:cNvPr id="21" name="Shape 21"/>
          <p:cNvSpPr/>
          <p:nvPr/>
        </p:nvSpPr>
        <p:spPr>
          <a:xfrm>
            <a:off x="389840" y="4690983"/>
            <a:ext cx="1615426" cy="3426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b="1">
                <a:latin typeface="Helvetica"/>
                <a:ea typeface="Helvetica"/>
                <a:cs typeface="Helvetica"/>
                <a:sym typeface="Helvetica"/>
              </a:defRPr>
            </a:lvl1pPr>
          </a:lstStyle>
          <a:p>
            <a:pPr algn="ctr" defTabSz="219075" eaLnBrk="1" fontAlgn="auto">
              <a:spcBef>
                <a:spcPts val="0"/>
              </a:spcBef>
              <a:spcAft>
                <a:spcPts val="0"/>
              </a:spcAft>
            </a:pPr>
            <a:r>
              <a:rPr sz="1875" kern="0">
                <a:solidFill>
                  <a:srgbClr val="000000"/>
                </a:solidFill>
              </a:rPr>
              <a:t>ANNA KIPNIS</a:t>
            </a:r>
          </a:p>
        </p:txBody>
      </p:sp>
      <p:sp>
        <p:nvSpPr>
          <p:cNvPr id="22" name="Shape 22"/>
          <p:cNvSpPr>
            <a:spLocks noGrp="1"/>
          </p:cNvSpPr>
          <p:nvPr>
            <p:ph type="pic" idx="13"/>
          </p:nvPr>
        </p:nvSpPr>
        <p:spPr>
          <a:xfrm>
            <a:off x="0" y="0"/>
            <a:ext cx="9144000" cy="5143500"/>
          </a:xfrm>
          <a:prstGeom prst="rect">
            <a:avLst/>
          </a:prstGeom>
        </p:spPr>
        <p:txBody>
          <a:bodyPr lIns="91439" tIns="45719" rIns="91439" bIns="45719" anchor="t">
            <a:noAutofit/>
          </a:bodyPr>
          <a:lstStyle/>
          <a:p>
            <a:endParaRPr/>
          </a:p>
        </p:txBody>
      </p:sp>
      <p:sp>
        <p:nvSpPr>
          <p:cNvPr id="23" name="Shape 23"/>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11494982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DF HOLLOW GDC 2014">
    <p:spTree>
      <p:nvGrpSpPr>
        <p:cNvPr id="1" name=""/>
        <p:cNvGrpSpPr/>
        <p:nvPr/>
      </p:nvGrpSpPr>
      <p:grpSpPr>
        <a:xfrm>
          <a:off x="0" y="0"/>
          <a:ext cx="0" cy="0"/>
          <a:chOff x="0" y="0"/>
          <a:chExt cx="0" cy="0"/>
        </a:xfrm>
      </p:grpSpPr>
      <p:sp>
        <p:nvSpPr>
          <p:cNvPr id="30" name="Shape 30"/>
          <p:cNvSpPr/>
          <p:nvPr/>
        </p:nvSpPr>
        <p:spPr>
          <a:xfrm>
            <a:off x="389840" y="4690983"/>
            <a:ext cx="1615426" cy="3426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b="1">
                <a:latin typeface="Helvetica"/>
                <a:ea typeface="Helvetica"/>
                <a:cs typeface="Helvetica"/>
                <a:sym typeface="Helvetica"/>
              </a:defRPr>
            </a:lvl1pPr>
          </a:lstStyle>
          <a:p>
            <a:pPr algn="ctr" defTabSz="219075" eaLnBrk="1" fontAlgn="auto">
              <a:spcBef>
                <a:spcPts val="0"/>
              </a:spcBef>
              <a:spcAft>
                <a:spcPts val="0"/>
              </a:spcAft>
            </a:pPr>
            <a:r>
              <a:rPr sz="1875" kern="0">
                <a:solidFill>
                  <a:srgbClr val="000000"/>
                </a:solidFill>
              </a:rPr>
              <a:t>ANNA KIPNIS</a:t>
            </a:r>
          </a:p>
        </p:txBody>
      </p:sp>
      <p:sp>
        <p:nvSpPr>
          <p:cNvPr id="31" name="Shape 31"/>
          <p:cNvSpPr>
            <a:spLocks noGrp="1"/>
          </p:cNvSpPr>
          <p:nvPr>
            <p:ph type="pic" idx="13"/>
          </p:nvPr>
        </p:nvSpPr>
        <p:spPr>
          <a:xfrm>
            <a:off x="0" y="0"/>
            <a:ext cx="9144000" cy="5143500"/>
          </a:xfrm>
          <a:prstGeom prst="rect">
            <a:avLst/>
          </a:prstGeom>
        </p:spPr>
        <p:txBody>
          <a:bodyPr lIns="91439" tIns="45719" rIns="91439" bIns="45719" anchor="t">
            <a:noAutofit/>
          </a:bodyPr>
          <a:lstStyle/>
          <a:p>
            <a:endParaRPr/>
          </a:p>
        </p:txBody>
      </p:sp>
      <p:sp>
        <p:nvSpPr>
          <p:cNvPr id="32" name="Shape 32"/>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54930544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143969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LACK GDC 2014">
    <p:spTree>
      <p:nvGrpSpPr>
        <p:cNvPr id="1" name=""/>
        <p:cNvGrpSpPr/>
        <p:nvPr/>
      </p:nvGrpSpPr>
      <p:grpSpPr>
        <a:xfrm>
          <a:off x="0" y="0"/>
          <a:ext cx="0" cy="0"/>
          <a:chOff x="0" y="0"/>
          <a:chExt cx="0" cy="0"/>
        </a:xfrm>
      </p:grpSpPr>
      <p:sp>
        <p:nvSpPr>
          <p:cNvPr id="39" name="Shape 39"/>
          <p:cNvSpPr/>
          <p:nvPr/>
        </p:nvSpPr>
        <p:spPr>
          <a:xfrm>
            <a:off x="389840" y="4690983"/>
            <a:ext cx="1615426" cy="3426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b="1">
                <a:latin typeface="Helvetica"/>
                <a:ea typeface="Helvetica"/>
                <a:cs typeface="Helvetica"/>
                <a:sym typeface="Helvetica"/>
              </a:defRPr>
            </a:lvl1pPr>
          </a:lstStyle>
          <a:p>
            <a:pPr algn="ctr" defTabSz="219075" eaLnBrk="1" fontAlgn="auto">
              <a:spcBef>
                <a:spcPts val="0"/>
              </a:spcBef>
              <a:spcAft>
                <a:spcPts val="0"/>
              </a:spcAft>
            </a:pPr>
            <a:r>
              <a:rPr sz="1875" kern="0">
                <a:solidFill>
                  <a:srgbClr val="000000"/>
                </a:solidFill>
              </a:rPr>
              <a:t>ANNA KIPNIS</a:t>
            </a:r>
          </a:p>
        </p:txBody>
      </p:sp>
      <p:pic>
        <p:nvPicPr>
          <p:cNvPr id="40" name="black_full.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5143500"/>
          </a:xfrm>
          <a:prstGeom prst="rect">
            <a:avLst/>
          </a:prstGeom>
          <a:ln w="12700">
            <a:miter lim="400000"/>
          </a:ln>
        </p:spPr>
      </p:pic>
      <p:sp>
        <p:nvSpPr>
          <p:cNvPr id="41" name="Shape 41"/>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88260943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GDC 2014 copy">
    <p:spTree>
      <p:nvGrpSpPr>
        <p:cNvPr id="1" name=""/>
        <p:cNvGrpSpPr/>
        <p:nvPr/>
      </p:nvGrpSpPr>
      <p:grpSpPr>
        <a:xfrm>
          <a:off x="0" y="0"/>
          <a:ext cx="0" cy="0"/>
          <a:chOff x="0" y="0"/>
          <a:chExt cx="0" cy="0"/>
        </a:xfrm>
      </p:grpSpPr>
      <p:sp>
        <p:nvSpPr>
          <p:cNvPr id="48" name="Shape 48"/>
          <p:cNvSpPr/>
          <p:nvPr/>
        </p:nvSpPr>
        <p:spPr>
          <a:xfrm>
            <a:off x="389840" y="4690983"/>
            <a:ext cx="1615426" cy="3426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b="1">
                <a:latin typeface="Helvetica"/>
                <a:ea typeface="Helvetica"/>
                <a:cs typeface="Helvetica"/>
                <a:sym typeface="Helvetica"/>
              </a:defRPr>
            </a:lvl1pPr>
          </a:lstStyle>
          <a:p>
            <a:pPr algn="ctr" defTabSz="219075" eaLnBrk="1" fontAlgn="auto">
              <a:spcBef>
                <a:spcPts val="0"/>
              </a:spcBef>
              <a:spcAft>
                <a:spcPts val="0"/>
              </a:spcAft>
            </a:pPr>
            <a:r>
              <a:rPr sz="1875" kern="0">
                <a:solidFill>
                  <a:srgbClr val="000000"/>
                </a:solidFill>
              </a:rPr>
              <a:t>ANNA KIPNIS</a:t>
            </a:r>
          </a:p>
        </p:txBody>
      </p:sp>
      <p:pic>
        <p:nvPicPr>
          <p:cNvPr id="49" name="TitleCard.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5143500"/>
          </a:xfrm>
          <a:prstGeom prst="rect">
            <a:avLst/>
          </a:prstGeom>
          <a:ln w="12700">
            <a:miter lim="400000"/>
          </a:ln>
        </p:spPr>
      </p:pic>
      <p:pic>
        <p:nvPicPr>
          <p:cNvPr id="50" name="TitleCar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200150"/>
            <a:ext cx="14161125" cy="7965633"/>
          </a:xfrm>
          <a:prstGeom prst="rect">
            <a:avLst/>
          </a:prstGeom>
          <a:ln w="12700">
            <a:miter lim="400000"/>
          </a:ln>
        </p:spPr>
      </p:pic>
      <p:pic>
        <p:nvPicPr>
          <p:cNvPr id="51" name="white_full.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 y="95250"/>
            <a:ext cx="9143999" cy="363662"/>
          </a:xfrm>
          <a:prstGeom prst="rect">
            <a:avLst/>
          </a:prstGeom>
          <a:ln w="12700">
            <a:miter lim="400000"/>
          </a:ln>
        </p:spPr>
      </p:pic>
      <p:sp>
        <p:nvSpPr>
          <p:cNvPr id="52" name="Shape 52"/>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93575264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WHITE GDC 2014">
    <p:spTree>
      <p:nvGrpSpPr>
        <p:cNvPr id="1" name=""/>
        <p:cNvGrpSpPr/>
        <p:nvPr/>
      </p:nvGrpSpPr>
      <p:grpSpPr>
        <a:xfrm>
          <a:off x="0" y="0"/>
          <a:ext cx="0" cy="0"/>
          <a:chOff x="0" y="0"/>
          <a:chExt cx="0" cy="0"/>
        </a:xfrm>
      </p:grpSpPr>
      <p:sp>
        <p:nvSpPr>
          <p:cNvPr id="59" name="Shape 59"/>
          <p:cNvSpPr/>
          <p:nvPr/>
        </p:nvSpPr>
        <p:spPr>
          <a:xfrm>
            <a:off x="389840" y="4690983"/>
            <a:ext cx="1615426" cy="3426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b="1">
                <a:latin typeface="Helvetica"/>
                <a:ea typeface="Helvetica"/>
                <a:cs typeface="Helvetica"/>
                <a:sym typeface="Helvetica"/>
              </a:defRPr>
            </a:lvl1pPr>
          </a:lstStyle>
          <a:p>
            <a:pPr algn="ctr" defTabSz="219075" eaLnBrk="1" fontAlgn="auto">
              <a:spcBef>
                <a:spcPts val="0"/>
              </a:spcBef>
              <a:spcAft>
                <a:spcPts val="0"/>
              </a:spcAft>
            </a:pPr>
            <a:r>
              <a:rPr sz="1875" kern="0">
                <a:solidFill>
                  <a:srgbClr val="000000"/>
                </a:solidFill>
              </a:rPr>
              <a:t>ANNA KIPNIS</a:t>
            </a:r>
          </a:p>
        </p:txBody>
      </p:sp>
      <p:pic>
        <p:nvPicPr>
          <p:cNvPr id="60" name="white_full.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5143500"/>
          </a:xfrm>
          <a:prstGeom prst="rect">
            <a:avLst/>
          </a:prstGeom>
          <a:ln w="12700">
            <a:miter lim="400000"/>
          </a:ln>
        </p:spPr>
      </p:pic>
      <p:sp>
        <p:nvSpPr>
          <p:cNvPr id="61" name="Shape 61"/>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12261972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DF GDC 2014">
    <p:spTree>
      <p:nvGrpSpPr>
        <p:cNvPr id="1" name=""/>
        <p:cNvGrpSpPr/>
        <p:nvPr/>
      </p:nvGrpSpPr>
      <p:grpSpPr>
        <a:xfrm>
          <a:off x="0" y="0"/>
          <a:ext cx="0" cy="0"/>
          <a:chOff x="0" y="0"/>
          <a:chExt cx="0" cy="0"/>
        </a:xfrm>
      </p:grpSpPr>
      <p:sp>
        <p:nvSpPr>
          <p:cNvPr id="68" name="Shape 68"/>
          <p:cNvSpPr/>
          <p:nvPr/>
        </p:nvSpPr>
        <p:spPr>
          <a:xfrm>
            <a:off x="389840" y="4690983"/>
            <a:ext cx="1615426" cy="3426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b="1">
                <a:latin typeface="Helvetica"/>
                <a:ea typeface="Helvetica"/>
                <a:cs typeface="Helvetica"/>
                <a:sym typeface="Helvetica"/>
              </a:defRPr>
            </a:lvl1pPr>
          </a:lstStyle>
          <a:p>
            <a:pPr algn="ctr" defTabSz="219075" eaLnBrk="1" fontAlgn="auto">
              <a:spcBef>
                <a:spcPts val="0"/>
              </a:spcBef>
              <a:spcAft>
                <a:spcPts val="0"/>
              </a:spcAft>
            </a:pPr>
            <a:r>
              <a:rPr sz="1875" kern="0">
                <a:solidFill>
                  <a:srgbClr val="000000"/>
                </a:solidFill>
              </a:rPr>
              <a:t>ANNA KIPNIS</a:t>
            </a:r>
          </a:p>
        </p:txBody>
      </p:sp>
      <p:pic>
        <p:nvPicPr>
          <p:cNvPr id="69" name="df_full.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5143500"/>
          </a:xfrm>
          <a:prstGeom prst="rect">
            <a:avLst/>
          </a:prstGeom>
          <a:ln w="12700">
            <a:miter lim="400000"/>
          </a:ln>
        </p:spPr>
      </p:pic>
      <p:sp>
        <p:nvSpPr>
          <p:cNvPr id="70" name="Shape 70"/>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72335480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GDC 2014">
    <p:spTree>
      <p:nvGrpSpPr>
        <p:cNvPr id="1" name=""/>
        <p:cNvGrpSpPr/>
        <p:nvPr/>
      </p:nvGrpSpPr>
      <p:grpSpPr>
        <a:xfrm>
          <a:off x="0" y="0"/>
          <a:ext cx="0" cy="0"/>
          <a:chOff x="0" y="0"/>
          <a:chExt cx="0" cy="0"/>
        </a:xfrm>
      </p:grpSpPr>
      <p:sp>
        <p:nvSpPr>
          <p:cNvPr id="77" name="Shape 77"/>
          <p:cNvSpPr/>
          <p:nvPr/>
        </p:nvSpPr>
        <p:spPr>
          <a:xfrm>
            <a:off x="389840" y="4690983"/>
            <a:ext cx="1615426" cy="3426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b="1">
                <a:latin typeface="Helvetica"/>
                <a:ea typeface="Helvetica"/>
                <a:cs typeface="Helvetica"/>
                <a:sym typeface="Helvetica"/>
              </a:defRPr>
            </a:lvl1pPr>
          </a:lstStyle>
          <a:p>
            <a:pPr algn="ctr" defTabSz="219075" eaLnBrk="1" fontAlgn="auto">
              <a:spcBef>
                <a:spcPts val="0"/>
              </a:spcBef>
              <a:spcAft>
                <a:spcPts val="0"/>
              </a:spcAft>
            </a:pPr>
            <a:r>
              <a:rPr sz="1875" kern="0">
                <a:solidFill>
                  <a:srgbClr val="000000"/>
                </a:solidFill>
              </a:rPr>
              <a:t>ANNA KIPNIS</a:t>
            </a:r>
          </a:p>
        </p:txBody>
      </p:sp>
      <p:pic>
        <p:nvPicPr>
          <p:cNvPr id="78" name="TitleCard.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5143500"/>
          </a:xfrm>
          <a:prstGeom prst="rect">
            <a:avLst/>
          </a:prstGeom>
          <a:ln w="12700">
            <a:miter lim="400000"/>
          </a:ln>
        </p:spPr>
      </p:pic>
      <p:sp>
        <p:nvSpPr>
          <p:cNvPr id="79" name="Shape 79"/>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5606978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Montreal DF Full">
    <p:spTree>
      <p:nvGrpSpPr>
        <p:cNvPr id="1" name=""/>
        <p:cNvGrpSpPr/>
        <p:nvPr/>
      </p:nvGrpSpPr>
      <p:grpSpPr>
        <a:xfrm>
          <a:off x="0" y="0"/>
          <a:ext cx="0" cy="0"/>
          <a:chOff x="0" y="0"/>
          <a:chExt cx="0" cy="0"/>
        </a:xfrm>
      </p:grpSpPr>
      <p:sp>
        <p:nvSpPr>
          <p:cNvPr id="86" name="Shape 86"/>
          <p:cNvSpPr>
            <a:spLocks noGrp="1"/>
          </p:cNvSpPr>
          <p:nvPr>
            <p:ph type="pic" sz="quarter" idx="13"/>
          </p:nvPr>
        </p:nvSpPr>
        <p:spPr>
          <a:xfrm>
            <a:off x="47625" y="47625"/>
            <a:ext cx="1714500" cy="576263"/>
          </a:xfrm>
          <a:prstGeom prst="rect">
            <a:avLst/>
          </a:prstGeom>
        </p:spPr>
        <p:txBody>
          <a:bodyPr lIns="91439" tIns="45719" rIns="91439" bIns="45719" anchor="t">
            <a:noAutofit/>
          </a:bodyPr>
          <a:lstStyle/>
          <a:p>
            <a:endParaRPr/>
          </a:p>
        </p:txBody>
      </p:sp>
      <p:sp>
        <p:nvSpPr>
          <p:cNvPr id="87" name="Shape 87"/>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97937876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Montreal DF Hollow">
    <p:spTree>
      <p:nvGrpSpPr>
        <p:cNvPr id="1" name=""/>
        <p:cNvGrpSpPr/>
        <p:nvPr/>
      </p:nvGrpSpPr>
      <p:grpSpPr>
        <a:xfrm>
          <a:off x="0" y="0"/>
          <a:ext cx="0" cy="0"/>
          <a:chOff x="0" y="0"/>
          <a:chExt cx="0" cy="0"/>
        </a:xfrm>
      </p:grpSpPr>
      <p:sp>
        <p:nvSpPr>
          <p:cNvPr id="94" name="Shape 94"/>
          <p:cNvSpPr>
            <a:spLocks noGrp="1"/>
          </p:cNvSpPr>
          <p:nvPr>
            <p:ph type="pic" idx="13"/>
          </p:nvPr>
        </p:nvSpPr>
        <p:spPr>
          <a:xfrm>
            <a:off x="0" y="0"/>
            <a:ext cx="9144000" cy="5141976"/>
          </a:xfrm>
          <a:prstGeom prst="rect">
            <a:avLst/>
          </a:prstGeom>
        </p:spPr>
        <p:txBody>
          <a:bodyPr lIns="91439" tIns="45719" rIns="91439" bIns="45719" anchor="t">
            <a:noAutofit/>
          </a:bodyPr>
          <a:lstStyle/>
          <a:p>
            <a:endParaRPr/>
          </a:p>
        </p:txBody>
      </p:sp>
      <p:sp>
        <p:nvSpPr>
          <p:cNvPr id="95" name="Shape 95"/>
          <p:cNvSpPr>
            <a:spLocks noGrp="1"/>
          </p:cNvSpPr>
          <p:nvPr>
            <p:ph type="pic" sz="quarter" idx="14"/>
          </p:nvPr>
        </p:nvSpPr>
        <p:spPr>
          <a:xfrm>
            <a:off x="47625" y="47625"/>
            <a:ext cx="1714500" cy="576263"/>
          </a:xfrm>
          <a:prstGeom prst="rect">
            <a:avLst/>
          </a:prstGeom>
        </p:spPr>
        <p:txBody>
          <a:bodyPr lIns="91439" tIns="45719" rIns="91439" bIns="45719" anchor="t">
            <a:noAutofit/>
          </a:bodyPr>
          <a:lstStyle/>
          <a:p>
            <a:endParaRPr/>
          </a:p>
        </p:txBody>
      </p:sp>
      <p:sp>
        <p:nvSpPr>
          <p:cNvPr id="96" name="Shape 96"/>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47898200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Montreal While Full">
    <p:spTree>
      <p:nvGrpSpPr>
        <p:cNvPr id="1" name=""/>
        <p:cNvGrpSpPr/>
        <p:nvPr/>
      </p:nvGrpSpPr>
      <p:grpSpPr>
        <a:xfrm>
          <a:off x="0" y="0"/>
          <a:ext cx="0" cy="0"/>
          <a:chOff x="0" y="0"/>
          <a:chExt cx="0" cy="0"/>
        </a:xfrm>
      </p:grpSpPr>
      <p:pic>
        <p:nvPicPr>
          <p:cNvPr id="103" name="montreal_white_ful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1976"/>
          </a:xfrm>
          <a:prstGeom prst="rect">
            <a:avLst/>
          </a:prstGeom>
          <a:ln w="12700">
            <a:miter lim="400000"/>
          </a:ln>
        </p:spPr>
      </p:pic>
      <p:sp>
        <p:nvSpPr>
          <p:cNvPr id="104" name="Shape 104"/>
          <p:cNvSpPr>
            <a:spLocks noGrp="1"/>
          </p:cNvSpPr>
          <p:nvPr>
            <p:ph type="pic" sz="quarter" idx="13"/>
          </p:nvPr>
        </p:nvSpPr>
        <p:spPr>
          <a:xfrm>
            <a:off x="47625" y="47625"/>
            <a:ext cx="1714500" cy="576263"/>
          </a:xfrm>
          <a:prstGeom prst="rect">
            <a:avLst/>
          </a:prstGeom>
        </p:spPr>
        <p:txBody>
          <a:bodyPr lIns="91439" tIns="45719" rIns="91439" bIns="45719" anchor="t">
            <a:noAutofit/>
          </a:bodyPr>
          <a:lstStyle/>
          <a:p>
            <a:endParaRPr/>
          </a:p>
        </p:txBody>
      </p:sp>
      <p:sp>
        <p:nvSpPr>
          <p:cNvPr id="105" name="Shape 105"/>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36798973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Montreal White Hollow">
    <p:spTree>
      <p:nvGrpSpPr>
        <p:cNvPr id="1" name=""/>
        <p:cNvGrpSpPr/>
        <p:nvPr/>
      </p:nvGrpSpPr>
      <p:grpSpPr>
        <a:xfrm>
          <a:off x="0" y="0"/>
          <a:ext cx="0" cy="0"/>
          <a:chOff x="0" y="0"/>
          <a:chExt cx="0" cy="0"/>
        </a:xfrm>
      </p:grpSpPr>
      <p:sp>
        <p:nvSpPr>
          <p:cNvPr id="112" name="Shape 112"/>
          <p:cNvSpPr>
            <a:spLocks noGrp="1"/>
          </p:cNvSpPr>
          <p:nvPr>
            <p:ph type="pic" idx="13"/>
          </p:nvPr>
        </p:nvSpPr>
        <p:spPr>
          <a:xfrm>
            <a:off x="0" y="0"/>
            <a:ext cx="9144000" cy="5141976"/>
          </a:xfrm>
          <a:prstGeom prst="rect">
            <a:avLst/>
          </a:prstGeom>
        </p:spPr>
        <p:txBody>
          <a:bodyPr lIns="91439" tIns="45719" rIns="91439" bIns="45719" anchor="t">
            <a:noAutofit/>
          </a:bodyPr>
          <a:lstStyle/>
          <a:p>
            <a:endParaRPr/>
          </a:p>
        </p:txBody>
      </p:sp>
      <p:sp>
        <p:nvSpPr>
          <p:cNvPr id="113" name="Shape 113"/>
          <p:cNvSpPr>
            <a:spLocks noGrp="1"/>
          </p:cNvSpPr>
          <p:nvPr>
            <p:ph type="pic" sz="quarter" idx="14"/>
          </p:nvPr>
        </p:nvSpPr>
        <p:spPr>
          <a:xfrm>
            <a:off x="47625" y="47625"/>
            <a:ext cx="1714500" cy="576263"/>
          </a:xfrm>
          <a:prstGeom prst="rect">
            <a:avLst/>
          </a:prstGeom>
        </p:spPr>
        <p:txBody>
          <a:bodyPr lIns="91439" tIns="45719" rIns="91439" bIns="45719" anchor="t">
            <a:noAutofit/>
          </a:bodyPr>
          <a:lstStyle/>
          <a:p>
            <a:endParaRPr/>
          </a:p>
        </p:txBody>
      </p:sp>
      <p:sp>
        <p:nvSpPr>
          <p:cNvPr id="114" name="Shape 114"/>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59476513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Montreal Black Full">
    <p:spTree>
      <p:nvGrpSpPr>
        <p:cNvPr id="1" name=""/>
        <p:cNvGrpSpPr/>
        <p:nvPr/>
      </p:nvGrpSpPr>
      <p:grpSpPr>
        <a:xfrm>
          <a:off x="0" y="0"/>
          <a:ext cx="0" cy="0"/>
          <a:chOff x="0" y="0"/>
          <a:chExt cx="0" cy="0"/>
        </a:xfrm>
      </p:grpSpPr>
      <p:sp>
        <p:nvSpPr>
          <p:cNvPr id="121" name="Shape 121"/>
          <p:cNvSpPr>
            <a:spLocks noGrp="1"/>
          </p:cNvSpPr>
          <p:nvPr>
            <p:ph type="pic" idx="13"/>
          </p:nvPr>
        </p:nvSpPr>
        <p:spPr>
          <a:xfrm>
            <a:off x="0" y="0"/>
            <a:ext cx="9144000" cy="5141976"/>
          </a:xfrm>
          <a:prstGeom prst="rect">
            <a:avLst/>
          </a:prstGeom>
        </p:spPr>
        <p:txBody>
          <a:bodyPr lIns="91439" tIns="45719" rIns="91439" bIns="45719" anchor="t">
            <a:noAutofit/>
          </a:bodyPr>
          <a:lstStyle/>
          <a:p>
            <a:endParaRPr/>
          </a:p>
        </p:txBody>
      </p:sp>
      <p:sp>
        <p:nvSpPr>
          <p:cNvPr id="122" name="Shape 122"/>
          <p:cNvSpPr>
            <a:spLocks noGrp="1"/>
          </p:cNvSpPr>
          <p:nvPr>
            <p:ph type="pic" sz="quarter" idx="14"/>
          </p:nvPr>
        </p:nvSpPr>
        <p:spPr>
          <a:xfrm>
            <a:off x="47625" y="47625"/>
            <a:ext cx="1714500" cy="576263"/>
          </a:xfrm>
          <a:prstGeom prst="rect">
            <a:avLst/>
          </a:prstGeom>
        </p:spPr>
        <p:txBody>
          <a:bodyPr lIns="91439" tIns="45719" rIns="91439" bIns="45719" anchor="t">
            <a:noAutofit/>
          </a:bodyPr>
          <a:lstStyle/>
          <a:p>
            <a:endParaRPr/>
          </a:p>
        </p:txBody>
      </p:sp>
      <p:sp>
        <p:nvSpPr>
          <p:cNvPr id="123" name="Shape 123"/>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39696079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8645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Montreal Black Hollow">
    <p:spTree>
      <p:nvGrpSpPr>
        <p:cNvPr id="1" name=""/>
        <p:cNvGrpSpPr/>
        <p:nvPr/>
      </p:nvGrpSpPr>
      <p:grpSpPr>
        <a:xfrm>
          <a:off x="0" y="0"/>
          <a:ext cx="0" cy="0"/>
          <a:chOff x="0" y="0"/>
          <a:chExt cx="0" cy="0"/>
        </a:xfrm>
      </p:grpSpPr>
      <p:sp>
        <p:nvSpPr>
          <p:cNvPr id="130" name="Shape 130"/>
          <p:cNvSpPr>
            <a:spLocks noGrp="1"/>
          </p:cNvSpPr>
          <p:nvPr>
            <p:ph type="pic" idx="13"/>
          </p:nvPr>
        </p:nvSpPr>
        <p:spPr>
          <a:xfrm>
            <a:off x="0" y="0"/>
            <a:ext cx="9144000" cy="5141976"/>
          </a:xfrm>
          <a:prstGeom prst="rect">
            <a:avLst/>
          </a:prstGeom>
        </p:spPr>
        <p:txBody>
          <a:bodyPr lIns="91439" tIns="45719" rIns="91439" bIns="45719" anchor="t">
            <a:noAutofit/>
          </a:bodyPr>
          <a:lstStyle/>
          <a:p>
            <a:endParaRPr/>
          </a:p>
        </p:txBody>
      </p:sp>
      <p:sp>
        <p:nvSpPr>
          <p:cNvPr id="131" name="Shape 131"/>
          <p:cNvSpPr>
            <a:spLocks noGrp="1"/>
          </p:cNvSpPr>
          <p:nvPr>
            <p:ph type="pic" sz="quarter" idx="14"/>
          </p:nvPr>
        </p:nvSpPr>
        <p:spPr>
          <a:xfrm>
            <a:off x="47625" y="47625"/>
            <a:ext cx="1714500" cy="576263"/>
          </a:xfrm>
          <a:prstGeom prst="rect">
            <a:avLst/>
          </a:prstGeom>
        </p:spPr>
        <p:txBody>
          <a:bodyPr lIns="91439" tIns="45719" rIns="91439" bIns="45719" anchor="t">
            <a:noAutofit/>
          </a:bodyPr>
          <a:lstStyle/>
          <a:p>
            <a:endParaRPr/>
          </a:p>
        </p:txBody>
      </p:sp>
      <p:sp>
        <p:nvSpPr>
          <p:cNvPr id="132" name="Shape 132"/>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50100251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Montreal Cover">
    <p:spTree>
      <p:nvGrpSpPr>
        <p:cNvPr id="1" name=""/>
        <p:cNvGrpSpPr/>
        <p:nvPr/>
      </p:nvGrpSpPr>
      <p:grpSpPr>
        <a:xfrm>
          <a:off x="0" y="0"/>
          <a:ext cx="0" cy="0"/>
          <a:chOff x="0" y="0"/>
          <a:chExt cx="0" cy="0"/>
        </a:xfrm>
      </p:grpSpPr>
      <p:pic>
        <p:nvPicPr>
          <p:cNvPr id="139" name="ANNA endQuestions-2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0300" cy="5143500"/>
          </a:xfrm>
          <a:prstGeom prst="rect">
            <a:avLst/>
          </a:prstGeom>
          <a:ln w="12700">
            <a:miter lim="400000"/>
          </a:ln>
        </p:spPr>
      </p:pic>
      <p:pic>
        <p:nvPicPr>
          <p:cNvPr id="140" name="MIGS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25" y="47625"/>
            <a:ext cx="1714500" cy="576263"/>
          </a:xfrm>
          <a:prstGeom prst="rect">
            <a:avLst/>
          </a:prstGeom>
          <a:ln w="12700">
            <a:miter lim="400000"/>
          </a:ln>
        </p:spPr>
      </p:pic>
      <p:sp>
        <p:nvSpPr>
          <p:cNvPr id="141" name="Shape 141"/>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8173498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Blank copy 5">
    <p:spTree>
      <p:nvGrpSpPr>
        <p:cNvPr id="1" name=""/>
        <p:cNvGrpSpPr/>
        <p:nvPr/>
      </p:nvGrpSpPr>
      <p:grpSpPr>
        <a:xfrm>
          <a:off x="0" y="0"/>
          <a:ext cx="0" cy="0"/>
          <a:chOff x="0" y="0"/>
          <a:chExt cx="0" cy="0"/>
        </a:xfrm>
      </p:grpSpPr>
      <p:sp>
        <p:nvSpPr>
          <p:cNvPr id="148" name="Shape 148"/>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3873149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229340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786246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defRPr/>
            </a:pPr>
            <a:endParaRPr lang="en-US" smtClean="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31"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200150"/>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Rectangle 4"/>
          <p:cNvSpPr>
            <a:spLocks noGrp="1" noChangeArrowheads="1"/>
          </p:cNvSpPr>
          <p:nvPr>
            <p:ph type="dt" sz="half" idx="2"/>
          </p:nvPr>
        </p:nvSpPr>
        <p:spPr bwMode="auto">
          <a:xfrm>
            <a:off x="457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3CACE48A-4852-4F69-9211-F7D140943251}" type="datetimeFigureOut">
              <a:rPr lang="en-US"/>
              <a:pPr>
                <a:defRPr/>
              </a:pPr>
              <a:t>11/21/2016</a:t>
            </a:fld>
            <a:endParaRPr lang="en-US"/>
          </a:p>
        </p:txBody>
      </p:sp>
      <p:sp>
        <p:nvSpPr>
          <p:cNvPr id="25605" name="Rectangle 5"/>
          <p:cNvSpPr>
            <a:spLocks noGrp="1" noChangeArrowheads="1"/>
          </p:cNvSpPr>
          <p:nvPr>
            <p:ph type="ftr" sz="quarter" idx="3"/>
          </p:nvPr>
        </p:nvSpPr>
        <p:spPr bwMode="auto">
          <a:xfrm>
            <a:off x="3124200" y="4684713"/>
            <a:ext cx="2895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5606" name="Rectangle 6"/>
          <p:cNvSpPr>
            <a:spLocks noGrp="1" noChangeArrowheads="1"/>
          </p:cNvSpPr>
          <p:nvPr>
            <p:ph type="sldNum" sz="quarter" idx="4"/>
          </p:nvPr>
        </p:nvSpPr>
        <p:spPr bwMode="auto">
          <a:xfrm>
            <a:off x="6553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8F447C-2117-48D8-A80A-86F1A7E9B4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solidFill>
                <a:srgbClr val="000000"/>
              </a:solidFill>
            </a:endParaRPr>
          </a:p>
        </p:txBody>
      </p:sp>
    </p:spTree>
    <p:extLst>
      <p:ext uri="{BB962C8B-B14F-4D97-AF65-F5344CB8AC3E}">
        <p14:creationId xmlns:p14="http://schemas.microsoft.com/office/powerpoint/2010/main" val="33532282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Arial"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Arial"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Arial"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Arial"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defRPr sz="1800">
                <a:solidFill>
                  <a:schemeClr val="lt2"/>
                </a:solidFill>
              </a:defRPr>
            </a:lvl1pPr>
            <a:lvl2pPr lvl="1">
              <a:lnSpc>
                <a:spcPct val="115000"/>
              </a:lnSpc>
              <a:spcBef>
                <a:spcPts val="0"/>
              </a:spcBef>
              <a:spcAft>
                <a:spcPts val="1600"/>
              </a:spcAft>
              <a:buClr>
                <a:schemeClr val="lt2"/>
              </a:buClr>
              <a:defRPr>
                <a:solidFill>
                  <a:schemeClr val="lt2"/>
                </a:solidFill>
              </a:defRPr>
            </a:lvl2pPr>
            <a:lvl3pPr lvl="2">
              <a:lnSpc>
                <a:spcPct val="115000"/>
              </a:lnSpc>
              <a:spcBef>
                <a:spcPts val="0"/>
              </a:spcBef>
              <a:spcAft>
                <a:spcPts val="1600"/>
              </a:spcAft>
              <a:buClr>
                <a:schemeClr val="lt2"/>
              </a:buClr>
              <a:defRPr>
                <a:solidFill>
                  <a:schemeClr val="lt2"/>
                </a:solidFill>
              </a:defRPr>
            </a:lvl3pPr>
            <a:lvl4pPr lvl="3">
              <a:lnSpc>
                <a:spcPct val="115000"/>
              </a:lnSpc>
              <a:spcBef>
                <a:spcPts val="0"/>
              </a:spcBef>
              <a:spcAft>
                <a:spcPts val="1600"/>
              </a:spcAft>
              <a:buClr>
                <a:schemeClr val="lt2"/>
              </a:buClr>
              <a:defRPr>
                <a:solidFill>
                  <a:schemeClr val="lt2"/>
                </a:solidFill>
              </a:defRPr>
            </a:lvl4pPr>
            <a:lvl5pPr lvl="4">
              <a:lnSpc>
                <a:spcPct val="115000"/>
              </a:lnSpc>
              <a:spcBef>
                <a:spcPts val="0"/>
              </a:spcBef>
              <a:spcAft>
                <a:spcPts val="1600"/>
              </a:spcAft>
              <a:buClr>
                <a:schemeClr val="lt2"/>
              </a:buClr>
              <a:defRPr>
                <a:solidFill>
                  <a:schemeClr val="lt2"/>
                </a:solidFill>
              </a:defRPr>
            </a:lvl5pPr>
            <a:lvl6pPr lvl="5">
              <a:lnSpc>
                <a:spcPct val="115000"/>
              </a:lnSpc>
              <a:spcBef>
                <a:spcPts val="0"/>
              </a:spcBef>
              <a:spcAft>
                <a:spcPts val="1600"/>
              </a:spcAft>
              <a:buClr>
                <a:schemeClr val="lt2"/>
              </a:buClr>
              <a:defRPr>
                <a:solidFill>
                  <a:schemeClr val="lt2"/>
                </a:solidFill>
              </a:defRPr>
            </a:lvl6pPr>
            <a:lvl7pPr lvl="6">
              <a:lnSpc>
                <a:spcPct val="115000"/>
              </a:lnSpc>
              <a:spcBef>
                <a:spcPts val="0"/>
              </a:spcBef>
              <a:spcAft>
                <a:spcPts val="1600"/>
              </a:spcAft>
              <a:buClr>
                <a:schemeClr val="lt2"/>
              </a:buClr>
              <a:defRPr>
                <a:solidFill>
                  <a:schemeClr val="lt2"/>
                </a:solidFill>
              </a:defRPr>
            </a:lvl7pPr>
            <a:lvl8pPr lvl="7">
              <a:lnSpc>
                <a:spcPct val="115000"/>
              </a:lnSpc>
              <a:spcBef>
                <a:spcPts val="0"/>
              </a:spcBef>
              <a:spcAft>
                <a:spcPts val="1600"/>
              </a:spcAft>
              <a:buClr>
                <a:schemeClr val="lt2"/>
              </a:buClr>
              <a:defRPr>
                <a:solidFill>
                  <a:schemeClr val="lt2"/>
                </a:solidFill>
              </a:defRPr>
            </a:lvl8pPr>
            <a:lvl9pPr lvl="8">
              <a:lnSpc>
                <a:spcPct val="115000"/>
              </a:lnSpc>
              <a:spcBef>
                <a:spcPts val="0"/>
              </a:spcBef>
              <a:spcAft>
                <a:spcPts val="1600"/>
              </a:spcAft>
              <a:buClr>
                <a:schemeClr val="lt2"/>
              </a:buClr>
              <a:defRPr>
                <a:solidFill>
                  <a:schemeClr val="lt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pPr>
            <a:fld id="{00000000-1234-1234-1234-123412341234}" type="slidenum">
              <a:rPr lang="en" sz="1000" kern="0">
                <a:solidFill>
                  <a:srgbClr val="ADADAD"/>
                </a:solidFill>
                <a:latin typeface="Arial"/>
                <a:cs typeface="Arial"/>
                <a:sym typeface="Arial"/>
              </a:rPr>
              <a:pPr algn="r" eaLnBrk="1" fontAlgn="auto" hangingPunct="1">
                <a:spcBef>
                  <a:spcPts val="0"/>
                </a:spcBef>
                <a:spcAft>
                  <a:spcPts val="0"/>
                </a:spcAft>
              </a:pPr>
              <a:t>‹#›</a:t>
            </a:fld>
            <a:endParaRPr lang="en" sz="1000" kern="0">
              <a:solidFill>
                <a:srgbClr val="ADADAD"/>
              </a:solidFill>
              <a:latin typeface="Arial"/>
              <a:cs typeface="Arial"/>
              <a:sym typeface="Arial"/>
            </a:endParaRPr>
          </a:p>
        </p:txBody>
      </p:sp>
    </p:spTree>
    <p:extLst>
      <p:ext uri="{BB962C8B-B14F-4D97-AF65-F5344CB8AC3E}">
        <p14:creationId xmlns:p14="http://schemas.microsoft.com/office/powerpoint/2010/main" val="241904142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89999">
              <a:srgbClr val="B5D2EC"/>
            </a:gs>
            <a:gs pos="95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prstClr val="white">
                    <a:tint val="75000"/>
                  </a:prstClr>
                </a:solidFill>
                <a:latin typeface="Calibri" panose="020F0502020204030204"/>
                <a:cs typeface="+mn-cs"/>
              </a:defRPr>
            </a:lvl1pPr>
          </a:lstStyle>
          <a:p>
            <a:pPr>
              <a:defRPr/>
            </a:pPr>
            <a:fld id="{51BCAB2D-E971-4CC9-9FA7-613A5831B6C0}" type="datetimeFigureOut">
              <a:rPr lang="en-US"/>
              <a:pPr>
                <a:defRPr/>
              </a:pPr>
              <a:t>11/21/2016</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white">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prstClr val="white">
                    <a:tint val="75000"/>
                  </a:prstClr>
                </a:solidFill>
                <a:latin typeface="Calibri" panose="020F0502020204030204"/>
                <a:cs typeface="+mn-cs"/>
              </a:defRPr>
            </a:lvl1pPr>
          </a:lstStyle>
          <a:p>
            <a:pPr>
              <a:defRPr/>
            </a:pPr>
            <a:fld id="{14327CE6-E95D-4169-91B6-D925C2DB4CDC}" type="slidenum">
              <a:rPr lang="en-US"/>
              <a:pPr>
                <a:defRPr/>
              </a:pPr>
              <a:t>‹#›</a:t>
            </a:fld>
            <a:endParaRPr lang="en-US"/>
          </a:p>
        </p:txBody>
      </p:sp>
    </p:spTree>
    <p:extLst>
      <p:ext uri="{BB962C8B-B14F-4D97-AF65-F5344CB8AC3E}">
        <p14:creationId xmlns:p14="http://schemas.microsoft.com/office/powerpoint/2010/main" val="1966777835"/>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montreal_df_full.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0" y="0"/>
            <a:ext cx="9144000" cy="5141976"/>
          </a:xfrm>
          <a:prstGeom prst="rect">
            <a:avLst/>
          </a:prstGeom>
          <a:ln w="12700">
            <a:miter lim="400000"/>
          </a:ln>
        </p:spPr>
      </p:pic>
      <p:sp>
        <p:nvSpPr>
          <p:cNvPr id="3" name="Shape 3"/>
          <p:cNvSpPr>
            <a:spLocks noGrp="1"/>
          </p:cNvSpPr>
          <p:nvPr>
            <p:ph type="title"/>
          </p:nvPr>
        </p:nvSpPr>
        <p:spPr>
          <a:xfrm>
            <a:off x="1645295" y="234404"/>
            <a:ext cx="5853410" cy="113853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Title Text</a:t>
            </a:r>
          </a:p>
        </p:txBody>
      </p:sp>
      <p:sp>
        <p:nvSpPr>
          <p:cNvPr id="4" name="Shape 4"/>
          <p:cNvSpPr>
            <a:spLocks noGrp="1"/>
          </p:cNvSpPr>
          <p:nvPr>
            <p:ph type="body" idx="1"/>
          </p:nvPr>
        </p:nvSpPr>
        <p:spPr>
          <a:xfrm>
            <a:off x="1645295" y="1372939"/>
            <a:ext cx="5853410" cy="331514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4425984" y="4878958"/>
            <a:ext cx="285334" cy="282769"/>
          </a:xfrm>
          <a:prstGeom prst="rect">
            <a:avLst/>
          </a:prstGeom>
          <a:ln w="12700">
            <a:miter lim="400000"/>
          </a:ln>
        </p:spPr>
        <p:txBody>
          <a:bodyPr wrap="none" lIns="71437" tIns="71437" rIns="71437" bIns="71437">
            <a:spAutoFit/>
          </a:bodyPr>
          <a:lstStyle>
            <a:lvl1pPr>
              <a:defRPr sz="900"/>
            </a:lvl1pPr>
          </a:lstStyle>
          <a:p>
            <a:pPr algn="ctr" defTabSz="219075" eaLnBrk="1" fontAlgn="auto">
              <a:spcBef>
                <a:spcPts val="0"/>
              </a:spcBef>
              <a:spcAft>
                <a:spcPts val="0"/>
              </a:spcAft>
            </a:pPr>
            <a:fld id="{86CB4B4D-7CA3-9044-876B-883B54F8677D}" type="slidenum">
              <a:rPr lang="en-US" kern="0" smtClean="0">
                <a:solidFill>
                  <a:srgbClr val="000000"/>
                </a:solidFill>
                <a:latin typeface="Helvetica Light"/>
                <a:sym typeface="Helvetica Light"/>
              </a:rPr>
              <a:pPr algn="ctr" defTabSz="219075" eaLnBrk="1" fontAlgn="auto">
                <a:spcBef>
                  <a:spcPts val="0"/>
                </a:spcBef>
                <a:spcAft>
                  <a:spcPts val="0"/>
                </a:spcAft>
              </a:pPr>
              <a:t>‹#›</a:t>
            </a:fld>
            <a:endParaRPr lang="en-US" kern="0">
              <a:solidFill>
                <a:srgbClr val="000000"/>
              </a:solidFill>
              <a:latin typeface="Helvetica Light"/>
              <a:sym typeface="Helvetica Light"/>
            </a:endParaRPr>
          </a:p>
        </p:txBody>
      </p:sp>
    </p:spTree>
    <p:extLst>
      <p:ext uri="{BB962C8B-B14F-4D97-AF65-F5344CB8AC3E}">
        <p14:creationId xmlns:p14="http://schemas.microsoft.com/office/powerpoint/2010/main" val="328253440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transition spd="med"/>
  <p:txStyles>
    <p:titleStyle>
      <a:lvl1pPr marL="0" marR="0" indent="0" algn="ctr" defTabSz="219075"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1pPr>
      <a:lvl2pPr marL="0" marR="0" indent="85725" algn="ctr" defTabSz="219075"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231510" marR="0" indent="-231510" algn="l" defTabSz="219075" rtl="0" latinLnBrk="0">
        <a:lnSpc>
          <a:spcPct val="100000"/>
        </a:lnSpc>
        <a:spcBef>
          <a:spcPts val="1575"/>
        </a:spcBef>
        <a:spcAft>
          <a:spcPts val="0"/>
        </a:spcAft>
        <a:buClrTx/>
        <a:buSzPct val="75000"/>
        <a:buFontTx/>
        <a:buChar char="•"/>
        <a:tabLst/>
        <a:defRPr sz="1875" b="0" i="0" u="none" strike="noStrike" cap="none" spc="0" baseline="0">
          <a:ln>
            <a:noFill/>
          </a:ln>
          <a:solidFill>
            <a:srgbClr val="000000"/>
          </a:solidFill>
          <a:uFillTx/>
          <a:latin typeface="+mn-lt"/>
          <a:ea typeface="+mn-ea"/>
          <a:cs typeface="+mn-cs"/>
          <a:sym typeface="Helvetica Light"/>
        </a:defRPr>
      </a:lvl1pPr>
      <a:lvl2pPr marL="398198" marR="0" indent="-231510" algn="l" defTabSz="219075" rtl="0" latinLnBrk="0">
        <a:lnSpc>
          <a:spcPct val="100000"/>
        </a:lnSpc>
        <a:spcBef>
          <a:spcPts val="1575"/>
        </a:spcBef>
        <a:spcAft>
          <a:spcPts val="0"/>
        </a:spcAft>
        <a:buClrTx/>
        <a:buSzPct val="75000"/>
        <a:buFontTx/>
        <a:buChar char="•"/>
        <a:tabLst/>
        <a:defRPr sz="1875" b="0" i="0" u="none" strike="noStrike" cap="none" spc="0" baseline="0">
          <a:ln>
            <a:noFill/>
          </a:ln>
          <a:solidFill>
            <a:srgbClr val="000000"/>
          </a:solidFill>
          <a:uFillTx/>
          <a:latin typeface="+mn-lt"/>
          <a:ea typeface="+mn-ea"/>
          <a:cs typeface="+mn-cs"/>
          <a:sym typeface="Helvetica Light"/>
        </a:defRPr>
      </a:lvl2pPr>
      <a:lvl3pPr marL="564885" marR="0" indent="-231510" algn="l" defTabSz="219075" rtl="0" latinLnBrk="0">
        <a:lnSpc>
          <a:spcPct val="100000"/>
        </a:lnSpc>
        <a:spcBef>
          <a:spcPts val="1575"/>
        </a:spcBef>
        <a:spcAft>
          <a:spcPts val="0"/>
        </a:spcAft>
        <a:buClrTx/>
        <a:buSzPct val="75000"/>
        <a:buFontTx/>
        <a:buChar char="•"/>
        <a:tabLst/>
        <a:defRPr sz="1875" b="0" i="0" u="none" strike="noStrike" cap="none" spc="0" baseline="0">
          <a:ln>
            <a:noFill/>
          </a:ln>
          <a:solidFill>
            <a:srgbClr val="000000"/>
          </a:solidFill>
          <a:uFillTx/>
          <a:latin typeface="+mn-lt"/>
          <a:ea typeface="+mn-ea"/>
          <a:cs typeface="+mn-cs"/>
          <a:sym typeface="Helvetica Light"/>
        </a:defRPr>
      </a:lvl3pPr>
      <a:lvl4pPr marL="731573" marR="0" indent="-231510" algn="l" defTabSz="219075" rtl="0" latinLnBrk="0">
        <a:lnSpc>
          <a:spcPct val="100000"/>
        </a:lnSpc>
        <a:spcBef>
          <a:spcPts val="1575"/>
        </a:spcBef>
        <a:spcAft>
          <a:spcPts val="0"/>
        </a:spcAft>
        <a:buClrTx/>
        <a:buSzPct val="75000"/>
        <a:buFontTx/>
        <a:buChar char="•"/>
        <a:tabLst/>
        <a:defRPr sz="1875" b="0" i="0" u="none" strike="noStrike" cap="none" spc="0" baseline="0">
          <a:ln>
            <a:noFill/>
          </a:ln>
          <a:solidFill>
            <a:srgbClr val="000000"/>
          </a:solidFill>
          <a:uFillTx/>
          <a:latin typeface="+mn-lt"/>
          <a:ea typeface="+mn-ea"/>
          <a:cs typeface="+mn-cs"/>
          <a:sym typeface="Helvetica Light"/>
        </a:defRPr>
      </a:lvl4pPr>
      <a:lvl5pPr marL="898260" marR="0" indent="-231510" algn="l" defTabSz="219075" rtl="0" latinLnBrk="0">
        <a:lnSpc>
          <a:spcPct val="100000"/>
        </a:lnSpc>
        <a:spcBef>
          <a:spcPts val="1575"/>
        </a:spcBef>
        <a:spcAft>
          <a:spcPts val="0"/>
        </a:spcAft>
        <a:buClrTx/>
        <a:buSzPct val="75000"/>
        <a:buFontTx/>
        <a:buChar char="•"/>
        <a:tabLst/>
        <a:defRPr sz="1875" b="0" i="0" u="none" strike="noStrike" cap="none" spc="0" baseline="0">
          <a:ln>
            <a:noFill/>
          </a:ln>
          <a:solidFill>
            <a:srgbClr val="000000"/>
          </a:solidFill>
          <a:uFillTx/>
          <a:latin typeface="+mn-lt"/>
          <a:ea typeface="+mn-ea"/>
          <a:cs typeface="+mn-cs"/>
          <a:sym typeface="Helvetica Light"/>
        </a:defRPr>
      </a:lvl5pPr>
      <a:lvl6pPr marL="1064948" marR="0" indent="-231510" algn="l" defTabSz="219075" rtl="0" latinLnBrk="0">
        <a:lnSpc>
          <a:spcPct val="100000"/>
        </a:lnSpc>
        <a:spcBef>
          <a:spcPts val="1575"/>
        </a:spcBef>
        <a:spcAft>
          <a:spcPts val="0"/>
        </a:spcAft>
        <a:buClrTx/>
        <a:buSzPct val="75000"/>
        <a:buFontTx/>
        <a:buChar char="•"/>
        <a:tabLst/>
        <a:defRPr sz="1875" b="0" i="0" u="none" strike="noStrike" cap="none" spc="0" baseline="0">
          <a:ln>
            <a:noFill/>
          </a:ln>
          <a:solidFill>
            <a:srgbClr val="000000"/>
          </a:solidFill>
          <a:uFillTx/>
          <a:latin typeface="+mn-lt"/>
          <a:ea typeface="+mn-ea"/>
          <a:cs typeface="+mn-cs"/>
          <a:sym typeface="Helvetica Light"/>
        </a:defRPr>
      </a:lvl6pPr>
      <a:lvl7pPr marL="1231635" marR="0" indent="-231510" algn="l" defTabSz="219075" rtl="0" latinLnBrk="0">
        <a:lnSpc>
          <a:spcPct val="100000"/>
        </a:lnSpc>
        <a:spcBef>
          <a:spcPts val="1575"/>
        </a:spcBef>
        <a:spcAft>
          <a:spcPts val="0"/>
        </a:spcAft>
        <a:buClrTx/>
        <a:buSzPct val="75000"/>
        <a:buFontTx/>
        <a:buChar char="•"/>
        <a:tabLst/>
        <a:defRPr sz="1875" b="0" i="0" u="none" strike="noStrike" cap="none" spc="0" baseline="0">
          <a:ln>
            <a:noFill/>
          </a:ln>
          <a:solidFill>
            <a:srgbClr val="000000"/>
          </a:solidFill>
          <a:uFillTx/>
          <a:latin typeface="+mn-lt"/>
          <a:ea typeface="+mn-ea"/>
          <a:cs typeface="+mn-cs"/>
          <a:sym typeface="Helvetica Light"/>
        </a:defRPr>
      </a:lvl7pPr>
      <a:lvl8pPr marL="1398323" marR="0" indent="-231510" algn="l" defTabSz="219075" rtl="0" latinLnBrk="0">
        <a:lnSpc>
          <a:spcPct val="100000"/>
        </a:lnSpc>
        <a:spcBef>
          <a:spcPts val="1575"/>
        </a:spcBef>
        <a:spcAft>
          <a:spcPts val="0"/>
        </a:spcAft>
        <a:buClrTx/>
        <a:buSzPct val="75000"/>
        <a:buFontTx/>
        <a:buChar char="•"/>
        <a:tabLst/>
        <a:defRPr sz="1875" b="0" i="0" u="none" strike="noStrike" cap="none" spc="0" baseline="0">
          <a:ln>
            <a:noFill/>
          </a:ln>
          <a:solidFill>
            <a:srgbClr val="000000"/>
          </a:solidFill>
          <a:uFillTx/>
          <a:latin typeface="+mn-lt"/>
          <a:ea typeface="+mn-ea"/>
          <a:cs typeface="+mn-cs"/>
          <a:sym typeface="Helvetica Light"/>
        </a:defRPr>
      </a:lvl8pPr>
      <a:lvl9pPr marL="1565010" marR="0" indent="-231510" algn="l" defTabSz="219075" rtl="0" latinLnBrk="0">
        <a:lnSpc>
          <a:spcPct val="100000"/>
        </a:lnSpc>
        <a:spcBef>
          <a:spcPts val="1575"/>
        </a:spcBef>
        <a:spcAft>
          <a:spcPts val="0"/>
        </a:spcAft>
        <a:buClrTx/>
        <a:buSzPct val="75000"/>
        <a:buFontTx/>
        <a:buChar char="•"/>
        <a:tabLst/>
        <a:defRPr sz="1875"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png"/></Relationships>
</file>

<file path=ppt/slides/_rels/slide10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5" Type="http://schemas.openxmlformats.org/officeDocument/2006/relationships/image" Target="../media/image144.jpeg"/><Relationship Id="rId4" Type="http://schemas.openxmlformats.org/officeDocument/2006/relationships/image" Target="../media/image143.jpeg"/></Relationships>
</file>

<file path=ppt/slides/_rels/slide10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15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50.png"/><Relationship Id="rId4" Type="http://schemas.openxmlformats.org/officeDocument/2006/relationships/oleObject" Target="../embeddings/oleObject3.bin"/></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54.jpeg"/><Relationship Id="rId4" Type="http://schemas.openxmlformats.org/officeDocument/2006/relationships/image" Target="../media/image15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7.xml"/><Relationship Id="rId1" Type="http://schemas.openxmlformats.org/officeDocument/2006/relationships/slideLayout" Target="../slideLayouts/slideLayout12.xml"/><Relationship Id="rId5" Type="http://schemas.openxmlformats.org/officeDocument/2006/relationships/image" Target="../media/image157.jpeg"/><Relationship Id="rId4" Type="http://schemas.openxmlformats.org/officeDocument/2006/relationships/image" Target="../media/image156.png"/></Relationships>
</file>

<file path=ppt/slides/_rels/slide11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9.xml"/><Relationship Id="rId1" Type="http://schemas.openxmlformats.org/officeDocument/2006/relationships/slideLayout" Target="../slideLayouts/slideLayout12.xml"/><Relationship Id="rId5" Type="http://schemas.openxmlformats.org/officeDocument/2006/relationships/image" Target="../media/image171.jpeg"/><Relationship Id="rId4" Type="http://schemas.openxmlformats.org/officeDocument/2006/relationships/image" Target="../media/image170.jpeg"/></Relationships>
</file>

<file path=ppt/slides/_rels/slide12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0.xml"/><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1.xml"/><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7.xml"/></Relationships>
</file>

<file path=ppt/slides/_rels/slide12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3.xml"/><Relationship Id="rId1" Type="http://schemas.openxmlformats.org/officeDocument/2006/relationships/slideLayout" Target="../slideLayouts/slideLayout3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2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4.xml"/><Relationship Id="rId1" Type="http://schemas.openxmlformats.org/officeDocument/2006/relationships/slideLayout" Target="../slideLayouts/slideLayout3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5.xml"/><Relationship Id="rId1" Type="http://schemas.openxmlformats.org/officeDocument/2006/relationships/slideLayout" Target="../slideLayouts/slideLayout37.xml"/><Relationship Id="rId4" Type="http://schemas.openxmlformats.org/officeDocument/2006/relationships/image" Target="../media/image179.png"/></Relationships>
</file>

<file path=ppt/slides/_rels/slide12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6.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7.xml"/><Relationship Id="rId1" Type="http://schemas.openxmlformats.org/officeDocument/2006/relationships/slideLayout" Target="../slideLayouts/slideLayout37.xml"/></Relationships>
</file>

<file path=ppt/slides/_rels/slide13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8.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183.png"/></Relationships>
</file>

<file path=ppt/slides/_rels/slide13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9.xml"/><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0.xml"/><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1.xml"/><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22.xml"/><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3.xml"/><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24.xml"/><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5.xml"/><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26.xml"/><Relationship Id="rId1" Type="http://schemas.openxmlformats.org/officeDocument/2006/relationships/slideLayout" Target="../slideLayouts/slideLayout12.xml"/><Relationship Id="rId5" Type="http://schemas.openxmlformats.org/officeDocument/2006/relationships/image" Target="../media/image193.png"/><Relationship Id="rId4" Type="http://schemas.openxmlformats.org/officeDocument/2006/relationships/image" Target="../media/image192.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0.xml"/></Relationships>
</file>

<file path=ppt/slides/_rels/slide14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7.xml"/><Relationship Id="rId1" Type="http://schemas.openxmlformats.org/officeDocument/2006/relationships/slideLayout" Target="../slideLayouts/slideLayout30.xml"/></Relationships>
</file>

<file path=ppt/slides/_rels/slide14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30.xml"/><Relationship Id="rId4" Type="http://schemas.openxmlformats.org/officeDocument/2006/relationships/image" Target="../media/image198.png"/></Relationships>
</file>

<file path=ppt/slides/_rels/slide14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6.jpeg"/><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8.xml"/><Relationship Id="rId1" Type="http://schemas.openxmlformats.org/officeDocument/2006/relationships/slideLayout" Target="../slideLayouts/slideLayout30.xml"/><Relationship Id="rId4" Type="http://schemas.openxmlformats.org/officeDocument/2006/relationships/image" Target="../media/image201.jpeg"/></Relationships>
</file>

<file path=ppt/slides/_rels/slide14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jpeg"/><Relationship Id="rId1" Type="http://schemas.openxmlformats.org/officeDocument/2006/relationships/slideLayout" Target="../slideLayouts/slideLayout30.xml"/></Relationships>
</file>

<file path=ppt/slides/_rels/slide14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30.xml"/></Relationships>
</file>

<file path=ppt/slides/_rels/slide148.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10.jpeg"/><Relationship Id="rId2" Type="http://schemas.openxmlformats.org/officeDocument/2006/relationships/notesSlide" Target="../notesSlides/notesSlide129.xml"/><Relationship Id="rId1" Type="http://schemas.openxmlformats.org/officeDocument/2006/relationships/slideLayout" Target="../slideLayouts/slideLayout30.xml"/><Relationship Id="rId6" Type="http://schemas.openxmlformats.org/officeDocument/2006/relationships/image" Target="../media/image209.jpeg"/><Relationship Id="rId5" Type="http://schemas.openxmlformats.org/officeDocument/2006/relationships/image" Target="../media/image208.png"/><Relationship Id="rId4" Type="http://schemas.openxmlformats.org/officeDocument/2006/relationships/image" Target="../media/image207.jpeg"/></Relationships>
</file>

<file path=ppt/slides/_rels/slide14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eg"/><Relationship Id="rId1" Type="http://schemas.openxmlformats.org/officeDocument/2006/relationships/slideLayout" Target="../slideLayouts/slideLayout30.xml"/></Relationships>
</file>

<file path=ppt/slides/_rels/slide15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3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17.png"/><Relationship Id="rId7" Type="http://schemas.openxmlformats.org/officeDocument/2006/relationships/image" Target="../media/image16.jpeg"/><Relationship Id="rId2" Type="http://schemas.openxmlformats.org/officeDocument/2006/relationships/notesSlide" Target="../notesSlides/notesSlide130.xml"/><Relationship Id="rId1" Type="http://schemas.openxmlformats.org/officeDocument/2006/relationships/slideLayout" Target="../slideLayouts/slideLayout7.xml"/><Relationship Id="rId6" Type="http://schemas.openxmlformats.org/officeDocument/2006/relationships/image" Target="../media/image218.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2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50.xml"/><Relationship Id="rId4" Type="http://schemas.openxmlformats.org/officeDocument/2006/relationships/image" Target="../media/image49.gif"/></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70.xml"/><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70.xml"/><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70.xml"/><Relationship Id="rId6" Type="http://schemas.openxmlformats.org/officeDocument/2006/relationships/image" Target="../media/image68.jpeg"/><Relationship Id="rId5" Type="http://schemas.openxmlformats.org/officeDocument/2006/relationships/image" Target="../media/image65.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70.xml"/><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70.xml"/><Relationship Id="rId6" Type="http://schemas.openxmlformats.org/officeDocument/2006/relationships/image" Target="../media/image72.png"/><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70.xml"/><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70.xml"/><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68.xml"/><Relationship Id="rId5" Type="http://schemas.openxmlformats.org/officeDocument/2006/relationships/image" Target="../media/image11.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68.xml"/><Relationship Id="rId5" Type="http://schemas.openxmlformats.org/officeDocument/2006/relationships/image" Target="../media/image76.jpeg"/><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68.xml"/><Relationship Id="rId6" Type="http://schemas.openxmlformats.org/officeDocument/2006/relationships/image" Target="../media/image78.jpeg"/><Relationship Id="rId5" Type="http://schemas.openxmlformats.org/officeDocument/2006/relationships/image" Target="../media/image11.pn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2.gif"/><Relationship Id="rId2" Type="http://schemas.openxmlformats.org/officeDocument/2006/relationships/notesSlide" Target="../notesSlides/notesSlide53.xml"/><Relationship Id="rId1" Type="http://schemas.openxmlformats.org/officeDocument/2006/relationships/slideLayout" Target="../slideLayouts/slideLayout68.xml"/><Relationship Id="rId6" Type="http://schemas.openxmlformats.org/officeDocument/2006/relationships/image" Target="../media/image81.jpeg"/><Relationship Id="rId5" Type="http://schemas.openxmlformats.org/officeDocument/2006/relationships/image" Target="../media/image11.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68.xml"/><Relationship Id="rId6" Type="http://schemas.openxmlformats.org/officeDocument/2006/relationships/image" Target="../media/image84.jpeg"/><Relationship Id="rId5" Type="http://schemas.openxmlformats.org/officeDocument/2006/relationships/image" Target="../media/image11.png"/><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68.xml"/><Relationship Id="rId6" Type="http://schemas.openxmlformats.org/officeDocument/2006/relationships/image" Target="../media/image87.png"/><Relationship Id="rId5" Type="http://schemas.openxmlformats.org/officeDocument/2006/relationships/image" Target="../media/image11.pn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68.xml"/><Relationship Id="rId6" Type="http://schemas.openxmlformats.org/officeDocument/2006/relationships/image" Target="../media/image90.jpeg"/><Relationship Id="rId5" Type="http://schemas.openxmlformats.org/officeDocument/2006/relationships/image" Target="../media/image11.pn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68.xml"/><Relationship Id="rId6" Type="http://schemas.openxmlformats.org/officeDocument/2006/relationships/image" Target="../media/image93.jpeg"/><Relationship Id="rId5" Type="http://schemas.openxmlformats.org/officeDocument/2006/relationships/image" Target="../media/image11.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11.png"/><Relationship Id="rId7" Type="http://schemas.openxmlformats.org/officeDocument/2006/relationships/image" Target="../media/image98.jpeg"/><Relationship Id="rId2" Type="http://schemas.openxmlformats.org/officeDocument/2006/relationships/notesSlide" Target="../notesSlides/notesSlide58.xml"/><Relationship Id="rId1" Type="http://schemas.openxmlformats.org/officeDocument/2006/relationships/slideLayout" Target="../slideLayouts/slideLayout67.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 Id="rId9" Type="http://schemas.openxmlformats.org/officeDocument/2006/relationships/image" Target="../media/image100.jpe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9.xml"/><Relationship Id="rId1" Type="http://schemas.openxmlformats.org/officeDocument/2006/relationships/slideLayout" Target="../slideLayouts/slideLayout66.xml"/><Relationship Id="rId5" Type="http://schemas.openxmlformats.org/officeDocument/2006/relationships/image" Target="../media/image11.png"/><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67.xml"/><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68.xml"/><Relationship Id="rId5" Type="http://schemas.openxmlformats.org/officeDocument/2006/relationships/image" Target="../media/image11.png"/><Relationship Id="rId4" Type="http://schemas.openxmlformats.org/officeDocument/2006/relationships/image" Target="../media/image104.jpeg"/></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67.xml"/><Relationship Id="rId4" Type="http://schemas.openxmlformats.org/officeDocument/2006/relationships/image" Target="../media/image105.jpeg"/></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69.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69.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66.xml"/><Relationship Id="rId5" Type="http://schemas.openxmlformats.org/officeDocument/2006/relationships/image" Target="../media/image107.png"/><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66.xml"/><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2.png"/><Relationship Id="rId7" Type="http://schemas.openxmlformats.org/officeDocument/2006/relationships/image" Target="../media/image110.jpeg"/><Relationship Id="rId2" Type="http://schemas.openxmlformats.org/officeDocument/2006/relationships/notesSlide" Target="../notesSlides/notesSlide67.xml"/><Relationship Id="rId1" Type="http://schemas.openxmlformats.org/officeDocument/2006/relationships/slideLayout" Target="../slideLayouts/slideLayout66.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66.xml"/><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66.xml"/><Relationship Id="rId5" Type="http://schemas.openxmlformats.org/officeDocument/2006/relationships/image" Target="../media/image11.png"/><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0.xml"/><Relationship Id="rId1" Type="http://schemas.openxmlformats.org/officeDocument/2006/relationships/slideLayout" Target="../slideLayouts/slideLayout66.xml"/><Relationship Id="rId6" Type="http://schemas.openxmlformats.org/officeDocument/2006/relationships/image" Target="../media/image114.png"/><Relationship Id="rId5" Type="http://schemas.openxmlformats.org/officeDocument/2006/relationships/image" Target="../media/image11.png"/><Relationship Id="rId4" Type="http://schemas.openxmlformats.org/officeDocument/2006/relationships/image" Target="../media/image102.png"/></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1.xml"/><Relationship Id="rId1" Type="http://schemas.openxmlformats.org/officeDocument/2006/relationships/slideLayout" Target="../slideLayouts/slideLayout69.xml"/><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6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65.png"/></Relationships>
</file>

<file path=ppt/slides/_rels/slide7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73.xml"/><Relationship Id="rId1" Type="http://schemas.openxmlformats.org/officeDocument/2006/relationships/slideLayout" Target="../slideLayouts/slideLayout65.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65.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8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5.xml"/><Relationship Id="rId1" Type="http://schemas.openxmlformats.org/officeDocument/2006/relationships/slideLayout" Target="../slideLayouts/slideLayout66.xml"/><Relationship Id="rId6" Type="http://schemas.openxmlformats.org/officeDocument/2006/relationships/image" Target="../media/image11.png"/><Relationship Id="rId5" Type="http://schemas.openxmlformats.org/officeDocument/2006/relationships/image" Target="../media/image102.png"/><Relationship Id="rId4" Type="http://schemas.openxmlformats.org/officeDocument/2006/relationships/image" Target="../media/image130.jpeg"/></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6.xml"/><Relationship Id="rId1" Type="http://schemas.openxmlformats.org/officeDocument/2006/relationships/slideLayout" Target="../slideLayouts/slideLayout67.xm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7.xml"/><Relationship Id="rId1" Type="http://schemas.openxmlformats.org/officeDocument/2006/relationships/slideLayout" Target="../slideLayouts/slideLayout67.xm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8.xml"/><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67.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0.xml"/><Relationship Id="rId1" Type="http://schemas.openxmlformats.org/officeDocument/2006/relationships/slideLayout" Target="../slideLayouts/slideLayout67.xml"/></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67.xml"/></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67.xml"/></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3.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4.xml"/><Relationship Id="rId1" Type="http://schemas.openxmlformats.org/officeDocument/2006/relationships/slideLayout" Target="../slideLayouts/slideLayout67.xml"/></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5.xml"/><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6.xml"/><Relationship Id="rId1" Type="http://schemas.openxmlformats.org/officeDocument/2006/relationships/slideLayout" Target="../slideLayouts/slideLayout67.xml"/></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7.xml"/><Relationship Id="rId1" Type="http://schemas.openxmlformats.org/officeDocument/2006/relationships/slideLayout" Target="../slideLayouts/slideLayout6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1.xml"/></Relationships>
</file>

<file path=ppt/slides/_rels/slide95.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notesSlide" Target="../notesSlides/notesSlide89.xml"/><Relationship Id="rId1" Type="http://schemas.openxmlformats.org/officeDocument/2006/relationships/slideLayout" Target="../slideLayouts/slideLayout12.xml"/><Relationship Id="rId5" Type="http://schemas.openxmlformats.org/officeDocument/2006/relationships/image" Target="../media/image133.jpeg"/><Relationship Id="rId4" Type="http://schemas.openxmlformats.org/officeDocument/2006/relationships/image" Target="../media/image13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34.png"/></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34.png"/></Relationships>
</file>

<file path=ppt/slides/_rels/slide99.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5"/>
          <p:cNvSpPr>
            <a:spLocks noChangeArrowheads="1"/>
          </p:cNvSpPr>
          <p:nvPr/>
        </p:nvSpPr>
        <p:spPr bwMode="auto">
          <a:xfrm>
            <a:off x="-304800" y="-423863"/>
            <a:ext cx="9753600" cy="147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3600" dirty="0" err="1">
                <a:solidFill>
                  <a:schemeClr val="bg1"/>
                </a:solidFill>
                <a:latin typeface="Rockwell Extra Bold" panose="02060903040505020403" pitchFamily="18" charset="0"/>
              </a:rPr>
              <a:t>MIGS</a:t>
            </a:r>
            <a:r>
              <a:rPr lang="en-US" altLang="en-US" sz="3600" dirty="0">
                <a:solidFill>
                  <a:schemeClr val="bg1"/>
                </a:solidFill>
                <a:latin typeface="Rockwell Extra Bold" panose="02060903040505020403" pitchFamily="18" charset="0"/>
              </a:rPr>
              <a:t> Brain Dump 2016</a:t>
            </a:r>
          </a:p>
        </p:txBody>
      </p:sp>
      <p:sp>
        <p:nvSpPr>
          <p:cNvPr id="16387" name="Rectangle 7"/>
          <p:cNvSpPr>
            <a:spLocks noChangeArrowheads="1"/>
          </p:cNvSpPr>
          <p:nvPr/>
        </p:nvSpPr>
        <p:spPr bwMode="auto">
          <a:xfrm>
            <a:off x="4202113" y="800100"/>
            <a:ext cx="2667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ct val="20000"/>
              </a:spcBef>
            </a:pPr>
            <a:r>
              <a:rPr lang="en-US" altLang="en-US" sz="1700" b="1">
                <a:solidFill>
                  <a:schemeClr val="bg1"/>
                </a:solidFill>
              </a:rPr>
              <a:t> </a:t>
            </a:r>
          </a:p>
          <a:p>
            <a:pPr algn="r" eaLnBrk="1" hangingPunct="1">
              <a:lnSpc>
                <a:spcPct val="80000"/>
              </a:lnSpc>
              <a:spcBef>
                <a:spcPct val="20000"/>
              </a:spcBef>
            </a:pPr>
            <a:endParaRPr lang="en-US" altLang="en-US" sz="1700" b="1">
              <a:solidFill>
                <a:schemeClr val="bg1"/>
              </a:solidFill>
            </a:endParaRPr>
          </a:p>
          <a:p>
            <a:pPr algn="r" eaLnBrk="1" hangingPunct="1">
              <a:lnSpc>
                <a:spcPct val="80000"/>
              </a:lnSpc>
              <a:spcBef>
                <a:spcPct val="20000"/>
              </a:spcBef>
            </a:pPr>
            <a:endParaRPr lang="en-US" altLang="en-US" sz="1700" b="1">
              <a:solidFill>
                <a:schemeClr val="bg1"/>
              </a:solidFill>
            </a:endParaRPr>
          </a:p>
          <a:p>
            <a:pPr algn="r" eaLnBrk="1" hangingPunct="1">
              <a:lnSpc>
                <a:spcPct val="80000"/>
              </a:lnSpc>
              <a:spcBef>
                <a:spcPct val="20000"/>
              </a:spcBef>
            </a:pPr>
            <a:r>
              <a:rPr lang="en-US" altLang="en-US" sz="1700" b="1">
                <a:solidFill>
                  <a:schemeClr val="bg1"/>
                </a:solidFill>
              </a:rPr>
              <a:t>Adam Boyes</a:t>
            </a:r>
          </a:p>
          <a:p>
            <a:pPr algn="r" eaLnBrk="1" hangingPunct="1">
              <a:lnSpc>
                <a:spcPct val="80000"/>
              </a:lnSpc>
              <a:spcBef>
                <a:spcPct val="20000"/>
              </a:spcBef>
            </a:pPr>
            <a:r>
              <a:rPr lang="en-US" altLang="en-US" sz="1700" b="1">
                <a:solidFill>
                  <a:schemeClr val="bg1"/>
                </a:solidFill>
              </a:rPr>
              <a:t>David Calvo </a:t>
            </a:r>
          </a:p>
          <a:p>
            <a:pPr algn="r" eaLnBrk="1" hangingPunct="1">
              <a:lnSpc>
                <a:spcPct val="80000"/>
              </a:lnSpc>
              <a:spcBef>
                <a:spcPct val="20000"/>
              </a:spcBef>
            </a:pPr>
            <a:r>
              <a:rPr lang="en-US" altLang="en-US" sz="1700" b="1">
                <a:solidFill>
                  <a:schemeClr val="bg1"/>
                </a:solidFill>
              </a:rPr>
              <a:t>Richard Dansky</a:t>
            </a:r>
          </a:p>
          <a:p>
            <a:pPr algn="r" eaLnBrk="1" hangingPunct="1">
              <a:lnSpc>
                <a:spcPct val="80000"/>
              </a:lnSpc>
              <a:spcBef>
                <a:spcPct val="20000"/>
              </a:spcBef>
            </a:pPr>
            <a:r>
              <a:rPr lang="en-US" altLang="en-US" sz="1700" b="1">
                <a:solidFill>
                  <a:schemeClr val="bg1"/>
                </a:solidFill>
              </a:rPr>
              <a:t>Steve Escalante</a:t>
            </a:r>
          </a:p>
          <a:p>
            <a:pPr algn="r" eaLnBrk="1" hangingPunct="1">
              <a:lnSpc>
                <a:spcPct val="80000"/>
              </a:lnSpc>
              <a:spcBef>
                <a:spcPct val="20000"/>
              </a:spcBef>
            </a:pPr>
            <a:r>
              <a:rPr lang="en-US" altLang="en-US" sz="1700" b="1">
                <a:solidFill>
                  <a:schemeClr val="bg1"/>
                </a:solidFill>
              </a:rPr>
              <a:t>Jason Kim</a:t>
            </a:r>
          </a:p>
          <a:p>
            <a:pPr algn="r" eaLnBrk="1" hangingPunct="1">
              <a:lnSpc>
                <a:spcPct val="80000"/>
              </a:lnSpc>
              <a:spcBef>
                <a:spcPct val="20000"/>
              </a:spcBef>
            </a:pPr>
            <a:r>
              <a:rPr lang="en-US" altLang="en-US" sz="1700" b="1">
                <a:solidFill>
                  <a:schemeClr val="bg1"/>
                </a:solidFill>
              </a:rPr>
              <a:t>Anna Kipnis</a:t>
            </a:r>
          </a:p>
          <a:p>
            <a:pPr algn="r" eaLnBrk="1" hangingPunct="1">
              <a:lnSpc>
                <a:spcPct val="80000"/>
              </a:lnSpc>
              <a:spcBef>
                <a:spcPct val="20000"/>
              </a:spcBef>
            </a:pPr>
            <a:r>
              <a:rPr lang="en-US" altLang="en-US" sz="1700" b="1">
                <a:solidFill>
                  <a:schemeClr val="bg1"/>
                </a:solidFill>
              </a:rPr>
              <a:t>Aleissia Laidacker</a:t>
            </a:r>
          </a:p>
          <a:p>
            <a:pPr algn="r" eaLnBrk="1" hangingPunct="1">
              <a:lnSpc>
                <a:spcPct val="80000"/>
              </a:lnSpc>
              <a:spcBef>
                <a:spcPct val="20000"/>
              </a:spcBef>
            </a:pPr>
            <a:r>
              <a:rPr lang="en-US" altLang="en-US" sz="1700" b="1">
                <a:solidFill>
                  <a:schemeClr val="bg1"/>
                </a:solidFill>
              </a:rPr>
              <a:t>Jill Murray</a:t>
            </a:r>
          </a:p>
          <a:p>
            <a:pPr algn="r" eaLnBrk="1" hangingPunct="1">
              <a:lnSpc>
                <a:spcPct val="80000"/>
              </a:lnSpc>
              <a:spcBef>
                <a:spcPct val="20000"/>
              </a:spcBef>
            </a:pPr>
            <a:endParaRPr lang="en-US" altLang="en-US" sz="1700" b="1">
              <a:solidFill>
                <a:schemeClr val="bg1"/>
              </a:solidFill>
            </a:endParaRPr>
          </a:p>
          <a:p>
            <a:pPr algn="r" eaLnBrk="1" hangingPunct="1">
              <a:lnSpc>
                <a:spcPct val="80000"/>
              </a:lnSpc>
              <a:spcBef>
                <a:spcPct val="20000"/>
              </a:spcBef>
            </a:pPr>
            <a:endParaRPr lang="en-US" altLang="en-US" sz="1700" b="1">
              <a:solidFill>
                <a:schemeClr val="bg1"/>
              </a:solidFill>
            </a:endParaRPr>
          </a:p>
          <a:p>
            <a:pPr algn="r" eaLnBrk="1" hangingPunct="1">
              <a:lnSpc>
                <a:spcPct val="80000"/>
              </a:lnSpc>
              <a:spcBef>
                <a:spcPct val="20000"/>
              </a:spcBef>
            </a:pPr>
            <a:r>
              <a:rPr lang="en-US" altLang="en-US" sz="1700" b="1">
                <a:solidFill>
                  <a:schemeClr val="bg1"/>
                </a:solidFill>
              </a:rPr>
              <a:t>Richard Rouse III</a:t>
            </a:r>
          </a:p>
        </p:txBody>
      </p:sp>
      <p:sp>
        <p:nvSpPr>
          <p:cNvPr id="16388" name="Rectangle 14"/>
          <p:cNvSpPr>
            <a:spLocks noChangeArrowheads="1"/>
          </p:cNvSpPr>
          <p:nvPr/>
        </p:nvSpPr>
        <p:spPr bwMode="auto">
          <a:xfrm>
            <a:off x="-9525" y="439738"/>
            <a:ext cx="914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6700">
                <a:solidFill>
                  <a:schemeClr val="bg1"/>
                </a:solidFill>
                <a:latin typeface="Franklin Gothic Heavy" panose="020B0903020102020204" pitchFamily="34" charset="0"/>
              </a:rPr>
              <a:t>What No One Tells You</a:t>
            </a:r>
          </a:p>
        </p:txBody>
      </p:sp>
      <p:sp>
        <p:nvSpPr>
          <p:cNvPr id="16389" name="Rectangle 16"/>
          <p:cNvSpPr>
            <a:spLocks noChangeArrowheads="1"/>
          </p:cNvSpPr>
          <p:nvPr/>
        </p:nvSpPr>
        <p:spPr bwMode="auto">
          <a:xfrm>
            <a:off x="4419600" y="4618038"/>
            <a:ext cx="4727575"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ct val="20000"/>
              </a:spcBef>
            </a:pPr>
            <a:r>
              <a:rPr lang="en-US" altLang="en-US" b="1" dirty="0">
                <a:solidFill>
                  <a:schemeClr val="bg1"/>
                </a:solidFill>
              </a:rPr>
              <a:t>Montréal International Game Summit</a:t>
            </a:r>
          </a:p>
          <a:p>
            <a:pPr algn="r" eaLnBrk="1" hangingPunct="1">
              <a:lnSpc>
                <a:spcPct val="80000"/>
              </a:lnSpc>
              <a:spcBef>
                <a:spcPct val="20000"/>
              </a:spcBef>
            </a:pPr>
            <a:r>
              <a:rPr lang="en-US" altLang="en-US" sz="1600" b="1" dirty="0">
                <a:solidFill>
                  <a:schemeClr val="bg1"/>
                </a:solidFill>
              </a:rPr>
              <a:t>Tuesday, November 15th,  5PM</a:t>
            </a:r>
          </a:p>
          <a:p>
            <a:pPr algn="r" eaLnBrk="1" hangingPunct="1">
              <a:lnSpc>
                <a:spcPct val="80000"/>
              </a:lnSpc>
              <a:spcBef>
                <a:spcPct val="20000"/>
              </a:spcBef>
              <a:buFontTx/>
              <a:buChar char="•"/>
            </a:pPr>
            <a:endParaRPr lang="en-US" altLang="en-US" b="1" dirty="0">
              <a:solidFill>
                <a:schemeClr val="bg1"/>
              </a:solidFill>
            </a:endParaRPr>
          </a:p>
          <a:p>
            <a:pPr algn="r" eaLnBrk="1" hangingPunct="1">
              <a:lnSpc>
                <a:spcPct val="80000"/>
              </a:lnSpc>
              <a:spcBef>
                <a:spcPct val="20000"/>
              </a:spcBef>
              <a:buFontTx/>
              <a:buChar char="•"/>
            </a:pPr>
            <a:endParaRPr lang="en-US" altLang="en-US" b="1" dirty="0">
              <a:solidFill>
                <a:schemeClr val="bg1"/>
              </a:solidFill>
            </a:endParaRPr>
          </a:p>
          <a:p>
            <a:pPr algn="r" eaLnBrk="1" hangingPunct="1">
              <a:lnSpc>
                <a:spcPct val="80000"/>
              </a:lnSpc>
              <a:spcBef>
                <a:spcPct val="20000"/>
              </a:spcBef>
              <a:buFontTx/>
              <a:buChar char="•"/>
            </a:pPr>
            <a:endParaRPr lang="en-US" altLang="en-US" b="1" dirty="0">
              <a:solidFill>
                <a:schemeClr val="bg1"/>
              </a:solidFill>
            </a:endParaRPr>
          </a:p>
        </p:txBody>
      </p:sp>
      <p:sp>
        <p:nvSpPr>
          <p:cNvPr id="16390" name="Rectangle 17"/>
          <p:cNvSpPr>
            <a:spLocks noChangeArrowheads="1"/>
          </p:cNvSpPr>
          <p:nvPr/>
        </p:nvSpPr>
        <p:spPr bwMode="auto">
          <a:xfrm>
            <a:off x="6775450" y="788988"/>
            <a:ext cx="2392363" cy="34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chemeClr val="bg1"/>
                </a:solidFill>
              </a:rPr>
              <a:t> </a:t>
            </a:r>
          </a:p>
          <a:p>
            <a:pPr eaLnBrk="1" hangingPunct="1">
              <a:lnSpc>
                <a:spcPct val="80000"/>
              </a:lnSpc>
              <a:spcBef>
                <a:spcPct val="20000"/>
              </a:spcBef>
            </a:pPr>
            <a:endParaRPr lang="en-US" altLang="en-US" sz="1700" b="1" dirty="0">
              <a:solidFill>
                <a:schemeClr val="bg1"/>
              </a:solidFill>
            </a:endParaRPr>
          </a:p>
          <a:p>
            <a:pPr eaLnBrk="1" hangingPunct="1">
              <a:lnSpc>
                <a:spcPct val="80000"/>
              </a:lnSpc>
              <a:spcBef>
                <a:spcPct val="20000"/>
              </a:spcBef>
            </a:pP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amboyes</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metagaming</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RDansky</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IndieEski</a:t>
            </a:r>
            <a:r>
              <a:rPr lang="en-US" altLang="en-US" sz="1700" b="1" dirty="0">
                <a:solidFill>
                  <a:schemeClr val="bg1"/>
                </a:solidFill>
              </a:rPr>
              <a:t> </a:t>
            </a: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LeSaucierKim</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DoubleAnna</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Aleissia</a:t>
            </a: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CodeJill</a:t>
            </a:r>
            <a:endParaRPr lang="en-US" altLang="en-US" sz="1700" b="1" dirty="0">
              <a:solidFill>
                <a:schemeClr val="bg1"/>
              </a:solidFill>
            </a:endParaRPr>
          </a:p>
          <a:p>
            <a:pPr eaLnBrk="1" hangingPunct="1">
              <a:lnSpc>
                <a:spcPct val="80000"/>
              </a:lnSpc>
              <a:spcBef>
                <a:spcPct val="20000"/>
              </a:spcBef>
            </a:pPr>
            <a:endParaRPr lang="en-US" altLang="en-US" sz="1700" b="1" dirty="0">
              <a:solidFill>
                <a:schemeClr val="bg1"/>
              </a:solidFill>
            </a:endParaRPr>
          </a:p>
          <a:p>
            <a:pPr eaLnBrk="1" hangingPunct="1">
              <a:lnSpc>
                <a:spcPct val="80000"/>
              </a:lnSpc>
              <a:spcBef>
                <a:spcPct val="20000"/>
              </a:spcBef>
            </a:pPr>
            <a:endParaRPr lang="en-US" altLang="en-US" sz="1700" b="1" dirty="0">
              <a:solidFill>
                <a:schemeClr val="bg1"/>
              </a:solidFill>
            </a:endParaRPr>
          </a:p>
          <a:p>
            <a:pPr eaLnBrk="1" hangingPunct="1">
              <a:lnSpc>
                <a:spcPct val="80000"/>
              </a:lnSpc>
              <a:spcBef>
                <a:spcPct val="20000"/>
              </a:spcBef>
            </a:pPr>
            <a:r>
              <a:rPr lang="en-US" altLang="en-US" sz="1700" b="1" dirty="0">
                <a:solidFill>
                  <a:schemeClr val="bg1"/>
                </a:solidFill>
              </a:rPr>
              <a:t>@</a:t>
            </a:r>
            <a:r>
              <a:rPr lang="en-US" altLang="en-US" sz="1700" b="1" dirty="0" err="1">
                <a:solidFill>
                  <a:schemeClr val="bg1"/>
                </a:solidFill>
              </a:rPr>
              <a:t>richardrouseiii</a:t>
            </a:r>
            <a:endParaRPr lang="en-US" altLang="en-US" sz="1700" b="1" dirty="0">
              <a:solidFill>
                <a:schemeClr val="bg1"/>
              </a:solidFill>
            </a:endParaRPr>
          </a:p>
        </p:txBody>
      </p:sp>
      <p:pic>
        <p:nvPicPr>
          <p:cNvPr id="16391"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075" y="2065338"/>
            <a:ext cx="4500563"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16"/>
          <p:cNvSpPr>
            <a:spLocks noChangeArrowheads="1"/>
          </p:cNvSpPr>
          <p:nvPr/>
        </p:nvSpPr>
        <p:spPr bwMode="auto">
          <a:xfrm>
            <a:off x="4605338" y="3895725"/>
            <a:ext cx="4419600"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20000"/>
              </a:spcBef>
            </a:pPr>
            <a:r>
              <a:rPr lang="en-US" altLang="en-US" sz="1700" b="1" i="1">
                <a:solidFill>
                  <a:schemeClr val="bg1"/>
                </a:solidFill>
              </a:rPr>
              <a:t>with your host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8200" y="-19050"/>
            <a:ext cx="4495800" cy="5162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2839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61950"/>
            <a:ext cx="6129338" cy="584200"/>
          </a:xfrm>
          <a:prstGeom prst="rect">
            <a:avLst/>
          </a:prstGeom>
          <a:noFill/>
        </p:spPr>
        <p:txBody>
          <a:bodyPr wrap="none">
            <a:spAutoFit/>
          </a:bodyPr>
          <a:lstStyle/>
          <a:p>
            <a:pPr>
              <a:defRPr/>
            </a:pPr>
            <a:r>
              <a:rPr lang="en-US" sz="3200" dirty="0">
                <a:solidFill>
                  <a:srgbClr val="FFFFFF">
                    <a:lumMod val="95000"/>
                  </a:srgbClr>
                </a:solidFill>
              </a:rPr>
              <a:t>And you know when they are fun</a:t>
            </a:r>
          </a:p>
        </p:txBody>
      </p:sp>
      <p:pic>
        <p:nvPicPr>
          <p:cNvPr id="11267" name="Picture 6" descr="Image result for binding of isaa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276350"/>
            <a:ext cx="32004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descr="Image resul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30575" y="2778125"/>
            <a:ext cx="1622425"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0" descr="Image result for battle chaser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3388" y="2878138"/>
            <a:ext cx="2638425"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2" descr="Image result for darkest dungeo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00400" y="1276350"/>
            <a:ext cx="291782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4" descr="Image result for hotline miami"/>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51563" y="1220788"/>
            <a:ext cx="262255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6" descr="Image result for moon hunter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46675" y="2771775"/>
            <a:ext cx="315118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8771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Image result for focus group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125" y="1352550"/>
            <a:ext cx="210185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5775" y="431800"/>
            <a:ext cx="6286500" cy="708025"/>
          </a:xfrm>
          <a:prstGeom prst="rect">
            <a:avLst/>
          </a:prstGeom>
          <a:noFill/>
        </p:spPr>
        <p:txBody>
          <a:bodyPr wrap="none">
            <a:spAutoFit/>
          </a:bodyPr>
          <a:lstStyle/>
          <a:p>
            <a:pPr>
              <a:defRPr/>
            </a:pPr>
            <a:r>
              <a:rPr lang="en-US" sz="4000" dirty="0">
                <a:solidFill>
                  <a:srgbClr val="FFFFFF">
                    <a:lumMod val="95000"/>
                  </a:srgbClr>
                </a:solidFill>
              </a:rPr>
              <a:t>Focus Groups Are Useless</a:t>
            </a:r>
          </a:p>
        </p:txBody>
      </p:sp>
      <p:pic>
        <p:nvPicPr>
          <p:cNvPr id="13316" name="Picture 2" descr="Image result for focus group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1255713"/>
            <a:ext cx="32766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Image result for focus group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0" y="2800350"/>
            <a:ext cx="3006725"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 descr="Image result for focus group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67113" y="3486150"/>
            <a:ext cx="23145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5641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5775" y="431800"/>
            <a:ext cx="6286500" cy="708025"/>
          </a:xfrm>
          <a:prstGeom prst="rect">
            <a:avLst/>
          </a:prstGeom>
          <a:noFill/>
        </p:spPr>
        <p:txBody>
          <a:bodyPr wrap="none">
            <a:spAutoFit/>
          </a:bodyPr>
          <a:lstStyle/>
          <a:p>
            <a:pPr>
              <a:defRPr/>
            </a:pPr>
            <a:r>
              <a:rPr lang="en-US" sz="4000" dirty="0">
                <a:solidFill>
                  <a:srgbClr val="FFFFFF">
                    <a:lumMod val="95000"/>
                  </a:srgbClr>
                </a:solidFill>
              </a:rPr>
              <a:t>Focus Groups Are Useless</a:t>
            </a:r>
          </a:p>
        </p:txBody>
      </p:sp>
      <p:pic>
        <p:nvPicPr>
          <p:cNvPr id="14339" name="Picture 4" descr="Image result for election polls got it wro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7950" y="1176338"/>
            <a:ext cx="6775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98943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5775" y="431800"/>
            <a:ext cx="7950200" cy="708025"/>
          </a:xfrm>
          <a:prstGeom prst="rect">
            <a:avLst/>
          </a:prstGeom>
          <a:noFill/>
        </p:spPr>
        <p:txBody>
          <a:bodyPr wrap="none">
            <a:spAutoFit/>
          </a:bodyPr>
          <a:lstStyle/>
          <a:p>
            <a:pPr>
              <a:defRPr/>
            </a:pPr>
            <a:r>
              <a:rPr lang="en-US" sz="4000" dirty="0">
                <a:solidFill>
                  <a:srgbClr val="FFFFFF">
                    <a:lumMod val="95000"/>
                  </a:srgbClr>
                </a:solidFill>
              </a:rPr>
              <a:t>Focus Groups Are Not Taste Tests</a:t>
            </a:r>
          </a:p>
        </p:txBody>
      </p:sp>
      <p:pic>
        <p:nvPicPr>
          <p:cNvPr id="15363" name="Picture 10" descr="Image result for mad men focus grou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1675" y="1276350"/>
            <a:ext cx="4978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77388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263" y="438150"/>
            <a:ext cx="7673975" cy="1200150"/>
          </a:xfrm>
          <a:prstGeom prst="rect">
            <a:avLst/>
          </a:prstGeom>
          <a:noFill/>
        </p:spPr>
        <p:txBody>
          <a:bodyPr wrap="none">
            <a:spAutoFit/>
          </a:bodyPr>
          <a:lstStyle/>
          <a:p>
            <a:pPr algn="ctr">
              <a:defRPr/>
            </a:pPr>
            <a:r>
              <a:rPr lang="en-US" sz="3600" dirty="0">
                <a:solidFill>
                  <a:srgbClr val="FFFFFF">
                    <a:lumMod val="95000"/>
                  </a:srgbClr>
                </a:solidFill>
              </a:rPr>
              <a:t>Soft Launch – Closed Beta  </a:t>
            </a:r>
          </a:p>
          <a:p>
            <a:pPr algn="ctr">
              <a:defRPr/>
            </a:pPr>
            <a:r>
              <a:rPr lang="en-US" sz="3600" dirty="0">
                <a:solidFill>
                  <a:srgbClr val="FFFFFF">
                    <a:lumMod val="95000"/>
                  </a:srgbClr>
                </a:solidFill>
              </a:rPr>
              <a:t>Friends and Family – Demo Release</a:t>
            </a:r>
          </a:p>
        </p:txBody>
      </p:sp>
      <p:pic>
        <p:nvPicPr>
          <p:cNvPr id="16387" name="Picture 4" descr="Image result for soft launch your mobile gam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935288"/>
            <a:ext cx="37909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8" descr="Image result for soft launch your mobile gam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8800" y="1733550"/>
            <a:ext cx="3938588"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descr="Image result for soft launch your mobile gam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3638550"/>
            <a:ext cx="42926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61562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938" y="550863"/>
            <a:ext cx="8882062" cy="1570037"/>
          </a:xfrm>
          <a:prstGeom prst="rect">
            <a:avLst/>
          </a:prstGeom>
          <a:noFill/>
        </p:spPr>
        <p:txBody>
          <a:bodyPr wrap="none">
            <a:spAutoFit/>
          </a:bodyPr>
          <a:lstStyle/>
          <a:p>
            <a:pPr algn="ctr">
              <a:defRPr/>
            </a:pPr>
            <a:r>
              <a:rPr lang="en-US" sz="3200" dirty="0">
                <a:solidFill>
                  <a:srgbClr val="FFFFFF">
                    <a:lumMod val="95000"/>
                  </a:srgbClr>
                </a:solidFill>
              </a:rPr>
              <a:t>Traditional Marketing and Website Take Overs </a:t>
            </a:r>
          </a:p>
          <a:p>
            <a:pPr algn="ctr">
              <a:defRPr/>
            </a:pPr>
            <a:r>
              <a:rPr lang="en-US" sz="3200" dirty="0">
                <a:solidFill>
                  <a:srgbClr val="FFFFFF">
                    <a:lumMod val="95000"/>
                  </a:srgbClr>
                </a:solidFill>
              </a:rPr>
              <a:t>Struggle to Work  Well on Indie Budgets</a:t>
            </a:r>
          </a:p>
          <a:p>
            <a:pPr>
              <a:defRPr/>
            </a:pPr>
            <a:endParaRPr lang="en-US" sz="3200" dirty="0">
              <a:solidFill>
                <a:srgbClr val="FFFFFF">
                  <a:lumMod val="95000"/>
                </a:srgbClr>
              </a:solidFill>
            </a:endParaRPr>
          </a:p>
        </p:txBody>
      </p:sp>
      <p:graphicFrame>
        <p:nvGraphicFramePr>
          <p:cNvPr id="18435" name="Object 4"/>
          <p:cNvGraphicFramePr>
            <a:graphicFrameLocks noChangeAspect="1"/>
          </p:cNvGraphicFramePr>
          <p:nvPr/>
        </p:nvGraphicFramePr>
        <p:xfrm>
          <a:off x="4191000" y="3028950"/>
          <a:ext cx="3660775" cy="1928813"/>
        </p:xfrm>
        <a:graphic>
          <a:graphicData uri="http://schemas.openxmlformats.org/presentationml/2006/ole">
            <mc:AlternateContent xmlns:mc="http://schemas.openxmlformats.org/markup-compatibility/2006">
              <mc:Choice xmlns:v="urn:schemas-microsoft-com:vml" Requires="v">
                <p:oleObj spid="_x0000_s6164" name="Image" r:id="rId4" imgW="12076190" imgH="6361905" progId="Photoshop.Image.13">
                  <p:embed/>
                </p:oleObj>
              </mc:Choice>
              <mc:Fallback>
                <p:oleObj name="Image" r:id="rId4" imgW="12076190" imgH="6361905" progId="Photoshop.Image.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028950"/>
                        <a:ext cx="366077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6" name="Object 5"/>
          <p:cNvGraphicFramePr>
            <a:graphicFrameLocks noChangeAspect="1"/>
          </p:cNvGraphicFramePr>
          <p:nvPr/>
        </p:nvGraphicFramePr>
        <p:xfrm>
          <a:off x="1054100" y="2424113"/>
          <a:ext cx="4267200" cy="2022475"/>
        </p:xfrm>
        <a:graphic>
          <a:graphicData uri="http://schemas.openxmlformats.org/presentationml/2006/ole">
            <mc:AlternateContent xmlns:mc="http://schemas.openxmlformats.org/markup-compatibility/2006">
              <mc:Choice xmlns:v="urn:schemas-microsoft-com:vml" Requires="v">
                <p:oleObj spid="_x0000_s6165" name="Image" r:id="rId6" imgW="20723810" imgH="9828571" progId="Photoshop.Image.13">
                  <p:embed/>
                </p:oleObj>
              </mc:Choice>
              <mc:Fallback>
                <p:oleObj name="Image" r:id="rId6" imgW="20723810" imgH="9828571" progId="Photoshop.Image.1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4100" y="2424113"/>
                        <a:ext cx="42672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006819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936750"/>
            <a:ext cx="7515225" cy="368300"/>
          </a:xfrm>
          <a:prstGeom prst="rect">
            <a:avLst/>
          </a:prstGeom>
          <a:noFill/>
        </p:spPr>
        <p:txBody>
          <a:bodyPr wrap="none">
            <a:spAutoFit/>
          </a:bodyPr>
          <a:lstStyle/>
          <a:p>
            <a:pPr>
              <a:defRPr/>
            </a:pPr>
            <a:r>
              <a:rPr lang="en-US" dirty="0">
                <a:solidFill>
                  <a:srgbClr val="FFFFFF">
                    <a:lumMod val="95000"/>
                  </a:srgbClr>
                </a:solidFill>
              </a:rPr>
              <a:t>Google’s Rich Media Gallery Benchmark for static media is 0.08% CTR </a:t>
            </a:r>
          </a:p>
        </p:txBody>
      </p:sp>
      <p:sp>
        <p:nvSpPr>
          <p:cNvPr id="7" name="TextBox 6"/>
          <p:cNvSpPr txBox="1"/>
          <p:nvPr/>
        </p:nvSpPr>
        <p:spPr>
          <a:xfrm>
            <a:off x="762000" y="2305050"/>
            <a:ext cx="7467600" cy="2032000"/>
          </a:xfrm>
          <a:prstGeom prst="rect">
            <a:avLst/>
          </a:prstGeom>
          <a:noFill/>
        </p:spPr>
        <p:txBody>
          <a:bodyPr>
            <a:spAutoFit/>
          </a:bodyPr>
          <a:lstStyle/>
          <a:p>
            <a:pPr marL="285750" indent="-285750">
              <a:buFont typeface="Arial" panose="020B0604020202020204" pitchFamily="34" charset="0"/>
              <a:buChar char="•"/>
              <a:defRPr/>
            </a:pPr>
            <a:r>
              <a:rPr lang="en-US" dirty="0">
                <a:solidFill>
                  <a:srgbClr val="FFFFFF">
                    <a:lumMod val="95000"/>
                  </a:srgbClr>
                </a:solidFill>
              </a:rPr>
              <a:t>Purchase 1,000,000 impressions </a:t>
            </a:r>
          </a:p>
          <a:p>
            <a:pPr marL="285750" indent="-285750">
              <a:buFont typeface="Arial" panose="020B0604020202020204" pitchFamily="34" charset="0"/>
              <a:buChar char="•"/>
              <a:defRPr/>
            </a:pPr>
            <a:r>
              <a:rPr lang="en-US" dirty="0">
                <a:solidFill>
                  <a:srgbClr val="FFFFFF">
                    <a:lumMod val="95000"/>
                  </a:srgbClr>
                </a:solidFill>
              </a:rPr>
              <a:t>If you beat that average 1.5% - 0.50% (you can get higher </a:t>
            </a:r>
          </a:p>
          <a:p>
            <a:pPr>
              <a:defRPr/>
            </a:pPr>
            <a:r>
              <a:rPr lang="en-US" dirty="0">
                <a:solidFill>
                  <a:srgbClr val="FFFFFF">
                    <a:lumMod val="95000"/>
                  </a:srgbClr>
                </a:solidFill>
              </a:rPr>
              <a:t>@ 3% CTR if your budget allows for it)</a:t>
            </a:r>
          </a:p>
          <a:p>
            <a:pPr marL="285750" indent="-285750">
              <a:buFont typeface="Arial" panose="020B0604020202020204" pitchFamily="34" charset="0"/>
              <a:buChar char="•"/>
              <a:defRPr/>
            </a:pPr>
            <a:r>
              <a:rPr lang="en-US" dirty="0">
                <a:solidFill>
                  <a:srgbClr val="FFFFFF">
                    <a:lumMod val="95000"/>
                  </a:srgbClr>
                </a:solidFill>
              </a:rPr>
              <a:t>Delivered Clicks are 15,000 to 5000</a:t>
            </a:r>
          </a:p>
          <a:p>
            <a:pPr marL="285750" indent="-285750">
              <a:buFont typeface="Arial" panose="020B0604020202020204" pitchFamily="34" charset="0"/>
              <a:buChar char="•"/>
              <a:defRPr/>
            </a:pPr>
            <a:r>
              <a:rPr lang="en-US" dirty="0">
                <a:solidFill>
                  <a:srgbClr val="FFFFFF">
                    <a:lumMod val="95000"/>
                  </a:srgbClr>
                </a:solidFill>
              </a:rPr>
              <a:t>Pending you conversion rate depends success.</a:t>
            </a:r>
          </a:p>
          <a:p>
            <a:pPr marL="285750" indent="-285750">
              <a:buFont typeface="Arial" panose="020B0604020202020204" pitchFamily="34" charset="0"/>
              <a:buChar char="•"/>
              <a:defRPr/>
            </a:pPr>
            <a:r>
              <a:rPr lang="en-US" dirty="0">
                <a:solidFill>
                  <a:srgbClr val="FFFFFF">
                    <a:lumMod val="95000"/>
                  </a:srgbClr>
                </a:solidFill>
              </a:rPr>
              <a:t>Pending on the CPM determines</a:t>
            </a:r>
          </a:p>
          <a:p>
            <a:pPr marL="285750" indent="-285750">
              <a:buFont typeface="Arial" panose="020B0604020202020204" pitchFamily="34" charset="0"/>
              <a:buChar char="•"/>
              <a:defRPr/>
            </a:pPr>
            <a:r>
              <a:rPr lang="en-US" dirty="0">
                <a:solidFill>
                  <a:srgbClr val="FFFFFF">
                    <a:lumMod val="95000"/>
                  </a:srgbClr>
                </a:solidFill>
              </a:rPr>
              <a:t>Very little data tracking especially for PC and Console</a:t>
            </a:r>
          </a:p>
        </p:txBody>
      </p:sp>
      <p:sp>
        <p:nvSpPr>
          <p:cNvPr id="8" name="TextBox 7"/>
          <p:cNvSpPr txBox="1"/>
          <p:nvPr/>
        </p:nvSpPr>
        <p:spPr>
          <a:xfrm>
            <a:off x="261938" y="550863"/>
            <a:ext cx="8882062" cy="1570037"/>
          </a:xfrm>
          <a:prstGeom prst="rect">
            <a:avLst/>
          </a:prstGeom>
          <a:noFill/>
        </p:spPr>
        <p:txBody>
          <a:bodyPr wrap="none">
            <a:spAutoFit/>
          </a:bodyPr>
          <a:lstStyle/>
          <a:p>
            <a:pPr algn="ctr">
              <a:defRPr/>
            </a:pPr>
            <a:r>
              <a:rPr lang="en-US" sz="3200" dirty="0">
                <a:solidFill>
                  <a:srgbClr val="FFFFFF">
                    <a:lumMod val="95000"/>
                  </a:srgbClr>
                </a:solidFill>
              </a:rPr>
              <a:t>Traditional Marketing and Website Take Overs </a:t>
            </a:r>
          </a:p>
          <a:p>
            <a:pPr algn="ctr">
              <a:defRPr/>
            </a:pPr>
            <a:r>
              <a:rPr lang="en-US" sz="3200" dirty="0">
                <a:solidFill>
                  <a:srgbClr val="FFFFFF">
                    <a:lumMod val="95000"/>
                  </a:srgbClr>
                </a:solidFill>
              </a:rPr>
              <a:t>Struggle to Work  Well on Indie Budgets</a:t>
            </a:r>
          </a:p>
          <a:p>
            <a:pPr>
              <a:defRPr/>
            </a:pPr>
            <a:endParaRPr lang="en-US" sz="3200" dirty="0">
              <a:solidFill>
                <a:srgbClr val="FFFFFF">
                  <a:lumMod val="95000"/>
                </a:srgbClr>
              </a:solidFill>
            </a:endParaRPr>
          </a:p>
        </p:txBody>
      </p:sp>
    </p:spTree>
    <p:extLst>
      <p:ext uri="{BB962C8B-B14F-4D97-AF65-F5344CB8AC3E}">
        <p14:creationId xmlns:p14="http://schemas.microsoft.com/office/powerpoint/2010/main" val="14114626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0350" y="550863"/>
            <a:ext cx="8885238" cy="1570037"/>
          </a:xfrm>
          <a:prstGeom prst="rect">
            <a:avLst/>
          </a:prstGeom>
          <a:noFill/>
        </p:spPr>
        <p:txBody>
          <a:bodyPr wrap="none">
            <a:spAutoFit/>
          </a:bodyPr>
          <a:lstStyle/>
          <a:p>
            <a:pPr algn="ctr">
              <a:defRPr/>
            </a:pPr>
            <a:r>
              <a:rPr lang="en-US" sz="3200" dirty="0">
                <a:solidFill>
                  <a:srgbClr val="FFFFFF">
                    <a:lumMod val="95000"/>
                  </a:srgbClr>
                </a:solidFill>
              </a:rPr>
              <a:t>Regular Content  Releases to Build Community </a:t>
            </a:r>
          </a:p>
          <a:p>
            <a:pPr algn="ctr">
              <a:defRPr/>
            </a:pPr>
            <a:r>
              <a:rPr lang="en-US" sz="3200" dirty="0">
                <a:solidFill>
                  <a:srgbClr val="FFFFFF">
                    <a:lumMod val="95000"/>
                  </a:srgbClr>
                </a:solidFill>
              </a:rPr>
              <a:t>And boost with Social Media</a:t>
            </a:r>
          </a:p>
          <a:p>
            <a:pPr>
              <a:defRPr/>
            </a:pPr>
            <a:endParaRPr lang="en-US" sz="3200" dirty="0">
              <a:solidFill>
                <a:srgbClr val="FFFFFF">
                  <a:lumMod val="95000"/>
                </a:srgbClr>
              </a:solidFill>
            </a:endParaRPr>
          </a:p>
        </p:txBody>
      </p:sp>
      <p:pic>
        <p:nvPicPr>
          <p:cNvPr id="22531"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150" y="1733550"/>
            <a:ext cx="229393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19463" y="1744663"/>
            <a:ext cx="22098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7400" y="1773238"/>
            <a:ext cx="2528888"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3889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81400" y="1762125"/>
            <a:ext cx="5105400" cy="2862263"/>
          </a:xfrm>
          <a:prstGeom prst="rect">
            <a:avLst/>
          </a:prstGeom>
          <a:noFill/>
        </p:spPr>
        <p:txBody>
          <a:bodyPr>
            <a:spAutoFit/>
          </a:bodyPr>
          <a:lstStyle/>
          <a:p>
            <a:pPr marL="285750" indent="-285750">
              <a:buFont typeface="Arial" panose="020B0604020202020204" pitchFamily="34" charset="0"/>
              <a:buChar char="•"/>
              <a:defRPr/>
            </a:pPr>
            <a:r>
              <a:rPr lang="en-US" sz="2000" dirty="0">
                <a:solidFill>
                  <a:srgbClr val="FFFFFF">
                    <a:lumMod val="95000"/>
                  </a:srgbClr>
                </a:solidFill>
              </a:rPr>
              <a:t>Create meaningful releases to build your community and interest (images, videos, developer stories, reviews, etc.)</a:t>
            </a:r>
          </a:p>
          <a:p>
            <a:pPr marL="285750" indent="-285750">
              <a:buFont typeface="Arial" panose="020B0604020202020204" pitchFamily="34" charset="0"/>
              <a:buChar char="•"/>
              <a:defRPr/>
            </a:pPr>
            <a:r>
              <a:rPr lang="en-US" sz="2000" dirty="0">
                <a:solidFill>
                  <a:srgbClr val="FFFFFF">
                    <a:lumMod val="95000"/>
                  </a:srgbClr>
                </a:solidFill>
              </a:rPr>
              <a:t>Support that with your social media and influencer channels</a:t>
            </a:r>
          </a:p>
          <a:p>
            <a:pPr marL="285750" indent="-285750">
              <a:buFont typeface="Arial" panose="020B0604020202020204" pitchFamily="34" charset="0"/>
              <a:buChar char="•"/>
              <a:defRPr/>
            </a:pPr>
            <a:r>
              <a:rPr lang="en-US" sz="2000" dirty="0">
                <a:solidFill>
                  <a:srgbClr val="FFFFFF">
                    <a:lumMod val="95000"/>
                  </a:srgbClr>
                </a:solidFill>
              </a:rPr>
              <a:t>If you can, spend $500 - $1000 to boost a post to reach 150-300,000 people, each time.</a:t>
            </a:r>
          </a:p>
          <a:p>
            <a:pPr marL="285750" indent="-285750">
              <a:buFont typeface="Arial" panose="020B0604020202020204" pitchFamily="34" charset="0"/>
              <a:buChar char="•"/>
              <a:defRPr/>
            </a:pPr>
            <a:r>
              <a:rPr lang="en-US" sz="2000" dirty="0">
                <a:solidFill>
                  <a:srgbClr val="FFFFFF">
                    <a:lumMod val="95000"/>
                  </a:srgbClr>
                </a:solidFill>
              </a:rPr>
              <a:t>Do it over a long period of time.</a:t>
            </a:r>
          </a:p>
        </p:txBody>
      </p:sp>
      <p:sp>
        <p:nvSpPr>
          <p:cNvPr id="8" name="TextBox 7"/>
          <p:cNvSpPr txBox="1"/>
          <p:nvPr/>
        </p:nvSpPr>
        <p:spPr>
          <a:xfrm>
            <a:off x="260350" y="550863"/>
            <a:ext cx="8885238" cy="1570037"/>
          </a:xfrm>
          <a:prstGeom prst="rect">
            <a:avLst/>
          </a:prstGeom>
          <a:noFill/>
        </p:spPr>
        <p:txBody>
          <a:bodyPr wrap="none">
            <a:spAutoFit/>
          </a:bodyPr>
          <a:lstStyle/>
          <a:p>
            <a:pPr algn="ctr">
              <a:defRPr/>
            </a:pPr>
            <a:r>
              <a:rPr lang="en-US" sz="3200" dirty="0">
                <a:solidFill>
                  <a:srgbClr val="FFFFFF">
                    <a:lumMod val="95000"/>
                  </a:srgbClr>
                </a:solidFill>
              </a:rPr>
              <a:t>Regular Content  Releases to Build Community </a:t>
            </a:r>
          </a:p>
          <a:p>
            <a:pPr algn="ctr">
              <a:defRPr/>
            </a:pPr>
            <a:r>
              <a:rPr lang="en-US" sz="3200" dirty="0">
                <a:solidFill>
                  <a:srgbClr val="FFFFFF">
                    <a:lumMod val="95000"/>
                  </a:srgbClr>
                </a:solidFill>
              </a:rPr>
              <a:t>And boost with Social Media</a:t>
            </a:r>
          </a:p>
          <a:p>
            <a:pPr>
              <a:defRPr/>
            </a:pPr>
            <a:endParaRPr lang="en-US" sz="3200" dirty="0">
              <a:solidFill>
                <a:srgbClr val="FFFFFF">
                  <a:lumMod val="95000"/>
                </a:srgbClr>
              </a:solidFill>
            </a:endParaRPr>
          </a:p>
        </p:txBody>
      </p:sp>
      <p:pic>
        <p:nvPicPr>
          <p:cNvPr id="2458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150" y="1733550"/>
            <a:ext cx="229393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05760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1200150"/>
            <a:ext cx="4921925" cy="2492990"/>
          </a:xfrm>
          <a:prstGeom prst="rect">
            <a:avLst/>
          </a:prstGeom>
          <a:noFill/>
        </p:spPr>
        <p:txBody>
          <a:bodyPr wrap="none">
            <a:spAutoFit/>
          </a:bodyPr>
          <a:lstStyle/>
          <a:p>
            <a:pPr>
              <a:defRPr/>
            </a:pPr>
            <a:r>
              <a:rPr lang="en-US" sz="3600" dirty="0">
                <a:solidFill>
                  <a:schemeClr val="bg1"/>
                </a:solidFill>
              </a:rPr>
              <a:t>What No One Tells </a:t>
            </a:r>
            <a:r>
              <a:rPr lang="en-US" sz="3600" dirty="0" smtClean="0">
                <a:solidFill>
                  <a:schemeClr val="bg1"/>
                </a:solidFill>
              </a:rPr>
              <a:t>You</a:t>
            </a:r>
          </a:p>
          <a:p>
            <a:pPr>
              <a:defRPr/>
            </a:pPr>
            <a:endParaRPr lang="en-US" sz="3600" dirty="0">
              <a:solidFill>
                <a:schemeClr val="bg1"/>
              </a:solidFill>
            </a:endParaRPr>
          </a:p>
          <a:p>
            <a:pPr algn="ctr">
              <a:defRPr/>
            </a:pPr>
            <a:r>
              <a:rPr lang="en-US" sz="2800" dirty="0">
                <a:solidFill>
                  <a:schemeClr val="bg1"/>
                </a:solidFill>
              </a:rPr>
              <a:t>Steve Escalante</a:t>
            </a:r>
            <a:br>
              <a:rPr lang="en-US" sz="2800" dirty="0">
                <a:solidFill>
                  <a:schemeClr val="bg1"/>
                </a:solidFill>
              </a:rPr>
            </a:br>
            <a:r>
              <a:rPr lang="en-US" sz="2800" dirty="0" smtClean="0">
                <a:solidFill>
                  <a:schemeClr val="bg1"/>
                </a:solidFill>
              </a:rPr>
              <a:t>@</a:t>
            </a:r>
            <a:r>
              <a:rPr lang="en-US" sz="2800" dirty="0" err="1">
                <a:solidFill>
                  <a:schemeClr val="bg1"/>
                </a:solidFill>
              </a:rPr>
              <a:t>IndieEski</a:t>
            </a:r>
            <a:r>
              <a:rPr lang="en-US" sz="2800" dirty="0">
                <a:solidFill>
                  <a:schemeClr val="bg1"/>
                </a:solidFill>
              </a:rPr>
              <a:t/>
            </a:r>
            <a:br>
              <a:rPr lang="en-US" sz="2800" dirty="0">
                <a:solidFill>
                  <a:schemeClr val="bg1"/>
                </a:solidFill>
              </a:rPr>
            </a:br>
            <a:r>
              <a:rPr lang="en-US" sz="2800" dirty="0" smtClean="0">
                <a:solidFill>
                  <a:schemeClr val="bg1"/>
                </a:solidFill>
              </a:rPr>
              <a:t>http</a:t>
            </a:r>
            <a:r>
              <a:rPr lang="en-US" sz="2800" dirty="0">
                <a:solidFill>
                  <a:schemeClr val="bg1"/>
                </a:solidFill>
              </a:rPr>
              <a:t>://vsevil.net/</a:t>
            </a:r>
          </a:p>
        </p:txBody>
      </p:sp>
    </p:spTree>
    <p:extLst>
      <p:ext uri="{BB962C8B-B14F-4D97-AF65-F5344CB8AC3E}">
        <p14:creationId xmlns:p14="http://schemas.microsoft.com/office/powerpoint/2010/main" val="3034658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 y="-1257300"/>
            <a:ext cx="7467600" cy="8000071"/>
          </a:xfrm>
          <a:prstGeom prst="rect">
            <a:avLst/>
          </a:prstGeom>
        </p:spPr>
      </p:pic>
    </p:spTree>
    <p:extLst>
      <p:ext uri="{BB962C8B-B14F-4D97-AF65-F5344CB8AC3E}">
        <p14:creationId xmlns:p14="http://schemas.microsoft.com/office/powerpoint/2010/main" val="19610158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52400" y="34925"/>
            <a:ext cx="6677361"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7000" dirty="0" smtClean="0">
                <a:solidFill>
                  <a:srgbClr val="FFFFFF"/>
                </a:solidFill>
                <a:latin typeface="Rockwell Extra Bold" panose="02060903040505020403" pitchFamily="18" charset="0"/>
              </a:rPr>
              <a:t>DAVID</a:t>
            </a:r>
          </a:p>
          <a:p>
            <a:pPr algn="ctr">
              <a:lnSpc>
                <a:spcPct val="80000"/>
              </a:lnSpc>
            </a:pPr>
            <a:r>
              <a:rPr lang="en-US" altLang="en-US" sz="7000" dirty="0" err="1" smtClean="0">
                <a:solidFill>
                  <a:srgbClr val="FFFFFF"/>
                </a:solidFill>
                <a:latin typeface="Rockwell Extra Bold" panose="02060903040505020403" pitchFamily="18" charset="0"/>
              </a:rPr>
              <a:t>CALVO</a:t>
            </a:r>
            <a:endParaRPr lang="en-US" altLang="en-US" sz="7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Lead Designer &amp; Writer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err="1" smtClean="0">
                <a:solidFill>
                  <a:srgbClr val="FFFFFF"/>
                </a:solidFill>
                <a:latin typeface="Rockwell Extra Bold" panose="02060903040505020403" pitchFamily="18" charset="0"/>
              </a:rPr>
              <a:t>Playmind</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metagaming</a:t>
            </a:r>
            <a:endParaRPr lang="en-US" altLang="en-US" sz="3000" dirty="0">
              <a:solidFill>
                <a:srgbClr val="FFFFFF"/>
              </a:solidFill>
              <a:latin typeface="Rockwell Extra Bold" panose="02060903040505020403" pitchFamily="18"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1999592"/>
            <a:ext cx="2739596" cy="128046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9799" y="145148"/>
            <a:ext cx="2247900" cy="168592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2200" y="3470299"/>
            <a:ext cx="2971800" cy="1668735"/>
          </a:xfrm>
          <a:prstGeom prst="rect">
            <a:avLst/>
          </a:prstGeom>
        </p:spPr>
      </p:pic>
    </p:spTree>
    <p:extLst>
      <p:ext uri="{BB962C8B-B14F-4D97-AF65-F5344CB8AC3E}">
        <p14:creationId xmlns:p14="http://schemas.microsoft.com/office/powerpoint/2010/main" val="375300634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051" y="0"/>
            <a:ext cx="8323898" cy="5143500"/>
          </a:xfrm>
          <a:prstGeom prst="rect">
            <a:avLst/>
          </a:prstGeom>
        </p:spPr>
      </p:pic>
    </p:spTree>
    <p:extLst>
      <p:ext uri="{BB962C8B-B14F-4D97-AF65-F5344CB8AC3E}">
        <p14:creationId xmlns:p14="http://schemas.microsoft.com/office/powerpoint/2010/main" val="102778119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668"/>
            <a:ext cx="7924800" cy="5144168"/>
          </a:xfrm>
          <a:prstGeom prst="rect">
            <a:avLst/>
          </a:prstGeom>
        </p:spPr>
      </p:pic>
    </p:spTree>
    <p:extLst>
      <p:ext uri="{BB962C8B-B14F-4D97-AF65-F5344CB8AC3E}">
        <p14:creationId xmlns:p14="http://schemas.microsoft.com/office/powerpoint/2010/main" val="27452524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5410570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5251779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132" y="0"/>
            <a:ext cx="7823736" cy="5143500"/>
          </a:xfrm>
          <a:prstGeom prst="rect">
            <a:avLst/>
          </a:prstGeom>
        </p:spPr>
      </p:pic>
    </p:spTree>
    <p:extLst>
      <p:ext uri="{BB962C8B-B14F-4D97-AF65-F5344CB8AC3E}">
        <p14:creationId xmlns:p14="http://schemas.microsoft.com/office/powerpoint/2010/main" val="56471258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4187942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0393" y="0"/>
            <a:ext cx="2843213" cy="5143500"/>
          </a:xfrm>
          <a:prstGeom prst="rect">
            <a:avLst/>
          </a:prstGeom>
        </p:spPr>
      </p:pic>
    </p:spTree>
    <p:extLst>
      <p:ext uri="{BB962C8B-B14F-4D97-AF65-F5344CB8AC3E}">
        <p14:creationId xmlns:p14="http://schemas.microsoft.com/office/powerpoint/2010/main" val="66720862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52" y="0"/>
            <a:ext cx="9016296" cy="5143500"/>
          </a:xfrm>
          <a:prstGeom prst="rect">
            <a:avLst/>
          </a:prstGeom>
        </p:spPr>
      </p:pic>
    </p:spTree>
    <p:extLst>
      <p:ext uri="{BB962C8B-B14F-4D97-AF65-F5344CB8AC3E}">
        <p14:creationId xmlns:p14="http://schemas.microsoft.com/office/powerpoint/2010/main" val="398176153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675155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0"/>
            <a:ext cx="8699500" cy="5137407"/>
          </a:xfrm>
          <a:prstGeom prst="rect">
            <a:avLst/>
          </a:prstGeom>
        </p:spPr>
      </p:pic>
    </p:spTree>
    <p:extLst>
      <p:ext uri="{BB962C8B-B14F-4D97-AF65-F5344CB8AC3E}">
        <p14:creationId xmlns:p14="http://schemas.microsoft.com/office/powerpoint/2010/main" val="54711844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331" y="0"/>
            <a:ext cx="7323337" cy="5143500"/>
          </a:xfrm>
          <a:prstGeom prst="rect">
            <a:avLst/>
          </a:prstGeom>
        </p:spPr>
      </p:pic>
    </p:spTree>
    <p:extLst>
      <p:ext uri="{BB962C8B-B14F-4D97-AF65-F5344CB8AC3E}">
        <p14:creationId xmlns:p14="http://schemas.microsoft.com/office/powerpoint/2010/main" val="173729053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39166995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52400" y="34925"/>
            <a:ext cx="6677361"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7000" dirty="0" smtClean="0">
                <a:solidFill>
                  <a:srgbClr val="FFFFFF"/>
                </a:solidFill>
                <a:latin typeface="Rockwell Extra Bold" panose="02060903040505020403" pitchFamily="18" charset="0"/>
              </a:rPr>
              <a:t>JILL</a:t>
            </a:r>
          </a:p>
          <a:p>
            <a:pPr algn="ctr">
              <a:lnSpc>
                <a:spcPct val="80000"/>
              </a:lnSpc>
            </a:pPr>
            <a:r>
              <a:rPr lang="en-US" altLang="en-US" sz="7000" dirty="0" smtClean="0">
                <a:solidFill>
                  <a:srgbClr val="FFFFFF"/>
                </a:solidFill>
                <a:latin typeface="Rockwell Extra Bold" panose="02060903040505020403" pitchFamily="18" charset="0"/>
              </a:rPr>
              <a:t>MURRAY</a:t>
            </a:r>
            <a:endParaRPr lang="en-US" altLang="en-US" sz="7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President &amp; Writer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err="1" smtClean="0">
                <a:solidFill>
                  <a:srgbClr val="FFFFFF"/>
                </a:solidFill>
                <a:latin typeface="Rockwell Extra Bold" panose="02060903040505020403" pitchFamily="18" charset="0"/>
              </a:rPr>
              <a:t>Discoglobe</a:t>
            </a:r>
            <a:r>
              <a:rPr lang="en-US" altLang="en-US" sz="3000" dirty="0" smtClean="0">
                <a:solidFill>
                  <a:srgbClr val="FFFFFF"/>
                </a:solidFill>
                <a:latin typeface="Rockwell Extra Bold" panose="02060903040505020403" pitchFamily="18" charset="0"/>
              </a:rPr>
              <a:t> Interactive</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codejill</a:t>
            </a:r>
            <a:endParaRPr lang="en-US" altLang="en-US" sz="3000" dirty="0">
              <a:solidFill>
                <a:srgbClr val="FFFFFF"/>
              </a:solidFill>
              <a:latin typeface="Rockwell Extra Bold" panose="02060903040505020403" pitchFamily="18"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7496" y="3594256"/>
            <a:ext cx="2997505" cy="140100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2507" y="1657350"/>
            <a:ext cx="2985975" cy="1679611"/>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9028" y="66831"/>
            <a:ext cx="2957143" cy="1382143"/>
          </a:xfrm>
          <a:prstGeom prst="rect">
            <a:avLst/>
          </a:prstGeom>
        </p:spPr>
      </p:pic>
    </p:spTree>
    <p:extLst>
      <p:ext uri="{BB962C8B-B14F-4D97-AF65-F5344CB8AC3E}">
        <p14:creationId xmlns:p14="http://schemas.microsoft.com/office/powerpoint/2010/main" val="395820229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Shape 54" descr="01-Feelings.png"/>
          <p:cNvPicPr preferRelativeResize="0"/>
          <p:nvPr/>
        </p:nvPicPr>
        <p:blipFill rotWithShape="1">
          <a:blip r:embed="rId3" cstate="email">
            <a:alphaModFix/>
            <a:extLst>
              <a:ext uri="{28A0092B-C50C-407E-A947-70E740481C1C}">
                <a14:useLocalDpi xmlns:a14="http://schemas.microsoft.com/office/drawing/2010/main"/>
              </a:ext>
            </a:extLst>
          </a:blip>
          <a:srcRect t="18639"/>
          <a:stretch/>
        </p:blipFill>
        <p:spPr>
          <a:xfrm>
            <a:off x="524525" y="1853125"/>
            <a:ext cx="8274625" cy="2692825"/>
          </a:xfrm>
          <a:prstGeom prst="rect">
            <a:avLst/>
          </a:prstGeom>
          <a:noFill/>
          <a:ln>
            <a:noFill/>
          </a:ln>
        </p:spPr>
      </p:pic>
      <p:sp>
        <p:nvSpPr>
          <p:cNvPr id="55" name="Shape 55"/>
          <p:cNvSpPr txBox="1">
            <a:spLocks noGrp="1"/>
          </p:cNvSpPr>
          <p:nvPr>
            <p:ph type="subTitle" idx="1"/>
          </p:nvPr>
        </p:nvSpPr>
        <p:spPr>
          <a:xfrm>
            <a:off x="134625" y="4225629"/>
            <a:ext cx="8520600" cy="415800"/>
          </a:xfrm>
          <a:prstGeom prst="rect">
            <a:avLst/>
          </a:prstGeom>
        </p:spPr>
        <p:txBody>
          <a:bodyPr lIns="91425" tIns="91425" rIns="91425" bIns="91425" anchor="t" anchorCtr="0">
            <a:noAutofit/>
          </a:bodyPr>
          <a:lstStyle/>
          <a:p>
            <a:pPr lvl="0" rtl="0">
              <a:spcBef>
                <a:spcPts val="0"/>
              </a:spcBef>
              <a:buNone/>
            </a:pPr>
            <a:r>
              <a:rPr lang="en" sz="1800" i="1"/>
              <a:t>Jill Murray - @codejill</a:t>
            </a:r>
          </a:p>
        </p:txBody>
      </p:sp>
    </p:spTree>
    <p:extLst>
      <p:ext uri="{BB962C8B-B14F-4D97-AF65-F5344CB8AC3E}">
        <p14:creationId xmlns:p14="http://schemas.microsoft.com/office/powerpoint/2010/main" val="341663243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9"/>
        <p:cNvGrpSpPr/>
        <p:nvPr/>
      </p:nvGrpSpPr>
      <p:grpSpPr>
        <a:xfrm>
          <a:off x="0" y="0"/>
          <a:ext cx="0" cy="0"/>
          <a:chOff x="0" y="0"/>
          <a:chExt cx="0" cy="0"/>
        </a:xfrm>
      </p:grpSpPr>
      <p:sp>
        <p:nvSpPr>
          <p:cNvPr id="60" name="Shape 60"/>
          <p:cNvSpPr txBox="1">
            <a:spLocks noGrp="1"/>
          </p:cNvSpPr>
          <p:nvPr>
            <p:ph type="subTitle" idx="1"/>
          </p:nvPr>
        </p:nvSpPr>
        <p:spPr>
          <a:xfrm>
            <a:off x="203925" y="423425"/>
            <a:ext cx="8520600" cy="564600"/>
          </a:xfrm>
          <a:prstGeom prst="rect">
            <a:avLst/>
          </a:prstGeom>
        </p:spPr>
        <p:txBody>
          <a:bodyPr lIns="91425" tIns="91425" rIns="91425" bIns="91425" anchor="t" anchorCtr="0">
            <a:noAutofit/>
          </a:bodyPr>
          <a:lstStyle/>
          <a:p>
            <a:pPr lvl="0" rtl="0">
              <a:spcBef>
                <a:spcPts val="0"/>
              </a:spcBef>
              <a:buNone/>
            </a:pPr>
            <a:r>
              <a:rPr lang="en" sz="1800" i="1"/>
              <a:t>no one tells you</a:t>
            </a:r>
          </a:p>
        </p:txBody>
      </p:sp>
      <p:sp>
        <p:nvSpPr>
          <p:cNvPr id="61" name="Shape 61"/>
          <p:cNvSpPr txBox="1">
            <a:spLocks noGrp="1"/>
          </p:cNvSpPr>
          <p:nvPr>
            <p:ph type="subTitle" idx="1"/>
          </p:nvPr>
        </p:nvSpPr>
        <p:spPr>
          <a:xfrm>
            <a:off x="401537" y="944400"/>
            <a:ext cx="8520600" cy="564600"/>
          </a:xfrm>
          <a:prstGeom prst="rect">
            <a:avLst/>
          </a:prstGeom>
        </p:spPr>
        <p:txBody>
          <a:bodyPr lIns="91425" tIns="91425" rIns="91425" bIns="91425" anchor="t" anchorCtr="0">
            <a:noAutofit/>
          </a:bodyPr>
          <a:lstStyle/>
          <a:p>
            <a:pPr lvl="0" rtl="0">
              <a:spcBef>
                <a:spcPts val="0"/>
              </a:spcBef>
              <a:buNone/>
            </a:pPr>
            <a:r>
              <a:rPr lang="en"/>
              <a:t>YOU CAN’T CONTROL YOUR</a:t>
            </a:r>
          </a:p>
        </p:txBody>
      </p:sp>
      <p:pic>
        <p:nvPicPr>
          <p:cNvPr id="62" name="Shape 62" descr="01-Feelings.png"/>
          <p:cNvPicPr preferRelativeResize="0"/>
          <p:nvPr/>
        </p:nvPicPr>
        <p:blipFill rotWithShape="1">
          <a:blip r:embed="rId3" cstate="email">
            <a:alphaModFix/>
            <a:extLst>
              <a:ext uri="{28A0092B-C50C-407E-A947-70E740481C1C}">
                <a14:useLocalDpi xmlns:a14="http://schemas.microsoft.com/office/drawing/2010/main"/>
              </a:ext>
            </a:extLst>
          </a:blip>
          <a:srcRect t="18639"/>
          <a:stretch/>
        </p:blipFill>
        <p:spPr>
          <a:xfrm>
            <a:off x="524525" y="1853125"/>
            <a:ext cx="8274625" cy="2692825"/>
          </a:xfrm>
          <a:prstGeom prst="rect">
            <a:avLst/>
          </a:prstGeom>
          <a:noFill/>
          <a:ln>
            <a:noFill/>
          </a:ln>
        </p:spPr>
      </p:pic>
      <p:sp>
        <p:nvSpPr>
          <p:cNvPr id="63" name="Shape 63"/>
          <p:cNvSpPr txBox="1">
            <a:spLocks noGrp="1"/>
          </p:cNvSpPr>
          <p:nvPr>
            <p:ph type="subTitle" idx="1"/>
          </p:nvPr>
        </p:nvSpPr>
        <p:spPr>
          <a:xfrm>
            <a:off x="134625" y="4225629"/>
            <a:ext cx="8520600" cy="415800"/>
          </a:xfrm>
          <a:prstGeom prst="rect">
            <a:avLst/>
          </a:prstGeom>
        </p:spPr>
        <p:txBody>
          <a:bodyPr lIns="91425" tIns="91425" rIns="91425" bIns="91425" anchor="t" anchorCtr="0">
            <a:noAutofit/>
          </a:bodyPr>
          <a:lstStyle/>
          <a:p>
            <a:pPr lvl="0" rtl="0">
              <a:spcBef>
                <a:spcPts val="0"/>
              </a:spcBef>
              <a:buNone/>
            </a:pPr>
            <a:r>
              <a:rPr lang="en" sz="1800" i="1"/>
              <a:t>Jill Murray - @codejill</a:t>
            </a:r>
          </a:p>
        </p:txBody>
      </p:sp>
    </p:spTree>
    <p:extLst>
      <p:ext uri="{BB962C8B-B14F-4D97-AF65-F5344CB8AC3E}">
        <p14:creationId xmlns:p14="http://schemas.microsoft.com/office/powerpoint/2010/main" val="421656955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7"/>
        <p:cNvGrpSpPr/>
        <p:nvPr/>
      </p:nvGrpSpPr>
      <p:grpSpPr>
        <a:xfrm>
          <a:off x="0" y="0"/>
          <a:ext cx="0" cy="0"/>
          <a:chOff x="0" y="0"/>
          <a:chExt cx="0" cy="0"/>
        </a:xfrm>
      </p:grpSpPr>
      <p:sp>
        <p:nvSpPr>
          <p:cNvPr id="68" name="Shape 68"/>
          <p:cNvSpPr txBox="1"/>
          <p:nvPr/>
        </p:nvSpPr>
        <p:spPr>
          <a:xfrm>
            <a:off x="1069625" y="946150"/>
            <a:ext cx="6614100" cy="2499600"/>
          </a:xfrm>
          <a:prstGeom prst="rect">
            <a:avLst/>
          </a:prstGeom>
          <a:noFill/>
          <a:ln>
            <a:noFill/>
          </a:ln>
        </p:spPr>
        <p:txBody>
          <a:bodyPr lIns="91425" tIns="91425" rIns="91425" bIns="91425" anchor="t" anchorCtr="0">
            <a:noAutofit/>
          </a:bodyPr>
          <a:lstStyle/>
          <a:p>
            <a:pPr algn="ctr" eaLnBrk="1" fontAlgn="auto" hangingPunct="1">
              <a:spcBef>
                <a:spcPts val="0"/>
              </a:spcBef>
              <a:spcAft>
                <a:spcPts val="0"/>
              </a:spcAft>
            </a:pPr>
            <a:r>
              <a:rPr lang="en" sz="3000" i="1" kern="0">
                <a:solidFill>
                  <a:srgbClr val="00FFFF"/>
                </a:solidFill>
                <a:latin typeface="Bad Script"/>
                <a:ea typeface="Bad Script"/>
                <a:cs typeface="Bad Script"/>
                <a:sym typeface="Bad Script"/>
              </a:rPr>
              <a:t>“No matter how much </a:t>
            </a:r>
            <a:r>
              <a:rPr lang="en" sz="3600" b="1" i="1" kern="0">
                <a:solidFill>
                  <a:srgbClr val="00FFFF"/>
                </a:solidFill>
                <a:latin typeface="Bad Script"/>
                <a:ea typeface="Bad Script"/>
                <a:cs typeface="Bad Script"/>
                <a:sym typeface="Bad Script"/>
              </a:rPr>
              <a:t>insight</a:t>
            </a:r>
            <a:r>
              <a:rPr lang="en" sz="3000" i="1" kern="0">
                <a:solidFill>
                  <a:srgbClr val="00FFFF"/>
                </a:solidFill>
                <a:latin typeface="Bad Script"/>
                <a:ea typeface="Bad Script"/>
                <a:cs typeface="Bad Script"/>
                <a:sym typeface="Bad Script"/>
              </a:rPr>
              <a:t> and </a:t>
            </a:r>
            <a:r>
              <a:rPr lang="en" sz="3600" b="1" i="1" kern="0">
                <a:solidFill>
                  <a:srgbClr val="00FFFF"/>
                </a:solidFill>
                <a:latin typeface="Bad Script"/>
                <a:ea typeface="Bad Script"/>
                <a:cs typeface="Bad Script"/>
                <a:sym typeface="Bad Script"/>
              </a:rPr>
              <a:t>understanding</a:t>
            </a:r>
            <a:r>
              <a:rPr lang="en" sz="3000" i="1" kern="0">
                <a:solidFill>
                  <a:srgbClr val="00FFFF"/>
                </a:solidFill>
                <a:latin typeface="Bad Script"/>
                <a:ea typeface="Bad Script"/>
                <a:cs typeface="Bad Script"/>
                <a:sym typeface="Bad Script"/>
              </a:rPr>
              <a:t> we develop, the </a:t>
            </a:r>
            <a:r>
              <a:rPr lang="en" sz="3600" b="1" i="1" kern="0">
                <a:solidFill>
                  <a:srgbClr val="00FFFF"/>
                </a:solidFill>
                <a:latin typeface="Bad Script"/>
                <a:ea typeface="Bad Script"/>
                <a:cs typeface="Bad Script"/>
                <a:sym typeface="Bad Script"/>
              </a:rPr>
              <a:t>rational brain</a:t>
            </a:r>
            <a:r>
              <a:rPr lang="en" sz="3000" i="1" kern="0">
                <a:solidFill>
                  <a:srgbClr val="00FFFF"/>
                </a:solidFill>
                <a:latin typeface="Bad Script"/>
                <a:ea typeface="Bad Script"/>
                <a:cs typeface="Bad Script"/>
                <a:sym typeface="Bad Script"/>
              </a:rPr>
              <a:t> is basically </a:t>
            </a:r>
            <a:r>
              <a:rPr lang="en" sz="3600" b="1" i="1" kern="0">
                <a:solidFill>
                  <a:srgbClr val="00FFFF"/>
                </a:solidFill>
                <a:latin typeface="Bad Script"/>
                <a:ea typeface="Bad Script"/>
                <a:cs typeface="Bad Script"/>
                <a:sym typeface="Bad Script"/>
              </a:rPr>
              <a:t>impotent</a:t>
            </a:r>
            <a:r>
              <a:rPr lang="en" sz="3000" i="1" kern="0">
                <a:solidFill>
                  <a:srgbClr val="00FFFF"/>
                </a:solidFill>
                <a:latin typeface="Bad Script"/>
                <a:ea typeface="Bad Script"/>
                <a:cs typeface="Bad Script"/>
                <a:sym typeface="Bad Script"/>
              </a:rPr>
              <a:t> to talk the emotional brain out of its </a:t>
            </a:r>
            <a:r>
              <a:rPr lang="en" sz="3600" b="1" i="1" kern="0">
                <a:solidFill>
                  <a:srgbClr val="00FFFF"/>
                </a:solidFill>
                <a:latin typeface="Bad Script"/>
                <a:ea typeface="Bad Script"/>
                <a:cs typeface="Bad Script"/>
                <a:sym typeface="Bad Script"/>
              </a:rPr>
              <a:t>reality.”</a:t>
            </a:r>
          </a:p>
          <a:p>
            <a:pPr algn="ctr" eaLnBrk="1" fontAlgn="auto" hangingPunct="1">
              <a:spcBef>
                <a:spcPts val="0"/>
              </a:spcBef>
              <a:spcAft>
                <a:spcPts val="0"/>
              </a:spcAft>
            </a:pPr>
            <a:endParaRPr sz="3600" b="1" i="1" kern="0">
              <a:solidFill>
                <a:srgbClr val="00FFFF"/>
              </a:solidFill>
              <a:latin typeface="Bad Script"/>
              <a:ea typeface="Bad Script"/>
              <a:cs typeface="Bad Script"/>
              <a:sym typeface="Bad Script"/>
            </a:endParaRPr>
          </a:p>
        </p:txBody>
      </p:sp>
      <p:sp>
        <p:nvSpPr>
          <p:cNvPr id="69" name="Shape 69"/>
          <p:cNvSpPr txBox="1"/>
          <p:nvPr/>
        </p:nvSpPr>
        <p:spPr>
          <a:xfrm>
            <a:off x="4300925" y="3785325"/>
            <a:ext cx="3131100" cy="540600"/>
          </a:xfrm>
          <a:prstGeom prst="rect">
            <a:avLst/>
          </a:prstGeom>
          <a:noFill/>
          <a:ln>
            <a:noFill/>
          </a:ln>
        </p:spPr>
        <p:txBody>
          <a:bodyPr lIns="91425" tIns="91425" rIns="91425" bIns="91425" anchor="t" anchorCtr="0">
            <a:noAutofit/>
          </a:bodyPr>
          <a:lstStyle/>
          <a:p>
            <a:pPr algn="r" eaLnBrk="1" fontAlgn="auto" hangingPunct="1">
              <a:spcBef>
                <a:spcPts val="0"/>
              </a:spcBef>
              <a:spcAft>
                <a:spcPts val="0"/>
              </a:spcAft>
            </a:pPr>
            <a:r>
              <a:rPr lang="en" kern="0">
                <a:solidFill>
                  <a:srgbClr val="CCCCCC"/>
                </a:solidFill>
                <a:latin typeface="Arial"/>
                <a:cs typeface="Arial"/>
                <a:sym typeface="Arial"/>
              </a:rPr>
              <a:t>Dr. Bessel van der Kolk, </a:t>
            </a:r>
          </a:p>
          <a:p>
            <a:pPr algn="r" eaLnBrk="1" fontAlgn="auto" hangingPunct="1">
              <a:spcBef>
                <a:spcPts val="0"/>
              </a:spcBef>
              <a:spcAft>
                <a:spcPts val="0"/>
              </a:spcAft>
            </a:pPr>
            <a:r>
              <a:rPr lang="en" i="1" kern="0">
                <a:solidFill>
                  <a:srgbClr val="CCCCCC"/>
                </a:solidFill>
                <a:latin typeface="Arial"/>
                <a:cs typeface="Arial"/>
                <a:sym typeface="Arial"/>
              </a:rPr>
              <a:t>The Body Keeps the Score</a:t>
            </a:r>
          </a:p>
          <a:p>
            <a:pPr eaLnBrk="1" fontAlgn="auto" hangingPunct="1">
              <a:spcBef>
                <a:spcPts val="0"/>
              </a:spcBef>
              <a:spcAft>
                <a:spcPts val="0"/>
              </a:spcAft>
            </a:pP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95141771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3"/>
        <p:cNvGrpSpPr/>
        <p:nvPr/>
      </p:nvGrpSpPr>
      <p:grpSpPr>
        <a:xfrm>
          <a:off x="0" y="0"/>
          <a:ext cx="0" cy="0"/>
          <a:chOff x="0" y="0"/>
          <a:chExt cx="0" cy="0"/>
        </a:xfrm>
      </p:grpSpPr>
      <p:pic>
        <p:nvPicPr>
          <p:cNvPr id="74" name="Shape 74" descr="02-Sign.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017347" y="2337947"/>
            <a:ext cx="2459949" cy="3042374"/>
          </a:xfrm>
          <a:prstGeom prst="rect">
            <a:avLst/>
          </a:prstGeom>
          <a:noFill/>
          <a:ln>
            <a:noFill/>
          </a:ln>
        </p:spPr>
      </p:pic>
      <p:pic>
        <p:nvPicPr>
          <p:cNvPr id="75" name="Shape 75" descr="02-Arrow.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2916165">
            <a:off x="2351976" y="148162"/>
            <a:ext cx="3312846" cy="2551176"/>
          </a:xfrm>
          <a:prstGeom prst="rect">
            <a:avLst/>
          </a:prstGeom>
          <a:noFill/>
          <a:ln>
            <a:noFill/>
          </a:ln>
        </p:spPr>
      </p:pic>
      <p:pic>
        <p:nvPicPr>
          <p:cNvPr id="76" name="Shape 76" descr="02-Eat.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1182932">
            <a:off x="5783139" y="1902112"/>
            <a:ext cx="2894047" cy="1719650"/>
          </a:xfrm>
          <a:prstGeom prst="rect">
            <a:avLst/>
          </a:prstGeom>
          <a:noFill/>
          <a:ln>
            <a:noFill/>
          </a:ln>
        </p:spPr>
      </p:pic>
      <p:pic>
        <p:nvPicPr>
          <p:cNvPr id="77" name="Shape 77" descr="02-wave.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00600" y="3156525"/>
            <a:ext cx="3117949" cy="2170799"/>
          </a:xfrm>
          <a:prstGeom prst="rect">
            <a:avLst/>
          </a:prstGeom>
          <a:noFill/>
          <a:ln>
            <a:noFill/>
          </a:ln>
        </p:spPr>
      </p:pic>
    </p:spTree>
    <p:extLst>
      <p:ext uri="{BB962C8B-B14F-4D97-AF65-F5344CB8AC3E}">
        <p14:creationId xmlns:p14="http://schemas.microsoft.com/office/powerpoint/2010/main" val="245836515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1"/>
        <p:cNvGrpSpPr/>
        <p:nvPr/>
      </p:nvGrpSpPr>
      <p:grpSpPr>
        <a:xfrm>
          <a:off x="0" y="0"/>
          <a:ext cx="0" cy="0"/>
          <a:chOff x="0" y="0"/>
          <a:chExt cx="0" cy="0"/>
        </a:xfrm>
      </p:grpSpPr>
      <p:pic>
        <p:nvPicPr>
          <p:cNvPr id="82" name="Shape 82" descr="03-Hey.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230" y="0"/>
            <a:ext cx="9103540" cy="5143500"/>
          </a:xfrm>
          <a:prstGeom prst="rect">
            <a:avLst/>
          </a:prstGeom>
          <a:noFill/>
          <a:ln>
            <a:noFill/>
          </a:ln>
        </p:spPr>
      </p:pic>
    </p:spTree>
    <p:extLst>
      <p:ext uri="{BB962C8B-B14F-4D97-AF65-F5344CB8AC3E}">
        <p14:creationId xmlns:p14="http://schemas.microsoft.com/office/powerpoint/2010/main" val="254530443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6"/>
        <p:cNvGrpSpPr/>
        <p:nvPr/>
      </p:nvGrpSpPr>
      <p:grpSpPr>
        <a:xfrm>
          <a:off x="0" y="0"/>
          <a:ext cx="0" cy="0"/>
          <a:chOff x="0" y="0"/>
          <a:chExt cx="0" cy="0"/>
        </a:xfrm>
      </p:grpSpPr>
      <p:pic>
        <p:nvPicPr>
          <p:cNvPr id="87" name="Shape 87" descr="04-rocket.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9625" y="1611725"/>
            <a:ext cx="2920500" cy="2920500"/>
          </a:xfrm>
          <a:prstGeom prst="rect">
            <a:avLst/>
          </a:prstGeom>
          <a:noFill/>
          <a:ln>
            <a:noFill/>
          </a:ln>
        </p:spPr>
      </p:pic>
      <p:pic>
        <p:nvPicPr>
          <p:cNvPr id="88" name="Shape 88" descr="04-Burning House.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001825" y="1390425"/>
            <a:ext cx="3141800" cy="3141800"/>
          </a:xfrm>
          <a:prstGeom prst="rect">
            <a:avLst/>
          </a:prstGeom>
          <a:noFill/>
          <a:ln>
            <a:noFill/>
          </a:ln>
        </p:spPr>
      </p:pic>
      <p:cxnSp>
        <p:nvCxnSpPr>
          <p:cNvPr id="89" name="Shape 89"/>
          <p:cNvCxnSpPr>
            <a:stCxn id="87" idx="0"/>
            <a:endCxn id="88" idx="0"/>
          </p:cNvCxnSpPr>
          <p:nvPr/>
        </p:nvCxnSpPr>
        <p:spPr>
          <a:xfrm rot="-5400000">
            <a:off x="4210675" y="-750475"/>
            <a:ext cx="221400" cy="4503000"/>
          </a:xfrm>
          <a:prstGeom prst="curvedConnector3">
            <a:avLst>
              <a:gd name="adj1" fmla="val 572651"/>
            </a:avLst>
          </a:prstGeom>
          <a:noFill/>
          <a:ln w="28575" cap="flat" cmpd="sng">
            <a:solidFill>
              <a:srgbClr val="FFFF00"/>
            </a:solidFill>
            <a:prstDash val="lgDash"/>
            <a:round/>
            <a:headEnd type="none" w="lg" len="lg"/>
            <a:tailEnd type="none" w="lg" len="lg"/>
          </a:ln>
        </p:spPr>
      </p:cxnSp>
      <p:cxnSp>
        <p:nvCxnSpPr>
          <p:cNvPr id="90" name="Shape 90"/>
          <p:cNvCxnSpPr>
            <a:endCxn id="88" idx="0"/>
          </p:cNvCxnSpPr>
          <p:nvPr/>
        </p:nvCxnSpPr>
        <p:spPr>
          <a:xfrm flipH="1">
            <a:off x="6572725" y="1062825"/>
            <a:ext cx="242400" cy="327600"/>
          </a:xfrm>
          <a:prstGeom prst="straightConnector1">
            <a:avLst/>
          </a:prstGeom>
          <a:noFill/>
          <a:ln w="28575" cap="flat" cmpd="sng">
            <a:solidFill>
              <a:srgbClr val="FFFF00"/>
            </a:solidFill>
            <a:prstDash val="solid"/>
            <a:round/>
            <a:headEnd type="none" w="lg" len="lg"/>
            <a:tailEnd type="none" w="lg" len="lg"/>
          </a:ln>
        </p:spPr>
      </p:cxnSp>
      <p:cxnSp>
        <p:nvCxnSpPr>
          <p:cNvPr id="91" name="Shape 91"/>
          <p:cNvCxnSpPr>
            <a:stCxn id="88" idx="0"/>
          </p:cNvCxnSpPr>
          <p:nvPr/>
        </p:nvCxnSpPr>
        <p:spPr>
          <a:xfrm rot="10800000">
            <a:off x="6267925" y="1266225"/>
            <a:ext cx="304800" cy="124200"/>
          </a:xfrm>
          <a:prstGeom prst="straightConnector1">
            <a:avLst/>
          </a:prstGeom>
          <a:noFill/>
          <a:ln w="28575" cap="flat" cmpd="sng">
            <a:solidFill>
              <a:srgbClr val="FFFF00"/>
            </a:solidFill>
            <a:prstDash val="solid"/>
            <a:round/>
            <a:headEnd type="none" w="lg" len="lg"/>
            <a:tailEnd type="none" w="lg" len="lg"/>
          </a:ln>
        </p:spPr>
      </p:cxnSp>
    </p:spTree>
    <p:extLst>
      <p:ext uri="{BB962C8B-B14F-4D97-AF65-F5344CB8AC3E}">
        <p14:creationId xmlns:p14="http://schemas.microsoft.com/office/powerpoint/2010/main" val="2019226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5"/>
        <p:cNvGrpSpPr/>
        <p:nvPr/>
      </p:nvGrpSpPr>
      <p:grpSpPr>
        <a:xfrm>
          <a:off x="0" y="0"/>
          <a:ext cx="0" cy="0"/>
          <a:chOff x="0" y="0"/>
          <a:chExt cx="0" cy="0"/>
        </a:xfrm>
      </p:grpSpPr>
      <p:pic>
        <p:nvPicPr>
          <p:cNvPr id="96" name="Shape 96" descr="hero.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05250" y="658200"/>
            <a:ext cx="7133500" cy="4030424"/>
          </a:xfrm>
          <a:prstGeom prst="rect">
            <a:avLst/>
          </a:prstGeom>
          <a:noFill/>
          <a:ln>
            <a:noFill/>
          </a:ln>
        </p:spPr>
      </p:pic>
    </p:spTree>
    <p:extLst>
      <p:ext uri="{BB962C8B-B14F-4D97-AF65-F5344CB8AC3E}">
        <p14:creationId xmlns:p14="http://schemas.microsoft.com/office/powerpoint/2010/main" val="1799268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781050"/>
            <a:ext cx="1600200" cy="990600"/>
          </a:xfrm>
          <a:prstGeom prst="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4114800" y="1314450"/>
            <a:ext cx="838200" cy="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72200" y="3371848"/>
            <a:ext cx="1600200" cy="9906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57800" y="819150"/>
            <a:ext cx="1600200" cy="990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477000" y="2028825"/>
            <a:ext cx="228600" cy="114300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14400" y="3390900"/>
            <a:ext cx="1600200" cy="9906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05200" y="3409950"/>
            <a:ext cx="1600200" cy="990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4724400" y="2019301"/>
            <a:ext cx="609600" cy="123824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667000" y="3867149"/>
            <a:ext cx="685800" cy="190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769918" y="1962150"/>
            <a:ext cx="744682" cy="106680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238750" y="3867148"/>
            <a:ext cx="685800" cy="190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486400" y="3867148"/>
            <a:ext cx="5715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16604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0"/>
        <p:cNvGrpSpPr/>
        <p:nvPr/>
      </p:nvGrpSpPr>
      <p:grpSpPr>
        <a:xfrm>
          <a:off x="0" y="0"/>
          <a:ext cx="0" cy="0"/>
          <a:chOff x="0" y="0"/>
          <a:chExt cx="0" cy="0"/>
        </a:xfrm>
      </p:grpSpPr>
      <p:pic>
        <p:nvPicPr>
          <p:cNvPr id="101" name="Shape 101" descr="05-dawn.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230" y="0"/>
            <a:ext cx="9103540" cy="5143500"/>
          </a:xfrm>
          <a:prstGeom prst="rect">
            <a:avLst/>
          </a:prstGeom>
          <a:noFill/>
          <a:ln>
            <a:noFill/>
          </a:ln>
        </p:spPr>
      </p:pic>
    </p:spTree>
    <p:extLst>
      <p:ext uri="{BB962C8B-B14F-4D97-AF65-F5344CB8AC3E}">
        <p14:creationId xmlns:p14="http://schemas.microsoft.com/office/powerpoint/2010/main" val="2674401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52400" y="34925"/>
            <a:ext cx="6677361"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7000" dirty="0" smtClean="0">
                <a:solidFill>
                  <a:srgbClr val="FFFFFF"/>
                </a:solidFill>
                <a:latin typeface="Rockwell Extra Bold" panose="02060903040505020403" pitchFamily="18" charset="0"/>
              </a:rPr>
              <a:t>JASON</a:t>
            </a:r>
          </a:p>
          <a:p>
            <a:pPr algn="ctr">
              <a:lnSpc>
                <a:spcPct val="80000"/>
              </a:lnSpc>
            </a:pPr>
            <a:r>
              <a:rPr lang="en-US" altLang="en-US" sz="7000" dirty="0" smtClean="0">
                <a:solidFill>
                  <a:srgbClr val="FFFFFF"/>
                </a:solidFill>
                <a:latin typeface="Rockwell Extra Bold" panose="02060903040505020403" pitchFamily="18" charset="0"/>
              </a:rPr>
              <a:t>KIM</a:t>
            </a:r>
            <a:endParaRPr lang="en-US" altLang="en-US" sz="7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CEO &amp; Creative Director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Cardboard Utopia</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LeSaucierKim</a:t>
            </a:r>
            <a:endParaRPr lang="en-US" altLang="en-US" sz="3000" dirty="0">
              <a:solidFill>
                <a:srgbClr val="FFFFFF"/>
              </a:solidFill>
              <a:latin typeface="Rockwell Extra Bold" panose="02060903040505020403"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92900"/>
            <a:ext cx="3385992" cy="158258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2424" y="3477773"/>
            <a:ext cx="2319338" cy="154622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9395" y="1755597"/>
            <a:ext cx="3365397" cy="1572957"/>
          </a:xfrm>
          <a:prstGeom prst="rect">
            <a:avLst/>
          </a:prstGeom>
        </p:spPr>
      </p:pic>
    </p:spTree>
    <p:extLst>
      <p:ext uri="{BB962C8B-B14F-4D97-AF65-F5344CB8AC3E}">
        <p14:creationId xmlns:p14="http://schemas.microsoft.com/office/powerpoint/2010/main" val="239686249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19400" y="2647950"/>
            <a:ext cx="6153150" cy="1458912"/>
          </a:xfrm>
        </p:spPr>
        <p:txBody>
          <a:bodyPr/>
          <a:lstStyle/>
          <a:p>
            <a:pPr algn="r">
              <a:defRPr/>
            </a:pPr>
            <a:r>
              <a:rPr lang="fr-FR" sz="4800"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What</a:t>
            </a:r>
            <a:r>
              <a:rPr lang="fr-FR" sz="4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 No One Tells You About Running </a:t>
            </a:r>
            <a:r>
              <a:rPr lang="fr-FR" sz="4800"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Your</a:t>
            </a:r>
            <a:r>
              <a:rPr lang="fr-FR" sz="4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 </a:t>
            </a:r>
            <a:r>
              <a:rPr lang="fr-FR" sz="4800"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Own</a:t>
            </a:r>
            <a:r>
              <a:rPr lang="fr-FR" sz="4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 </a:t>
            </a:r>
            <a:r>
              <a:rPr lang="fr-FR" sz="4800"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Indie</a:t>
            </a:r>
            <a:r>
              <a:rPr lang="fr-FR" sz="4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 Studio</a:t>
            </a:r>
            <a:endParaRPr lang="fr-FR"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137235875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00050"/>
            <a:ext cx="92964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pPr>
              <a:defRPr/>
            </a:pPr>
            <a:r>
              <a:rPr lang="fr-FR"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1. You </a:t>
            </a:r>
            <a:r>
              <a:rPr lang="fr-FR"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will</a:t>
            </a:r>
            <a:r>
              <a:rPr lang="fr-FR"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 </a:t>
            </a:r>
            <a:r>
              <a:rPr lang="fr-FR"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be</a:t>
            </a:r>
            <a:r>
              <a:rPr lang="fr-FR"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 an entrepreneur</a:t>
            </a:r>
            <a:endParaRPr lang="fr-FR"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428337251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23615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2</a:t>
            </a:r>
            <a:r>
              <a:rPr lang="fr-FR"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 You </a:t>
            </a:r>
            <a:r>
              <a:rPr lang="fr-FR"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will</a:t>
            </a:r>
            <a:r>
              <a:rPr lang="fr-FR"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 </a:t>
            </a:r>
            <a:r>
              <a:rPr lang="fr-FR"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be</a:t>
            </a:r>
            <a:r>
              <a:rPr lang="fr-FR"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 a leader</a:t>
            </a:r>
            <a:endParaRPr lang="fr-FR"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13630672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pPr>
              <a:defRPr/>
            </a:pPr>
            <a:r>
              <a:rPr lang="fr-FR"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3. You </a:t>
            </a:r>
            <a:r>
              <a:rPr lang="fr-FR"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will</a:t>
            </a:r>
            <a:r>
              <a:rPr lang="fr-FR"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 go </a:t>
            </a:r>
            <a:r>
              <a:rPr lang="fr-FR"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rPr>
              <a:t>crazy</a:t>
            </a:r>
            <a:endParaRPr lang="fr-FR"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229050831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09932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46748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529943" y="55487"/>
            <a:ext cx="6473544"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7000" dirty="0" smtClean="0">
                <a:solidFill>
                  <a:srgbClr val="FFFFFF"/>
                </a:solidFill>
                <a:latin typeface="Rockwell Extra Bold" panose="02060903040505020403" pitchFamily="18" charset="0"/>
              </a:rPr>
              <a:t>ADAM</a:t>
            </a:r>
          </a:p>
          <a:p>
            <a:pPr algn="ctr">
              <a:lnSpc>
                <a:spcPct val="80000"/>
              </a:lnSpc>
            </a:pPr>
            <a:r>
              <a:rPr lang="en-US" altLang="en-US" sz="7000" dirty="0" err="1" smtClean="0">
                <a:solidFill>
                  <a:srgbClr val="FFFFFF"/>
                </a:solidFill>
                <a:latin typeface="Rockwell Extra Bold" panose="02060903040505020403" pitchFamily="18" charset="0"/>
              </a:rPr>
              <a:t>BOYES</a:t>
            </a:r>
            <a:endParaRPr lang="en-US" altLang="en-US" sz="7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CEO</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Iron Galaxy</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amboyes</a:t>
            </a:r>
            <a:endParaRPr lang="en-US" altLang="en-US" sz="3000" dirty="0">
              <a:solidFill>
                <a:srgbClr val="FFFFFF"/>
              </a:solidFill>
              <a:latin typeface="Rockwell Extra Bold" panose="02060903040505020403" pitchFamily="18"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15000" y="3227253"/>
            <a:ext cx="3264787" cy="1742337"/>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19800" y="1657350"/>
            <a:ext cx="2819400" cy="126179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26813" y="303752"/>
            <a:ext cx="3112387" cy="1045492"/>
          </a:xfrm>
          <a:prstGeom prst="rect">
            <a:avLst/>
          </a:prstGeom>
        </p:spPr>
      </p:pic>
    </p:spTree>
    <p:extLst>
      <p:ext uri="{BB962C8B-B14F-4D97-AF65-F5344CB8AC3E}">
        <p14:creationId xmlns:p14="http://schemas.microsoft.com/office/powerpoint/2010/main" val="381074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91234268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26885" y="1428750"/>
            <a:ext cx="8333180" cy="2123658"/>
          </a:xfrm>
          <a:prstGeom prst="rect">
            <a:avLst/>
          </a:prstGeom>
          <a:noFill/>
        </p:spPr>
        <p:txBody>
          <a:bodyPr wrap="none">
            <a:spAutoFit/>
          </a:bodyPr>
          <a:lstStyle/>
          <a:p>
            <a:pPr algn="ctr">
              <a:defRPr/>
            </a:pPr>
            <a:r>
              <a:rPr lang="en-US" sz="6600" b="1" dirty="0">
                <a:ln w="12700">
                  <a:solidFill>
                    <a:srgbClr val="DAEDEF"/>
                  </a:solidFill>
                  <a:prstDash val="solid"/>
                </a:ln>
                <a:pattFill prst="ltDnDiag">
                  <a:fgClr>
                    <a:srgbClr val="DAEDEF">
                      <a:lumMod val="60000"/>
                      <a:lumOff val="40000"/>
                    </a:srgbClr>
                  </a:fgClr>
                  <a:bgClr>
                    <a:srgbClr val="FFFFFF"/>
                  </a:bgClr>
                </a:pattFill>
              </a:rPr>
              <a:t>BE CAREFUL WHAT</a:t>
            </a:r>
          </a:p>
          <a:p>
            <a:pPr algn="ctr">
              <a:defRPr/>
            </a:pPr>
            <a:r>
              <a:rPr lang="en-US" sz="6600" b="1" dirty="0">
                <a:ln w="12700">
                  <a:solidFill>
                    <a:srgbClr val="DAEDEF"/>
                  </a:solidFill>
                  <a:prstDash val="solid"/>
                </a:ln>
                <a:pattFill prst="ltDnDiag">
                  <a:fgClr>
                    <a:srgbClr val="DAEDEF">
                      <a:lumMod val="60000"/>
                      <a:lumOff val="40000"/>
                    </a:srgbClr>
                  </a:fgClr>
                  <a:bgClr>
                    <a:srgbClr val="FFFFFF"/>
                  </a:bgClr>
                </a:pattFill>
              </a:rPr>
              <a:t>YOU WISH FOR</a:t>
            </a:r>
          </a:p>
        </p:txBody>
      </p:sp>
      <p:sp>
        <p:nvSpPr>
          <p:cNvPr id="4" name="Rectangle 3"/>
          <p:cNvSpPr/>
          <p:nvPr/>
        </p:nvSpPr>
        <p:spPr>
          <a:xfrm>
            <a:off x="3429000" y="4705350"/>
            <a:ext cx="1576072" cy="369332"/>
          </a:xfrm>
          <a:prstGeom prst="rect">
            <a:avLst/>
          </a:prstGeom>
        </p:spPr>
        <p:txBody>
          <a:bodyPr wrap="none">
            <a:spAutoFit/>
          </a:bodyPr>
          <a:lstStyle/>
          <a:p>
            <a:pPr>
              <a:defRPr/>
            </a:pPr>
            <a:r>
              <a:rPr lang="en-US" b="1" dirty="0">
                <a:ln w="12700">
                  <a:solidFill>
                    <a:srgbClr val="DAEDEF"/>
                  </a:solidFill>
                  <a:prstDash val="solid"/>
                </a:ln>
                <a:pattFill prst="ltDnDiag">
                  <a:fgClr>
                    <a:srgbClr val="DAEDEF">
                      <a:lumMod val="60000"/>
                      <a:lumOff val="40000"/>
                    </a:srgbClr>
                  </a:fgClr>
                  <a:bgClr>
                    <a:srgbClr val="FFFFFF"/>
                  </a:bgClr>
                </a:pattFill>
              </a:rPr>
              <a:t>@AMBOYES</a:t>
            </a:r>
            <a:endParaRPr lang="en-US" dirty="0">
              <a:solidFill>
                <a:srgbClr val="000000"/>
              </a:solidFill>
            </a:endParaRPr>
          </a:p>
        </p:txBody>
      </p:sp>
    </p:spTree>
    <p:extLst>
      <p:ext uri="{BB962C8B-B14F-4D97-AF65-F5344CB8AC3E}">
        <p14:creationId xmlns:p14="http://schemas.microsoft.com/office/powerpoint/2010/main" val="283433821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livingthestory.com/wp-content/uploads/2013/12/I-Have-a-Dream.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438150"/>
            <a:ext cx="737235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66012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fai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9388"/>
            <a:ext cx="91440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93229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5619"/>
            <a:ext cx="3733800"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WISH</a:t>
            </a:r>
          </a:p>
        </p:txBody>
      </p:sp>
      <p:sp>
        <p:nvSpPr>
          <p:cNvPr id="9" name="Rectangle 8"/>
          <p:cNvSpPr/>
          <p:nvPr/>
        </p:nvSpPr>
        <p:spPr>
          <a:xfrm>
            <a:off x="5029200" y="25619"/>
            <a:ext cx="3697287"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GET</a:t>
            </a:r>
          </a:p>
        </p:txBody>
      </p:sp>
      <p:pic>
        <p:nvPicPr>
          <p:cNvPr id="10244" name="Picture 2" descr="Image result for speed boa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657350"/>
            <a:ext cx="36972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Image result for cute pup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657350"/>
            <a:ext cx="3697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descr="Image result for dog barf garbage"/>
          <p:cNvPicPr>
            <a:picLocks noChangeAspect="1" noChangeArrowheads="1"/>
          </p:cNvPicPr>
          <p:nvPr/>
        </p:nvPicPr>
        <p:blipFill>
          <a:blip r:embed="rId4" cstate="email">
            <a:extLst>
              <a:ext uri="{28A0092B-C50C-407E-A947-70E740481C1C}">
                <a14:useLocalDpi xmlns:a14="http://schemas.microsoft.com/office/drawing/2010/main"/>
              </a:ext>
            </a:extLst>
          </a:blip>
          <a:srcRect b="5882"/>
          <a:stretch>
            <a:fillRect/>
          </a:stretch>
        </p:blipFill>
        <p:spPr bwMode="auto">
          <a:xfrm>
            <a:off x="5410200" y="1352550"/>
            <a:ext cx="27924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648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9154"/>
                                        </p:tgtEl>
                                        <p:attrNameLst>
                                          <p:attrName>style.visibility</p:attrName>
                                        </p:attrNameLst>
                                      </p:cBhvr>
                                      <p:to>
                                        <p:strVal val="visible"/>
                                      </p:to>
                                    </p:set>
                                    <p:animEffect transition="in" filter="fade">
                                      <p:cBhvr>
                                        <p:cTn id="10"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5619"/>
            <a:ext cx="3733800"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WISH</a:t>
            </a:r>
          </a:p>
        </p:txBody>
      </p:sp>
      <p:sp>
        <p:nvSpPr>
          <p:cNvPr id="9" name="Rectangle 8"/>
          <p:cNvSpPr/>
          <p:nvPr/>
        </p:nvSpPr>
        <p:spPr>
          <a:xfrm>
            <a:off x="5029200" y="25619"/>
            <a:ext cx="3697287"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GET</a:t>
            </a:r>
          </a:p>
        </p:txBody>
      </p:sp>
      <p:pic>
        <p:nvPicPr>
          <p:cNvPr id="11268" name="Picture 2" descr="Image result for speed boa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657350"/>
            <a:ext cx="36972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descr="http://www.boattest.com/images-gallery/News/aotw_6151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1657350"/>
            <a:ext cx="36972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883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6088"/>
                                        </p:tgtEl>
                                        <p:attrNameLst>
                                          <p:attrName>style.visibility</p:attrName>
                                        </p:attrNameLst>
                                      </p:cBhvr>
                                      <p:to>
                                        <p:strVal val="visible"/>
                                      </p:to>
                                    </p:set>
                                    <p:animEffect transition="in" filter="fade">
                                      <p:cBhvr>
                                        <p:cTn id="10" dur="500"/>
                                        <p:tgtEl>
                                          <p:spTgt spid="46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d.ibtimes.co.uk/en/full/1369042/red-hous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57775" y="1657350"/>
            <a:ext cx="36687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1000" y="25619"/>
            <a:ext cx="3733800"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WISH</a:t>
            </a:r>
          </a:p>
        </p:txBody>
      </p:sp>
      <p:sp>
        <p:nvSpPr>
          <p:cNvPr id="9" name="Rectangle 8"/>
          <p:cNvSpPr/>
          <p:nvPr/>
        </p:nvSpPr>
        <p:spPr>
          <a:xfrm>
            <a:off x="5029200" y="25619"/>
            <a:ext cx="3697287"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GET</a:t>
            </a:r>
          </a:p>
        </p:txBody>
      </p:sp>
      <p:pic>
        <p:nvPicPr>
          <p:cNvPr id="12293" name="Picture 2" descr="https://d.ibtimes.co.uk/en/full/1369042/red-house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2925" y="1657350"/>
            <a:ext cx="34099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662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5619"/>
            <a:ext cx="3733800"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WISH</a:t>
            </a:r>
          </a:p>
        </p:txBody>
      </p:sp>
      <p:sp>
        <p:nvSpPr>
          <p:cNvPr id="9" name="Rectangle 8"/>
          <p:cNvSpPr/>
          <p:nvPr/>
        </p:nvSpPr>
        <p:spPr>
          <a:xfrm>
            <a:off x="5029200" y="25619"/>
            <a:ext cx="3697287"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GET</a:t>
            </a:r>
          </a:p>
        </p:txBody>
      </p:sp>
      <p:pic>
        <p:nvPicPr>
          <p:cNvPr id="14340" name="Picture 10" descr="http://www.ccom.network/image.php?file=http://www.ccom.network/_uploads/264/736/bqpenx90ov.jpg&amp;maxw=650&amp;maxh=80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239838"/>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12" descr="http://www.christofcoetzee.co.za/img/spaghett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7338" y="1292225"/>
            <a:ext cx="301942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952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8140"/>
                                        </p:tgtEl>
                                        <p:attrNameLst>
                                          <p:attrName>style.visibility</p:attrName>
                                        </p:attrNameLst>
                                      </p:cBhvr>
                                      <p:to>
                                        <p:strVal val="visible"/>
                                      </p:to>
                                    </p:set>
                                    <p:animEffect transition="in" filter="fade">
                                      <p:cBhvr>
                                        <p:cTn id="10" dur="500"/>
                                        <p:tgtEl>
                                          <p:spTgt spid="48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6" name="Picture 8" descr="http://i.dailymail.co.uk/i/pix/2010/10/11/article-1319517-0B912E00000005DC-315_634x35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29200" y="1560513"/>
            <a:ext cx="3697288"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6" descr="http://talentformula.ca/wp-content/uploads/dream-job-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581150"/>
            <a:ext cx="3697288"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1000" y="25619"/>
            <a:ext cx="3733800"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WISH</a:t>
            </a:r>
          </a:p>
        </p:txBody>
      </p:sp>
      <p:sp>
        <p:nvSpPr>
          <p:cNvPr id="9" name="Rectangle 8"/>
          <p:cNvSpPr/>
          <p:nvPr/>
        </p:nvSpPr>
        <p:spPr>
          <a:xfrm>
            <a:off x="5029200" y="25619"/>
            <a:ext cx="3697287"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GET</a:t>
            </a:r>
          </a:p>
        </p:txBody>
      </p:sp>
    </p:spTree>
    <p:extLst>
      <p:ext uri="{BB962C8B-B14F-4D97-AF65-F5344CB8AC3E}">
        <p14:creationId xmlns:p14="http://schemas.microsoft.com/office/powerpoint/2010/main" val="3248426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8136"/>
                                        </p:tgtEl>
                                        <p:attrNameLst>
                                          <p:attrName>style.visibility</p:attrName>
                                        </p:attrNameLst>
                                      </p:cBhvr>
                                      <p:to>
                                        <p:strVal val="visible"/>
                                      </p:to>
                                    </p:set>
                                    <p:animEffect transition="in" filter="fade">
                                      <p:cBhvr>
                                        <p:cTn id="10" dur="5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5619"/>
            <a:ext cx="3733800"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WISH</a:t>
            </a:r>
          </a:p>
        </p:txBody>
      </p:sp>
      <p:sp>
        <p:nvSpPr>
          <p:cNvPr id="9" name="Rectangle 8"/>
          <p:cNvSpPr/>
          <p:nvPr/>
        </p:nvSpPr>
        <p:spPr>
          <a:xfrm>
            <a:off x="5029200" y="25619"/>
            <a:ext cx="3697287"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GET</a:t>
            </a:r>
          </a:p>
        </p:txBody>
      </p:sp>
      <p:pic>
        <p:nvPicPr>
          <p:cNvPr id="16388" name="Picture 2" descr="http://devbasu.com/wp-content/uploads/2015/04/describe-your-ideal-bos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7850" y="1581150"/>
            <a:ext cx="366077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https://willory.com/wp-content/uploads/2015/02/tim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0" y="1539875"/>
            <a:ext cx="1739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Image result for divorc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11763" y="1733550"/>
            <a:ext cx="15081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Picture 14" descr="https://static01.nyt.com/images/2009/12/01/health/01well_lonely/blogSpa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00800" y="3074988"/>
            <a:ext cx="20574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12" descr="http://accountlearning.com/wp-content/uploads/2016/04/Termination.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54638" y="3409950"/>
            <a:ext cx="15224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008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332"/>
                                        </p:tgtEl>
                                        <p:attrNameLst>
                                          <p:attrName>style.visibility</p:attrName>
                                        </p:attrNameLst>
                                      </p:cBhvr>
                                      <p:to>
                                        <p:strVal val="visible"/>
                                      </p:to>
                                    </p:set>
                                    <p:animEffect transition="in" filter="fade">
                                      <p:cBhvr>
                                        <p:cTn id="7" dur="500"/>
                                        <p:tgtEl>
                                          <p:spTgt spid="56332"/>
                                        </p:tgtEl>
                                      </p:cBhvr>
                                    </p:animEffect>
                                  </p:childTnLst>
                                </p:cTn>
                              </p:par>
                              <p:par>
                                <p:cTn id="8" presetID="10" presetClass="entr" presetSubtype="0" fill="hold" nodeType="withEffect">
                                  <p:stCondLst>
                                    <p:cond delay="0"/>
                                  </p:stCondLst>
                                  <p:childTnLst>
                                    <p:set>
                                      <p:cBhvr>
                                        <p:cTn id="9" dur="1" fill="hold">
                                          <p:stCondLst>
                                            <p:cond delay="0"/>
                                          </p:stCondLst>
                                        </p:cTn>
                                        <p:tgtEl>
                                          <p:spTgt spid="56328"/>
                                        </p:tgtEl>
                                        <p:attrNameLst>
                                          <p:attrName>style.visibility</p:attrName>
                                        </p:attrNameLst>
                                      </p:cBhvr>
                                      <p:to>
                                        <p:strVal val="visible"/>
                                      </p:to>
                                    </p:set>
                                    <p:animEffect transition="in" filter="fade">
                                      <p:cBhvr>
                                        <p:cTn id="10" dur="500"/>
                                        <p:tgtEl>
                                          <p:spTgt spid="56328"/>
                                        </p:tgtEl>
                                      </p:cBhvr>
                                    </p:animEffect>
                                  </p:childTnLst>
                                </p:cTn>
                              </p:par>
                              <p:par>
                                <p:cTn id="11" presetID="10" presetClass="entr" presetSubtype="0" fill="hold" nodeType="withEffect">
                                  <p:stCondLst>
                                    <p:cond delay="0"/>
                                  </p:stCondLst>
                                  <p:childTnLst>
                                    <p:set>
                                      <p:cBhvr>
                                        <p:cTn id="12" dur="1" fill="hold">
                                          <p:stCondLst>
                                            <p:cond delay="0"/>
                                          </p:stCondLst>
                                        </p:cTn>
                                        <p:tgtEl>
                                          <p:spTgt spid="56334"/>
                                        </p:tgtEl>
                                        <p:attrNameLst>
                                          <p:attrName>style.visibility</p:attrName>
                                        </p:attrNameLst>
                                      </p:cBhvr>
                                      <p:to>
                                        <p:strVal val="visible"/>
                                      </p:to>
                                    </p:set>
                                    <p:animEffect transition="in" filter="fade">
                                      <p:cBhvr>
                                        <p:cTn id="13" dur="500"/>
                                        <p:tgtEl>
                                          <p:spTgt spid="56334"/>
                                        </p:tgtEl>
                                      </p:cBhvr>
                                    </p:animEffect>
                                  </p:childTnLst>
                                </p:cTn>
                              </p:par>
                              <p:par>
                                <p:cTn id="14" presetID="10" presetClass="entr" presetSubtype="0" fill="hold" nodeType="withEffect">
                                  <p:stCondLst>
                                    <p:cond delay="0"/>
                                  </p:stCondLst>
                                  <p:childTnLst>
                                    <p:set>
                                      <p:cBhvr>
                                        <p:cTn id="15" dur="1" fill="hold">
                                          <p:stCondLst>
                                            <p:cond delay="0"/>
                                          </p:stCondLst>
                                        </p:cTn>
                                        <p:tgtEl>
                                          <p:spTgt spid="56326"/>
                                        </p:tgtEl>
                                        <p:attrNameLst>
                                          <p:attrName>style.visibility</p:attrName>
                                        </p:attrNameLst>
                                      </p:cBhvr>
                                      <p:to>
                                        <p:strVal val="visible"/>
                                      </p:to>
                                    </p:set>
                                    <p:animEffect transition="in" filter="fade">
                                      <p:cBhvr>
                                        <p:cTn id="16" dur="500"/>
                                        <p:tgtEl>
                                          <p:spTgt spid="5632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5619"/>
            <a:ext cx="3733800"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WISH</a:t>
            </a:r>
          </a:p>
        </p:txBody>
      </p:sp>
      <p:sp>
        <p:nvSpPr>
          <p:cNvPr id="9" name="Rectangle 8"/>
          <p:cNvSpPr/>
          <p:nvPr/>
        </p:nvSpPr>
        <p:spPr>
          <a:xfrm>
            <a:off x="5029200" y="25619"/>
            <a:ext cx="3697287"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GET</a:t>
            </a:r>
          </a:p>
        </p:txBody>
      </p:sp>
      <p:pic>
        <p:nvPicPr>
          <p:cNvPr id="18436" name="Picture 6" descr="https://www.ringcentral.com/blog/wp-content/uploads/2012/08/shutterstock_11123078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1657350"/>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descr="https://stofferwealthadvisors.com/wp-content/uploads/2014/07/losingmoneyretiremen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5550" y="1657350"/>
            <a:ext cx="34051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774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56"/>
                                        </p:tgtEl>
                                        <p:attrNameLst>
                                          <p:attrName>style.visibility</p:attrName>
                                        </p:attrNameLst>
                                      </p:cBhvr>
                                      <p:to>
                                        <p:strVal val="visible"/>
                                      </p:to>
                                    </p:set>
                                    <p:animEffect transition="in" filter="fade">
                                      <p:cBhvr>
                                        <p:cTn id="7" dur="500"/>
                                        <p:tgtEl>
                                          <p:spTgt spid="5325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55113"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12667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5619"/>
            <a:ext cx="3733800"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WISH</a:t>
            </a:r>
          </a:p>
        </p:txBody>
      </p:sp>
      <p:sp>
        <p:nvSpPr>
          <p:cNvPr id="9" name="Rectangle 8"/>
          <p:cNvSpPr/>
          <p:nvPr/>
        </p:nvSpPr>
        <p:spPr>
          <a:xfrm>
            <a:off x="5029200" y="25619"/>
            <a:ext cx="3697287"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GET</a:t>
            </a:r>
          </a:p>
        </p:txBody>
      </p:sp>
      <p:pic>
        <p:nvPicPr>
          <p:cNvPr id="19460" name="Picture 2" descr="Image result for minecraf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638300"/>
            <a:ext cx="368935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http://ikeeki.com/wp-content/uploads/2015/09/2ae5c21e60e299993489ff29668c585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1962150"/>
            <a:ext cx="3709988"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306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3252"/>
                                        </p:tgtEl>
                                        <p:attrNameLst>
                                          <p:attrName>style.visibility</p:attrName>
                                        </p:attrNameLst>
                                      </p:cBhvr>
                                      <p:to>
                                        <p:strVal val="visible"/>
                                      </p:to>
                                    </p:set>
                                    <p:animEffect transition="in" filter="fade">
                                      <p:cBhvr>
                                        <p:cTn id="10"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actioncoachofelmgrove.com/images/16_ori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581150"/>
            <a:ext cx="36988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1000" y="25619"/>
            <a:ext cx="3733800"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WISH</a:t>
            </a:r>
          </a:p>
        </p:txBody>
      </p:sp>
      <p:sp>
        <p:nvSpPr>
          <p:cNvPr id="9" name="Rectangle 8"/>
          <p:cNvSpPr/>
          <p:nvPr/>
        </p:nvSpPr>
        <p:spPr>
          <a:xfrm>
            <a:off x="5029200" y="25619"/>
            <a:ext cx="3697287" cy="923330"/>
          </a:xfrm>
          <a:prstGeom prst="rect">
            <a:avLst/>
          </a:prstGeom>
          <a:noFill/>
        </p:spPr>
        <p:txBody>
          <a:bodyPr>
            <a:spAutoFit/>
          </a:bodyPr>
          <a:lstStyle/>
          <a:p>
            <a:pPr algn="ctr">
              <a:defRPr/>
            </a:pPr>
            <a:r>
              <a:rPr lang="en-US" sz="5400" b="1" dirty="0">
                <a:ln w="12700">
                  <a:solidFill>
                    <a:srgbClr val="DAEDEF"/>
                  </a:solidFill>
                  <a:prstDash val="solid"/>
                </a:ln>
                <a:pattFill prst="ltDnDiag">
                  <a:fgClr>
                    <a:srgbClr val="DAEDEF">
                      <a:lumMod val="60000"/>
                      <a:lumOff val="40000"/>
                    </a:srgbClr>
                  </a:fgClr>
                  <a:bgClr>
                    <a:srgbClr val="FFFFFF"/>
                  </a:bgClr>
                </a:pattFill>
              </a:rPr>
              <a:t>I GET</a:t>
            </a:r>
          </a:p>
        </p:txBody>
      </p:sp>
      <p:pic>
        <p:nvPicPr>
          <p:cNvPr id="52228" name="Picture 4" descr="https://www.rawstory.com/wp-content/uploads/2016/02/Donald-Trump-Iowa-REUTERS-800x43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6175" y="1820863"/>
            <a:ext cx="369887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786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2228"/>
                                        </p:tgtEl>
                                        <p:attrNameLst>
                                          <p:attrName>style.visibility</p:attrName>
                                        </p:attrNameLst>
                                      </p:cBhvr>
                                      <p:to>
                                        <p:strVal val="visible"/>
                                      </p:to>
                                    </p:set>
                                    <p:animEffect transition="in" filter="fade">
                                      <p:cBhvr>
                                        <p:cTn id="10"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26885" y="1428750"/>
            <a:ext cx="8333180" cy="2123658"/>
          </a:xfrm>
          <a:prstGeom prst="rect">
            <a:avLst/>
          </a:prstGeom>
          <a:noFill/>
        </p:spPr>
        <p:txBody>
          <a:bodyPr wrap="none">
            <a:spAutoFit/>
          </a:bodyPr>
          <a:lstStyle/>
          <a:p>
            <a:pPr algn="ctr">
              <a:defRPr/>
            </a:pPr>
            <a:r>
              <a:rPr lang="en-US" sz="6600" b="1" dirty="0">
                <a:ln w="12700">
                  <a:solidFill>
                    <a:srgbClr val="DAEDEF"/>
                  </a:solidFill>
                  <a:prstDash val="solid"/>
                </a:ln>
                <a:pattFill prst="ltDnDiag">
                  <a:fgClr>
                    <a:srgbClr val="DAEDEF">
                      <a:lumMod val="60000"/>
                      <a:lumOff val="40000"/>
                    </a:srgbClr>
                  </a:fgClr>
                  <a:bgClr>
                    <a:srgbClr val="FFFFFF"/>
                  </a:bgClr>
                </a:pattFill>
              </a:rPr>
              <a:t>BE CAREFUL WHAT</a:t>
            </a:r>
          </a:p>
          <a:p>
            <a:pPr algn="ctr">
              <a:defRPr/>
            </a:pPr>
            <a:r>
              <a:rPr lang="en-US" sz="6600" b="1" dirty="0">
                <a:ln w="12700">
                  <a:solidFill>
                    <a:srgbClr val="DAEDEF"/>
                  </a:solidFill>
                  <a:prstDash val="solid"/>
                </a:ln>
                <a:pattFill prst="ltDnDiag">
                  <a:fgClr>
                    <a:srgbClr val="DAEDEF">
                      <a:lumMod val="60000"/>
                      <a:lumOff val="40000"/>
                    </a:srgbClr>
                  </a:fgClr>
                  <a:bgClr>
                    <a:srgbClr val="FFFFFF"/>
                  </a:bgClr>
                </a:pattFill>
              </a:rPr>
              <a:t>YOU WISH FOR</a:t>
            </a:r>
          </a:p>
        </p:txBody>
      </p:sp>
    </p:spTree>
    <p:extLst>
      <p:ext uri="{BB962C8B-B14F-4D97-AF65-F5344CB8AC3E}">
        <p14:creationId xmlns:p14="http://schemas.microsoft.com/office/powerpoint/2010/main" val="80910748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7"/>
          <p:cNvSpPr>
            <a:spLocks noChangeArrowheads="1"/>
          </p:cNvSpPr>
          <p:nvPr/>
        </p:nvSpPr>
        <p:spPr bwMode="auto">
          <a:xfrm>
            <a:off x="6849303" y="4095750"/>
            <a:ext cx="2392363" cy="1116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rgbClr val="FFFFFF"/>
                </a:solidFill>
              </a:rPr>
              <a:t> </a:t>
            </a:r>
          </a:p>
          <a:p>
            <a:pPr eaLnBrk="1" hangingPunct="1">
              <a:lnSpc>
                <a:spcPct val="80000"/>
              </a:lnSpc>
              <a:spcBef>
                <a:spcPct val="20000"/>
              </a:spcBef>
            </a:pPr>
            <a:endParaRPr lang="en-US" altLang="en-US" sz="1700" b="1" dirty="0">
              <a:solidFill>
                <a:srgbClr val="FFFFFF"/>
              </a:solidFill>
            </a:endParaRPr>
          </a:p>
          <a:p>
            <a:pPr eaLnBrk="1" hangingPunct="1">
              <a:lnSpc>
                <a:spcPct val="80000"/>
              </a:lnSpc>
              <a:spcBef>
                <a:spcPct val="20000"/>
              </a:spcBef>
            </a:pPr>
            <a:endParaRPr lang="en-US" altLang="en-US" sz="1700" b="1" dirty="0">
              <a:solidFill>
                <a:srgbClr val="FFFFFF"/>
              </a:solidFill>
            </a:endParaRPr>
          </a:p>
          <a:p>
            <a:pPr eaLnBrk="1" hangingPunct="1">
              <a:lnSpc>
                <a:spcPct val="80000"/>
              </a:lnSpc>
              <a:spcBef>
                <a:spcPct val="20000"/>
              </a:spcBef>
            </a:pPr>
            <a:r>
              <a:rPr lang="en-US" altLang="en-US" sz="1700" b="1" dirty="0">
                <a:solidFill>
                  <a:srgbClr val="FFFFFF"/>
                </a:solidFill>
              </a:rPr>
              <a:t>@</a:t>
            </a:r>
            <a:r>
              <a:rPr lang="en-US" altLang="en-US" sz="1700" b="1" dirty="0" err="1" smtClean="0">
                <a:solidFill>
                  <a:srgbClr val="FFFFFF"/>
                </a:solidFill>
              </a:rPr>
              <a:t>amboyes</a:t>
            </a:r>
            <a:endParaRPr lang="en-US" altLang="en-US" sz="1700" b="1" dirty="0">
              <a:solidFill>
                <a:srgbClr val="FFFFFF"/>
              </a:solidFill>
            </a:endParaRPr>
          </a:p>
        </p:txBody>
      </p:sp>
      <p:sp>
        <p:nvSpPr>
          <p:cNvPr id="21" name="Rectangle 17"/>
          <p:cNvSpPr>
            <a:spLocks noChangeArrowheads="1"/>
          </p:cNvSpPr>
          <p:nvPr/>
        </p:nvSpPr>
        <p:spPr bwMode="auto">
          <a:xfrm>
            <a:off x="4247428" y="4090555"/>
            <a:ext cx="2392363" cy="112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rgbClr val="FFFFFF"/>
                </a:solidFill>
              </a:rPr>
              <a:t> </a:t>
            </a:r>
          </a:p>
          <a:p>
            <a:pPr eaLnBrk="1" hangingPunct="1">
              <a:lnSpc>
                <a:spcPct val="80000"/>
              </a:lnSpc>
              <a:spcBef>
                <a:spcPct val="20000"/>
              </a:spcBef>
            </a:pPr>
            <a:endParaRPr lang="en-US" altLang="en-US" sz="1700" b="1" dirty="0">
              <a:solidFill>
                <a:srgbClr val="FFFFFF"/>
              </a:solidFill>
            </a:endParaRPr>
          </a:p>
          <a:p>
            <a:pPr eaLnBrk="1" hangingPunct="1">
              <a:lnSpc>
                <a:spcPct val="80000"/>
              </a:lnSpc>
              <a:spcBef>
                <a:spcPct val="20000"/>
              </a:spcBef>
            </a:pPr>
            <a:endParaRPr lang="en-US" altLang="en-US" sz="1700" b="1" dirty="0">
              <a:solidFill>
                <a:srgbClr val="FFFFFF"/>
              </a:solidFill>
            </a:endParaRPr>
          </a:p>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LeSaucierKim</a:t>
            </a:r>
            <a:endParaRPr lang="en-US" altLang="en-US" sz="1700" b="1" dirty="0">
              <a:solidFill>
                <a:srgbClr val="FFFFFF"/>
              </a:solidFill>
            </a:endParaRPr>
          </a:p>
        </p:txBody>
      </p:sp>
      <p:sp>
        <p:nvSpPr>
          <p:cNvPr id="22" name="Rectangle 17"/>
          <p:cNvSpPr>
            <a:spLocks noChangeArrowheads="1"/>
          </p:cNvSpPr>
          <p:nvPr/>
        </p:nvSpPr>
        <p:spPr bwMode="auto">
          <a:xfrm>
            <a:off x="2446000" y="4090555"/>
            <a:ext cx="2392363" cy="112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rgbClr val="FFFFFF"/>
                </a:solidFill>
              </a:rPr>
              <a:t> </a:t>
            </a:r>
          </a:p>
          <a:p>
            <a:pPr eaLnBrk="1" hangingPunct="1">
              <a:lnSpc>
                <a:spcPct val="80000"/>
              </a:lnSpc>
              <a:spcBef>
                <a:spcPct val="20000"/>
              </a:spcBef>
            </a:pPr>
            <a:endParaRPr lang="en-US" altLang="en-US" sz="1700" b="1" dirty="0">
              <a:solidFill>
                <a:srgbClr val="FFFFFF"/>
              </a:solidFill>
            </a:endParaRPr>
          </a:p>
          <a:p>
            <a:pPr eaLnBrk="1" hangingPunct="1">
              <a:lnSpc>
                <a:spcPct val="80000"/>
              </a:lnSpc>
              <a:spcBef>
                <a:spcPct val="20000"/>
              </a:spcBef>
            </a:pPr>
            <a:endParaRPr lang="en-US" altLang="en-US" sz="1700" b="1" dirty="0">
              <a:solidFill>
                <a:srgbClr val="FFFFFF"/>
              </a:solidFill>
            </a:endParaRPr>
          </a:p>
          <a:p>
            <a:pPr eaLnBrk="1" hangingPunct="1">
              <a:lnSpc>
                <a:spcPct val="80000"/>
              </a:lnSpc>
              <a:spcBef>
                <a:spcPct val="20000"/>
              </a:spcBef>
            </a:pPr>
            <a:r>
              <a:rPr lang="en-US" altLang="en-US" sz="1700" b="1" dirty="0" smtClean="0">
                <a:solidFill>
                  <a:srgbClr val="FFFFFF"/>
                </a:solidFill>
              </a:rPr>
              <a:t>@</a:t>
            </a:r>
            <a:r>
              <a:rPr lang="en-US" altLang="en-US" sz="1700" b="1" dirty="0" err="1" smtClean="0">
                <a:solidFill>
                  <a:srgbClr val="FFFFFF"/>
                </a:solidFill>
              </a:rPr>
              <a:t>metagaming</a:t>
            </a:r>
            <a:endParaRPr lang="en-US" altLang="en-US" sz="1700" b="1" dirty="0">
              <a:solidFill>
                <a:srgbClr val="FFFFFF"/>
              </a:solidFill>
            </a:endParaRPr>
          </a:p>
        </p:txBody>
      </p:sp>
      <p:sp>
        <p:nvSpPr>
          <p:cNvPr id="23" name="Rectangle 17"/>
          <p:cNvSpPr>
            <a:spLocks noChangeArrowheads="1"/>
          </p:cNvSpPr>
          <p:nvPr/>
        </p:nvSpPr>
        <p:spPr bwMode="auto">
          <a:xfrm>
            <a:off x="364020" y="4090555"/>
            <a:ext cx="2392363" cy="112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rgbClr val="FFFFFF"/>
                </a:solidFill>
              </a:rPr>
              <a:t> </a:t>
            </a:r>
          </a:p>
          <a:p>
            <a:pPr eaLnBrk="1" hangingPunct="1">
              <a:lnSpc>
                <a:spcPct val="80000"/>
              </a:lnSpc>
              <a:spcBef>
                <a:spcPct val="20000"/>
              </a:spcBef>
            </a:pPr>
            <a:endParaRPr lang="en-US" altLang="en-US" sz="1700" b="1" dirty="0">
              <a:solidFill>
                <a:srgbClr val="FFFFFF"/>
              </a:solidFill>
            </a:endParaRPr>
          </a:p>
          <a:p>
            <a:pPr eaLnBrk="1" hangingPunct="1">
              <a:lnSpc>
                <a:spcPct val="80000"/>
              </a:lnSpc>
              <a:spcBef>
                <a:spcPct val="20000"/>
              </a:spcBef>
            </a:pPr>
            <a:endParaRPr lang="en-US" altLang="en-US" sz="1700" b="1" dirty="0">
              <a:solidFill>
                <a:srgbClr val="FFFFFF"/>
              </a:solidFill>
            </a:endParaRPr>
          </a:p>
          <a:p>
            <a:pPr eaLnBrk="1" hangingPunct="1">
              <a:lnSpc>
                <a:spcPct val="80000"/>
              </a:lnSpc>
              <a:spcBef>
                <a:spcPct val="20000"/>
              </a:spcBef>
            </a:pPr>
            <a:r>
              <a:rPr lang="en-US" altLang="en-US" sz="1700" b="1" dirty="0" smtClean="0">
                <a:solidFill>
                  <a:srgbClr val="FFFFFF"/>
                </a:solidFill>
              </a:rPr>
              <a:t>@</a:t>
            </a:r>
            <a:r>
              <a:rPr lang="en-US" altLang="en-US" sz="1700" b="1" dirty="0" err="1">
                <a:solidFill>
                  <a:srgbClr val="FFFFFF"/>
                </a:solidFill>
              </a:rPr>
              <a:t>I</a:t>
            </a:r>
            <a:r>
              <a:rPr lang="en-US" altLang="en-US" sz="1700" b="1" dirty="0" err="1" smtClean="0">
                <a:solidFill>
                  <a:srgbClr val="FFFFFF"/>
                </a:solidFill>
              </a:rPr>
              <a:t>ndieEski</a:t>
            </a:r>
            <a:endParaRPr lang="en-US" altLang="en-US" sz="1700" b="1" dirty="0">
              <a:solidFill>
                <a:srgbClr val="FFFFFF"/>
              </a:solidFill>
            </a:endParaRPr>
          </a:p>
        </p:txBody>
      </p:sp>
      <p:sp>
        <p:nvSpPr>
          <p:cNvPr id="24" name="Rectangle 17"/>
          <p:cNvSpPr>
            <a:spLocks noChangeArrowheads="1"/>
          </p:cNvSpPr>
          <p:nvPr/>
        </p:nvSpPr>
        <p:spPr bwMode="auto">
          <a:xfrm>
            <a:off x="2128575" y="47760"/>
            <a:ext cx="2392363" cy="363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rgbClr val="FFFFFF"/>
                </a:solidFill>
              </a:rPr>
              <a:t> </a:t>
            </a:r>
            <a:r>
              <a:rPr lang="en-US" altLang="en-US" sz="1700" b="1" dirty="0" smtClean="0">
                <a:solidFill>
                  <a:srgbClr val="FFFFFF"/>
                </a:solidFill>
              </a:rPr>
              <a:t>@</a:t>
            </a:r>
            <a:r>
              <a:rPr lang="en-US" altLang="en-US" sz="1700" b="1" dirty="0" err="1" smtClean="0">
                <a:solidFill>
                  <a:srgbClr val="FFFFFF"/>
                </a:solidFill>
              </a:rPr>
              <a:t>Aleissia</a:t>
            </a:r>
            <a:endParaRPr lang="en-US" altLang="en-US" sz="1700" b="1" dirty="0">
              <a:solidFill>
                <a:srgbClr val="FFFFFF"/>
              </a:solidFill>
            </a:endParaRPr>
          </a:p>
        </p:txBody>
      </p:sp>
      <p:sp>
        <p:nvSpPr>
          <p:cNvPr id="25" name="Rectangle 17"/>
          <p:cNvSpPr>
            <a:spLocks noChangeArrowheads="1"/>
          </p:cNvSpPr>
          <p:nvPr/>
        </p:nvSpPr>
        <p:spPr bwMode="auto">
          <a:xfrm>
            <a:off x="3711469" y="49400"/>
            <a:ext cx="2392363" cy="363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rgbClr val="FFFFFF"/>
                </a:solidFill>
              </a:rPr>
              <a:t> </a:t>
            </a:r>
            <a:r>
              <a:rPr lang="en-US" altLang="en-US" sz="1700" b="1" dirty="0" smtClean="0">
                <a:solidFill>
                  <a:srgbClr val="FFFFFF"/>
                </a:solidFill>
              </a:rPr>
              <a:t>@</a:t>
            </a:r>
            <a:r>
              <a:rPr lang="en-US" altLang="en-US" sz="1700" b="1" dirty="0" err="1" smtClean="0">
                <a:solidFill>
                  <a:srgbClr val="FFFFFF"/>
                </a:solidFill>
              </a:rPr>
              <a:t>codejill</a:t>
            </a:r>
            <a:endParaRPr lang="en-US" altLang="en-US" sz="1700" b="1" dirty="0">
              <a:solidFill>
                <a:srgbClr val="FFFFFF"/>
              </a:solidFill>
            </a:endParaRPr>
          </a:p>
        </p:txBody>
      </p:sp>
      <p:sp>
        <p:nvSpPr>
          <p:cNvPr id="26" name="Rectangle 17"/>
          <p:cNvSpPr>
            <a:spLocks noChangeArrowheads="1"/>
          </p:cNvSpPr>
          <p:nvPr/>
        </p:nvSpPr>
        <p:spPr bwMode="auto">
          <a:xfrm>
            <a:off x="5189537" y="58266"/>
            <a:ext cx="2392363" cy="363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rgbClr val="FFFFFF"/>
                </a:solidFill>
              </a:rPr>
              <a:t> </a:t>
            </a:r>
            <a:r>
              <a:rPr lang="en-US" altLang="en-US" sz="1700" b="1" dirty="0" smtClean="0">
                <a:solidFill>
                  <a:srgbClr val="FFFFFF"/>
                </a:solidFill>
              </a:rPr>
              <a:t>@</a:t>
            </a:r>
            <a:r>
              <a:rPr lang="en-US" altLang="en-US" sz="1700" b="1" dirty="0" err="1" smtClean="0">
                <a:solidFill>
                  <a:srgbClr val="FFFFFF"/>
                </a:solidFill>
              </a:rPr>
              <a:t>RDansky</a:t>
            </a:r>
            <a:endParaRPr lang="en-US" altLang="en-US" sz="1700" b="1" dirty="0">
              <a:solidFill>
                <a:srgbClr val="FFFFFF"/>
              </a:solidFill>
            </a:endParaRPr>
          </a:p>
        </p:txBody>
      </p:sp>
      <p:sp>
        <p:nvSpPr>
          <p:cNvPr id="27" name="Rectangle 17"/>
          <p:cNvSpPr>
            <a:spLocks noChangeArrowheads="1"/>
          </p:cNvSpPr>
          <p:nvPr/>
        </p:nvSpPr>
        <p:spPr bwMode="auto">
          <a:xfrm>
            <a:off x="7116641" y="58266"/>
            <a:ext cx="2392363" cy="363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rgbClr val="FFFFFF"/>
                </a:solidFill>
              </a:rPr>
              <a:t> </a:t>
            </a:r>
            <a:r>
              <a:rPr lang="en-US" altLang="en-US" sz="1700" b="1" dirty="0" smtClean="0">
                <a:solidFill>
                  <a:srgbClr val="FFFFFF"/>
                </a:solidFill>
              </a:rPr>
              <a:t>@</a:t>
            </a:r>
            <a:r>
              <a:rPr lang="en-US" altLang="en-US" sz="1700" b="1" dirty="0" err="1" smtClean="0">
                <a:solidFill>
                  <a:srgbClr val="FFFFFF"/>
                </a:solidFill>
              </a:rPr>
              <a:t>DoubleAnna</a:t>
            </a:r>
            <a:endParaRPr lang="en-US" altLang="en-US" sz="1700" b="1" dirty="0">
              <a:solidFill>
                <a:srgbClr val="FFFFFF"/>
              </a:solidFill>
            </a:endParaRPr>
          </a:p>
        </p:txBody>
      </p:sp>
      <p:sp>
        <p:nvSpPr>
          <p:cNvPr id="17" name="Rectangle 17"/>
          <p:cNvSpPr>
            <a:spLocks noChangeArrowheads="1"/>
          </p:cNvSpPr>
          <p:nvPr/>
        </p:nvSpPr>
        <p:spPr bwMode="auto">
          <a:xfrm>
            <a:off x="0" y="52443"/>
            <a:ext cx="2392363" cy="363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1700" b="1" dirty="0">
                <a:solidFill>
                  <a:srgbClr val="FFFFFF"/>
                </a:solidFill>
              </a:rPr>
              <a:t> </a:t>
            </a:r>
            <a:r>
              <a:rPr lang="en-US" altLang="en-US" sz="1700" b="1" dirty="0" smtClean="0">
                <a:solidFill>
                  <a:srgbClr val="FFFFFF"/>
                </a:solidFill>
              </a:rPr>
              <a:t>@</a:t>
            </a:r>
            <a:r>
              <a:rPr lang="en-US" altLang="en-US" sz="1700" b="1" dirty="0" err="1" smtClean="0">
                <a:solidFill>
                  <a:srgbClr val="FFFFFF"/>
                </a:solidFill>
              </a:rPr>
              <a:t>richardrouseiii</a:t>
            </a:r>
            <a:endParaRPr lang="en-US" altLang="en-US" sz="1700" b="1" dirty="0">
              <a:solidFill>
                <a:srgbClr val="FFFFFF"/>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250" y="352578"/>
            <a:ext cx="1721750" cy="2157193"/>
          </a:xfrm>
          <a:prstGeom prst="rect">
            <a:avLst/>
          </a:prstGeom>
        </p:spPr>
      </p:pic>
      <p:pic>
        <p:nvPicPr>
          <p:cNvPr id="34" name="Picture 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128575" y="358010"/>
            <a:ext cx="2779075" cy="2151761"/>
          </a:xfrm>
          <a:prstGeom prst="rect">
            <a:avLst/>
          </a:prstGeom>
        </p:spPr>
      </p:pic>
      <p:pic>
        <p:nvPicPr>
          <p:cNvPr id="35" name="Picture 3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36917" y="2647950"/>
            <a:ext cx="1518029" cy="2201141"/>
          </a:xfrm>
          <a:prstGeom prst="rect">
            <a:avLst/>
          </a:prstGeom>
        </p:spPr>
      </p:pic>
      <p:pic>
        <p:nvPicPr>
          <p:cNvPr id="36" name="Picture 3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15199" y="397945"/>
            <a:ext cx="1692807" cy="2151761"/>
          </a:xfrm>
          <a:prstGeom prst="rect">
            <a:avLst/>
          </a:prstGeom>
        </p:spPr>
      </p:pic>
      <p:pic>
        <p:nvPicPr>
          <p:cNvPr id="37" name="Picture 3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188606" y="2647951"/>
            <a:ext cx="2819400" cy="2209800"/>
          </a:xfrm>
          <a:prstGeom prst="rect">
            <a:avLst/>
          </a:prstGeom>
        </p:spPr>
      </p:pic>
      <p:pic>
        <p:nvPicPr>
          <p:cNvPr id="38" name="Picture 3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314923" y="2665786"/>
            <a:ext cx="1859972" cy="2220519"/>
          </a:xfrm>
          <a:prstGeom prst="rect">
            <a:avLst/>
          </a:prstGeom>
        </p:spPr>
      </p:pic>
      <p:pic>
        <p:nvPicPr>
          <p:cNvPr id="39" name="Picture 3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040546" y="397514"/>
            <a:ext cx="1828800" cy="2151761"/>
          </a:xfrm>
          <a:prstGeom prst="rect">
            <a:avLst/>
          </a:prstGeom>
        </p:spPr>
      </p:pic>
      <p:pic>
        <p:nvPicPr>
          <p:cNvPr id="40" name="Picture 39"/>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52463" y="2656867"/>
            <a:ext cx="1828799" cy="2183305"/>
          </a:xfrm>
          <a:prstGeom prst="rect">
            <a:avLst/>
          </a:prstGeom>
        </p:spPr>
      </p:pic>
    </p:spTree>
    <p:extLst>
      <p:ext uri="{BB962C8B-B14F-4D97-AF65-F5344CB8AC3E}">
        <p14:creationId xmlns:p14="http://schemas.microsoft.com/office/powerpoint/2010/main" val="1889813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00" y="-19050"/>
            <a:ext cx="9076763" cy="5143500"/>
          </a:xfrm>
          <a:prstGeom prst="rect">
            <a:avLst/>
          </a:prstGeom>
        </p:spPr>
      </p:pic>
    </p:spTree>
    <p:extLst>
      <p:ext uri="{BB962C8B-B14F-4D97-AF65-F5344CB8AC3E}">
        <p14:creationId xmlns:p14="http://schemas.microsoft.com/office/powerpoint/2010/main" val="3704067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spTree>
    <p:extLst>
      <p:ext uri="{BB962C8B-B14F-4D97-AF65-F5344CB8AC3E}">
        <p14:creationId xmlns:p14="http://schemas.microsoft.com/office/powerpoint/2010/main" val="42809469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2114550"/>
            <a:ext cx="914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3600" dirty="0" smtClean="0">
                <a:solidFill>
                  <a:schemeClr val="bg1"/>
                </a:solidFill>
                <a:latin typeface="Rockwell Extra Bold" panose="02060903040505020403" pitchFamily="18" charset="0"/>
              </a:rPr>
              <a:t>WHAT NO ONE TELLS YOU </a:t>
            </a:r>
          </a:p>
          <a:p>
            <a:pPr algn="ctr" eaLnBrk="1" hangingPunct="1">
              <a:lnSpc>
                <a:spcPct val="80000"/>
              </a:lnSpc>
            </a:pPr>
            <a:r>
              <a:rPr lang="en-US" altLang="en-US" sz="3600" dirty="0" smtClean="0">
                <a:solidFill>
                  <a:schemeClr val="bg1"/>
                </a:solidFill>
                <a:latin typeface="Rockwell Extra Bold" panose="02060903040505020403" pitchFamily="18" charset="0"/>
              </a:rPr>
              <a:t> </a:t>
            </a:r>
          </a:p>
          <a:p>
            <a:pPr algn="ctr" eaLnBrk="1" hangingPunct="1">
              <a:lnSpc>
                <a:spcPct val="80000"/>
              </a:lnSpc>
            </a:pPr>
            <a:endParaRPr lang="en-US" altLang="en-US" sz="3600" dirty="0">
              <a:solidFill>
                <a:schemeClr val="bg1"/>
              </a:solidFill>
              <a:latin typeface="Rockwell Extra Bold" panose="02060903040505020403" pitchFamily="18" charset="0"/>
            </a:endParaRPr>
          </a:p>
          <a:p>
            <a:pPr algn="ctr" eaLnBrk="1" hangingPunct="1">
              <a:lnSpc>
                <a:spcPct val="80000"/>
              </a:lnSpc>
            </a:pPr>
            <a:endParaRPr lang="en-US" altLang="en-US" sz="3600" dirty="0" smtClean="0">
              <a:solidFill>
                <a:schemeClr val="bg1"/>
              </a:solidFill>
              <a:latin typeface="Rockwell Extra Bold" panose="02060903040505020403" pitchFamily="18" charset="0"/>
            </a:endParaRPr>
          </a:p>
          <a:p>
            <a:pPr algn="ctr" eaLnBrk="1" hangingPunct="1">
              <a:lnSpc>
                <a:spcPct val="80000"/>
              </a:lnSpc>
            </a:pPr>
            <a:endParaRPr lang="en-US" altLang="en-US" sz="3600" dirty="0">
              <a:solidFill>
                <a:schemeClr val="bg1"/>
              </a:solidFill>
              <a:latin typeface="Rockwell Extra Bold" panose="02060903040505020403" pitchFamily="18" charset="0"/>
            </a:endParaRPr>
          </a:p>
          <a:p>
            <a:pPr algn="ctr" eaLnBrk="1" hangingPunct="1">
              <a:lnSpc>
                <a:spcPct val="80000"/>
              </a:lnSpc>
            </a:pPr>
            <a:endParaRPr lang="en-US" altLang="en-US" sz="3600" dirty="0" smtClean="0">
              <a:solidFill>
                <a:schemeClr val="bg1"/>
              </a:solidFill>
              <a:latin typeface="Rockwell Extra Bold" panose="02060903040505020403" pitchFamily="18" charset="0"/>
            </a:endParaRPr>
          </a:p>
          <a:p>
            <a:pPr algn="ctr" eaLnBrk="1" hangingPunct="1">
              <a:lnSpc>
                <a:spcPct val="80000"/>
              </a:lnSpc>
            </a:pPr>
            <a:endParaRPr lang="en-US" altLang="en-US" sz="3600" dirty="0">
              <a:solidFill>
                <a:schemeClr val="bg1"/>
              </a:solidFill>
              <a:latin typeface="Rockwell Extra Bold" panose="02060903040505020403" pitchFamily="18" charset="0"/>
            </a:endParaRPr>
          </a:p>
          <a:p>
            <a:pPr algn="ctr" eaLnBrk="1" hangingPunct="1">
              <a:lnSpc>
                <a:spcPct val="80000"/>
              </a:lnSpc>
            </a:pPr>
            <a:r>
              <a:rPr lang="en-US" altLang="en-US" sz="2400" dirty="0" smtClean="0">
                <a:solidFill>
                  <a:schemeClr val="bg1"/>
                </a:solidFill>
                <a:latin typeface="Rockwell Extra Bold" panose="02060903040505020403" pitchFamily="18" charset="0"/>
              </a:rPr>
              <a:t>   </a:t>
            </a:r>
            <a:endParaRPr lang="en-US" altLang="en-US" sz="2400" dirty="0">
              <a:solidFill>
                <a:schemeClr val="bg1"/>
              </a:solidFill>
              <a:latin typeface="Rockwell Extra Bold" panose="02060903040505020403" pitchFamily="18" charset="0"/>
            </a:endParaRPr>
          </a:p>
        </p:txBody>
      </p:sp>
    </p:spTree>
    <p:extLst>
      <p:ext uri="{BB962C8B-B14F-4D97-AF65-F5344CB8AC3E}">
        <p14:creationId xmlns:p14="http://schemas.microsoft.com/office/powerpoint/2010/main" val="4084335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0" y="2114550"/>
            <a:ext cx="914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3600" dirty="0" smtClean="0">
                <a:solidFill>
                  <a:schemeClr val="bg1"/>
                </a:solidFill>
                <a:latin typeface="Rockwell Extra Bold" panose="02060903040505020403" pitchFamily="18" charset="0"/>
              </a:rPr>
              <a:t>WHAT NO ONE TELLS YOU </a:t>
            </a:r>
          </a:p>
          <a:p>
            <a:pPr algn="ctr" eaLnBrk="1" hangingPunct="1">
              <a:lnSpc>
                <a:spcPct val="80000"/>
              </a:lnSpc>
            </a:pPr>
            <a:r>
              <a:rPr lang="en-US" altLang="en-US" sz="3600" dirty="0" smtClean="0">
                <a:solidFill>
                  <a:schemeClr val="bg1"/>
                </a:solidFill>
                <a:latin typeface="Rockwell Extra Bold" panose="02060903040505020403" pitchFamily="18" charset="0"/>
              </a:rPr>
              <a:t>IS THAT GAMES ARE SYSTEMS</a:t>
            </a:r>
          </a:p>
          <a:p>
            <a:pPr algn="ctr" eaLnBrk="1" hangingPunct="1">
              <a:lnSpc>
                <a:spcPct val="80000"/>
              </a:lnSpc>
            </a:pPr>
            <a:r>
              <a:rPr lang="en-US" altLang="en-US" sz="3600" dirty="0" smtClean="0">
                <a:solidFill>
                  <a:schemeClr val="bg1"/>
                </a:solidFill>
                <a:latin typeface="Rockwell Extra Bold" panose="02060903040505020403" pitchFamily="18" charset="0"/>
              </a:rPr>
              <a:t>AND LIFE IS SYSTEMS</a:t>
            </a:r>
          </a:p>
          <a:p>
            <a:pPr algn="ctr" eaLnBrk="1" hangingPunct="1">
              <a:lnSpc>
                <a:spcPct val="80000"/>
              </a:lnSpc>
            </a:pPr>
            <a:r>
              <a:rPr lang="en-US" altLang="en-US" sz="3600" dirty="0" smtClean="0">
                <a:solidFill>
                  <a:schemeClr val="bg1"/>
                </a:solidFill>
                <a:latin typeface="Rockwell Extra Bold" panose="02060903040505020403" pitchFamily="18" charset="0"/>
              </a:rPr>
              <a:t>AND YOU CAN LEARN A LOT </a:t>
            </a:r>
          </a:p>
          <a:p>
            <a:pPr algn="ctr" eaLnBrk="1" hangingPunct="1">
              <a:lnSpc>
                <a:spcPct val="80000"/>
              </a:lnSpc>
            </a:pPr>
            <a:r>
              <a:rPr lang="en-US" altLang="en-US" sz="3600" dirty="0" smtClean="0">
                <a:solidFill>
                  <a:schemeClr val="bg1"/>
                </a:solidFill>
                <a:latin typeface="Rockwell Extra Bold" panose="02060903040505020403" pitchFamily="18" charset="0"/>
              </a:rPr>
              <a:t>ABOUT THE SYSTEMS OF LIFE</a:t>
            </a:r>
          </a:p>
          <a:p>
            <a:pPr algn="ctr" eaLnBrk="1" hangingPunct="1">
              <a:lnSpc>
                <a:spcPct val="80000"/>
              </a:lnSpc>
            </a:pPr>
            <a:r>
              <a:rPr lang="en-US" altLang="en-US" sz="3600" dirty="0" smtClean="0">
                <a:solidFill>
                  <a:schemeClr val="bg1"/>
                </a:solidFill>
                <a:latin typeface="Rockwell Extra Bold" panose="02060903040505020403" pitchFamily="18" charset="0"/>
              </a:rPr>
              <a:t>FROM THE SYSTEMS OF A GAME*</a:t>
            </a:r>
          </a:p>
          <a:p>
            <a:pPr algn="ctr" eaLnBrk="1" hangingPunct="1">
              <a:lnSpc>
                <a:spcPct val="80000"/>
              </a:lnSpc>
            </a:pPr>
            <a:endParaRPr lang="en-US" altLang="en-US" sz="3600" dirty="0">
              <a:solidFill>
                <a:schemeClr val="bg1"/>
              </a:solidFill>
              <a:latin typeface="Rockwell Extra Bold" panose="02060903040505020403" pitchFamily="18" charset="0"/>
            </a:endParaRPr>
          </a:p>
          <a:p>
            <a:pPr algn="ctr" eaLnBrk="1" hangingPunct="1">
              <a:lnSpc>
                <a:spcPct val="80000"/>
              </a:lnSpc>
            </a:pPr>
            <a:r>
              <a:rPr lang="en-US" altLang="en-US" sz="2400" dirty="0" smtClean="0">
                <a:solidFill>
                  <a:schemeClr val="bg1"/>
                </a:solidFill>
                <a:latin typeface="Rockwell Extra Bold" panose="02060903040505020403" pitchFamily="18" charset="0"/>
              </a:rPr>
              <a:t> </a:t>
            </a:r>
            <a:endParaRPr lang="en-US" altLang="en-US" sz="2400" dirty="0">
              <a:solidFill>
                <a:schemeClr val="bg1"/>
              </a:solidFill>
              <a:latin typeface="Rockwell Extra Bold" panose="02060903040505020403" pitchFamily="18" charset="0"/>
            </a:endParaRPr>
          </a:p>
        </p:txBody>
      </p:sp>
    </p:spTree>
    <p:extLst>
      <p:ext uri="{BB962C8B-B14F-4D97-AF65-F5344CB8AC3E}">
        <p14:creationId xmlns:p14="http://schemas.microsoft.com/office/powerpoint/2010/main" val="1523177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3" name="Rectangle 3"/>
          <p:cNvSpPr>
            <a:spLocks noChangeArrowheads="1"/>
          </p:cNvSpPr>
          <p:nvPr/>
        </p:nvSpPr>
        <p:spPr bwMode="auto">
          <a:xfrm>
            <a:off x="0" y="57150"/>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nSpc>
                <a:spcPct val="80000"/>
              </a:lnSpc>
            </a:pPr>
            <a:r>
              <a:rPr lang="en-US" sz="30000" dirty="0">
                <a:solidFill>
                  <a:srgbClr val="FFFFFF"/>
                </a:solidFill>
                <a:latin typeface="Rockwell Extra Bold" panose="02060903040505020403" pitchFamily="18" charset="0"/>
              </a:rPr>
              <a:t>5</a:t>
            </a:r>
            <a:br>
              <a:rPr lang="en-US" sz="30000" dirty="0">
                <a:solidFill>
                  <a:srgbClr val="FFFFFF"/>
                </a:solidFill>
                <a:latin typeface="Rockwell Extra Bold" panose="02060903040505020403" pitchFamily="18" charset="0"/>
              </a:rPr>
            </a:br>
            <a:r>
              <a:rPr lang="en-US" sz="5400" dirty="0">
                <a:solidFill>
                  <a:srgbClr val="FFFFFF"/>
                </a:solidFill>
                <a:latin typeface="Rockwell Extra Bold" panose="02060903040505020403" pitchFamily="18" charset="0"/>
              </a:rPr>
              <a:t>MINUTES</a:t>
            </a:r>
          </a:p>
        </p:txBody>
      </p:sp>
    </p:spTree>
    <p:extLst>
      <p:ext uri="{BB962C8B-B14F-4D97-AF65-F5344CB8AC3E}">
        <p14:creationId xmlns:p14="http://schemas.microsoft.com/office/powerpoint/2010/main" val="973643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2114550"/>
            <a:ext cx="914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3600" dirty="0" smtClean="0">
                <a:solidFill>
                  <a:schemeClr val="bg1"/>
                </a:solidFill>
                <a:latin typeface="Rockwell Extra Bold" panose="02060903040505020403" pitchFamily="18" charset="0"/>
              </a:rPr>
              <a:t>WHAT NO ONE TELLS YOU </a:t>
            </a:r>
          </a:p>
          <a:p>
            <a:pPr algn="ctr" eaLnBrk="1" hangingPunct="1">
              <a:lnSpc>
                <a:spcPct val="80000"/>
              </a:lnSpc>
            </a:pPr>
            <a:r>
              <a:rPr lang="en-US" altLang="en-US" sz="3600" dirty="0" smtClean="0">
                <a:solidFill>
                  <a:schemeClr val="bg1"/>
                </a:solidFill>
                <a:latin typeface="Rockwell Extra Bold" panose="02060903040505020403" pitchFamily="18" charset="0"/>
              </a:rPr>
              <a:t>IS THAT GAMES ARE SYSTEMS</a:t>
            </a:r>
          </a:p>
          <a:p>
            <a:pPr algn="ctr" eaLnBrk="1" hangingPunct="1">
              <a:lnSpc>
                <a:spcPct val="80000"/>
              </a:lnSpc>
            </a:pPr>
            <a:r>
              <a:rPr lang="en-US" altLang="en-US" sz="3600" dirty="0" smtClean="0">
                <a:solidFill>
                  <a:schemeClr val="bg1"/>
                </a:solidFill>
                <a:latin typeface="Rockwell Extra Bold" panose="02060903040505020403" pitchFamily="18" charset="0"/>
              </a:rPr>
              <a:t>AND LIFE IS SYSTEMS</a:t>
            </a:r>
          </a:p>
          <a:p>
            <a:pPr algn="ctr" eaLnBrk="1" hangingPunct="1">
              <a:lnSpc>
                <a:spcPct val="80000"/>
              </a:lnSpc>
            </a:pPr>
            <a:r>
              <a:rPr lang="en-US" altLang="en-US" sz="3600" dirty="0" smtClean="0">
                <a:solidFill>
                  <a:schemeClr val="bg1"/>
                </a:solidFill>
                <a:latin typeface="Rockwell Extra Bold" panose="02060903040505020403" pitchFamily="18" charset="0"/>
              </a:rPr>
              <a:t>AND YOU CAN LEARN A LOT </a:t>
            </a:r>
          </a:p>
          <a:p>
            <a:pPr algn="ctr" eaLnBrk="1" hangingPunct="1">
              <a:lnSpc>
                <a:spcPct val="80000"/>
              </a:lnSpc>
            </a:pPr>
            <a:r>
              <a:rPr lang="en-US" altLang="en-US" sz="3600" dirty="0" smtClean="0">
                <a:solidFill>
                  <a:schemeClr val="bg1"/>
                </a:solidFill>
                <a:latin typeface="Rockwell Extra Bold" panose="02060903040505020403" pitchFamily="18" charset="0"/>
              </a:rPr>
              <a:t>ABOUT THE SYSTEMS OF LIFE</a:t>
            </a:r>
          </a:p>
          <a:p>
            <a:pPr algn="ctr" eaLnBrk="1" hangingPunct="1">
              <a:lnSpc>
                <a:spcPct val="80000"/>
              </a:lnSpc>
            </a:pPr>
            <a:r>
              <a:rPr lang="en-US" altLang="en-US" sz="3600" dirty="0" smtClean="0">
                <a:solidFill>
                  <a:schemeClr val="bg1"/>
                </a:solidFill>
                <a:latin typeface="Rockwell Extra Bold" panose="02060903040505020403" pitchFamily="18" charset="0"/>
              </a:rPr>
              <a:t>FROM THE SYSTEMS OF A GAME*</a:t>
            </a:r>
          </a:p>
          <a:p>
            <a:pPr algn="ctr" eaLnBrk="1" hangingPunct="1">
              <a:lnSpc>
                <a:spcPct val="80000"/>
              </a:lnSpc>
            </a:pPr>
            <a:endParaRPr lang="en-US" altLang="en-US" sz="3600" dirty="0">
              <a:solidFill>
                <a:schemeClr val="bg1"/>
              </a:solidFill>
              <a:latin typeface="Rockwell Extra Bold" panose="02060903040505020403" pitchFamily="18" charset="0"/>
            </a:endParaRPr>
          </a:p>
          <a:p>
            <a:pPr algn="ctr" eaLnBrk="1" hangingPunct="1">
              <a:lnSpc>
                <a:spcPct val="80000"/>
              </a:lnSpc>
            </a:pPr>
            <a:r>
              <a:rPr lang="en-US" altLang="en-US" sz="2400" dirty="0" smtClean="0">
                <a:solidFill>
                  <a:schemeClr val="bg1"/>
                </a:solidFill>
                <a:latin typeface="Rockwell Extra Bold" panose="02060903040505020403" pitchFamily="18" charset="0"/>
              </a:rPr>
              <a:t>*(the right game)</a:t>
            </a:r>
            <a:endParaRPr lang="en-US" altLang="en-US" sz="2400" dirty="0">
              <a:solidFill>
                <a:schemeClr val="bg1"/>
              </a:solidFill>
              <a:latin typeface="Rockwell Extra Bold" panose="02060903040505020403" pitchFamily="18" charset="0"/>
            </a:endParaRPr>
          </a:p>
        </p:txBody>
      </p:sp>
    </p:spTree>
    <p:extLst>
      <p:ext uri="{BB962C8B-B14F-4D97-AF65-F5344CB8AC3E}">
        <p14:creationId xmlns:p14="http://schemas.microsoft.com/office/powerpoint/2010/main" val="126186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1722" y="0"/>
            <a:ext cx="4440555" cy="5143500"/>
          </a:xfrm>
          <a:prstGeom prst="rect">
            <a:avLst/>
          </a:prstGeom>
        </p:spPr>
      </p:pic>
    </p:spTree>
    <p:extLst>
      <p:ext uri="{BB962C8B-B14F-4D97-AF65-F5344CB8AC3E}">
        <p14:creationId xmlns:p14="http://schemas.microsoft.com/office/powerpoint/2010/main" val="3863989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0800" y="-171450"/>
            <a:ext cx="3810000" cy="5334000"/>
          </a:xfrm>
          <a:prstGeom prst="rect">
            <a:avLst/>
          </a:prstGeom>
        </p:spPr>
      </p:pic>
    </p:spTree>
    <p:extLst>
      <p:ext uri="{BB962C8B-B14F-4D97-AF65-F5344CB8AC3E}">
        <p14:creationId xmlns:p14="http://schemas.microsoft.com/office/powerpoint/2010/main" val="3501627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241" y="0"/>
            <a:ext cx="8175518" cy="5143500"/>
          </a:xfrm>
          <a:prstGeom prst="rect">
            <a:avLst/>
          </a:prstGeom>
        </p:spPr>
      </p:pic>
    </p:spTree>
    <p:extLst>
      <p:ext uri="{BB962C8B-B14F-4D97-AF65-F5344CB8AC3E}">
        <p14:creationId xmlns:p14="http://schemas.microsoft.com/office/powerpoint/2010/main" val="20270841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2114550"/>
            <a:ext cx="914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8000" dirty="0" smtClean="0">
                <a:solidFill>
                  <a:schemeClr val="bg1"/>
                </a:solidFill>
                <a:latin typeface="Rockwell Extra Bold" panose="02060903040505020403" pitchFamily="18" charset="0"/>
              </a:rPr>
              <a:t>WHAT NO ONE TELLS YOU </a:t>
            </a:r>
          </a:p>
        </p:txBody>
      </p:sp>
    </p:spTree>
    <p:extLst>
      <p:ext uri="{BB962C8B-B14F-4D97-AF65-F5344CB8AC3E}">
        <p14:creationId xmlns:p14="http://schemas.microsoft.com/office/powerpoint/2010/main" val="17349913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482210" y="112356"/>
            <a:ext cx="6677361"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6000" dirty="0" err="1" smtClean="0">
                <a:solidFill>
                  <a:srgbClr val="FFFFFF"/>
                </a:solidFill>
                <a:latin typeface="Rockwell Extra Bold" panose="02060903040505020403" pitchFamily="18" charset="0"/>
              </a:rPr>
              <a:t>ALEISSIA</a:t>
            </a:r>
            <a:endParaRPr lang="en-US" altLang="en-US" sz="6000" dirty="0" smtClean="0">
              <a:solidFill>
                <a:srgbClr val="FFFFFF"/>
              </a:solidFill>
              <a:latin typeface="Rockwell Extra Bold" panose="02060903040505020403" pitchFamily="18" charset="0"/>
            </a:endParaRPr>
          </a:p>
          <a:p>
            <a:pPr algn="ctr">
              <a:lnSpc>
                <a:spcPct val="80000"/>
              </a:lnSpc>
            </a:pPr>
            <a:r>
              <a:rPr lang="en-US" altLang="en-US" sz="6000" dirty="0" err="1" smtClean="0">
                <a:solidFill>
                  <a:srgbClr val="FFFFFF"/>
                </a:solidFill>
                <a:latin typeface="Rockwell Extra Bold" panose="02060903040505020403" pitchFamily="18" charset="0"/>
              </a:rPr>
              <a:t>LAIDACKER</a:t>
            </a:r>
            <a:endParaRPr lang="en-US" altLang="en-US" sz="6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Lead Gameplay &amp; AI</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err="1" smtClean="0">
                <a:solidFill>
                  <a:srgbClr val="FFFFFF"/>
                </a:solidFill>
                <a:latin typeface="Rockwell Extra Bold" panose="02060903040505020403" pitchFamily="18" charset="0"/>
              </a:rPr>
              <a:t>Ubisoft</a:t>
            </a:r>
            <a:r>
              <a:rPr lang="en-US" altLang="en-US" sz="3000" dirty="0" smtClean="0">
                <a:solidFill>
                  <a:srgbClr val="FFFFFF"/>
                </a:solidFill>
                <a:latin typeface="Rockwell Extra Bold" panose="02060903040505020403" pitchFamily="18" charset="0"/>
              </a:rPr>
              <a:t> Montreal</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Aleissia</a:t>
            </a:r>
            <a:endParaRPr lang="en-US" altLang="en-US" sz="3000" dirty="0">
              <a:solidFill>
                <a:srgbClr val="FFFFFF"/>
              </a:solidFill>
              <a:latin typeface="Rockwell Extra Bold" panose="02060903040505020403" pitchFamily="18"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9394" y="3468070"/>
            <a:ext cx="3365397" cy="157295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9395" y="112356"/>
            <a:ext cx="3324876" cy="1554018"/>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9394" y="1761825"/>
            <a:ext cx="3365397" cy="1572957"/>
          </a:xfrm>
          <a:prstGeom prst="rect">
            <a:avLst/>
          </a:prstGeom>
        </p:spPr>
      </p:pic>
    </p:spTree>
    <p:extLst>
      <p:ext uri="{BB962C8B-B14F-4D97-AF65-F5344CB8AC3E}">
        <p14:creationId xmlns:p14="http://schemas.microsoft.com/office/powerpoint/2010/main" val="2555268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mage result for kukula"/>
          <p:cNvPicPr>
            <a:picLocks noChangeAspect="1" noChangeArrowheads="1"/>
          </p:cNvPicPr>
          <p:nvPr/>
        </p:nvPicPr>
        <p:blipFill>
          <a:blip r:embed="rId3" cstate="email">
            <a:extLst>
              <a:ext uri="{28A0092B-C50C-407E-A947-70E740481C1C}">
                <a14:useLocalDpi xmlns:a14="http://schemas.microsoft.com/office/drawing/2010/main"/>
              </a:ext>
            </a:extLst>
          </a:blip>
          <a:srcRect b="-508"/>
          <a:stretch>
            <a:fillRect/>
          </a:stretch>
        </p:blipFill>
        <p:spPr bwMode="auto">
          <a:xfrm>
            <a:off x="0" y="-19050"/>
            <a:ext cx="91487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3"/>
          <p:cNvSpPr txBox="1">
            <a:spLocks noChangeArrowheads="1"/>
          </p:cNvSpPr>
          <p:nvPr/>
        </p:nvSpPr>
        <p:spPr bwMode="auto">
          <a:xfrm>
            <a:off x="0" y="1047750"/>
            <a:ext cx="5181600" cy="461963"/>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smtClean="0">
                <a:solidFill>
                  <a:srgbClr val="FFFFFF"/>
                </a:solidFill>
              </a:rPr>
              <a:t>Nobody Told Me…</a:t>
            </a:r>
          </a:p>
        </p:txBody>
      </p:sp>
      <p:sp>
        <p:nvSpPr>
          <p:cNvPr id="12" name="TextBox 3"/>
          <p:cNvSpPr txBox="1">
            <a:spLocks noChangeArrowheads="1"/>
          </p:cNvSpPr>
          <p:nvPr/>
        </p:nvSpPr>
        <p:spPr bwMode="auto">
          <a:xfrm>
            <a:off x="2895600" y="3409950"/>
            <a:ext cx="6248400" cy="461963"/>
          </a:xfrm>
          <a:prstGeom prst="rect">
            <a:avLst/>
          </a:prstGeom>
          <a:solidFill>
            <a:schemeClr val="accent5">
              <a:lumMod val="50000"/>
            </a:schemeClr>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400" dirty="0" smtClean="0">
                <a:solidFill>
                  <a:srgbClr val="FFFFFF"/>
                </a:solidFill>
              </a:rPr>
              <a:t>Aleissia Laidacker – </a:t>
            </a:r>
            <a:r>
              <a:rPr lang="en-US" altLang="en-US" sz="2400" dirty="0" err="1" smtClean="0">
                <a:solidFill>
                  <a:srgbClr val="FFFFFF"/>
                </a:solidFill>
              </a:rPr>
              <a:t>Ubi</a:t>
            </a:r>
            <a:r>
              <a:rPr lang="en-US" altLang="en-US" sz="2400" dirty="0" smtClean="0">
                <a:solidFill>
                  <a:srgbClr val="FFFFFF"/>
                </a:solidFill>
              </a:rPr>
              <a:t> MTL - @Aleissia</a:t>
            </a:r>
          </a:p>
        </p:txBody>
      </p:sp>
    </p:spTree>
    <p:extLst>
      <p:ext uri="{BB962C8B-B14F-4D97-AF65-F5344CB8AC3E}">
        <p14:creationId xmlns:p14="http://schemas.microsoft.com/office/powerpoint/2010/main" val="31701682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descr="Image result for photography complicat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3"/>
          <p:cNvSpPr txBox="1">
            <a:spLocks noChangeArrowheads="1"/>
          </p:cNvSpPr>
          <p:nvPr/>
        </p:nvSpPr>
        <p:spPr bwMode="auto">
          <a:xfrm>
            <a:off x="909638" y="3562350"/>
            <a:ext cx="8234362" cy="461963"/>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smtClean="0">
                <a:solidFill>
                  <a:srgbClr val="FFFFFF"/>
                </a:solidFill>
              </a:rPr>
              <a:t>“Why’d You Have To Go And Make Things So Complicated”</a:t>
            </a:r>
          </a:p>
        </p:txBody>
      </p:sp>
    </p:spTree>
    <p:extLst>
      <p:ext uri="{BB962C8B-B14F-4D97-AF65-F5344CB8AC3E}">
        <p14:creationId xmlns:p14="http://schemas.microsoft.com/office/powerpoint/2010/main" val="38566570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flooded living roo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0"/>
            <a:ext cx="9174163"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p:cNvSpPr txBox="1">
            <a:spLocks noChangeArrowheads="1"/>
          </p:cNvSpPr>
          <p:nvPr/>
        </p:nvSpPr>
        <p:spPr bwMode="auto">
          <a:xfrm>
            <a:off x="-11113" y="4400550"/>
            <a:ext cx="7021513" cy="461963"/>
          </a:xfrm>
          <a:prstGeom prst="rect">
            <a:avLst/>
          </a:prstGeom>
          <a:solidFill>
            <a:schemeClr val="accent5">
              <a:lumMod val="50000"/>
            </a:schemeClr>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400" dirty="0" smtClean="0">
                <a:solidFill>
                  <a:srgbClr val="FFFFFF"/>
                </a:solidFill>
              </a:rPr>
              <a:t>Conception … Diving Into the Abyss</a:t>
            </a:r>
          </a:p>
        </p:txBody>
      </p:sp>
    </p:spTree>
    <p:extLst>
      <p:ext uri="{BB962C8B-B14F-4D97-AF65-F5344CB8AC3E}">
        <p14:creationId xmlns:p14="http://schemas.microsoft.com/office/powerpoint/2010/main" val="24819416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dog compu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210675" cy="614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p:cNvSpPr txBox="1">
            <a:spLocks noChangeArrowheads="1"/>
          </p:cNvSpPr>
          <p:nvPr/>
        </p:nvSpPr>
        <p:spPr bwMode="auto">
          <a:xfrm>
            <a:off x="4572000" y="742950"/>
            <a:ext cx="4638675" cy="46196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smtClean="0">
                <a:solidFill>
                  <a:srgbClr val="FFFFFF"/>
                </a:solidFill>
              </a:rPr>
              <a:t>I Have No Idea What I’m Doing</a:t>
            </a:r>
          </a:p>
        </p:txBody>
      </p:sp>
    </p:spTree>
    <p:extLst>
      <p:ext uri="{BB962C8B-B14F-4D97-AF65-F5344CB8AC3E}">
        <p14:creationId xmlns:p14="http://schemas.microsoft.com/office/powerpoint/2010/main" val="4283876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252463" y="397945"/>
            <a:ext cx="2779075" cy="2151761"/>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36917" y="2647950"/>
            <a:ext cx="1518029" cy="2201141"/>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15431" y="397945"/>
            <a:ext cx="1992576" cy="2151761"/>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88606" y="2647951"/>
            <a:ext cx="2819400" cy="2209800"/>
          </a:xfrm>
          <a:prstGeom prst="rect">
            <a:avLst/>
          </a:prstGeom>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314923" y="2665786"/>
            <a:ext cx="1859972" cy="2220519"/>
          </a:xfrm>
          <a:prstGeom prst="rect">
            <a:avLst/>
          </a:prstGeom>
        </p:spPr>
      </p:pic>
      <p:pic>
        <p:nvPicPr>
          <p:cNvPr id="9" name="Picture 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676280" y="397945"/>
            <a:ext cx="2648320" cy="2151761"/>
          </a:xfrm>
          <a:prstGeom prst="rect">
            <a:avLst/>
          </a:prstGeom>
        </p:spPr>
      </p:pic>
      <p:pic>
        <p:nvPicPr>
          <p:cNvPr id="10" name="Picture 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52463" y="2656867"/>
            <a:ext cx="1828799" cy="2183305"/>
          </a:xfrm>
          <a:prstGeom prst="rect">
            <a:avLst/>
          </a:prstGeom>
        </p:spPr>
      </p:pic>
    </p:spTree>
    <p:extLst>
      <p:ext uri="{BB962C8B-B14F-4D97-AF65-F5344CB8AC3E}">
        <p14:creationId xmlns:p14="http://schemas.microsoft.com/office/powerpoint/2010/main" val="21866868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Image result for photography artists"/>
          <p:cNvPicPr>
            <a:picLocks noChangeAspect="1" noChangeArrowheads="1"/>
          </p:cNvPicPr>
          <p:nvPr/>
        </p:nvPicPr>
        <p:blipFill>
          <a:blip r:embed="rId3" cstate="email">
            <a:extLst>
              <a:ext uri="{28A0092B-C50C-407E-A947-70E740481C1C}">
                <a14:useLocalDpi xmlns:a14="http://schemas.microsoft.com/office/drawing/2010/main"/>
              </a:ext>
            </a:extLst>
          </a:blip>
          <a:srcRect t="4945" r="1128" b="10973"/>
          <a:stretch>
            <a:fillRect/>
          </a:stretch>
        </p:blipFill>
        <p:spPr bwMode="auto">
          <a:xfrm>
            <a:off x="0" y="-1905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3"/>
          <p:cNvSpPr txBox="1">
            <a:spLocks noChangeArrowheads="1"/>
          </p:cNvSpPr>
          <p:nvPr/>
        </p:nvSpPr>
        <p:spPr bwMode="auto">
          <a:xfrm>
            <a:off x="5943600" y="895350"/>
            <a:ext cx="3200400" cy="461963"/>
          </a:xfrm>
          <a:prstGeom prst="rect">
            <a:avLst/>
          </a:prstGeom>
          <a:solidFill>
            <a:srgbClr val="2D3FE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smtClean="0">
                <a:solidFill>
                  <a:srgbClr val="FFFFFF"/>
                </a:solidFill>
              </a:rPr>
              <a:t>Social Endeavor</a:t>
            </a:r>
          </a:p>
        </p:txBody>
      </p:sp>
    </p:spTree>
    <p:extLst>
      <p:ext uri="{BB962C8B-B14F-4D97-AF65-F5344CB8AC3E}">
        <p14:creationId xmlns:p14="http://schemas.microsoft.com/office/powerpoint/2010/main" val="24663290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Image result for photography dancers diversity"/>
          <p:cNvPicPr>
            <a:picLocks noChangeAspect="1" noChangeArrowheads="1"/>
          </p:cNvPicPr>
          <p:nvPr/>
        </p:nvPicPr>
        <p:blipFill>
          <a:blip r:embed="rId3" cstate="email">
            <a:extLst>
              <a:ext uri="{28A0092B-C50C-407E-A947-70E740481C1C}">
                <a14:useLocalDpi xmlns:a14="http://schemas.microsoft.com/office/drawing/2010/main"/>
              </a:ext>
            </a:extLst>
          </a:blip>
          <a:srcRect l="2361" t="192" r="3200"/>
          <a:stretch>
            <a:fillRect/>
          </a:stretch>
        </p:blipFill>
        <p:spPr bwMode="auto">
          <a:xfrm>
            <a:off x="0" y="0"/>
            <a:ext cx="91440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3"/>
          <p:cNvSpPr txBox="1">
            <a:spLocks noChangeArrowheads="1"/>
          </p:cNvSpPr>
          <p:nvPr/>
        </p:nvSpPr>
        <p:spPr bwMode="auto">
          <a:xfrm>
            <a:off x="0" y="895350"/>
            <a:ext cx="3505200" cy="461963"/>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smtClean="0">
                <a:solidFill>
                  <a:srgbClr val="FFFFFF"/>
                </a:solidFill>
              </a:rPr>
              <a:t>We Are All Artists</a:t>
            </a:r>
          </a:p>
        </p:txBody>
      </p:sp>
    </p:spTree>
    <p:extLst>
      <p:ext uri="{BB962C8B-B14F-4D97-AF65-F5344CB8AC3E}">
        <p14:creationId xmlns:p14="http://schemas.microsoft.com/office/powerpoint/2010/main" val="10266527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photography communica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44450"/>
            <a:ext cx="761841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3"/>
          <p:cNvSpPr txBox="1">
            <a:spLocks noChangeArrowheads="1"/>
          </p:cNvSpPr>
          <p:nvPr/>
        </p:nvSpPr>
        <p:spPr bwMode="auto">
          <a:xfrm>
            <a:off x="0" y="3943350"/>
            <a:ext cx="3962400" cy="461963"/>
          </a:xfrm>
          <a:prstGeom prst="rect">
            <a:avLst/>
          </a:prstGeom>
          <a:solidFill>
            <a:srgbClr val="D862C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smtClean="0">
                <a:solidFill>
                  <a:srgbClr val="FFFFFF"/>
                </a:solidFill>
              </a:rPr>
              <a:t>You Don’t Need To Change</a:t>
            </a:r>
          </a:p>
        </p:txBody>
      </p:sp>
    </p:spTree>
    <p:extLst>
      <p:ext uri="{BB962C8B-B14F-4D97-AF65-F5344CB8AC3E}">
        <p14:creationId xmlns:p14="http://schemas.microsoft.com/office/powerpoint/2010/main" val="29350278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kukula"/>
          <p:cNvPicPr>
            <a:picLocks noChangeAspect="1" noChangeArrowheads="1"/>
          </p:cNvPicPr>
          <p:nvPr/>
        </p:nvPicPr>
        <p:blipFill>
          <a:blip r:embed="rId2" cstate="email">
            <a:extLst>
              <a:ext uri="{28A0092B-C50C-407E-A947-70E740481C1C}">
                <a14:useLocalDpi xmlns:a14="http://schemas.microsoft.com/office/drawing/2010/main"/>
              </a:ext>
            </a:extLst>
          </a:blip>
          <a:srcRect b="-508"/>
          <a:stretch>
            <a:fillRect/>
          </a:stretch>
        </p:blipFill>
        <p:spPr bwMode="auto">
          <a:xfrm>
            <a:off x="0" y="-19050"/>
            <a:ext cx="91487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p:cNvSpPr txBox="1">
            <a:spLocks noChangeArrowheads="1"/>
          </p:cNvSpPr>
          <p:nvPr/>
        </p:nvSpPr>
        <p:spPr bwMode="auto">
          <a:xfrm>
            <a:off x="3203575" y="2200275"/>
            <a:ext cx="2741613" cy="1200150"/>
          </a:xfrm>
          <a:prstGeom prst="rect">
            <a:avLst/>
          </a:prstGeom>
          <a:solidFill>
            <a:srgbClr val="D862C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smtClean="0">
                <a:solidFill>
                  <a:srgbClr val="FFFFFF"/>
                </a:solidFill>
              </a:rPr>
              <a:t>Thank You!!</a:t>
            </a:r>
          </a:p>
          <a:p>
            <a:pPr algn="ctr" eaLnBrk="1" hangingPunct="1"/>
            <a:endParaRPr lang="en-US" altLang="en-US" sz="2400" smtClean="0">
              <a:solidFill>
                <a:srgbClr val="FFFFFF"/>
              </a:solidFill>
            </a:endParaRPr>
          </a:p>
          <a:p>
            <a:pPr algn="ctr" eaLnBrk="1" hangingPunct="1"/>
            <a:r>
              <a:rPr lang="en-US" altLang="en-US" sz="2400" smtClean="0">
                <a:solidFill>
                  <a:srgbClr val="FFFFFF"/>
                </a:solidFill>
              </a:rPr>
              <a:t>@Aleissia</a:t>
            </a:r>
          </a:p>
        </p:txBody>
      </p:sp>
      <p:pic>
        <p:nvPicPr>
          <p:cNvPr id="18436" name="Picture 4" descr="Image result for twitter image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5200" y="302895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5522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52400" y="34925"/>
            <a:ext cx="6677361"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7000" dirty="0" smtClean="0">
                <a:solidFill>
                  <a:srgbClr val="FFFFFF"/>
                </a:solidFill>
                <a:latin typeface="Rockwell Extra Bold" panose="02060903040505020403" pitchFamily="18" charset="0"/>
              </a:rPr>
              <a:t>RICHARD</a:t>
            </a:r>
          </a:p>
          <a:p>
            <a:pPr algn="ctr">
              <a:lnSpc>
                <a:spcPct val="80000"/>
              </a:lnSpc>
            </a:pPr>
            <a:r>
              <a:rPr lang="en-US" altLang="en-US" sz="7000" dirty="0" err="1" smtClean="0">
                <a:solidFill>
                  <a:srgbClr val="FFFFFF"/>
                </a:solidFill>
                <a:latin typeface="Rockwell Extra Bold" panose="02060903040505020403" pitchFamily="18" charset="0"/>
              </a:rPr>
              <a:t>DANSKY</a:t>
            </a:r>
            <a:endParaRPr lang="en-US" altLang="en-US" sz="7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Central Clancy Writer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err="1" smtClean="0">
                <a:solidFill>
                  <a:srgbClr val="FFFFFF"/>
                </a:solidFill>
                <a:latin typeface="Rockwell Extra Bold" panose="02060903040505020403" pitchFamily="18" charset="0"/>
              </a:rPr>
              <a:t>Ubisoft</a:t>
            </a:r>
            <a:r>
              <a:rPr lang="en-US" altLang="en-US" sz="3000" dirty="0" smtClean="0">
                <a:solidFill>
                  <a:srgbClr val="FFFFFF"/>
                </a:solidFill>
                <a:latin typeface="Rockwell Extra Bold" panose="02060903040505020403" pitchFamily="18" charset="0"/>
              </a:rPr>
              <a:t> / Red Storm</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RDansky</a:t>
            </a:r>
            <a:endParaRPr lang="en-US" altLang="en-US" sz="3000" dirty="0">
              <a:solidFill>
                <a:srgbClr val="FFFFFF"/>
              </a:solidFill>
              <a:latin typeface="Rockwell Extra Bold" panose="02060903040505020403" pitchFamily="18"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0" y="3029478"/>
            <a:ext cx="1397000" cy="205441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02493"/>
            <a:ext cx="2921000" cy="136525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5999" y="1556050"/>
            <a:ext cx="3048001" cy="1422400"/>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42039" y="3066757"/>
            <a:ext cx="1303438" cy="1999592"/>
          </a:xfrm>
          <a:prstGeom prst="rect">
            <a:avLst/>
          </a:prstGeom>
        </p:spPr>
      </p:pic>
    </p:spTree>
    <p:extLst>
      <p:ext uri="{BB962C8B-B14F-4D97-AF65-F5344CB8AC3E}">
        <p14:creationId xmlns:p14="http://schemas.microsoft.com/office/powerpoint/2010/main" val="40963950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rtlCol="0">
            <a:normAutofit fontScale="90000"/>
          </a:bodyPr>
          <a:lstStyle/>
          <a:p>
            <a:pPr fontAlgn="auto">
              <a:spcAft>
                <a:spcPts val="0"/>
              </a:spcAft>
              <a:defRPr/>
            </a:pPr>
            <a:r>
              <a:rPr lang="en-US" b="1" dirty="0" smtClean="0"/>
              <a:t>THEY NEVER TOLD ME GAMEPLAY &amp; NARRATIVE DON’T HAVE TO FIGHT</a:t>
            </a:r>
            <a:endParaRPr lang="en-US" b="1" dirty="0"/>
          </a:p>
        </p:txBody>
      </p:sp>
      <p:sp>
        <p:nvSpPr>
          <p:cNvPr id="18435" name="Subtitle 2"/>
          <p:cNvSpPr>
            <a:spLocks noGrp="1"/>
          </p:cNvSpPr>
          <p:nvPr>
            <p:ph type="subTitle" idx="1"/>
          </p:nvPr>
        </p:nvSpPr>
        <p:spPr bwMode="auto">
          <a:xfrm>
            <a:off x="1143000" y="2701925"/>
            <a:ext cx="6858000" cy="1241425"/>
          </a:xfrm>
        </p:spPr>
        <p:txBody>
          <a:bodyPr wrap="square" numCol="1" anchor="t" anchorCtr="0" compatLnSpc="1">
            <a:prstTxWarp prst="textNoShape">
              <a:avLst/>
            </a:prstTxWarp>
          </a:bodyPr>
          <a:lstStyle/>
          <a:p>
            <a:r>
              <a:rPr lang="en-US" altLang="en-US" smtClean="0"/>
              <a:t>(And They Don’t! Honest!)</a:t>
            </a:r>
          </a:p>
        </p:txBody>
      </p:sp>
    </p:spTree>
    <p:extLst>
      <p:ext uri="{BB962C8B-B14F-4D97-AF65-F5344CB8AC3E}">
        <p14:creationId xmlns:p14="http://schemas.microsoft.com/office/powerpoint/2010/main" val="40737177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6"/>
          <p:cNvSpPr>
            <a:spLocks noGrp="1"/>
          </p:cNvSpPr>
          <p:nvPr>
            <p:ph type="title"/>
          </p:nvPr>
        </p:nvSpPr>
        <p:spPr/>
        <p:txBody>
          <a:bodyPr/>
          <a:lstStyle/>
          <a:p>
            <a:pPr algn="ctr"/>
            <a:r>
              <a:rPr lang="en-US" altLang="en-US" b="1" smtClean="0"/>
              <a:t>Everyone Swore It Was Like:</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8519" y="1268017"/>
            <a:ext cx="3506963" cy="31282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2935288" y="4518025"/>
            <a:ext cx="3327400" cy="369888"/>
          </a:xfrm>
          <a:prstGeom prst="rect">
            <a:avLst/>
          </a:prstGeom>
          <a:noFill/>
        </p:spPr>
        <p:txBody>
          <a:bodyPr>
            <a:spAutoFit/>
          </a:bodyPr>
          <a:lstStyle/>
          <a:p>
            <a:pPr algn="ctr" eaLnBrk="1" fontAlgn="auto" hangingPunct="1">
              <a:spcBef>
                <a:spcPts val="0"/>
              </a:spcBef>
              <a:spcAft>
                <a:spcPts val="0"/>
              </a:spcAft>
              <a:defRPr/>
            </a:pPr>
            <a:r>
              <a:rPr lang="en-US" i="1" dirty="0">
                <a:solidFill>
                  <a:prstClr val="black"/>
                </a:solidFill>
                <a:latin typeface="Calibri" panose="020F0502020204030204"/>
              </a:rPr>
              <a:t>(Guess Which One Is Narrative)</a:t>
            </a:r>
          </a:p>
        </p:txBody>
      </p:sp>
    </p:spTree>
    <p:extLst>
      <p:ext uri="{BB962C8B-B14F-4D97-AF65-F5344CB8AC3E}">
        <p14:creationId xmlns:p14="http://schemas.microsoft.com/office/powerpoint/2010/main" val="1302331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630238" y="274638"/>
            <a:ext cx="7886700" cy="993775"/>
          </a:xfrm>
        </p:spPr>
        <p:txBody>
          <a:bodyPr/>
          <a:lstStyle/>
          <a:p>
            <a:pPr algn="ctr"/>
            <a:r>
              <a:rPr lang="en-US" altLang="en-US" b="1" smtClean="0"/>
              <a:t>Ongoing Struggle For the Soul of a Game</a:t>
            </a:r>
          </a:p>
        </p:txBody>
      </p:sp>
      <p:sp>
        <p:nvSpPr>
          <p:cNvPr id="20483" name="Text Placeholder 4"/>
          <p:cNvSpPr>
            <a:spLocks noGrp="1"/>
          </p:cNvSpPr>
          <p:nvPr>
            <p:ph type="body" idx="1"/>
          </p:nvPr>
        </p:nvSpPr>
        <p:spPr bwMode="auto">
          <a:xfrm>
            <a:off x="630238" y="1260475"/>
            <a:ext cx="3868737" cy="617538"/>
          </a:xfrm>
        </p:spPr>
        <p:txBody>
          <a:bodyPr wrap="square" numCol="1" anchorCtr="0" compatLnSpc="1">
            <a:prstTxWarp prst="textNoShape">
              <a:avLst/>
            </a:prstTxWarp>
          </a:bodyPr>
          <a:lstStyle/>
          <a:p>
            <a:r>
              <a:rPr lang="en-US" altLang="en-US" smtClean="0"/>
              <a:t>Gameplay</a:t>
            </a:r>
          </a:p>
        </p:txBody>
      </p:sp>
      <p:sp>
        <p:nvSpPr>
          <p:cNvPr id="6" name="Content Placeholder 5"/>
          <p:cNvSpPr>
            <a:spLocks noGrp="1"/>
          </p:cNvSpPr>
          <p:nvPr>
            <p:ph sz="half" idx="2"/>
          </p:nvPr>
        </p:nvSpPr>
        <p:spPr>
          <a:xfrm>
            <a:off x="630238" y="1878013"/>
            <a:ext cx="3868737" cy="2763837"/>
          </a:xfrm>
        </p:spPr>
        <p:txBody>
          <a:bodyPr/>
          <a:lstStyle/>
          <a:p>
            <a:pPr marL="0" indent="0" fontAlgn="auto">
              <a:spcAft>
                <a:spcPts val="0"/>
              </a:spcAft>
              <a:buFont typeface="Arial" panose="020B0604020202020204" pitchFamily="34" charset="0"/>
              <a:buNone/>
              <a:defRPr/>
            </a:pPr>
            <a:endParaRPr lang="en-US" dirty="0" smtClean="0"/>
          </a:p>
          <a:p>
            <a:pPr fontAlgn="auto">
              <a:spcAft>
                <a:spcPts val="0"/>
              </a:spcAft>
              <a:defRPr/>
            </a:pPr>
            <a:endParaRPr lang="en-US" dirty="0"/>
          </a:p>
        </p:txBody>
      </p:sp>
      <p:sp>
        <p:nvSpPr>
          <p:cNvPr id="20485" name="Text Placeholder 6"/>
          <p:cNvSpPr>
            <a:spLocks noGrp="1"/>
          </p:cNvSpPr>
          <p:nvPr>
            <p:ph type="body" sz="quarter" idx="3"/>
          </p:nvPr>
        </p:nvSpPr>
        <p:spPr bwMode="auto">
          <a:xfrm>
            <a:off x="4629150" y="1260475"/>
            <a:ext cx="3887788" cy="617538"/>
          </a:xfrm>
        </p:spPr>
        <p:txBody>
          <a:bodyPr wrap="square" numCol="1" anchorCtr="0" compatLnSpc="1">
            <a:prstTxWarp prst="textNoShape">
              <a:avLst/>
            </a:prstTxWarp>
          </a:bodyPr>
          <a:lstStyle/>
          <a:p>
            <a:r>
              <a:rPr lang="en-US" altLang="en-US" smtClean="0"/>
              <a:t>Narrative</a:t>
            </a:r>
          </a:p>
        </p:txBody>
      </p:sp>
      <p:pic>
        <p:nvPicPr>
          <p:cNvPr id="20486" name="Content Placeholder 8"/>
          <p:cNvPicPr>
            <a:picLocks noGrp="1" noChangeAspect="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bwMode="auto">
          <a:xfrm>
            <a:off x="5673725" y="2063750"/>
            <a:ext cx="1935163" cy="2143125"/>
          </a:xfrm>
        </p:spPr>
      </p:pic>
      <p:pic>
        <p:nvPicPr>
          <p:cNvPr id="20487" name="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47825" y="1749425"/>
            <a:ext cx="2393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1426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0522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p:txBody>
          <a:bodyPr/>
          <a:lstStyle/>
          <a:p>
            <a:r>
              <a:rPr lang="en-US" altLang="en-US" b="1" smtClean="0"/>
              <a:t>This Is…</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1112923" y="1549550"/>
            <a:ext cx="2845922" cy="2902841"/>
          </a:xfrm>
          <a:ln w="88900" cap="sq" cmpd="thickThin">
            <a:solidFill>
              <a:srgbClr val="000000"/>
            </a:solidFill>
            <a:miter lim="800000"/>
          </a:ln>
          <a:effectLst>
            <a:innerShdw blurRad="76200">
              <a:srgbClr val="000000"/>
            </a:innerShdw>
          </a:effectLst>
        </p:spPr>
      </p:pic>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629150" y="1549550"/>
            <a:ext cx="3886200" cy="2902841"/>
          </a:xfrm>
          <a:ln w="88900" cap="sq" cmpd="thickThin">
            <a:solidFill>
              <a:srgbClr val="000000"/>
            </a:solidFill>
            <a:miter lim="800000"/>
          </a:ln>
          <a:effectLst>
            <a:innerShdw blurRad="76200">
              <a:srgbClr val="000000"/>
            </a:innerShdw>
          </a:effectLst>
        </p:spPr>
      </p:pic>
      <p:sp>
        <p:nvSpPr>
          <p:cNvPr id="2" name="TextBox 1"/>
          <p:cNvSpPr txBox="1"/>
          <p:nvPr/>
        </p:nvSpPr>
        <p:spPr>
          <a:xfrm>
            <a:off x="1112838" y="4522788"/>
            <a:ext cx="2846387" cy="368300"/>
          </a:xfrm>
          <a:prstGeom prst="rect">
            <a:avLst/>
          </a:prstGeom>
          <a:noFill/>
        </p:spPr>
        <p:txBody>
          <a:bodyPr>
            <a:spAutoFit/>
          </a:bodyPr>
          <a:lstStyle/>
          <a:p>
            <a:pPr algn="ctr" eaLnBrk="1" fontAlgn="auto" hangingPunct="1">
              <a:spcBef>
                <a:spcPts val="0"/>
              </a:spcBef>
              <a:spcAft>
                <a:spcPts val="0"/>
              </a:spcAft>
              <a:defRPr/>
            </a:pPr>
            <a:r>
              <a:rPr lang="en-US" i="1" dirty="0">
                <a:solidFill>
                  <a:prstClr val="black"/>
                </a:solidFill>
                <a:latin typeface="Calibri" panose="020F0502020204030204"/>
              </a:rPr>
              <a:t>This is Wool E. Bull.</a:t>
            </a:r>
          </a:p>
        </p:txBody>
      </p:sp>
      <p:sp>
        <p:nvSpPr>
          <p:cNvPr id="3" name="TextBox 2"/>
          <p:cNvSpPr txBox="1"/>
          <p:nvPr/>
        </p:nvSpPr>
        <p:spPr>
          <a:xfrm>
            <a:off x="4608513" y="4514850"/>
            <a:ext cx="3957637" cy="369888"/>
          </a:xfrm>
          <a:prstGeom prst="rect">
            <a:avLst/>
          </a:prstGeom>
          <a:noFill/>
        </p:spPr>
        <p:txBody>
          <a:bodyPr>
            <a:spAutoFit/>
          </a:bodyPr>
          <a:lstStyle/>
          <a:p>
            <a:pPr algn="ctr" eaLnBrk="1" fontAlgn="auto" hangingPunct="1">
              <a:spcBef>
                <a:spcPts val="0"/>
              </a:spcBef>
              <a:spcAft>
                <a:spcPts val="0"/>
              </a:spcAft>
              <a:defRPr/>
            </a:pPr>
            <a:r>
              <a:rPr lang="en-US" i="1" dirty="0">
                <a:solidFill>
                  <a:prstClr val="black"/>
                </a:solidFill>
                <a:latin typeface="Calibri" panose="020F0502020204030204"/>
              </a:rPr>
              <a:t>This…isn’t.</a:t>
            </a:r>
          </a:p>
        </p:txBody>
      </p:sp>
    </p:spTree>
    <p:extLst>
      <p:ext uri="{BB962C8B-B14F-4D97-AF65-F5344CB8AC3E}">
        <p14:creationId xmlns:p14="http://schemas.microsoft.com/office/powerpoint/2010/main" val="33661668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2114550"/>
            <a:ext cx="914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8000" dirty="0" smtClean="0">
                <a:solidFill>
                  <a:schemeClr val="bg1"/>
                </a:solidFill>
                <a:latin typeface="Rockwell Extra Bold" panose="02060903040505020403" pitchFamily="18" charset="0"/>
              </a:rPr>
              <a:t>WHAT NO ONE TELLS YOU </a:t>
            </a:r>
          </a:p>
        </p:txBody>
      </p:sp>
    </p:spTree>
    <p:extLst>
      <p:ext uri="{BB962C8B-B14F-4D97-AF65-F5344CB8AC3E}">
        <p14:creationId xmlns:p14="http://schemas.microsoft.com/office/powerpoint/2010/main" val="19516649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28650" y="-432"/>
            <a:ext cx="7886700" cy="751498"/>
          </a:xfrm>
        </p:spPr>
        <p:txBody>
          <a:bodyPr/>
          <a:lstStyle/>
          <a:p>
            <a:pPr algn="ctr"/>
            <a:r>
              <a:rPr lang="en-US" altLang="en-US" sz="4000" b="1" dirty="0" smtClean="0"/>
              <a:t>FALSE DICHOTOMY</a:t>
            </a:r>
          </a:p>
        </p:txBody>
      </p:sp>
      <p:sp>
        <p:nvSpPr>
          <p:cNvPr id="24579" name="Content Placeholder 2"/>
          <p:cNvSpPr>
            <a:spLocks noGrp="1"/>
          </p:cNvSpPr>
          <p:nvPr>
            <p:ph idx="1"/>
          </p:nvPr>
        </p:nvSpPr>
        <p:spPr bwMode="auto"/>
        <p:txBody>
          <a:bodyPr wrap="square" numCol="1" anchor="t" anchorCtr="0" compatLnSpc="1">
            <a:prstTxWarp prst="textNoShape">
              <a:avLst/>
            </a:prstTxWarp>
          </a:bodyPr>
          <a:lstStyle/>
          <a:p>
            <a:pPr lvl="1"/>
            <a:endParaRPr lang="en-US" altLang="en-US" smtClean="0"/>
          </a:p>
          <a:p>
            <a:pPr lvl="1"/>
            <a:endParaRPr lang="en-US" altLang="en-US" smtClean="0"/>
          </a:p>
        </p:txBody>
      </p:sp>
      <p:pic>
        <p:nvPicPr>
          <p:cNvPr id="4" name="Picture 3"/>
          <p:cNvPicPr>
            <a:picLocks noChangeAspect="1"/>
          </p:cNvPicPr>
          <p:nvPr/>
        </p:nvPicPr>
        <p:blipFill>
          <a:blip r:embed="rId3"/>
          <a:stretch>
            <a:fillRect/>
          </a:stretch>
        </p:blipFill>
        <p:spPr>
          <a:xfrm>
            <a:off x="1366044" y="751065"/>
            <a:ext cx="6705600" cy="352883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0" y="4442982"/>
            <a:ext cx="9144000" cy="584775"/>
          </a:xfrm>
          <a:prstGeom prst="rect">
            <a:avLst/>
          </a:prstGeom>
          <a:noFill/>
        </p:spPr>
        <p:txBody>
          <a:bodyPr wrap="square">
            <a:spAutoFit/>
          </a:bodyPr>
          <a:lstStyle/>
          <a:p>
            <a:pPr algn="ctr" eaLnBrk="1" fontAlgn="auto" hangingPunct="1">
              <a:spcBef>
                <a:spcPts val="0"/>
              </a:spcBef>
              <a:spcAft>
                <a:spcPts val="0"/>
              </a:spcAft>
              <a:defRPr/>
            </a:pPr>
            <a:r>
              <a:rPr lang="en-US" sz="3200" i="1" dirty="0">
                <a:solidFill>
                  <a:prstClr val="black"/>
                </a:solidFill>
                <a:latin typeface="Calibri" panose="020F0502020204030204"/>
              </a:rPr>
              <a:t>Not a Collaborative Work Environment</a:t>
            </a:r>
          </a:p>
        </p:txBody>
      </p:sp>
    </p:spTree>
    <p:extLst>
      <p:ext uri="{BB962C8B-B14F-4D97-AF65-F5344CB8AC3E}">
        <p14:creationId xmlns:p14="http://schemas.microsoft.com/office/powerpoint/2010/main" val="38507614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b="1" smtClean="0"/>
              <a:t>YES, IT WENT THE OTHER WAY TOO</a:t>
            </a:r>
          </a:p>
        </p:txBody>
      </p:sp>
      <p:pic>
        <p:nvPicPr>
          <p:cNvPr id="26627" name="Content Placeholder 3"/>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905000" y="1047750"/>
            <a:ext cx="5029200" cy="3822192"/>
          </a:xfrm>
        </p:spPr>
      </p:pic>
    </p:spTree>
    <p:extLst>
      <p:ext uri="{BB962C8B-B14F-4D97-AF65-F5344CB8AC3E}">
        <p14:creationId xmlns:p14="http://schemas.microsoft.com/office/powerpoint/2010/main" val="17852483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algn="ctr"/>
            <a:r>
              <a:rPr lang="en-US" altLang="en-US" b="1" smtClean="0"/>
              <a:t>Both Elements of Gameplay Experience</a:t>
            </a:r>
          </a:p>
        </p:txBody>
      </p:sp>
      <p:sp>
        <p:nvSpPr>
          <p:cNvPr id="28675" name="Content Placeholder 2"/>
          <p:cNvSpPr>
            <a:spLocks noGrp="1"/>
          </p:cNvSpPr>
          <p:nvPr>
            <p:ph sz="half" idx="1"/>
          </p:nvPr>
        </p:nvSpPr>
        <p:spPr bwMode="auto">
          <a:xfrm>
            <a:off x="628650" y="1370013"/>
            <a:ext cx="3886200" cy="3262312"/>
          </a:xfrm>
        </p:spPr>
        <p:txBody>
          <a:bodyPr wrap="square" numCol="1" anchor="t" anchorCtr="0" compatLnSpc="1">
            <a:prstTxWarp prst="textNoShape">
              <a:avLst/>
            </a:prstTxWarp>
          </a:bodyPr>
          <a:lstStyle/>
          <a:p>
            <a:pPr marL="0" indent="0">
              <a:buFont typeface="Arial" panose="020B0604020202020204" pitchFamily="34" charset="0"/>
              <a:buNone/>
            </a:pPr>
            <a:r>
              <a:rPr lang="en-US" altLang="en-US" smtClean="0"/>
              <a:t>The player wins when they work together</a:t>
            </a:r>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629150" y="1524721"/>
            <a:ext cx="3886200" cy="2596896"/>
          </a:xfrm>
          <a:ln w="88900" cap="sq" cmpd="thickThin">
            <a:solidFill>
              <a:srgbClr val="000000"/>
            </a:solidFill>
            <a:miter lim="800000"/>
          </a:ln>
          <a:effectLst>
            <a:innerShdw blurRad="76200">
              <a:srgbClr val="000000"/>
            </a:innerShdw>
          </a:effectLst>
        </p:spPr>
      </p:pic>
      <p:sp>
        <p:nvSpPr>
          <p:cNvPr id="4" name="TextBox 3"/>
          <p:cNvSpPr txBox="1"/>
          <p:nvPr/>
        </p:nvSpPr>
        <p:spPr>
          <a:xfrm>
            <a:off x="4594225" y="4211638"/>
            <a:ext cx="3949700" cy="369887"/>
          </a:xfrm>
          <a:prstGeom prst="rect">
            <a:avLst/>
          </a:prstGeom>
          <a:noFill/>
        </p:spPr>
        <p:txBody>
          <a:bodyPr>
            <a:spAutoFit/>
          </a:bodyPr>
          <a:lstStyle/>
          <a:p>
            <a:pPr algn="ctr" eaLnBrk="1" fontAlgn="auto" hangingPunct="1">
              <a:spcBef>
                <a:spcPts val="0"/>
              </a:spcBef>
              <a:spcAft>
                <a:spcPts val="0"/>
              </a:spcAft>
              <a:defRPr/>
            </a:pPr>
            <a:r>
              <a:rPr lang="en-US" i="1" dirty="0">
                <a:solidFill>
                  <a:prstClr val="black"/>
                </a:solidFill>
                <a:latin typeface="Calibri" panose="020F0502020204030204"/>
              </a:rPr>
              <a:t>So happy, together…</a:t>
            </a:r>
          </a:p>
        </p:txBody>
      </p:sp>
    </p:spTree>
    <p:extLst>
      <p:ext uri="{BB962C8B-B14F-4D97-AF65-F5344CB8AC3E}">
        <p14:creationId xmlns:p14="http://schemas.microsoft.com/office/powerpoint/2010/main" val="29253883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b="1" smtClean="0"/>
              <a:t>Case In Point: This…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71108" y="1369219"/>
            <a:ext cx="5801784" cy="3263504"/>
          </a:xfrm>
          <a:ln w="88900" cap="sq" cmpd="thickThin">
            <a:solidFill>
              <a:srgbClr val="000000"/>
            </a:solidFill>
            <a:miter lim="800000"/>
          </a:ln>
          <a:effectLst>
            <a:innerShdw blurRad="76200">
              <a:srgbClr val="000000"/>
            </a:innerShdw>
          </a:effectLst>
        </p:spPr>
      </p:pic>
      <p:sp>
        <p:nvSpPr>
          <p:cNvPr id="3" name="TextBox 2"/>
          <p:cNvSpPr txBox="1"/>
          <p:nvPr/>
        </p:nvSpPr>
        <p:spPr>
          <a:xfrm>
            <a:off x="3221038" y="4699000"/>
            <a:ext cx="2701925" cy="368300"/>
          </a:xfrm>
          <a:prstGeom prst="rect">
            <a:avLst/>
          </a:prstGeom>
          <a:noFill/>
        </p:spPr>
        <p:txBody>
          <a:bodyPr>
            <a:spAutoFit/>
          </a:bodyPr>
          <a:lstStyle/>
          <a:p>
            <a:pPr algn="ctr" eaLnBrk="1" fontAlgn="auto" hangingPunct="1">
              <a:spcBef>
                <a:spcPts val="0"/>
              </a:spcBef>
              <a:spcAft>
                <a:spcPts val="0"/>
              </a:spcAft>
              <a:defRPr/>
            </a:pPr>
            <a:r>
              <a:rPr lang="en-US" i="1" dirty="0" err="1">
                <a:solidFill>
                  <a:prstClr val="black"/>
                </a:solidFill>
                <a:latin typeface="Calibri" panose="020F0502020204030204"/>
              </a:rPr>
              <a:t>Awwwww</a:t>
            </a:r>
            <a:r>
              <a:rPr lang="en-US" i="1" dirty="0">
                <a:solidFill>
                  <a:prstClr val="black"/>
                </a:solidFill>
                <a:latin typeface="Calibri" panose="020F0502020204030204"/>
              </a:rPr>
              <a:t>….</a:t>
            </a:r>
          </a:p>
        </p:txBody>
      </p:sp>
    </p:spTree>
    <p:extLst>
      <p:ext uri="{BB962C8B-B14F-4D97-AF65-F5344CB8AC3E}">
        <p14:creationId xmlns:p14="http://schemas.microsoft.com/office/powerpoint/2010/main" val="23030315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b="1" smtClean="0"/>
              <a:t>Would Not Have Been Improved By This: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171700" y="1099297"/>
            <a:ext cx="4800600" cy="3529853"/>
          </a:xfrm>
          <a:ln w="88900" cap="sq" cmpd="thickThin">
            <a:solidFill>
              <a:srgbClr val="000000"/>
            </a:solidFill>
            <a:miter lim="800000"/>
          </a:ln>
          <a:effectLst>
            <a:innerShdw blurRad="76200">
              <a:srgbClr val="000000"/>
            </a:innerShdw>
          </a:effectLst>
        </p:spPr>
      </p:pic>
      <p:sp>
        <p:nvSpPr>
          <p:cNvPr id="3" name="TextBox 2"/>
          <p:cNvSpPr txBox="1"/>
          <p:nvPr/>
        </p:nvSpPr>
        <p:spPr>
          <a:xfrm>
            <a:off x="0" y="4629150"/>
            <a:ext cx="9144000" cy="553998"/>
          </a:xfrm>
          <a:prstGeom prst="rect">
            <a:avLst/>
          </a:prstGeom>
          <a:noFill/>
        </p:spPr>
        <p:txBody>
          <a:bodyPr wrap="square">
            <a:spAutoFit/>
          </a:bodyPr>
          <a:lstStyle/>
          <a:p>
            <a:pPr algn="ctr" eaLnBrk="1" fontAlgn="auto" hangingPunct="1">
              <a:spcBef>
                <a:spcPts val="0"/>
              </a:spcBef>
              <a:spcAft>
                <a:spcPts val="0"/>
              </a:spcAft>
              <a:defRPr/>
            </a:pPr>
            <a:r>
              <a:rPr lang="en-US" sz="3000" i="1" dirty="0">
                <a:solidFill>
                  <a:prstClr val="black"/>
                </a:solidFill>
                <a:latin typeface="Calibri" panose="020F0502020204030204"/>
              </a:rPr>
              <a:t>DON’T. EVEN. THINK IT.</a:t>
            </a:r>
          </a:p>
        </p:txBody>
      </p:sp>
    </p:spTree>
    <p:extLst>
      <p:ext uri="{BB962C8B-B14F-4D97-AF65-F5344CB8AC3E}">
        <p14:creationId xmlns:p14="http://schemas.microsoft.com/office/powerpoint/2010/main" val="39098482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algn="ctr"/>
            <a:r>
              <a:rPr lang="en-US" altLang="en-US" b="1" smtClean="0"/>
              <a:t>Not Talking Hard Fast Rules &amp; Ratios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72568" y="1109972"/>
            <a:ext cx="4893899" cy="3262599"/>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9701325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0"/>
          <p:cNvSpPr>
            <a:spLocks noGrp="1"/>
          </p:cNvSpPr>
          <p:nvPr>
            <p:ph type="title"/>
          </p:nvPr>
        </p:nvSpPr>
        <p:spPr>
          <a:xfrm>
            <a:off x="628650" y="274638"/>
            <a:ext cx="3943350" cy="2354262"/>
          </a:xfrm>
        </p:spPr>
        <p:txBody>
          <a:bodyPr/>
          <a:lstStyle/>
          <a:p>
            <a:r>
              <a:rPr lang="en-US" altLang="en-US" smtClean="0"/>
              <a:t>LEAVING US WITH…</a:t>
            </a:r>
          </a:p>
        </p:txBody>
      </p:sp>
      <p:pic>
        <p:nvPicPr>
          <p:cNvPr id="4" name="Content Placeholder 3"/>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4824993" y="273844"/>
            <a:ext cx="3197438" cy="4658111"/>
          </a:xfrm>
          <a:ln w="88900" cap="sq" cmpd="thickThin">
            <a:solidFill>
              <a:srgbClr val="000000"/>
            </a:solidFill>
            <a:miter lim="800000"/>
          </a:ln>
          <a:effectLst>
            <a:innerShdw blurRad="76200">
              <a:srgbClr val="000000"/>
            </a:innerShdw>
          </a:effectLst>
        </p:spPr>
      </p:pic>
      <p:sp>
        <p:nvSpPr>
          <p:cNvPr id="5" name="Rectangle 4"/>
          <p:cNvSpPr/>
          <p:nvPr/>
        </p:nvSpPr>
        <p:spPr>
          <a:xfrm rot="20792122">
            <a:off x="5159375" y="1100138"/>
            <a:ext cx="865188" cy="31908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TextBox 5"/>
          <p:cNvSpPr txBox="1"/>
          <p:nvPr/>
        </p:nvSpPr>
        <p:spPr>
          <a:xfrm rot="20114365">
            <a:off x="5165725" y="1090613"/>
            <a:ext cx="941388" cy="254000"/>
          </a:xfrm>
          <a:prstGeom prst="rect">
            <a:avLst/>
          </a:prstGeom>
          <a:noFill/>
        </p:spPr>
        <p:txBody>
          <a:bodyPr>
            <a:spAutoFit/>
          </a:bodyPr>
          <a:lstStyle/>
          <a:p>
            <a:pPr eaLnBrk="1" fontAlgn="auto" hangingPunct="1">
              <a:spcBef>
                <a:spcPts val="0"/>
              </a:spcBef>
              <a:spcAft>
                <a:spcPts val="0"/>
              </a:spcAft>
              <a:defRPr/>
            </a:pPr>
            <a:r>
              <a:rPr lang="en-US" sz="1050" dirty="0">
                <a:solidFill>
                  <a:prstClr val="black"/>
                </a:solidFill>
                <a:latin typeface="Courier New" panose="02070309020205020404" pitchFamily="49" charset="0"/>
                <a:cs typeface="Courier New" panose="02070309020205020404" pitchFamily="49" charset="0"/>
              </a:rPr>
              <a:t>Narrative</a:t>
            </a:r>
          </a:p>
        </p:txBody>
      </p:sp>
      <p:sp>
        <p:nvSpPr>
          <p:cNvPr id="7" name="Rectangle 6"/>
          <p:cNvSpPr/>
          <p:nvPr/>
        </p:nvSpPr>
        <p:spPr>
          <a:xfrm rot="1106099">
            <a:off x="6678613" y="1155700"/>
            <a:ext cx="903287" cy="26511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5847" name="TextBox 7"/>
          <p:cNvSpPr txBox="1">
            <a:spLocks noChangeArrowheads="1"/>
          </p:cNvSpPr>
          <p:nvPr/>
        </p:nvSpPr>
        <p:spPr bwMode="auto">
          <a:xfrm rot="1669205">
            <a:off x="6616700" y="1149350"/>
            <a:ext cx="1114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a:solidFill>
                  <a:srgbClr val="000000"/>
                </a:solidFill>
                <a:latin typeface="Courier New" panose="02070309020205020404" pitchFamily="49" charset="0"/>
                <a:cs typeface="Courier New" panose="02070309020205020404" pitchFamily="49" charset="0"/>
              </a:rPr>
              <a:t>Gameplay</a:t>
            </a:r>
          </a:p>
        </p:txBody>
      </p:sp>
      <p:sp>
        <p:nvSpPr>
          <p:cNvPr id="9" name="Rectangle 8"/>
          <p:cNvSpPr/>
          <p:nvPr/>
        </p:nvSpPr>
        <p:spPr>
          <a:xfrm>
            <a:off x="5911850" y="1922463"/>
            <a:ext cx="1304925" cy="30638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5849" name="TextBox 9"/>
          <p:cNvSpPr txBox="1">
            <a:spLocks noChangeArrowheads="1"/>
          </p:cNvSpPr>
          <p:nvPr/>
        </p:nvSpPr>
        <p:spPr bwMode="auto">
          <a:xfrm>
            <a:off x="6016625" y="1935163"/>
            <a:ext cx="13065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srgbClr val="000000"/>
                </a:solidFill>
                <a:latin typeface="Courier New" panose="02070309020205020404" pitchFamily="49" charset="0"/>
                <a:cs typeface="Courier New" panose="02070309020205020404" pitchFamily="49" charset="0"/>
              </a:rPr>
              <a:t>Happy Player</a:t>
            </a:r>
          </a:p>
        </p:txBody>
      </p:sp>
      <p:sp>
        <p:nvSpPr>
          <p:cNvPr id="12" name="TextBox 11"/>
          <p:cNvSpPr txBox="1"/>
          <p:nvPr/>
        </p:nvSpPr>
        <p:spPr>
          <a:xfrm>
            <a:off x="477838" y="3343275"/>
            <a:ext cx="3587750" cy="923925"/>
          </a:xfrm>
          <a:prstGeom prst="rect">
            <a:avLst/>
          </a:prstGeom>
          <a:noFill/>
        </p:spPr>
        <p:txBody>
          <a:bodyPr>
            <a:spAutoFit/>
          </a:bodyPr>
          <a:lstStyle/>
          <a:p>
            <a:pPr eaLnBrk="1" fontAlgn="auto" hangingPunct="1">
              <a:spcBef>
                <a:spcPts val="0"/>
              </a:spcBef>
              <a:spcAft>
                <a:spcPts val="0"/>
              </a:spcAft>
              <a:defRPr/>
            </a:pPr>
            <a:r>
              <a:rPr lang="en-US" dirty="0">
                <a:solidFill>
                  <a:prstClr val="black"/>
                </a:solidFill>
                <a:latin typeface="Calibri" panose="020F0502020204030204"/>
              </a:rPr>
              <a:t>Richard Dansky</a:t>
            </a:r>
          </a:p>
          <a:p>
            <a:pPr eaLnBrk="1" fontAlgn="auto" hangingPunct="1">
              <a:spcBef>
                <a:spcPts val="0"/>
              </a:spcBef>
              <a:spcAft>
                <a:spcPts val="0"/>
              </a:spcAft>
              <a:defRPr/>
            </a:pPr>
            <a:r>
              <a:rPr lang="en-US" dirty="0">
                <a:solidFill>
                  <a:prstClr val="black"/>
                </a:solidFill>
                <a:latin typeface="Calibri" panose="020F0502020204030204"/>
              </a:rPr>
              <a:t>@</a:t>
            </a:r>
            <a:r>
              <a:rPr lang="en-US" dirty="0" err="1">
                <a:solidFill>
                  <a:prstClr val="black"/>
                </a:solidFill>
                <a:latin typeface="Calibri" panose="020F0502020204030204"/>
              </a:rPr>
              <a:t>rdansky</a:t>
            </a:r>
            <a:endParaRPr lang="en-US" dirty="0">
              <a:solidFill>
                <a:prstClr val="black"/>
              </a:solidFill>
              <a:latin typeface="Calibri" panose="020F0502020204030204"/>
            </a:endParaRPr>
          </a:p>
          <a:p>
            <a:pPr eaLnBrk="1" fontAlgn="auto" hangingPunct="1">
              <a:spcBef>
                <a:spcPts val="0"/>
              </a:spcBef>
              <a:spcAft>
                <a:spcPts val="0"/>
              </a:spcAft>
              <a:defRPr/>
            </a:pPr>
            <a:r>
              <a:rPr lang="en-US" dirty="0">
                <a:solidFill>
                  <a:prstClr val="black"/>
                </a:solidFill>
                <a:latin typeface="Calibri" panose="020F0502020204030204"/>
              </a:rPr>
              <a:t>http://rdansky.tumblr.com/</a:t>
            </a:r>
          </a:p>
        </p:txBody>
      </p:sp>
    </p:spTree>
    <p:extLst>
      <p:ext uri="{BB962C8B-B14F-4D97-AF65-F5344CB8AC3E}">
        <p14:creationId xmlns:p14="http://schemas.microsoft.com/office/powerpoint/2010/main" val="12776146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529944" y="55487"/>
            <a:ext cx="6677361"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7000" dirty="0" smtClean="0">
                <a:solidFill>
                  <a:srgbClr val="FFFFFF"/>
                </a:solidFill>
                <a:latin typeface="Rockwell Extra Bold" panose="02060903040505020403" pitchFamily="18" charset="0"/>
              </a:rPr>
              <a:t>ANNA</a:t>
            </a:r>
          </a:p>
          <a:p>
            <a:pPr algn="ctr">
              <a:lnSpc>
                <a:spcPct val="80000"/>
              </a:lnSpc>
            </a:pPr>
            <a:r>
              <a:rPr lang="en-US" altLang="en-US" sz="7000" dirty="0" err="1" smtClean="0">
                <a:solidFill>
                  <a:srgbClr val="FFFFFF"/>
                </a:solidFill>
                <a:latin typeface="Rockwell Extra Bold" panose="02060903040505020403" pitchFamily="18" charset="0"/>
              </a:rPr>
              <a:t>KIPNIS</a:t>
            </a:r>
            <a:endParaRPr lang="en-US" altLang="en-US" sz="7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Senior Programmer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Double Fine</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doubleanna</a:t>
            </a:r>
            <a:endParaRPr lang="en-US" altLang="en-US" sz="3000" dirty="0">
              <a:solidFill>
                <a:srgbClr val="FFFFFF"/>
              </a:solidFill>
              <a:latin typeface="Rockwell Extra Bold" panose="02060903040505020403"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7451" y="55487"/>
            <a:ext cx="3494948" cy="1605978"/>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7451" y="3425689"/>
            <a:ext cx="3511159" cy="164108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47451" y="1723034"/>
            <a:ext cx="3511160" cy="1641086"/>
          </a:xfrm>
          <a:prstGeom prst="rect">
            <a:avLst/>
          </a:prstGeom>
        </p:spPr>
      </p:pic>
    </p:spTree>
    <p:extLst>
      <p:ext uri="{BB962C8B-B14F-4D97-AF65-F5344CB8AC3E}">
        <p14:creationId xmlns:p14="http://schemas.microsoft.com/office/powerpoint/2010/main" val="37805721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759036" y="1785858"/>
            <a:ext cx="4622660" cy="184305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defTabSz="219075" eaLnBrk="1" fontAlgn="auto">
              <a:spcBef>
                <a:spcPts val="0"/>
              </a:spcBef>
              <a:spcAft>
                <a:spcPts val="0"/>
              </a:spcAft>
              <a:defRPr sz="10000" b="1">
                <a:latin typeface="Helvetica"/>
                <a:ea typeface="Helvetica"/>
                <a:cs typeface="Helvetica"/>
                <a:sym typeface="Helvetica"/>
              </a:defRPr>
            </a:pPr>
            <a:r>
              <a:rPr sz="3750" b="1" kern="0">
                <a:solidFill>
                  <a:srgbClr val="000000"/>
                </a:solidFill>
                <a:latin typeface="Helvetica"/>
                <a:ea typeface="Helvetica"/>
                <a:cs typeface="Helvetica"/>
                <a:sym typeface="Helvetica"/>
              </a:rPr>
              <a:t>Anna Kipnis</a:t>
            </a:r>
          </a:p>
          <a:p>
            <a:pPr defTabSz="219075" eaLnBrk="1" fontAlgn="auto">
              <a:spcBef>
                <a:spcPts val="0"/>
              </a:spcBef>
              <a:spcAft>
                <a:spcPts val="0"/>
              </a:spcAft>
              <a:defRPr sz="7000"/>
            </a:pPr>
            <a:r>
              <a:rPr sz="2625" kern="0">
                <a:solidFill>
                  <a:srgbClr val="000000"/>
                </a:solidFill>
                <a:latin typeface="Helvetica Light"/>
                <a:sym typeface="Helvetica Light"/>
              </a:rPr>
              <a:t>Senior Gameplay Programmer</a:t>
            </a:r>
          </a:p>
          <a:p>
            <a:pPr defTabSz="219075" eaLnBrk="1" fontAlgn="auto">
              <a:spcBef>
                <a:spcPts val="0"/>
              </a:spcBef>
              <a:spcAft>
                <a:spcPts val="0"/>
              </a:spcAft>
              <a:defRPr sz="7000"/>
            </a:pPr>
            <a:r>
              <a:rPr sz="2625" kern="0">
                <a:solidFill>
                  <a:srgbClr val="000000"/>
                </a:solidFill>
                <a:latin typeface="Helvetica Light"/>
                <a:sym typeface="Helvetica Light"/>
              </a:rPr>
              <a:t>Double Fine Productions</a:t>
            </a:r>
          </a:p>
          <a:p>
            <a:pPr defTabSz="219075" eaLnBrk="1" fontAlgn="auto">
              <a:spcBef>
                <a:spcPts val="0"/>
              </a:spcBef>
              <a:spcAft>
                <a:spcPts val="0"/>
              </a:spcAft>
              <a:defRPr sz="7000"/>
            </a:pPr>
            <a:r>
              <a:rPr sz="2625" kern="0">
                <a:solidFill>
                  <a:srgbClr val="000000"/>
                </a:solidFill>
                <a:latin typeface="Helvetica Light"/>
                <a:sym typeface="Helvetica Light"/>
              </a:rPr>
              <a:t>@</a:t>
            </a:r>
            <a:r>
              <a:rPr sz="2625" b="1" kern="0">
                <a:solidFill>
                  <a:srgbClr val="000000"/>
                </a:solidFill>
                <a:latin typeface="Helvetica"/>
                <a:ea typeface="Helvetica"/>
                <a:cs typeface="Helvetica"/>
                <a:sym typeface="Helvetica"/>
              </a:rPr>
              <a:t>doubleanna</a:t>
            </a:r>
          </a:p>
        </p:txBody>
      </p:sp>
      <p:sp>
        <p:nvSpPr>
          <p:cNvPr id="158" name="Shape 158"/>
          <p:cNvSpPr/>
          <p:nvPr/>
        </p:nvSpPr>
        <p:spPr>
          <a:xfrm>
            <a:off x="4488974" y="4843276"/>
            <a:ext cx="1822214" cy="2041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l">
              <a:defRPr sz="2600" b="1">
                <a:latin typeface="Helvetica"/>
                <a:ea typeface="Helvetica"/>
                <a:cs typeface="Helvetica"/>
                <a:sym typeface="Helvetica"/>
              </a:defRPr>
            </a:lvl1pPr>
          </a:lstStyle>
          <a:p>
            <a:pPr defTabSz="219075" eaLnBrk="1" fontAlgn="auto">
              <a:spcBef>
                <a:spcPts val="0"/>
              </a:spcBef>
              <a:spcAft>
                <a:spcPts val="0"/>
              </a:spcAft>
            </a:pPr>
            <a:r>
              <a:rPr sz="975" kern="0">
                <a:solidFill>
                  <a:srgbClr val="000000"/>
                </a:solidFill>
              </a:rPr>
              <a:t>Illustration by Michael Firman</a:t>
            </a:r>
          </a:p>
        </p:txBody>
      </p:sp>
    </p:spTree>
    <p:extLst>
      <p:ext uri="{BB962C8B-B14F-4D97-AF65-F5344CB8AC3E}">
        <p14:creationId xmlns:p14="http://schemas.microsoft.com/office/powerpoint/2010/main" val="1948296907"/>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kiev_02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8485" y="573982"/>
            <a:ext cx="5567030" cy="4175272"/>
          </a:xfrm>
          <a:prstGeom prst="rect">
            <a:avLst/>
          </a:prstGeom>
          <a:ln w="12700">
            <a:miter lim="400000"/>
          </a:ln>
        </p:spPr>
      </p:pic>
      <p:pic>
        <p:nvPicPr>
          <p:cNvPr id="163" name="montreal_black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pic>
        <p:nvPicPr>
          <p:cNvPr id="164" name="MIGSLogo_black.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spTree>
    <p:extLst>
      <p:ext uri="{BB962C8B-B14F-4D97-AF65-F5344CB8AC3E}">
        <p14:creationId xmlns:p14="http://schemas.microsoft.com/office/powerpoint/2010/main" val="74688447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1573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kiev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88467" y="1068252"/>
            <a:ext cx="5567030" cy="4175272"/>
          </a:xfrm>
          <a:prstGeom prst="rect">
            <a:avLst/>
          </a:prstGeom>
          <a:ln w="12700">
            <a:miter lim="400000"/>
          </a:ln>
        </p:spPr>
      </p:pic>
      <p:pic>
        <p:nvPicPr>
          <p:cNvPr id="169" name="montreal_black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pic>
        <p:nvPicPr>
          <p:cNvPr id="170" name="MIGSLogo_black.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spTree>
    <p:extLst>
      <p:ext uri="{BB962C8B-B14F-4D97-AF65-F5344CB8AC3E}">
        <p14:creationId xmlns:p14="http://schemas.microsoft.com/office/powerpoint/2010/main" val="2732032302"/>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arty1.jpg"/>
          <p:cNvPicPr>
            <a:picLocks noChangeAspect="1"/>
          </p:cNvPicPr>
          <p:nvPr/>
        </p:nvPicPr>
        <p:blipFill>
          <a:blip r:embed="rId3" cstate="email">
            <a:alphaModFix amt="44479"/>
            <a:extLst>
              <a:ext uri="{28A0092B-C50C-407E-A947-70E740481C1C}">
                <a14:useLocalDpi xmlns:a14="http://schemas.microsoft.com/office/drawing/2010/main"/>
              </a:ext>
            </a:extLst>
          </a:blip>
          <a:srcRect/>
          <a:stretch>
            <a:fillRect/>
          </a:stretch>
        </p:blipFill>
        <p:spPr>
          <a:xfrm>
            <a:off x="-6498214" y="616313"/>
            <a:ext cx="13791967" cy="8857901"/>
          </a:xfrm>
          <a:prstGeom prst="rect">
            <a:avLst/>
          </a:prstGeom>
          <a:ln w="12700">
            <a:miter lim="400000"/>
          </a:ln>
        </p:spPr>
      </p:pic>
      <p:pic>
        <p:nvPicPr>
          <p:cNvPr id="175" name="montreal_black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pic>
        <p:nvPicPr>
          <p:cNvPr id="176" name="MIGSLogo_black.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pic>
        <p:nvPicPr>
          <p:cNvPr id="177" name="Party1.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015130" y="1359377"/>
            <a:ext cx="1759557" cy="175950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7" y="0"/>
                  <a:pt x="9839" y="0"/>
                </a:cubicBezTo>
                <a:close/>
              </a:path>
            </a:pathLst>
          </a:custGeom>
          <a:ln w="12700">
            <a:miter lim="400000"/>
          </a:ln>
        </p:spPr>
      </p:pic>
      <p:pic>
        <p:nvPicPr>
          <p:cNvPr id="178" name="Party1.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377872" y="2243080"/>
            <a:ext cx="1759557" cy="175950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7" y="0"/>
                  <a:pt x="9839" y="0"/>
                </a:cubicBezTo>
                <a:close/>
              </a:path>
            </a:pathLst>
          </a:custGeom>
          <a:ln w="12700">
            <a:miter lim="400000"/>
          </a:ln>
        </p:spPr>
      </p:pic>
    </p:spTree>
    <p:extLst>
      <p:ext uri="{BB962C8B-B14F-4D97-AF65-F5344CB8AC3E}">
        <p14:creationId xmlns:p14="http://schemas.microsoft.com/office/powerpoint/2010/main" val="627386207"/>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arty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2819" y="761132"/>
            <a:ext cx="5538362" cy="3621237"/>
          </a:xfrm>
          <a:prstGeom prst="rect">
            <a:avLst/>
          </a:prstGeom>
          <a:ln w="12700">
            <a:miter lim="400000"/>
          </a:ln>
        </p:spPr>
      </p:pic>
      <p:pic>
        <p:nvPicPr>
          <p:cNvPr id="183" name="montreal_black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pic>
        <p:nvPicPr>
          <p:cNvPr id="184" name="MIGSLogo_black.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spTree>
    <p:extLst>
      <p:ext uri="{BB962C8B-B14F-4D97-AF65-F5344CB8AC3E}">
        <p14:creationId xmlns:p14="http://schemas.microsoft.com/office/powerpoint/2010/main" val="3458132574"/>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Six kid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0654" y="538167"/>
            <a:ext cx="5838046" cy="3817185"/>
          </a:xfrm>
          <a:prstGeom prst="rect">
            <a:avLst/>
          </a:prstGeom>
          <a:ln w="12700">
            <a:miter lim="400000"/>
          </a:ln>
        </p:spPr>
      </p:pic>
      <p:pic>
        <p:nvPicPr>
          <p:cNvPr id="189" name="montreal_black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pic>
        <p:nvPicPr>
          <p:cNvPr id="190" name="MIGSLogo_black.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pic>
        <p:nvPicPr>
          <p:cNvPr id="191" name="Picture 190"/>
          <p:cNvPicPr>
            <a:picLocks/>
          </p:cNvPicPr>
          <p:nvPr/>
        </p:nvPicPr>
        <p:blipFill>
          <a:blip r:embed="rId6" cstate="email">
            <a:extLst>
              <a:ext uri="{28A0092B-C50C-407E-A947-70E740481C1C}">
                <a14:useLocalDpi xmlns:a14="http://schemas.microsoft.com/office/drawing/2010/main"/>
              </a:ext>
            </a:extLst>
          </a:blip>
          <a:stretch>
            <a:fillRect/>
          </a:stretch>
        </p:blipFill>
        <p:spPr>
          <a:xfrm rot="20909502">
            <a:off x="3444324" y="1488378"/>
            <a:ext cx="1001521" cy="171714"/>
          </a:xfrm>
          <a:prstGeom prst="rect">
            <a:avLst/>
          </a:prstGeom>
        </p:spPr>
      </p:pic>
      <p:sp>
        <p:nvSpPr>
          <p:cNvPr id="193" name="Shape 193"/>
          <p:cNvSpPr/>
          <p:nvPr/>
        </p:nvSpPr>
        <p:spPr>
          <a:xfrm>
            <a:off x="4460725" y="1257429"/>
            <a:ext cx="400351" cy="3426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b="1">
                <a:latin typeface="Helvetica"/>
                <a:ea typeface="Helvetica"/>
                <a:cs typeface="Helvetica"/>
                <a:sym typeface="Helvetica"/>
              </a:defRPr>
            </a:lvl1pPr>
          </a:lstStyle>
          <a:p>
            <a:pPr algn="ctr" defTabSz="219075" eaLnBrk="1" fontAlgn="auto">
              <a:spcBef>
                <a:spcPts val="0"/>
              </a:spcBef>
              <a:spcAft>
                <a:spcPts val="0"/>
              </a:spcAft>
            </a:pPr>
            <a:r>
              <a:rPr sz="1875" kern="0">
                <a:solidFill>
                  <a:srgbClr val="000000"/>
                </a:solidFill>
              </a:rPr>
              <a:t>me</a:t>
            </a:r>
          </a:p>
        </p:txBody>
      </p:sp>
    </p:spTree>
    <p:extLst>
      <p:ext uri="{BB962C8B-B14F-4D97-AF65-F5344CB8AC3E}">
        <p14:creationId xmlns:p14="http://schemas.microsoft.com/office/powerpoint/2010/main" val="116898871"/>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Six kid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0654" y="538167"/>
            <a:ext cx="5838046" cy="3817185"/>
          </a:xfrm>
          <a:prstGeom prst="rect">
            <a:avLst/>
          </a:prstGeom>
          <a:ln w="12700">
            <a:miter lim="400000"/>
          </a:ln>
        </p:spPr>
      </p:pic>
      <p:pic>
        <p:nvPicPr>
          <p:cNvPr id="198" name="montreal_black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pic>
        <p:nvPicPr>
          <p:cNvPr id="199" name="MIGSLogo_black.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spTree>
    <p:extLst>
      <p:ext uri="{BB962C8B-B14F-4D97-AF65-F5344CB8AC3E}">
        <p14:creationId xmlns:p14="http://schemas.microsoft.com/office/powerpoint/2010/main" val="24433527"/>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12yearol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3983" y="745455"/>
            <a:ext cx="6016034" cy="3652591"/>
          </a:xfrm>
          <a:prstGeom prst="rect">
            <a:avLst/>
          </a:prstGeom>
          <a:ln w="12700">
            <a:miter lim="400000"/>
          </a:ln>
        </p:spPr>
      </p:pic>
      <p:pic>
        <p:nvPicPr>
          <p:cNvPr id="204" name="montreal_black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pic>
        <p:nvPicPr>
          <p:cNvPr id="205" name="MIGSLogo_black.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spTree>
    <p:extLst>
      <p:ext uri="{BB962C8B-B14F-4D97-AF65-F5344CB8AC3E}">
        <p14:creationId xmlns:p14="http://schemas.microsoft.com/office/powerpoint/2010/main" val="3906901397"/>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montreal_white_hollow.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210" name="Super-Mario-Bros-Screensaver_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7038" y="975427"/>
            <a:ext cx="4429924" cy="3543939"/>
          </a:xfrm>
          <a:prstGeom prst="rect">
            <a:avLst/>
          </a:prstGeom>
          <a:ln w="12700">
            <a:miter lim="400000"/>
          </a:ln>
        </p:spPr>
      </p:pic>
      <p:pic>
        <p:nvPicPr>
          <p:cNvPr id="211" name="MIGSLogo.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spTree>
    <p:extLst>
      <p:ext uri="{BB962C8B-B14F-4D97-AF65-F5344CB8AC3E}">
        <p14:creationId xmlns:p14="http://schemas.microsoft.com/office/powerpoint/2010/main" val="1016632849"/>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montreal_white_hollow.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216" name="MIGSLogo.png"/>
          <p:cNvPicPr>
            <a:picLocks noGrp="1" noChangeAspect="1"/>
          </p:cNvPicPr>
          <p:nvPr>
            <p:ph type="pic" idx="14"/>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pic>
        <p:nvPicPr>
          <p:cNvPr id="217" name="segad.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93283" y="879085"/>
            <a:ext cx="5157434" cy="3631515"/>
          </a:xfrm>
          <a:prstGeom prst="rect">
            <a:avLst/>
          </a:prstGeom>
          <a:ln w="12700">
            <a:miter lim="400000"/>
          </a:ln>
        </p:spPr>
      </p:pic>
    </p:spTree>
    <p:extLst>
      <p:ext uri="{BB962C8B-B14F-4D97-AF65-F5344CB8AC3E}">
        <p14:creationId xmlns:p14="http://schemas.microsoft.com/office/powerpoint/2010/main" val="288988871"/>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robert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9039" y="982304"/>
            <a:ext cx="4105923" cy="3427554"/>
          </a:xfrm>
          <a:prstGeom prst="rect">
            <a:avLst/>
          </a:prstGeom>
          <a:ln w="12700">
            <a:miter lim="400000"/>
          </a:ln>
        </p:spPr>
      </p:pic>
      <p:pic>
        <p:nvPicPr>
          <p:cNvPr id="222" name="montreal_white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pic>
        <p:nvPicPr>
          <p:cNvPr id="223" name="MIGSLogo.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pic>
        <p:nvPicPr>
          <p:cNvPr id="224" name="roberta-colonel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5642" y="1673134"/>
            <a:ext cx="1817521" cy="2300660"/>
          </a:xfrm>
          <a:prstGeom prst="rect">
            <a:avLst/>
          </a:prstGeom>
          <a:ln w="12700">
            <a:miter lim="400000"/>
          </a:ln>
        </p:spPr>
      </p:pic>
      <p:pic>
        <p:nvPicPr>
          <p:cNvPr id="225" name="roberta-kingsquest.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20838" y="1676583"/>
            <a:ext cx="1819275" cy="2293762"/>
          </a:xfrm>
          <a:prstGeom prst="rect">
            <a:avLst/>
          </a:prstGeom>
          <a:ln w="12700">
            <a:miter lim="400000"/>
          </a:ln>
        </p:spPr>
      </p:pic>
    </p:spTree>
    <p:extLst>
      <p:ext uri="{BB962C8B-B14F-4D97-AF65-F5344CB8AC3E}">
        <p14:creationId xmlns:p14="http://schemas.microsoft.com/office/powerpoint/2010/main" val="2720417939"/>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brenda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9000" y="1256373"/>
            <a:ext cx="2646001" cy="4199615"/>
          </a:xfrm>
          <a:prstGeom prst="rect">
            <a:avLst/>
          </a:prstGeom>
          <a:ln w="12700">
            <a:miter lim="400000"/>
          </a:ln>
        </p:spPr>
      </p:pic>
      <p:pic>
        <p:nvPicPr>
          <p:cNvPr id="230" name="montreal_white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pic>
        <p:nvPicPr>
          <p:cNvPr id="231" name="MIGSLogo.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pic>
        <p:nvPicPr>
          <p:cNvPr id="232" name="brendawizardry8.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485915" y="1488553"/>
            <a:ext cx="2162777" cy="2565593"/>
          </a:xfrm>
          <a:prstGeom prst="rect">
            <a:avLst/>
          </a:prstGeom>
          <a:ln w="12700">
            <a:miter lim="400000"/>
          </a:ln>
        </p:spPr>
      </p:pic>
      <p:pic>
        <p:nvPicPr>
          <p:cNvPr id="233" name="breandatrain.gif"/>
          <p:cNvPicPr>
            <a:picLocks noChangeAspect="1"/>
          </p:cNvPicPr>
          <p:nvPr/>
        </p:nvPicPr>
        <p:blipFill>
          <a:blip r:embed="rId7" cstate="email">
            <a:extLst>
              <a:ext uri="{28A0092B-C50C-407E-A947-70E740481C1C}">
                <a14:useLocalDpi xmlns:a14="http://schemas.microsoft.com/office/drawing/2010/main"/>
              </a:ext>
            </a:extLst>
          </a:blip>
          <a:srcRect l="40365"/>
          <a:stretch>
            <a:fillRect/>
          </a:stretch>
        </p:blipFill>
        <p:spPr>
          <a:xfrm>
            <a:off x="488468" y="1487883"/>
            <a:ext cx="2169654" cy="2566988"/>
          </a:xfrm>
          <a:prstGeom prst="rect">
            <a:avLst/>
          </a:prstGeom>
          <a:ln w="12700">
            <a:miter lim="400000"/>
          </a:ln>
        </p:spPr>
      </p:pic>
    </p:spTree>
    <p:extLst>
      <p:ext uri="{BB962C8B-B14F-4D97-AF65-F5344CB8AC3E}">
        <p14:creationId xmlns:p14="http://schemas.microsoft.com/office/powerpoint/2010/main" val="290955254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8472"/>
            <a:ext cx="9144000" cy="3866555"/>
          </a:xfrm>
          <a:prstGeom prst="rect">
            <a:avLst/>
          </a:prstGeom>
        </p:spPr>
      </p:pic>
    </p:spTree>
    <p:extLst>
      <p:ext uri="{BB962C8B-B14F-4D97-AF65-F5344CB8AC3E}">
        <p14:creationId xmlns:p14="http://schemas.microsoft.com/office/powerpoint/2010/main" val="34744242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jane_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5131" y="1021974"/>
            <a:ext cx="2793738" cy="4202247"/>
          </a:xfrm>
          <a:prstGeom prst="rect">
            <a:avLst/>
          </a:prstGeom>
          <a:ln w="12700">
            <a:miter lim="400000"/>
          </a:ln>
        </p:spPr>
      </p:pic>
      <p:pic>
        <p:nvPicPr>
          <p:cNvPr id="238" name="montreal_white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pic>
        <p:nvPicPr>
          <p:cNvPr id="239" name="MIGSLogo.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pic>
        <p:nvPicPr>
          <p:cNvPr id="240" name="jane-gabrielknight.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8176" y="1313073"/>
            <a:ext cx="2166617" cy="2677938"/>
          </a:xfrm>
          <a:prstGeom prst="rect">
            <a:avLst/>
          </a:prstGeom>
          <a:ln w="12700">
            <a:miter lim="400000"/>
          </a:ln>
        </p:spPr>
      </p:pic>
      <p:pic>
        <p:nvPicPr>
          <p:cNvPr id="241" name="jane-gabknight3.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89207" y="1272201"/>
            <a:ext cx="2293762" cy="2759682"/>
          </a:xfrm>
          <a:prstGeom prst="rect">
            <a:avLst/>
          </a:prstGeom>
          <a:ln w="12700">
            <a:miter lim="400000"/>
          </a:ln>
        </p:spPr>
      </p:pic>
    </p:spTree>
    <p:extLst>
      <p:ext uri="{BB962C8B-B14F-4D97-AF65-F5344CB8AC3E}">
        <p14:creationId xmlns:p14="http://schemas.microsoft.com/office/powerpoint/2010/main" val="1127834932"/>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carol_shaw_box_larg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0135" y="948193"/>
            <a:ext cx="3203730" cy="4471873"/>
          </a:xfrm>
          <a:prstGeom prst="rect">
            <a:avLst/>
          </a:prstGeom>
          <a:ln w="12700">
            <a:miter lim="400000"/>
          </a:ln>
        </p:spPr>
      </p:pic>
      <p:pic>
        <p:nvPicPr>
          <p:cNvPr id="246" name="montreal_white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pic>
        <p:nvPicPr>
          <p:cNvPr id="247" name="MIGSLogo.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pic>
        <p:nvPicPr>
          <p:cNvPr id="248" name="carol-3dtictacto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4018" y="1250198"/>
            <a:ext cx="1894699" cy="2643105"/>
          </a:xfrm>
          <a:prstGeom prst="rect">
            <a:avLst/>
          </a:prstGeom>
          <a:ln w="12700">
            <a:miter lim="400000"/>
          </a:ln>
        </p:spPr>
      </p:pic>
      <p:pic>
        <p:nvPicPr>
          <p:cNvPr id="249" name="carol-riverraid.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95283" y="1278114"/>
            <a:ext cx="1855299" cy="2587272"/>
          </a:xfrm>
          <a:prstGeom prst="rect">
            <a:avLst/>
          </a:prstGeom>
          <a:ln w="12700">
            <a:miter lim="400000"/>
          </a:ln>
        </p:spPr>
      </p:pic>
    </p:spTree>
    <p:extLst>
      <p:ext uri="{BB962C8B-B14F-4D97-AF65-F5344CB8AC3E}">
        <p14:creationId xmlns:p14="http://schemas.microsoft.com/office/powerpoint/2010/main" val="1726993451"/>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donabaile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1760" y="739460"/>
            <a:ext cx="4980481" cy="3664581"/>
          </a:xfrm>
          <a:prstGeom prst="rect">
            <a:avLst/>
          </a:prstGeom>
          <a:ln w="12700">
            <a:miter lim="400000"/>
          </a:ln>
        </p:spPr>
      </p:pic>
      <p:pic>
        <p:nvPicPr>
          <p:cNvPr id="254" name="montreal_white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pic>
        <p:nvPicPr>
          <p:cNvPr id="255" name="MIGSLogo.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pic>
        <p:nvPicPr>
          <p:cNvPr id="256" name="dona-centipede.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00" y="1556846"/>
            <a:ext cx="1787358" cy="2305691"/>
          </a:xfrm>
          <a:prstGeom prst="rect">
            <a:avLst/>
          </a:prstGeom>
          <a:ln w="12700">
            <a:miter lim="400000"/>
          </a:ln>
        </p:spPr>
      </p:pic>
      <p:pic>
        <p:nvPicPr>
          <p:cNvPr id="257" name="dona-centipede2600.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6143" y="1464515"/>
            <a:ext cx="1785938" cy="2490352"/>
          </a:xfrm>
          <a:prstGeom prst="rect">
            <a:avLst/>
          </a:prstGeom>
          <a:ln w="12700">
            <a:miter lim="400000"/>
          </a:ln>
        </p:spPr>
      </p:pic>
    </p:spTree>
    <p:extLst>
      <p:ext uri="{BB962C8B-B14F-4D97-AF65-F5344CB8AC3E}">
        <p14:creationId xmlns:p14="http://schemas.microsoft.com/office/powerpoint/2010/main" val="214006600"/>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reiko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557165" y="-524276"/>
            <a:ext cx="4029626" cy="8718766"/>
          </a:xfrm>
          <a:prstGeom prst="rect">
            <a:avLst/>
          </a:prstGeom>
          <a:ln w="12700">
            <a:miter lim="400000"/>
          </a:ln>
        </p:spPr>
      </p:pic>
      <p:pic>
        <p:nvPicPr>
          <p:cNvPr id="262" name="montreal_white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pic>
        <p:nvPicPr>
          <p:cNvPr id="263" name="MIGSLogo.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pic>
        <p:nvPicPr>
          <p:cNvPr id="264" name="rieko-Phantasy_Star_II.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0505" y="1291289"/>
            <a:ext cx="2094258" cy="2906831"/>
          </a:xfrm>
          <a:prstGeom prst="rect">
            <a:avLst/>
          </a:prstGeom>
          <a:ln w="12700">
            <a:miter lim="400000"/>
          </a:ln>
        </p:spPr>
      </p:pic>
      <p:pic>
        <p:nvPicPr>
          <p:cNvPr id="265" name="rieko-mkr.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779237" y="1225318"/>
            <a:ext cx="2094258" cy="3038771"/>
          </a:xfrm>
          <a:prstGeom prst="rect">
            <a:avLst/>
          </a:prstGeom>
          <a:ln w="12700">
            <a:miter lim="400000"/>
          </a:ln>
        </p:spPr>
      </p:pic>
    </p:spTree>
    <p:extLst>
      <p:ext uri="{BB962C8B-B14F-4D97-AF65-F5344CB8AC3E}">
        <p14:creationId xmlns:p14="http://schemas.microsoft.com/office/powerpoint/2010/main" val="3423926050"/>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270" name="carol_shaw_box_large.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44867" y="2770274"/>
            <a:ext cx="1824429" cy="1831001"/>
          </a:xfrm>
          <a:prstGeom prst="rect">
            <a:avLst/>
          </a:prstGeom>
          <a:ln w="12700">
            <a:miter lim="400000"/>
          </a:ln>
        </p:spPr>
      </p:pic>
      <p:pic>
        <p:nvPicPr>
          <p:cNvPr id="271" name="donabailey.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779113" y="810206"/>
            <a:ext cx="1825709" cy="1830972"/>
          </a:xfrm>
          <a:prstGeom prst="rect">
            <a:avLst/>
          </a:prstGeom>
          <a:ln w="12700">
            <a:miter lim="400000"/>
          </a:ln>
        </p:spPr>
      </p:pic>
      <p:pic>
        <p:nvPicPr>
          <p:cNvPr id="272" name="brenda3.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39212" y="806411"/>
            <a:ext cx="1835799" cy="1838630"/>
          </a:xfrm>
          <a:prstGeom prst="rect">
            <a:avLst/>
          </a:prstGeom>
          <a:ln w="12700">
            <a:miter lim="400000"/>
          </a:ln>
        </p:spPr>
      </p:pic>
      <p:pic>
        <p:nvPicPr>
          <p:cNvPr id="273" name="reiko13.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779113" y="2852120"/>
            <a:ext cx="1824475" cy="1822937"/>
          </a:xfrm>
          <a:prstGeom prst="rect">
            <a:avLst/>
          </a:prstGeom>
          <a:ln w="12700">
            <a:miter lim="400000"/>
          </a:ln>
        </p:spPr>
      </p:pic>
      <p:pic>
        <p:nvPicPr>
          <p:cNvPr id="274" name="roberta.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663032" y="811322"/>
            <a:ext cx="1828000" cy="1828800"/>
          </a:xfrm>
          <a:prstGeom prst="rect">
            <a:avLst/>
          </a:prstGeom>
          <a:ln w="12700">
            <a:miter lim="400000"/>
          </a:ln>
        </p:spPr>
      </p:pic>
      <p:pic>
        <p:nvPicPr>
          <p:cNvPr id="275" name="jane_2.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3664818" y="2863257"/>
            <a:ext cx="1824555" cy="1812015"/>
          </a:xfrm>
          <a:prstGeom prst="rect">
            <a:avLst/>
          </a:prstGeom>
          <a:ln w="12700">
            <a:miter lim="400000"/>
          </a:ln>
        </p:spPr>
      </p:pic>
    </p:spTree>
    <p:extLst>
      <p:ext uri="{BB962C8B-B14F-4D97-AF65-F5344CB8AC3E}">
        <p14:creationId xmlns:p14="http://schemas.microsoft.com/office/powerpoint/2010/main" val="4265723512"/>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annadf.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830" y="578358"/>
            <a:ext cx="5678201" cy="4258650"/>
          </a:xfrm>
          <a:prstGeom prst="rect">
            <a:avLst/>
          </a:prstGeom>
          <a:ln w="12700">
            <a:miter lim="400000"/>
          </a:ln>
        </p:spPr>
      </p:pic>
      <p:pic>
        <p:nvPicPr>
          <p:cNvPr id="280" name="montreal_df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pic>
        <p:nvPicPr>
          <p:cNvPr id="281" name="MIGSLogo.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spTree>
    <p:extLst>
      <p:ext uri="{BB962C8B-B14F-4D97-AF65-F5344CB8AC3E}">
        <p14:creationId xmlns:p14="http://schemas.microsoft.com/office/powerpoint/2010/main" val="773265282"/>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286" name="stat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16334" y="1142405"/>
            <a:ext cx="8511293" cy="2858679"/>
          </a:xfrm>
          <a:prstGeom prst="rect">
            <a:avLst/>
          </a:prstGeom>
          <a:ln w="12700">
            <a:miter lim="400000"/>
          </a:ln>
        </p:spPr>
      </p:pic>
    </p:spTree>
    <p:extLst>
      <p:ext uri="{BB962C8B-B14F-4D97-AF65-F5344CB8AC3E}">
        <p14:creationId xmlns:p14="http://schemas.microsoft.com/office/powerpoint/2010/main" val="4027394203"/>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montreal_white_hollow.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291" name="mario_unisex.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80702" y="1028529"/>
            <a:ext cx="4782596" cy="3321248"/>
          </a:xfrm>
          <a:prstGeom prst="rect">
            <a:avLst/>
          </a:prstGeom>
          <a:ln w="12700">
            <a:miter lim="400000"/>
          </a:ln>
        </p:spPr>
      </p:pic>
      <p:pic>
        <p:nvPicPr>
          <p:cNvPr id="292" name="MIGSLogo.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spTree>
    <p:extLst>
      <p:ext uri="{BB962C8B-B14F-4D97-AF65-F5344CB8AC3E}">
        <p14:creationId xmlns:p14="http://schemas.microsoft.com/office/powerpoint/2010/main" val="587702223"/>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297" name="stats2.jpg"/>
          <p:cNvPicPr>
            <a:picLocks noChangeAspect="1"/>
          </p:cNvPicPr>
          <p:nvPr/>
        </p:nvPicPr>
        <p:blipFill>
          <a:blip r:embed="rId4">
            <a:extLst/>
          </a:blip>
          <a:stretch>
            <a:fillRect/>
          </a:stretch>
        </p:blipFill>
        <p:spPr>
          <a:xfrm>
            <a:off x="1132267" y="823219"/>
            <a:ext cx="6879467" cy="3497063"/>
          </a:xfrm>
          <a:prstGeom prst="rect">
            <a:avLst/>
          </a:prstGeom>
          <a:ln w="12700">
            <a:miter lim="400000"/>
          </a:ln>
        </p:spPr>
      </p:pic>
    </p:spTree>
    <p:extLst>
      <p:ext uri="{BB962C8B-B14F-4D97-AF65-F5344CB8AC3E}">
        <p14:creationId xmlns:p14="http://schemas.microsoft.com/office/powerpoint/2010/main" val="3721556896"/>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montreal_black_full.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302" name="MIGSLogo_black.png"/>
          <p:cNvPicPr>
            <a:picLocks noGrp="1" noChangeAspect="1"/>
          </p:cNvPicPr>
          <p:nvPr>
            <p:ph type="pic" idx="14"/>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sp>
        <p:nvSpPr>
          <p:cNvPr id="303" name="Shape 303"/>
          <p:cNvSpPr/>
          <p:nvPr/>
        </p:nvSpPr>
        <p:spPr>
          <a:xfrm>
            <a:off x="1396246" y="2129202"/>
            <a:ext cx="6351508" cy="885098"/>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algn="ctr" defTabSz="219075" eaLnBrk="1" fontAlgn="auto">
              <a:lnSpc>
                <a:spcPct val="120000"/>
              </a:lnSpc>
              <a:spcBef>
                <a:spcPts val="0"/>
              </a:spcBef>
              <a:spcAft>
                <a:spcPts val="0"/>
              </a:spcAft>
              <a:defRPr sz="6000">
                <a:solidFill>
                  <a:srgbClr val="FFFFFF"/>
                </a:solidFill>
                <a:latin typeface="Helvetica"/>
                <a:ea typeface="Helvetica"/>
                <a:cs typeface="Helvetica"/>
                <a:sym typeface="Helvetica"/>
              </a:defRPr>
            </a:pPr>
            <a:r>
              <a:rPr sz="2250" kern="0">
                <a:solidFill>
                  <a:srgbClr val="FFFFFF"/>
                </a:solidFill>
                <a:latin typeface="Helvetica"/>
                <a:ea typeface="Helvetica"/>
                <a:cs typeface="Helvetica"/>
                <a:sym typeface="Helvetica"/>
              </a:rPr>
              <a:t>Women are capable game creators, </a:t>
            </a:r>
          </a:p>
          <a:p>
            <a:pPr algn="ctr" defTabSz="219075" eaLnBrk="1" fontAlgn="auto">
              <a:lnSpc>
                <a:spcPct val="120000"/>
              </a:lnSpc>
              <a:spcBef>
                <a:spcPts val="0"/>
              </a:spcBef>
              <a:spcAft>
                <a:spcPts val="0"/>
              </a:spcAft>
              <a:defRPr sz="6000">
                <a:solidFill>
                  <a:srgbClr val="FFFFFF"/>
                </a:solidFill>
                <a:latin typeface="Helvetica"/>
                <a:ea typeface="Helvetica"/>
                <a:cs typeface="Helvetica"/>
                <a:sym typeface="Helvetica"/>
              </a:defRPr>
            </a:pPr>
            <a:r>
              <a:rPr sz="2250" kern="0">
                <a:solidFill>
                  <a:srgbClr val="FFFFFF"/>
                </a:solidFill>
                <a:latin typeface="Helvetica"/>
                <a:ea typeface="Helvetica"/>
                <a:cs typeface="Helvetica"/>
                <a:sym typeface="Helvetica"/>
              </a:rPr>
              <a:t>known for masterworks in the games medium.</a:t>
            </a:r>
          </a:p>
        </p:txBody>
      </p:sp>
    </p:spTree>
    <p:extLst>
      <p:ext uri="{BB962C8B-B14F-4D97-AF65-F5344CB8AC3E}">
        <p14:creationId xmlns:p14="http://schemas.microsoft.com/office/powerpoint/2010/main" val="88875782"/>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1722" y="0"/>
            <a:ext cx="4440555" cy="5143500"/>
          </a:xfrm>
          <a:prstGeom prst="rect">
            <a:avLst/>
          </a:prstGeom>
        </p:spPr>
      </p:pic>
    </p:spTree>
    <p:extLst>
      <p:ext uri="{BB962C8B-B14F-4D97-AF65-F5344CB8AC3E}">
        <p14:creationId xmlns:p14="http://schemas.microsoft.com/office/powerpoint/2010/main" val="22343192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montreal_black_full.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308" name="MIGSLogo_black.png"/>
          <p:cNvPicPr>
            <a:picLocks noGrp="1" noChangeAspect="1"/>
          </p:cNvPicPr>
          <p:nvPr>
            <p:ph type="pic" idx="14"/>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sp>
        <p:nvSpPr>
          <p:cNvPr id="309" name="Shape 309"/>
          <p:cNvSpPr/>
          <p:nvPr/>
        </p:nvSpPr>
        <p:spPr>
          <a:xfrm>
            <a:off x="1396246" y="2129202"/>
            <a:ext cx="6351508" cy="885098"/>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algn="ctr" defTabSz="219075" eaLnBrk="1" fontAlgn="auto">
              <a:lnSpc>
                <a:spcPct val="120000"/>
              </a:lnSpc>
              <a:spcBef>
                <a:spcPts val="0"/>
              </a:spcBef>
              <a:spcAft>
                <a:spcPts val="0"/>
              </a:spcAft>
              <a:defRPr sz="6000">
                <a:solidFill>
                  <a:srgbClr val="FFFFFF"/>
                </a:solidFill>
                <a:latin typeface="Helvetica"/>
                <a:ea typeface="Helvetica"/>
                <a:cs typeface="Helvetica"/>
                <a:sym typeface="Helvetica"/>
              </a:defRPr>
            </a:pPr>
            <a:r>
              <a:rPr sz="2250" kern="0">
                <a:solidFill>
                  <a:srgbClr val="FFFFFF"/>
                </a:solidFill>
                <a:latin typeface="Helvetica"/>
                <a:ea typeface="Helvetica"/>
                <a:cs typeface="Helvetica"/>
                <a:sym typeface="Helvetica"/>
              </a:rPr>
              <a:t>Women are capable game creators, </a:t>
            </a:r>
          </a:p>
          <a:p>
            <a:pPr algn="ctr" defTabSz="219075" eaLnBrk="1" fontAlgn="auto">
              <a:lnSpc>
                <a:spcPct val="120000"/>
              </a:lnSpc>
              <a:spcBef>
                <a:spcPts val="0"/>
              </a:spcBef>
              <a:spcAft>
                <a:spcPts val="0"/>
              </a:spcAft>
              <a:defRPr sz="6000">
                <a:solidFill>
                  <a:srgbClr val="FFFFFF"/>
                </a:solidFill>
                <a:latin typeface="Helvetica"/>
                <a:ea typeface="Helvetica"/>
                <a:cs typeface="Helvetica"/>
                <a:sym typeface="Helvetica"/>
              </a:defRPr>
            </a:pPr>
            <a:r>
              <a:rPr sz="2250" kern="0">
                <a:solidFill>
                  <a:srgbClr val="FFFFFF"/>
                </a:solidFill>
                <a:latin typeface="Helvetica"/>
                <a:ea typeface="Helvetica"/>
                <a:cs typeface="Helvetica"/>
                <a:sym typeface="Helvetica"/>
              </a:rPr>
              <a:t>known for masterworks in the games medium.</a:t>
            </a:r>
          </a:p>
        </p:txBody>
      </p:sp>
    </p:spTree>
    <p:extLst>
      <p:ext uri="{BB962C8B-B14F-4D97-AF65-F5344CB8AC3E}">
        <p14:creationId xmlns:p14="http://schemas.microsoft.com/office/powerpoint/2010/main" val="3907203930"/>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3" name="montreal_df_hollow.png"/>
          <p:cNvPicPr>
            <a:picLocks noGrp="1" noChangeAspect="1"/>
          </p:cNvPicPr>
          <p:nvPr>
            <p:ph type="pic" idx="13"/>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pic>
        <p:nvPicPr>
          <p:cNvPr id="314" name="MIGSLogo.png"/>
          <p:cNvPicPr>
            <a:picLocks noGrp="1" noChangeAspect="1"/>
          </p:cNvPicPr>
          <p:nvPr>
            <p:ph type="pic" idx="14"/>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pic>
        <p:nvPicPr>
          <p:cNvPr id="315" name="afnic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205261" y="1781993"/>
            <a:ext cx="4733541" cy="1579449"/>
          </a:xfrm>
          <a:prstGeom prst="rect">
            <a:avLst/>
          </a:prstGeom>
          <a:ln w="12700">
            <a:miter lim="400000"/>
          </a:ln>
        </p:spPr>
      </p:pic>
    </p:spTree>
    <p:extLst>
      <p:ext uri="{BB962C8B-B14F-4D97-AF65-F5344CB8AC3E}">
        <p14:creationId xmlns:p14="http://schemas.microsoft.com/office/powerpoint/2010/main" val="476899072"/>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9" name="montreal_df_hollow.png"/>
          <p:cNvPicPr>
            <a:picLocks noGrp="1" noChangeAspect="1"/>
          </p:cNvPicPr>
          <p:nvPr>
            <p:ph type="pic" idx="13"/>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pic>
        <p:nvPicPr>
          <p:cNvPr id="320" name="MIGSLogo.png"/>
          <p:cNvPicPr>
            <a:picLocks noGrp="1" noChangeAspect="1"/>
          </p:cNvPicPr>
          <p:nvPr>
            <p:ph type="pic" idx="14"/>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sp>
        <p:nvSpPr>
          <p:cNvPr id="321" name="Shape 321"/>
          <p:cNvSpPr/>
          <p:nvPr/>
        </p:nvSpPr>
        <p:spPr>
          <a:xfrm>
            <a:off x="2324906" y="2025327"/>
            <a:ext cx="4024740" cy="1092847"/>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marL="231510" indent="-231510" defTabSz="219075" eaLnBrk="1" fontAlgn="auto">
              <a:lnSpc>
                <a:spcPct val="120000"/>
              </a:lnSpc>
              <a:spcBef>
                <a:spcPts val="0"/>
              </a:spcBef>
              <a:spcAft>
                <a:spcPts val="0"/>
              </a:spcAft>
              <a:buSzPct val="75000"/>
              <a:buFontTx/>
              <a:buChar char="-"/>
              <a:defRPr>
                <a:solidFill>
                  <a:srgbClr val="FFFFFF"/>
                </a:solidFill>
                <a:latin typeface="Helvetica"/>
                <a:ea typeface="Helvetica"/>
                <a:cs typeface="Helvetica"/>
                <a:sym typeface="Helvetica"/>
              </a:defRPr>
            </a:pPr>
            <a:r>
              <a:rPr sz="1875" kern="0">
                <a:solidFill>
                  <a:srgbClr val="FFFFFF"/>
                </a:solidFill>
                <a:latin typeface="Helvetica"/>
                <a:ea typeface="Helvetica"/>
                <a:cs typeface="Helvetica"/>
                <a:sym typeface="Helvetica"/>
              </a:rPr>
              <a:t>Pitch ideas to Tim</a:t>
            </a:r>
          </a:p>
          <a:p>
            <a:pPr marL="231510" indent="-231510" defTabSz="219075" eaLnBrk="1" fontAlgn="auto">
              <a:lnSpc>
                <a:spcPct val="120000"/>
              </a:lnSpc>
              <a:spcBef>
                <a:spcPts val="0"/>
              </a:spcBef>
              <a:spcAft>
                <a:spcPts val="0"/>
              </a:spcAft>
              <a:buSzPct val="75000"/>
              <a:buFontTx/>
              <a:buChar char="-"/>
              <a:defRPr>
                <a:solidFill>
                  <a:srgbClr val="FFFFFF"/>
                </a:solidFill>
                <a:latin typeface="Helvetica"/>
                <a:ea typeface="Helvetica"/>
                <a:cs typeface="Helvetica"/>
                <a:sym typeface="Helvetica"/>
              </a:defRPr>
            </a:pPr>
            <a:r>
              <a:rPr sz="1875" kern="0">
                <a:solidFill>
                  <a:srgbClr val="FFFFFF"/>
                </a:solidFill>
                <a:latin typeface="Helvetica"/>
                <a:ea typeface="Helvetica"/>
                <a:cs typeface="Helvetica"/>
                <a:sym typeface="Helvetica"/>
              </a:rPr>
              <a:t>Break into 4 or 5 teams</a:t>
            </a:r>
          </a:p>
          <a:p>
            <a:pPr marL="231510" indent="-231510" defTabSz="219075" eaLnBrk="1" fontAlgn="auto">
              <a:lnSpc>
                <a:spcPct val="120000"/>
              </a:lnSpc>
              <a:spcBef>
                <a:spcPts val="0"/>
              </a:spcBef>
              <a:spcAft>
                <a:spcPts val="0"/>
              </a:spcAft>
              <a:buSzPct val="75000"/>
              <a:buFontTx/>
              <a:buChar char="-"/>
              <a:defRPr>
                <a:solidFill>
                  <a:srgbClr val="FFFFFF"/>
                </a:solidFill>
                <a:latin typeface="Helvetica"/>
                <a:ea typeface="Helvetica"/>
                <a:cs typeface="Helvetica"/>
                <a:sym typeface="Helvetica"/>
              </a:defRPr>
            </a:pPr>
            <a:r>
              <a:rPr sz="1875" kern="0">
                <a:solidFill>
                  <a:srgbClr val="FFFFFF"/>
                </a:solidFill>
                <a:latin typeface="Helvetica"/>
                <a:ea typeface="Helvetica"/>
                <a:cs typeface="Helvetica"/>
                <a:sym typeface="Helvetica"/>
              </a:rPr>
              <a:t>Make game prototypes for 2 weeks</a:t>
            </a:r>
          </a:p>
        </p:txBody>
      </p:sp>
      <p:sp>
        <p:nvSpPr>
          <p:cNvPr id="322" name="Shape 322"/>
          <p:cNvSpPr/>
          <p:nvPr/>
        </p:nvSpPr>
        <p:spPr>
          <a:xfrm>
            <a:off x="2348012" y="1539992"/>
            <a:ext cx="2602876" cy="400350"/>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l">
              <a:defRPr sz="6000" b="1">
                <a:solidFill>
                  <a:srgbClr val="FFFFFF"/>
                </a:solidFill>
                <a:latin typeface="Helvetica"/>
                <a:ea typeface="Helvetica"/>
                <a:cs typeface="Helvetica"/>
                <a:sym typeface="Helvetica"/>
              </a:defRPr>
            </a:lvl1pPr>
          </a:lstStyle>
          <a:p>
            <a:pPr defTabSz="219075" eaLnBrk="1" fontAlgn="auto">
              <a:spcBef>
                <a:spcPts val="0"/>
              </a:spcBef>
              <a:spcAft>
                <a:spcPts val="0"/>
              </a:spcAft>
            </a:pPr>
            <a:r>
              <a:rPr sz="2250" kern="0"/>
              <a:t>Amnesia Fortnight</a:t>
            </a:r>
          </a:p>
        </p:txBody>
      </p:sp>
    </p:spTree>
    <p:extLst>
      <p:ext uri="{BB962C8B-B14F-4D97-AF65-F5344CB8AC3E}">
        <p14:creationId xmlns:p14="http://schemas.microsoft.com/office/powerpoint/2010/main" val="1579448280"/>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26" name="montreal_df_hollow.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327" name="MIGSLogo.png"/>
          <p:cNvPicPr>
            <a:picLocks noGrp="1" noChangeAspect="1"/>
          </p:cNvPicPr>
          <p:nvPr>
            <p:ph type="pic" idx="14"/>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pic>
        <p:nvPicPr>
          <p:cNvPr id="328" name="costumequest.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8842" y="1218302"/>
            <a:ext cx="1997967" cy="1250157"/>
          </a:xfrm>
          <a:prstGeom prst="rect">
            <a:avLst/>
          </a:prstGeom>
          <a:ln w="12700">
            <a:miter lim="400000"/>
          </a:ln>
        </p:spPr>
      </p:pic>
      <p:pic>
        <p:nvPicPr>
          <p:cNvPr id="329" name="middlemanager.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507701" y="2785194"/>
            <a:ext cx="2000250" cy="1238250"/>
          </a:xfrm>
          <a:prstGeom prst="rect">
            <a:avLst/>
          </a:prstGeom>
          <a:ln w="12700">
            <a:miter lim="400000"/>
          </a:ln>
        </p:spPr>
      </p:pic>
      <p:pic>
        <p:nvPicPr>
          <p:cNvPr id="330" name="Iron_Brigade_logo.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654284" y="1218302"/>
            <a:ext cx="2000250" cy="1250157"/>
          </a:xfrm>
          <a:prstGeom prst="rect">
            <a:avLst/>
          </a:prstGeom>
          <a:ln w="12700">
            <a:miter lim="400000"/>
          </a:ln>
        </p:spPr>
      </p:pic>
      <p:pic>
        <p:nvPicPr>
          <p:cNvPr id="331" name="sesame-street-once-upon-a-monster.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655474" y="2785194"/>
            <a:ext cx="1997895" cy="1238250"/>
          </a:xfrm>
          <a:prstGeom prst="rect">
            <a:avLst/>
          </a:prstGeom>
          <a:ln w="12700">
            <a:miter lim="400000"/>
          </a:ln>
        </p:spPr>
      </p:pic>
      <p:sp>
        <p:nvSpPr>
          <p:cNvPr id="332" name="Shape 332"/>
          <p:cNvSpPr/>
          <p:nvPr/>
        </p:nvSpPr>
        <p:spPr>
          <a:xfrm>
            <a:off x="2979836" y="2513214"/>
            <a:ext cx="1055979" cy="22722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3000">
                <a:solidFill>
                  <a:srgbClr val="FFFFFF"/>
                </a:solidFill>
              </a:defRPr>
            </a:lvl1pPr>
          </a:lstStyle>
          <a:p>
            <a:pPr algn="ctr" defTabSz="219075" eaLnBrk="1" fontAlgn="auto">
              <a:spcBef>
                <a:spcPts val="0"/>
              </a:spcBef>
              <a:spcAft>
                <a:spcPts val="0"/>
              </a:spcAft>
            </a:pPr>
            <a:r>
              <a:rPr sz="1125" kern="0">
                <a:latin typeface="Helvetica Light"/>
                <a:sym typeface="Helvetica Light"/>
              </a:rPr>
              <a:t>Costume Quest</a:t>
            </a:r>
          </a:p>
        </p:txBody>
      </p:sp>
      <p:sp>
        <p:nvSpPr>
          <p:cNvPr id="333" name="Shape 333"/>
          <p:cNvSpPr/>
          <p:nvPr/>
        </p:nvSpPr>
        <p:spPr>
          <a:xfrm>
            <a:off x="5234622" y="2513214"/>
            <a:ext cx="839573" cy="22722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3000">
                <a:solidFill>
                  <a:srgbClr val="FFFFFF"/>
                </a:solidFill>
              </a:defRPr>
            </a:lvl1pPr>
          </a:lstStyle>
          <a:p>
            <a:pPr algn="ctr" defTabSz="219075" eaLnBrk="1" fontAlgn="auto">
              <a:spcBef>
                <a:spcPts val="0"/>
              </a:spcBef>
              <a:spcAft>
                <a:spcPts val="0"/>
              </a:spcAft>
            </a:pPr>
            <a:r>
              <a:rPr sz="1125" kern="0">
                <a:latin typeface="Helvetica Light"/>
                <a:sym typeface="Helvetica Light"/>
              </a:rPr>
              <a:t>Iron Brigade</a:t>
            </a:r>
          </a:p>
        </p:txBody>
      </p:sp>
      <p:sp>
        <p:nvSpPr>
          <p:cNvPr id="334" name="Shape 334"/>
          <p:cNvSpPr/>
          <p:nvPr/>
        </p:nvSpPr>
        <p:spPr>
          <a:xfrm>
            <a:off x="2639199" y="4068199"/>
            <a:ext cx="1737254" cy="22722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3000">
                <a:solidFill>
                  <a:srgbClr val="FFFFFF"/>
                </a:solidFill>
              </a:defRPr>
            </a:lvl1pPr>
          </a:lstStyle>
          <a:p>
            <a:pPr algn="ctr" defTabSz="219075" eaLnBrk="1" fontAlgn="auto">
              <a:spcBef>
                <a:spcPts val="0"/>
              </a:spcBef>
              <a:spcAft>
                <a:spcPts val="0"/>
              </a:spcAft>
            </a:pPr>
            <a:r>
              <a:rPr sz="1125" kern="0">
                <a:latin typeface="Helvetica Light"/>
                <a:sym typeface="Helvetica Light"/>
              </a:rPr>
              <a:t>Middle Manager of Justice</a:t>
            </a:r>
          </a:p>
        </p:txBody>
      </p:sp>
      <p:sp>
        <p:nvSpPr>
          <p:cNvPr id="335" name="Shape 335"/>
          <p:cNvSpPr/>
          <p:nvPr/>
        </p:nvSpPr>
        <p:spPr>
          <a:xfrm>
            <a:off x="4922036" y="4068199"/>
            <a:ext cx="1464745" cy="22722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3000">
                <a:solidFill>
                  <a:srgbClr val="FFFFFF"/>
                </a:solidFill>
              </a:defRPr>
            </a:lvl1pPr>
          </a:lstStyle>
          <a:p>
            <a:pPr algn="ctr" defTabSz="219075" eaLnBrk="1" fontAlgn="auto">
              <a:spcBef>
                <a:spcPts val="0"/>
              </a:spcBef>
              <a:spcAft>
                <a:spcPts val="0"/>
              </a:spcAft>
            </a:pPr>
            <a:r>
              <a:rPr sz="1125" kern="0">
                <a:latin typeface="Helvetica Light"/>
                <a:sym typeface="Helvetica Light"/>
              </a:rPr>
              <a:t>Once Upon a Monster</a:t>
            </a:r>
          </a:p>
        </p:txBody>
      </p:sp>
    </p:spTree>
    <p:extLst>
      <p:ext uri="{BB962C8B-B14F-4D97-AF65-F5344CB8AC3E}">
        <p14:creationId xmlns:p14="http://schemas.microsoft.com/office/powerpoint/2010/main" val="2382308692"/>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9" name="montreal_df_hollow.png"/>
          <p:cNvPicPr>
            <a:picLocks noGrp="1" noChangeAspect="1"/>
          </p:cNvPicPr>
          <p:nvPr>
            <p:ph type="pic" idx="13"/>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pic>
        <p:nvPicPr>
          <p:cNvPr id="340" name="MIGSLogo.png"/>
          <p:cNvPicPr>
            <a:picLocks noGrp="1" noChangeAspect="1"/>
          </p:cNvPicPr>
          <p:nvPr>
            <p:ph type="pic" idx="14"/>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sp>
        <p:nvSpPr>
          <p:cNvPr id="341" name="Shape 341"/>
          <p:cNvSpPr/>
          <p:nvPr/>
        </p:nvSpPr>
        <p:spPr>
          <a:xfrm>
            <a:off x="2324907" y="1811131"/>
            <a:ext cx="4370989" cy="2131593"/>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marL="231510" indent="-231510" defTabSz="219075" eaLnBrk="1" fontAlgn="auto">
              <a:lnSpc>
                <a:spcPct val="120000"/>
              </a:lnSpc>
              <a:spcBef>
                <a:spcPts val="0"/>
              </a:spcBef>
              <a:spcAft>
                <a:spcPts val="0"/>
              </a:spcAft>
              <a:buSzPct val="75000"/>
              <a:buFontTx/>
              <a:buChar char="-"/>
              <a:defRPr>
                <a:solidFill>
                  <a:srgbClr val="FFFFFF"/>
                </a:solidFill>
                <a:latin typeface="Helvetica"/>
                <a:ea typeface="Helvetica"/>
                <a:cs typeface="Helvetica"/>
                <a:sym typeface="Helvetica"/>
              </a:defRPr>
            </a:pPr>
            <a:r>
              <a:rPr sz="1875" kern="0">
                <a:solidFill>
                  <a:srgbClr val="FFFFFF"/>
                </a:solidFill>
                <a:latin typeface="Helvetica"/>
                <a:ea typeface="Helvetica"/>
                <a:cs typeface="Helvetica"/>
                <a:sym typeface="Helvetica"/>
              </a:rPr>
              <a:t>Double Fine makes pitch videos</a:t>
            </a:r>
          </a:p>
          <a:p>
            <a:pPr marL="231510" indent="-231510" defTabSz="219075" eaLnBrk="1" fontAlgn="auto">
              <a:lnSpc>
                <a:spcPct val="120000"/>
              </a:lnSpc>
              <a:spcBef>
                <a:spcPts val="0"/>
              </a:spcBef>
              <a:spcAft>
                <a:spcPts val="0"/>
              </a:spcAft>
              <a:buSzPct val="75000"/>
              <a:buFontTx/>
              <a:buChar char="-"/>
              <a:defRPr>
                <a:solidFill>
                  <a:srgbClr val="FFFFFF"/>
                </a:solidFill>
                <a:latin typeface="Helvetica"/>
                <a:ea typeface="Helvetica"/>
                <a:cs typeface="Helvetica"/>
                <a:sym typeface="Helvetica"/>
              </a:defRPr>
            </a:pPr>
            <a:r>
              <a:rPr sz="1875" kern="0">
                <a:solidFill>
                  <a:srgbClr val="FFFFFF"/>
                </a:solidFill>
                <a:latin typeface="Helvetica"/>
                <a:ea typeface="Helvetica"/>
                <a:cs typeface="Helvetica"/>
                <a:sym typeface="Helvetica"/>
              </a:rPr>
              <a:t>People vote through Humble Bundle</a:t>
            </a:r>
          </a:p>
          <a:p>
            <a:pPr marL="231510" indent="-231510" defTabSz="219075" eaLnBrk="1" fontAlgn="auto">
              <a:lnSpc>
                <a:spcPct val="120000"/>
              </a:lnSpc>
              <a:spcBef>
                <a:spcPts val="0"/>
              </a:spcBef>
              <a:spcAft>
                <a:spcPts val="0"/>
              </a:spcAft>
              <a:buSzPct val="75000"/>
              <a:buFontTx/>
              <a:buChar char="-"/>
              <a:defRPr>
                <a:solidFill>
                  <a:srgbClr val="FFFFFF"/>
                </a:solidFill>
                <a:latin typeface="Helvetica"/>
                <a:ea typeface="Helvetica"/>
                <a:cs typeface="Helvetica"/>
                <a:sym typeface="Helvetica"/>
              </a:defRPr>
            </a:pPr>
            <a:r>
              <a:rPr sz="1875" kern="0">
                <a:solidFill>
                  <a:srgbClr val="FFFFFF"/>
                </a:solidFill>
                <a:latin typeface="Helvetica"/>
                <a:ea typeface="Helvetica"/>
                <a:cs typeface="Helvetica"/>
                <a:sym typeface="Helvetica"/>
              </a:rPr>
              <a:t>Top-voted games become finalists</a:t>
            </a:r>
          </a:p>
          <a:p>
            <a:pPr marL="231510" indent="-231510" defTabSz="219075" eaLnBrk="1" fontAlgn="auto">
              <a:lnSpc>
                <a:spcPct val="120000"/>
              </a:lnSpc>
              <a:spcBef>
                <a:spcPts val="0"/>
              </a:spcBef>
              <a:spcAft>
                <a:spcPts val="0"/>
              </a:spcAft>
              <a:buSzPct val="75000"/>
              <a:buFontTx/>
              <a:buChar char="-"/>
              <a:defRPr>
                <a:solidFill>
                  <a:srgbClr val="FFFFFF"/>
                </a:solidFill>
                <a:latin typeface="Helvetica"/>
                <a:ea typeface="Helvetica"/>
                <a:cs typeface="Helvetica"/>
                <a:sym typeface="Helvetica"/>
              </a:defRPr>
            </a:pPr>
            <a:r>
              <a:rPr sz="1875" kern="0">
                <a:solidFill>
                  <a:srgbClr val="FFFFFF"/>
                </a:solidFill>
                <a:latin typeface="Helvetica"/>
                <a:ea typeface="Helvetica"/>
                <a:cs typeface="Helvetica"/>
                <a:sym typeface="Helvetica"/>
              </a:rPr>
              <a:t>Break into 4 or 5 teams</a:t>
            </a:r>
          </a:p>
          <a:p>
            <a:pPr marL="231510" indent="-231510" defTabSz="219075" eaLnBrk="1" fontAlgn="auto">
              <a:lnSpc>
                <a:spcPct val="120000"/>
              </a:lnSpc>
              <a:spcBef>
                <a:spcPts val="0"/>
              </a:spcBef>
              <a:spcAft>
                <a:spcPts val="0"/>
              </a:spcAft>
              <a:buSzPct val="75000"/>
              <a:buFontTx/>
              <a:buChar char="-"/>
              <a:defRPr>
                <a:solidFill>
                  <a:srgbClr val="FFFFFF"/>
                </a:solidFill>
                <a:latin typeface="Helvetica"/>
                <a:ea typeface="Helvetica"/>
                <a:cs typeface="Helvetica"/>
                <a:sym typeface="Helvetica"/>
              </a:defRPr>
            </a:pPr>
            <a:r>
              <a:rPr sz="1875" kern="0">
                <a:solidFill>
                  <a:srgbClr val="FFFFFF"/>
                </a:solidFill>
                <a:latin typeface="Helvetica"/>
                <a:ea typeface="Helvetica"/>
                <a:cs typeface="Helvetica"/>
                <a:sym typeface="Helvetica"/>
              </a:rPr>
              <a:t>Make game prototypes for 2 weeks</a:t>
            </a:r>
          </a:p>
          <a:p>
            <a:pPr marL="231510" indent="-231510" defTabSz="219075" eaLnBrk="1" fontAlgn="auto">
              <a:lnSpc>
                <a:spcPct val="120000"/>
              </a:lnSpc>
              <a:spcBef>
                <a:spcPts val="0"/>
              </a:spcBef>
              <a:spcAft>
                <a:spcPts val="0"/>
              </a:spcAft>
              <a:buSzPct val="75000"/>
              <a:buFontTx/>
              <a:buChar char="-"/>
              <a:defRPr>
                <a:solidFill>
                  <a:srgbClr val="FFFFFF"/>
                </a:solidFill>
                <a:latin typeface="Helvetica"/>
                <a:ea typeface="Helvetica"/>
                <a:cs typeface="Helvetica"/>
                <a:sym typeface="Helvetica"/>
              </a:defRPr>
            </a:pPr>
            <a:r>
              <a:rPr sz="1875" kern="0">
                <a:solidFill>
                  <a:srgbClr val="FFFFFF"/>
                </a:solidFill>
                <a:latin typeface="Helvetica"/>
                <a:ea typeface="Helvetica"/>
                <a:cs typeface="Helvetica"/>
                <a:sym typeface="Helvetica"/>
              </a:rPr>
              <a:t>2 Player Productions films the process</a:t>
            </a:r>
          </a:p>
        </p:txBody>
      </p:sp>
      <p:sp>
        <p:nvSpPr>
          <p:cNvPr id="342" name="Shape 342"/>
          <p:cNvSpPr/>
          <p:nvPr/>
        </p:nvSpPr>
        <p:spPr>
          <a:xfrm>
            <a:off x="2348012" y="1370449"/>
            <a:ext cx="4141759" cy="400350"/>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l">
              <a:defRPr sz="6000" b="1">
                <a:solidFill>
                  <a:srgbClr val="FFFFFF"/>
                </a:solidFill>
                <a:latin typeface="Helvetica"/>
                <a:ea typeface="Helvetica"/>
                <a:cs typeface="Helvetica"/>
                <a:sym typeface="Helvetica"/>
              </a:defRPr>
            </a:lvl1pPr>
          </a:lstStyle>
          <a:p>
            <a:pPr defTabSz="219075" eaLnBrk="1" fontAlgn="auto">
              <a:spcBef>
                <a:spcPts val="0"/>
              </a:spcBef>
              <a:spcAft>
                <a:spcPts val="0"/>
              </a:spcAft>
            </a:pPr>
            <a:r>
              <a:rPr sz="2250" kern="0"/>
              <a:t>Amnesia Fortnight since 2012</a:t>
            </a:r>
          </a:p>
        </p:txBody>
      </p:sp>
    </p:spTree>
    <p:extLst>
      <p:ext uri="{BB962C8B-B14F-4D97-AF65-F5344CB8AC3E}">
        <p14:creationId xmlns:p14="http://schemas.microsoft.com/office/powerpoint/2010/main" val="1942694841"/>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Dear Leader pitch scree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0570" y="1023749"/>
            <a:ext cx="5940274" cy="3331845"/>
          </a:xfrm>
          <a:prstGeom prst="rect">
            <a:avLst/>
          </a:prstGeom>
          <a:ln w="12700">
            <a:miter lim="400000"/>
          </a:ln>
        </p:spPr>
      </p:pic>
      <p:pic>
        <p:nvPicPr>
          <p:cNvPr id="347" name="montreal_df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pic>
        <p:nvPicPr>
          <p:cNvPr id="348" name="MIGSLogo.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spTree>
    <p:extLst>
      <p:ext uri="{BB962C8B-B14F-4D97-AF65-F5344CB8AC3E}">
        <p14:creationId xmlns:p14="http://schemas.microsoft.com/office/powerpoint/2010/main" val="3985301089"/>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dfjaneto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3767" y="1081400"/>
            <a:ext cx="5336467" cy="540891"/>
          </a:xfrm>
          <a:prstGeom prst="rect">
            <a:avLst/>
          </a:prstGeom>
          <a:ln w="12700">
            <a:miter lim="400000"/>
          </a:ln>
        </p:spPr>
      </p:pic>
      <p:pic>
        <p:nvPicPr>
          <p:cNvPr id="353" name="montreal_df_hollow.png"/>
          <p:cNvPicPr>
            <a:picLocks noGrp="1" noChangeAspect="1"/>
          </p:cNvPicPr>
          <p:nvPr>
            <p:ph type="pic" idx="13"/>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pic>
        <p:nvPicPr>
          <p:cNvPr id="354" name="MIGSLogo.png"/>
          <p:cNvPicPr>
            <a:picLocks noGrp="1" noChangeAspect="1"/>
          </p:cNvPicPr>
          <p:nvPr>
            <p:ph type="pic" idx="14"/>
          </p:nvPr>
        </p:nvPicPr>
        <p:blipFill>
          <a:blip r:embed="rId5" cstate="email">
            <a:extLst>
              <a:ext uri="{28A0092B-C50C-407E-A947-70E740481C1C}">
                <a14:useLocalDpi xmlns:a14="http://schemas.microsoft.com/office/drawing/2010/main"/>
              </a:ext>
            </a:extLst>
          </a:blip>
          <a:stretch>
            <a:fillRect/>
          </a:stretch>
        </p:blipFill>
        <p:spPr>
          <a:prstGeom prst="rect">
            <a:avLst/>
          </a:prstGeom>
        </p:spPr>
      </p:pic>
      <p:pic>
        <p:nvPicPr>
          <p:cNvPr id="355" name="dfjanepic.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917460" y="1606055"/>
            <a:ext cx="1352630" cy="1747838"/>
          </a:xfrm>
          <a:prstGeom prst="rect">
            <a:avLst/>
          </a:prstGeom>
          <a:ln w="12700">
            <a:miter lim="400000"/>
          </a:ln>
        </p:spPr>
      </p:pic>
      <p:sp>
        <p:nvSpPr>
          <p:cNvPr id="356" name="Shape 356"/>
          <p:cNvSpPr/>
          <p:nvPr/>
        </p:nvSpPr>
        <p:spPr>
          <a:xfrm>
            <a:off x="3401332" y="1773745"/>
            <a:ext cx="3760557" cy="270098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defTabSz="171450" eaLnBrk="1" fontAlgn="auto">
              <a:spcBef>
                <a:spcPts val="300"/>
              </a:spcBef>
              <a:spcAft>
                <a:spcPts val="0"/>
              </a:spcAft>
              <a:defRPr sz="2400">
                <a:solidFill>
                  <a:srgbClr val="323333"/>
                </a:solidFill>
                <a:latin typeface="Verdana"/>
                <a:ea typeface="Verdana"/>
                <a:cs typeface="Verdana"/>
                <a:sym typeface="Verdana"/>
              </a:defRPr>
            </a:pPr>
            <a:r>
              <a:rPr sz="900" kern="0">
                <a:solidFill>
                  <a:srgbClr val="323333"/>
                </a:solidFill>
                <a:latin typeface="Verdana"/>
                <a:ea typeface="Verdana"/>
                <a:cs typeface="Verdana"/>
                <a:sym typeface="Verdana"/>
              </a:rPr>
              <a:t>I have heard this question a few times so I figured I’ll do a post. </a:t>
            </a:r>
          </a:p>
          <a:p>
            <a:pPr defTabSz="171450" eaLnBrk="1" fontAlgn="auto">
              <a:spcBef>
                <a:spcPts val="300"/>
              </a:spcBef>
              <a:spcAft>
                <a:spcPts val="0"/>
              </a:spcAft>
              <a:defRPr sz="2400">
                <a:solidFill>
                  <a:srgbClr val="323333"/>
                </a:solidFill>
                <a:latin typeface="Verdana"/>
                <a:ea typeface="Verdana"/>
                <a:cs typeface="Verdana"/>
                <a:sym typeface="Verdana"/>
              </a:defRPr>
            </a:pPr>
            <a:endParaRPr sz="900" kern="0">
              <a:solidFill>
                <a:srgbClr val="323333"/>
              </a:solidFill>
              <a:latin typeface="Verdana"/>
              <a:ea typeface="Verdana"/>
              <a:cs typeface="Verdana"/>
              <a:sym typeface="Verdana"/>
            </a:endParaRPr>
          </a:p>
          <a:p>
            <a:pPr defTabSz="171450" eaLnBrk="1" fontAlgn="auto">
              <a:spcBef>
                <a:spcPts val="300"/>
              </a:spcBef>
              <a:spcAft>
                <a:spcPts val="0"/>
              </a:spcAft>
              <a:defRPr sz="2400">
                <a:solidFill>
                  <a:srgbClr val="323333"/>
                </a:solidFill>
                <a:latin typeface="Verdana"/>
                <a:ea typeface="Verdana"/>
                <a:cs typeface="Verdana"/>
                <a:sym typeface="Verdana"/>
              </a:defRPr>
            </a:pPr>
            <a:r>
              <a:rPr sz="900" kern="0">
                <a:solidFill>
                  <a:srgbClr val="323333"/>
                </a:solidFill>
                <a:latin typeface="Verdana"/>
                <a:ea typeface="Verdana"/>
                <a:cs typeface="Verdana"/>
                <a:sym typeface="Verdana"/>
              </a:rPr>
              <a:t>It is just a numbers game, in my opinion.  Double Fine has about 65 employees, there are 5 fulltime dev women, and 2 part time dev women, and 4 women in administration.  One dev woman had a pitch but she later decided against doing it this time around because she needed more time to develop it.</a:t>
            </a:r>
          </a:p>
          <a:p>
            <a:pPr defTabSz="171450" eaLnBrk="1" fontAlgn="auto">
              <a:spcBef>
                <a:spcPts val="300"/>
              </a:spcBef>
              <a:spcAft>
                <a:spcPts val="0"/>
              </a:spcAft>
              <a:defRPr sz="2400">
                <a:solidFill>
                  <a:srgbClr val="323333"/>
                </a:solidFill>
                <a:latin typeface="Verdana"/>
                <a:ea typeface="Verdana"/>
                <a:cs typeface="Verdana"/>
                <a:sym typeface="Verdana"/>
              </a:defRPr>
            </a:pPr>
            <a:r>
              <a:rPr sz="900" kern="0">
                <a:solidFill>
                  <a:srgbClr val="323333"/>
                </a:solidFill>
                <a:latin typeface="Verdana"/>
                <a:ea typeface="Verdana"/>
                <a:cs typeface="Verdana"/>
                <a:sym typeface="Verdana"/>
              </a:rPr>
              <a:t/>
            </a:r>
            <a:br>
              <a:rPr sz="900" kern="0">
                <a:solidFill>
                  <a:srgbClr val="323333"/>
                </a:solidFill>
                <a:latin typeface="Verdana"/>
                <a:ea typeface="Verdana"/>
                <a:cs typeface="Verdana"/>
                <a:sym typeface="Verdana"/>
              </a:rPr>
            </a:br>
            <a:r>
              <a:rPr sz="900" kern="0">
                <a:solidFill>
                  <a:srgbClr val="323333"/>
                </a:solidFill>
                <a:latin typeface="Verdana"/>
                <a:ea typeface="Verdana"/>
                <a:cs typeface="Verdana"/>
                <a:sym typeface="Verdana"/>
              </a:rPr>
              <a:t>Why didn’t I pitch? Same as probably all the other dudes and ladies who also didn’t pitch: I don’t have a burning desire to lead my own game.  That’s not a bad thing, it’s just not what I’m into.  I really enjoy being lead artist, and I love working with others who do have a burning desire and vision for their own game. Lucky me there are plenty of those folks here at DF!</a:t>
            </a:r>
          </a:p>
          <a:p>
            <a:pPr defTabSz="171450" eaLnBrk="1" fontAlgn="auto">
              <a:spcBef>
                <a:spcPts val="0"/>
              </a:spcBef>
              <a:spcAft>
                <a:spcPts val="0"/>
              </a:spcAft>
              <a:defRPr sz="2400">
                <a:solidFill>
                  <a:srgbClr val="999999"/>
                </a:solidFill>
                <a:latin typeface="Verdana"/>
                <a:ea typeface="Verdana"/>
                <a:cs typeface="Verdana"/>
                <a:sym typeface="Verdana"/>
              </a:defRPr>
            </a:pPr>
            <a:r>
              <a:rPr sz="900" kern="0">
                <a:solidFill>
                  <a:srgbClr val="999999"/>
                </a:solidFill>
                <a:latin typeface="Verdana"/>
                <a:ea typeface="Verdana"/>
                <a:cs typeface="Verdana"/>
                <a:sym typeface="Verdana"/>
              </a:rPr>
              <a:t> Signature </a:t>
            </a:r>
          </a:p>
          <a:p>
            <a:pPr defTabSz="171450" eaLnBrk="1" fontAlgn="auto">
              <a:spcBef>
                <a:spcPts val="300"/>
              </a:spcBef>
              <a:spcAft>
                <a:spcPts val="0"/>
              </a:spcAft>
              <a:defRPr sz="2400">
                <a:solidFill>
                  <a:srgbClr val="323333"/>
                </a:solidFill>
                <a:latin typeface="Verdana"/>
                <a:ea typeface="Verdana"/>
                <a:cs typeface="Verdana"/>
                <a:sym typeface="Verdana"/>
              </a:defRPr>
            </a:pPr>
            <a:r>
              <a:rPr sz="900" kern="0">
                <a:solidFill>
                  <a:srgbClr val="323333"/>
                </a:solidFill>
                <a:latin typeface="Verdana"/>
                <a:ea typeface="Verdana"/>
                <a:cs typeface="Verdana"/>
                <a:sym typeface="Verdana"/>
              </a:rPr>
              <a:t>I was DF Jane, now I’m @thatJaneNg!</a:t>
            </a:r>
          </a:p>
          <a:p>
            <a:pPr defTabSz="171450" eaLnBrk="1" fontAlgn="auto">
              <a:spcBef>
                <a:spcPts val="0"/>
              </a:spcBef>
              <a:spcAft>
                <a:spcPts val="0"/>
              </a:spcAft>
              <a:defRPr sz="2400">
                <a:solidFill>
                  <a:srgbClr val="323333"/>
                </a:solidFill>
                <a:latin typeface="Verdana"/>
                <a:ea typeface="Verdana"/>
                <a:cs typeface="Verdana"/>
                <a:sym typeface="Verdana"/>
              </a:defRPr>
            </a:pPr>
            <a:endParaRPr sz="900" kern="0">
              <a:solidFill>
                <a:srgbClr val="323333"/>
              </a:solidFill>
              <a:latin typeface="Verdana"/>
              <a:ea typeface="Verdana"/>
              <a:cs typeface="Verdana"/>
              <a:sym typeface="Verdana"/>
            </a:endParaRPr>
          </a:p>
        </p:txBody>
      </p:sp>
    </p:spTree>
    <p:extLst>
      <p:ext uri="{BB962C8B-B14F-4D97-AF65-F5344CB8AC3E}">
        <p14:creationId xmlns:p14="http://schemas.microsoft.com/office/powerpoint/2010/main" val="427687105"/>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montreal_black_full.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361" name="MIGSLogo_black.png"/>
          <p:cNvPicPr>
            <a:picLocks noGrp="1" noChangeAspect="1"/>
          </p:cNvPicPr>
          <p:nvPr>
            <p:ph type="pic" idx="14"/>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sp>
        <p:nvSpPr>
          <p:cNvPr id="362" name="Shape 362"/>
          <p:cNvSpPr/>
          <p:nvPr/>
        </p:nvSpPr>
        <p:spPr>
          <a:xfrm>
            <a:off x="425232" y="2198451"/>
            <a:ext cx="8293537" cy="746598"/>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lgn="ctr" defTabSz="219075" eaLnBrk="1" fontAlgn="auto">
              <a:spcBef>
                <a:spcPts val="0"/>
              </a:spcBef>
              <a:spcAft>
                <a:spcPts val="0"/>
              </a:spcAft>
              <a:defRPr sz="6000">
                <a:solidFill>
                  <a:srgbClr val="FFFFFF"/>
                </a:solidFill>
              </a:defRPr>
            </a:pPr>
            <a:r>
              <a:rPr sz="2250" kern="0">
                <a:solidFill>
                  <a:srgbClr val="FFFFFF"/>
                </a:solidFill>
                <a:latin typeface="Helvetica Light"/>
                <a:sym typeface="Helvetica Light"/>
              </a:rPr>
              <a:t>Reason for not pitching in the back of my mind:</a:t>
            </a:r>
          </a:p>
          <a:p>
            <a:pPr algn="ctr" defTabSz="219075" eaLnBrk="1" fontAlgn="auto">
              <a:spcBef>
                <a:spcPts val="0"/>
              </a:spcBef>
              <a:spcAft>
                <a:spcPts val="0"/>
              </a:spcAft>
              <a:defRPr sz="6000" b="1">
                <a:solidFill>
                  <a:srgbClr val="FFFFFF"/>
                </a:solidFill>
                <a:latin typeface="Helvetica"/>
                <a:ea typeface="Helvetica"/>
                <a:cs typeface="Helvetica"/>
                <a:sym typeface="Helvetica"/>
              </a:defRPr>
            </a:pPr>
            <a:r>
              <a:rPr sz="2250" b="1" kern="0">
                <a:solidFill>
                  <a:srgbClr val="FFFFFF"/>
                </a:solidFill>
                <a:latin typeface="Helvetica"/>
                <a:ea typeface="Helvetica"/>
                <a:cs typeface="Helvetica"/>
                <a:sym typeface="Helvetica"/>
              </a:rPr>
              <a:t>My ideas are half-baked and no one would like them anyway</a:t>
            </a:r>
          </a:p>
        </p:txBody>
      </p:sp>
    </p:spTree>
    <p:extLst>
      <p:ext uri="{BB962C8B-B14F-4D97-AF65-F5344CB8AC3E}">
        <p14:creationId xmlns:p14="http://schemas.microsoft.com/office/powerpoint/2010/main" val="2786944692"/>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montreal_black_full.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367" name="MIGSLogo_black.png"/>
          <p:cNvPicPr>
            <a:picLocks noGrp="1" noChangeAspect="1"/>
          </p:cNvPicPr>
          <p:nvPr>
            <p:ph type="pic" idx="14"/>
          </p:nvPr>
        </p:nvPicPr>
        <p:blipFill>
          <a:blip r:embed="rId4" cstate="email">
            <a:extLst>
              <a:ext uri="{28A0092B-C50C-407E-A947-70E740481C1C}">
                <a14:useLocalDpi xmlns:a14="http://schemas.microsoft.com/office/drawing/2010/main"/>
              </a:ext>
            </a:extLst>
          </a:blip>
          <a:stretch>
            <a:fillRect/>
          </a:stretch>
        </p:blipFill>
        <p:spPr>
          <a:prstGeom prst="rect">
            <a:avLst/>
          </a:prstGeom>
        </p:spPr>
      </p:pic>
      <p:sp>
        <p:nvSpPr>
          <p:cNvPr id="368" name="Shape 368"/>
          <p:cNvSpPr/>
          <p:nvPr/>
        </p:nvSpPr>
        <p:spPr>
          <a:xfrm>
            <a:off x="425232" y="2198451"/>
            <a:ext cx="8293537" cy="746598"/>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lgn="ctr" defTabSz="219075" eaLnBrk="1" fontAlgn="auto">
              <a:spcBef>
                <a:spcPts val="0"/>
              </a:spcBef>
              <a:spcAft>
                <a:spcPts val="0"/>
              </a:spcAft>
              <a:defRPr sz="6000">
                <a:solidFill>
                  <a:srgbClr val="FFFFFF"/>
                </a:solidFill>
              </a:defRPr>
            </a:pPr>
            <a:r>
              <a:rPr sz="2250" kern="0">
                <a:solidFill>
                  <a:srgbClr val="FFFFFF"/>
                </a:solidFill>
                <a:latin typeface="Helvetica Light"/>
                <a:sym typeface="Helvetica Light"/>
              </a:rPr>
              <a:t>Reason for not pitching in the back of my mind:</a:t>
            </a:r>
          </a:p>
          <a:p>
            <a:pPr algn="ctr" defTabSz="219075" eaLnBrk="1" fontAlgn="auto">
              <a:spcBef>
                <a:spcPts val="0"/>
              </a:spcBef>
              <a:spcAft>
                <a:spcPts val="0"/>
              </a:spcAft>
              <a:defRPr sz="6000" b="1">
                <a:solidFill>
                  <a:srgbClr val="FFFFFF"/>
                </a:solidFill>
                <a:latin typeface="Helvetica"/>
                <a:ea typeface="Helvetica"/>
                <a:cs typeface="Helvetica"/>
                <a:sym typeface="Helvetica"/>
              </a:defRPr>
            </a:pPr>
            <a:r>
              <a:rPr sz="2250" b="1" kern="0">
                <a:solidFill>
                  <a:srgbClr val="FFFFFF"/>
                </a:solidFill>
                <a:latin typeface="Helvetica"/>
                <a:ea typeface="Helvetica"/>
                <a:cs typeface="Helvetica"/>
                <a:sym typeface="Helvetica"/>
              </a:rPr>
              <a:t>My ideas are half-baked and no one would like them anyway</a:t>
            </a:r>
          </a:p>
        </p:txBody>
      </p:sp>
      <p:pic>
        <p:nvPicPr>
          <p:cNvPr id="369" name="Picture 368"/>
          <p:cNvPicPr>
            <a:picLocks/>
          </p:cNvPicPr>
          <p:nvPr/>
        </p:nvPicPr>
        <p:blipFill>
          <a:blip r:embed="rId5" cstate="email">
            <a:extLst>
              <a:ext uri="{28A0092B-C50C-407E-A947-70E740481C1C}">
                <a14:useLocalDpi xmlns:a14="http://schemas.microsoft.com/office/drawing/2010/main"/>
              </a:ext>
            </a:extLst>
          </a:blip>
          <a:stretch>
            <a:fillRect/>
          </a:stretch>
        </p:blipFill>
        <p:spPr>
          <a:xfrm rot="21305881">
            <a:off x="421019" y="2612823"/>
            <a:ext cx="8301963" cy="95250"/>
          </a:xfrm>
          <a:prstGeom prst="rect">
            <a:avLst/>
          </a:prstGeom>
        </p:spPr>
      </p:pic>
      <p:pic>
        <p:nvPicPr>
          <p:cNvPr id="371" name="Picture 370"/>
          <p:cNvPicPr>
            <a:picLocks/>
          </p:cNvPicPr>
          <p:nvPr/>
        </p:nvPicPr>
        <p:blipFill>
          <a:blip r:embed="rId6" cstate="email">
            <a:extLst>
              <a:ext uri="{28A0092B-C50C-407E-A947-70E740481C1C}">
                <a14:useLocalDpi xmlns:a14="http://schemas.microsoft.com/office/drawing/2010/main"/>
              </a:ext>
            </a:extLst>
          </a:blip>
          <a:stretch>
            <a:fillRect/>
          </a:stretch>
        </p:blipFill>
        <p:spPr>
          <a:xfrm rot="301732">
            <a:off x="1278693" y="2568256"/>
            <a:ext cx="7443423" cy="95250"/>
          </a:xfrm>
          <a:prstGeom prst="rect">
            <a:avLst/>
          </a:prstGeom>
        </p:spPr>
      </p:pic>
    </p:spTree>
    <p:extLst>
      <p:ext uri="{BB962C8B-B14F-4D97-AF65-F5344CB8AC3E}">
        <p14:creationId xmlns:p14="http://schemas.microsoft.com/office/powerpoint/2010/main" val="3432904933"/>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377" name="Screen Shot 2014-03-15 at 9.51.20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4037" y="3955790"/>
            <a:ext cx="1598373" cy="910185"/>
          </a:xfrm>
          <a:prstGeom prst="rect">
            <a:avLst/>
          </a:prstGeom>
          <a:ln w="12700">
            <a:miter lim="400000"/>
          </a:ln>
        </p:spPr>
      </p:pic>
      <p:pic>
        <p:nvPicPr>
          <p:cNvPr id="378" name="Screen Shot 2014-03-15 at 9.52.44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6786" y="3958243"/>
            <a:ext cx="1601474" cy="905278"/>
          </a:xfrm>
          <a:prstGeom prst="rect">
            <a:avLst/>
          </a:prstGeom>
          <a:ln w="12700">
            <a:miter lim="400000"/>
          </a:ln>
        </p:spPr>
      </p:pic>
      <p:pic>
        <p:nvPicPr>
          <p:cNvPr id="379" name="Screen Shot 2014-03-15 at 9.53.17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68748" y="740763"/>
            <a:ext cx="1597550" cy="905278"/>
          </a:xfrm>
          <a:prstGeom prst="rect">
            <a:avLst/>
          </a:prstGeom>
          <a:ln w="12700">
            <a:miter lim="400000"/>
          </a:ln>
        </p:spPr>
      </p:pic>
      <p:pic>
        <p:nvPicPr>
          <p:cNvPr id="380" name="Screen Shot 2014-03-15 at 9.53.45 A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95049" y="3945272"/>
            <a:ext cx="1601474" cy="942522"/>
          </a:xfrm>
          <a:prstGeom prst="rect">
            <a:avLst/>
          </a:prstGeom>
          <a:ln w="12700">
            <a:miter lim="400000"/>
          </a:ln>
        </p:spPr>
      </p:pic>
      <p:pic>
        <p:nvPicPr>
          <p:cNvPr id="381" name="Screen Shot 2014-03-15 at 9.54.30 AM.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32486" y="740763"/>
            <a:ext cx="1601474" cy="905278"/>
          </a:xfrm>
          <a:prstGeom prst="rect">
            <a:avLst/>
          </a:prstGeom>
          <a:ln w="12700">
            <a:miter lim="400000"/>
          </a:ln>
        </p:spPr>
      </p:pic>
      <p:pic>
        <p:nvPicPr>
          <p:cNvPr id="382" name="Screen Shot 2014-03-15 at 9.55.00 AM.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96600" y="738310"/>
            <a:ext cx="1598373" cy="910184"/>
          </a:xfrm>
          <a:prstGeom prst="rect">
            <a:avLst/>
          </a:prstGeom>
          <a:ln w="12700">
            <a:miter lim="400000"/>
          </a:ln>
        </p:spPr>
      </p:pic>
      <p:pic>
        <p:nvPicPr>
          <p:cNvPr id="383" name="Screen Shot 2014-03-15 at 9.55.27 AM.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68737" y="1816210"/>
            <a:ext cx="1597573" cy="896416"/>
          </a:xfrm>
          <a:prstGeom prst="rect">
            <a:avLst/>
          </a:prstGeom>
          <a:ln w="12700">
            <a:miter lim="400000"/>
          </a:ln>
        </p:spPr>
      </p:pic>
      <p:pic>
        <p:nvPicPr>
          <p:cNvPr id="384" name="Screen Shot 2014-03-15 at 9.56.31 AM.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27514" y="1809972"/>
            <a:ext cx="1607870" cy="908893"/>
          </a:xfrm>
          <a:prstGeom prst="rect">
            <a:avLst/>
          </a:prstGeom>
          <a:ln w="12700">
            <a:miter lim="400000"/>
          </a:ln>
        </p:spPr>
      </p:pic>
      <p:pic>
        <p:nvPicPr>
          <p:cNvPr id="385" name="Screen Shot 2014-03-15 at 9.58.01 AM.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98023" y="1812101"/>
            <a:ext cx="1598372" cy="904635"/>
          </a:xfrm>
          <a:prstGeom prst="rect">
            <a:avLst/>
          </a:prstGeom>
          <a:ln w="12700">
            <a:miter lim="400000"/>
          </a:ln>
        </p:spPr>
      </p:pic>
      <p:pic>
        <p:nvPicPr>
          <p:cNvPr id="386" name="Screen Shot 2014-03-15 at 9.58.32 AM.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98698" y="2882796"/>
            <a:ext cx="1595598" cy="896416"/>
          </a:xfrm>
          <a:prstGeom prst="rect">
            <a:avLst/>
          </a:prstGeom>
          <a:ln w="12700">
            <a:miter lim="400000"/>
          </a:ln>
        </p:spPr>
      </p:pic>
      <p:pic>
        <p:nvPicPr>
          <p:cNvPr id="387" name="Screen Shot 2014-03-15 at 9.59.10 AM.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531714" y="2882795"/>
            <a:ext cx="1603018" cy="907264"/>
          </a:xfrm>
          <a:prstGeom prst="rect">
            <a:avLst/>
          </a:prstGeom>
          <a:ln w="12700">
            <a:miter lim="400000"/>
          </a:ln>
        </p:spPr>
      </p:pic>
      <p:pic>
        <p:nvPicPr>
          <p:cNvPr id="388" name="Screen Shot 2014-03-15 at 9.59.59 AM.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769726" y="2882796"/>
            <a:ext cx="1595594" cy="905278"/>
          </a:xfrm>
          <a:prstGeom prst="rect">
            <a:avLst/>
          </a:prstGeom>
          <a:ln w="12700">
            <a:miter lim="400000"/>
          </a:ln>
        </p:spPr>
      </p:pic>
    </p:spTree>
    <p:extLst>
      <p:ext uri="{BB962C8B-B14F-4D97-AF65-F5344CB8AC3E}">
        <p14:creationId xmlns:p14="http://schemas.microsoft.com/office/powerpoint/2010/main" val="2987891475"/>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0800" y="-171450"/>
            <a:ext cx="3810000" cy="5334000"/>
          </a:xfrm>
          <a:prstGeom prst="rect">
            <a:avLst/>
          </a:prstGeom>
        </p:spPr>
      </p:pic>
    </p:spTree>
    <p:extLst>
      <p:ext uri="{BB962C8B-B14F-4D97-AF65-F5344CB8AC3E}">
        <p14:creationId xmlns:p14="http://schemas.microsoft.com/office/powerpoint/2010/main" val="24828178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pic>
        <p:nvPicPr>
          <p:cNvPr id="393" name="Screen Shot 2014-03-15 at 9.51.20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4037" y="3955790"/>
            <a:ext cx="1598373" cy="910185"/>
          </a:xfrm>
          <a:prstGeom prst="rect">
            <a:avLst/>
          </a:prstGeom>
          <a:ln w="12700">
            <a:miter lim="400000"/>
          </a:ln>
        </p:spPr>
      </p:pic>
      <p:pic>
        <p:nvPicPr>
          <p:cNvPr id="394" name="Screen Shot 2014-03-15 at 9.52.44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6786" y="3958243"/>
            <a:ext cx="1601474" cy="905278"/>
          </a:xfrm>
          <a:prstGeom prst="rect">
            <a:avLst/>
          </a:prstGeom>
          <a:ln w="12700">
            <a:miter lim="400000"/>
          </a:ln>
        </p:spPr>
      </p:pic>
      <p:pic>
        <p:nvPicPr>
          <p:cNvPr id="395" name="Screen Shot 2014-03-15 at 9.53.17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68748" y="740763"/>
            <a:ext cx="1597550" cy="905278"/>
          </a:xfrm>
          <a:prstGeom prst="rect">
            <a:avLst/>
          </a:prstGeom>
          <a:ln w="12700">
            <a:miter lim="400000"/>
          </a:ln>
        </p:spPr>
      </p:pic>
      <p:pic>
        <p:nvPicPr>
          <p:cNvPr id="396" name="Screen Shot 2014-03-15 at 9.53.45 A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95049" y="3945272"/>
            <a:ext cx="1601474" cy="942522"/>
          </a:xfrm>
          <a:prstGeom prst="rect">
            <a:avLst/>
          </a:prstGeom>
          <a:ln w="12700">
            <a:miter lim="400000"/>
          </a:ln>
        </p:spPr>
      </p:pic>
      <p:pic>
        <p:nvPicPr>
          <p:cNvPr id="397" name="Screen Shot 2014-03-15 at 9.54.30 AM.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32486" y="740763"/>
            <a:ext cx="1601474" cy="905278"/>
          </a:xfrm>
          <a:prstGeom prst="rect">
            <a:avLst/>
          </a:prstGeom>
          <a:ln w="12700">
            <a:miter lim="400000"/>
          </a:ln>
        </p:spPr>
      </p:pic>
      <p:pic>
        <p:nvPicPr>
          <p:cNvPr id="398" name="Screen Shot 2014-03-15 at 9.55.00 AM.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96600" y="738310"/>
            <a:ext cx="1598373" cy="910184"/>
          </a:xfrm>
          <a:prstGeom prst="rect">
            <a:avLst/>
          </a:prstGeom>
          <a:ln w="12700">
            <a:miter lim="400000"/>
          </a:ln>
        </p:spPr>
      </p:pic>
      <p:pic>
        <p:nvPicPr>
          <p:cNvPr id="399" name="Screen Shot 2014-03-15 at 9.55.27 AM.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68737" y="1816210"/>
            <a:ext cx="1597573" cy="896416"/>
          </a:xfrm>
          <a:prstGeom prst="rect">
            <a:avLst/>
          </a:prstGeom>
          <a:ln w="12700">
            <a:miter lim="400000"/>
          </a:ln>
        </p:spPr>
      </p:pic>
      <p:pic>
        <p:nvPicPr>
          <p:cNvPr id="400" name="Screen Shot 2014-03-15 at 9.56.31 AM.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27514" y="1809972"/>
            <a:ext cx="1607870" cy="908893"/>
          </a:xfrm>
          <a:prstGeom prst="rect">
            <a:avLst/>
          </a:prstGeom>
          <a:ln w="12700">
            <a:miter lim="400000"/>
          </a:ln>
        </p:spPr>
      </p:pic>
      <p:pic>
        <p:nvPicPr>
          <p:cNvPr id="401" name="Screen Shot 2014-03-15 at 9.58.01 AM.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98023" y="1812101"/>
            <a:ext cx="1598372" cy="904635"/>
          </a:xfrm>
          <a:prstGeom prst="rect">
            <a:avLst/>
          </a:prstGeom>
          <a:ln w="12700">
            <a:miter lim="400000"/>
          </a:ln>
        </p:spPr>
      </p:pic>
      <p:pic>
        <p:nvPicPr>
          <p:cNvPr id="402" name="Screen Shot 2014-03-15 at 9.58.32 AM.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98698" y="2882796"/>
            <a:ext cx="1595598" cy="896416"/>
          </a:xfrm>
          <a:prstGeom prst="rect">
            <a:avLst/>
          </a:prstGeom>
          <a:ln w="12700">
            <a:miter lim="400000"/>
          </a:ln>
        </p:spPr>
      </p:pic>
      <p:pic>
        <p:nvPicPr>
          <p:cNvPr id="403" name="Screen Shot 2014-03-15 at 9.59.10 AM.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531714" y="2882795"/>
            <a:ext cx="1603018" cy="907264"/>
          </a:xfrm>
          <a:prstGeom prst="rect">
            <a:avLst/>
          </a:prstGeom>
          <a:ln w="12700">
            <a:miter lim="400000"/>
          </a:ln>
        </p:spPr>
      </p:pic>
      <p:pic>
        <p:nvPicPr>
          <p:cNvPr id="404" name="Screen Shot 2014-03-15 at 9.59.59 AM.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769726" y="2882796"/>
            <a:ext cx="1595594" cy="905278"/>
          </a:xfrm>
          <a:prstGeom prst="rect">
            <a:avLst/>
          </a:prstGeom>
          <a:ln w="12700">
            <a:miter lim="400000"/>
          </a:ln>
        </p:spPr>
      </p:pic>
    </p:spTree>
    <p:extLst>
      <p:ext uri="{BB962C8B-B14F-4D97-AF65-F5344CB8AC3E}">
        <p14:creationId xmlns:p14="http://schemas.microsoft.com/office/powerpoint/2010/main" val="2523310078"/>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2player-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8427" y="1186652"/>
            <a:ext cx="1553629" cy="489814"/>
          </a:xfrm>
          <a:prstGeom prst="rect">
            <a:avLst/>
          </a:prstGeom>
          <a:ln w="12700">
            <a:miter lim="400000"/>
          </a:ln>
        </p:spPr>
      </p:pic>
      <p:pic>
        <p:nvPicPr>
          <p:cNvPr id="409" name="AFMeet.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628367" y="1032432"/>
            <a:ext cx="2202541" cy="1719057"/>
          </a:xfrm>
          <a:prstGeom prst="rect">
            <a:avLst/>
          </a:prstGeom>
          <a:ln w="12700">
            <a:miter lim="400000"/>
          </a:ln>
        </p:spPr>
      </p:pic>
      <p:pic>
        <p:nvPicPr>
          <p:cNvPr id="410" name="montreal_df_hollow.png"/>
          <p:cNvPicPr>
            <a:picLocks noGrp="1" noChangeAspect="1"/>
          </p:cNvPicPr>
          <p:nvPr>
            <p:ph type="pic" idx="13"/>
          </p:nvPr>
        </p:nvPicPr>
        <p:blipFill>
          <a:blip r:embed="rId5" cstate="email">
            <a:extLst>
              <a:ext uri="{28A0092B-C50C-407E-A947-70E740481C1C}">
                <a14:useLocalDpi xmlns:a14="http://schemas.microsoft.com/office/drawing/2010/main"/>
              </a:ext>
            </a:extLst>
          </a:blip>
          <a:srcRect/>
          <a:stretch>
            <a:fillRect/>
          </a:stretch>
        </p:blipFill>
        <p:spPr>
          <a:prstGeom prst="rect">
            <a:avLst/>
          </a:prstGeom>
        </p:spPr>
      </p:pic>
      <p:pic>
        <p:nvPicPr>
          <p:cNvPr id="411" name="MIGSLogo.png"/>
          <p:cNvPicPr>
            <a:picLocks noGrp="1" noChangeAspect="1"/>
          </p:cNvPicPr>
          <p:nvPr>
            <p:ph type="pic" idx="14"/>
          </p:nvPr>
        </p:nvPicPr>
        <p:blipFill>
          <a:blip r:embed="rId6" cstate="email">
            <a:extLst>
              <a:ext uri="{28A0092B-C50C-407E-A947-70E740481C1C}">
                <a14:useLocalDpi xmlns:a14="http://schemas.microsoft.com/office/drawing/2010/main"/>
              </a:ext>
            </a:extLst>
          </a:blip>
          <a:stretch>
            <a:fillRect/>
          </a:stretch>
        </p:blipFill>
        <p:spPr>
          <a:prstGeom prst="rect">
            <a:avLst/>
          </a:prstGeom>
        </p:spPr>
      </p:pic>
      <p:sp>
        <p:nvSpPr>
          <p:cNvPr id="412" name="Shape 412"/>
          <p:cNvSpPr/>
          <p:nvPr/>
        </p:nvSpPr>
        <p:spPr>
          <a:xfrm>
            <a:off x="2802243" y="2708273"/>
            <a:ext cx="3971840" cy="14102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p>
            <a:pPr defTabSz="219075" eaLnBrk="1" fontAlgn="auto">
              <a:spcBef>
                <a:spcPts val="0"/>
              </a:spcBef>
              <a:spcAft>
                <a:spcPts val="0"/>
              </a:spcAft>
            </a:pPr>
            <a:r>
              <a:rPr sz="1875" kern="0">
                <a:solidFill>
                  <a:srgbClr val="000000"/>
                </a:solidFill>
                <a:latin typeface="Helvetica Light"/>
                <a:sym typeface="Helvetica Light"/>
              </a:rPr>
              <a:t>Watch the documentary:</a:t>
            </a:r>
          </a:p>
          <a:p>
            <a:pPr defTabSz="219075" eaLnBrk="1" fontAlgn="auto">
              <a:lnSpc>
                <a:spcPct val="150000"/>
              </a:lnSpc>
              <a:spcBef>
                <a:spcPts val="0"/>
              </a:spcBef>
              <a:spcAft>
                <a:spcPts val="0"/>
              </a:spcAft>
            </a:pPr>
            <a:r>
              <a:rPr sz="1875" b="1" kern="0">
                <a:solidFill>
                  <a:srgbClr val="000000"/>
                </a:solidFill>
                <a:latin typeface="Helvetica"/>
                <a:ea typeface="Helvetica"/>
                <a:cs typeface="Helvetica"/>
                <a:sym typeface="Helvetica"/>
              </a:rPr>
              <a:t>youtube</a:t>
            </a:r>
            <a:r>
              <a:rPr sz="1875" kern="0">
                <a:solidFill>
                  <a:srgbClr val="000000"/>
                </a:solidFill>
                <a:latin typeface="Helvetica Light"/>
                <a:sym typeface="Helvetica Light"/>
              </a:rPr>
              <a:t>.com/user/</a:t>
            </a:r>
            <a:r>
              <a:rPr sz="1875" b="1" kern="0">
                <a:solidFill>
                  <a:srgbClr val="000000"/>
                </a:solidFill>
                <a:latin typeface="Helvetica"/>
                <a:ea typeface="Helvetica"/>
                <a:cs typeface="Helvetica"/>
                <a:sym typeface="Helvetica"/>
              </a:rPr>
              <a:t>DoubleFineProd</a:t>
            </a:r>
          </a:p>
          <a:p>
            <a:pPr defTabSz="219075" eaLnBrk="1" fontAlgn="auto">
              <a:spcBef>
                <a:spcPts val="0"/>
              </a:spcBef>
              <a:spcAft>
                <a:spcPts val="0"/>
              </a:spcAft>
            </a:pPr>
            <a:r>
              <a:rPr sz="1875" kern="0">
                <a:solidFill>
                  <a:srgbClr val="000000"/>
                </a:solidFill>
                <a:latin typeface="Helvetica Light"/>
                <a:sym typeface="Helvetica Light"/>
              </a:rPr>
              <a:t>Try the prototypes:</a:t>
            </a:r>
          </a:p>
          <a:p>
            <a:pPr defTabSz="219075" eaLnBrk="1" fontAlgn="auto">
              <a:lnSpc>
                <a:spcPct val="120000"/>
              </a:lnSpc>
              <a:spcBef>
                <a:spcPts val="0"/>
              </a:spcBef>
              <a:spcAft>
                <a:spcPts val="0"/>
              </a:spcAft>
            </a:pPr>
            <a:r>
              <a:rPr sz="1875" kern="0">
                <a:solidFill>
                  <a:srgbClr val="000000"/>
                </a:solidFill>
                <a:latin typeface="Helvetica Light"/>
                <a:sym typeface="Helvetica Light"/>
              </a:rPr>
              <a:t>http://www.</a:t>
            </a:r>
            <a:r>
              <a:rPr sz="1875" b="1" kern="0">
                <a:solidFill>
                  <a:srgbClr val="000000"/>
                </a:solidFill>
                <a:latin typeface="Helvetica"/>
                <a:ea typeface="Helvetica"/>
                <a:cs typeface="Helvetica"/>
                <a:sym typeface="Helvetica"/>
              </a:rPr>
              <a:t>doublefine</a:t>
            </a:r>
            <a:r>
              <a:rPr sz="1875" kern="0">
                <a:solidFill>
                  <a:srgbClr val="000000"/>
                </a:solidFill>
                <a:latin typeface="Helvetica Light"/>
                <a:sym typeface="Helvetica Light"/>
              </a:rPr>
              <a:t>.com</a:t>
            </a:r>
            <a:r>
              <a:rPr sz="1875" b="1" kern="0">
                <a:solidFill>
                  <a:srgbClr val="000000"/>
                </a:solidFill>
                <a:latin typeface="Helvetica"/>
                <a:ea typeface="Helvetica"/>
                <a:cs typeface="Helvetica"/>
                <a:sym typeface="Helvetica"/>
              </a:rPr>
              <a:t>/games</a:t>
            </a:r>
          </a:p>
        </p:txBody>
      </p:sp>
    </p:spTree>
    <p:extLst>
      <p:ext uri="{BB962C8B-B14F-4D97-AF65-F5344CB8AC3E}">
        <p14:creationId xmlns:p14="http://schemas.microsoft.com/office/powerpoint/2010/main" val="215566046"/>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sp>
        <p:nvSpPr>
          <p:cNvPr id="417" name="Shape 417"/>
          <p:cNvSpPr/>
          <p:nvPr/>
        </p:nvSpPr>
        <p:spPr>
          <a:xfrm>
            <a:off x="1079257" y="2342722"/>
            <a:ext cx="6985487" cy="458058"/>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7000" b="1">
                <a:latin typeface="Helvetica"/>
                <a:ea typeface="Helvetica"/>
                <a:cs typeface="Helvetica"/>
                <a:sym typeface="Helvetica"/>
              </a:defRPr>
            </a:lvl1pPr>
          </a:lstStyle>
          <a:p>
            <a:pPr algn="ctr" defTabSz="219075" eaLnBrk="1" fontAlgn="auto">
              <a:spcBef>
                <a:spcPts val="0"/>
              </a:spcBef>
              <a:spcAft>
                <a:spcPts val="0"/>
              </a:spcAft>
            </a:pPr>
            <a:r>
              <a:rPr sz="2625" kern="0">
                <a:solidFill>
                  <a:srgbClr val="000000"/>
                </a:solidFill>
              </a:rPr>
              <a:t>What’s cool about making your own game?</a:t>
            </a:r>
          </a:p>
        </p:txBody>
      </p:sp>
    </p:spTree>
    <p:extLst>
      <p:ext uri="{BB962C8B-B14F-4D97-AF65-F5344CB8AC3E}">
        <p14:creationId xmlns:p14="http://schemas.microsoft.com/office/powerpoint/2010/main" val="186910668"/>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sp>
        <p:nvSpPr>
          <p:cNvPr id="422" name="Shape 422"/>
          <p:cNvSpPr/>
          <p:nvPr/>
        </p:nvSpPr>
        <p:spPr>
          <a:xfrm>
            <a:off x="863720" y="1516258"/>
            <a:ext cx="7416560" cy="885098"/>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spAutoFit/>
          </a:bodyPr>
          <a:lstStyle/>
          <a:p>
            <a:pPr defTabSz="219075" eaLnBrk="1" fontAlgn="auto">
              <a:lnSpc>
                <a:spcPct val="120000"/>
              </a:lnSpc>
              <a:spcBef>
                <a:spcPts val="0"/>
              </a:spcBef>
              <a:spcAft>
                <a:spcPts val="0"/>
              </a:spcAft>
              <a:defRPr sz="6000" b="1">
                <a:latin typeface="Helvetica"/>
                <a:ea typeface="Helvetica"/>
                <a:cs typeface="Helvetica"/>
                <a:sym typeface="Helvetica"/>
              </a:defRPr>
            </a:pPr>
            <a:r>
              <a:rPr sz="2250" b="1" kern="0">
                <a:solidFill>
                  <a:srgbClr val="000000"/>
                </a:solidFill>
                <a:latin typeface="Helvetica"/>
                <a:ea typeface="Helvetica"/>
                <a:cs typeface="Helvetica"/>
                <a:sym typeface="Helvetica"/>
              </a:rPr>
              <a:t>Great things about making your own game</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People are working towards </a:t>
            </a:r>
            <a:r>
              <a:rPr sz="2250" b="1" kern="0">
                <a:solidFill>
                  <a:srgbClr val="000000"/>
                </a:solidFill>
                <a:latin typeface="Helvetica"/>
                <a:ea typeface="Helvetica"/>
                <a:cs typeface="Helvetica"/>
                <a:sym typeface="Helvetica"/>
              </a:rPr>
              <a:t>your</a:t>
            </a:r>
            <a:r>
              <a:rPr sz="2250" kern="0">
                <a:solidFill>
                  <a:srgbClr val="000000"/>
                </a:solidFill>
                <a:latin typeface="Helvetica Light"/>
                <a:sym typeface="Helvetica Light"/>
              </a:rPr>
              <a:t> vision</a:t>
            </a:r>
          </a:p>
        </p:txBody>
      </p:sp>
    </p:spTree>
    <p:extLst>
      <p:ext uri="{BB962C8B-B14F-4D97-AF65-F5344CB8AC3E}">
        <p14:creationId xmlns:p14="http://schemas.microsoft.com/office/powerpoint/2010/main" val="4042965671"/>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sp>
        <p:nvSpPr>
          <p:cNvPr id="427" name="Shape 427"/>
          <p:cNvSpPr/>
          <p:nvPr/>
        </p:nvSpPr>
        <p:spPr>
          <a:xfrm>
            <a:off x="863720" y="1516258"/>
            <a:ext cx="7416560" cy="1300596"/>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spAutoFit/>
          </a:bodyPr>
          <a:lstStyle/>
          <a:p>
            <a:pPr defTabSz="219075" eaLnBrk="1" fontAlgn="auto">
              <a:lnSpc>
                <a:spcPct val="120000"/>
              </a:lnSpc>
              <a:spcBef>
                <a:spcPts val="0"/>
              </a:spcBef>
              <a:spcAft>
                <a:spcPts val="0"/>
              </a:spcAft>
              <a:defRPr sz="6000" b="1">
                <a:latin typeface="Helvetica"/>
                <a:ea typeface="Helvetica"/>
                <a:cs typeface="Helvetica"/>
                <a:sym typeface="Helvetica"/>
              </a:defRPr>
            </a:pPr>
            <a:r>
              <a:rPr sz="2250" b="1" kern="0">
                <a:solidFill>
                  <a:srgbClr val="000000"/>
                </a:solidFill>
                <a:latin typeface="Helvetica"/>
                <a:ea typeface="Helvetica"/>
                <a:cs typeface="Helvetica"/>
                <a:sym typeface="Helvetica"/>
              </a:rPr>
              <a:t>Great things about making your own game</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People are working towards your vision</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Watching your </a:t>
            </a:r>
            <a:r>
              <a:rPr sz="2250" b="1" kern="0">
                <a:solidFill>
                  <a:srgbClr val="000000"/>
                </a:solidFill>
                <a:latin typeface="Helvetica"/>
                <a:ea typeface="Helvetica"/>
                <a:cs typeface="Helvetica"/>
                <a:sym typeface="Helvetica"/>
              </a:rPr>
              <a:t>colleagues</a:t>
            </a:r>
            <a:r>
              <a:rPr sz="2250" kern="0">
                <a:solidFill>
                  <a:srgbClr val="000000"/>
                </a:solidFill>
                <a:latin typeface="Helvetica Light"/>
                <a:sym typeface="Helvetica Light"/>
              </a:rPr>
              <a:t> </a:t>
            </a:r>
            <a:r>
              <a:rPr sz="2250" b="1" kern="0">
                <a:solidFill>
                  <a:srgbClr val="000000"/>
                </a:solidFill>
                <a:latin typeface="Helvetica"/>
                <a:ea typeface="Helvetica"/>
                <a:cs typeface="Helvetica"/>
                <a:sym typeface="Helvetica"/>
              </a:rPr>
              <a:t>contribute</a:t>
            </a:r>
            <a:r>
              <a:rPr sz="2250" kern="0">
                <a:solidFill>
                  <a:srgbClr val="000000"/>
                </a:solidFill>
                <a:latin typeface="Helvetica Light"/>
                <a:sym typeface="Helvetica Light"/>
              </a:rPr>
              <a:t> </a:t>
            </a:r>
            <a:r>
              <a:rPr sz="2250" b="1" kern="0">
                <a:solidFill>
                  <a:srgbClr val="000000"/>
                </a:solidFill>
                <a:latin typeface="Helvetica"/>
                <a:ea typeface="Helvetica"/>
                <a:cs typeface="Helvetica"/>
                <a:sym typeface="Helvetica"/>
              </a:rPr>
              <a:t>their</a:t>
            </a:r>
            <a:r>
              <a:rPr sz="2250" kern="0">
                <a:solidFill>
                  <a:srgbClr val="000000"/>
                </a:solidFill>
                <a:latin typeface="Helvetica Light"/>
                <a:sym typeface="Helvetica Light"/>
              </a:rPr>
              <a:t> own </a:t>
            </a:r>
            <a:r>
              <a:rPr sz="2250" b="1" kern="0">
                <a:solidFill>
                  <a:srgbClr val="000000"/>
                </a:solidFill>
                <a:latin typeface="Helvetica"/>
                <a:ea typeface="Helvetica"/>
                <a:cs typeface="Helvetica"/>
                <a:sym typeface="Helvetica"/>
              </a:rPr>
              <a:t>ideas</a:t>
            </a:r>
          </a:p>
        </p:txBody>
      </p:sp>
    </p:spTree>
    <p:extLst>
      <p:ext uri="{BB962C8B-B14F-4D97-AF65-F5344CB8AC3E}">
        <p14:creationId xmlns:p14="http://schemas.microsoft.com/office/powerpoint/2010/main" val="413101986"/>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sp>
        <p:nvSpPr>
          <p:cNvPr id="432" name="Shape 432"/>
          <p:cNvSpPr/>
          <p:nvPr/>
        </p:nvSpPr>
        <p:spPr>
          <a:xfrm>
            <a:off x="863720" y="1516259"/>
            <a:ext cx="7416560" cy="1716095"/>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spAutoFit/>
          </a:bodyPr>
          <a:lstStyle/>
          <a:p>
            <a:pPr defTabSz="219075" eaLnBrk="1" fontAlgn="auto">
              <a:lnSpc>
                <a:spcPct val="120000"/>
              </a:lnSpc>
              <a:spcBef>
                <a:spcPts val="0"/>
              </a:spcBef>
              <a:spcAft>
                <a:spcPts val="0"/>
              </a:spcAft>
              <a:defRPr sz="6000" b="1">
                <a:latin typeface="Helvetica"/>
                <a:ea typeface="Helvetica"/>
                <a:cs typeface="Helvetica"/>
                <a:sym typeface="Helvetica"/>
              </a:defRPr>
            </a:pPr>
            <a:r>
              <a:rPr sz="2250" b="1" kern="0">
                <a:solidFill>
                  <a:srgbClr val="000000"/>
                </a:solidFill>
                <a:latin typeface="Helvetica"/>
                <a:ea typeface="Helvetica"/>
                <a:cs typeface="Helvetica"/>
                <a:sym typeface="Helvetica"/>
              </a:rPr>
              <a:t>Great things about making your own game</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People are working towards your vision</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Watching your colleagues contribute their own ideas</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You </a:t>
            </a:r>
            <a:r>
              <a:rPr sz="2250" b="1" kern="0">
                <a:solidFill>
                  <a:srgbClr val="000000"/>
                </a:solidFill>
                <a:latin typeface="Helvetica"/>
                <a:ea typeface="Helvetica"/>
                <a:cs typeface="Helvetica"/>
                <a:sym typeface="Helvetica"/>
              </a:rPr>
              <a:t>never feel helpless</a:t>
            </a:r>
          </a:p>
        </p:txBody>
      </p:sp>
    </p:spTree>
    <p:extLst>
      <p:ext uri="{BB962C8B-B14F-4D97-AF65-F5344CB8AC3E}">
        <p14:creationId xmlns:p14="http://schemas.microsoft.com/office/powerpoint/2010/main" val="1330778952"/>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sp>
        <p:nvSpPr>
          <p:cNvPr id="437" name="Shape 437"/>
          <p:cNvSpPr/>
          <p:nvPr/>
        </p:nvSpPr>
        <p:spPr>
          <a:xfrm>
            <a:off x="863720" y="1516259"/>
            <a:ext cx="7416560" cy="2131593"/>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spAutoFit/>
          </a:bodyPr>
          <a:lstStyle/>
          <a:p>
            <a:pPr defTabSz="219075" eaLnBrk="1" fontAlgn="auto">
              <a:lnSpc>
                <a:spcPct val="120000"/>
              </a:lnSpc>
              <a:spcBef>
                <a:spcPts val="0"/>
              </a:spcBef>
              <a:spcAft>
                <a:spcPts val="0"/>
              </a:spcAft>
              <a:defRPr sz="6000" b="1">
                <a:latin typeface="Helvetica"/>
                <a:ea typeface="Helvetica"/>
                <a:cs typeface="Helvetica"/>
                <a:sym typeface="Helvetica"/>
              </a:defRPr>
            </a:pPr>
            <a:r>
              <a:rPr sz="2250" b="1" kern="0">
                <a:solidFill>
                  <a:srgbClr val="000000"/>
                </a:solidFill>
                <a:latin typeface="Helvetica"/>
                <a:ea typeface="Helvetica"/>
                <a:cs typeface="Helvetica"/>
                <a:sym typeface="Helvetica"/>
              </a:rPr>
              <a:t>Great things about making your own game</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People are working towards your vision</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Watching your colleagues contribute their own ideas</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You never feel helpless</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It </a:t>
            </a:r>
            <a:r>
              <a:rPr sz="2250" b="1" kern="0">
                <a:solidFill>
                  <a:srgbClr val="000000"/>
                </a:solidFill>
                <a:latin typeface="Helvetica"/>
                <a:ea typeface="Helvetica"/>
                <a:cs typeface="Helvetica"/>
                <a:sym typeface="Helvetica"/>
              </a:rPr>
              <a:t>grows you</a:t>
            </a:r>
            <a:r>
              <a:rPr sz="2250" kern="0">
                <a:solidFill>
                  <a:srgbClr val="000000"/>
                </a:solidFill>
                <a:latin typeface="Helvetica Light"/>
                <a:sym typeface="Helvetica Light"/>
              </a:rPr>
              <a:t> as a game developer</a:t>
            </a:r>
          </a:p>
        </p:txBody>
      </p:sp>
    </p:spTree>
    <p:extLst>
      <p:ext uri="{BB962C8B-B14F-4D97-AF65-F5344CB8AC3E}">
        <p14:creationId xmlns:p14="http://schemas.microsoft.com/office/powerpoint/2010/main" val="2356549445"/>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sp>
        <p:nvSpPr>
          <p:cNvPr id="442" name="Shape 442"/>
          <p:cNvSpPr/>
          <p:nvPr/>
        </p:nvSpPr>
        <p:spPr>
          <a:xfrm>
            <a:off x="863720" y="1516259"/>
            <a:ext cx="7416560" cy="2547091"/>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spAutoFit/>
          </a:bodyPr>
          <a:lstStyle/>
          <a:p>
            <a:pPr defTabSz="219075" eaLnBrk="1" fontAlgn="auto">
              <a:lnSpc>
                <a:spcPct val="120000"/>
              </a:lnSpc>
              <a:spcBef>
                <a:spcPts val="0"/>
              </a:spcBef>
              <a:spcAft>
                <a:spcPts val="0"/>
              </a:spcAft>
              <a:defRPr sz="6000" b="1">
                <a:latin typeface="Helvetica"/>
                <a:ea typeface="Helvetica"/>
                <a:cs typeface="Helvetica"/>
                <a:sym typeface="Helvetica"/>
              </a:defRPr>
            </a:pPr>
            <a:r>
              <a:rPr sz="2250" b="1" kern="0">
                <a:solidFill>
                  <a:srgbClr val="000000"/>
                </a:solidFill>
                <a:latin typeface="Helvetica"/>
                <a:ea typeface="Helvetica"/>
                <a:cs typeface="Helvetica"/>
                <a:sym typeface="Helvetica"/>
              </a:rPr>
              <a:t>Great things about making your own game</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People are working towards your vision</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Watching your colleagues contribute their own ideas</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You never feel helpless</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It grows you as a game developer</a:t>
            </a:r>
          </a:p>
          <a:p>
            <a:pPr marL="231510" indent="-231510"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There is </a:t>
            </a:r>
            <a:r>
              <a:rPr sz="2250" b="1" kern="0">
                <a:solidFill>
                  <a:srgbClr val="000000"/>
                </a:solidFill>
                <a:latin typeface="Helvetica"/>
                <a:ea typeface="Helvetica"/>
                <a:cs typeface="Helvetica"/>
                <a:sym typeface="Helvetica"/>
              </a:rPr>
              <a:t>a thrill</a:t>
            </a:r>
            <a:r>
              <a:rPr sz="2250" kern="0">
                <a:solidFill>
                  <a:srgbClr val="000000"/>
                </a:solidFill>
                <a:latin typeface="Helvetica Light"/>
                <a:sym typeface="Helvetica Light"/>
              </a:rPr>
              <a:t> to seeing </a:t>
            </a:r>
            <a:r>
              <a:rPr sz="2250" b="1" kern="0">
                <a:solidFill>
                  <a:srgbClr val="000000"/>
                </a:solidFill>
                <a:latin typeface="Helvetica"/>
                <a:ea typeface="Helvetica"/>
                <a:cs typeface="Helvetica"/>
                <a:sym typeface="Helvetica"/>
              </a:rPr>
              <a:t>people play it</a:t>
            </a:r>
          </a:p>
        </p:txBody>
      </p:sp>
    </p:spTree>
    <p:extLst>
      <p:ext uri="{BB962C8B-B14F-4D97-AF65-F5344CB8AC3E}">
        <p14:creationId xmlns:p14="http://schemas.microsoft.com/office/powerpoint/2010/main" val="1070584650"/>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sp>
        <p:nvSpPr>
          <p:cNvPr id="447" name="Shape 447"/>
          <p:cNvSpPr/>
          <p:nvPr/>
        </p:nvSpPr>
        <p:spPr>
          <a:xfrm>
            <a:off x="3106255" y="2342722"/>
            <a:ext cx="2931492" cy="458058"/>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defRPr sz="7000" b="1">
                <a:latin typeface="Helvetica"/>
                <a:ea typeface="Helvetica"/>
                <a:cs typeface="Helvetica"/>
                <a:sym typeface="Helvetica"/>
              </a:defRPr>
            </a:lvl1pPr>
          </a:lstStyle>
          <a:p>
            <a:pPr algn="ctr" defTabSz="219075" eaLnBrk="1" fontAlgn="auto">
              <a:spcBef>
                <a:spcPts val="0"/>
              </a:spcBef>
              <a:spcAft>
                <a:spcPts val="0"/>
              </a:spcAft>
            </a:pPr>
            <a:r>
              <a:rPr sz="2625" kern="0">
                <a:solidFill>
                  <a:srgbClr val="000000"/>
                </a:solidFill>
              </a:rPr>
              <a:t>What can be done</a:t>
            </a:r>
          </a:p>
        </p:txBody>
      </p:sp>
    </p:spTree>
    <p:extLst>
      <p:ext uri="{BB962C8B-B14F-4D97-AF65-F5344CB8AC3E}">
        <p14:creationId xmlns:p14="http://schemas.microsoft.com/office/powerpoint/2010/main" val="2304324681"/>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sp>
        <p:nvSpPr>
          <p:cNvPr id="452" name="Shape 452"/>
          <p:cNvSpPr/>
          <p:nvPr/>
        </p:nvSpPr>
        <p:spPr>
          <a:xfrm>
            <a:off x="863720" y="1516258"/>
            <a:ext cx="7416560" cy="885098"/>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spAutoFit/>
          </a:bodyPr>
          <a:lstStyle/>
          <a:p>
            <a:pPr defTabSz="219075" eaLnBrk="1" fontAlgn="auto">
              <a:lnSpc>
                <a:spcPct val="120000"/>
              </a:lnSpc>
              <a:spcBef>
                <a:spcPts val="0"/>
              </a:spcBef>
              <a:spcAft>
                <a:spcPts val="0"/>
              </a:spcAft>
              <a:defRPr sz="6000" b="1">
                <a:latin typeface="Helvetica"/>
                <a:ea typeface="Helvetica"/>
                <a:cs typeface="Helvetica"/>
                <a:sym typeface="Helvetica"/>
              </a:defRPr>
            </a:pPr>
            <a:r>
              <a:rPr sz="2250" b="1" kern="0">
                <a:solidFill>
                  <a:srgbClr val="000000"/>
                </a:solidFill>
                <a:latin typeface="Helvetica"/>
                <a:ea typeface="Helvetica"/>
                <a:cs typeface="Helvetica"/>
                <a:sym typeface="Helvetica"/>
              </a:rPr>
              <a:t>Make your studio a place that harbors creativity</a:t>
            </a:r>
          </a:p>
          <a:p>
            <a:pPr marL="277812" indent="-277812"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Have </a:t>
            </a:r>
            <a:r>
              <a:rPr sz="2250" b="1" kern="0">
                <a:solidFill>
                  <a:srgbClr val="000000"/>
                </a:solidFill>
                <a:latin typeface="Helvetica"/>
                <a:ea typeface="Helvetica"/>
                <a:cs typeface="Helvetica"/>
                <a:sym typeface="Helvetica"/>
              </a:rPr>
              <a:t>everyone</a:t>
            </a:r>
            <a:r>
              <a:rPr sz="2250" kern="0">
                <a:solidFill>
                  <a:srgbClr val="000000"/>
                </a:solidFill>
                <a:latin typeface="Helvetica Light"/>
                <a:sym typeface="Helvetica Light"/>
              </a:rPr>
              <a:t> play and give feedback on games</a:t>
            </a:r>
          </a:p>
        </p:txBody>
      </p:sp>
    </p:spTree>
    <p:extLst>
      <p:ext uri="{BB962C8B-B14F-4D97-AF65-F5344CB8AC3E}">
        <p14:creationId xmlns:p14="http://schemas.microsoft.com/office/powerpoint/2010/main" val="3695271768"/>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07768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sp>
        <p:nvSpPr>
          <p:cNvPr id="457" name="Shape 457"/>
          <p:cNvSpPr/>
          <p:nvPr/>
        </p:nvSpPr>
        <p:spPr>
          <a:xfrm>
            <a:off x="863720" y="1516258"/>
            <a:ext cx="7416560" cy="1300596"/>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spAutoFit/>
          </a:bodyPr>
          <a:lstStyle/>
          <a:p>
            <a:pPr defTabSz="219075" eaLnBrk="1" fontAlgn="auto">
              <a:lnSpc>
                <a:spcPct val="120000"/>
              </a:lnSpc>
              <a:spcBef>
                <a:spcPts val="0"/>
              </a:spcBef>
              <a:spcAft>
                <a:spcPts val="0"/>
              </a:spcAft>
              <a:defRPr sz="6000" b="1">
                <a:latin typeface="Helvetica"/>
                <a:ea typeface="Helvetica"/>
                <a:cs typeface="Helvetica"/>
                <a:sym typeface="Helvetica"/>
              </a:defRPr>
            </a:pPr>
            <a:r>
              <a:rPr sz="2250" b="1" kern="0">
                <a:solidFill>
                  <a:srgbClr val="000000"/>
                </a:solidFill>
                <a:latin typeface="Helvetica"/>
                <a:ea typeface="Helvetica"/>
                <a:cs typeface="Helvetica"/>
                <a:sym typeface="Helvetica"/>
              </a:rPr>
              <a:t>Make your studio a place that harbors creativity</a:t>
            </a:r>
          </a:p>
          <a:p>
            <a:pPr marL="277812" indent="-277812"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Have everyone play and give feedback on games</a:t>
            </a:r>
          </a:p>
          <a:p>
            <a:pPr marL="277812" indent="-277812"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Have </a:t>
            </a:r>
            <a:r>
              <a:rPr sz="2250" b="1" kern="0">
                <a:solidFill>
                  <a:srgbClr val="000000"/>
                </a:solidFill>
                <a:latin typeface="Helvetica"/>
                <a:ea typeface="Helvetica"/>
                <a:cs typeface="Helvetica"/>
                <a:sym typeface="Helvetica"/>
              </a:rPr>
              <a:t>studio-wide game jams</a:t>
            </a:r>
          </a:p>
        </p:txBody>
      </p:sp>
    </p:spTree>
    <p:extLst>
      <p:ext uri="{BB962C8B-B14F-4D97-AF65-F5344CB8AC3E}">
        <p14:creationId xmlns:p14="http://schemas.microsoft.com/office/powerpoint/2010/main" val="399559947"/>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sp>
        <p:nvSpPr>
          <p:cNvPr id="462" name="Shape 462"/>
          <p:cNvSpPr/>
          <p:nvPr/>
        </p:nvSpPr>
        <p:spPr>
          <a:xfrm>
            <a:off x="863720" y="1550548"/>
            <a:ext cx="7416560" cy="1716095"/>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spAutoFit/>
          </a:bodyPr>
          <a:lstStyle/>
          <a:p>
            <a:pPr defTabSz="219075" eaLnBrk="1" fontAlgn="auto">
              <a:lnSpc>
                <a:spcPct val="120000"/>
              </a:lnSpc>
              <a:spcBef>
                <a:spcPts val="0"/>
              </a:spcBef>
              <a:spcAft>
                <a:spcPts val="0"/>
              </a:spcAft>
              <a:defRPr sz="6000" b="1">
                <a:latin typeface="Helvetica"/>
                <a:ea typeface="Helvetica"/>
                <a:cs typeface="Helvetica"/>
                <a:sym typeface="Helvetica"/>
              </a:defRPr>
            </a:pPr>
            <a:r>
              <a:rPr sz="2250" b="1" kern="0">
                <a:solidFill>
                  <a:srgbClr val="000000"/>
                </a:solidFill>
                <a:latin typeface="Helvetica"/>
                <a:ea typeface="Helvetica"/>
                <a:cs typeface="Helvetica"/>
                <a:sym typeface="Helvetica"/>
              </a:rPr>
              <a:t>Make your studio a place that harbors creativity</a:t>
            </a:r>
          </a:p>
          <a:p>
            <a:pPr marL="277812" indent="-277812"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Have everyone play and give feedback on games</a:t>
            </a:r>
          </a:p>
          <a:p>
            <a:pPr marL="277812" indent="-277812"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Have studio-wide game jams</a:t>
            </a:r>
          </a:p>
          <a:p>
            <a:pPr marL="277812" indent="-277812"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Encourage </a:t>
            </a:r>
            <a:r>
              <a:rPr sz="2250" b="1" kern="0">
                <a:solidFill>
                  <a:srgbClr val="000000"/>
                </a:solidFill>
                <a:latin typeface="Helvetica"/>
                <a:ea typeface="Helvetica"/>
                <a:cs typeface="Helvetica"/>
                <a:sym typeface="Helvetica"/>
              </a:rPr>
              <a:t>everyone</a:t>
            </a:r>
            <a:r>
              <a:rPr sz="2250" kern="0">
                <a:solidFill>
                  <a:srgbClr val="000000"/>
                </a:solidFill>
                <a:latin typeface="Helvetica Light"/>
                <a:sym typeface="Helvetica Light"/>
              </a:rPr>
              <a:t> to pitch games</a:t>
            </a:r>
          </a:p>
        </p:txBody>
      </p:sp>
    </p:spTree>
    <p:extLst>
      <p:ext uri="{BB962C8B-B14F-4D97-AF65-F5344CB8AC3E}">
        <p14:creationId xmlns:p14="http://schemas.microsoft.com/office/powerpoint/2010/main" val="3960590608"/>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sp>
        <p:nvSpPr>
          <p:cNvPr id="467" name="Shape 467"/>
          <p:cNvSpPr/>
          <p:nvPr/>
        </p:nvSpPr>
        <p:spPr>
          <a:xfrm>
            <a:off x="863720" y="1516259"/>
            <a:ext cx="7416560" cy="2131593"/>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spAutoFit/>
          </a:bodyPr>
          <a:lstStyle/>
          <a:p>
            <a:pPr defTabSz="219075" eaLnBrk="1" fontAlgn="auto">
              <a:lnSpc>
                <a:spcPct val="120000"/>
              </a:lnSpc>
              <a:spcBef>
                <a:spcPts val="0"/>
              </a:spcBef>
              <a:spcAft>
                <a:spcPts val="0"/>
              </a:spcAft>
              <a:defRPr sz="6000" b="1">
                <a:latin typeface="Helvetica"/>
                <a:ea typeface="Helvetica"/>
                <a:cs typeface="Helvetica"/>
                <a:sym typeface="Helvetica"/>
              </a:defRPr>
            </a:pPr>
            <a:r>
              <a:rPr sz="2250" b="1" kern="0">
                <a:solidFill>
                  <a:srgbClr val="000000"/>
                </a:solidFill>
                <a:latin typeface="Helvetica"/>
                <a:ea typeface="Helvetica"/>
                <a:cs typeface="Helvetica"/>
                <a:sym typeface="Helvetica"/>
              </a:rPr>
              <a:t>Make your studio a place that harbors creativity</a:t>
            </a:r>
          </a:p>
          <a:p>
            <a:pPr marL="277812" indent="-277812"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Have everyone play and give feedback on games</a:t>
            </a:r>
          </a:p>
          <a:p>
            <a:pPr marL="277812" indent="-277812"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Have studio-wide game jams</a:t>
            </a:r>
          </a:p>
          <a:p>
            <a:pPr marL="277812" indent="-277812"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Encourage everyone to pitch games</a:t>
            </a:r>
          </a:p>
          <a:p>
            <a:pPr marL="277812" indent="-277812" defTabSz="219075" eaLnBrk="1" fontAlgn="auto">
              <a:lnSpc>
                <a:spcPct val="120000"/>
              </a:lnSpc>
              <a:spcBef>
                <a:spcPts val="0"/>
              </a:spcBef>
              <a:spcAft>
                <a:spcPts val="0"/>
              </a:spcAft>
              <a:buSzPct val="75000"/>
              <a:buFontTx/>
              <a:buChar char="-"/>
              <a:defRPr sz="6000"/>
            </a:pPr>
            <a:r>
              <a:rPr sz="2250" kern="0">
                <a:solidFill>
                  <a:srgbClr val="000000"/>
                </a:solidFill>
                <a:latin typeface="Helvetica Light"/>
                <a:sym typeface="Helvetica Light"/>
              </a:rPr>
              <a:t>Make </a:t>
            </a:r>
            <a:r>
              <a:rPr sz="2250" b="1" kern="0">
                <a:solidFill>
                  <a:srgbClr val="000000"/>
                </a:solidFill>
                <a:latin typeface="Helvetica"/>
                <a:ea typeface="Helvetica"/>
                <a:cs typeface="Helvetica"/>
                <a:sym typeface="Helvetica"/>
              </a:rPr>
              <a:t>everyone feel included</a:t>
            </a:r>
            <a:r>
              <a:rPr sz="2250" kern="0">
                <a:solidFill>
                  <a:srgbClr val="000000"/>
                </a:solidFill>
                <a:latin typeface="Helvetica Light"/>
                <a:sym typeface="Helvetica Light"/>
              </a:rPr>
              <a:t> in the creative process</a:t>
            </a:r>
          </a:p>
        </p:txBody>
      </p:sp>
    </p:spTree>
    <p:extLst>
      <p:ext uri="{BB962C8B-B14F-4D97-AF65-F5344CB8AC3E}">
        <p14:creationId xmlns:p14="http://schemas.microsoft.com/office/powerpoint/2010/main" val="378269667"/>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MIGSLogo.pn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prstGeom prst="rect">
            <a:avLst/>
          </a:prstGeom>
        </p:spPr>
      </p:pic>
      <p:sp>
        <p:nvSpPr>
          <p:cNvPr id="472" name="Shape 472"/>
          <p:cNvSpPr/>
          <p:nvPr/>
        </p:nvSpPr>
        <p:spPr>
          <a:xfrm>
            <a:off x="842815" y="2059952"/>
            <a:ext cx="7458372" cy="1023597"/>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algn="ctr" defTabSz="219075" eaLnBrk="1" fontAlgn="auto">
              <a:lnSpc>
                <a:spcPct val="120000"/>
              </a:lnSpc>
              <a:spcBef>
                <a:spcPts val="0"/>
              </a:spcBef>
              <a:spcAft>
                <a:spcPts val="0"/>
              </a:spcAft>
              <a:defRPr sz="7000" b="1">
                <a:latin typeface="Helvetica"/>
                <a:ea typeface="Helvetica"/>
                <a:cs typeface="Helvetica"/>
                <a:sym typeface="Helvetica"/>
              </a:defRPr>
            </a:pPr>
            <a:r>
              <a:rPr sz="2625" b="1" kern="0">
                <a:solidFill>
                  <a:srgbClr val="000000"/>
                </a:solidFill>
                <a:latin typeface="Helvetica"/>
                <a:ea typeface="Helvetica"/>
                <a:cs typeface="Helvetica"/>
                <a:sym typeface="Helvetica"/>
              </a:rPr>
              <a:t>Women are capable game creators, </a:t>
            </a:r>
          </a:p>
          <a:p>
            <a:pPr algn="ctr" defTabSz="219075" eaLnBrk="1" fontAlgn="auto">
              <a:lnSpc>
                <a:spcPct val="120000"/>
              </a:lnSpc>
              <a:spcBef>
                <a:spcPts val="0"/>
              </a:spcBef>
              <a:spcAft>
                <a:spcPts val="0"/>
              </a:spcAft>
              <a:defRPr sz="7000" b="1">
                <a:latin typeface="Helvetica"/>
                <a:ea typeface="Helvetica"/>
                <a:cs typeface="Helvetica"/>
                <a:sym typeface="Helvetica"/>
              </a:defRPr>
            </a:pPr>
            <a:r>
              <a:rPr sz="2625" b="1" kern="0">
                <a:solidFill>
                  <a:srgbClr val="000000"/>
                </a:solidFill>
                <a:latin typeface="Helvetica"/>
                <a:ea typeface="Helvetica"/>
                <a:cs typeface="Helvetica"/>
                <a:sym typeface="Helvetica"/>
              </a:rPr>
              <a:t>known for masterworks in the games medium.</a:t>
            </a:r>
          </a:p>
        </p:txBody>
      </p:sp>
    </p:spTree>
    <p:extLst>
      <p:ext uri="{BB962C8B-B14F-4D97-AF65-F5344CB8AC3E}">
        <p14:creationId xmlns:p14="http://schemas.microsoft.com/office/powerpoint/2010/main" val="4050866341"/>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p:nvPr/>
        </p:nvSpPr>
        <p:spPr>
          <a:xfrm>
            <a:off x="759036" y="934663"/>
            <a:ext cx="3971840" cy="35454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p>
            <a:pPr defTabSz="219075" eaLnBrk="1" fontAlgn="auto">
              <a:spcBef>
                <a:spcPts val="0"/>
              </a:spcBef>
              <a:spcAft>
                <a:spcPts val="0"/>
              </a:spcAft>
              <a:defRPr sz="10000" b="1">
                <a:latin typeface="Helvetica"/>
                <a:ea typeface="Helvetica"/>
                <a:cs typeface="Helvetica"/>
                <a:sym typeface="Helvetica"/>
              </a:defRPr>
            </a:pPr>
            <a:r>
              <a:rPr sz="3750" b="1" kern="0">
                <a:solidFill>
                  <a:srgbClr val="000000"/>
                </a:solidFill>
                <a:latin typeface="Helvetica"/>
                <a:ea typeface="Helvetica"/>
                <a:cs typeface="Helvetica"/>
                <a:sym typeface="Helvetica"/>
              </a:rPr>
              <a:t>Anna Kipnis</a:t>
            </a:r>
          </a:p>
          <a:p>
            <a:pPr defTabSz="219075" eaLnBrk="1" fontAlgn="auto">
              <a:spcBef>
                <a:spcPts val="0"/>
              </a:spcBef>
              <a:spcAft>
                <a:spcPts val="0"/>
              </a:spcAft>
              <a:defRPr sz="7000"/>
            </a:pPr>
            <a:r>
              <a:rPr sz="2625" kern="0">
                <a:solidFill>
                  <a:srgbClr val="000000"/>
                </a:solidFill>
                <a:latin typeface="Helvetica Light"/>
                <a:sym typeface="Helvetica Light"/>
              </a:rPr>
              <a:t>@doubleanna</a:t>
            </a:r>
            <a:endParaRPr sz="2625" b="1" kern="0">
              <a:solidFill>
                <a:srgbClr val="000000"/>
              </a:solidFill>
              <a:latin typeface="Helvetica"/>
              <a:ea typeface="Helvetica"/>
              <a:cs typeface="Helvetica"/>
              <a:sym typeface="Helvetica"/>
            </a:endParaRPr>
          </a:p>
          <a:p>
            <a:pPr defTabSz="219075" eaLnBrk="1" fontAlgn="auto">
              <a:spcBef>
                <a:spcPts val="0"/>
              </a:spcBef>
              <a:spcAft>
                <a:spcPts val="0"/>
              </a:spcAft>
              <a:defRPr sz="7000"/>
            </a:pPr>
            <a:endParaRPr sz="2625" b="1" kern="0">
              <a:solidFill>
                <a:srgbClr val="000000"/>
              </a:solidFill>
              <a:latin typeface="Helvetica"/>
              <a:ea typeface="Helvetica"/>
              <a:cs typeface="Helvetica"/>
              <a:sym typeface="Helvetica"/>
            </a:endParaRPr>
          </a:p>
          <a:p>
            <a:pPr defTabSz="219075" eaLnBrk="1" fontAlgn="auto">
              <a:spcBef>
                <a:spcPts val="0"/>
              </a:spcBef>
              <a:spcAft>
                <a:spcPts val="0"/>
              </a:spcAft>
              <a:defRPr sz="7000"/>
            </a:pPr>
            <a:r>
              <a:rPr sz="2625" b="1" kern="0">
                <a:solidFill>
                  <a:srgbClr val="000000"/>
                </a:solidFill>
                <a:latin typeface="Helvetica"/>
                <a:ea typeface="Helvetica"/>
                <a:cs typeface="Helvetica"/>
                <a:sym typeface="Helvetica"/>
              </a:rPr>
              <a:t>Amnesia Fortnight 2014</a:t>
            </a:r>
          </a:p>
          <a:p>
            <a:pPr defTabSz="219075" eaLnBrk="1" fontAlgn="auto">
              <a:lnSpc>
                <a:spcPct val="120000"/>
              </a:lnSpc>
              <a:spcBef>
                <a:spcPts val="0"/>
              </a:spcBef>
              <a:spcAft>
                <a:spcPts val="0"/>
              </a:spcAft>
            </a:pPr>
            <a:r>
              <a:rPr sz="1875" kern="0">
                <a:solidFill>
                  <a:srgbClr val="000000"/>
                </a:solidFill>
                <a:latin typeface="Helvetica Light"/>
                <a:sym typeface="Helvetica Light"/>
              </a:rPr>
              <a:t>@</a:t>
            </a:r>
            <a:r>
              <a:rPr sz="1875" b="1" kern="0">
                <a:solidFill>
                  <a:srgbClr val="000000"/>
                </a:solidFill>
                <a:latin typeface="Helvetica"/>
                <a:ea typeface="Helvetica"/>
                <a:cs typeface="Helvetica"/>
                <a:sym typeface="Helvetica"/>
              </a:rPr>
              <a:t>DearLeaderGame</a:t>
            </a:r>
          </a:p>
          <a:p>
            <a:pPr defTabSz="219075" eaLnBrk="1" fontAlgn="auto">
              <a:spcBef>
                <a:spcPts val="0"/>
              </a:spcBef>
              <a:spcAft>
                <a:spcPts val="0"/>
              </a:spcAft>
            </a:pPr>
            <a:r>
              <a:rPr sz="1875" kern="0">
                <a:solidFill>
                  <a:srgbClr val="000000"/>
                </a:solidFill>
                <a:latin typeface="Helvetica Light"/>
                <a:sym typeface="Helvetica Light"/>
              </a:rPr>
              <a:t>Watch the documentary:</a:t>
            </a:r>
          </a:p>
          <a:p>
            <a:pPr defTabSz="219075" eaLnBrk="1" fontAlgn="auto">
              <a:lnSpc>
                <a:spcPct val="150000"/>
              </a:lnSpc>
              <a:spcBef>
                <a:spcPts val="0"/>
              </a:spcBef>
              <a:spcAft>
                <a:spcPts val="0"/>
              </a:spcAft>
            </a:pPr>
            <a:r>
              <a:rPr sz="1875" b="1" kern="0">
                <a:solidFill>
                  <a:srgbClr val="000000"/>
                </a:solidFill>
                <a:latin typeface="Helvetica"/>
                <a:ea typeface="Helvetica"/>
                <a:cs typeface="Helvetica"/>
                <a:sym typeface="Helvetica"/>
              </a:rPr>
              <a:t>youtube</a:t>
            </a:r>
            <a:r>
              <a:rPr sz="1875" kern="0">
                <a:solidFill>
                  <a:srgbClr val="000000"/>
                </a:solidFill>
                <a:latin typeface="Helvetica Light"/>
                <a:sym typeface="Helvetica Light"/>
              </a:rPr>
              <a:t>.com/user/</a:t>
            </a:r>
            <a:r>
              <a:rPr sz="1875" b="1" kern="0">
                <a:solidFill>
                  <a:srgbClr val="000000"/>
                </a:solidFill>
                <a:latin typeface="Helvetica"/>
                <a:ea typeface="Helvetica"/>
                <a:cs typeface="Helvetica"/>
                <a:sym typeface="Helvetica"/>
              </a:rPr>
              <a:t>DoubleFineProd</a:t>
            </a:r>
          </a:p>
          <a:p>
            <a:pPr defTabSz="219075" eaLnBrk="1" fontAlgn="auto">
              <a:spcBef>
                <a:spcPts val="0"/>
              </a:spcBef>
              <a:spcAft>
                <a:spcPts val="0"/>
              </a:spcAft>
            </a:pPr>
            <a:r>
              <a:rPr sz="1875" kern="0">
                <a:solidFill>
                  <a:srgbClr val="000000"/>
                </a:solidFill>
                <a:latin typeface="Helvetica Light"/>
                <a:sym typeface="Helvetica Light"/>
              </a:rPr>
              <a:t>Try the prototypes:</a:t>
            </a:r>
          </a:p>
          <a:p>
            <a:pPr defTabSz="219075" eaLnBrk="1" fontAlgn="auto">
              <a:lnSpc>
                <a:spcPct val="120000"/>
              </a:lnSpc>
              <a:spcBef>
                <a:spcPts val="0"/>
              </a:spcBef>
              <a:spcAft>
                <a:spcPts val="0"/>
              </a:spcAft>
            </a:pPr>
            <a:r>
              <a:rPr sz="1875" kern="0">
                <a:solidFill>
                  <a:srgbClr val="000000"/>
                </a:solidFill>
                <a:latin typeface="Helvetica Light"/>
                <a:sym typeface="Helvetica Light"/>
              </a:rPr>
              <a:t>http://www.</a:t>
            </a:r>
            <a:r>
              <a:rPr sz="1875" b="1" kern="0">
                <a:solidFill>
                  <a:srgbClr val="000000"/>
                </a:solidFill>
                <a:latin typeface="Helvetica"/>
                <a:ea typeface="Helvetica"/>
                <a:cs typeface="Helvetica"/>
                <a:sym typeface="Helvetica"/>
              </a:rPr>
              <a:t>doublefine</a:t>
            </a:r>
            <a:r>
              <a:rPr sz="1875" kern="0">
                <a:solidFill>
                  <a:srgbClr val="000000"/>
                </a:solidFill>
                <a:latin typeface="Helvetica Light"/>
                <a:sym typeface="Helvetica Light"/>
              </a:rPr>
              <a:t>.com</a:t>
            </a:r>
            <a:r>
              <a:rPr sz="1875" b="1" kern="0">
                <a:solidFill>
                  <a:srgbClr val="000000"/>
                </a:solidFill>
                <a:latin typeface="Helvetica"/>
                <a:ea typeface="Helvetica"/>
                <a:cs typeface="Helvetica"/>
                <a:sym typeface="Helvetica"/>
              </a:rPr>
              <a:t>/games</a:t>
            </a:r>
          </a:p>
        </p:txBody>
      </p:sp>
      <p:sp>
        <p:nvSpPr>
          <p:cNvPr id="477" name="Shape 477"/>
          <p:cNvSpPr/>
          <p:nvPr/>
        </p:nvSpPr>
        <p:spPr>
          <a:xfrm>
            <a:off x="4488974" y="4843276"/>
            <a:ext cx="1822214" cy="204142"/>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l">
              <a:defRPr sz="2600" b="1">
                <a:latin typeface="Helvetica"/>
                <a:ea typeface="Helvetica"/>
                <a:cs typeface="Helvetica"/>
                <a:sym typeface="Helvetica"/>
              </a:defRPr>
            </a:lvl1pPr>
          </a:lstStyle>
          <a:p>
            <a:pPr defTabSz="219075" eaLnBrk="1" fontAlgn="auto">
              <a:spcBef>
                <a:spcPts val="0"/>
              </a:spcBef>
              <a:spcAft>
                <a:spcPts val="0"/>
              </a:spcAft>
            </a:pPr>
            <a:r>
              <a:rPr sz="975" kern="0">
                <a:solidFill>
                  <a:srgbClr val="000000"/>
                </a:solidFill>
              </a:rPr>
              <a:t>Illustration by Michael Firman</a:t>
            </a:r>
          </a:p>
        </p:txBody>
      </p:sp>
    </p:spTree>
    <p:extLst>
      <p:ext uri="{BB962C8B-B14F-4D97-AF65-F5344CB8AC3E}">
        <p14:creationId xmlns:p14="http://schemas.microsoft.com/office/powerpoint/2010/main" val="2904847085"/>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529943" y="55487"/>
            <a:ext cx="6473544"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6000" dirty="0" smtClean="0">
                <a:solidFill>
                  <a:srgbClr val="FFFFFF"/>
                </a:solidFill>
                <a:latin typeface="Rockwell Extra Bold" panose="02060903040505020403" pitchFamily="18" charset="0"/>
              </a:rPr>
              <a:t>STEVE</a:t>
            </a:r>
          </a:p>
          <a:p>
            <a:pPr algn="ctr">
              <a:lnSpc>
                <a:spcPct val="80000"/>
              </a:lnSpc>
            </a:pPr>
            <a:r>
              <a:rPr lang="en-US" altLang="en-US" sz="6000" dirty="0" smtClean="0">
                <a:solidFill>
                  <a:srgbClr val="FFFFFF"/>
                </a:solidFill>
                <a:latin typeface="Rockwell Extra Bold" panose="02060903040505020403" pitchFamily="18" charset="0"/>
              </a:rPr>
              <a:t>ESCALANTE</a:t>
            </a:r>
            <a:endParaRPr lang="en-US" altLang="en-US" sz="6000" dirty="0">
              <a:solidFill>
                <a:srgbClr val="FFFFFF"/>
              </a:solidFill>
              <a:latin typeface="Rockwell Extra Bold" panose="02060903040505020403" pitchFamily="18" charset="0"/>
            </a:endParaRPr>
          </a:p>
        </p:txBody>
      </p:sp>
      <p:sp>
        <p:nvSpPr>
          <p:cNvPr id="118787" name="Rectangle 4"/>
          <p:cNvSpPr>
            <a:spLocks noChangeArrowheads="1"/>
          </p:cNvSpPr>
          <p:nvPr/>
        </p:nvSpPr>
        <p:spPr bwMode="auto">
          <a:xfrm>
            <a:off x="0" y="401709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000" dirty="0" smtClean="0">
                <a:solidFill>
                  <a:srgbClr val="FFFFFF"/>
                </a:solidFill>
                <a:latin typeface="Rockwell Extra Bold" panose="02060903040505020403" pitchFamily="18" charset="0"/>
              </a:rPr>
              <a:t>GM/Founder</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Versus Evil</a:t>
            </a:r>
            <a:endParaRPr lang="en-US" altLang="en-US" sz="3000" dirty="0">
              <a:solidFill>
                <a:srgbClr val="FFFFFF"/>
              </a:solidFill>
              <a:latin typeface="Rockwell Extra Bold" panose="02060903040505020403" pitchFamily="18" charset="0"/>
            </a:endParaRPr>
          </a:p>
          <a:p>
            <a:pPr>
              <a:lnSpc>
                <a:spcPct val="80000"/>
              </a:lnSpc>
            </a:pPr>
            <a:r>
              <a:rPr lang="en-US" altLang="en-US" sz="3000" dirty="0" smtClean="0">
                <a:solidFill>
                  <a:srgbClr val="FFFFFF"/>
                </a:solidFill>
                <a:latin typeface="Rockwell Extra Bold" panose="02060903040505020403" pitchFamily="18" charset="0"/>
              </a:rPr>
              <a:t>@</a:t>
            </a:r>
            <a:r>
              <a:rPr lang="en-US" altLang="en-US" sz="3000" dirty="0" err="1" smtClean="0">
                <a:solidFill>
                  <a:srgbClr val="FFFFFF"/>
                </a:solidFill>
                <a:latin typeface="Rockwell Extra Bold" panose="02060903040505020403" pitchFamily="18" charset="0"/>
              </a:rPr>
              <a:t>indieeski</a:t>
            </a:r>
            <a:endParaRPr lang="en-US" altLang="en-US" sz="3000" dirty="0">
              <a:solidFill>
                <a:srgbClr val="FFFFFF"/>
              </a:solidFill>
              <a:latin typeface="Rockwell Extra Bold" panose="02060903040505020403"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7800" y="3589854"/>
            <a:ext cx="3810000" cy="1358081"/>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10200" y="285750"/>
            <a:ext cx="3657600" cy="86169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0200" y="1682458"/>
            <a:ext cx="3626708" cy="1695092"/>
          </a:xfrm>
          <a:prstGeom prst="rect">
            <a:avLst/>
          </a:prstGeom>
        </p:spPr>
      </p:pic>
    </p:spTree>
    <p:extLst>
      <p:ext uri="{BB962C8B-B14F-4D97-AF65-F5344CB8AC3E}">
        <p14:creationId xmlns:p14="http://schemas.microsoft.com/office/powerpoint/2010/main" val="42557955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352550"/>
            <a:ext cx="6789738" cy="584200"/>
          </a:xfrm>
          <a:prstGeom prst="rect">
            <a:avLst/>
          </a:prstGeom>
          <a:noFill/>
        </p:spPr>
        <p:txBody>
          <a:bodyPr wrap="none">
            <a:spAutoFit/>
          </a:bodyPr>
          <a:lstStyle/>
          <a:p>
            <a:pPr>
              <a:defRPr/>
            </a:pPr>
            <a:r>
              <a:rPr lang="en-US" sz="3200" dirty="0">
                <a:solidFill>
                  <a:srgbClr val="FFFFFF">
                    <a:lumMod val="95000"/>
                  </a:srgbClr>
                </a:solidFill>
              </a:rPr>
              <a:t>From an Indie Publisher Perspective</a:t>
            </a:r>
          </a:p>
        </p:txBody>
      </p:sp>
      <p:sp>
        <p:nvSpPr>
          <p:cNvPr id="3" name="TextBox 2"/>
          <p:cNvSpPr txBox="1"/>
          <p:nvPr/>
        </p:nvSpPr>
        <p:spPr>
          <a:xfrm>
            <a:off x="2152650" y="2114550"/>
            <a:ext cx="4921250" cy="646113"/>
          </a:xfrm>
          <a:prstGeom prst="rect">
            <a:avLst/>
          </a:prstGeom>
          <a:noFill/>
        </p:spPr>
        <p:txBody>
          <a:bodyPr wrap="none">
            <a:spAutoFit/>
          </a:bodyPr>
          <a:lstStyle/>
          <a:p>
            <a:pPr>
              <a:defRPr/>
            </a:pPr>
            <a:r>
              <a:rPr lang="en-US" sz="3600" dirty="0">
                <a:solidFill>
                  <a:srgbClr val="FFFFFF">
                    <a:lumMod val="95000"/>
                  </a:srgbClr>
                </a:solidFill>
              </a:rPr>
              <a:t>What No One Tells You</a:t>
            </a:r>
          </a:p>
        </p:txBody>
      </p:sp>
    </p:spTree>
    <p:extLst>
      <p:ext uri="{BB962C8B-B14F-4D97-AF65-F5344CB8AC3E}">
        <p14:creationId xmlns:p14="http://schemas.microsoft.com/office/powerpoint/2010/main" val="11896340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762000" y="1352550"/>
          <a:ext cx="5181600" cy="2555875"/>
        </p:xfrm>
        <a:graphic>
          <a:graphicData uri="http://schemas.openxmlformats.org/presentationml/2006/ole">
            <mc:AlternateContent xmlns:mc="http://schemas.openxmlformats.org/markup-compatibility/2006">
              <mc:Choice xmlns:v="urn:schemas-microsoft-com:vml" Requires="v">
                <p:oleObj spid="_x0000_s4107" name="Image" r:id="rId3" imgW="18057143" imgH="8914286" progId="Photoshop.Image.13">
                  <p:embed/>
                </p:oleObj>
              </mc:Choice>
              <mc:Fallback>
                <p:oleObj name="Image" r:id="rId3" imgW="18057143" imgH="8914286" progId="Photoshop.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52550"/>
                        <a:ext cx="51816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533400" y="361950"/>
            <a:ext cx="3405188" cy="584200"/>
          </a:xfrm>
          <a:prstGeom prst="rect">
            <a:avLst/>
          </a:prstGeom>
          <a:noFill/>
        </p:spPr>
        <p:txBody>
          <a:bodyPr wrap="none">
            <a:spAutoFit/>
          </a:bodyPr>
          <a:lstStyle/>
          <a:p>
            <a:pPr>
              <a:defRPr/>
            </a:pPr>
            <a:r>
              <a:rPr lang="en-US" sz="3200" dirty="0">
                <a:solidFill>
                  <a:srgbClr val="FFFFFF">
                    <a:lumMod val="95000"/>
                  </a:srgbClr>
                </a:solidFill>
              </a:rPr>
              <a:t>Your Baby is Ugly</a:t>
            </a:r>
          </a:p>
        </p:txBody>
      </p:sp>
    </p:spTree>
    <p:extLst>
      <p:ext uri="{BB962C8B-B14F-4D97-AF65-F5344CB8AC3E}">
        <p14:creationId xmlns:p14="http://schemas.microsoft.com/office/powerpoint/2010/main" val="26735759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762000" y="1352550"/>
          <a:ext cx="5181600" cy="2555875"/>
        </p:xfrm>
        <a:graphic>
          <a:graphicData uri="http://schemas.openxmlformats.org/presentationml/2006/ole">
            <mc:AlternateContent xmlns:mc="http://schemas.openxmlformats.org/markup-compatibility/2006">
              <mc:Choice xmlns:v="urn:schemas-microsoft-com:vml" Requires="v">
                <p:oleObj spid="_x0000_s5131" name="Image" r:id="rId3" imgW="18057143" imgH="8914286" progId="Photoshop.Image.13">
                  <p:embed/>
                </p:oleObj>
              </mc:Choice>
              <mc:Fallback>
                <p:oleObj name="Image" r:id="rId3" imgW="18057143" imgH="8914286" progId="Photoshop.Image.1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52550"/>
                        <a:ext cx="51816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533400" y="361950"/>
            <a:ext cx="6980238" cy="584200"/>
          </a:xfrm>
          <a:prstGeom prst="rect">
            <a:avLst/>
          </a:prstGeom>
          <a:noFill/>
        </p:spPr>
        <p:txBody>
          <a:bodyPr wrap="none">
            <a:spAutoFit/>
          </a:bodyPr>
          <a:lstStyle/>
          <a:p>
            <a:pPr>
              <a:defRPr/>
            </a:pPr>
            <a:r>
              <a:rPr lang="en-US" sz="3200" dirty="0">
                <a:solidFill>
                  <a:srgbClr val="FFFFFF">
                    <a:lumMod val="95000"/>
                  </a:srgbClr>
                </a:solidFill>
              </a:rPr>
              <a:t>Your Baby is Ugly - - and you know it.</a:t>
            </a:r>
          </a:p>
        </p:txBody>
      </p:sp>
    </p:spTree>
    <p:extLst>
      <p:ext uri="{BB962C8B-B14F-4D97-AF65-F5344CB8AC3E}">
        <p14:creationId xmlns:p14="http://schemas.microsoft.com/office/powerpoint/2010/main" val="32033068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61950"/>
            <a:ext cx="6188075" cy="584200"/>
          </a:xfrm>
          <a:prstGeom prst="rect">
            <a:avLst/>
          </a:prstGeom>
          <a:noFill/>
        </p:spPr>
        <p:txBody>
          <a:bodyPr wrap="none">
            <a:spAutoFit/>
          </a:bodyPr>
          <a:lstStyle/>
          <a:p>
            <a:pPr>
              <a:defRPr/>
            </a:pPr>
            <a:r>
              <a:rPr lang="en-US" sz="3200" dirty="0">
                <a:solidFill>
                  <a:srgbClr val="FFFFFF">
                    <a:lumMod val="95000"/>
                  </a:srgbClr>
                </a:solidFill>
              </a:rPr>
              <a:t>But Video Games are an art form</a:t>
            </a:r>
          </a:p>
        </p:txBody>
      </p:sp>
      <p:pic>
        <p:nvPicPr>
          <p:cNvPr id="9219" name="Picture 6" descr="Image result for binding of isaa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276350"/>
            <a:ext cx="32004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descr="Image resul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30575" y="2778125"/>
            <a:ext cx="1622425"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0" descr="Image result for battle chaser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3388" y="2878138"/>
            <a:ext cx="2638425"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descr="Image result for darkest dungeo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00400" y="1276350"/>
            <a:ext cx="291782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4" descr="Image result for hotline miami"/>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51563" y="1220788"/>
            <a:ext cx="262255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6" descr="Image result for moon hunter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46675" y="2771775"/>
            <a:ext cx="315118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263945"/>
      </p:ext>
    </p:extLst>
  </p:cSld>
  <p:clrMapOvr>
    <a:masterClrMapping/>
  </p:clrMapOvr>
  <p:timing>
    <p:tnLst>
      <p:par>
        <p:cT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57650</TotalTime>
  <Words>7746</Words>
  <Application>Microsoft Office PowerPoint</Application>
  <PresentationFormat>On-screen Show (16:9)</PresentationFormat>
  <Paragraphs>778</Paragraphs>
  <Slides>153</Slides>
  <Notes>130</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1</vt:i4>
      </vt:variant>
      <vt:variant>
        <vt:lpstr>Slide Titles</vt:lpstr>
      </vt:variant>
      <vt:variant>
        <vt:i4>153</vt:i4>
      </vt:variant>
    </vt:vector>
  </HeadingPairs>
  <TitlesOfParts>
    <vt:vector size="173" baseType="lpstr">
      <vt:lpstr>Calibri</vt:lpstr>
      <vt:lpstr>Rockwell Extra Bold</vt:lpstr>
      <vt:lpstr>Arial</vt:lpstr>
      <vt:lpstr>Times New Roman</vt:lpstr>
      <vt:lpstr>Courier New</vt:lpstr>
      <vt:lpstr>Verdana</vt:lpstr>
      <vt:lpstr>Franklin Gothic Medium</vt:lpstr>
      <vt:lpstr>Helvetica Light</vt:lpstr>
      <vt:lpstr>Bad Script</vt:lpstr>
      <vt:lpstr>Avenir Heavy</vt:lpstr>
      <vt:lpstr>Franklin Gothic Heavy</vt:lpstr>
      <vt:lpstr>Calibri Light</vt:lpstr>
      <vt:lpstr>Helvetica</vt:lpstr>
      <vt:lpstr>Default Design</vt:lpstr>
      <vt:lpstr>1_Default Design</vt:lpstr>
      <vt:lpstr>2_Default Design</vt:lpstr>
      <vt:lpstr>simple-dark-2</vt:lpstr>
      <vt:lpstr>Office Theme</vt:lpstr>
      <vt:lpstr>White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THEY NEVER TOLD ME GAMEPLAY &amp; NARRATIVE DON’T HAVE TO FIGHT</vt:lpstr>
      <vt:lpstr>Everyone Swore It Was Like:</vt:lpstr>
      <vt:lpstr>Ongoing Struggle For the Soul of a Game</vt:lpstr>
      <vt:lpstr>PowerPoint Presentation</vt:lpstr>
      <vt:lpstr>This Is…</vt:lpstr>
      <vt:lpstr>FALSE DICHOTOMY</vt:lpstr>
      <vt:lpstr>YES, IT WENT THE OTHER WAY TOO</vt:lpstr>
      <vt:lpstr>Both Elements of Gameplay Experience</vt:lpstr>
      <vt:lpstr>Case In Point: This…</vt:lpstr>
      <vt:lpstr>Would Not Have Been Improved By This:</vt:lpstr>
      <vt:lpstr>Not Talking Hard Fast Rules &amp; Ratios</vt:lpstr>
      <vt:lpstr>LEAVING US WITH…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No One Tells You About Running Your Own Indie Studio</vt:lpstr>
      <vt:lpstr>1. You will be an entrepreneur</vt:lpstr>
      <vt:lpstr>PowerPoint Presentation</vt:lpstr>
      <vt:lpstr>2. You will be a leader</vt:lpstr>
      <vt:lpstr>3. You will go crazy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dc:creator>
  <cp:lastModifiedBy>Richard</cp:lastModifiedBy>
  <cp:revision>130</cp:revision>
  <dcterms:created xsi:type="dcterms:W3CDTF">2010-12-27T03:13:46Z</dcterms:created>
  <dcterms:modified xsi:type="dcterms:W3CDTF">2016-11-22T19:20:12Z</dcterms:modified>
</cp:coreProperties>
</file>