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75" r:id="rId3"/>
    <p:sldMasterId id="2147483688" r:id="rId4"/>
    <p:sldMasterId id="2147483700" r:id="rId5"/>
    <p:sldMasterId id="2147483712" r:id="rId6"/>
    <p:sldMasterId id="2147483724" r:id="rId7"/>
    <p:sldMasterId id="2147483736" r:id="rId8"/>
    <p:sldMasterId id="2147483748" r:id="rId9"/>
    <p:sldMasterId id="2147483760" r:id="rId10"/>
    <p:sldMasterId id="2147483772" r:id="rId11"/>
  </p:sldMasterIdLst>
  <p:notesMasterIdLst>
    <p:notesMasterId r:id="rId169"/>
  </p:notesMasterIdLst>
  <p:sldIdLst>
    <p:sldId id="291" r:id="rId12"/>
    <p:sldId id="294" r:id="rId13"/>
    <p:sldId id="432" r:id="rId14"/>
    <p:sldId id="431" r:id="rId15"/>
    <p:sldId id="295" r:id="rId16"/>
    <p:sldId id="305" r:id="rId17"/>
    <p:sldId id="313" r:id="rId18"/>
    <p:sldId id="314" r:id="rId19"/>
    <p:sldId id="315" r:id="rId20"/>
    <p:sldId id="309" r:id="rId21"/>
    <p:sldId id="307" r:id="rId22"/>
    <p:sldId id="316" r:id="rId23"/>
    <p:sldId id="308" r:id="rId24"/>
    <p:sldId id="312" r:id="rId25"/>
    <p:sldId id="310" r:id="rId26"/>
    <p:sldId id="298" r:id="rId27"/>
    <p:sldId id="317" r:id="rId28"/>
    <p:sldId id="318" r:id="rId29"/>
    <p:sldId id="319" r:id="rId30"/>
    <p:sldId id="320" r:id="rId31"/>
    <p:sldId id="321" r:id="rId32"/>
    <p:sldId id="453" r:id="rId33"/>
    <p:sldId id="322" r:id="rId34"/>
    <p:sldId id="323" r:id="rId35"/>
    <p:sldId id="324" r:id="rId36"/>
    <p:sldId id="325" r:id="rId37"/>
    <p:sldId id="326" r:id="rId38"/>
    <p:sldId id="327" r:id="rId39"/>
    <p:sldId id="303" r:id="rId40"/>
    <p:sldId id="328" r:id="rId41"/>
    <p:sldId id="329"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7" r:id="rId70"/>
    <p:sldId id="358" r:id="rId71"/>
    <p:sldId id="359" r:id="rId72"/>
    <p:sldId id="297" r:id="rId73"/>
    <p:sldId id="360" r:id="rId74"/>
    <p:sldId id="361" r:id="rId75"/>
    <p:sldId id="362" r:id="rId76"/>
    <p:sldId id="363" r:id="rId77"/>
    <p:sldId id="364" r:id="rId78"/>
    <p:sldId id="365" r:id="rId79"/>
    <p:sldId id="366" r:id="rId80"/>
    <p:sldId id="29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299" r:id="rId94"/>
    <p:sldId id="380" r:id="rId95"/>
    <p:sldId id="381" r:id="rId96"/>
    <p:sldId id="382" r:id="rId97"/>
    <p:sldId id="383" r:id="rId98"/>
    <p:sldId id="384" r:id="rId99"/>
    <p:sldId id="385" r:id="rId100"/>
    <p:sldId id="386" r:id="rId101"/>
    <p:sldId id="387" r:id="rId102"/>
    <p:sldId id="388" r:id="rId103"/>
    <p:sldId id="389" r:id="rId104"/>
    <p:sldId id="390" r:id="rId105"/>
    <p:sldId id="391" r:id="rId106"/>
    <p:sldId id="392" r:id="rId107"/>
    <p:sldId id="393" r:id="rId108"/>
    <p:sldId id="394" r:id="rId109"/>
    <p:sldId id="395" r:id="rId110"/>
    <p:sldId id="396" r:id="rId111"/>
    <p:sldId id="397" r:id="rId112"/>
    <p:sldId id="398" r:id="rId113"/>
    <p:sldId id="399" r:id="rId114"/>
    <p:sldId id="400" r:id="rId115"/>
    <p:sldId id="300" r:id="rId116"/>
    <p:sldId id="401" r:id="rId117"/>
    <p:sldId id="402" r:id="rId118"/>
    <p:sldId id="403" r:id="rId119"/>
    <p:sldId id="404" r:id="rId120"/>
    <p:sldId id="405" r:id="rId121"/>
    <p:sldId id="406" r:id="rId122"/>
    <p:sldId id="407" r:id="rId123"/>
    <p:sldId id="408" r:id="rId124"/>
    <p:sldId id="409" r:id="rId125"/>
    <p:sldId id="302" r:id="rId126"/>
    <p:sldId id="433" r:id="rId127"/>
    <p:sldId id="434" r:id="rId128"/>
    <p:sldId id="435" r:id="rId129"/>
    <p:sldId id="436" r:id="rId130"/>
    <p:sldId id="437" r:id="rId131"/>
    <p:sldId id="438" r:id="rId132"/>
    <p:sldId id="439" r:id="rId133"/>
    <p:sldId id="440" r:id="rId134"/>
    <p:sldId id="441" r:id="rId135"/>
    <p:sldId id="442" r:id="rId136"/>
    <p:sldId id="444" r:id="rId137"/>
    <p:sldId id="445" r:id="rId138"/>
    <p:sldId id="452" r:id="rId139"/>
    <p:sldId id="446" r:id="rId140"/>
    <p:sldId id="447" r:id="rId141"/>
    <p:sldId id="448" r:id="rId142"/>
    <p:sldId id="449" r:id="rId143"/>
    <p:sldId id="450" r:id="rId144"/>
    <p:sldId id="301"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 id="422" r:id="rId158"/>
    <p:sldId id="423" r:id="rId159"/>
    <p:sldId id="424" r:id="rId160"/>
    <p:sldId id="425" r:id="rId161"/>
    <p:sldId id="426" r:id="rId162"/>
    <p:sldId id="427" r:id="rId163"/>
    <p:sldId id="428" r:id="rId164"/>
    <p:sldId id="429" r:id="rId165"/>
    <p:sldId id="311" r:id="rId166"/>
    <p:sldId id="430" r:id="rId167"/>
    <p:sldId id="451" r:id="rId168"/>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EAEAE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73149" autoAdjust="0"/>
  </p:normalViewPr>
  <p:slideViewPr>
    <p:cSldViewPr>
      <p:cViewPr varScale="1">
        <p:scale>
          <a:sx n="89" d="100"/>
          <a:sy n="89" d="100"/>
        </p:scale>
        <p:origin x="1446" y="7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5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0" Type="http://schemas.openxmlformats.org/officeDocument/2006/relationships/presProps" Target="presProp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viewProps" Target="viewProp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slide" Target="slides/slide137.xml"/><Relationship Id="rId151" Type="http://schemas.openxmlformats.org/officeDocument/2006/relationships/slide" Target="slides/slide140.xml"/><Relationship Id="rId156" Type="http://schemas.openxmlformats.org/officeDocument/2006/relationships/slide" Target="slides/slide145.xml"/><Relationship Id="rId164" Type="http://schemas.openxmlformats.org/officeDocument/2006/relationships/slide" Target="slides/slide153.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p>
        </p:txBody>
      </p:sp>
      <p:sp>
        <p:nvSpPr>
          <p:cNvPr id="1054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555943AC-3F72-4E0E-A46B-6EB7E2619704}" type="datetimeFigureOut">
              <a:rPr lang="en-US"/>
              <a:pPr>
                <a:defRPr/>
              </a:pPr>
              <a:t>11/20/2015</a:t>
            </a:fld>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p>
        </p:txBody>
      </p:sp>
      <p:sp>
        <p:nvSpPr>
          <p:cNvPr id="1054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361B22D-DE50-41CC-A780-87C4BE5BFE0F}" type="slidenum">
              <a:rPr lang="en-US"/>
              <a:pPr>
                <a:defRPr/>
              </a:pPr>
              <a:t>‹#›</a:t>
            </a:fld>
            <a:endParaRPr lang="en-US"/>
          </a:p>
        </p:txBody>
      </p:sp>
    </p:spTree>
    <p:extLst>
      <p:ext uri="{BB962C8B-B14F-4D97-AF65-F5344CB8AC3E}">
        <p14:creationId xmlns:p14="http://schemas.microsoft.com/office/powerpoint/2010/main" val="16284200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pPr eaLnBrk="1" hangingPunct="1"/>
            <a:r>
              <a:rPr lang="en-US" altLang="en-US" dirty="0" smtClean="0"/>
              <a:t>Welcome.   Always great to come back to Montreal for the Brain Dump!</a:t>
            </a:r>
          </a:p>
        </p:txBody>
      </p:sp>
    </p:spTree>
    <p:extLst>
      <p:ext uri="{BB962C8B-B14F-4D97-AF65-F5344CB8AC3E}">
        <p14:creationId xmlns:p14="http://schemas.microsoft.com/office/powerpoint/2010/main" val="1821987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song talks about a lot of subjects that Jay has a realization about.</a:t>
            </a:r>
          </a:p>
          <a:p>
            <a:endParaRPr lang="en-US" baseline="0" dirty="0" smtClean="0"/>
          </a:p>
          <a:p>
            <a:r>
              <a:rPr lang="en-US" baseline="0" dirty="0" smtClean="0"/>
              <a:t>He talks about forgiving his father for being absent from his life. </a:t>
            </a:r>
          </a:p>
          <a:p>
            <a:endParaRPr lang="en-US" baseline="0" dirty="0" smtClean="0"/>
          </a:p>
          <a:p>
            <a:r>
              <a:rPr lang="en-US" baseline="0" dirty="0" smtClean="0"/>
              <a:t>He talks about forgiving himself for “selling out” because he’s a hustler.</a:t>
            </a:r>
          </a:p>
          <a:p>
            <a:endParaRPr lang="en-US" baseline="0" dirty="0" smtClean="0"/>
          </a:p>
          <a:p>
            <a:r>
              <a:rPr lang="en-US" baseline="0" dirty="0" smtClean="0"/>
              <a:t>And then finally talks about keeping his lyrics true and real through it all.  </a:t>
            </a:r>
          </a:p>
          <a:p>
            <a:endParaRPr lang="en-US" baseline="0" dirty="0" smtClean="0"/>
          </a:p>
          <a:p>
            <a:r>
              <a:rPr lang="en-US" baseline="0" dirty="0" smtClean="0"/>
              <a:t>And he’s willing to fight you for his right to be creative.  </a:t>
            </a:r>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10</a:t>
            </a:fld>
            <a:endParaRPr lang="en-US"/>
          </a:p>
        </p:txBody>
      </p:sp>
    </p:spTree>
    <p:extLst>
      <p:ext uri="{BB962C8B-B14F-4D97-AF65-F5344CB8AC3E}">
        <p14:creationId xmlns:p14="http://schemas.microsoft.com/office/powerpoint/2010/main" val="34088603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Or for an</a:t>
            </a:r>
            <a:r>
              <a:rPr lang="en-US" sz="1200" kern="1200" baseline="0" dirty="0" smtClean="0">
                <a:solidFill>
                  <a:schemeClr val="tx1"/>
                </a:solidFill>
                <a:effectLst/>
                <a:latin typeface="Calibri" panose="020F0502020204030204" pitchFamily="34" charset="0"/>
                <a:ea typeface="+mn-ea"/>
                <a:cs typeface="+mn-cs"/>
              </a:rPr>
              <a:t> even more recent example, we can look at </a:t>
            </a:r>
            <a:r>
              <a:rPr lang="en-US" sz="1200" kern="1200" dirty="0" smtClean="0">
                <a:solidFill>
                  <a:schemeClr val="tx1"/>
                </a:solidFill>
                <a:effectLst/>
                <a:latin typeface="Calibri" panose="020F0502020204030204" pitchFamily="34" charset="0"/>
                <a:ea typeface="+mn-ea"/>
                <a:cs typeface="+mn-cs"/>
              </a:rPr>
              <a:t>Papers</a:t>
            </a:r>
            <a:r>
              <a:rPr lang="en-US" sz="1200" kern="1200" baseline="0" dirty="0" smtClean="0">
                <a:solidFill>
                  <a:schemeClr val="tx1"/>
                </a:solidFill>
                <a:effectLst/>
                <a:latin typeface="Calibri" panose="020F0502020204030204" pitchFamily="34" charset="0"/>
                <a:ea typeface="+mn-ea"/>
                <a:cs typeface="+mn-cs"/>
              </a:rPr>
              <a:t> Please.</a:t>
            </a:r>
          </a:p>
          <a:p>
            <a:endParaRPr lang="en-US" sz="1200" kern="1200" dirty="0" smtClean="0">
              <a:solidFill>
                <a:schemeClr val="tx1"/>
              </a:solidFill>
              <a:effectLst/>
              <a:latin typeface="Calibri" panose="020F0502020204030204" pitchFamily="34" charset="0"/>
              <a:ea typeface="+mn-ea"/>
              <a:cs typeface="+mn-cs"/>
            </a:endParaRPr>
          </a:p>
          <a:p>
            <a:r>
              <a:rPr lang="en-US" sz="1200" kern="1200" dirty="0" smtClean="0">
                <a:solidFill>
                  <a:schemeClr val="tx1"/>
                </a:solidFill>
                <a:effectLst/>
                <a:latin typeface="Calibri" panose="020F0502020204030204" pitchFamily="34" charset="0"/>
                <a:ea typeface="+mn-ea"/>
                <a:cs typeface="+mn-cs"/>
              </a:rPr>
              <a:t>That game turned a </a:t>
            </a:r>
            <a:r>
              <a:rPr lang="en-US" sz="1200" kern="1200" baseline="0" dirty="0" smtClean="0">
                <a:solidFill>
                  <a:schemeClr val="tx1"/>
                </a:solidFill>
                <a:effectLst/>
                <a:latin typeface="Calibri" panose="020F0502020204030204" pitchFamily="34" charset="0"/>
                <a:ea typeface="+mn-ea"/>
                <a:cs typeface="+mn-cs"/>
              </a:rPr>
              <a:t>boring job into gameplay and made us empathize with people in impossible situations and let us try, desperately, to get to an ending that wasn’t depressing.</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124</a:t>
            </a:fld>
            <a:endParaRPr lang="en-US">
              <a:solidFill>
                <a:srgbClr val="000000"/>
              </a:solidFill>
            </a:endParaRPr>
          </a:p>
        </p:txBody>
      </p:sp>
    </p:spTree>
    <p:extLst>
      <p:ext uri="{BB962C8B-B14F-4D97-AF65-F5344CB8AC3E}">
        <p14:creationId xmlns:p14="http://schemas.microsoft.com/office/powerpoint/2010/main" val="22741555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over the years, I’ve been fortunate enough to work on some games where we got to play with interactive stories.</a:t>
            </a:r>
          </a:p>
          <a:p>
            <a:endParaRPr lang="en-US" dirty="0" smtClean="0"/>
          </a:p>
          <a:p>
            <a:r>
              <a:rPr lang="en-US" dirty="0" smtClean="0"/>
              <a:t>For instance, in The Suffering </a:t>
            </a:r>
            <a:r>
              <a:rPr lang="en-US" baseline="0" dirty="0" smtClean="0"/>
              <a:t>the choices you made effect not just the future but also the past</a:t>
            </a:r>
          </a:p>
          <a:p>
            <a:endParaRPr lang="en-US" baseline="0" dirty="0" smtClean="0"/>
          </a:p>
          <a:p>
            <a:r>
              <a:rPr lang="en-US" baseline="0" dirty="0" smtClean="0"/>
              <a:t>Or in State of Decay, there’s a fully simulated world and community you get to interact with, and in the process dark choices you had to make to survive a zombie apocalypse while retaining your humanity.  </a:t>
            </a:r>
          </a:p>
          <a:p>
            <a:endParaRPr lang="en-US" baseline="0" dirty="0" smtClean="0"/>
          </a:p>
          <a:p>
            <a:r>
              <a:rPr lang="en-US" dirty="0" smtClean="0"/>
              <a:t>But, to be honest, I’ve</a:t>
            </a:r>
            <a:r>
              <a:rPr lang="en-US" baseline="0" dirty="0" smtClean="0"/>
              <a:t> also had some other projects where we tried to tackle some serious subject matter and give players lots of interesting choices where in the end the publisher decided they didn’t want to make that game.</a:t>
            </a:r>
          </a:p>
          <a:p>
            <a:endParaRPr lang="en-US" baseline="0" dirty="0" smtClean="0"/>
          </a:p>
          <a:p>
            <a:r>
              <a:rPr lang="en-US" baseline="0" dirty="0" smtClean="0"/>
              <a:t>But never mind about that.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125</a:t>
            </a:fld>
            <a:endParaRPr lang="en-US">
              <a:solidFill>
                <a:srgbClr val="000000"/>
              </a:solidFill>
            </a:endParaRPr>
          </a:p>
        </p:txBody>
      </p:sp>
    </p:spTree>
    <p:extLst>
      <p:ext uri="{BB962C8B-B14F-4D97-AF65-F5344CB8AC3E}">
        <p14:creationId xmlns:p14="http://schemas.microsoft.com/office/powerpoint/2010/main" val="27419309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now it’s 2015, and I’m a little sad.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Remember how a few weeks ago it was Back to the Future day and the fucking Internet couldn’t get enough of it.  God, I’m glad that’s over.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But anyway, a Lot of people were upset</a:t>
            </a:r>
            <a:r>
              <a:rPr lang="en-US" sz="1200" kern="1200" baseline="0" dirty="0" smtClean="0">
                <a:solidFill>
                  <a:schemeClr val="tx1"/>
                </a:solidFill>
                <a:effectLst/>
                <a:latin typeface="Calibri" panose="020F0502020204030204" pitchFamily="34" charset="0"/>
                <a:ea typeface="+mn-ea"/>
                <a:cs typeface="+mn-cs"/>
              </a:rPr>
              <a:t> about the lack of flying cars.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Calibri" panose="020F0502020204030204" pitchFamily="34" charset="0"/>
                <a:ea typeface="+mn-ea"/>
                <a:cs typeface="+mn-cs"/>
              </a:rPr>
              <a:t>But I don’t really care about the flying cars, they sound really dangerous.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Calibri" panose="020F0502020204030204" pitchFamily="34" charset="0"/>
                <a:ea typeface="+mn-ea"/>
                <a:cs typeface="+mn-cs"/>
              </a:rPr>
              <a:t>What I care about is WHERE ARE ALL THE INTERACTIVE NARRATIVE GAMES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126</a:t>
            </a:fld>
            <a:endParaRPr lang="en-US">
              <a:solidFill>
                <a:srgbClr val="000000"/>
              </a:solidFill>
            </a:endParaRPr>
          </a:p>
        </p:txBody>
      </p:sp>
    </p:spTree>
    <p:extLst>
      <p:ext uri="{BB962C8B-B14F-4D97-AF65-F5344CB8AC3E}">
        <p14:creationId xmlns:p14="http://schemas.microsoft.com/office/powerpoint/2010/main" val="22307340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a:t>
            </a:r>
            <a:r>
              <a:rPr lang="en-US" baseline="0" dirty="0" smtClean="0"/>
              <a:t> I’ve pointed out some interesting examples of games with interesting interactive narratives, they are, frankly, few and far between.</a:t>
            </a:r>
          </a:p>
          <a:p>
            <a:endParaRPr lang="en-US" baseline="0" dirty="0" smtClean="0"/>
          </a:p>
          <a:p>
            <a:r>
              <a:rPr lang="en-US" baseline="0" dirty="0" smtClean="0"/>
              <a:t>We have a lot of games with great stories that offer extremely linear experiences.  </a:t>
            </a:r>
          </a:p>
          <a:p>
            <a:endParaRPr lang="en-US" baseline="0" dirty="0" smtClean="0"/>
          </a:p>
          <a:p>
            <a:r>
              <a:rPr lang="en-US" baseline="0" dirty="0" smtClean="0"/>
              <a:t>Some offer a lot of gameplay choice but no narrative choice whatsoever, which has always felt bizarre to me.  </a:t>
            </a:r>
          </a:p>
          <a:p>
            <a:endParaRPr lang="en-US" baseline="0" dirty="0" smtClean="0"/>
          </a:p>
          <a:p>
            <a:r>
              <a:rPr lang="en-US" baseline="0" dirty="0" smtClean="0"/>
              <a:t>And don’t get me wrong – I love a lot of those games too.  It’s fine to make those games.</a:t>
            </a:r>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26575511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should they really be the vast majority of our big games?  </a:t>
            </a:r>
          </a:p>
          <a:p>
            <a:endParaRPr lang="en-US" baseline="0" dirty="0" smtClean="0"/>
          </a:p>
          <a:p>
            <a:r>
              <a:rPr lang="en-US" baseline="0" dirty="0" smtClean="0"/>
              <a:t>If back in 1985 you had told me in 30 years I would be standing on a stage at a conference addressing a huge audience of developers, I would never have believed you.</a:t>
            </a:r>
          </a:p>
          <a:p>
            <a:endParaRPr lang="en-US" baseline="0" dirty="0" smtClean="0"/>
          </a:p>
          <a:p>
            <a:r>
              <a:rPr lang="en-US" baseline="0" dirty="0" smtClean="0"/>
              <a:t>But if you told me that video games would still MOSTLY be telling linear, fixed stories? THAT would be crazy!  </a:t>
            </a:r>
          </a:p>
          <a:p>
            <a:endParaRPr lang="en-US" dirty="0" smtClean="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24779826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But</a:t>
            </a:r>
            <a:r>
              <a:rPr lang="en-US" sz="1200" kern="1200" baseline="0" dirty="0" smtClean="0">
                <a:solidFill>
                  <a:schemeClr val="tx1"/>
                </a:solidFill>
                <a:effectLst/>
                <a:latin typeface="Calibri" panose="020F0502020204030204" pitchFamily="34" charset="0"/>
                <a:ea typeface="+mn-ea"/>
                <a:cs typeface="+mn-cs"/>
              </a:rPr>
              <a:t> there is hope.  Games that offer dynamic single player experiences are on the rise.  </a:t>
            </a:r>
            <a:endParaRPr lang="en-US" sz="1200" kern="1200" dirty="0" smtClean="0">
              <a:solidFill>
                <a:schemeClr val="tx1"/>
              </a:solidFill>
              <a:effectLst/>
              <a:latin typeface="Calibri" panose="020F0502020204030204" pitchFamily="34" charset="0"/>
              <a:ea typeface="+mn-ea"/>
              <a:cs typeface="+mn-cs"/>
            </a:endParaRPr>
          </a:p>
          <a:p>
            <a:endParaRPr lang="en-US" sz="1200" kern="1200" dirty="0" smtClean="0">
              <a:solidFill>
                <a:schemeClr val="tx1"/>
              </a:solidFill>
              <a:effectLst/>
              <a:latin typeface="Calibri" panose="020F0502020204030204" pitchFamily="34" charset="0"/>
              <a:ea typeface="+mn-ea"/>
              <a:cs typeface="+mn-cs"/>
            </a:endParaRPr>
          </a:p>
          <a:p>
            <a:r>
              <a:rPr lang="en-US" sz="1200" kern="1200" dirty="0" smtClean="0">
                <a:solidFill>
                  <a:schemeClr val="tx1"/>
                </a:solidFill>
                <a:effectLst/>
                <a:latin typeface="Calibri" panose="020F0502020204030204" pitchFamily="34" charset="0"/>
                <a:ea typeface="+mn-ea"/>
                <a:cs typeface="+mn-cs"/>
              </a:rPr>
              <a:t>So often over the years I hear interactive narrative is not worth the time because players only play single player games once through anyway, so what’s the point?  Why not tell the BEST possible story?</a:t>
            </a:r>
          </a:p>
          <a:p>
            <a:endParaRPr lang="en-US" sz="1200" kern="1200" dirty="0" smtClean="0">
              <a:solidFill>
                <a:schemeClr val="tx1"/>
              </a:solidFill>
              <a:effectLst/>
              <a:latin typeface="Calibri" panose="020F0502020204030204" pitchFamily="34" charset="0"/>
              <a:ea typeface="+mn-ea"/>
              <a:cs typeface="+mn-cs"/>
            </a:endParaRPr>
          </a:p>
          <a:p>
            <a:r>
              <a:rPr lang="en-US" sz="1200" kern="1200" dirty="0" smtClean="0">
                <a:solidFill>
                  <a:schemeClr val="tx1"/>
                </a:solidFill>
                <a:effectLst/>
                <a:latin typeface="Calibri" panose="020F0502020204030204" pitchFamily="34" charset="0"/>
                <a:ea typeface="+mn-ea"/>
                <a:cs typeface="+mn-cs"/>
              </a:rPr>
              <a:t>There’s</a:t>
            </a:r>
            <a:r>
              <a:rPr lang="en-US" sz="1200" kern="1200" baseline="0" dirty="0" smtClean="0">
                <a:solidFill>
                  <a:schemeClr val="tx1"/>
                </a:solidFill>
                <a:effectLst/>
                <a:latin typeface="Calibri" panose="020F0502020204030204" pitchFamily="34" charset="0"/>
                <a:ea typeface="+mn-ea"/>
                <a:cs typeface="+mn-cs"/>
              </a:rPr>
              <a:t> lots of reasons that’s a silly argument.  </a:t>
            </a:r>
          </a:p>
          <a:p>
            <a:endParaRPr lang="en-US" sz="1200" kern="1200" baseline="0" dirty="0" smtClean="0">
              <a:solidFill>
                <a:schemeClr val="tx1"/>
              </a:solidFill>
              <a:effectLst/>
              <a:latin typeface="Calibri" panose="020F0502020204030204" pitchFamily="34" charset="0"/>
              <a:ea typeface="+mn-ea"/>
              <a:cs typeface="+mn-cs"/>
            </a:endParaRPr>
          </a:p>
          <a:p>
            <a:r>
              <a:rPr lang="en-US" sz="1200" kern="1200" baseline="0" dirty="0" smtClean="0">
                <a:solidFill>
                  <a:schemeClr val="tx1"/>
                </a:solidFill>
                <a:effectLst/>
                <a:latin typeface="Calibri" panose="020F0502020204030204" pitchFamily="34" charset="0"/>
                <a:ea typeface="+mn-ea"/>
                <a:cs typeface="+mn-cs"/>
              </a:rPr>
              <a:t>But the rise of the games on the screen behind me shows that people love replaying single player games… if you give them a reason to!</a:t>
            </a:r>
          </a:p>
          <a:p>
            <a:endParaRPr lang="en-US" sz="1200" kern="1200" baseline="0" dirty="0" smtClean="0">
              <a:solidFill>
                <a:schemeClr val="tx1"/>
              </a:solidFill>
              <a:effectLst/>
              <a:latin typeface="Calibri" panose="020F0502020204030204" pitchFamily="34" charset="0"/>
              <a:ea typeface="+mn-ea"/>
              <a:cs typeface="+mn-cs"/>
            </a:endParaRPr>
          </a:p>
          <a:p>
            <a:r>
              <a:rPr lang="en-US" sz="1200" kern="1200" baseline="0" dirty="0" smtClean="0">
                <a:solidFill>
                  <a:schemeClr val="tx1"/>
                </a:solidFill>
                <a:effectLst/>
                <a:latin typeface="Calibri" panose="020F0502020204030204" pitchFamily="34" charset="0"/>
                <a:ea typeface="+mn-ea"/>
                <a:cs typeface="+mn-cs"/>
              </a:rPr>
              <a:t>And as these games add narrative to them, if that story is always the same, the reasons to replay are going to diminish substantially.  </a:t>
            </a:r>
          </a:p>
          <a:p>
            <a:endParaRPr lang="en-US" sz="1200" kern="1200" baseline="0" dirty="0" smtClean="0">
              <a:solidFill>
                <a:schemeClr val="tx1"/>
              </a:solidFill>
              <a:effectLst/>
              <a:latin typeface="Calibri" panose="020F0502020204030204" pitchFamily="34" charset="0"/>
              <a:ea typeface="+mn-ea"/>
              <a:cs typeface="+mn-cs"/>
            </a:endParaRPr>
          </a:p>
          <a:p>
            <a:r>
              <a:rPr lang="en-US" sz="1200" kern="1200" baseline="0" dirty="0" smtClean="0">
                <a:solidFill>
                  <a:schemeClr val="tx1"/>
                </a:solidFill>
                <a:effectLst/>
                <a:latin typeface="Calibri" panose="020F0502020204030204" pitchFamily="34" charset="0"/>
                <a:ea typeface="+mn-ea"/>
                <a:cs typeface="+mn-cs"/>
              </a:rPr>
              <a:t>If you’re setting your game in a really interesting world, why now let the story explore all the potential narrative paths through that world? </a:t>
            </a:r>
          </a:p>
          <a:p>
            <a:endParaRPr lang="en-US" sz="1200" kern="1200" baseline="0" dirty="0" smtClean="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129</a:t>
            </a:fld>
            <a:endParaRPr lang="en-US">
              <a:solidFill>
                <a:srgbClr val="000000"/>
              </a:solidFill>
            </a:endParaRPr>
          </a:p>
        </p:txBody>
      </p:sp>
    </p:spTree>
    <p:extLst>
      <p:ext uri="{BB962C8B-B14F-4D97-AF65-F5344CB8AC3E}">
        <p14:creationId xmlns:p14="http://schemas.microsoft.com/office/powerpoint/2010/main" val="1934926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should also acknowledge</a:t>
            </a:r>
            <a:r>
              <a:rPr lang="en-US" baseline="0" dirty="0" smtClean="0"/>
              <a:t> that the road to making truly interactive stories is littered with people who valiantly tried to make THE PERFECT interactive story system.</a:t>
            </a:r>
          </a:p>
          <a:p>
            <a:endParaRPr lang="en-US" baseline="0" dirty="0" smtClean="0"/>
          </a:p>
          <a:p>
            <a:r>
              <a:rPr lang="en-US" baseline="0" dirty="0" smtClean="0"/>
              <a:t>And failed spectacularly.</a:t>
            </a:r>
          </a:p>
          <a:p>
            <a:endParaRPr lang="en-US" baseline="0" dirty="0" smtClean="0"/>
          </a:p>
          <a:p>
            <a:r>
              <a:rPr lang="en-US" baseline="0" dirty="0" smtClean="0"/>
              <a:t>So I suggest we don’t try to make the “perfect” solution.</a:t>
            </a:r>
          </a:p>
          <a:p>
            <a:endParaRPr lang="en-US" baseline="0" dirty="0" smtClean="0"/>
          </a:p>
          <a:p>
            <a:r>
              <a:rPr lang="en-US" baseline="0" dirty="0" smtClean="0"/>
              <a:t>One of my favorite lessons comes from an analogy about pottery.   A teacher had two sets of students – one were told to make a perfect pot, another was told to make as many pots as possible.</a:t>
            </a:r>
          </a:p>
          <a:p>
            <a:endParaRPr lang="en-US" baseline="0" dirty="0" smtClean="0"/>
          </a:p>
          <a:p>
            <a:r>
              <a:rPr lang="en-US" baseline="0" dirty="0" smtClean="0"/>
              <a:t>Who in the end made the best single pot?  The ones who made a lot.  </a:t>
            </a:r>
          </a:p>
          <a:p>
            <a:endParaRPr lang="en-US" baseline="0" dirty="0" smtClean="0"/>
          </a:p>
          <a:p>
            <a:r>
              <a:rPr lang="en-US" baseline="0" dirty="0" smtClean="0"/>
              <a:t>We need to make a lot of attempts at meaningful interactive narrative</a:t>
            </a:r>
          </a:p>
          <a:p>
            <a:endParaRPr lang="en-US" baseline="0" dirty="0" smtClean="0"/>
          </a:p>
          <a:p>
            <a:r>
              <a:rPr lang="en-US" baseline="0" dirty="0" smtClean="0"/>
              <a:t>Don’t try to make it perfect – just try to make SOMETHING.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130</a:t>
            </a:fld>
            <a:endParaRPr lang="en-US">
              <a:solidFill>
                <a:srgbClr val="000000"/>
              </a:solidFill>
            </a:endParaRPr>
          </a:p>
        </p:txBody>
      </p:sp>
    </p:spTree>
    <p:extLst>
      <p:ext uri="{BB962C8B-B14F-4D97-AF65-F5344CB8AC3E}">
        <p14:creationId xmlns:p14="http://schemas.microsoft.com/office/powerpoint/2010/main" val="24781232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Finally,</a:t>
            </a:r>
            <a:r>
              <a:rPr lang="en-US" baseline="0" dirty="0" smtClean="0"/>
              <a:t> when people ask me why I’m so obsessed with this, I think I’m going to start quoting </a:t>
            </a:r>
            <a:r>
              <a:rPr lang="en-US" baseline="0" dirty="0" err="1" smtClean="0"/>
              <a:t>Mr</a:t>
            </a:r>
            <a:r>
              <a:rPr lang="en-US" baseline="0" dirty="0" smtClean="0"/>
              <a:t> Trudeau.</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remember when he was asked about why he wanted diversity and an even gender split in his cabinet?  </a:t>
            </a:r>
          </a:p>
          <a:p>
            <a:endParaRPr lang="en-US" dirty="0" smtClean="0"/>
          </a:p>
          <a:p>
            <a:r>
              <a:rPr lang="en-US" baseline="0" dirty="0" smtClean="0"/>
              <a:t>And he said…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131</a:t>
            </a:fld>
            <a:endParaRPr lang="en-US">
              <a:solidFill>
                <a:srgbClr val="000000"/>
              </a:solidFill>
            </a:endParaRPr>
          </a:p>
        </p:txBody>
      </p:sp>
    </p:spTree>
    <p:extLst>
      <p:ext uri="{BB962C8B-B14F-4D97-AF65-F5344CB8AC3E}">
        <p14:creationId xmlns:p14="http://schemas.microsoft.com/office/powerpoint/2010/main" val="23566539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it’s 2015.</a:t>
            </a:r>
          </a:p>
          <a:p>
            <a:endParaRPr lang="en-US" dirty="0" smtClean="0"/>
          </a:p>
          <a:p>
            <a:r>
              <a:rPr lang="en-US" dirty="0" smtClean="0"/>
              <a:t>Much as I agree with Brie and so many others that the lack of diversity in the game industry is a major problem</a:t>
            </a:r>
            <a:r>
              <a:rPr lang="en-US" baseline="0" dirty="0" smtClean="0"/>
              <a:t> that we should work hard to fix,</a:t>
            </a:r>
            <a:r>
              <a:rPr lang="en-US" dirty="0" smtClean="0"/>
              <a:t> </a:t>
            </a:r>
          </a:p>
          <a:p>
            <a:endParaRPr lang="en-US" baseline="0" dirty="0" smtClean="0"/>
          </a:p>
          <a:p>
            <a:r>
              <a:rPr lang="en-US" baseline="0" dirty="0" smtClean="0"/>
              <a:t>I also want to know where all my interactive narratives are!  </a:t>
            </a:r>
          </a:p>
          <a:p>
            <a:endParaRPr lang="en-US" baseline="0" dirty="0" smtClean="0"/>
          </a:p>
          <a:p>
            <a:r>
              <a:rPr lang="en-US" baseline="0" dirty="0" smtClean="0"/>
              <a:t>BECAUSE ITS 2015!!!</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132</a:t>
            </a:fld>
            <a:endParaRPr lang="en-US">
              <a:solidFill>
                <a:srgbClr val="000000"/>
              </a:solidFill>
            </a:endParaRPr>
          </a:p>
        </p:txBody>
      </p:sp>
    </p:spTree>
    <p:extLst>
      <p:ext uri="{BB962C8B-B14F-4D97-AF65-F5344CB8AC3E}">
        <p14:creationId xmlns:p14="http://schemas.microsoft.com/office/powerpoint/2010/main" val="39021245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not surprisingly, I’m working on an independent game that tries its own little piece</a:t>
            </a:r>
            <a:r>
              <a:rPr lang="en-US" baseline="0" dirty="0" smtClean="0"/>
              <a:t> of imperfect storytelling.</a:t>
            </a:r>
          </a:p>
          <a:p>
            <a:endParaRPr lang="en-US" baseline="0" dirty="0" smtClean="0"/>
          </a:p>
          <a:p>
            <a:r>
              <a:rPr lang="en-US" baseline="0" dirty="0" smtClean="0"/>
              <a:t>And if you want to know more about that why not sign up for my mailing list – news coming soon!  (see website above)</a:t>
            </a:r>
          </a:p>
          <a:p>
            <a:endParaRPr lang="en-US" baseline="0" dirty="0" smtClean="0"/>
          </a:p>
          <a:p>
            <a:r>
              <a:rPr lang="en-US" baseline="0" dirty="0" smtClean="0"/>
              <a:t>Thanks!</a:t>
            </a:r>
            <a:endParaRPr lang="en-US" dirty="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133</a:t>
            </a:fld>
            <a:endParaRPr lang="en-US">
              <a:solidFill>
                <a:srgbClr val="000000"/>
              </a:solidFill>
            </a:endParaRPr>
          </a:p>
        </p:txBody>
      </p:sp>
    </p:spTree>
    <p:extLst>
      <p:ext uri="{BB962C8B-B14F-4D97-AF65-F5344CB8AC3E}">
        <p14:creationId xmlns:p14="http://schemas.microsoft.com/office/powerpoint/2010/main" val="15299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what if I told you that wasn’t the only song called “Moment of Clarity” in my iTunes?</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11</a:t>
            </a:fld>
            <a:endParaRPr lang="en-US"/>
          </a:p>
        </p:txBody>
      </p:sp>
    </p:spTree>
    <p:extLst>
      <p:ext uri="{BB962C8B-B14F-4D97-AF65-F5344CB8AC3E}">
        <p14:creationId xmlns:p14="http://schemas.microsoft.com/office/powerpoint/2010/main" val="17921354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for our final speaker, r</a:t>
            </a:r>
            <a:r>
              <a:rPr lang="en-US" dirty="0" smtClean="0"/>
              <a:t>emember how</a:t>
            </a:r>
            <a:r>
              <a:rPr lang="en-US" baseline="0" dirty="0" smtClean="0"/>
              <a:t> I said that though I love interactive narratives I also love linear games?  Well our next speaker needs no introductions, and also made one of my favorite story games of all time, Uncharted 2.</a:t>
            </a:r>
          </a:p>
          <a:p>
            <a:endParaRPr lang="en-US" baseline="0" dirty="0" smtClean="0"/>
          </a:p>
          <a:p>
            <a:r>
              <a:rPr lang="en-US" baseline="0" dirty="0" smtClean="0"/>
              <a:t>She is now working on some Star Wars game that we don’t know anything about.</a:t>
            </a:r>
          </a:p>
          <a:p>
            <a:endParaRPr lang="en-US" baseline="0" dirty="0" smtClean="0"/>
          </a:p>
          <a:p>
            <a:r>
              <a:rPr lang="en-US" baseline="0" dirty="0" smtClean="0"/>
              <a:t>A few years ago, I saw her do this talk at </a:t>
            </a:r>
            <a:r>
              <a:rPr lang="en-US" baseline="0" dirty="0" err="1" smtClean="0"/>
              <a:t>GDC</a:t>
            </a:r>
            <a:r>
              <a:rPr lang="en-US" baseline="0" dirty="0" smtClean="0"/>
              <a:t>, </a:t>
            </a:r>
          </a:p>
          <a:p>
            <a:endParaRPr lang="en-US" baseline="0" dirty="0" smtClean="0"/>
          </a:p>
          <a:p>
            <a:r>
              <a:rPr lang="en-US" baseline="0" dirty="0" smtClean="0"/>
              <a:t>and when the opportunity came to have her join the Brain Dump, I asked her to do an encore presentation of that talk.</a:t>
            </a:r>
          </a:p>
          <a:p>
            <a:endParaRPr lang="en-US" baseline="0" dirty="0" smtClean="0"/>
          </a:p>
          <a:p>
            <a:r>
              <a:rPr lang="en-US" baseline="0" dirty="0" smtClean="0"/>
              <a:t>Amy </a:t>
            </a:r>
            <a:r>
              <a:rPr lang="en-US" baseline="0" dirty="0" err="1" smtClean="0"/>
              <a:t>Hennig</a:t>
            </a:r>
            <a:r>
              <a:rPr lang="en-US" baseline="0" dirty="0" smtClean="0"/>
              <a:t>!</a:t>
            </a:r>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134</a:t>
            </a:fld>
            <a:endParaRPr lang="en-US">
              <a:solidFill>
                <a:srgbClr val="000000"/>
              </a:solidFill>
            </a:endParaRPr>
          </a:p>
        </p:txBody>
      </p:sp>
    </p:spTree>
    <p:extLst>
      <p:ext uri="{BB962C8B-B14F-4D97-AF65-F5344CB8AC3E}">
        <p14:creationId xmlns:p14="http://schemas.microsoft.com/office/powerpoint/2010/main" val="12581430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a:t>
            </a:r>
            <a:r>
              <a:rPr lang="en-US" i="1" dirty="0" smtClean="0"/>
              <a:t> Uncharted</a:t>
            </a:r>
            <a:r>
              <a:rPr lang="en-US" dirty="0" smtClean="0"/>
              <a:t> series was conceived</a:t>
            </a:r>
            <a:r>
              <a:rPr lang="en-US" baseline="0" dirty="0" smtClean="0"/>
              <a:t> as sort of a “love letter” to the classic pulp adventure genre.  Our goal from day one was to capture not only the thrills, but the color, charm, humor, romance and </a:t>
            </a:r>
            <a:r>
              <a:rPr lang="en-US" u="sng" baseline="0" dirty="0" smtClean="0"/>
              <a:t>FUN</a:t>
            </a:r>
            <a:r>
              <a:rPr lang="en-US" u="none" baseline="0" dirty="0" smtClean="0"/>
              <a:t> of the movies, books and comics we sought to emulate.</a:t>
            </a:r>
          </a:p>
          <a:p>
            <a:endParaRPr lang="en-US" u="none" baseline="0" dirty="0" smtClean="0"/>
          </a:p>
          <a:p>
            <a:r>
              <a:rPr lang="en-US" b="1" u="none" baseline="0" dirty="0" smtClean="0"/>
              <a:t>[click]</a:t>
            </a:r>
            <a:endParaRPr lang="en-US" b="1" baseline="0" dirty="0" smtClean="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37913963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And to that end, we drew from scores of different inspirations, from the obvious to the obscure.  And we always wore </a:t>
            </a:r>
            <a:r>
              <a:rPr lang="en-US" i="0" baseline="0" dirty="0" smtClean="0"/>
              <a:t>our influences on our sleeve. </a:t>
            </a:r>
          </a:p>
          <a:p>
            <a:r>
              <a:rPr lang="en-US" dirty="0" smtClean="0"/>
              <a:t>But there’s another, less likely-seeming,</a:t>
            </a:r>
            <a:r>
              <a:rPr lang="en-US" baseline="0" dirty="0" smtClean="0"/>
              <a:t> touchstone that I’ve rarely talked about...</a:t>
            </a:r>
          </a:p>
          <a:p>
            <a:endParaRPr lang="en-US" baseline="0" dirty="0" smtClean="0"/>
          </a:p>
          <a:p>
            <a:r>
              <a:rPr lang="en-US" b="1" baseline="0" dirty="0" smtClean="0"/>
              <a:t>[click]</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41961878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 Preston Sturges’ 1941 film, </a:t>
            </a:r>
            <a:r>
              <a:rPr lang="en-US" i="1" dirty="0" smtClean="0"/>
              <a:t>Sullivan’s Travels </a:t>
            </a:r>
            <a:r>
              <a:rPr lang="en-US" dirty="0" smtClean="0"/>
              <a:t>– a brilliant </a:t>
            </a:r>
            <a:r>
              <a:rPr lang="en-US" sz="1200" kern="1200" dirty="0" smtClean="0">
                <a:solidFill>
                  <a:schemeClr val="tx1"/>
                </a:solidFill>
                <a:effectLst/>
                <a:latin typeface="+mn-lt"/>
                <a:ea typeface="+mn-ea"/>
                <a:cs typeface="+mn-cs"/>
              </a:rPr>
              <a:t>satire about a successful Hollywood director, John L. Sullivan, who’s fed up with churning out lightweight comedies and yearns to make a socially relevant film about the sorrows of humanity.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endParaRPr lang="en-US" b="1" dirty="0" smtClean="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16929758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it’s no</a:t>
            </a:r>
            <a:r>
              <a:rPr lang="en-US" baseline="0" dirty="0" smtClean="0"/>
              <a:t> coincidence that this handsome devil from </a:t>
            </a:r>
            <a:r>
              <a:rPr lang="en-US" i="1" baseline="0" dirty="0" smtClean="0"/>
              <a:t>Uncharted</a:t>
            </a:r>
            <a:r>
              <a:rPr lang="en-US" baseline="0" dirty="0" smtClean="0"/>
              <a:t> – Nathan Drake’s mentor and partner, Victor Sullivan -- shares a surname with Sturges’ protagonist.  </a:t>
            </a:r>
          </a:p>
          <a:p>
            <a:r>
              <a:rPr lang="en-US" i="1" baseline="0" dirty="0" smtClean="0"/>
              <a:t>     [name text]</a:t>
            </a:r>
          </a:p>
          <a:p>
            <a:r>
              <a:rPr lang="en-US" baseline="0" dirty="0" smtClean="0"/>
              <a:t>The movie was one of the inspirations behind his name.</a:t>
            </a:r>
          </a:p>
          <a:p>
            <a:endParaRPr lang="en-US" baseline="0" dirty="0" smtClean="0"/>
          </a:p>
          <a:p>
            <a:r>
              <a:rPr lang="en-US" b="1" baseline="0" dirty="0" smtClean="0"/>
              <a:t>[click]</a:t>
            </a:r>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34006922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although this was a “blink and</a:t>
            </a:r>
            <a:r>
              <a:rPr lang="en-US" baseline="0" dirty="0" smtClean="0"/>
              <a:t> you’ll miss it” moment --- keen-eyed players may have noticed that Sully’s vintage powerboat in </a:t>
            </a:r>
            <a:r>
              <a:rPr lang="en-US" i="1" baseline="0" dirty="0" smtClean="0"/>
              <a:t>Uncharted: Drake’s Fortune </a:t>
            </a:r>
            <a:r>
              <a:rPr lang="en-US" baseline="0" dirty="0" smtClean="0"/>
              <a:t>is even christened with the name “Sullivan’s Travels” – a deliberate homage to Sturges’ film.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35624322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anyway – back to the movie.</a:t>
            </a:r>
            <a:r>
              <a:rPr lang="en-US" baseline="0" dirty="0" smtClean="0"/>
              <a:t> </a:t>
            </a:r>
          </a:p>
          <a:p>
            <a:r>
              <a:rPr lang="en-US" baseline="0" dirty="0" smtClean="0"/>
              <a:t>     </a:t>
            </a:r>
            <a:r>
              <a:rPr lang="en-US" i="1" baseline="0" dirty="0" smtClean="0"/>
              <a:t>[image auto-advances] </a:t>
            </a:r>
          </a:p>
          <a:p>
            <a:r>
              <a:rPr lang="en-US" baseline="0" dirty="0" smtClean="0"/>
              <a:t>Dissatisfied with directing profitable but shallow comedies like “Hey, Hey in the Hayloft” and “Ants in Your Plants”, Sullivan longs to make a picture that will realize the potential of film as a sociological and artistic medium.</a:t>
            </a:r>
          </a:p>
          <a:p>
            <a:endParaRPr lang="en-US" baseline="0" dirty="0" smtClean="0"/>
          </a:p>
          <a:p>
            <a:r>
              <a:rPr lang="en-US" b="1" baseline="0" dirty="0" smtClean="0"/>
              <a:t>[click]</a:t>
            </a:r>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18381548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short clip from the beginning of </a:t>
            </a:r>
            <a:r>
              <a:rPr lang="en-US" baseline="0" dirty="0" smtClean="0"/>
              <a:t>the movie, where he tries to pitch the studio heads on his idea.</a:t>
            </a:r>
          </a:p>
          <a:p>
            <a:endParaRPr lang="en-US" baseline="0" dirty="0" smtClean="0"/>
          </a:p>
          <a:p>
            <a:r>
              <a:rPr lang="en-US" b="1" baseline="0" dirty="0" smtClean="0"/>
              <a:t>[click]</a:t>
            </a:r>
          </a:p>
          <a:p>
            <a:endParaRPr lang="en-US" baseline="0" dirty="0" smtClean="0"/>
          </a:p>
          <a:p>
            <a:r>
              <a:rPr lang="en-US" i="1" baseline="0" dirty="0" smtClean="0"/>
              <a:t>     [ ends on “maybe they’d like to forget that” ]</a:t>
            </a:r>
          </a:p>
          <a:p>
            <a:endParaRPr lang="en-US" i="1" baseline="0" dirty="0" smtClean="0"/>
          </a:p>
          <a:p>
            <a:r>
              <a:rPr lang="en-US" b="1" i="0" baseline="0" dirty="0" smtClean="0"/>
              <a:t>[click]</a:t>
            </a:r>
          </a:p>
          <a:p>
            <a:endParaRPr lang="en-US" i="1" dirty="0" smtClean="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24226298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none" kern="1200" dirty="0" smtClean="0">
                <a:solidFill>
                  <a:schemeClr val="tx1"/>
                </a:solidFill>
                <a:effectLst/>
                <a:latin typeface="+mn-lt"/>
                <a:ea typeface="+mn-ea"/>
                <a:cs typeface="+mn-cs"/>
              </a:rPr>
              <a:t>This is a good place to note</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Sturges wrote </a:t>
            </a:r>
            <a:r>
              <a:rPr lang="en-US" sz="1200" i="1" kern="1200" dirty="0" smtClean="0">
                <a:solidFill>
                  <a:schemeClr val="tx1"/>
                </a:solidFill>
                <a:effectLst/>
                <a:latin typeface="+mn-lt"/>
                <a:ea typeface="+mn-ea"/>
                <a:cs typeface="+mn-cs"/>
              </a:rPr>
              <a:t>Sullivan’s Travels </a:t>
            </a:r>
            <a:r>
              <a:rPr lang="en-US" sz="1200" kern="1200" dirty="0" smtClean="0">
                <a:solidFill>
                  <a:schemeClr val="tx1"/>
                </a:solidFill>
                <a:effectLst/>
                <a:latin typeface="+mn-lt"/>
                <a:ea typeface="+mn-ea"/>
                <a:cs typeface="+mn-cs"/>
              </a:rPr>
              <a:t>as a plea to his fellow </a:t>
            </a:r>
            <a:r>
              <a:rPr lang="en-US" sz="1200" kern="1200" dirty="0" err="1" smtClean="0">
                <a:solidFill>
                  <a:schemeClr val="tx1"/>
                </a:solidFill>
                <a:effectLst/>
                <a:latin typeface="+mn-lt"/>
                <a:ea typeface="+mn-ea"/>
                <a:cs typeface="+mn-cs"/>
              </a:rPr>
              <a:t>filmwrights</a:t>
            </a:r>
            <a:r>
              <a:rPr lang="en-US" sz="1200" kern="1200" dirty="0" smtClean="0">
                <a:solidFill>
                  <a:schemeClr val="tx1"/>
                </a:solidFill>
                <a:effectLst/>
                <a:latin typeface="+mn-lt"/>
                <a:ea typeface="+mn-ea"/>
                <a:cs typeface="+mn-cs"/>
              </a:rPr>
              <a:t> not to “abandon the </a:t>
            </a:r>
            <a:r>
              <a:rPr lang="en-US" sz="1200" u="sng" kern="1200" dirty="0" smtClean="0">
                <a:solidFill>
                  <a:schemeClr val="tx1"/>
                </a:solidFill>
                <a:effectLst/>
                <a:latin typeface="+mn-lt"/>
                <a:ea typeface="+mn-ea"/>
                <a:cs typeface="+mn-cs"/>
              </a:rPr>
              <a:t>fun</a:t>
            </a:r>
            <a:r>
              <a:rPr lang="en-US" sz="1200" kern="1200" dirty="0" smtClean="0">
                <a:solidFill>
                  <a:schemeClr val="tx1"/>
                </a:solidFill>
                <a:effectLst/>
                <a:latin typeface="+mn-lt"/>
                <a:ea typeface="+mn-ea"/>
                <a:cs typeface="+mn-cs"/>
              </a:rPr>
              <a:t> in favor of the </a:t>
            </a:r>
            <a:r>
              <a:rPr lang="en-US" sz="1200" u="sng" kern="1200" dirty="0" smtClean="0">
                <a:solidFill>
                  <a:schemeClr val="tx1"/>
                </a:solidFill>
                <a:effectLst/>
                <a:latin typeface="+mn-lt"/>
                <a:ea typeface="+mn-ea"/>
                <a:cs typeface="+mn-cs"/>
              </a:rPr>
              <a:t>message</a:t>
            </a:r>
            <a:r>
              <a:rPr lang="en-US" sz="1200" kern="120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     [click]</a:t>
            </a:r>
          </a:p>
          <a:p>
            <a:r>
              <a:rPr lang="en-US" sz="1200" kern="1200" dirty="0" smtClean="0">
                <a:solidFill>
                  <a:schemeClr val="tx1"/>
                </a:solidFill>
                <a:effectLst/>
                <a:latin typeface="+mn-lt"/>
                <a:ea typeface="+mn-ea"/>
                <a:cs typeface="+mn-cs"/>
              </a:rPr>
              <a:t>He said the film was the result of an urge to tell some of them that they were getting a little too deep-dish; that they ought to leave the preaching to the preachers.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endParaRPr lang="en-US" b="1"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879640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 after his studio bosses point out that he doesn’t know anything about hardship,  </a:t>
            </a: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[image auto-advances]</a:t>
            </a:r>
          </a:p>
          <a:p>
            <a:r>
              <a:rPr lang="en-US" sz="1200" kern="1200" dirty="0" smtClean="0">
                <a:solidFill>
                  <a:schemeClr val="tx1"/>
                </a:solidFill>
                <a:effectLst/>
                <a:latin typeface="+mn-lt"/>
                <a:ea typeface="+mn-ea"/>
                <a:cs typeface="+mn-cs"/>
              </a:rPr>
              <a:t>Sullivan hits the road disguised as a tramp, with only ten cents in his pocket.   </a:t>
            </a:r>
          </a:p>
          <a:p>
            <a:r>
              <a:rPr lang="en-US" sz="1200" i="1" kern="1200" dirty="0" smtClean="0">
                <a:solidFill>
                  <a:schemeClr val="tx1"/>
                </a:solidFill>
                <a:effectLst/>
                <a:latin typeface="+mn-lt"/>
                <a:ea typeface="+mn-ea"/>
                <a:cs typeface="+mn-cs"/>
              </a:rPr>
              <a:t>     [image auto-advances]</a:t>
            </a:r>
          </a:p>
          <a:p>
            <a:r>
              <a:rPr lang="en-US" sz="1200" kern="1200" dirty="0" smtClean="0">
                <a:solidFill>
                  <a:schemeClr val="tx1"/>
                </a:solidFill>
                <a:effectLst/>
                <a:latin typeface="+mn-lt"/>
                <a:ea typeface="+mn-ea"/>
                <a:cs typeface="+mn-cs"/>
              </a:rPr>
              <a:t>He wants to “know what trouble is” first-hand, so he can return and make a film that truly depicts human suffering.</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endParaRPr lang="en-US" b="1"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17068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zoom in here we’ll see there’s another one.  </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12</a:t>
            </a:fld>
            <a:endParaRPr lang="en-US"/>
          </a:p>
        </p:txBody>
      </p:sp>
    </p:spTree>
    <p:extLst>
      <p:ext uri="{BB962C8B-B14F-4D97-AF65-F5344CB8AC3E}">
        <p14:creationId xmlns:p14="http://schemas.microsoft.com/office/powerpoint/2010/main" val="18208565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[images auto-advance]</a:t>
            </a:r>
          </a:p>
          <a:p>
            <a:r>
              <a:rPr lang="en-US" sz="1200" kern="1200" dirty="0" smtClean="0">
                <a:solidFill>
                  <a:schemeClr val="tx1"/>
                </a:solidFill>
                <a:effectLst/>
                <a:latin typeface="+mn-lt"/>
                <a:ea typeface="+mn-ea"/>
                <a:cs typeface="+mn-cs"/>
              </a:rPr>
              <a:t>But no matter how hard he tries, he can’t shake Hollywood.  Trailed by an entourage hoping to turn his journey into a publicity stunt, and thrown together with a down-and-out actress, Sullivan stumbles into one comic misadventure after another.</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[last image: bare feet]</a:t>
            </a:r>
          </a:p>
          <a:p>
            <a:endParaRPr lang="en-US" sz="1200"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[click]</a:t>
            </a:r>
            <a:endParaRPr lang="en-US" b="1" i="0"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26168727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movie then takes a dark turn.  </a:t>
            </a:r>
          </a:p>
          <a:p>
            <a:r>
              <a:rPr lang="en-US" sz="1200" kern="1200" dirty="0" smtClean="0">
                <a:solidFill>
                  <a:schemeClr val="tx1"/>
                </a:solidFill>
                <a:effectLst/>
                <a:latin typeface="+mn-lt"/>
                <a:ea typeface="+mn-ea"/>
                <a:cs typeface="+mn-cs"/>
              </a:rPr>
              <a:t>Having experienced their suffering first-hand, </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[click]</a:t>
            </a:r>
          </a:p>
          <a:p>
            <a:r>
              <a:rPr lang="en-US" sz="1200" kern="1200" dirty="0" smtClean="0">
                <a:solidFill>
                  <a:schemeClr val="tx1"/>
                </a:solidFill>
                <a:effectLst/>
                <a:latin typeface="+mn-lt"/>
                <a:ea typeface="+mn-ea"/>
                <a:cs typeface="+mn-cs"/>
              </a:rPr>
              <a:t>Sullivan tries to improve the plight of the homeless by handing out cash in the </a:t>
            </a:r>
            <a:r>
              <a:rPr lang="en-US" sz="1200" kern="1200" dirty="0" err="1" smtClean="0">
                <a:solidFill>
                  <a:schemeClr val="tx1"/>
                </a:solidFill>
                <a:effectLst/>
                <a:latin typeface="+mn-lt"/>
                <a:ea typeface="+mn-ea"/>
                <a:cs typeface="+mn-cs"/>
              </a:rPr>
              <a:t>railyard</a:t>
            </a:r>
            <a:r>
              <a:rPr lang="en-US" sz="1200" kern="1200" dirty="0" smtClean="0">
                <a:solidFill>
                  <a:schemeClr val="tx1"/>
                </a:solidFill>
                <a:effectLst/>
                <a:latin typeface="+mn-lt"/>
                <a:ea typeface="+mn-ea"/>
                <a:cs typeface="+mn-cs"/>
              </a:rPr>
              <a:t>.  He gets mugged, robbed of his clothing and ID, loses his memory, and is given up for dead.</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[ends on:</a:t>
            </a:r>
            <a:r>
              <a:rPr lang="en-US" sz="1200" i="1" kern="1200" baseline="0" dirty="0" smtClean="0">
                <a:solidFill>
                  <a:schemeClr val="tx1"/>
                </a:solidFill>
                <a:effectLst/>
                <a:latin typeface="+mn-lt"/>
                <a:ea typeface="+mn-ea"/>
                <a:cs typeface="+mn-cs"/>
              </a:rPr>
              <a:t> newspaper headline]</a:t>
            </a:r>
          </a:p>
          <a:p>
            <a:endParaRPr lang="en-US" sz="1200" b="1"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[click]</a:t>
            </a:r>
            <a:endParaRPr lang="en-US" b="1" i="0"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21989844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[images auto-advance]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gets arrested, and is sent to work as a prisoner in a brutal chain gang.  Sturges said, “Bit by bit I took everything away from him – health, fortune, name, pride, and liberty.  When I got down to there I found he still had one thing left: the ability to laugh.”</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last image: shirtless &amp; handcuffed ]</a:t>
            </a:r>
          </a:p>
          <a:p>
            <a:endParaRPr lang="en-US" sz="1200"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[click]</a:t>
            </a:r>
            <a:endParaRPr lang="en-US" b="1" i="0"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16783230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[images auto-advance]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the prisoners are allowed a brief break from their dreary lives to watch a cartoon, Sullivan shares their joy and realizes that his greatest gift as a filmmaker is to make people laugh.  As Sturges said, he regains the dignity of his profession and ultimately returns to Hollywood to make laughter.</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[last image: Veronica Lake,</a:t>
            </a:r>
            <a:r>
              <a:rPr lang="en-US" sz="1200" i="1" kern="1200" baseline="0" dirty="0" smtClean="0">
                <a:solidFill>
                  <a:schemeClr val="tx1"/>
                </a:solidFill>
                <a:effectLst/>
                <a:latin typeface="+mn-lt"/>
                <a:ea typeface="+mn-ea"/>
                <a:cs typeface="+mn-cs"/>
              </a:rPr>
              <a:t> hand on his shoulder]</a:t>
            </a:r>
          </a:p>
          <a:p>
            <a:endParaRPr lang="en-US" sz="120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[click]</a:t>
            </a:r>
            <a:endParaRPr lang="en-US" b="1"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28628668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After a mixed critical reception, Sturges</a:t>
            </a:r>
            <a:r>
              <a:rPr lang="en-US" i="0" baseline="0" dirty="0" smtClean="0"/>
              <a:t> </a:t>
            </a:r>
            <a:r>
              <a:rPr lang="en-US" i="0" dirty="0" smtClean="0"/>
              <a:t>said the film </a:t>
            </a:r>
            <a:r>
              <a:rPr lang="en-US" i="0" baseline="0" dirty="0" smtClean="0"/>
              <a:t>had made…</a:t>
            </a:r>
          </a:p>
          <a:p>
            <a:r>
              <a:rPr lang="en-US" b="1" i="0" baseline="0" dirty="0" smtClean="0"/>
              <a:t>[click]</a:t>
            </a:r>
          </a:p>
          <a:p>
            <a:r>
              <a:rPr lang="en-US" i="0" baseline="0" dirty="0" smtClean="0"/>
              <a:t>…some ”horrible crimes against juxtaposition ... </a:t>
            </a:r>
          </a:p>
          <a:p>
            <a:r>
              <a:rPr lang="en-US" b="1" i="0" baseline="0" dirty="0" smtClean="0">
                <a:solidFill>
                  <a:schemeClr val="tx1"/>
                </a:solidFill>
              </a:rPr>
              <a:t>[click]</a:t>
            </a:r>
          </a:p>
          <a:p>
            <a:r>
              <a:rPr lang="en-US" sz="1200" i="0" dirty="0" smtClean="0">
                <a:solidFill>
                  <a:schemeClr val="tx1"/>
                </a:solidFill>
              </a:rPr>
              <a:t>One local reviewer wanted to know what the hell the tragic passages were doing in this comedy, and another wanted to know what the comic passages were doing in this drama. ... </a:t>
            </a:r>
          </a:p>
          <a:p>
            <a:r>
              <a:rPr lang="en-US" sz="1200" b="1" i="0" dirty="0" smtClean="0">
                <a:solidFill>
                  <a:schemeClr val="tx1"/>
                </a:solidFill>
              </a:rPr>
              <a:t>[click]</a:t>
            </a:r>
          </a:p>
          <a:p>
            <a:r>
              <a:rPr lang="en-US" sz="1200" i="0" dirty="0" smtClean="0">
                <a:solidFill>
                  <a:schemeClr val="tx1"/>
                </a:solidFill>
              </a:rPr>
              <a:t>They were both right, of course.”</a:t>
            </a:r>
          </a:p>
          <a:p>
            <a:endParaRPr lang="en-US" sz="1200" i="0" dirty="0" smtClean="0">
              <a:solidFill>
                <a:schemeClr val="tx1"/>
              </a:solidFill>
            </a:endParaRPr>
          </a:p>
          <a:p>
            <a:r>
              <a:rPr lang="en-US" sz="1200" b="1" i="0" dirty="0" smtClean="0">
                <a:solidFill>
                  <a:schemeClr val="tx1"/>
                </a:solidFill>
              </a:rPr>
              <a:t>[click]</a:t>
            </a:r>
            <a:endParaRPr lang="en-US" b="1" i="0" dirty="0">
              <a:solidFill>
                <a:schemeClr val="tx1"/>
              </a:solidFill>
            </a:endParaRPr>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31122749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[images auto-advance]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see, this is the beautifully subversive thing about Sturges’ movie…</a:t>
            </a:r>
          </a:p>
          <a:p>
            <a:r>
              <a:rPr lang="en-US" sz="1200" kern="1200" dirty="0" smtClean="0">
                <a:solidFill>
                  <a:schemeClr val="tx1"/>
                </a:solidFill>
                <a:effectLst/>
                <a:latin typeface="+mn-lt"/>
                <a:ea typeface="+mn-ea"/>
                <a:cs typeface="+mn-cs"/>
              </a:rPr>
              <a:t>… he made a message film arguing against message films.  </a:t>
            </a:r>
          </a:p>
          <a:p>
            <a:r>
              <a:rPr lang="en-US" sz="1200" i="1" kern="1200" dirty="0" smtClean="0">
                <a:solidFill>
                  <a:schemeClr val="tx1"/>
                </a:solidFill>
                <a:effectLst/>
                <a:latin typeface="+mn-lt"/>
                <a:ea typeface="+mn-ea"/>
                <a:cs typeface="+mn-cs"/>
              </a:rPr>
              <a:t>     [image auto-advances]</a:t>
            </a:r>
          </a:p>
          <a:p>
            <a:r>
              <a:rPr lang="en-US" sz="1200" i="1" kern="1200" dirty="0" smtClean="0">
                <a:solidFill>
                  <a:schemeClr val="tx1"/>
                </a:solidFill>
                <a:effectLst/>
                <a:latin typeface="+mn-lt"/>
                <a:ea typeface="+mn-ea"/>
                <a:cs typeface="+mn-cs"/>
              </a:rPr>
              <a:t>Sullivan’s Travels</a:t>
            </a:r>
            <a:r>
              <a:rPr lang="en-US" sz="1200" kern="1200" dirty="0" smtClean="0">
                <a:solidFill>
                  <a:schemeClr val="tx1"/>
                </a:solidFill>
                <a:effectLst/>
                <a:latin typeface="+mn-lt"/>
                <a:ea typeface="+mn-ea"/>
                <a:cs typeface="+mn-cs"/>
              </a:rPr>
              <a:t> exemplifies how meaning and substance can be embedded within engaging comedy and escapist fun.</a:t>
            </a:r>
            <a:r>
              <a:rPr lang="en-US" baseline="0" dirty="0" smtClean="0"/>
              <a:t> </a:t>
            </a:r>
          </a:p>
          <a:p>
            <a:endParaRPr lang="en-US" baseline="0" dirty="0" smtClean="0"/>
          </a:p>
          <a:p>
            <a:r>
              <a:rPr lang="en-US" i="1" baseline="0" dirty="0" smtClean="0"/>
              <a:t>     [last image: Sullivan standing in crowd]</a:t>
            </a:r>
          </a:p>
          <a:p>
            <a:endParaRPr lang="en-US" baseline="0" dirty="0" smtClean="0"/>
          </a:p>
          <a:p>
            <a:r>
              <a:rPr lang="en-US" b="1" baseline="0" dirty="0" smtClean="0"/>
              <a:t>[click]</a:t>
            </a:r>
            <a:endParaRPr lang="en-US" b="1"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1295075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Lately, we find ourselves confronted by skepticism about our own medium – from outside the industry, from within the development community, and even from our </a:t>
            </a:r>
            <a:r>
              <a:rPr lang="en-US" sz="1200" kern="1200" dirty="0" err="1" smtClean="0">
                <a:solidFill>
                  <a:schemeClr val="tx1"/>
                </a:solidFill>
                <a:effectLst/>
                <a:latin typeface="+mn-lt"/>
                <a:ea typeface="+mn-ea"/>
                <a:cs typeface="+mn-cs"/>
              </a:rPr>
              <a:t>fanbase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“Games are not and will never be art”… </a:t>
            </a:r>
          </a:p>
          <a:p>
            <a:r>
              <a:rPr lang="en-US" sz="1200" kern="1200" dirty="0" smtClean="0">
                <a:solidFill>
                  <a:schemeClr val="tx1"/>
                </a:solidFill>
                <a:effectLst/>
                <a:latin typeface="+mn-lt"/>
                <a:ea typeface="+mn-ea"/>
                <a:cs typeface="+mn-cs"/>
              </a:rPr>
              <a:t>“games are a lousy storytelling medium”…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much dogma about what games should and shouldn’t be.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endParaRPr lang="en-US" b="1"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29300384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we want so badly to be taken seriously, my fear is that, in the face of this criticism, we’ll start to take </a:t>
            </a:r>
            <a:r>
              <a:rPr lang="en-US" sz="1200" u="sng" kern="1200" dirty="0" smtClean="0">
                <a:solidFill>
                  <a:schemeClr val="tx1"/>
                </a:solidFill>
                <a:effectLst/>
                <a:latin typeface="+mn-lt"/>
                <a:ea typeface="+mn-ea"/>
                <a:cs typeface="+mn-cs"/>
              </a:rPr>
              <a:t>ourselves</a:t>
            </a:r>
            <a:r>
              <a:rPr lang="en-US" sz="1200" kern="1200" dirty="0" smtClean="0">
                <a:solidFill>
                  <a:schemeClr val="tx1"/>
                </a:solidFill>
                <a:effectLst/>
                <a:latin typeface="+mn-lt"/>
                <a:ea typeface="+mn-ea"/>
                <a:cs typeface="+mn-cs"/>
              </a:rPr>
              <a:t> too seriously</a:t>
            </a:r>
            <a:r>
              <a:rPr lang="en-US" sz="1200" kern="1200" baseline="0" dirty="0" smtClean="0">
                <a:solidFill>
                  <a:schemeClr val="tx1"/>
                </a:solidFill>
                <a:effectLst/>
                <a:latin typeface="+mn-lt"/>
                <a:ea typeface="+mn-ea"/>
                <a:cs typeface="+mn-cs"/>
              </a:rPr>
              <a:t> --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that </a:t>
            </a:r>
            <a:r>
              <a:rPr lang="en-US" sz="1200" b="0" u="sng" kern="1200" dirty="0" smtClean="0">
                <a:solidFill>
                  <a:schemeClr val="tx1"/>
                </a:solidFill>
                <a:effectLst/>
                <a:latin typeface="+mn-lt"/>
                <a:ea typeface="+mn-ea"/>
                <a:cs typeface="+mn-cs"/>
              </a:rPr>
              <a:t>we’ll</a:t>
            </a:r>
            <a:r>
              <a:rPr lang="en-US" sz="1200" kern="1200" dirty="0" smtClean="0">
                <a:solidFill>
                  <a:schemeClr val="tx1"/>
                </a:solidFill>
                <a:effectLst/>
                <a:latin typeface="+mn-lt"/>
                <a:ea typeface="+mn-ea"/>
                <a:cs typeface="+mn-cs"/>
              </a:rPr>
              <a:t> “abandon the fun in favor of the message,” …</a:t>
            </a:r>
          </a:p>
          <a:p>
            <a:r>
              <a:rPr lang="en-US" sz="1200" kern="1200" dirty="0" smtClean="0">
                <a:solidFill>
                  <a:schemeClr val="tx1"/>
                </a:solidFill>
                <a:effectLst/>
                <a:latin typeface="+mn-lt"/>
                <a:ea typeface="+mn-ea"/>
                <a:cs typeface="+mn-cs"/>
              </a:rPr>
              <a:t>… and forget that above all, </a:t>
            </a:r>
            <a:r>
              <a:rPr lang="en-US" sz="1200" b="1" kern="1200" dirty="0" smtClean="0">
                <a:solidFill>
                  <a:schemeClr val="tx1"/>
                </a:solidFill>
                <a:effectLst/>
                <a:latin typeface="+mn-lt"/>
                <a:ea typeface="+mn-ea"/>
                <a:cs typeface="+mn-cs"/>
              </a:rPr>
              <a:t>our goal is to entertain</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42424971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that’s why </a:t>
            </a:r>
            <a:r>
              <a:rPr lang="en-US" sz="1200" i="1" kern="1200" dirty="0" smtClean="0">
                <a:solidFill>
                  <a:schemeClr val="tx1"/>
                </a:solidFill>
                <a:effectLst/>
                <a:latin typeface="+mn-lt"/>
                <a:ea typeface="+mn-ea"/>
                <a:cs typeface="+mn-cs"/>
              </a:rPr>
              <a:t>Sullivan’s Travels </a:t>
            </a:r>
            <a:r>
              <a:rPr lang="en-US" sz="1200" kern="1200" dirty="0" smtClean="0">
                <a:solidFill>
                  <a:schemeClr val="tx1"/>
                </a:solidFill>
                <a:effectLst/>
                <a:latin typeface="+mn-lt"/>
                <a:ea typeface="+mn-ea"/>
                <a:cs typeface="+mn-cs"/>
              </a:rPr>
              <a:t>is an important touchstone for me.  It’s a reminder that there’s nothing wrong with </a:t>
            </a:r>
            <a:r>
              <a:rPr lang="en-US" sz="1200" b="1" kern="1200" dirty="0" smtClean="0">
                <a:solidFill>
                  <a:schemeClr val="tx1"/>
                </a:solidFill>
                <a:effectLst/>
                <a:latin typeface="+mn-lt"/>
                <a:ea typeface="+mn-ea"/>
                <a:cs typeface="+mn-cs"/>
              </a:rPr>
              <a:t>escapist fun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okay to </a:t>
            </a:r>
            <a:r>
              <a:rPr lang="en-US" sz="1200" b="1" kern="1200" dirty="0" smtClean="0">
                <a:solidFill>
                  <a:schemeClr val="tx1"/>
                </a:solidFill>
                <a:effectLst/>
                <a:latin typeface="+mn-lt"/>
                <a:ea typeface="+mn-ea"/>
                <a:cs typeface="+mn-cs"/>
              </a:rPr>
              <a:t>“just”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entertain</a:t>
            </a:r>
            <a:r>
              <a:rPr lang="en-US" sz="1200" kern="1200" dirty="0" smtClean="0">
                <a:solidFill>
                  <a:schemeClr val="tx1"/>
                </a:solidFill>
                <a:effectLst/>
                <a:latin typeface="+mn-lt"/>
                <a:ea typeface="+mn-ea"/>
                <a:cs typeface="+mn-cs"/>
              </a:rPr>
              <a:t>, and in fact, maybe that ought to be our </a:t>
            </a:r>
            <a:r>
              <a:rPr lang="en-US" sz="1200" b="1" u="none" kern="1200" dirty="0" smtClean="0">
                <a:solidFill>
                  <a:schemeClr val="tx1"/>
                </a:solidFill>
                <a:effectLst/>
                <a:latin typeface="+mn-lt"/>
                <a:ea typeface="+mn-ea"/>
                <a:cs typeface="+mn-cs"/>
              </a:rPr>
              <a:t>primary</a:t>
            </a:r>
            <a:r>
              <a:rPr lang="en-US" sz="1200" b="1" kern="1200" dirty="0" smtClean="0">
                <a:solidFill>
                  <a:schemeClr val="tx1"/>
                </a:solidFill>
                <a:effectLst/>
                <a:latin typeface="+mn-lt"/>
                <a:ea typeface="+mn-ea"/>
                <a:cs typeface="+mn-cs"/>
              </a:rPr>
              <a:t> goal</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[click]</a:t>
            </a:r>
          </a:p>
          <a:p>
            <a:r>
              <a:rPr lang="en-US" sz="1200" kern="1200" dirty="0" smtClean="0">
                <a:solidFill>
                  <a:schemeClr val="tx1"/>
                </a:solidFill>
                <a:effectLst/>
                <a:latin typeface="+mn-lt"/>
                <a:ea typeface="+mn-ea"/>
                <a:cs typeface="+mn-cs"/>
              </a:rPr>
              <a:t>Our games have the power to </a:t>
            </a:r>
            <a:r>
              <a:rPr lang="en-US" sz="1200" b="1" kern="1200" dirty="0" smtClean="0">
                <a:solidFill>
                  <a:schemeClr val="tx1"/>
                </a:solidFill>
                <a:effectLst/>
                <a:latin typeface="+mn-lt"/>
                <a:ea typeface="+mn-ea"/>
                <a:cs typeface="+mn-cs"/>
              </a:rPr>
              <a:t>transport</a:t>
            </a:r>
            <a:r>
              <a:rPr lang="en-US" sz="1200" kern="1200" dirty="0" smtClean="0">
                <a:solidFill>
                  <a:schemeClr val="tx1"/>
                </a:solidFill>
                <a:effectLst/>
                <a:latin typeface="+mn-lt"/>
                <a:ea typeface="+mn-ea"/>
                <a:cs typeface="+mn-cs"/>
              </a:rPr>
              <a:t> people out of their daily lives.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38327460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even in the midst of all the gunslinging, </a:t>
            </a:r>
          </a:p>
          <a:p>
            <a:r>
              <a:rPr lang="en-US" sz="1200" kern="1200" dirty="0" smtClean="0">
                <a:solidFill>
                  <a:schemeClr val="tx1"/>
                </a:solidFill>
                <a:effectLst/>
                <a:latin typeface="+mn-lt"/>
                <a:ea typeface="+mn-ea"/>
                <a:cs typeface="+mn-cs"/>
              </a:rPr>
              <a:t>two-fisted combat, </a:t>
            </a:r>
          </a:p>
          <a:p>
            <a:r>
              <a:rPr lang="en-US" sz="1200" kern="1200" dirty="0" smtClean="0">
                <a:solidFill>
                  <a:schemeClr val="tx1"/>
                </a:solidFill>
                <a:effectLst/>
                <a:latin typeface="+mn-lt"/>
                <a:ea typeface="+mn-ea"/>
                <a:cs typeface="+mn-cs"/>
              </a:rPr>
              <a:t>stunts </a:t>
            </a:r>
          </a:p>
          <a:p>
            <a:r>
              <a:rPr lang="en-US" sz="1200" kern="1200" dirty="0" smtClean="0">
                <a:solidFill>
                  <a:schemeClr val="tx1"/>
                </a:solidFill>
                <a:effectLst/>
                <a:latin typeface="+mn-lt"/>
                <a:ea typeface="+mn-ea"/>
                <a:cs typeface="+mn-cs"/>
              </a:rPr>
              <a:t>and spectacle... we can still tell a story </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[click]</a:t>
            </a:r>
          </a:p>
          <a:p>
            <a:r>
              <a:rPr lang="en-US" sz="1200" kern="1200" dirty="0" smtClean="0">
                <a:solidFill>
                  <a:schemeClr val="tx1"/>
                </a:solidFill>
                <a:effectLst/>
                <a:latin typeface="+mn-lt"/>
                <a:ea typeface="+mn-ea"/>
                <a:cs typeface="+mn-cs"/>
              </a:rPr>
              <a:t>about beauty, </a:t>
            </a:r>
          </a:p>
          <a:p>
            <a:r>
              <a:rPr lang="en-US" sz="1200" kern="1200" dirty="0" smtClean="0">
                <a:solidFill>
                  <a:schemeClr val="tx1"/>
                </a:solidFill>
                <a:effectLst/>
                <a:latin typeface="+mn-lt"/>
                <a:ea typeface="+mn-ea"/>
                <a:cs typeface="+mn-cs"/>
              </a:rPr>
              <a:t>despair, </a:t>
            </a:r>
          </a:p>
          <a:p>
            <a:r>
              <a:rPr lang="en-US" sz="1200" kern="1200" dirty="0" smtClean="0">
                <a:solidFill>
                  <a:schemeClr val="tx1"/>
                </a:solidFill>
                <a:effectLst/>
                <a:latin typeface="+mn-lt"/>
                <a:ea typeface="+mn-ea"/>
                <a:cs typeface="+mn-cs"/>
              </a:rPr>
              <a:t>compassion, </a:t>
            </a:r>
          </a:p>
          <a:p>
            <a:r>
              <a:rPr lang="en-US" sz="1200" kern="1200" dirty="0" smtClean="0">
                <a:solidFill>
                  <a:schemeClr val="tx1"/>
                </a:solidFill>
                <a:effectLst/>
                <a:latin typeface="+mn-lt"/>
                <a:ea typeface="+mn-ea"/>
                <a:cs typeface="+mn-cs"/>
              </a:rPr>
              <a:t>fear, </a:t>
            </a:r>
          </a:p>
          <a:p>
            <a:r>
              <a:rPr lang="en-US" sz="1200" kern="1200" dirty="0" smtClean="0">
                <a:solidFill>
                  <a:schemeClr val="tx1"/>
                </a:solidFill>
                <a:effectLst/>
                <a:latin typeface="+mn-lt"/>
                <a:ea typeface="+mn-ea"/>
                <a:cs typeface="+mn-cs"/>
              </a:rPr>
              <a:t>loss, </a:t>
            </a:r>
          </a:p>
          <a:p>
            <a:r>
              <a:rPr lang="en-US" sz="1200" kern="1200" dirty="0" smtClean="0">
                <a:solidFill>
                  <a:schemeClr val="tx1"/>
                </a:solidFill>
                <a:effectLst/>
                <a:latin typeface="+mn-lt"/>
                <a:ea typeface="+mn-ea"/>
                <a:cs typeface="+mn-cs"/>
              </a:rPr>
              <a:t>regret </a:t>
            </a:r>
          </a:p>
          <a:p>
            <a:r>
              <a:rPr lang="en-US" sz="1200" kern="1200" dirty="0" smtClean="0">
                <a:solidFill>
                  <a:schemeClr val="tx1"/>
                </a:solidFill>
                <a:effectLst/>
                <a:latin typeface="+mn-lt"/>
                <a:ea typeface="+mn-ea"/>
                <a:cs typeface="+mn-cs"/>
              </a:rPr>
              <a:t>and grace. </a:t>
            </a:r>
            <a:endParaRPr lang="en-US" baseline="0" dirty="0" smtClean="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5090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song is by the band Death.  I figure I can bring this up here because Montreal IS the North American capital for heavy metal.  </a:t>
            </a:r>
            <a:endParaRPr lang="en-US" baseline="0" dirty="0" smtClean="0"/>
          </a:p>
          <a:p>
            <a:endParaRPr lang="en-US" baseline="0" dirty="0" smtClean="0"/>
          </a:p>
          <a:p>
            <a:r>
              <a:rPr lang="en-US" baseline="0" dirty="0" smtClean="0"/>
              <a:t>This song was specifically written by the band’s </a:t>
            </a:r>
            <a:r>
              <a:rPr lang="en-US" baseline="0" dirty="0" err="1" smtClean="0"/>
              <a:t>mainman</a:t>
            </a:r>
            <a:r>
              <a:rPr lang="en-US" baseline="0" dirty="0" smtClean="0"/>
              <a:t>, Chuck </a:t>
            </a:r>
            <a:r>
              <a:rPr lang="en-US" baseline="0" dirty="0" err="1" smtClean="0"/>
              <a:t>Schuldiner</a:t>
            </a:r>
            <a:r>
              <a:rPr lang="en-US" baseline="0" dirty="0" smtClean="0"/>
              <a:t>, who is largely attributed with creating the death metal genre (in case you didn’t know).</a:t>
            </a:r>
          </a:p>
          <a:p>
            <a:endParaRPr lang="en-US" baseline="0" dirty="0" smtClean="0"/>
          </a:p>
          <a:p>
            <a:r>
              <a:rPr lang="en-US" baseline="0" dirty="0" err="1" smtClean="0"/>
              <a:t>Schuldiner</a:t>
            </a:r>
            <a:r>
              <a:rPr lang="en-US" baseline="0" dirty="0" smtClean="0"/>
              <a:t> has a special place in my heart, because years ago I licensed a track from his band to be in one of my games.</a:t>
            </a:r>
          </a:p>
          <a:p>
            <a:endParaRPr lang="en-US" baseline="0" dirty="0" smtClean="0"/>
          </a:p>
          <a:p>
            <a:r>
              <a:rPr lang="en-US" baseline="0" dirty="0" smtClean="0"/>
              <a:t>I got to talk to him on the phone once, which was awesome.  And particularly special to me, because a few years later he died from a brain tumor at the tragically young age of 34.</a:t>
            </a:r>
          </a:p>
          <a:p>
            <a:endParaRPr lang="en-US" baseline="0" dirty="0" smtClean="0"/>
          </a:p>
          <a:p>
            <a:r>
              <a:rPr lang="en-US" baseline="0" dirty="0" smtClean="0"/>
              <a:t>And what’s surprising is </a:t>
            </a:r>
            <a:r>
              <a:rPr lang="en-US" baseline="0" dirty="0" err="1" smtClean="0"/>
              <a:t>Schuldiner’s</a:t>
            </a:r>
            <a:r>
              <a:rPr lang="en-US" baseline="0" dirty="0" smtClean="0"/>
              <a:t> lyrics talk about the same issue as Jay’s – staying true to beliefs and dreams, his creativity, refusing to surrender them to anyone else.</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13</a:t>
            </a:fld>
            <a:endParaRPr lang="en-US"/>
          </a:p>
        </p:txBody>
      </p:sp>
    </p:spTree>
    <p:extLst>
      <p:ext uri="{BB962C8B-B14F-4D97-AF65-F5344CB8AC3E}">
        <p14:creationId xmlns:p14="http://schemas.microsoft.com/office/powerpoint/2010/main" val="20508615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with a little sex in it.</a:t>
            </a:r>
          </a:p>
          <a:p>
            <a:endParaRPr lang="en-US" dirty="0" smtClean="0"/>
          </a:p>
          <a:p>
            <a:r>
              <a:rPr lang="en-US" dirty="0" smtClean="0"/>
              <a:t>[Thank you]</a:t>
            </a:r>
            <a:endParaRPr lang="en-US" dirty="0"/>
          </a:p>
        </p:txBody>
      </p:sp>
      <p:sp>
        <p:nvSpPr>
          <p:cNvPr id="4" name="Slide Number Placeholder 3"/>
          <p:cNvSpPr>
            <a:spLocks noGrp="1"/>
          </p:cNvSpPr>
          <p:nvPr>
            <p:ph type="sldNum" sz="quarter" idx="10"/>
          </p:nvPr>
        </p:nvSpPr>
        <p:spPr/>
        <p:txBody>
          <a:bodyPr/>
          <a:lstStyle/>
          <a:p>
            <a:fld id="{BEF38508-8BA6-4ECF-B349-25120E2B7509}"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29702250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everyone – I’ll leave you with something else from the mighty Chuck </a:t>
            </a:r>
            <a:r>
              <a:rPr lang="en-US" baseline="0" dirty="0" err="1" smtClean="0"/>
              <a:t>Schuldiner</a:t>
            </a:r>
            <a:r>
              <a:rPr lang="en-US" baseline="0" dirty="0" smtClean="0"/>
              <a:t> – its your turn to ask why.  </a:t>
            </a:r>
          </a:p>
          <a:p>
            <a:endParaRPr lang="en-US" baseline="0" dirty="0" smtClean="0"/>
          </a:p>
          <a:p>
            <a:r>
              <a:rPr lang="en-US" baseline="0" dirty="0" smtClean="0"/>
              <a:t>Think about your own moment of clarity, where you decided to care about making games, and specifically what to care about.    </a:t>
            </a:r>
          </a:p>
          <a:p>
            <a:endParaRPr lang="en-US" baseline="0" dirty="0" smtClean="0"/>
          </a:p>
          <a:p>
            <a:r>
              <a:rPr lang="en-US" baseline="0" dirty="0" smtClean="0"/>
              <a:t>Maybe you haven’t had it yet – that’s fine.  Just as yourself… why am I doing this?</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155</a:t>
            </a:fld>
            <a:endParaRPr lang="en-US">
              <a:solidFill>
                <a:srgbClr val="000000"/>
              </a:solidFill>
            </a:endParaRPr>
          </a:p>
        </p:txBody>
      </p:sp>
    </p:spTree>
    <p:extLst>
      <p:ext uri="{BB962C8B-B14F-4D97-AF65-F5344CB8AC3E}">
        <p14:creationId xmlns:p14="http://schemas.microsoft.com/office/powerpoint/2010/main" val="19348162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p:spPr>
        <p:txBody>
          <a:bodyPr/>
          <a:lstStyle/>
          <a:p>
            <a:r>
              <a:rPr lang="en-US" altLang="en-US" dirty="0" smtClean="0"/>
              <a:t>Thanks for</a:t>
            </a:r>
            <a:r>
              <a:rPr lang="en-US" altLang="en-US" baseline="0" dirty="0" smtClean="0"/>
              <a:t> sticking around to the end!</a:t>
            </a:r>
          </a:p>
          <a:p>
            <a:endParaRPr lang="en-US" altLang="en-US" baseline="0" dirty="0" smtClean="0"/>
          </a:p>
          <a:p>
            <a:r>
              <a:rPr lang="en-US" altLang="en-US" baseline="0" dirty="0" smtClean="0"/>
              <a:t>Thanks to all our speakers – thanks for people who did two talks at MIGS for us.</a:t>
            </a:r>
          </a:p>
          <a:p>
            <a:endParaRPr lang="en-US" altLang="en-US" baseline="0" dirty="0" smtClean="0"/>
          </a:p>
        </p:txBody>
      </p:sp>
      <p:sp>
        <p:nvSpPr>
          <p:cNvPr id="395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97D595-28D1-4607-A180-DE6DAF2CE4A2}" type="slidenum">
              <a:rPr lang="en-US" altLang="en-US" smtClean="0">
                <a:solidFill>
                  <a:srgbClr val="000000"/>
                </a:solidFill>
                <a:latin typeface="Calibri" panose="020F0502020204030204" pitchFamily="34" charset="0"/>
              </a:rPr>
              <a:pPr/>
              <a:t>156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443096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p:spPr>
        <p:txBody>
          <a:bodyPr/>
          <a:lstStyle/>
          <a:p>
            <a:r>
              <a:rPr lang="en-US" altLang="en-US" dirty="0" smtClean="0"/>
              <a:t>Slides at this</a:t>
            </a:r>
            <a:r>
              <a:rPr lang="en-US" altLang="en-US" baseline="0" dirty="0" smtClean="0"/>
              <a:t> website!  </a:t>
            </a:r>
            <a:r>
              <a:rPr lang="en-US" altLang="en-US" baseline="0" smtClean="0"/>
              <a:t>Be well!</a:t>
            </a:r>
            <a:endParaRPr lang="en-US" altLang="en-US" baseline="0" dirty="0" smtClean="0"/>
          </a:p>
        </p:txBody>
      </p:sp>
      <p:sp>
        <p:nvSpPr>
          <p:cNvPr id="395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97D595-28D1-4607-A180-DE6DAF2CE4A2}" type="slidenum">
              <a:rPr lang="en-US" altLang="en-US" smtClean="0">
                <a:solidFill>
                  <a:srgbClr val="000000"/>
                </a:solidFill>
                <a:latin typeface="Calibri" panose="020F0502020204030204" pitchFamily="34" charset="0"/>
              </a:rPr>
              <a:pPr/>
              <a:t>157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125025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particularly interesting to me that,</a:t>
            </a:r>
            <a:r>
              <a:rPr lang="en-US" baseline="0" dirty="0" smtClean="0"/>
              <a:t> for two musicians so incredibly different, they were both saying same thing – </a:t>
            </a:r>
          </a:p>
          <a:p>
            <a:endParaRPr lang="en-US" baseline="0" dirty="0" smtClean="0"/>
          </a:p>
          <a:p>
            <a:r>
              <a:rPr lang="en-US" baseline="0" dirty="0" smtClean="0"/>
              <a:t>staying true to themselves when faced with the commerciality of the music industry.</a:t>
            </a:r>
          </a:p>
          <a:p>
            <a:endParaRPr lang="en-US" baseline="0" dirty="0" smtClean="0"/>
          </a:p>
          <a:p>
            <a:r>
              <a:rPr lang="en-US" baseline="0" dirty="0" smtClean="0"/>
              <a:t>In our medium’s present time of divisiveness, with people constantly tearing others down if they aren’t like us or don’t make the type of games we deem appropriate.</a:t>
            </a:r>
          </a:p>
          <a:p>
            <a:endParaRPr lang="en-US" baseline="0" dirty="0" smtClean="0"/>
          </a:p>
          <a:p>
            <a:r>
              <a:rPr lang="en-US" baseline="0" dirty="0" smtClean="0"/>
              <a:t>I think if Jay-Z and Chuck </a:t>
            </a:r>
            <a:r>
              <a:rPr lang="en-US" baseline="0" dirty="0" err="1" smtClean="0"/>
              <a:t>Schuldiner</a:t>
            </a:r>
            <a:r>
              <a:rPr lang="en-US" baseline="0" dirty="0" smtClean="0"/>
              <a:t> can be revealed to be writing lyrics about the same thing, there’s hope for all of us to get along.  </a:t>
            </a:r>
          </a:p>
          <a:p>
            <a:endParaRPr lang="en-US" baseline="0" dirty="0" smtClean="0"/>
          </a:p>
          <a:p>
            <a:r>
              <a:rPr lang="en-US" baseline="0" dirty="0" smtClean="0"/>
              <a:t>Right?  </a:t>
            </a:r>
          </a:p>
          <a:p>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14</a:t>
            </a:fld>
            <a:endParaRPr lang="en-US"/>
          </a:p>
        </p:txBody>
      </p:sp>
    </p:spTree>
    <p:extLst>
      <p:ext uri="{BB962C8B-B14F-4D97-AF65-F5344CB8AC3E}">
        <p14:creationId xmlns:p14="http://schemas.microsoft.com/office/powerpoint/2010/main" val="341227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that brings us back to our theme – most of the talks you are going to hear today are going to be about realizations our creators have made about what they are called to do, with a few other subjects sprinkled in.  </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3122044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speaker probably doesn’t need an introduction</a:t>
            </a:r>
          </a:p>
          <a:p>
            <a:endParaRPr lang="en-US" dirty="0" smtClean="0"/>
          </a:p>
          <a:p>
            <a:r>
              <a:rPr lang="en-US" dirty="0" smtClean="0"/>
              <a:t>It’s likely you’ve played one of the</a:t>
            </a:r>
            <a:r>
              <a:rPr lang="en-US" baseline="0" dirty="0" smtClean="0"/>
              <a:t> many </a:t>
            </a:r>
            <a:r>
              <a:rPr lang="en-US" dirty="0" smtClean="0"/>
              <a:t>games he’s worked on, but if not you’ve certainly played</a:t>
            </a:r>
            <a:r>
              <a:rPr lang="en-US" baseline="0" dirty="0" smtClean="0"/>
              <a:t> games derived off of the games he’s worked on.</a:t>
            </a:r>
            <a:endParaRPr lang="en-US" dirty="0" smtClean="0"/>
          </a:p>
          <a:p>
            <a:endParaRPr lang="en-US" dirty="0" smtClean="0"/>
          </a:p>
          <a:p>
            <a:r>
              <a:rPr lang="en-US" dirty="0" smtClean="0"/>
              <a:t>He is now heading up the Gaming</a:t>
            </a:r>
            <a:r>
              <a:rPr lang="en-US" baseline="0" dirty="0" smtClean="0"/>
              <a:t> program at the University of Texas Austin.</a:t>
            </a:r>
          </a:p>
          <a:p>
            <a:endParaRPr lang="en-US" baseline="0" dirty="0" smtClean="0"/>
          </a:p>
          <a:p>
            <a:r>
              <a:rPr lang="en-US" baseline="0" dirty="0" smtClean="0"/>
              <a:t>Warren Spector!</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3224213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Image Placeholder 1"/>
          <p:cNvSpPr>
            <a:spLocks noGrp="1" noRot="1" noChangeAspect="1" noTextEdit="1"/>
          </p:cNvSpPr>
          <p:nvPr>
            <p:ph type="sldImg"/>
          </p:nvPr>
        </p:nvSpPr>
        <p:spPr>
          <a:xfrm>
            <a:off x="381000" y="685800"/>
            <a:ext cx="6096000" cy="3429000"/>
          </a:xfrm>
        </p:spPr>
      </p:sp>
      <p:sp>
        <p:nvSpPr>
          <p:cNvPr id="3075"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altLang="en-US" dirty="0" smtClean="0"/>
              <a:t>My moments of clarity all revolve around revelations that Changed My Gaming Life.</a:t>
            </a:r>
          </a:p>
        </p:txBody>
      </p:sp>
    </p:spTree>
    <p:extLst>
      <p:ext uri="{BB962C8B-B14F-4D97-AF65-F5344CB8AC3E}">
        <p14:creationId xmlns:p14="http://schemas.microsoft.com/office/powerpoint/2010/main" val="1535241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a:xfrm>
            <a:off x="381000" y="685800"/>
            <a:ext cx="6096000" cy="3429000"/>
          </a:xfrm>
        </p:spPr>
      </p:sp>
      <p:sp>
        <p:nvSpPr>
          <p:cNvPr id="5123"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altLang="en-US" smtClean="0"/>
              <a:t>The first such moment came when I was in grad school. Here’s me at that time, surrounded by everything that mattered. (FWIW, my girlfriend is missing because she was behind the camera…)</a:t>
            </a:r>
          </a:p>
        </p:txBody>
      </p:sp>
    </p:spTree>
    <p:extLst>
      <p:ext uri="{BB962C8B-B14F-4D97-AF65-F5344CB8AC3E}">
        <p14:creationId xmlns:p14="http://schemas.microsoft.com/office/powerpoint/2010/main" val="1862682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Rot="1" noChangeAspect="1" noChangeArrowheads="1" noTextEdit="1"/>
          </p:cNvSpPr>
          <p:nvPr>
            <p:ph type="sldImg"/>
          </p:nvPr>
        </p:nvSpPr>
        <p:spPr>
          <a:xfrm>
            <a:off x="381000" y="685800"/>
            <a:ext cx="6096000" cy="3429000"/>
          </a:xfrm>
        </p:spPr>
      </p:sp>
      <p:sp>
        <p:nvSpPr>
          <p:cNvPr id="7171"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457200" eaLnBrk="1"/>
            <a:r>
              <a:rPr lang="en-US" altLang="en-US" sz="240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But look closely and you’ll see what may be the most important thing of all (with apologies to my then-girlfriend!): Dice. D&amp;D dice.</a:t>
            </a:r>
          </a:p>
        </p:txBody>
      </p:sp>
    </p:spTree>
    <p:extLst>
      <p:ext uri="{BB962C8B-B14F-4D97-AF65-F5344CB8AC3E}">
        <p14:creationId xmlns:p14="http://schemas.microsoft.com/office/powerpoint/2010/main" val="158377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p:txBody>
          <a:bodyPr/>
          <a:lstStyle/>
          <a:p>
            <a:r>
              <a:rPr lang="en-US" dirty="0" smtClean="0"/>
              <a:t>The</a:t>
            </a:r>
            <a:r>
              <a:rPr lang="en-US" baseline="0" dirty="0" smtClean="0"/>
              <a:t> format is simple – we invite a bunch of speakers and they each talk for 5 minutes.</a:t>
            </a:r>
            <a:endParaRPr lang="en-US" dirty="0"/>
          </a:p>
        </p:txBody>
      </p:sp>
    </p:spTree>
    <p:extLst>
      <p:ext uri="{BB962C8B-B14F-4D97-AF65-F5344CB8AC3E}">
        <p14:creationId xmlns:p14="http://schemas.microsoft.com/office/powerpoint/2010/main" val="101507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Rot="1" noChangeAspect="1" noChangeArrowheads="1" noTextEdit="1"/>
          </p:cNvSpPr>
          <p:nvPr>
            <p:ph type="sldImg"/>
          </p:nvPr>
        </p:nvSpPr>
        <p:spPr>
          <a:xfrm>
            <a:off x="381000" y="685800"/>
            <a:ext cx="6096000" cy="3429000"/>
          </a:xfrm>
        </p:spPr>
      </p:sp>
      <p:sp>
        <p:nvSpPr>
          <p:cNvPr id="9219"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457200" eaLnBrk="1"/>
            <a:r>
              <a:rPr lang="en-US" altLang="en-US" smtClean="0"/>
              <a:t>The moment of clarity came the day in 1978 when I played D&amp;D for the first time. SF author and cyberpunk guru, Bruce Sterling, was my dungeonmaster. He was quite a storyteller. But what made that night a life-changer was the fact that my friends and I weren’t being told a story BY Bruce. We were telling a story WITH Bruce – and with each other. That night, I realized that players could be "authors." I’ve spent the rest of my career trying to recreate that feeling.</a:t>
            </a:r>
          </a:p>
        </p:txBody>
      </p:sp>
    </p:spTree>
    <p:extLst>
      <p:ext uri="{BB962C8B-B14F-4D97-AF65-F5344CB8AC3E}">
        <p14:creationId xmlns:p14="http://schemas.microsoft.com/office/powerpoint/2010/main" val="908473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Rot="1" noChangeAspect="1" noChangeArrowheads="1" noTextEdit="1"/>
          </p:cNvSpPr>
          <p:nvPr>
            <p:ph type="sldImg"/>
          </p:nvPr>
        </p:nvSpPr>
        <p:spPr>
          <a:xfrm>
            <a:off x="381000" y="685800"/>
            <a:ext cx="6096000" cy="3429000"/>
          </a:xfrm>
        </p:spPr>
      </p:sp>
      <p:sp>
        <p:nvSpPr>
          <p:cNvPr id="11267"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457200" eaLnBrk="1"/>
            <a:r>
              <a:rPr lang="en-US" altLang="en-US" sz="2400" smtClean="0"/>
              <a:t>The next moment of clarity came for me in 1980. A friend of mine was having a party and, when I arrived, I saw all of my friends – my adult friends – sitting in the dark, lit only by the phosphor dots of his 25” television, mesmerized by a game called Star Raiders. That was the night I realized video games could empower players to be heroes, not just puppet masters controlling a tiny avatar. It wasn’t Luke Skywalker piloting an X-wing – it was YOU. Mind blown.</a:t>
            </a:r>
            <a:endParaRPr lang="en-US" altLang="en-US" sz="240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Tree>
    <p:extLst>
      <p:ext uri="{BB962C8B-B14F-4D97-AF65-F5344CB8AC3E}">
        <p14:creationId xmlns:p14="http://schemas.microsoft.com/office/powerpoint/2010/main" val="1067823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Rot="1" noChangeAspect="1" noChangeArrowheads="1" noTextEdit="1"/>
          </p:cNvSpPr>
          <p:nvPr>
            <p:ph type="sldImg"/>
          </p:nvPr>
        </p:nvSpPr>
        <p:spPr>
          <a:xfrm>
            <a:off x="381000" y="685800"/>
            <a:ext cx="6096000" cy="3429000"/>
          </a:xfrm>
        </p:spPr>
      </p:sp>
      <p:sp>
        <p:nvSpPr>
          <p:cNvPr id="11267" name="Rectangle 2"/>
          <p:cNvSpPr>
            <a:spLocks noGrp="1" noChangeArrowheads="1"/>
          </p:cNvSpPr>
          <p:nvPr>
            <p:ph type="body" idx="1"/>
          </p:nvPr>
        </p:nvSpPr>
        <p:spPr>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defTabSz="457200" eaLnBrk="1"/>
            <a:r>
              <a:rPr lang="en-US" altLang="en-US" sz="2400" smtClean="0">
                <a:latin typeface="Helvetica" panose="020B0604020202020204" pitchFamily="34" charset="0"/>
                <a:sym typeface="Helvetica" panose="020B0604020202020204" pitchFamily="34" charset="0"/>
              </a:rPr>
              <a:t>In 1985, I experienced Ultima IV, the game that convinced me games could be about more than killing monsters and collecting treasure, or about saving the world from alien invasion. Games could have the same thematic depth as a great book or movie. They could teach players something about themselves.</a:t>
            </a:r>
          </a:p>
        </p:txBody>
      </p:sp>
    </p:spTree>
    <p:extLst>
      <p:ext uri="{BB962C8B-B14F-4D97-AF65-F5344CB8AC3E}">
        <p14:creationId xmlns:p14="http://schemas.microsoft.com/office/powerpoint/2010/main" val="130347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Rot="1" noChangeAspect="1" noChangeArrowheads="1" noTextEdit="1"/>
          </p:cNvSpPr>
          <p:nvPr>
            <p:ph type="sldImg"/>
          </p:nvPr>
        </p:nvSpPr>
        <p:spPr>
          <a:xfrm>
            <a:off x="381000" y="685800"/>
            <a:ext cx="6096000" cy="3429000"/>
          </a:xfrm>
        </p:spPr>
      </p:sp>
      <p:sp>
        <p:nvSpPr>
          <p:cNvPr id="13315"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altLang="en-US" smtClean="0"/>
              <a:t>And then there was the day in 1989 when I saw an Ultima VI player solve a game problem in a way that wasn't pre-planned. See, Richard Garriott and I decided that every puzzle in the game would be solve-able in a couple of ways. But there was one we just couldn’t come up with but one solution. There was a lever you had to flip but you came up on it on the wrong side of a locked portcullis. You needed the telekinesis spell to flip the lever and open the portcullis. I was watching one of the testers play as he came to that portcullis without the right spell. He was screwed, I thought. But then, he told one of his party members – a mouse named Sherry – to go UNDER the portcullis and flip the lever. It worked! I fell on the floor. When I got up, I decided I was going to spend the rest of my career making sure that kind of thing happened intentionally and not just by accident. That was a D&amp;D moment, for sure!</a:t>
            </a:r>
          </a:p>
        </p:txBody>
      </p:sp>
    </p:spTree>
    <p:extLst>
      <p:ext uri="{BB962C8B-B14F-4D97-AF65-F5344CB8AC3E}">
        <p14:creationId xmlns:p14="http://schemas.microsoft.com/office/powerpoint/2010/main" val="2067663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a:xfrm>
            <a:off x="381000" y="685800"/>
            <a:ext cx="6096000" cy="3429000"/>
          </a:xfrm>
        </p:spPr>
      </p:sp>
      <p:sp>
        <p:nvSpPr>
          <p:cNvPr id="15363"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altLang="en-US" smtClean="0"/>
              <a:t>A year later, I experienced another step on the road to recreating the D&amp;D feeling. In 1990, I saw the first Ultima Underworld prototype and realized games could transport players to believable alternate worlds. We could combine the you-are-there feeling of Star Raiders with the player expression possibilities of Ultima VI in a package that was more compelling than either of them.</a:t>
            </a:r>
          </a:p>
        </p:txBody>
      </p:sp>
    </p:spTree>
    <p:extLst>
      <p:ext uri="{BB962C8B-B14F-4D97-AF65-F5344CB8AC3E}">
        <p14:creationId xmlns:p14="http://schemas.microsoft.com/office/powerpoint/2010/main" val="3053645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381000" y="685800"/>
            <a:ext cx="6096000" cy="3429000"/>
          </a:xfrm>
        </p:spPr>
      </p:sp>
      <p:sp>
        <p:nvSpPr>
          <p:cNvPr id="17411"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457200" eaLnBrk="1"/>
            <a:r>
              <a:rPr lang="en-US" altLang="en-US" smtClean="0"/>
              <a:t>Then came June 23, 2000, the day we shipped Deus Ex. That was when I realized you really could make a game where "playstyle matters“ – a game where players were empowered to tell their own stories through their choices during play. We were getting closer and closer…</a:t>
            </a:r>
          </a:p>
        </p:txBody>
      </p:sp>
    </p:spTree>
    <p:extLst>
      <p:ext uri="{BB962C8B-B14F-4D97-AF65-F5344CB8AC3E}">
        <p14:creationId xmlns:p14="http://schemas.microsoft.com/office/powerpoint/2010/main" val="1118886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Rot="1" noChangeAspect="1" noChangeArrowheads="1" noTextEdit="1"/>
          </p:cNvSpPr>
          <p:nvPr>
            <p:ph type="sldImg"/>
          </p:nvPr>
        </p:nvSpPr>
        <p:spPr>
          <a:xfrm>
            <a:off x="381000" y="685800"/>
            <a:ext cx="6096000" cy="3429000"/>
          </a:xfrm>
        </p:spPr>
      </p:sp>
      <p:sp>
        <p:nvSpPr>
          <p:cNvPr id="19459"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457200" eaLnBrk="1"/>
            <a:r>
              <a:rPr lang="en-US" altLang="en-US" sz="2400" smtClean="0"/>
              <a:t>And most recently was the day in 2010 when we shipped Disney Epic Mickey and I realized a mainstream audience could "get" the idea of choice and consequence in games. It wasn’t just gamers who wanted to be – and were capable of being – authors of their own experiences. Normal people wanted it and could do it, too!</a:t>
            </a:r>
            <a:endParaRPr lang="en-US" altLang="en-US" sz="240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Tree>
    <p:extLst>
      <p:ext uri="{BB962C8B-B14F-4D97-AF65-F5344CB8AC3E}">
        <p14:creationId xmlns:p14="http://schemas.microsoft.com/office/powerpoint/2010/main" val="3404711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Rot="1" noChangeAspect="1" noChangeArrowheads="1" noTextEdit="1"/>
          </p:cNvSpPr>
          <p:nvPr>
            <p:ph type="sldImg"/>
          </p:nvPr>
        </p:nvSpPr>
        <p:spPr>
          <a:xfrm>
            <a:off x="381000" y="685800"/>
            <a:ext cx="6096000" cy="3429000"/>
          </a:xfrm>
        </p:spPr>
      </p:sp>
      <p:sp>
        <p:nvSpPr>
          <p:cNvPr id="21507"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457200" eaLnBrk="1"/>
            <a:r>
              <a:rPr lang="en-US" altLang="en-US" sz="240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I don’t know what comes next. I know we haven’t quite captured that feeling of awe and creative power I felt in 1978 when I first played Dungeons &amp; Dragons…</a:t>
            </a:r>
          </a:p>
        </p:txBody>
      </p:sp>
    </p:spTree>
    <p:extLst>
      <p:ext uri="{BB962C8B-B14F-4D97-AF65-F5344CB8AC3E}">
        <p14:creationId xmlns:p14="http://schemas.microsoft.com/office/powerpoint/2010/main" val="1243221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xfrm>
            <a:off x="381000" y="685800"/>
            <a:ext cx="6096000" cy="3429000"/>
          </a:xfrm>
        </p:spPr>
      </p:sp>
      <p:sp>
        <p:nvSpPr>
          <p:cNvPr id="23555"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457200" eaLnBrk="1"/>
            <a:r>
              <a:rPr lang="en-US" altLang="en-US" sz="2400"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But with each step on the path – each moment of clarity – I become more and more convinced it’s possible to engage players fully in the role of co-author. Someday, I know we’ll get there…</a:t>
            </a:r>
          </a:p>
        </p:txBody>
      </p:sp>
    </p:spTree>
    <p:extLst>
      <p:ext uri="{BB962C8B-B14F-4D97-AF65-F5344CB8AC3E}">
        <p14:creationId xmlns:p14="http://schemas.microsoft.com/office/powerpoint/2010/main" val="2886432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speaker is Montreal native, but got</a:t>
            </a:r>
            <a:r>
              <a:rPr lang="en-US" baseline="0" dirty="0" smtClean="0"/>
              <a:t> his start in games elsewhere, </a:t>
            </a:r>
            <a:endParaRPr lang="en-US" dirty="0" smtClean="0"/>
          </a:p>
          <a:p>
            <a:endParaRPr lang="en-US" dirty="0" smtClean="0"/>
          </a:p>
          <a:p>
            <a:r>
              <a:rPr lang="en-US" baseline="0" dirty="0" smtClean="0"/>
              <a:t>Such as doing graphics programming on </a:t>
            </a:r>
            <a:r>
              <a:rPr lang="en-US" baseline="0" dirty="0" err="1" smtClean="0"/>
              <a:t>Cel</a:t>
            </a:r>
            <a:r>
              <a:rPr lang="en-US" baseline="0" dirty="0" smtClean="0"/>
              <a:t> Damage at Pseudo Interactive</a:t>
            </a:r>
          </a:p>
          <a:p>
            <a:endParaRPr lang="en-US" baseline="0" dirty="0" smtClean="0"/>
          </a:p>
          <a:p>
            <a:r>
              <a:rPr lang="en-US" baseline="0" dirty="0" smtClean="0"/>
              <a:t>He now runs Montreal indie Compulsion games, which is developing the </a:t>
            </a:r>
            <a:r>
              <a:rPr lang="en-US" baseline="0" dirty="0" err="1" smtClean="0"/>
              <a:t>Kickstarted</a:t>
            </a:r>
            <a:r>
              <a:rPr lang="en-US" baseline="0" dirty="0" smtClean="0"/>
              <a:t> and fantastic looking We Happy Few</a:t>
            </a:r>
          </a:p>
          <a:p>
            <a:endParaRPr lang="en-US" baseline="0" dirty="0" smtClean="0"/>
          </a:p>
          <a:p>
            <a:r>
              <a:rPr lang="en-US" baseline="0" dirty="0" smtClean="0"/>
              <a:t>Guillaume Provost!</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29</a:t>
            </a:fld>
            <a:endParaRPr lang="en-US">
              <a:solidFill>
                <a:srgbClr val="000000"/>
              </a:solidFill>
            </a:endParaRPr>
          </a:p>
        </p:txBody>
      </p:sp>
    </p:spTree>
    <p:extLst>
      <p:ext uri="{BB962C8B-B14F-4D97-AF65-F5344CB8AC3E}">
        <p14:creationId xmlns:p14="http://schemas.microsoft.com/office/powerpoint/2010/main" val="329032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p:spPr>
        <p:txBody>
          <a:bodyPr/>
          <a:lstStyle/>
          <a:p>
            <a:r>
              <a:rPr lang="en-US" altLang="en-US" dirty="0" smtClean="0"/>
              <a:t>W</a:t>
            </a:r>
            <a:r>
              <a:rPr lang="en-US" altLang="en-US" baseline="0" dirty="0" smtClean="0"/>
              <a:t>e take some people who were already speaking at </a:t>
            </a:r>
            <a:r>
              <a:rPr lang="en-US" altLang="en-US" baseline="0" dirty="0" err="1" smtClean="0"/>
              <a:t>MIGS</a:t>
            </a:r>
            <a:r>
              <a:rPr lang="en-US" altLang="en-US" baseline="0" dirty="0" smtClean="0"/>
              <a:t>.</a:t>
            </a:r>
            <a:endParaRPr lang="en-US" altLang="en-US" dirty="0" smtClean="0"/>
          </a:p>
        </p:txBody>
      </p:sp>
      <p:sp>
        <p:nvSpPr>
          <p:cNvPr id="395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97D595-28D1-4607-A180-DE6DAF2CE4A2}" type="slidenum">
              <a:rPr lang="en-US" altLang="en-US" smtClean="0">
                <a:solidFill>
                  <a:srgbClr val="000000"/>
                </a:solidFill>
                <a:latin typeface="Calibri" panose="020F0502020204030204" pitchFamily="34" charset="0"/>
              </a:rPr>
              <a:pPr/>
              <a:t>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03621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pPr eaLnBrk="1" hangingPunct="1"/>
            <a:r>
              <a:rPr lang="en-CA" altLang="en-US" smtClean="0"/>
              <a:t>Hello everyone! My name is Guillaume, and I’m going to talk to you about a few lessons I’ve learned in two decades of independent game development. </a:t>
            </a:r>
            <a:endParaRPr lang="en-US" altLang="en-US" smtClean="0"/>
          </a:p>
        </p:txBody>
      </p:sp>
    </p:spTree>
    <p:extLst>
      <p:ext uri="{BB962C8B-B14F-4D97-AF65-F5344CB8AC3E}">
        <p14:creationId xmlns:p14="http://schemas.microsoft.com/office/powerpoint/2010/main" val="2981640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r>
              <a:rPr lang="en-CA" altLang="en-US" smtClean="0"/>
              <a:t>I started my career in 1994. It wasn’t an earth shattering year for the game industry. It was the first year Game Developer Magazine went to print and a year before E3 started. We would download games as shareware on local bulletin board systems.</a:t>
            </a:r>
          </a:p>
        </p:txBody>
      </p:sp>
      <p:sp>
        <p:nvSpPr>
          <p:cNvPr id="71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799541-D603-439D-ABFA-4E5C93B59E88}" type="slidenum">
              <a:rPr lang="en-US" altLang="en-US" smtClean="0">
                <a:solidFill>
                  <a:srgbClr val="000000"/>
                </a:solidFill>
                <a:latin typeface="Calibri" panose="020F0502020204030204" pitchFamily="34" charset="0"/>
              </a:rPr>
              <a:pPr/>
              <a:t>31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151815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r>
              <a:rPr lang="en-CA" altLang="en-US" smtClean="0"/>
              <a:t>My job, was a little less exciting. I was working for banks back then, and although it paid reasonably the environment wasn’t great.</a:t>
            </a:r>
          </a:p>
        </p:txBody>
      </p:sp>
      <p:sp>
        <p:nvSpPr>
          <p:cNvPr id="92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4AE370-CECC-4FB3-A2FC-3632F1FC0F11}" type="slidenum">
              <a:rPr lang="en-US" altLang="en-US" smtClean="0">
                <a:solidFill>
                  <a:srgbClr val="000000"/>
                </a:solidFill>
                <a:latin typeface="Calibri" panose="020F0502020204030204" pitchFamily="34" charset="0"/>
              </a:rPr>
              <a:pPr/>
              <a:t>32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219626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r>
              <a:rPr lang="en-CA" altLang="en-US" smtClean="0"/>
              <a:t>Of course I had a very definite concept about what working on games would be like. </a:t>
            </a:r>
          </a:p>
        </p:txBody>
      </p:sp>
      <p:sp>
        <p:nvSpPr>
          <p:cNvPr id="11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D67EF1-5F99-4265-A2BF-DA1E4E012BA3}" type="slidenum">
              <a:rPr lang="en-US" altLang="en-US" smtClean="0">
                <a:solidFill>
                  <a:srgbClr val="000000"/>
                </a:solidFill>
                <a:latin typeface="Calibri" panose="020F0502020204030204" pitchFamily="34" charset="0"/>
              </a:rPr>
              <a:pPr/>
              <a:t>33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584286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r>
              <a:rPr lang="en-CA" altLang="en-US" smtClean="0"/>
              <a:t>So while my peers all went dancing to raves wearing neon tubes around their heads, my pals and I made “demos”. Real-time movies that would showcase our skills at programming, music and art.</a:t>
            </a:r>
          </a:p>
        </p:txBody>
      </p:sp>
      <p:sp>
        <p:nvSpPr>
          <p:cNvPr id="133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253016-6C26-41D8-BB8A-9627D79922E6}" type="slidenum">
              <a:rPr lang="en-US" altLang="en-US" smtClean="0">
                <a:solidFill>
                  <a:srgbClr val="000000"/>
                </a:solidFill>
                <a:latin typeface="Calibri" panose="020F0502020204030204" pitchFamily="34" charset="0"/>
              </a:rPr>
              <a:pPr/>
              <a:t>34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546149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r>
              <a:rPr lang="en-CA" altLang="en-US" smtClean="0"/>
              <a:t>The thought was that if we made something that looked good enough, and this was my idea of what looked good in 1995</a:t>
            </a:r>
          </a:p>
        </p:txBody>
      </p:sp>
      <p:sp>
        <p:nvSpPr>
          <p:cNvPr id="153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D4C86E-15EF-4F00-A10B-C53E7093D64E}" type="slidenum">
              <a:rPr lang="en-US" altLang="en-US" smtClean="0">
                <a:solidFill>
                  <a:srgbClr val="000000"/>
                </a:solidFill>
                <a:latin typeface="Calibri" panose="020F0502020204030204" pitchFamily="34" charset="0"/>
              </a:rPr>
              <a:pPr/>
              <a:t>35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314469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r>
              <a:rPr lang="en-CA" altLang="en-US" smtClean="0"/>
              <a:t>We could then apply to major videogame studios and land a job in the industry.</a:t>
            </a:r>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0A409E-3F03-4365-9B3D-D2EEC725484C}" type="slidenum">
              <a:rPr lang="en-US" altLang="en-US" smtClean="0">
                <a:solidFill>
                  <a:srgbClr val="000000"/>
                </a:solidFill>
                <a:latin typeface="Calibri" panose="020F0502020204030204" pitchFamily="34" charset="0"/>
              </a:rPr>
              <a:pPr/>
              <a:t>36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82459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r>
              <a:rPr lang="en-CA" altLang="en-US" smtClean="0"/>
              <a:t>Unfortunately – it didn’t work. In 1996, I had graduated from making bank software to cash-register software, and I felt like Dilbert.</a:t>
            </a:r>
          </a:p>
        </p:txBody>
      </p:sp>
      <p:sp>
        <p:nvSpPr>
          <p:cNvPr id="194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903B36-510D-4FC1-9DCF-2280E2623A49}" type="slidenum">
              <a:rPr lang="en-US" altLang="en-US" smtClean="0">
                <a:solidFill>
                  <a:srgbClr val="000000"/>
                </a:solidFill>
                <a:latin typeface="Calibri" panose="020F0502020204030204" pitchFamily="34" charset="0"/>
              </a:rPr>
              <a:pPr/>
              <a:t>37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019433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r>
              <a:rPr lang="en-CA" altLang="en-US" smtClean="0"/>
              <a:t>David Perry, who I corresponded with at the time; counselled me to move away from Montreal and gave me some very sound advice.</a:t>
            </a:r>
          </a:p>
        </p:txBody>
      </p:sp>
      <p:sp>
        <p:nvSpPr>
          <p:cNvPr id="215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F82D9A-243B-49E8-BEE3-37917E8D0874}" type="slidenum">
              <a:rPr lang="en-US" altLang="en-US" smtClean="0">
                <a:solidFill>
                  <a:srgbClr val="000000"/>
                </a:solidFill>
                <a:latin typeface="Calibri" panose="020F0502020204030204" pitchFamily="34" charset="0"/>
              </a:rPr>
              <a:pPr/>
              <a:t>38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810706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r>
              <a:rPr lang="en-CA" altLang="en-US" smtClean="0"/>
              <a:t>I was just in the wrong place, at the wrong time. I needed to get out of the city.</a:t>
            </a:r>
          </a:p>
        </p:txBody>
      </p:sp>
      <p:sp>
        <p:nvSpPr>
          <p:cNvPr id="235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58B19C-132A-48D4-B13D-27237B9BDCB6}" type="slidenum">
              <a:rPr lang="en-US" altLang="en-US" smtClean="0">
                <a:solidFill>
                  <a:srgbClr val="000000"/>
                </a:solidFill>
                <a:latin typeface="Calibri" panose="020F0502020204030204" pitchFamily="34" charset="0"/>
              </a:rPr>
              <a:pPr/>
              <a:t>39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09720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p:spPr>
        <p:txBody>
          <a:bodyPr/>
          <a:lstStyle/>
          <a:p>
            <a:r>
              <a:rPr lang="en-US" altLang="en-US" dirty="0" smtClean="0"/>
              <a:t>And then we round up some other cool people from Montreal…  and</a:t>
            </a:r>
            <a:r>
              <a:rPr lang="en-US" altLang="en-US" baseline="0" dirty="0" smtClean="0"/>
              <a:t> get them to speak.</a:t>
            </a:r>
          </a:p>
          <a:p>
            <a:endParaRPr lang="en-US" altLang="en-US" baseline="0" dirty="0" smtClean="0"/>
          </a:p>
          <a:p>
            <a:r>
              <a:rPr lang="en-US" altLang="en-US" baseline="0" dirty="0" smtClean="0"/>
              <a:t>Now this year’s theme for the amusing Brain Dump head shots was goofy hats, and I mostly succeeded here.</a:t>
            </a:r>
          </a:p>
          <a:p>
            <a:endParaRPr lang="en-US" altLang="en-US" baseline="0" dirty="0" smtClean="0"/>
          </a:p>
          <a:p>
            <a:r>
              <a:rPr lang="en-US" altLang="en-US" baseline="0" dirty="0" smtClean="0"/>
              <a:t>For Brie I had to go a little far back in time, for myself and Amy even farther, and Guillaume, sorry, the best hat picture I could find for you was a small child.  </a:t>
            </a:r>
            <a:endParaRPr lang="en-US" altLang="en-US" dirty="0" smtClean="0"/>
          </a:p>
        </p:txBody>
      </p:sp>
      <p:sp>
        <p:nvSpPr>
          <p:cNvPr id="395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97D595-28D1-4607-A180-DE6DAF2CE4A2}" type="slidenum">
              <a:rPr lang="en-US" altLang="en-US" smtClean="0">
                <a:solidFill>
                  <a:srgbClr val="000000"/>
                </a:solidFill>
                <a:latin typeface="Calibri" panose="020F0502020204030204" pitchFamily="34" charset="0"/>
              </a:rPr>
              <a:pPr/>
              <a:t>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77596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r>
              <a:rPr lang="en-CA" altLang="en-US" smtClean="0"/>
              <a:t>I would eventually move to Toronto, Lyon – France, and Taipei to work for independent game developers all over the world. It’s perhaps the greatest irony of my career that I would leave to pursue game development jobs everywhere else in the world, while the industry would flourish back at home.</a:t>
            </a:r>
          </a:p>
        </p:txBody>
      </p:sp>
      <p:sp>
        <p:nvSpPr>
          <p:cNvPr id="256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701E47-F2F0-4185-BFBB-1AD6B967CC16}" type="slidenum">
              <a:rPr lang="en-US" altLang="en-US" smtClean="0">
                <a:solidFill>
                  <a:srgbClr val="000000"/>
                </a:solidFill>
                <a:latin typeface="Calibri" panose="020F0502020204030204" pitchFamily="34" charset="0"/>
              </a:rPr>
              <a:pPr/>
              <a:t>40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80852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en-CA" altLang="en-US" smtClean="0"/>
              <a:t>But hey – in the meantime – I’d made it. I was working making videogames. And it was everything I had hoped it would be. For a while, anyways.</a:t>
            </a:r>
          </a:p>
        </p:txBody>
      </p:sp>
      <p:sp>
        <p:nvSpPr>
          <p:cNvPr id="276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F65F02-10A2-48EC-9730-55FB35BAAE66}" type="slidenum">
              <a:rPr lang="en-US" altLang="en-US" smtClean="0">
                <a:solidFill>
                  <a:srgbClr val="000000"/>
                </a:solidFill>
                <a:latin typeface="Calibri" panose="020F0502020204030204" pitchFamily="34" charset="0"/>
              </a:rPr>
              <a:pPr/>
              <a:t>41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3287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CA" altLang="en-US" smtClean="0"/>
              <a:t>To understand how it was to be an independent studios in the 90s, we can look at the first big crash from 1983. I’m not old enough to remember it, but it had some pretty profound impacts on our industry.</a:t>
            </a:r>
          </a:p>
        </p:txBody>
      </p:sp>
      <p:sp>
        <p:nvSpPr>
          <p:cNvPr id="297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DFDB78-19FE-4F6D-AF10-6B3CF4A48D5D}" type="slidenum">
              <a:rPr lang="en-US" altLang="en-US" smtClean="0">
                <a:solidFill>
                  <a:srgbClr val="000000"/>
                </a:solidFill>
                <a:latin typeface="Calibri" panose="020F0502020204030204" pitchFamily="34" charset="0"/>
              </a:rPr>
              <a:pPr/>
              <a:t>42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086537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CA" altLang="en-US" smtClean="0"/>
              <a:t>An oversaturation of console machines and bad games caused the market to collapse, and the industry consolidated into fewer gate-keepers.</a:t>
            </a:r>
          </a:p>
        </p:txBody>
      </p:sp>
      <p:sp>
        <p:nvSpPr>
          <p:cNvPr id="317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9C2416-57B6-495D-95DE-064C9E2D5D98}" type="slidenum">
              <a:rPr lang="en-US" altLang="en-US" smtClean="0">
                <a:solidFill>
                  <a:srgbClr val="000000"/>
                </a:solidFill>
                <a:latin typeface="Calibri" panose="020F0502020204030204" pitchFamily="34" charset="0"/>
              </a:rPr>
              <a:pPr/>
              <a:t>43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32340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r>
              <a:rPr lang="en-CA" altLang="en-US" smtClean="0"/>
              <a:t>But the NY Times called it on the money at the time. Game publishers were battling for shelf space, and they would keep doing so, for the next 3 decades.</a:t>
            </a:r>
          </a:p>
        </p:txBody>
      </p:sp>
      <p:sp>
        <p:nvSpPr>
          <p:cNvPr id="337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F05F7F-A854-455C-B803-B09E1AA064A6}" type="slidenum">
              <a:rPr lang="en-US" altLang="en-US" smtClean="0">
                <a:solidFill>
                  <a:srgbClr val="000000"/>
                </a:solidFill>
                <a:latin typeface="Calibri" panose="020F0502020204030204" pitchFamily="34" charset="0"/>
              </a:rPr>
              <a:pPr/>
              <a:t>44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674482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r>
              <a:rPr lang="en-CA" altLang="en-US" smtClean="0"/>
              <a:t>As the market grew, so did the pressure to make better, bigger games to compete for that shelf space. This is a space that only big publishers fight upon today, but one all video-game studios competed in back then.</a:t>
            </a:r>
          </a:p>
        </p:txBody>
      </p:sp>
      <p:sp>
        <p:nvSpPr>
          <p:cNvPr id="358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3A6EB8-4CD8-45C1-82D8-5381DA75453D}" type="slidenum">
              <a:rPr lang="en-US" altLang="en-US" smtClean="0">
                <a:solidFill>
                  <a:srgbClr val="000000"/>
                </a:solidFill>
                <a:latin typeface="Calibri" panose="020F0502020204030204" pitchFamily="34" charset="0"/>
              </a:rPr>
              <a:pPr/>
              <a:t>45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89261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CA" altLang="en-US" smtClean="0"/>
              <a:t>But for an independent game developer at the time, it meant being caught in a spiral of doom. We were forced to nearly double in size at every project, putting all of our earnings back into a bigger, riskier project. These weren’t the “indies” we have today; but larger studios that grew to 50, 60 people per project.</a:t>
            </a:r>
          </a:p>
        </p:txBody>
      </p:sp>
      <p:sp>
        <p:nvSpPr>
          <p:cNvPr id="378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81A847-DC65-4EB0-8167-77470132CDB3}" type="slidenum">
              <a:rPr lang="en-US" altLang="en-US" smtClean="0">
                <a:solidFill>
                  <a:srgbClr val="000000"/>
                </a:solidFill>
                <a:latin typeface="Calibri" panose="020F0502020204030204" pitchFamily="34" charset="0"/>
              </a:rPr>
              <a:pPr/>
              <a:t>46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591247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fr-CA" altLang="en-US" smtClean="0"/>
              <a:t>Even if you were capable of financing your own project,10 million dollars in 2007-2008, you still needed to work with publishers to distribute your games on store shelves. This stranglehold on the distribution market </a:t>
            </a:r>
            <a:r>
              <a:rPr lang="en-CA" altLang="en-US" smtClean="0"/>
              <a:t>made for </a:t>
            </a:r>
            <a:r>
              <a:rPr lang="fr-CA" altLang="en-US" smtClean="0"/>
              <a:t>a very lop-sided relationship between publishers and developers.</a:t>
            </a:r>
            <a:endParaRPr lang="en-CA" altLang="en-US" smtClean="0"/>
          </a:p>
        </p:txBody>
      </p:sp>
      <p:sp>
        <p:nvSpPr>
          <p:cNvPr id="399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87AA04-36FB-4615-A88F-74DAA5411CD5}" type="slidenum">
              <a:rPr lang="en-US" altLang="en-US" smtClean="0">
                <a:solidFill>
                  <a:srgbClr val="000000"/>
                </a:solidFill>
                <a:latin typeface="Calibri" panose="020F0502020204030204" pitchFamily="34" charset="0"/>
              </a:rPr>
              <a:pPr/>
              <a:t>47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774401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CA" altLang="en-US" smtClean="0"/>
              <a:t>Which is why when my boss at Arkane, Raphael, advised me in my exit interview that I should start my own studio. </a:t>
            </a:r>
          </a:p>
        </p:txBody>
      </p:sp>
      <p:sp>
        <p:nvSpPr>
          <p:cNvPr id="419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C1798D-B8AA-401B-8991-03F45753377C}" type="slidenum">
              <a:rPr lang="en-US" altLang="en-US" smtClean="0">
                <a:solidFill>
                  <a:srgbClr val="000000"/>
                </a:solidFill>
                <a:latin typeface="Calibri" panose="020F0502020204030204" pitchFamily="34" charset="0"/>
              </a:rPr>
              <a:pPr/>
              <a:t>48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4631742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CA" altLang="en-US" smtClean="0"/>
              <a:t>I told him he was crazy. In fact, I thought Independent games were at a dead-end. Projects would keep growing, and 3</a:t>
            </a:r>
            <a:r>
              <a:rPr lang="en-CA" altLang="en-US" baseline="30000" smtClean="0"/>
              <a:t>rd</a:t>
            </a:r>
            <a:r>
              <a:rPr lang="en-CA" altLang="en-US" smtClean="0"/>
              <a:t> party development would disappear.</a:t>
            </a:r>
          </a:p>
        </p:txBody>
      </p:sp>
      <p:sp>
        <p:nvSpPr>
          <p:cNvPr id="440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C12C3C-DB1F-48A3-BB48-15F802C957E2}" type="slidenum">
              <a:rPr lang="en-US" altLang="en-US" smtClean="0">
                <a:solidFill>
                  <a:srgbClr val="000000"/>
                </a:solidFill>
                <a:latin typeface="Calibri" panose="020F0502020204030204" pitchFamily="34" charset="0"/>
              </a:rPr>
              <a:pPr/>
              <a:t>49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13045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this year’s theme is the Moment of Clarity.</a:t>
            </a:r>
          </a:p>
          <a:p>
            <a:endParaRPr lang="en-US" baseline="0" dirty="0" smtClean="0"/>
          </a:p>
          <a:p>
            <a:r>
              <a:rPr lang="en-US" baseline="0" dirty="0" smtClean="0"/>
              <a:t>The request for each speaker was they talk about a moment in time where they realized something important about games.  </a:t>
            </a:r>
          </a:p>
          <a:p>
            <a:endParaRPr lang="en-US" baseline="0" dirty="0" smtClean="0"/>
          </a:p>
          <a:p>
            <a:r>
              <a:rPr lang="en-US" baseline="0" dirty="0" smtClean="0"/>
              <a:t>Maybe not a eureka moment, because those are rare, but an event of some kind that changed their viewpoint.  </a:t>
            </a:r>
          </a:p>
          <a:p>
            <a:endParaRPr lang="en-US" baseline="0" dirty="0" smtClean="0"/>
          </a:p>
          <a:p>
            <a:r>
              <a:rPr lang="en-US" baseline="0" dirty="0" smtClean="0"/>
              <a:t>Now, I got the inspiration for this year’s topic from music.  </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812035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CA" altLang="en-US" smtClean="0"/>
              <a:t>If only I knew… The market crisis of 2008 collapsed the industry. Leaving many publishers scrambling.</a:t>
            </a:r>
          </a:p>
        </p:txBody>
      </p:sp>
      <p:sp>
        <p:nvSpPr>
          <p:cNvPr id="460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2CE82E-C032-487E-A741-97CB9D9FB8D4}" type="slidenum">
              <a:rPr lang="en-US" altLang="en-US" smtClean="0">
                <a:solidFill>
                  <a:srgbClr val="000000"/>
                </a:solidFill>
                <a:latin typeface="Calibri" panose="020F0502020204030204" pitchFamily="34" charset="0"/>
              </a:rPr>
              <a:pPr/>
              <a:t>50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523887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r>
              <a:rPr lang="en-CA" altLang="en-US" smtClean="0"/>
              <a:t>The industry talked about the disappearance of AA development shops. In a single sweep that year, Eidos corporation slashed 14 videogames and simultaneously killed two studios I was working with; Pseudo Interactive and Widescreen games. </a:t>
            </a:r>
          </a:p>
        </p:txBody>
      </p:sp>
      <p:sp>
        <p:nvSpPr>
          <p:cNvPr id="481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E72067-8C49-4F00-9CDC-6CD1B9FAE016}" type="slidenum">
              <a:rPr lang="en-US" altLang="en-US" smtClean="0">
                <a:solidFill>
                  <a:srgbClr val="000000"/>
                </a:solidFill>
                <a:latin typeface="Calibri" panose="020F0502020204030204" pitchFamily="34" charset="0"/>
              </a:rPr>
              <a:pPr/>
              <a:t>51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53446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r>
              <a:rPr lang="fr-CA" altLang="en-US" smtClean="0"/>
              <a:t>And yet something strange happened. At the height of the market’s slump, in May 2009; when all my bleak predictions came true.</a:t>
            </a:r>
            <a:endParaRPr lang="en-CA" altLang="en-US" smtClean="0"/>
          </a:p>
        </p:txBody>
      </p:sp>
      <p:sp>
        <p:nvSpPr>
          <p:cNvPr id="501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1E4DC8-33AD-4B7F-97E2-13D4F26E8F75}" type="slidenum">
              <a:rPr lang="en-US" altLang="en-US" smtClean="0">
                <a:solidFill>
                  <a:srgbClr val="000000"/>
                </a:solidFill>
                <a:latin typeface="Calibri" panose="020F0502020204030204" pitchFamily="34" charset="0"/>
              </a:rPr>
              <a:pPr/>
              <a:t>52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984455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r>
              <a:rPr lang="en-CA" altLang="en-US" smtClean="0"/>
              <a:t>After 12 years spent all around the world, I moved back to Montreal.</a:t>
            </a:r>
          </a:p>
        </p:txBody>
      </p:sp>
      <p:sp>
        <p:nvSpPr>
          <p:cNvPr id="522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62CFD2-EDFE-4508-8921-CC89A5533FEA}" type="slidenum">
              <a:rPr lang="en-US" altLang="en-US" smtClean="0">
                <a:solidFill>
                  <a:srgbClr val="000000"/>
                </a:solidFill>
                <a:latin typeface="Calibri" panose="020F0502020204030204" pitchFamily="34" charset="0"/>
              </a:rPr>
              <a:pPr/>
              <a:t>53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59394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r>
              <a:rPr lang="fr-CA" altLang="en-US" smtClean="0"/>
              <a:t>And I started an independent Video-Game studio in the one city that didn’t have any independent studios.</a:t>
            </a:r>
            <a:endParaRPr lang="en-CA" altLang="en-US" smtClean="0"/>
          </a:p>
        </p:txBody>
      </p:sp>
      <p:sp>
        <p:nvSpPr>
          <p:cNvPr id="542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AEA811-03DE-4861-82C9-DA91C1E45FB5}" type="slidenum">
              <a:rPr lang="en-US" altLang="en-US" smtClean="0">
                <a:solidFill>
                  <a:srgbClr val="000000"/>
                </a:solidFill>
                <a:latin typeface="Calibri" panose="020F0502020204030204" pitchFamily="34" charset="0"/>
              </a:rPr>
              <a:pPr/>
              <a:t>54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563242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fr-CA" altLang="en-US" smtClean="0"/>
              <a:t>Why</a:t>
            </a:r>
            <a:r>
              <a:rPr lang="en-CA" altLang="en-US" smtClean="0"/>
              <a:t>? </a:t>
            </a:r>
            <a:r>
              <a:rPr lang="fr-CA" altLang="en-US" smtClean="0"/>
              <a:t>Was it prescience that the market would change? That Digital Distribution, Social and Mobile would forever disrupt our industry?</a:t>
            </a:r>
            <a:endParaRPr lang="en-CA" altLang="en-US" smtClean="0"/>
          </a:p>
        </p:txBody>
      </p:sp>
      <p:sp>
        <p:nvSpPr>
          <p:cNvPr id="563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3081BC-481D-4846-B89A-BBDA306F8829}" type="slidenum">
              <a:rPr lang="en-US" altLang="en-US" smtClean="0">
                <a:solidFill>
                  <a:srgbClr val="000000"/>
                </a:solidFill>
                <a:latin typeface="Calibri" panose="020F0502020204030204" pitchFamily="34" charset="0"/>
              </a:rPr>
              <a:pPr/>
              <a:t>55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979538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endParaRPr lang="en-CA" altLang="en-US" smtClean="0"/>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830BE7-8F21-40A1-B43C-552AE3B75981}" type="slidenum">
              <a:rPr lang="en-US" altLang="en-US" smtClean="0">
                <a:solidFill>
                  <a:srgbClr val="000000"/>
                </a:solidFill>
                <a:latin typeface="Calibri" panose="020F0502020204030204" pitchFamily="34" charset="0"/>
              </a:rPr>
              <a:pPr/>
              <a:t>56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75580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fr-CA" altLang="en-US" smtClean="0"/>
              <a:t>Because… Mary Poppins.</a:t>
            </a:r>
          </a:p>
          <a:p>
            <a:endParaRPr lang="fr-CA" altLang="en-US" smtClean="0"/>
          </a:p>
          <a:p>
            <a:endParaRPr lang="fr-CA" altLang="en-US" smtClean="0"/>
          </a:p>
          <a:p>
            <a:endParaRPr lang="en-CA" altLang="en-US" smtClean="0"/>
          </a:p>
        </p:txBody>
      </p:sp>
      <p:sp>
        <p:nvSpPr>
          <p:cNvPr id="604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A1C513-DBB1-4690-94BB-8D1943634301}" type="slidenum">
              <a:rPr lang="en-US" altLang="en-US" smtClean="0">
                <a:solidFill>
                  <a:srgbClr val="000000"/>
                </a:solidFill>
                <a:latin typeface="Calibri" panose="020F0502020204030204" pitchFamily="34" charset="0"/>
              </a:rPr>
              <a:pPr/>
              <a:t>57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06678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fr-CA" altLang="en-US" smtClean="0"/>
              <a:t>Because I spent two decades learning how to make money and survive in this business, but that’s not why I work in it.</a:t>
            </a:r>
          </a:p>
          <a:p>
            <a:endParaRPr lang="fr-CA" altLang="en-US" smtClean="0"/>
          </a:p>
          <a:p>
            <a:endParaRPr lang="en-CA" altLang="en-US" smtClean="0"/>
          </a:p>
        </p:txBody>
      </p:sp>
      <p:sp>
        <p:nvSpPr>
          <p:cNvPr id="624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C53D2F-5405-4F95-9D80-495E6E6D59AA}" type="slidenum">
              <a:rPr lang="en-US" altLang="en-US" smtClean="0">
                <a:solidFill>
                  <a:srgbClr val="000000"/>
                </a:solidFill>
                <a:latin typeface="Calibri" panose="020F0502020204030204" pitchFamily="34" charset="0"/>
              </a:rPr>
              <a:pPr/>
              <a:t>58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496127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r>
              <a:rPr lang="fr-CA" altLang="en-US" smtClean="0"/>
              <a:t>Because there’s still nothing rational today about the idea of starting your own video-game studio.</a:t>
            </a:r>
          </a:p>
        </p:txBody>
      </p:sp>
      <p:sp>
        <p:nvSpPr>
          <p:cNvPr id="645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62D531-7CAC-4202-80FA-158AE71E1F14}" type="slidenum">
              <a:rPr lang="en-US" altLang="en-US" smtClean="0">
                <a:solidFill>
                  <a:srgbClr val="000000"/>
                </a:solidFill>
                <a:latin typeface="Calibri" panose="020F0502020204030204" pitchFamily="34" charset="0"/>
              </a:rPr>
              <a:pPr/>
              <a:t>59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2668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think it’s the ubiquitous “Clarity” pop song from a year ago</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6</a:t>
            </a:fld>
            <a:endParaRPr lang="en-US"/>
          </a:p>
        </p:txBody>
      </p:sp>
    </p:spTree>
    <p:extLst>
      <p:ext uri="{BB962C8B-B14F-4D97-AF65-F5344CB8AC3E}">
        <p14:creationId xmlns:p14="http://schemas.microsoft.com/office/powerpoint/2010/main" val="14340473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fr-CA" altLang="en-US" smtClean="0"/>
              <a:t>Because it was the only way for us to create our own worlds, on our own terms.</a:t>
            </a:r>
          </a:p>
        </p:txBody>
      </p:sp>
      <p:sp>
        <p:nvSpPr>
          <p:cNvPr id="665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9AA445-4088-4A18-BE1D-C4A4D80535BA}" type="slidenum">
              <a:rPr lang="en-US" altLang="en-US" smtClean="0">
                <a:solidFill>
                  <a:srgbClr val="000000"/>
                </a:solidFill>
                <a:latin typeface="Calibri" panose="020F0502020204030204" pitchFamily="34" charset="0"/>
              </a:rPr>
              <a:pPr/>
              <a:t>60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7996803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CA" altLang="en-US" smtClean="0"/>
              <a:t>Because sometimes making stupid decisions is the right decision.</a:t>
            </a:r>
          </a:p>
          <a:p>
            <a:r>
              <a:rPr lang="en-CA" altLang="en-US" smtClean="0"/>
              <a:t>Thank you.</a:t>
            </a:r>
          </a:p>
        </p:txBody>
      </p:sp>
      <p:sp>
        <p:nvSpPr>
          <p:cNvPr id="686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2CABBC-73AC-4C74-A791-893E431E05D9}" type="slidenum">
              <a:rPr lang="en-US" altLang="en-US" smtClean="0">
                <a:solidFill>
                  <a:srgbClr val="000000"/>
                </a:solidFill>
                <a:latin typeface="Calibri" panose="020F0502020204030204" pitchFamily="34" charset="0"/>
              </a:rPr>
              <a:pPr/>
              <a:t>61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6132205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next speaker is a long time industry veteran, for a time he worked on console games like Army of Two</a:t>
            </a:r>
          </a:p>
          <a:p>
            <a:endParaRPr lang="en-US" baseline="0" dirty="0" smtClean="0"/>
          </a:p>
          <a:p>
            <a:r>
              <a:rPr lang="en-US" baseline="0" dirty="0" smtClean="0"/>
              <a:t>Before splitting off to make his own studio to focus on decidedly different games, like the award-winning </a:t>
            </a:r>
            <a:r>
              <a:rPr lang="en-US" baseline="0" dirty="0" err="1" smtClean="0"/>
              <a:t>Papo</a:t>
            </a:r>
            <a:r>
              <a:rPr lang="en-US" baseline="0" dirty="0" smtClean="0"/>
              <a:t> and </a:t>
            </a:r>
            <a:r>
              <a:rPr lang="en-US" baseline="0" dirty="0" err="1" smtClean="0"/>
              <a:t>Yo</a:t>
            </a:r>
            <a:r>
              <a:rPr lang="en-US" baseline="0" dirty="0" smtClean="0"/>
              <a:t>.</a:t>
            </a:r>
          </a:p>
          <a:p>
            <a:endParaRPr lang="en-US" baseline="0" dirty="0" smtClean="0"/>
          </a:p>
          <a:p>
            <a:r>
              <a:rPr lang="en-US" baseline="0" dirty="0" smtClean="0"/>
              <a:t>Now his work focuses on VR, like with the Time Machine VR project.</a:t>
            </a:r>
          </a:p>
          <a:p>
            <a:endParaRPr lang="en-US" baseline="0" dirty="0" smtClean="0"/>
          </a:p>
          <a:p>
            <a:r>
              <a:rPr lang="en-US" baseline="0" dirty="0" smtClean="0"/>
              <a:t>Vander Caballero!</a:t>
            </a:r>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2064672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(Vander did not include any notes with his slides.)</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63</a:t>
            </a:fld>
            <a:endParaRPr lang="en-US"/>
          </a:p>
        </p:txBody>
      </p:sp>
    </p:spTree>
    <p:extLst>
      <p:ext uri="{BB962C8B-B14F-4D97-AF65-F5344CB8AC3E}">
        <p14:creationId xmlns:p14="http://schemas.microsoft.com/office/powerpoint/2010/main" val="29908592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Calibri" charset="0"/>
              <a:cs typeface="+mn-cs"/>
            </a:endParaRPr>
          </a:p>
        </p:txBody>
      </p:sp>
      <p:sp>
        <p:nvSpPr>
          <p:cNvPr id="9220" name="Slide Number Placeholder 3"/>
          <p:cNvSpPr>
            <a:spLocks noGrp="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48453C-CB7A-44C2-A304-8BFA8EEC1BCA}" type="slidenum">
              <a:rPr lang="en-US" altLang="en-US" sz="1200">
                <a:solidFill>
                  <a:srgbClr val="000000"/>
                </a:solidFill>
                <a:latin typeface="Calibri" panose="020F0502020204030204" pitchFamily="34" charset="0"/>
              </a:rPr>
              <a:pPr/>
              <a:t>65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431317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CA">
                <a:latin typeface="Calibri" charset="0"/>
                <a:cs typeface="+mn-cs"/>
              </a:rPr>
              <a:t>GAZE</a:t>
            </a:r>
            <a:endParaRPr lang="en-US">
              <a:latin typeface="Calibri" charset="0"/>
              <a:cs typeface="+mn-cs"/>
            </a:endParaRPr>
          </a:p>
        </p:txBody>
      </p:sp>
      <p:sp>
        <p:nvSpPr>
          <p:cNvPr id="12292" name="Slide Number Placeholder 3"/>
          <p:cNvSpPr>
            <a:spLocks noGrp="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610C76-DF3A-440A-84A8-5D18C325150E}" type="slidenum">
              <a:rPr lang="en-US" altLang="en-US" sz="1200">
                <a:solidFill>
                  <a:srgbClr val="000000"/>
                </a:solidFill>
                <a:latin typeface="Calibri" panose="020F0502020204030204" pitchFamily="34" charset="0"/>
              </a:rPr>
              <a:pPr/>
              <a:t>67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4328994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Going to switch things up a bit with our next speaker.  </a:t>
            </a:r>
          </a:p>
          <a:p>
            <a:endParaRPr lang="en-US" baseline="0" dirty="0" smtClean="0"/>
          </a:p>
          <a:p>
            <a:r>
              <a:rPr lang="en-US" baseline="0" dirty="0" smtClean="0"/>
              <a:t>Our next speaker doesn’t spend her time making games but rather studying them, and specifically how players play them.</a:t>
            </a:r>
          </a:p>
          <a:p>
            <a:endParaRPr lang="en-US" baseline="0" dirty="0" smtClean="0"/>
          </a:p>
          <a:p>
            <a:r>
              <a:rPr lang="en-US" baseline="0" dirty="0" smtClean="0"/>
              <a:t>She is author of books like Players and their Pets about how game communities evolve, a book about Cheating in games, </a:t>
            </a:r>
          </a:p>
          <a:p>
            <a:endParaRPr lang="en-US" baseline="0" dirty="0" smtClean="0"/>
          </a:p>
          <a:p>
            <a:r>
              <a:rPr lang="en-US" baseline="0" dirty="0" smtClean="0"/>
              <a:t>and her next book called from Atari to Zelda is about the uniqueness of Japanese games and is coming out next spring.</a:t>
            </a:r>
          </a:p>
          <a:p>
            <a:endParaRPr lang="en-US" baseline="0" dirty="0" smtClean="0"/>
          </a:p>
          <a:p>
            <a:r>
              <a:rPr lang="en-US" baseline="0" dirty="0" smtClean="0"/>
              <a:t>Mia </a:t>
            </a:r>
            <a:r>
              <a:rPr lang="en-US" baseline="0" dirty="0" err="1" smtClean="0"/>
              <a:t>Consalvo</a:t>
            </a:r>
            <a:r>
              <a:rPr lang="en-US" baseline="0" dirty="0" smtClean="0"/>
              <a:t>!</a:t>
            </a:r>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pPr>
                <a:defRPr/>
              </a:pPr>
              <a:t>70</a:t>
            </a:fld>
            <a:endParaRPr lang="en-US"/>
          </a:p>
        </p:txBody>
      </p:sp>
    </p:spTree>
    <p:extLst>
      <p:ext uri="{BB962C8B-B14F-4D97-AF65-F5344CB8AC3E}">
        <p14:creationId xmlns:p14="http://schemas.microsoft.com/office/powerpoint/2010/main" val="3125858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9698" name="Notes Placeholder 2"/>
          <p:cNvSpPr>
            <a:spLocks noGrp="1"/>
          </p:cNvSpPr>
          <p:nvPr>
            <p:ph type="body" idx="1"/>
          </p:nvPr>
        </p:nvSpPr>
        <p:spPr/>
        <p:txBody>
          <a:bodyPr/>
          <a:lstStyle/>
          <a:p>
            <a:r>
              <a:rPr lang="en-US" altLang="en-US" smtClean="0">
                <a:ea typeface="ＭＳ Ｐゴシック" panose="020B0600070205080204" pitchFamily="34" charset="-128"/>
              </a:rPr>
              <a:t>When I first started asking players how and why they cheated in videogames their answers surprised me. Most people admitted to cheating at some point in a game, but nearly everyone said they avoided cheating if at all possible. When pressed, the nearly universal answer was that they wanted to earn their achievements in the game. Cheating robbed them of their hard work, the sense of accomplishment the game offered. I had thought games were supposed to be a ‘safe space’ or have some sort of ‘magic circle’ for players to do things they couldn’t – or wouldn’t – in daily life. That realization came back when I started investigating how people play games that offer moral and ethical dilemmas.</a:t>
            </a:r>
          </a:p>
          <a:p>
            <a:endParaRPr lang="en-US" altLang="en-US" smtClean="0">
              <a:ea typeface="ＭＳ Ｐゴシック" panose="020B0600070205080204" pitchFamily="34" charset="-128"/>
            </a:endParaRPr>
          </a:p>
        </p:txBody>
      </p:sp>
      <p:sp>
        <p:nvSpPr>
          <p:cNvPr id="29699"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7E8C56-411F-4F6B-BE61-DC941740E18E}" type="slidenum">
              <a:rPr lang="en-US" altLang="en-US" sz="1200">
                <a:solidFill>
                  <a:srgbClr val="000000"/>
                </a:solidFill>
                <a:latin typeface="Calibri" panose="020F0502020204030204" pitchFamily="34" charset="0"/>
              </a:rPr>
              <a:pPr/>
              <a:t>71</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7082079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0722" name="Notes Placeholder 2"/>
          <p:cNvSpPr>
            <a:spLocks noGrp="1"/>
          </p:cNvSpPr>
          <p:nvPr>
            <p:ph type="body" idx="1"/>
          </p:nvPr>
        </p:nvSpPr>
        <p:spPr/>
        <p:txBody>
          <a:bodyPr/>
          <a:lstStyle/>
          <a:p>
            <a:r>
              <a:rPr lang="en-US" altLang="en-US" smtClean="0">
                <a:ea typeface="ＭＳ Ｐゴシック" panose="020B0600070205080204" pitchFamily="34" charset="-128"/>
              </a:rPr>
              <a:t>For the past six years, I’ve been talking with players who enjoy games like </a:t>
            </a:r>
            <a:r>
              <a:rPr lang="en-US" altLang="en-US" i="1" smtClean="0">
                <a:ea typeface="ＭＳ Ｐゴシック" panose="020B0600070205080204" pitchFamily="34" charset="-128"/>
              </a:rPr>
              <a:t>Fallout 4, Dragon Age Inquisition, Mass Effect 3, The Walking Dead, Fable, KoTOR, </a:t>
            </a:r>
            <a:r>
              <a:rPr lang="en-US" altLang="en-US" smtClean="0">
                <a:ea typeface="ＭＳ Ｐゴシック" panose="020B0600070205080204" pitchFamily="34" charset="-128"/>
              </a:rPr>
              <a:t>and </a:t>
            </a:r>
            <a:r>
              <a:rPr lang="en-US" altLang="en-US" i="1" smtClean="0">
                <a:ea typeface="ＭＳ Ｐゴシック" panose="020B0600070205080204" pitchFamily="34" charset="-128"/>
              </a:rPr>
              <a:t>Game of Thrones. </a:t>
            </a:r>
            <a:r>
              <a:rPr lang="en-US" altLang="en-US" smtClean="0">
                <a:ea typeface="ＭＳ Ｐゴシック" panose="020B0600070205080204" pitchFamily="34" charset="-128"/>
              </a:rPr>
              <a:t>People who enjoy those types of games really love to talk – at length! - about the choices they are confronted with, and how they should and do respond.</a:t>
            </a:r>
          </a:p>
          <a:p>
            <a:endParaRPr lang="en-US" altLang="en-US" smtClean="0">
              <a:ea typeface="ＭＳ Ｐゴシック" panose="020B0600070205080204" pitchFamily="34" charset="-128"/>
            </a:endParaRPr>
          </a:p>
        </p:txBody>
      </p:sp>
      <p:sp>
        <p:nvSpPr>
          <p:cNvPr id="30723"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0163B4-201B-48DF-A0C4-8F0669FE28CD}" type="slidenum">
              <a:rPr lang="en-US" altLang="en-US" sz="1200">
                <a:solidFill>
                  <a:srgbClr val="000000"/>
                </a:solidFill>
                <a:latin typeface="Calibri" panose="020F0502020204030204" pitchFamily="34" charset="0"/>
              </a:rPr>
              <a:pPr/>
              <a:t>72</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063367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1746" name="Notes Placeholder 2"/>
          <p:cNvSpPr>
            <a:spLocks noGrp="1"/>
          </p:cNvSpPr>
          <p:nvPr>
            <p:ph type="body" idx="1"/>
          </p:nvPr>
        </p:nvSpPr>
        <p:spPr/>
        <p:txBody>
          <a:bodyPr/>
          <a:lstStyle/>
          <a:p>
            <a:r>
              <a:rPr lang="en-US" altLang="en-US" smtClean="0">
                <a:ea typeface="ＭＳ Ｐゴシック" panose="020B0600070205080204" pitchFamily="34" charset="-128"/>
              </a:rPr>
              <a:t>Although the exact figures vary, most players – at least in their first playthrough of a game – say they play the ‘good’ option, the paragon, the hero, as opposed to another style of play. When asked why that was, they gave me a few answers:</a:t>
            </a:r>
          </a:p>
          <a:p>
            <a:endParaRPr lang="en-US" altLang="en-US" smtClean="0">
              <a:ea typeface="ＭＳ Ｐゴシック" panose="020B0600070205080204" pitchFamily="34" charset="-128"/>
            </a:endParaRPr>
          </a:p>
        </p:txBody>
      </p:sp>
      <p:sp>
        <p:nvSpPr>
          <p:cNvPr id="31747"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1DF44F-7FC8-4AA1-8BF8-46231CC1FE23}" type="slidenum">
              <a:rPr lang="en-US" altLang="en-US" sz="1200">
                <a:solidFill>
                  <a:srgbClr val="000000"/>
                </a:solidFill>
                <a:latin typeface="Calibri" panose="020F0502020204030204" pitchFamily="34" charset="0"/>
              </a:rPr>
              <a:pPr/>
              <a:t>73</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047332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would be wrong.</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7</a:t>
            </a:fld>
            <a:endParaRPr lang="en-US"/>
          </a:p>
        </p:txBody>
      </p:sp>
    </p:spTree>
    <p:extLst>
      <p:ext uri="{BB962C8B-B14F-4D97-AF65-F5344CB8AC3E}">
        <p14:creationId xmlns:p14="http://schemas.microsoft.com/office/powerpoint/2010/main" val="40732037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2770" name="Notes Placeholder 2"/>
          <p:cNvSpPr>
            <a:spLocks noGrp="1"/>
          </p:cNvSpPr>
          <p:nvPr>
            <p:ph type="body" idx="1"/>
          </p:nvPr>
        </p:nvSpPr>
        <p:spPr/>
        <p:txBody>
          <a:bodyPr/>
          <a:lstStyle/>
          <a:p>
            <a:r>
              <a:rPr lang="en-US" altLang="en-US" smtClean="0">
                <a:ea typeface="ＭＳ Ｐゴシック" panose="020B0600070205080204" pitchFamily="34" charset="-128"/>
              </a:rPr>
              <a:t>1. The way most games are structured, being ‘evil’ is really just being selfish and refusing to help people. If saying “NO” to quests eliminated gameplay options, players didn’t like that – they ‘paid for the game’ and wanted to see as much content as possible. These are the pragmatists – they choose to play as good to get as much gameplay as possible.</a:t>
            </a:r>
          </a:p>
          <a:p>
            <a:endParaRPr lang="en-US" altLang="en-US" smtClean="0">
              <a:ea typeface="ＭＳ Ｐゴシック" panose="020B0600070205080204" pitchFamily="34" charset="-128"/>
            </a:endParaRPr>
          </a:p>
        </p:txBody>
      </p:sp>
      <p:sp>
        <p:nvSpPr>
          <p:cNvPr id="32771"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E38519-5D71-4C9D-87E9-F856041E2534}" type="slidenum">
              <a:rPr lang="en-US" altLang="en-US" sz="1200">
                <a:solidFill>
                  <a:srgbClr val="000000"/>
                </a:solidFill>
                <a:latin typeface="Calibri" panose="020F0502020204030204" pitchFamily="34" charset="0"/>
              </a:rPr>
              <a:pPr/>
              <a:t>74</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372060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3794" name="Notes Placeholder 2"/>
          <p:cNvSpPr>
            <a:spLocks noGrp="1"/>
          </p:cNvSpPr>
          <p:nvPr>
            <p:ph type="body" idx="1"/>
          </p:nvPr>
        </p:nvSpPr>
        <p:spPr/>
        <p:txBody>
          <a:bodyPr/>
          <a:lstStyle/>
          <a:p>
            <a:r>
              <a:rPr lang="en-US" altLang="en-US" smtClean="0">
                <a:ea typeface="ＭＳ Ｐゴシック" panose="020B0600070205080204" pitchFamily="34" charset="-128"/>
              </a:rPr>
              <a:t>2. Most games are designed for the player to become the hero of the story. Some players believed that not being ‘heroic’ in a certain way would be deviating from the game’s central premise.</a:t>
            </a:r>
          </a:p>
        </p:txBody>
      </p:sp>
      <p:sp>
        <p:nvSpPr>
          <p:cNvPr id="33795"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028677-3A86-4412-968F-F6804057B532}" type="slidenum">
              <a:rPr lang="en-US" altLang="en-US" sz="1200">
                <a:solidFill>
                  <a:srgbClr val="000000"/>
                </a:solidFill>
                <a:latin typeface="Calibri" panose="020F0502020204030204" pitchFamily="34" charset="0"/>
              </a:rPr>
              <a:pPr/>
              <a:t>75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7036113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818" name="Notes Placeholder 2"/>
          <p:cNvSpPr>
            <a:spLocks noGrp="1"/>
          </p:cNvSpPr>
          <p:nvPr>
            <p:ph type="body" idx="1"/>
          </p:nvPr>
        </p:nvSpPr>
        <p:spPr/>
        <p:txBody>
          <a:bodyPr/>
          <a:lstStyle/>
          <a:p>
            <a:r>
              <a:rPr lang="en-US" altLang="en-US" smtClean="0">
                <a:ea typeface="ＭＳ Ｐゴシック" panose="020B0600070205080204" pitchFamily="34" charset="-128"/>
              </a:rPr>
              <a:t>3. And many players said they had </a:t>
            </a:r>
            <a:r>
              <a:rPr lang="en-US" altLang="en-US" i="1" smtClean="0">
                <a:ea typeface="ＭＳ Ｐゴシック" panose="020B0600070205080204" pitchFamily="34" charset="-128"/>
              </a:rPr>
              <a:t>trouble </a:t>
            </a:r>
            <a:r>
              <a:rPr lang="en-US" altLang="en-US" smtClean="0">
                <a:ea typeface="ＭＳ Ｐゴシック" panose="020B0600070205080204" pitchFamily="34" charset="-128"/>
              </a:rPr>
              <a:t>playing as evil – it felt bad or uncomfortable to them; it went against their upbringing or their moral framework.</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It’s this third group (which I think ties in with the second group) I’m most interested in and wanted to talk more about today because their answers led to my own moment of clarity about how people respond to games. </a:t>
            </a:r>
          </a:p>
          <a:p>
            <a:endParaRPr lang="en-US" altLang="en-US" smtClean="0">
              <a:ea typeface="ＭＳ Ｐゴシック" panose="020B0600070205080204" pitchFamily="34" charset="-128"/>
            </a:endParaRPr>
          </a:p>
        </p:txBody>
      </p:sp>
      <p:sp>
        <p:nvSpPr>
          <p:cNvPr id="34819"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317709-82D1-466F-AC7E-742CC13F85C5}" type="slidenum">
              <a:rPr lang="en-US" altLang="en-US" sz="1200">
                <a:solidFill>
                  <a:srgbClr val="000000"/>
                </a:solidFill>
                <a:latin typeface="Calibri" panose="020F0502020204030204" pitchFamily="34" charset="0"/>
              </a:rPr>
              <a:pPr/>
              <a:t>76</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2479706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5842" name="Notes Placeholder 2"/>
          <p:cNvSpPr>
            <a:spLocks noGrp="1"/>
          </p:cNvSpPr>
          <p:nvPr>
            <p:ph type="body" idx="1"/>
          </p:nvPr>
        </p:nvSpPr>
        <p:spPr/>
        <p:txBody>
          <a:bodyPr/>
          <a:lstStyle/>
          <a:p>
            <a:r>
              <a:rPr lang="en-US" altLang="en-US" smtClean="0">
                <a:ea typeface="ＭＳ Ｐゴシック" panose="020B0600070205080204" pitchFamily="34" charset="-128"/>
              </a:rPr>
              <a:t>Many of these players told me they play RPGs as ‘themselves’ – either the choices they make are ‘their own’ or they’re playing as a better version of themselves. This is their ‘wished for self’ that could take action in such a setting, the self that could undertake quests and adventures, kill when necessary, but do so in maybe a noble or ego-less way. </a:t>
            </a:r>
          </a:p>
          <a:p>
            <a:r>
              <a:rPr lang="en-US" altLang="en-US" smtClean="0">
                <a:ea typeface="ＭＳ Ｐゴシック" panose="020B0600070205080204" pitchFamily="34" charset="-128"/>
              </a:rPr>
              <a:t>	</a:t>
            </a:r>
          </a:p>
        </p:txBody>
      </p:sp>
      <p:sp>
        <p:nvSpPr>
          <p:cNvPr id="35843"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B3DC55-CB25-48A5-A7EC-677F49E1CF78}" type="slidenum">
              <a:rPr lang="en-US" altLang="en-US" sz="1200">
                <a:solidFill>
                  <a:srgbClr val="000000"/>
                </a:solidFill>
                <a:latin typeface="Calibri" panose="020F0502020204030204" pitchFamily="34" charset="0"/>
              </a:rPr>
              <a:pPr/>
              <a:t>77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1481252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6866" name="Notes Placeholder 2"/>
          <p:cNvSpPr>
            <a:spLocks noGrp="1"/>
          </p:cNvSpPr>
          <p:nvPr>
            <p:ph type="body" idx="1"/>
          </p:nvPr>
        </p:nvSpPr>
        <p:spPr/>
        <p:txBody>
          <a:bodyPr/>
          <a:lstStyle/>
          <a:p>
            <a:r>
              <a:rPr lang="en-US" altLang="en-US" smtClean="0">
                <a:ea typeface="ＭＳ Ｐゴシック" panose="020B0600070205080204" pitchFamily="34" charset="-128"/>
              </a:rPr>
              <a:t>As that ‘wished for self’ players are then confronted with characters and situations that are morally ambiguous. Many times, players told me they didn’t want to ‘let down’ in-game characters, for no reason other than that they would ‘feel guilty’ for doing so. Or they ‘felt so bad’ about actions they took that they had to stop playing the game for a while. Some games attach mechanics to those interactions like romancing or unlocking more advanced quests, but even without those, the urge to please certain characters – at least the ones the player has decided she likes – is very strong. </a:t>
            </a:r>
          </a:p>
        </p:txBody>
      </p:sp>
      <p:sp>
        <p:nvSpPr>
          <p:cNvPr id="36867"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A35A24-0C0A-4C76-BB91-F3CA830DD4E0}" type="slidenum">
              <a:rPr lang="en-US" altLang="en-US" sz="1200">
                <a:solidFill>
                  <a:srgbClr val="000000"/>
                </a:solidFill>
                <a:latin typeface="Calibri" panose="020F0502020204030204" pitchFamily="34" charset="0"/>
              </a:rPr>
              <a:pPr/>
              <a:t>78</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2462575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7890" name="Notes Placeholder 2"/>
          <p:cNvSpPr>
            <a:spLocks noGrp="1"/>
          </p:cNvSpPr>
          <p:nvPr>
            <p:ph type="body" idx="1"/>
          </p:nvPr>
        </p:nvSpPr>
        <p:spPr/>
        <p:txBody>
          <a:bodyPr/>
          <a:lstStyle/>
          <a:p>
            <a:r>
              <a:rPr lang="en-US" altLang="en-US" smtClean="0">
                <a:ea typeface="ＭＳ Ｐゴシック" panose="020B0600070205080204" pitchFamily="34" charset="-128"/>
              </a:rPr>
              <a:t>Moment of Clarity alert! Players don’t leave their moral frameworks behind or aside when they play games. They’re telling us that in different ways, over and over again. They don’t like to cheat because they want to earn their game achievements and take pride in those accomplishments. Many women players prefer to use female avatars when they are available. Most players, when creating humanoid avatars in places like Second Life, default to thinner, more attractive versions of themselves because that’s what society values. And if players are people who don’t want to let others down, they carry those same feelings and proclivities into games. There is no ‘safe space’ where they really want to leave those beliefs at the wayside. And games push them to keep those beliefs. If a game keeps insisting that ‘you’ are the hero, the chosen one, the Herald, the lone survivor, that only adds more moral weight to your actions. </a:t>
            </a:r>
          </a:p>
          <a:p>
            <a:endParaRPr lang="en-US" altLang="en-US" smtClean="0">
              <a:ea typeface="ＭＳ Ｐゴシック" panose="020B0600070205080204" pitchFamily="34" charset="-128"/>
            </a:endParaRPr>
          </a:p>
        </p:txBody>
      </p:sp>
      <p:sp>
        <p:nvSpPr>
          <p:cNvPr id="37891"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B15DA6-20B9-4315-9233-D33E61BCE424}" type="slidenum">
              <a:rPr lang="en-US" altLang="en-US" sz="1200">
                <a:solidFill>
                  <a:srgbClr val="000000"/>
                </a:solidFill>
                <a:latin typeface="Calibri" panose="020F0502020204030204" pitchFamily="34" charset="0"/>
              </a:rPr>
              <a:pPr/>
              <a:t>79</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1783365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4" name="Notes Placeholder 2"/>
          <p:cNvSpPr>
            <a:spLocks noGrp="1"/>
          </p:cNvSpPr>
          <p:nvPr>
            <p:ph type="body" idx="1"/>
          </p:nvPr>
        </p:nvSpPr>
        <p:spPr/>
        <p:txBody>
          <a:bodyPr/>
          <a:lstStyle/>
          <a:p>
            <a:r>
              <a:rPr lang="en-US" altLang="en-US" smtClean="0">
                <a:ea typeface="ＭＳ Ｐゴシック" panose="020B0600070205080204" pitchFamily="34" charset="-128"/>
              </a:rPr>
              <a:t>So how do players still happily accept all the killing and bloodshed in games? Mostly they justify it- and the game helps them do that too. If they are slaughtering a roomful of people, it’s generally for a good reason, or else they won’t do it. Or if it’s an optional quest and they feel queasy they opt out- they won’t kill those rams in DA:I, they won’t blow up Megaton City in Fallout 3; they won’t let Clementine see Lee killing men in The Walking Dead, they won’t play the No Russian level in Modern Warfare. Even in games, there are lines they don’t want to- or can’t- cross.</a:t>
            </a:r>
          </a:p>
          <a:p>
            <a:r>
              <a:rPr lang="en-US" altLang="en-US" smtClean="0">
                <a:ea typeface="ＭＳ Ｐゴシック" panose="020B0600070205080204" pitchFamily="34" charset="-128"/>
              </a:rPr>
              <a:t>If the game forces them to do things they are uncomfortable with, or they feel the need to continue with it, they will disengage with the seriousness of the process – that’s when it becomes ‘only a game’ – but more often they grapple with feelings of discomfort or disgust—even in virtual scenarios. </a:t>
            </a:r>
          </a:p>
          <a:p>
            <a:r>
              <a:rPr lang="en-US" altLang="en-US" smtClean="0">
                <a:ea typeface="ＭＳ Ｐゴシック" panose="020B0600070205080204" pitchFamily="34" charset="-128"/>
              </a:rPr>
              <a:t>	Designers are getting better at creating options for players beyond kill the kitten or save the kitten; but players keep hugging the right wall- they don’t want to engage with that other content, apart from another game playthrough, if they get around to it. Players don’t believe there is a magic circle for play- a safe space where they can step outside their moral frameworks to try on other options. The challenge is to make them feel comfortable in taking those chances, in trying out those alternatives. That’s happening with games that are shorter, where it’s not so difficult to try the game again, to see what happens when you walk a different path. In games like </a:t>
            </a:r>
            <a:r>
              <a:rPr lang="en-US" altLang="en-US" i="1" smtClean="0">
                <a:ea typeface="ＭＳ Ｐゴシック" panose="020B0600070205080204" pitchFamily="34" charset="-128"/>
              </a:rPr>
              <a:t>Life is Strange, </a:t>
            </a:r>
            <a:r>
              <a:rPr lang="en-US" altLang="en-US" smtClean="0">
                <a:ea typeface="ＭＳ Ｐゴシック" panose="020B0600070205080204" pitchFamily="34" charset="-128"/>
              </a:rPr>
              <a:t>the rewind option lets players see at least some divergent paths, even if they can’t predict what will happen later on in the game due to those actions. But games still need more hooks to entice players, to help them – at least temporarily- get over the guilt of letting down digital characters, or moving beyond their personal moral frameworks – to play at other ways of engaging with the world. </a:t>
            </a:r>
          </a:p>
        </p:txBody>
      </p:sp>
      <p:sp>
        <p:nvSpPr>
          <p:cNvPr id="38915"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CB997D-3137-41CD-BC4C-F1FE79E0DC2D}" type="slidenum">
              <a:rPr lang="en-US" altLang="en-US" sz="1200">
                <a:solidFill>
                  <a:srgbClr val="000000"/>
                </a:solidFill>
                <a:latin typeface="Calibri" panose="020F0502020204030204" pitchFamily="34" charset="0"/>
              </a:rPr>
              <a:pPr/>
              <a:t>80</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4695055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en-US" dirty="0" smtClean="0"/>
              <a:t>. Otherwise, they will keep rehearsing the hero role, and refusing to engage with more complicated ways of being.</a:t>
            </a:r>
          </a:p>
          <a:p>
            <a:pPr eaLnBrk="1" hangingPunct="1">
              <a:spcBef>
                <a:spcPct val="0"/>
              </a:spcBef>
              <a:defRPr/>
            </a:pPr>
            <a:endParaRPr lang="en-US" dirty="0">
              <a:latin typeface="Calibri" charset="0"/>
              <a:cs typeface="+mn-cs"/>
            </a:endParaRPr>
          </a:p>
        </p:txBody>
      </p:sp>
      <p:sp>
        <p:nvSpPr>
          <p:cNvPr id="19460"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5A96D03-969D-4118-927A-762CA308AFA6}" type="slidenum">
              <a:rPr lang="en-US" altLang="en-US" sz="1200" smtClean="0">
                <a:solidFill>
                  <a:srgbClr val="000000"/>
                </a:solidFill>
              </a:rPr>
              <a:pPr algn="r" eaLnBrk="1" hangingPunct="1"/>
              <a:t>81</a:t>
            </a:fld>
            <a:endParaRPr lang="en-US" altLang="en-US" sz="1200" smtClean="0">
              <a:solidFill>
                <a:srgbClr val="000000"/>
              </a:solidFill>
            </a:endParaRPr>
          </a:p>
        </p:txBody>
      </p:sp>
    </p:spTree>
    <p:extLst>
      <p:ext uri="{BB962C8B-B14F-4D97-AF65-F5344CB8AC3E}">
        <p14:creationId xmlns:p14="http://schemas.microsoft.com/office/powerpoint/2010/main" val="16154619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smtClean="0">
                <a:latin typeface="Calibri" charset="0"/>
                <a:cs typeface="+mn-cs"/>
              </a:rPr>
              <a:t>Thank you!</a:t>
            </a:r>
            <a:endParaRPr lang="en-US">
              <a:latin typeface="Calibri" charset="0"/>
              <a:cs typeface="+mn-cs"/>
            </a:endParaRPr>
          </a:p>
        </p:txBody>
      </p:sp>
      <p:sp>
        <p:nvSpPr>
          <p:cNvPr id="2560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729F6553-07F1-49BE-92AF-34ADCDA29CD6}" type="slidenum">
              <a:rPr lang="en-US" altLang="en-US" sz="1200" smtClean="0">
                <a:solidFill>
                  <a:srgbClr val="000000"/>
                </a:solidFill>
                <a:latin typeface="Calibri" panose="020F0502020204030204" pitchFamily="34" charset="0"/>
                <a:cs typeface="+mn-cs"/>
              </a:rPr>
              <a:pPr algn="r" eaLnBrk="1" hangingPunct="1"/>
              <a:t>82</a:t>
            </a:fld>
            <a:endParaRPr lang="en-US" altLang="en-US" sz="1200" smtClean="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486070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probably seen Jason up on the stage at </a:t>
            </a:r>
            <a:r>
              <a:rPr lang="en-US" dirty="0" err="1" smtClean="0"/>
              <a:t>MIGS</a:t>
            </a:r>
            <a:r>
              <a:rPr lang="en-US" dirty="0" smtClean="0"/>
              <a:t> plenty of times.  </a:t>
            </a:r>
            <a:endParaRPr lang="en-US" baseline="0" dirty="0" smtClean="0"/>
          </a:p>
          <a:p>
            <a:endParaRPr lang="en-US" baseline="0" dirty="0" smtClean="0"/>
          </a:p>
          <a:p>
            <a:r>
              <a:rPr lang="en-US" baseline="0" dirty="0" smtClean="0"/>
              <a:t>If you make games in Montreal you probably know him very well, you may know he was the previous executive director of the </a:t>
            </a:r>
            <a:r>
              <a:rPr lang="en-US" baseline="0" dirty="0" err="1" smtClean="0"/>
              <a:t>IGDA</a:t>
            </a:r>
            <a:endParaRPr lang="en-US" baseline="0" dirty="0" smtClean="0"/>
          </a:p>
          <a:p>
            <a:endParaRPr lang="en-US" baseline="0" dirty="0" smtClean="0"/>
          </a:p>
          <a:p>
            <a:r>
              <a:rPr lang="en-US" baseline="0" dirty="0" smtClean="0"/>
              <a:t>And he now runs the one of its kind indie incubator Execution Labs…</a:t>
            </a:r>
          </a:p>
          <a:p>
            <a:endParaRPr lang="en-US" baseline="0" dirty="0" smtClean="0"/>
          </a:p>
          <a:p>
            <a:r>
              <a:rPr lang="en-US" baseline="0" dirty="0" smtClean="0"/>
              <a:t>Jason Della Rocca!</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83</a:t>
            </a:fld>
            <a:endParaRPr lang="en-US">
              <a:solidFill>
                <a:srgbClr val="000000"/>
              </a:solidFill>
            </a:endParaRPr>
          </a:p>
        </p:txBody>
      </p:sp>
    </p:spTree>
    <p:extLst>
      <p:ext uri="{BB962C8B-B14F-4D97-AF65-F5344CB8AC3E}">
        <p14:creationId xmlns:p14="http://schemas.microsoft.com/office/powerpoint/2010/main" val="3026193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I want to take</a:t>
            </a:r>
            <a:r>
              <a:rPr lang="en-US" baseline="0" dirty="0" smtClean="0"/>
              <a:t> you back a bit farther in time, perhaps some of you are old enough to remember Jay Z’s Black Album (from 10 years ago, how did that happen).</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8</a:t>
            </a:fld>
            <a:endParaRPr lang="en-US"/>
          </a:p>
        </p:txBody>
      </p:sp>
    </p:spTree>
    <p:extLst>
      <p:ext uri="{BB962C8B-B14F-4D97-AF65-F5344CB8AC3E}">
        <p14:creationId xmlns:p14="http://schemas.microsoft.com/office/powerpoint/2010/main" val="25926329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did not include any notes with his slides)</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84</a:t>
            </a:fld>
            <a:endParaRPr lang="en-US"/>
          </a:p>
        </p:txBody>
      </p:sp>
    </p:spTree>
    <p:extLst>
      <p:ext uri="{BB962C8B-B14F-4D97-AF65-F5344CB8AC3E}">
        <p14:creationId xmlns:p14="http://schemas.microsoft.com/office/powerpoint/2010/main" val="14980131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up,</a:t>
            </a:r>
            <a:r>
              <a:rPr lang="en-US" baseline="0" dirty="0" smtClean="0"/>
              <a:t> we have a programmer with a long history of working on AI in games in everything from Company of Heroes to Assassin’s Creed</a:t>
            </a:r>
          </a:p>
          <a:p>
            <a:endParaRPr lang="en-US" baseline="0" dirty="0" smtClean="0"/>
          </a:p>
          <a:p>
            <a:r>
              <a:rPr lang="en-US" baseline="0" dirty="0" smtClean="0"/>
              <a:t>Most recently she was lead programmer on the beautiful Child of Light</a:t>
            </a:r>
            <a:endParaRPr lang="en-US" dirty="0" smtClean="0"/>
          </a:p>
          <a:p>
            <a:endParaRPr lang="en-US" dirty="0" smtClean="0"/>
          </a:p>
          <a:p>
            <a:r>
              <a:rPr lang="en-US" dirty="0" smtClean="0"/>
              <a:t>And her</a:t>
            </a:r>
            <a:r>
              <a:rPr lang="en-US" baseline="0" dirty="0" smtClean="0"/>
              <a:t> name is the best </a:t>
            </a:r>
            <a:r>
              <a:rPr lang="en-US" dirty="0" smtClean="0"/>
              <a:t>name for a programmer I have ever heard.  </a:t>
            </a:r>
          </a:p>
          <a:p>
            <a:endParaRPr lang="en-US" dirty="0" smtClean="0"/>
          </a:p>
          <a:p>
            <a:r>
              <a:rPr lang="en-US" dirty="0" smtClean="0"/>
              <a:t>Brie Code!</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105</a:t>
            </a:fld>
            <a:endParaRPr lang="en-US">
              <a:solidFill>
                <a:srgbClr val="000000"/>
              </a:solidFill>
            </a:endParaRPr>
          </a:p>
        </p:txBody>
      </p:sp>
    </p:spTree>
    <p:extLst>
      <p:ext uri="{BB962C8B-B14F-4D97-AF65-F5344CB8AC3E}">
        <p14:creationId xmlns:p14="http://schemas.microsoft.com/office/powerpoint/2010/main" val="21038943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here to discuss how to build the most interesting teams to create the most interesting games. </a:t>
            </a:r>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0268632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an AI programmer. I’ve worked in games for 13 years. 10 years in AAA, the last 3 years in smaller games. </a:t>
            </a:r>
          </a:p>
          <a:p>
            <a:r>
              <a:rPr lang="en-US" baseline="0" dirty="0" smtClean="0"/>
              <a:t>And often I’ve been on teams where I’ve felt like this. </a:t>
            </a:r>
          </a:p>
          <a:p>
            <a:r>
              <a:rPr lang="en-US" baseline="0" dirty="0" smtClean="0"/>
              <a:t>And this is sad for me. </a:t>
            </a:r>
          </a:p>
          <a:p>
            <a:r>
              <a:rPr lang="en-US" baseline="0" dirty="0" smtClean="0"/>
              <a:t>And it’s sad for the people who for various many reasons don’t come work in our industry and who aren’t represented in our games.</a:t>
            </a:r>
          </a:p>
          <a:p>
            <a:r>
              <a:rPr lang="en-US" baseline="0" dirty="0" smtClean="0"/>
              <a:t>And at some point I wanted to change it. So I started doing research about how to encourage a more diverse industry. </a:t>
            </a:r>
          </a:p>
          <a:p>
            <a:r>
              <a:rPr lang="en-US" baseline="0" dirty="0" smtClean="0"/>
              <a:t>And I found that this is not only sad for me or for the people who don’t get to have these great jobs, but it’s also sad for the games industry itself. For many reasons, one in particular is because…</a:t>
            </a:r>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9764895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
            </a:r>
            <a:r>
              <a:rPr lang="en-US" baseline="0" dirty="0" smtClean="0"/>
              <a:t>esearch shows diverse teams can perform better than expert teams. </a:t>
            </a:r>
          </a:p>
          <a:p>
            <a:r>
              <a:rPr lang="en-US" baseline="0" dirty="0" smtClean="0"/>
              <a:t>To stress this: Diverse teams can perform better than expert teams. </a:t>
            </a:r>
          </a:p>
          <a:p>
            <a:endParaRPr lang="en-US" baseline="0" dirty="0" smtClean="0"/>
          </a:p>
          <a:p>
            <a:r>
              <a:rPr lang="en-US" baseline="0" dirty="0" smtClean="0"/>
              <a:t>If you build a team of the best programmer, the best programmer, the best programmer, you might not get the best programming team. You need to think on the team level, not the individual level.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Research shows this over and over, from mathematical simulations to studies of group performance in laboratories to studies of group performance in corporations to studies of corporate performance across the Fortune 500. Diverse teams show measurably more innovation and better financial performance and they solve complex problems better and faster.</a:t>
            </a:r>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1398905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a few factors at play. </a:t>
            </a:r>
          </a:p>
          <a:p>
            <a:endParaRPr lang="en-US" baseline="0" dirty="0" smtClean="0"/>
          </a:p>
          <a:p>
            <a:r>
              <a:rPr lang="en-US" baseline="0" dirty="0" smtClean="0"/>
              <a:t>When you have a balance of people with different problem solving skills, you get different approaches to solving the problem. </a:t>
            </a:r>
          </a:p>
          <a:p>
            <a:endParaRPr lang="en-US" baseline="0" dirty="0" smtClean="0"/>
          </a:p>
          <a:p>
            <a:r>
              <a:rPr lang="en-US" baseline="0" dirty="0" smtClean="0"/>
              <a:t>There’s no assumption of shared knowledge or inside communication. </a:t>
            </a:r>
          </a:p>
          <a:p>
            <a:endParaRPr lang="en-US" baseline="0" dirty="0" smtClean="0"/>
          </a:p>
          <a:p>
            <a:r>
              <a:rPr lang="en-US" baseline="0" dirty="0" smtClean="0"/>
              <a:t>There is also an unconscious assimilation pressure that happens with teams of people who are the same. They feel pressured to become even more the same than they are. When that sameness is broken and there is a balance on the team, not only do the new people bring fresh ideas but so do the experts. </a:t>
            </a:r>
          </a:p>
          <a:p>
            <a:endParaRPr lang="en-US" dirty="0" smtClean="0"/>
          </a:p>
          <a:p>
            <a:r>
              <a:rPr lang="en-US" dirty="0" smtClean="0"/>
              <a:t>And this is what group intelligence is</a:t>
            </a:r>
            <a:r>
              <a:rPr lang="en-US" baseline="0" dirty="0" smtClean="0"/>
              <a:t> made of. And companies that have more diversity in their workforce show measurably more innovation and better financial performance and they solve complex problems better and faster.</a:t>
            </a:r>
          </a:p>
          <a:p>
            <a:endParaRPr lang="en-US" baseline="0" dirty="0" smtClean="0"/>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2566864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Don’t take my word for it. Read this report.</a:t>
            </a:r>
            <a:r>
              <a:rPr lang="en-CA" baseline="0" dirty="0" smtClean="0"/>
              <a:t> There is a strong business case for diversity.</a:t>
            </a:r>
            <a:endParaRPr lang="en-US" dirty="0"/>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29942800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do take my word for it. On Child of Light, we</a:t>
            </a:r>
            <a:r>
              <a:rPr lang="en-US" baseline="0" dirty="0" smtClean="0"/>
              <a:t> built the </a:t>
            </a:r>
            <a:r>
              <a:rPr lang="en-US" baseline="0" dirty="0" err="1" smtClean="0"/>
              <a:t>prog</a:t>
            </a:r>
            <a:r>
              <a:rPr lang="en-US" baseline="0" dirty="0" smtClean="0"/>
              <a:t> team from different personality types, different motivations, different countries of origin, different ages, different languages, different genders, different levels of experience, different taste in games including someone who didn’t play games yet. Highest morale and productivity I have seen. What united us was the project, nothing else. No dominant groups formed. </a:t>
            </a:r>
          </a:p>
          <a:p>
            <a:endParaRPr lang="en-US" baseline="0" dirty="0" smtClean="0"/>
          </a:p>
          <a:p>
            <a:r>
              <a:rPr lang="en-US" baseline="0" dirty="0" smtClean="0"/>
              <a:t>The flipside is true too. The roughest projects I’ve been on in my career were ones where the team was not balanced, where dominant groups formed and excluded outsiders. To get the benefits of a diverse team it’s all about balance. </a:t>
            </a:r>
          </a:p>
          <a:p>
            <a:endParaRPr lang="en-US" baseline="0" dirty="0" smtClean="0"/>
          </a:p>
          <a:p>
            <a:r>
              <a:rPr lang="en-US" baseline="0" dirty="0" smtClean="0"/>
              <a:t>A different set of management challenges than expert teams. </a:t>
            </a:r>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12986848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 want tips and techniques, read this book. It takes an afternoon or less.</a:t>
            </a:r>
            <a:r>
              <a:rPr lang="en-CA" baseline="0" dirty="0" smtClean="0"/>
              <a:t> </a:t>
            </a:r>
          </a:p>
          <a:p>
            <a:r>
              <a:rPr lang="en-CA" baseline="0" dirty="0" smtClean="0"/>
              <a:t>And it was through reading books like this that I realized that it’s not entirely a bad thing that I’m not part of the boys’ club. Innovation happens in the connections between people who are different. </a:t>
            </a:r>
            <a:endParaRPr lang="en-US" dirty="0"/>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15683333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 it was through that realization that I’ve sort of burnt my career to the ground. </a:t>
            </a:r>
            <a:r>
              <a:rPr lang="en-US" dirty="0" smtClean="0"/>
              <a:t>I’m</a:t>
            </a:r>
            <a:r>
              <a:rPr lang="en-US" baseline="0" dirty="0" smtClean="0"/>
              <a:t> interested in finding out what exists in the gap between people who play games and those who don’t. So now I’m making games for and with my friends who don’t play games and it’s so much fun.  </a:t>
            </a:r>
            <a:r>
              <a:rPr lang="en-US" dirty="0" smtClean="0"/>
              <a:t/>
            </a:r>
            <a:br>
              <a:rPr lang="en-US" dirty="0" smtClean="0"/>
            </a:br>
            <a:r>
              <a:rPr lang="en-US" dirty="0" smtClean="0"/>
              <a:t/>
            </a:r>
            <a:br>
              <a:rPr lang="en-US" dirty="0" smtClean="0"/>
            </a:br>
            <a:r>
              <a:rPr lang="en-US" dirty="0" smtClean="0"/>
              <a:t>http://</a:t>
            </a:r>
            <a:r>
              <a:rPr lang="en-US" dirty="0" err="1" smtClean="0"/>
              <a:t>www.moma.org</a:t>
            </a:r>
            <a:r>
              <a:rPr lang="en-US" dirty="0" smtClean="0"/>
              <a:t>/collection/works/59546</a:t>
            </a:r>
          </a:p>
          <a:p>
            <a:endParaRPr lang="en-US" dirty="0"/>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631705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track</a:t>
            </a:r>
            <a:r>
              <a:rPr lang="en-US" baseline="0" dirty="0" smtClean="0"/>
              <a:t> 8.  </a:t>
            </a:r>
            <a:endParaRPr lang="en-US" dirty="0"/>
          </a:p>
        </p:txBody>
      </p:sp>
      <p:sp>
        <p:nvSpPr>
          <p:cNvPr id="4" name="Slide Number Placeholder 3"/>
          <p:cNvSpPr>
            <a:spLocks noGrp="1"/>
          </p:cNvSpPr>
          <p:nvPr>
            <p:ph type="sldNum" sz="quarter" idx="10"/>
          </p:nvPr>
        </p:nvSpPr>
        <p:spPr/>
        <p:txBody>
          <a:bodyPr/>
          <a:lstStyle/>
          <a:p>
            <a:pPr>
              <a:defRPr/>
            </a:pPr>
            <a:fld id="{5361B22D-DE50-41CC-A780-87C4BE5BFE0F}" type="slidenum">
              <a:rPr lang="en-US" smtClean="0"/>
              <a:pPr>
                <a:defRPr/>
              </a:pPr>
              <a:t>9</a:t>
            </a:fld>
            <a:endParaRPr lang="en-US"/>
          </a:p>
        </p:txBody>
      </p:sp>
    </p:spTree>
    <p:extLst>
      <p:ext uri="{BB962C8B-B14F-4D97-AF65-F5344CB8AC3E}">
        <p14:creationId xmlns:p14="http://schemas.microsoft.com/office/powerpoint/2010/main" val="6609635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think about this when you build your next team. </a:t>
            </a:r>
          </a:p>
          <a:p>
            <a:r>
              <a:rPr lang="en-US" baseline="0" smtClean="0"/>
              <a:t>Thank you. </a:t>
            </a:r>
            <a:endParaRPr lang="en-US" baseline="0" dirty="0" smtClean="0"/>
          </a:p>
        </p:txBody>
      </p:sp>
      <p:sp>
        <p:nvSpPr>
          <p:cNvPr id="4" name="Slide Number Placeholder 3"/>
          <p:cNvSpPr>
            <a:spLocks noGrp="1"/>
          </p:cNvSpPr>
          <p:nvPr>
            <p:ph type="sldNum" sz="quarter" idx="10"/>
          </p:nvPr>
        </p:nvSpPr>
        <p:spPr/>
        <p:txBody>
          <a:bodyPr/>
          <a:lstStyle/>
          <a:p>
            <a:fld id="{19176DEC-1249-474A-B5FA-D641C3732884}"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41667777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r>
              <a:rPr lang="en-US" altLang="en-US" dirty="0" smtClean="0"/>
              <a:t>And</a:t>
            </a:r>
            <a:r>
              <a:rPr lang="en-US" altLang="en-US" baseline="0" dirty="0" smtClean="0"/>
              <a:t> who’s this next speaker?  Oh, it’s me!</a:t>
            </a:r>
            <a:endParaRPr lang="en-US" altLang="en-US" dirty="0" smtClean="0"/>
          </a:p>
        </p:txBody>
      </p:sp>
    </p:spTree>
    <p:extLst>
      <p:ext uri="{BB962C8B-B14F-4D97-AF65-F5344CB8AC3E}">
        <p14:creationId xmlns:p14="http://schemas.microsoft.com/office/powerpoint/2010/main" val="13079743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my story is going to have some overlap with Warren’s,</a:t>
            </a:r>
            <a:r>
              <a:rPr lang="en-US" baseline="0" dirty="0" smtClean="0"/>
              <a:t> so I apologize  We developed similar opinions, but for different reasons.  </a:t>
            </a:r>
          </a:p>
          <a:p>
            <a:endParaRPr lang="en-US" baseline="0" dirty="0" smtClean="0"/>
          </a:p>
          <a:p>
            <a:r>
              <a:rPr lang="en-US" baseline="0" dirty="0" smtClean="0"/>
              <a:t>We’ve had quite a few stories about why people got passionate about games – or about what they specifically wanted to do with games.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116</a:t>
            </a:fld>
            <a:endParaRPr lang="en-US">
              <a:solidFill>
                <a:srgbClr val="000000"/>
              </a:solidFill>
            </a:endParaRPr>
          </a:p>
        </p:txBody>
      </p:sp>
    </p:spTree>
    <p:extLst>
      <p:ext uri="{BB962C8B-B14F-4D97-AF65-F5344CB8AC3E}">
        <p14:creationId xmlns:p14="http://schemas.microsoft.com/office/powerpoint/2010/main" val="25131140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tale starts when I first decided video games were amazing.  </a:t>
            </a:r>
          </a:p>
          <a:p>
            <a:endParaRPr lang="en-US" dirty="0" smtClean="0"/>
          </a:p>
          <a:p>
            <a:r>
              <a:rPr lang="en-US" dirty="0" smtClean="0"/>
              <a:t>I saw an arcade game at a Mexican restaurant in</a:t>
            </a:r>
            <a:r>
              <a:rPr lang="en-US" baseline="0" dirty="0" smtClean="0"/>
              <a:t> my hometown</a:t>
            </a:r>
            <a:r>
              <a:rPr lang="en-US" dirty="0" smtClean="0"/>
              <a:t>.  It was a cocktail</a:t>
            </a:r>
            <a:r>
              <a:rPr lang="en-US" baseline="0" dirty="0" smtClean="0"/>
              <a:t> version of Space Invaders</a:t>
            </a:r>
            <a:r>
              <a:rPr lang="en-US" dirty="0" smtClean="0"/>
              <a:t>.  I was 5.  I spent</a:t>
            </a:r>
            <a:r>
              <a:rPr lang="en-US" baseline="0" dirty="0" smtClean="0"/>
              <a:t> ages with it, thinking I was playing it, not realizing I had to put quarters in to actually play.  </a:t>
            </a:r>
          </a:p>
          <a:p>
            <a:endParaRPr lang="en-US" baseline="0" dirty="0" smtClean="0"/>
          </a:p>
          <a:p>
            <a:r>
              <a:rPr lang="en-US" baseline="0" dirty="0" smtClean="0"/>
              <a:t>But it didn’t matter if I was failing to monetize, I was still hooked.</a:t>
            </a:r>
            <a:endParaRPr lang="en-US" dirty="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117</a:t>
            </a:fld>
            <a:endParaRPr lang="en-US">
              <a:solidFill>
                <a:srgbClr val="000000"/>
              </a:solidFill>
            </a:endParaRPr>
          </a:p>
        </p:txBody>
      </p:sp>
    </p:spTree>
    <p:extLst>
      <p:ext uri="{BB962C8B-B14F-4D97-AF65-F5344CB8AC3E}">
        <p14:creationId xmlns:p14="http://schemas.microsoft.com/office/powerpoint/2010/main" val="1096660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forward a eight years, and I was really into Ray Bradbury</a:t>
            </a:r>
          </a:p>
          <a:p>
            <a:endParaRPr lang="en-US" dirty="0" smtClean="0"/>
          </a:p>
          <a:p>
            <a:r>
              <a:rPr lang="en-US" baseline="0" dirty="0" smtClean="0"/>
              <a:t>In Fahrenheit 451 there’s a point where the character engage in television watching… but it’s interactive.  </a:t>
            </a:r>
          </a:p>
          <a:p>
            <a:endParaRPr lang="en-US" baseline="0" dirty="0" smtClean="0"/>
          </a:p>
          <a:p>
            <a:r>
              <a:rPr lang="en-US" baseline="0" dirty="0" smtClean="0"/>
              <a:t>Bradbury was actually trying point up how vapid this activity was and how fake-interactive TV was dumb.</a:t>
            </a:r>
          </a:p>
          <a:p>
            <a:endParaRPr lang="en-US" baseline="0" dirty="0" smtClean="0"/>
          </a:p>
          <a:p>
            <a:r>
              <a:rPr lang="en-US" baseline="0" dirty="0" smtClean="0"/>
              <a:t>But I completely missed that point.    I loved it because I somehow new immediately it could be good.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118</a:t>
            </a:fld>
            <a:endParaRPr lang="en-US">
              <a:solidFill>
                <a:srgbClr val="000000"/>
              </a:solidFill>
            </a:endParaRPr>
          </a:p>
        </p:txBody>
      </p:sp>
    </p:spTree>
    <p:extLst>
      <p:ext uri="{BB962C8B-B14F-4D97-AF65-F5344CB8AC3E}">
        <p14:creationId xmlns:p14="http://schemas.microsoft.com/office/powerpoint/2010/main" val="33949026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a:t>
            </a:r>
            <a:r>
              <a:rPr lang="en-US" baseline="0" dirty="0" smtClean="0"/>
              <a:t> a</a:t>
            </a:r>
            <a:r>
              <a:rPr lang="en-US" dirty="0" smtClean="0"/>
              <a:t>t the time I was also obsessively playing lots of games</a:t>
            </a:r>
            <a:r>
              <a:rPr lang="en-US" baseline="0" dirty="0" smtClean="0"/>
              <a:t> on my Apple II computer, some of which told stories, and some of which didn’t.  </a:t>
            </a:r>
          </a:p>
          <a:p>
            <a:endParaRPr lang="en-US" baseline="0" dirty="0" smtClean="0"/>
          </a:p>
          <a:p>
            <a:r>
              <a:rPr lang="en-US" baseline="0" dirty="0" smtClean="0"/>
              <a:t>The stories in these were not truly interactive, but I couldn’t help but imagine how they could be.  </a:t>
            </a:r>
          </a:p>
          <a:p>
            <a:endParaRPr lang="en-US" baseline="0" dirty="0" smtClean="0"/>
          </a:p>
          <a:p>
            <a:r>
              <a:rPr lang="en-US" baseline="0" dirty="0" smtClean="0"/>
              <a:t>I wanted to play these games but get to make choices about what happened in them.   I wanted that to tell me more about the world, about the subject matter.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119</a:t>
            </a:fld>
            <a:endParaRPr lang="en-US">
              <a:solidFill>
                <a:srgbClr val="000000"/>
              </a:solidFill>
            </a:endParaRPr>
          </a:p>
        </p:txBody>
      </p:sp>
    </p:spTree>
    <p:extLst>
      <p:ext uri="{BB962C8B-B14F-4D97-AF65-F5344CB8AC3E}">
        <p14:creationId xmlns:p14="http://schemas.microsoft.com/office/powerpoint/2010/main" val="33894387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See, around</a:t>
            </a:r>
            <a:r>
              <a:rPr lang="en-US" sz="1200" kern="1200" baseline="0" dirty="0" smtClean="0">
                <a:solidFill>
                  <a:schemeClr val="tx1"/>
                </a:solidFill>
                <a:effectLst/>
                <a:latin typeface="Calibri" panose="020F0502020204030204" pitchFamily="34" charset="0"/>
                <a:ea typeface="+mn-ea"/>
                <a:cs typeface="+mn-cs"/>
              </a:rPr>
              <a:t> that time I was also really into films and TV shows that were both entertaining but also were about serious subjects – and had a unique thing to say about them.</a:t>
            </a:r>
          </a:p>
          <a:p>
            <a:endParaRPr lang="en-US" sz="1200" kern="1200" baseline="0" dirty="0" smtClean="0">
              <a:solidFill>
                <a:schemeClr val="tx1"/>
              </a:solidFill>
              <a:effectLst/>
              <a:latin typeface="Calibri" panose="020F0502020204030204" pitchFamily="34" charset="0"/>
              <a:ea typeface="+mn-ea"/>
              <a:cs typeface="+mn-cs"/>
            </a:endParaRPr>
          </a:p>
          <a:p>
            <a:r>
              <a:rPr lang="en-US" sz="1200" kern="1200" baseline="0" dirty="0" smtClean="0">
                <a:solidFill>
                  <a:schemeClr val="tx1"/>
                </a:solidFill>
                <a:effectLst/>
                <a:latin typeface="Calibri" panose="020F0502020204030204" pitchFamily="34" charset="0"/>
                <a:ea typeface="+mn-ea"/>
                <a:cs typeface="+mn-cs"/>
              </a:rPr>
              <a:t>And I thought – what if we could tell stories like this, that were really ABOUT a big subject, but make them interactive.</a:t>
            </a:r>
          </a:p>
          <a:p>
            <a:endParaRPr lang="en-US" sz="1200" kern="1200" baseline="0" dirty="0" smtClean="0">
              <a:solidFill>
                <a:schemeClr val="tx1"/>
              </a:solidFill>
              <a:effectLst/>
              <a:latin typeface="Calibri" panose="020F0502020204030204" pitchFamily="34" charset="0"/>
              <a:ea typeface="+mn-ea"/>
              <a:cs typeface="+mn-cs"/>
            </a:endParaRPr>
          </a:p>
          <a:p>
            <a:r>
              <a:rPr lang="en-US" sz="1200" kern="1200" baseline="0" dirty="0" smtClean="0">
                <a:solidFill>
                  <a:schemeClr val="tx1"/>
                </a:solidFill>
                <a:effectLst/>
                <a:latin typeface="Calibri" panose="020F0502020204030204" pitchFamily="34" charset="0"/>
                <a:ea typeface="+mn-ea"/>
                <a:cs typeface="+mn-cs"/>
              </a:rPr>
              <a:t>I wanted to see more than one side of a story, more than one version of a world.   I wanted to make wildly DIFFERENT choices.   </a:t>
            </a:r>
          </a:p>
          <a:p>
            <a:endParaRPr lang="en-US" sz="1200" kern="1200" dirty="0" smtClean="0">
              <a:solidFill>
                <a:schemeClr val="tx1"/>
              </a:solidFill>
              <a:effectLst/>
              <a:latin typeface="Calibri" panose="020F0502020204030204" pitchFamily="34" charset="0"/>
              <a:ea typeface="+mn-ea"/>
              <a:cs typeface="+mn-cs"/>
            </a:endParaRPr>
          </a:p>
          <a:p>
            <a:r>
              <a:rPr lang="en-US" sz="1200" kern="1200" dirty="0" smtClean="0">
                <a:solidFill>
                  <a:schemeClr val="tx1"/>
                </a:solidFill>
                <a:effectLst/>
                <a:latin typeface="Calibri" panose="020F0502020204030204" pitchFamily="34" charset="0"/>
                <a:ea typeface="+mn-ea"/>
                <a:cs typeface="+mn-cs"/>
              </a:rPr>
              <a:t>So that was 30 years ago.  </a:t>
            </a:r>
          </a:p>
          <a:p>
            <a:endParaRPr lang="en-US" sz="1200" kern="1200" dirty="0" smtClean="0">
              <a:solidFill>
                <a:schemeClr val="tx1"/>
              </a:solidFill>
              <a:effectLst/>
              <a:latin typeface="Calibri" panose="020F0502020204030204" pitchFamily="34" charset="0"/>
              <a:ea typeface="+mn-ea"/>
              <a:cs typeface="+mn-cs"/>
            </a:endParaRPr>
          </a:p>
          <a:p>
            <a:endParaRPr lang="en-US" sz="1200" kern="1200" dirty="0" smtClean="0">
              <a:solidFill>
                <a:schemeClr val="tx1"/>
              </a:solidFill>
              <a:effectLst/>
              <a:latin typeface="Calibri" panose="020F0502020204030204" pitchFamily="34" charset="0"/>
              <a:ea typeface="+mn-ea"/>
              <a:cs typeface="+mn-cs"/>
            </a:endParaRPr>
          </a:p>
          <a:p>
            <a:endParaRPr lang="en-US" sz="1200" kern="1200" dirty="0" smtClean="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120</a:t>
            </a:fld>
            <a:endParaRPr lang="en-US">
              <a:solidFill>
                <a:srgbClr val="000000"/>
              </a:solidFill>
            </a:endParaRPr>
          </a:p>
        </p:txBody>
      </p:sp>
    </p:spTree>
    <p:extLst>
      <p:ext uri="{BB962C8B-B14F-4D97-AF65-F5344CB8AC3E}">
        <p14:creationId xmlns:p14="http://schemas.microsoft.com/office/powerpoint/2010/main" val="11147130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Now</a:t>
            </a:r>
            <a:r>
              <a:rPr lang="en-US" sz="1200" kern="1200" baseline="0" dirty="0" smtClean="0">
                <a:solidFill>
                  <a:schemeClr val="tx1"/>
                </a:solidFill>
                <a:effectLst/>
                <a:latin typeface="Calibri" panose="020F0502020204030204" pitchFamily="34" charset="0"/>
                <a:ea typeface="+mn-ea"/>
                <a:cs typeface="+mn-cs"/>
              </a:rPr>
              <a:t> there have been some games that have done really interesting things with interactive narrative.  </a:t>
            </a:r>
            <a:endParaRPr lang="en-US" sz="1200" kern="1200" dirty="0" smtClean="0">
              <a:solidFill>
                <a:schemeClr val="tx1"/>
              </a:solidFill>
              <a:effectLst/>
              <a:latin typeface="Calibri" panose="020F0502020204030204" pitchFamily="34" charset="0"/>
              <a:ea typeface="+mn-ea"/>
              <a:cs typeface="+mn-cs"/>
            </a:endParaRPr>
          </a:p>
          <a:p>
            <a:endParaRPr lang="en-US" sz="1200" kern="1200" dirty="0" smtClean="0">
              <a:solidFill>
                <a:schemeClr val="tx1"/>
              </a:solidFill>
              <a:effectLst/>
              <a:latin typeface="Calibri" panose="020F0502020204030204" pitchFamily="34" charset="0"/>
              <a:ea typeface="+mn-ea"/>
              <a:cs typeface="+mn-cs"/>
            </a:endParaRPr>
          </a:p>
          <a:p>
            <a:r>
              <a:rPr lang="en-US" sz="1200" kern="1200" dirty="0" smtClean="0">
                <a:solidFill>
                  <a:schemeClr val="tx1"/>
                </a:solidFill>
                <a:effectLst/>
                <a:latin typeface="Calibri" panose="020F0502020204030204" pitchFamily="34" charset="0"/>
                <a:ea typeface="+mn-ea"/>
                <a:cs typeface="+mn-cs"/>
              </a:rPr>
              <a:t>For instance, way</a:t>
            </a:r>
            <a:r>
              <a:rPr lang="en-US" sz="1200" kern="1200" baseline="0" dirty="0" smtClean="0">
                <a:solidFill>
                  <a:schemeClr val="tx1"/>
                </a:solidFill>
                <a:effectLst/>
                <a:latin typeface="Calibri" panose="020F0502020204030204" pitchFamily="34" charset="0"/>
                <a:ea typeface="+mn-ea"/>
                <a:cs typeface="+mn-cs"/>
              </a:rPr>
              <a:t> back then, there was a little game called </a:t>
            </a:r>
            <a:r>
              <a:rPr lang="en-US" sz="1200" kern="1200" baseline="0" dirty="0" err="1" smtClean="0">
                <a:solidFill>
                  <a:schemeClr val="tx1"/>
                </a:solidFill>
                <a:effectLst/>
                <a:latin typeface="Calibri" panose="020F0502020204030204" pitchFamily="34" charset="0"/>
                <a:ea typeface="+mn-ea"/>
                <a:cs typeface="+mn-cs"/>
              </a:rPr>
              <a:t>Ultima</a:t>
            </a:r>
            <a:r>
              <a:rPr lang="en-US" sz="1200" kern="1200" baseline="0" dirty="0" smtClean="0">
                <a:solidFill>
                  <a:schemeClr val="tx1"/>
                </a:solidFill>
                <a:effectLst/>
                <a:latin typeface="Calibri" panose="020F0502020204030204" pitchFamily="34" charset="0"/>
                <a:ea typeface="+mn-ea"/>
                <a:cs typeface="+mn-cs"/>
              </a:rPr>
              <a:t> IV that systemically implemented ways the world react to you based on your choices</a:t>
            </a:r>
            <a:endParaRPr lang="en-US" sz="1200" kern="1200" dirty="0" smtClean="0">
              <a:solidFill>
                <a:schemeClr val="tx1"/>
              </a:solidFill>
              <a:effectLst/>
              <a:latin typeface="Calibri" panose="020F0502020204030204" pitchFamily="34" charset="0"/>
              <a:ea typeface="+mn-ea"/>
              <a:cs typeface="+mn-cs"/>
            </a:endParaRPr>
          </a:p>
          <a:p>
            <a:endParaRPr lang="en-US" sz="1200" kern="1200" dirty="0" smtClean="0">
              <a:solidFill>
                <a:schemeClr val="tx1"/>
              </a:solidFill>
              <a:effectLst/>
              <a:latin typeface="Calibri" panose="020F0502020204030204" pitchFamily="34" charset="0"/>
              <a:ea typeface="+mn-ea"/>
              <a:cs typeface="+mn-cs"/>
            </a:endParaRPr>
          </a:p>
          <a:p>
            <a:endParaRPr lang="en-US" sz="1200" kern="1200" dirty="0" smtClean="0">
              <a:solidFill>
                <a:schemeClr val="tx1"/>
              </a:solidFill>
              <a:effectLst/>
              <a:latin typeface="Calibri" panose="020F0502020204030204" pitchFamily="34" charset="0"/>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121</a:t>
            </a:fld>
            <a:endParaRPr lang="en-US">
              <a:solidFill>
                <a:srgbClr val="000000"/>
              </a:solidFill>
            </a:endParaRPr>
          </a:p>
        </p:txBody>
      </p:sp>
    </p:spTree>
    <p:extLst>
      <p:ext uri="{BB962C8B-B14F-4D97-AF65-F5344CB8AC3E}">
        <p14:creationId xmlns:p14="http://schemas.microsoft.com/office/powerpoint/2010/main" val="28611289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Or if</a:t>
            </a:r>
            <a:r>
              <a:rPr lang="en-US" sz="1200" kern="1200" baseline="0" dirty="0" smtClean="0">
                <a:solidFill>
                  <a:schemeClr val="tx1"/>
                </a:solidFill>
                <a:effectLst/>
                <a:latin typeface="Calibri" panose="020F0502020204030204" pitchFamily="34" charset="0"/>
                <a:ea typeface="+mn-ea"/>
                <a:cs typeface="+mn-cs"/>
              </a:rPr>
              <a:t> we look at some of the games of Will Wright, </a:t>
            </a:r>
          </a:p>
          <a:p>
            <a:endParaRPr lang="en-US" sz="1200" kern="1200" baseline="0" dirty="0" smtClean="0">
              <a:solidFill>
                <a:schemeClr val="tx1"/>
              </a:solidFill>
              <a:effectLst/>
              <a:latin typeface="Calibri" panose="020F0502020204030204" pitchFamily="34" charset="0"/>
              <a:ea typeface="+mn-ea"/>
              <a:cs typeface="+mn-cs"/>
            </a:endParaRPr>
          </a:p>
          <a:p>
            <a:r>
              <a:rPr lang="en-US" sz="1200" kern="1200" dirty="0" smtClean="0">
                <a:solidFill>
                  <a:schemeClr val="tx1"/>
                </a:solidFill>
                <a:effectLst/>
                <a:latin typeface="Calibri" panose="020F0502020204030204" pitchFamily="34" charset="0"/>
                <a:ea typeface="+mn-ea"/>
                <a:cs typeface="+mn-cs"/>
              </a:rPr>
              <a:t>Even though his games are seldom thought of as storytelling</a:t>
            </a:r>
            <a:r>
              <a:rPr lang="en-US" sz="1200" kern="1200" baseline="0" dirty="0" smtClean="0">
                <a:solidFill>
                  <a:schemeClr val="tx1"/>
                </a:solidFill>
                <a:effectLst/>
                <a:latin typeface="Calibri" panose="020F0502020204030204" pitchFamily="34" charset="0"/>
                <a:ea typeface="+mn-ea"/>
                <a:cs typeface="+mn-cs"/>
              </a:rPr>
              <a:t> games.</a:t>
            </a:r>
          </a:p>
          <a:p>
            <a:endParaRPr lang="en-US" sz="1200" kern="1200" baseline="0" dirty="0" smtClean="0">
              <a:solidFill>
                <a:schemeClr val="tx1"/>
              </a:solidFill>
              <a:effectLst/>
              <a:latin typeface="Calibri" panose="020F0502020204030204" pitchFamily="34" charset="0"/>
              <a:ea typeface="+mn-ea"/>
              <a:cs typeface="+mn-cs"/>
            </a:endParaRPr>
          </a:p>
          <a:p>
            <a:r>
              <a:rPr lang="en-US" sz="1200" kern="1200" baseline="0" dirty="0" smtClean="0">
                <a:solidFill>
                  <a:schemeClr val="tx1"/>
                </a:solidFill>
                <a:effectLst/>
                <a:latin typeface="Calibri" panose="020F0502020204030204" pitchFamily="34" charset="0"/>
                <a:ea typeface="+mn-ea"/>
                <a:cs typeface="+mn-cs"/>
              </a:rPr>
              <a:t>They were really good at showing the consequences of our choices.  </a:t>
            </a:r>
          </a:p>
          <a:p>
            <a:endParaRPr lang="en-US" sz="1200" kern="1200" baseline="0" dirty="0" smtClean="0">
              <a:solidFill>
                <a:schemeClr val="tx1"/>
              </a:solidFill>
              <a:effectLst/>
              <a:latin typeface="Calibri" panose="020F0502020204030204" pitchFamily="34" charset="0"/>
              <a:ea typeface="+mn-ea"/>
              <a:cs typeface="+mn-cs"/>
            </a:endParaRPr>
          </a:p>
          <a:p>
            <a:r>
              <a:rPr lang="en-US" sz="1200" kern="1200" dirty="0" smtClean="0">
                <a:solidFill>
                  <a:schemeClr val="tx1"/>
                </a:solidFill>
                <a:effectLst/>
                <a:latin typeface="Calibri" panose="020F0502020204030204" pitchFamily="34" charset="0"/>
                <a:ea typeface="+mn-ea"/>
                <a:cs typeface="+mn-cs"/>
              </a:rPr>
              <a:t>Sim City taught us that super-highways were bad for cities.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Or The Sims</a:t>
            </a:r>
            <a:r>
              <a:rPr lang="en-US" sz="1200" kern="1200" baseline="0" dirty="0" smtClean="0">
                <a:solidFill>
                  <a:schemeClr val="tx1"/>
                </a:solidFill>
                <a:effectLst/>
                <a:latin typeface="Calibri" panose="020F0502020204030204" pitchFamily="34" charset="0"/>
                <a:ea typeface="+mn-ea"/>
                <a:cs typeface="+mn-cs"/>
              </a:rPr>
              <a:t> t</a:t>
            </a:r>
            <a:r>
              <a:rPr lang="en-US" sz="1200" kern="1200" dirty="0" smtClean="0">
                <a:solidFill>
                  <a:schemeClr val="tx1"/>
                </a:solidFill>
                <a:effectLst/>
                <a:latin typeface="Calibri" panose="020F0502020204030204" pitchFamily="34" charset="0"/>
                <a:ea typeface="+mn-ea"/>
                <a:cs typeface="+mn-cs"/>
              </a:rPr>
              <a:t>aught</a:t>
            </a:r>
            <a:r>
              <a:rPr lang="en-US" sz="1200" kern="1200" baseline="0" dirty="0" smtClean="0">
                <a:solidFill>
                  <a:schemeClr val="tx1"/>
                </a:solidFill>
                <a:effectLst/>
                <a:latin typeface="Calibri" panose="020F0502020204030204" pitchFamily="34" charset="0"/>
                <a:ea typeface="+mn-ea"/>
                <a:cs typeface="+mn-cs"/>
              </a:rPr>
              <a:t> us that if you buy too much junk your house will burn down.</a:t>
            </a:r>
            <a:endParaRPr lang="en-US" sz="1200" kern="1200" dirty="0" smtClean="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1737236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Or Civilization</a:t>
            </a:r>
            <a:r>
              <a:rPr lang="en-US" sz="1200" kern="1200" baseline="0" dirty="0" smtClean="0">
                <a:solidFill>
                  <a:schemeClr val="tx1"/>
                </a:solidFill>
                <a:effectLst/>
                <a:latin typeface="Calibri" panose="020F0502020204030204" pitchFamily="34" charset="0"/>
                <a:ea typeface="+mn-ea"/>
                <a:cs typeface="+mn-cs"/>
              </a:rPr>
              <a:t> and specifically its cousin A</a:t>
            </a:r>
            <a:r>
              <a:rPr lang="en-US" sz="1200" kern="1200" dirty="0" smtClean="0">
                <a:solidFill>
                  <a:schemeClr val="tx1"/>
                </a:solidFill>
                <a:effectLst/>
                <a:latin typeface="Calibri" panose="020F0502020204030204" pitchFamily="34" charset="0"/>
                <a:ea typeface="+mn-ea"/>
                <a:cs typeface="+mn-cs"/>
              </a:rPr>
              <a:t>lpha Centauri made us weigh</a:t>
            </a:r>
            <a:r>
              <a:rPr lang="en-US" sz="1200" kern="1200" baseline="0" dirty="0" smtClean="0">
                <a:solidFill>
                  <a:schemeClr val="tx1"/>
                </a:solidFill>
                <a:effectLst/>
                <a:latin typeface="Calibri" panose="020F0502020204030204" pitchFamily="34" charset="0"/>
                <a:ea typeface="+mn-ea"/>
                <a:cs typeface="+mn-cs"/>
              </a:rPr>
              <a:t> the pluses and minuses of how you build a civilization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r>
              <a:rPr lang="en-US" dirty="0" smtClean="0"/>
              <a:t>Alpha Centauri </a:t>
            </a:r>
            <a:r>
              <a:rPr lang="en-US" baseline="0" dirty="0" smtClean="0"/>
              <a:t>included a narrative layer that showed how this would effect different personalities, and whether they would ally with us or not.  </a:t>
            </a:r>
            <a:endParaRPr lang="en-US" dirty="0"/>
          </a:p>
        </p:txBody>
      </p:sp>
      <p:sp>
        <p:nvSpPr>
          <p:cNvPr id="4" name="Slide Number Placeholder 3"/>
          <p:cNvSpPr>
            <a:spLocks noGrp="1"/>
          </p:cNvSpPr>
          <p:nvPr>
            <p:ph type="sldNum" sz="quarter" idx="10"/>
          </p:nvPr>
        </p:nvSpPr>
        <p:spPr/>
        <p:txBody>
          <a:bodyPr/>
          <a:lstStyle/>
          <a:p>
            <a:pPr>
              <a:defRPr/>
            </a:pPr>
            <a:fld id="{701D1B93-A1C3-4470-A45B-E15D2705F2D1}" type="slidenum">
              <a:rPr lang="en-US" smtClean="0">
                <a:solidFill>
                  <a:srgbClr val="000000"/>
                </a:solidFill>
              </a:rPr>
              <a:pPr>
                <a:defRPr/>
              </a:pPr>
              <a:t>123</a:t>
            </a:fld>
            <a:endParaRPr lang="en-US">
              <a:solidFill>
                <a:srgbClr val="000000"/>
              </a:solidFill>
            </a:endParaRPr>
          </a:p>
        </p:txBody>
      </p:sp>
    </p:spTree>
    <p:extLst>
      <p:ext uri="{BB962C8B-B14F-4D97-AF65-F5344CB8AC3E}">
        <p14:creationId xmlns:p14="http://schemas.microsoft.com/office/powerpoint/2010/main" val="1939796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591028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344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9878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06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5235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104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7956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089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3845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601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8897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863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68882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684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335AC-1FF4-6341-96AC-4238C545ED00}" type="datetimeFigureOut">
              <a:rPr lang="en-US" smtClean="0">
                <a:solidFill>
                  <a:prstClr val="black">
                    <a:tint val="75000"/>
                  </a:prstClr>
                </a:solidFill>
              </a:rPr>
              <a:pPr/>
              <a:t>11/20/2015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86BD2-8909-B34B-9FA2-4C57289D45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17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942"/>
            <a:ext cx="6858000" cy="1790428"/>
          </a:xfrm>
          <a:prstGeom prst="rect">
            <a:avLst/>
          </a:prstGeom>
        </p:spPr>
        <p:txBody>
          <a:bodyPr anchor="b"/>
          <a:lstStyle>
            <a:lvl1pPr algn="ctr">
              <a:defRPr sz="2314"/>
            </a:lvl1pPr>
          </a:lstStyle>
          <a:p>
            <a:r>
              <a:rPr lang="en-US" smtClean="0"/>
              <a:t>Click to edit Master title style</a:t>
            </a:r>
            <a:endParaRPr lang="en-US"/>
          </a:p>
        </p:txBody>
      </p:sp>
      <p:sp>
        <p:nvSpPr>
          <p:cNvPr id="3" name="Subtitle 2"/>
          <p:cNvSpPr>
            <a:spLocks noGrp="1"/>
          </p:cNvSpPr>
          <p:nvPr>
            <p:ph type="subTitle" idx="1"/>
          </p:nvPr>
        </p:nvSpPr>
        <p:spPr>
          <a:xfrm>
            <a:off x="1143000" y="2701562"/>
            <a:ext cx="6858000" cy="1241788"/>
          </a:xfrm>
          <a:prstGeom prst="rect">
            <a:avLst/>
          </a:prstGeom>
        </p:spPr>
        <p:txBody>
          <a:bodyPr/>
          <a:lstStyle>
            <a:lvl1pPr marL="0" indent="0" algn="ctr">
              <a:buNone/>
              <a:defRPr sz="926"/>
            </a:lvl1pPr>
            <a:lvl2pPr marL="176342" indent="0" algn="ctr">
              <a:buNone/>
              <a:defRPr sz="771"/>
            </a:lvl2pPr>
            <a:lvl3pPr marL="352684" indent="0" algn="ctr">
              <a:buNone/>
              <a:defRPr sz="694"/>
            </a:lvl3pPr>
            <a:lvl4pPr marL="529026" indent="0" algn="ctr">
              <a:buNone/>
              <a:defRPr sz="617"/>
            </a:lvl4pPr>
            <a:lvl5pPr marL="705368" indent="0" algn="ctr">
              <a:buNone/>
              <a:defRPr sz="617"/>
            </a:lvl5pPr>
            <a:lvl6pPr marL="881710" indent="0" algn="ctr">
              <a:buNone/>
              <a:defRPr sz="617"/>
            </a:lvl6pPr>
            <a:lvl7pPr marL="1058052" indent="0" algn="ctr">
              <a:buNone/>
              <a:defRPr sz="617"/>
            </a:lvl7pPr>
            <a:lvl8pPr marL="1234394" indent="0" algn="ctr">
              <a:buNone/>
              <a:defRPr sz="617"/>
            </a:lvl8pPr>
            <a:lvl9pPr marL="1410736" indent="0" algn="ctr">
              <a:buNone/>
              <a:defRPr sz="617"/>
            </a:lvl9pPr>
          </a:lstStyle>
          <a:p>
            <a:r>
              <a:rPr lang="en-US" smtClean="0"/>
              <a:t>Click to edit Master subtitle style</a:t>
            </a:r>
            <a:endParaRPr lang="en-US"/>
          </a:p>
        </p:txBody>
      </p:sp>
    </p:spTree>
    <p:extLst>
      <p:ext uri="{BB962C8B-B14F-4D97-AF65-F5344CB8AC3E}">
        <p14:creationId xmlns:p14="http://schemas.microsoft.com/office/powerpoint/2010/main" val="21467486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69151"/>
            <a:ext cx="7886700"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6083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201"/>
            <a:ext cx="7886700" cy="2139451"/>
          </a:xfrm>
          <a:prstGeom prst="rect">
            <a:avLst/>
          </a:prstGeom>
        </p:spPr>
        <p:txBody>
          <a:bodyPr anchor="b"/>
          <a:lstStyle>
            <a:lvl1pPr>
              <a:defRPr sz="2314"/>
            </a:lvl1pPr>
          </a:lstStyle>
          <a:p>
            <a:r>
              <a:rPr lang="en-US" smtClean="0"/>
              <a:t>Click to edit Master title style</a:t>
            </a:r>
            <a:endParaRPr lang="en-US"/>
          </a:p>
        </p:txBody>
      </p:sp>
      <p:sp>
        <p:nvSpPr>
          <p:cNvPr id="3" name="Text Placeholder 2"/>
          <p:cNvSpPr>
            <a:spLocks noGrp="1"/>
          </p:cNvSpPr>
          <p:nvPr>
            <p:ph type="body" idx="1"/>
          </p:nvPr>
        </p:nvSpPr>
        <p:spPr>
          <a:xfrm>
            <a:off x="623888" y="3441859"/>
            <a:ext cx="7886700" cy="1125447"/>
          </a:xfrm>
          <a:prstGeom prst="rect">
            <a:avLst/>
          </a:prstGeom>
        </p:spPr>
        <p:txBody>
          <a:bodyPr/>
          <a:lstStyle>
            <a:lvl1pPr marL="0" indent="0">
              <a:buNone/>
              <a:defRPr sz="926"/>
            </a:lvl1pPr>
            <a:lvl2pPr marL="176342" indent="0">
              <a:buNone/>
              <a:defRPr sz="771"/>
            </a:lvl2pPr>
            <a:lvl3pPr marL="352684" indent="0">
              <a:buNone/>
              <a:defRPr sz="694"/>
            </a:lvl3pPr>
            <a:lvl4pPr marL="529026" indent="0">
              <a:buNone/>
              <a:defRPr sz="617"/>
            </a:lvl4pPr>
            <a:lvl5pPr marL="705368" indent="0">
              <a:buNone/>
              <a:defRPr sz="617"/>
            </a:lvl5pPr>
            <a:lvl6pPr marL="881710" indent="0">
              <a:buNone/>
              <a:defRPr sz="617"/>
            </a:lvl6pPr>
            <a:lvl7pPr marL="1058052" indent="0">
              <a:buNone/>
              <a:defRPr sz="617"/>
            </a:lvl7pPr>
            <a:lvl8pPr marL="1234394" indent="0">
              <a:buNone/>
              <a:defRPr sz="617"/>
            </a:lvl8pPr>
            <a:lvl9pPr marL="1410736" indent="0">
              <a:buNone/>
              <a:defRPr sz="617"/>
            </a:lvl9pPr>
          </a:lstStyle>
          <a:p>
            <a:pPr lvl="0"/>
            <a:r>
              <a:rPr lang="en-US" smtClean="0"/>
              <a:t>Click to edit Master text styles</a:t>
            </a:r>
          </a:p>
        </p:txBody>
      </p:sp>
    </p:spTree>
    <p:extLst>
      <p:ext uri="{BB962C8B-B14F-4D97-AF65-F5344CB8AC3E}">
        <p14:creationId xmlns:p14="http://schemas.microsoft.com/office/powerpoint/2010/main" val="15793584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151"/>
            <a:ext cx="3910693"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4657" y="1369151"/>
            <a:ext cx="3910693"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76891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11" y="273708"/>
            <a:ext cx="7886700" cy="99441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011" y="1260770"/>
            <a:ext cx="3868511" cy="617832"/>
          </a:xfrm>
          <a:prstGeom prst="rect">
            <a:avLst/>
          </a:prstGeom>
        </p:spPr>
        <p:txBody>
          <a:bodyPr anchor="b"/>
          <a:lstStyle>
            <a:lvl1pPr marL="0" indent="0">
              <a:buNone/>
              <a:defRPr sz="926" b="1"/>
            </a:lvl1pPr>
            <a:lvl2pPr marL="176342" indent="0">
              <a:buNone/>
              <a:defRPr sz="771" b="1"/>
            </a:lvl2pPr>
            <a:lvl3pPr marL="352684" indent="0">
              <a:buNone/>
              <a:defRPr sz="694" b="1"/>
            </a:lvl3pPr>
            <a:lvl4pPr marL="529026" indent="0">
              <a:buNone/>
              <a:defRPr sz="617" b="1"/>
            </a:lvl4pPr>
            <a:lvl5pPr marL="705368" indent="0">
              <a:buNone/>
              <a:defRPr sz="617" b="1"/>
            </a:lvl5pPr>
            <a:lvl6pPr marL="881710" indent="0">
              <a:buNone/>
              <a:defRPr sz="617" b="1"/>
            </a:lvl6pPr>
            <a:lvl7pPr marL="1058052" indent="0">
              <a:buNone/>
              <a:defRPr sz="617" b="1"/>
            </a:lvl7pPr>
            <a:lvl8pPr marL="1234394" indent="0">
              <a:buNone/>
              <a:defRPr sz="617" b="1"/>
            </a:lvl8pPr>
            <a:lvl9pPr marL="1410736" indent="0">
              <a:buNone/>
              <a:defRPr sz="617" b="1"/>
            </a:lvl9pPr>
          </a:lstStyle>
          <a:p>
            <a:pPr lvl="0"/>
            <a:r>
              <a:rPr lang="en-US" smtClean="0"/>
              <a:t>Click to edit Master text styles</a:t>
            </a:r>
          </a:p>
        </p:txBody>
      </p:sp>
      <p:sp>
        <p:nvSpPr>
          <p:cNvPr id="4" name="Content Placeholder 3"/>
          <p:cNvSpPr>
            <a:spLocks noGrp="1"/>
          </p:cNvSpPr>
          <p:nvPr>
            <p:ph sz="half" idx="2"/>
          </p:nvPr>
        </p:nvSpPr>
        <p:spPr>
          <a:xfrm>
            <a:off x="630011" y="1878602"/>
            <a:ext cx="3868511" cy="276340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770"/>
            <a:ext cx="3887561" cy="617832"/>
          </a:xfrm>
          <a:prstGeom prst="rect">
            <a:avLst/>
          </a:prstGeom>
        </p:spPr>
        <p:txBody>
          <a:bodyPr anchor="b"/>
          <a:lstStyle>
            <a:lvl1pPr marL="0" indent="0">
              <a:buNone/>
              <a:defRPr sz="926" b="1"/>
            </a:lvl1pPr>
            <a:lvl2pPr marL="176342" indent="0">
              <a:buNone/>
              <a:defRPr sz="771" b="1"/>
            </a:lvl2pPr>
            <a:lvl3pPr marL="352684" indent="0">
              <a:buNone/>
              <a:defRPr sz="694" b="1"/>
            </a:lvl3pPr>
            <a:lvl4pPr marL="529026" indent="0">
              <a:buNone/>
              <a:defRPr sz="617" b="1"/>
            </a:lvl4pPr>
            <a:lvl5pPr marL="705368" indent="0">
              <a:buNone/>
              <a:defRPr sz="617" b="1"/>
            </a:lvl5pPr>
            <a:lvl6pPr marL="881710" indent="0">
              <a:buNone/>
              <a:defRPr sz="617" b="1"/>
            </a:lvl6pPr>
            <a:lvl7pPr marL="1058052" indent="0">
              <a:buNone/>
              <a:defRPr sz="617" b="1"/>
            </a:lvl7pPr>
            <a:lvl8pPr marL="1234394" indent="0">
              <a:buNone/>
              <a:defRPr sz="617" b="1"/>
            </a:lvl8pPr>
            <a:lvl9pPr marL="1410736" indent="0">
              <a:buNone/>
              <a:defRPr sz="617" b="1"/>
            </a:lvl9pPr>
          </a:lstStyle>
          <a:p>
            <a:pPr lvl="0"/>
            <a:r>
              <a:rPr lang="en-US" smtClean="0"/>
              <a:t>Click to edit Master text styles</a:t>
            </a:r>
          </a:p>
        </p:txBody>
      </p:sp>
      <p:sp>
        <p:nvSpPr>
          <p:cNvPr id="6" name="Content Placeholder 5"/>
          <p:cNvSpPr>
            <a:spLocks noGrp="1"/>
          </p:cNvSpPr>
          <p:nvPr>
            <p:ph sz="quarter" idx="4"/>
          </p:nvPr>
        </p:nvSpPr>
        <p:spPr>
          <a:xfrm>
            <a:off x="4629150" y="1878602"/>
            <a:ext cx="3887561" cy="276340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54707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84950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9137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11" y="342900"/>
            <a:ext cx="2949348" cy="1200150"/>
          </a:xfrm>
          <a:prstGeom prst="rect">
            <a:avLst/>
          </a:prstGeom>
        </p:spPr>
        <p:txBody>
          <a:bodyPr anchor="b"/>
          <a:lstStyle>
            <a:lvl1pPr>
              <a:defRPr sz="1234"/>
            </a:lvl1pPr>
          </a:lstStyle>
          <a:p>
            <a:r>
              <a:rPr lang="en-US" smtClean="0"/>
              <a:t>Click to edit Master title style</a:t>
            </a:r>
            <a:endParaRPr lang="en-US"/>
          </a:p>
        </p:txBody>
      </p:sp>
      <p:sp>
        <p:nvSpPr>
          <p:cNvPr id="3" name="Content Placeholder 2"/>
          <p:cNvSpPr>
            <a:spLocks noGrp="1"/>
          </p:cNvSpPr>
          <p:nvPr>
            <p:ph idx="1"/>
          </p:nvPr>
        </p:nvSpPr>
        <p:spPr>
          <a:xfrm>
            <a:off x="3887561" y="740297"/>
            <a:ext cx="4629150" cy="3655559"/>
          </a:xfrm>
          <a:prstGeom prst="rect">
            <a:avLst/>
          </a:prstGeom>
        </p:spPr>
        <p:txBody>
          <a:bodyPr/>
          <a:lstStyle>
            <a:lvl1pPr>
              <a:defRPr sz="1234"/>
            </a:lvl1pPr>
            <a:lvl2pPr>
              <a:defRPr sz="1080"/>
            </a:lvl2pPr>
            <a:lvl3pPr>
              <a:defRPr sz="926"/>
            </a:lvl3pPr>
            <a:lvl4pPr>
              <a:defRPr sz="771"/>
            </a:lvl4pPr>
            <a:lvl5pPr>
              <a:defRPr sz="771"/>
            </a:lvl5pPr>
            <a:lvl6pPr>
              <a:defRPr sz="771"/>
            </a:lvl6pPr>
            <a:lvl7pPr>
              <a:defRPr sz="771"/>
            </a:lvl7pPr>
            <a:lvl8pPr>
              <a:defRPr sz="771"/>
            </a:lvl8pPr>
            <a:lvl9pPr>
              <a:defRPr sz="77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011" y="1543050"/>
            <a:ext cx="2949348" cy="2858929"/>
          </a:xfrm>
          <a:prstGeom prst="rect">
            <a:avLst/>
          </a:prstGeom>
        </p:spPr>
        <p:txBody>
          <a:bodyPr/>
          <a:lstStyle>
            <a:lvl1pPr marL="0" indent="0">
              <a:buNone/>
              <a:defRPr sz="617"/>
            </a:lvl1pPr>
            <a:lvl2pPr marL="176342" indent="0">
              <a:buNone/>
              <a:defRPr sz="540"/>
            </a:lvl2pPr>
            <a:lvl3pPr marL="352684" indent="0">
              <a:buNone/>
              <a:defRPr sz="463"/>
            </a:lvl3pPr>
            <a:lvl4pPr marL="529026" indent="0">
              <a:buNone/>
              <a:defRPr sz="386"/>
            </a:lvl4pPr>
            <a:lvl5pPr marL="705368" indent="0">
              <a:buNone/>
              <a:defRPr sz="386"/>
            </a:lvl5pPr>
            <a:lvl6pPr marL="881710" indent="0">
              <a:buNone/>
              <a:defRPr sz="386"/>
            </a:lvl6pPr>
            <a:lvl7pPr marL="1058052" indent="0">
              <a:buNone/>
              <a:defRPr sz="386"/>
            </a:lvl7pPr>
            <a:lvl8pPr marL="1234394" indent="0">
              <a:buNone/>
              <a:defRPr sz="386"/>
            </a:lvl8pPr>
            <a:lvl9pPr marL="1410736" indent="0">
              <a:buNone/>
              <a:defRPr sz="386"/>
            </a:lvl9pPr>
          </a:lstStyle>
          <a:p>
            <a:pPr lvl="0"/>
            <a:r>
              <a:rPr lang="en-US" smtClean="0"/>
              <a:t>Click to edit Master text styles</a:t>
            </a:r>
          </a:p>
        </p:txBody>
      </p:sp>
    </p:spTree>
    <p:extLst>
      <p:ext uri="{BB962C8B-B14F-4D97-AF65-F5344CB8AC3E}">
        <p14:creationId xmlns:p14="http://schemas.microsoft.com/office/powerpoint/2010/main" val="189081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9713C5A-6489-4753-91DB-98D0D35AF8DE}" type="datetimeFigureOut">
              <a:rPr lang="en-US"/>
              <a:pPr>
                <a:defRPr/>
              </a:pPr>
              <a:t>11/20/2015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CC22C1-28E2-4F9E-94C0-DBC11628DF94}" type="slidenum">
              <a:rPr lang="en-US"/>
              <a:pPr>
                <a:defRPr/>
              </a:pPr>
              <a:t>‹#›</a:t>
            </a:fld>
            <a:endParaRPr lang="en-US"/>
          </a:p>
        </p:txBody>
      </p:sp>
    </p:spTree>
    <p:extLst>
      <p:ext uri="{BB962C8B-B14F-4D97-AF65-F5344CB8AC3E}">
        <p14:creationId xmlns:p14="http://schemas.microsoft.com/office/powerpoint/2010/main" val="26289828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11" y="342900"/>
            <a:ext cx="2949348" cy="1200150"/>
          </a:xfrm>
          <a:prstGeom prst="rect">
            <a:avLst/>
          </a:prstGeom>
        </p:spPr>
        <p:txBody>
          <a:bodyPr anchor="b"/>
          <a:lstStyle>
            <a:lvl1pPr>
              <a:defRPr sz="1234"/>
            </a:lvl1pPr>
          </a:lstStyle>
          <a:p>
            <a:r>
              <a:rPr lang="en-US" smtClean="0"/>
              <a:t>Click to edit Master title style</a:t>
            </a:r>
            <a:endParaRPr lang="en-US"/>
          </a:p>
        </p:txBody>
      </p:sp>
      <p:sp>
        <p:nvSpPr>
          <p:cNvPr id="3" name="Picture Placeholder 2"/>
          <p:cNvSpPr>
            <a:spLocks noGrp="1"/>
          </p:cNvSpPr>
          <p:nvPr>
            <p:ph type="pic" idx="1"/>
          </p:nvPr>
        </p:nvSpPr>
        <p:spPr>
          <a:xfrm>
            <a:off x="3887561" y="740297"/>
            <a:ext cx="4629150" cy="3655559"/>
          </a:xfrm>
          <a:prstGeom prst="rect">
            <a:avLst/>
          </a:prstGeom>
        </p:spPr>
        <p:txBody>
          <a:bodyPr/>
          <a:lstStyle>
            <a:lvl1pPr marL="0" indent="0">
              <a:buNone/>
              <a:defRPr sz="1234"/>
            </a:lvl1pPr>
            <a:lvl2pPr marL="176342" indent="0">
              <a:buNone/>
              <a:defRPr sz="1080"/>
            </a:lvl2pPr>
            <a:lvl3pPr marL="352684" indent="0">
              <a:buNone/>
              <a:defRPr sz="926"/>
            </a:lvl3pPr>
            <a:lvl4pPr marL="529026" indent="0">
              <a:buNone/>
              <a:defRPr sz="771"/>
            </a:lvl4pPr>
            <a:lvl5pPr marL="705368" indent="0">
              <a:buNone/>
              <a:defRPr sz="771"/>
            </a:lvl5pPr>
            <a:lvl6pPr marL="881710" indent="0">
              <a:buNone/>
              <a:defRPr sz="771"/>
            </a:lvl6pPr>
            <a:lvl7pPr marL="1058052" indent="0">
              <a:buNone/>
              <a:defRPr sz="771"/>
            </a:lvl7pPr>
            <a:lvl8pPr marL="1234394" indent="0">
              <a:buNone/>
              <a:defRPr sz="771"/>
            </a:lvl8pPr>
            <a:lvl9pPr marL="1410736" indent="0">
              <a:buNone/>
              <a:defRPr sz="771"/>
            </a:lvl9pPr>
          </a:lstStyle>
          <a:p>
            <a:pPr lvl="0"/>
            <a:endParaRPr lang="en-US" noProof="0" smtClean="0">
              <a:sym typeface="Gill Sans" charset="0"/>
            </a:endParaRPr>
          </a:p>
        </p:txBody>
      </p:sp>
      <p:sp>
        <p:nvSpPr>
          <p:cNvPr id="4" name="Text Placeholder 3"/>
          <p:cNvSpPr>
            <a:spLocks noGrp="1"/>
          </p:cNvSpPr>
          <p:nvPr>
            <p:ph type="body" sz="half" idx="2"/>
          </p:nvPr>
        </p:nvSpPr>
        <p:spPr>
          <a:xfrm>
            <a:off x="630011" y="1543050"/>
            <a:ext cx="2949348" cy="2858929"/>
          </a:xfrm>
          <a:prstGeom prst="rect">
            <a:avLst/>
          </a:prstGeom>
        </p:spPr>
        <p:txBody>
          <a:bodyPr/>
          <a:lstStyle>
            <a:lvl1pPr marL="0" indent="0">
              <a:buNone/>
              <a:defRPr sz="617"/>
            </a:lvl1pPr>
            <a:lvl2pPr marL="176342" indent="0">
              <a:buNone/>
              <a:defRPr sz="540"/>
            </a:lvl2pPr>
            <a:lvl3pPr marL="352684" indent="0">
              <a:buNone/>
              <a:defRPr sz="463"/>
            </a:lvl3pPr>
            <a:lvl4pPr marL="529026" indent="0">
              <a:buNone/>
              <a:defRPr sz="386"/>
            </a:lvl4pPr>
            <a:lvl5pPr marL="705368" indent="0">
              <a:buNone/>
              <a:defRPr sz="386"/>
            </a:lvl5pPr>
            <a:lvl6pPr marL="881710" indent="0">
              <a:buNone/>
              <a:defRPr sz="386"/>
            </a:lvl6pPr>
            <a:lvl7pPr marL="1058052" indent="0">
              <a:buNone/>
              <a:defRPr sz="386"/>
            </a:lvl7pPr>
            <a:lvl8pPr marL="1234394" indent="0">
              <a:buNone/>
              <a:defRPr sz="386"/>
            </a:lvl8pPr>
            <a:lvl9pPr marL="1410736" indent="0">
              <a:buNone/>
              <a:defRPr sz="386"/>
            </a:lvl9pPr>
          </a:lstStyle>
          <a:p>
            <a:pPr lvl="0"/>
            <a:r>
              <a:rPr lang="en-US" smtClean="0"/>
              <a:t>Click to edit Master text styles</a:t>
            </a:r>
          </a:p>
        </p:txBody>
      </p:sp>
    </p:spTree>
    <p:extLst>
      <p:ext uri="{BB962C8B-B14F-4D97-AF65-F5344CB8AC3E}">
        <p14:creationId xmlns:p14="http://schemas.microsoft.com/office/powerpoint/2010/main" val="3903813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69151"/>
            <a:ext cx="7886700" cy="326367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14404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708"/>
            <a:ext cx="1971675" cy="435911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708"/>
            <a:ext cx="5849711" cy="435911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1886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A4A59C2-0BF3-4D54-A7CE-F917E70EDF76}" type="datetimeFigureOut">
              <a:rPr lang="en-US"/>
              <a:pPr>
                <a:defRPr/>
              </a:pPr>
              <a:t>11/20/2015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6135FE-3E99-4CA8-8F3F-DA532D7EF2DF}" type="slidenum">
              <a:rPr lang="en-US"/>
              <a:pPr>
                <a:defRPr/>
              </a:pPr>
              <a:t>‹#›</a:t>
            </a:fld>
            <a:endParaRPr lang="en-US"/>
          </a:p>
        </p:txBody>
      </p:sp>
    </p:spTree>
    <p:extLst>
      <p:ext uri="{BB962C8B-B14F-4D97-AF65-F5344CB8AC3E}">
        <p14:creationId xmlns:p14="http://schemas.microsoft.com/office/powerpoint/2010/main" val="2102677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94533AD-39CD-4509-887F-771C31F9D767}" type="datetimeFigureOut">
              <a:rPr lang="en-US"/>
              <a:pPr>
                <a:defRPr/>
              </a:pPr>
              <a:t>11/20/2015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8F8251-FAF9-478C-B3F1-AC540B00DE7F}" type="slidenum">
              <a:rPr lang="en-US"/>
              <a:pPr>
                <a:defRPr/>
              </a:pPr>
              <a:t>‹#›</a:t>
            </a:fld>
            <a:endParaRPr lang="en-US"/>
          </a:p>
        </p:txBody>
      </p:sp>
    </p:spTree>
    <p:extLst>
      <p:ext uri="{BB962C8B-B14F-4D97-AF65-F5344CB8AC3E}">
        <p14:creationId xmlns:p14="http://schemas.microsoft.com/office/powerpoint/2010/main" val="1272649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C5D794F-E86F-4EFE-BF95-61DDBE3F2914}" type="datetimeFigureOut">
              <a:rPr lang="en-US"/>
              <a:pPr>
                <a:defRPr/>
              </a:pPr>
              <a:t>11/20/2015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A3ACE7-6717-499E-A495-32E57EECB8EE}" type="slidenum">
              <a:rPr lang="en-US"/>
              <a:pPr>
                <a:defRPr/>
              </a:pPr>
              <a:t>‹#›</a:t>
            </a:fld>
            <a:endParaRPr lang="en-US"/>
          </a:p>
        </p:txBody>
      </p:sp>
    </p:spTree>
    <p:extLst>
      <p:ext uri="{BB962C8B-B14F-4D97-AF65-F5344CB8AC3E}">
        <p14:creationId xmlns:p14="http://schemas.microsoft.com/office/powerpoint/2010/main" val="2460255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2DE1AAF-0878-489A-AFE2-4F37908AD3F7}" type="datetimeFigureOut">
              <a:rPr lang="en-US"/>
              <a:pPr>
                <a:defRPr/>
              </a:pPr>
              <a:t>11/20/2015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A8C594-8B5A-46A6-ADC5-866537C95D7C}" type="slidenum">
              <a:rPr lang="en-US"/>
              <a:pPr>
                <a:defRPr/>
              </a:pPr>
              <a:t>‹#›</a:t>
            </a:fld>
            <a:endParaRPr lang="en-US"/>
          </a:p>
        </p:txBody>
      </p:sp>
    </p:spTree>
    <p:extLst>
      <p:ext uri="{BB962C8B-B14F-4D97-AF65-F5344CB8AC3E}">
        <p14:creationId xmlns:p14="http://schemas.microsoft.com/office/powerpoint/2010/main" val="1208717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49A3948-A774-4AB2-B942-DD258D76D64B}" type="datetimeFigureOut">
              <a:rPr lang="en-US"/>
              <a:pPr>
                <a:defRPr/>
              </a:pPr>
              <a:t>11/20/2015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555AEA-B3FC-440C-B790-33B16B31F682}" type="slidenum">
              <a:rPr lang="en-US"/>
              <a:pPr>
                <a:defRPr/>
              </a:pPr>
              <a:t>‹#›</a:t>
            </a:fld>
            <a:endParaRPr lang="en-US"/>
          </a:p>
        </p:txBody>
      </p:sp>
    </p:spTree>
    <p:extLst>
      <p:ext uri="{BB962C8B-B14F-4D97-AF65-F5344CB8AC3E}">
        <p14:creationId xmlns:p14="http://schemas.microsoft.com/office/powerpoint/2010/main" val="3136472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5AC9C7A-538C-4079-9371-AB1D42ABA11E}" type="datetimeFigureOut">
              <a:rPr lang="en-US"/>
              <a:pPr>
                <a:defRPr/>
              </a:pPr>
              <a:t>11/20/2015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6CC2B5-C280-4378-8961-162C76D93113}" type="slidenum">
              <a:rPr lang="en-US"/>
              <a:pPr>
                <a:defRPr/>
              </a:pPr>
              <a:t>‹#›</a:t>
            </a:fld>
            <a:endParaRPr lang="en-US"/>
          </a:p>
        </p:txBody>
      </p:sp>
    </p:spTree>
    <p:extLst>
      <p:ext uri="{BB962C8B-B14F-4D97-AF65-F5344CB8AC3E}">
        <p14:creationId xmlns:p14="http://schemas.microsoft.com/office/powerpoint/2010/main" val="4118408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83F872B-B883-418E-A7FB-9AD66CA69165}" type="datetimeFigureOut">
              <a:rPr lang="en-US"/>
              <a:pPr>
                <a:defRPr/>
              </a:pPr>
              <a:t>11/20/2015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1B058-DDAE-4ED4-8B94-8B1A5D164C41}" type="slidenum">
              <a:rPr lang="en-US"/>
              <a:pPr>
                <a:defRPr/>
              </a:pPr>
              <a:t>‹#›</a:t>
            </a:fld>
            <a:endParaRPr lang="en-US"/>
          </a:p>
        </p:txBody>
      </p:sp>
    </p:spTree>
    <p:extLst>
      <p:ext uri="{BB962C8B-B14F-4D97-AF65-F5344CB8AC3E}">
        <p14:creationId xmlns:p14="http://schemas.microsoft.com/office/powerpoint/2010/main" val="27782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175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6C160C-9D25-4929-936A-D19B304F3D48}" type="datetimeFigureOut">
              <a:rPr lang="en-US"/>
              <a:pPr>
                <a:defRPr/>
              </a:pPr>
              <a:t>11/20/2015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479285-29E8-4C02-BEE9-0CCE86C4E20F}" type="slidenum">
              <a:rPr lang="en-US"/>
              <a:pPr>
                <a:defRPr/>
              </a:pPr>
              <a:t>‹#›</a:t>
            </a:fld>
            <a:endParaRPr lang="en-US"/>
          </a:p>
        </p:txBody>
      </p:sp>
    </p:spTree>
    <p:extLst>
      <p:ext uri="{BB962C8B-B14F-4D97-AF65-F5344CB8AC3E}">
        <p14:creationId xmlns:p14="http://schemas.microsoft.com/office/powerpoint/2010/main" val="291556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74F3870-05D5-49B5-B80C-51E942D876C0}" type="datetimeFigureOut">
              <a:rPr lang="en-US"/>
              <a:pPr>
                <a:defRPr/>
              </a:pPr>
              <a:t>11/20/2015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CE0C19-A6A7-4EC2-BE0F-DF2DCECB5116}" type="slidenum">
              <a:rPr lang="en-US"/>
              <a:pPr>
                <a:defRPr/>
              </a:pPr>
              <a:t>‹#›</a:t>
            </a:fld>
            <a:endParaRPr lang="en-US"/>
          </a:p>
        </p:txBody>
      </p:sp>
    </p:spTree>
    <p:extLst>
      <p:ext uri="{BB962C8B-B14F-4D97-AF65-F5344CB8AC3E}">
        <p14:creationId xmlns:p14="http://schemas.microsoft.com/office/powerpoint/2010/main" val="49387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BF3D7A6-E836-48B9-94A0-77E275618AAB}" type="datetimeFigureOut">
              <a:rPr lang="en-US"/>
              <a:pPr>
                <a:defRPr/>
              </a:pPr>
              <a:t>11/20/2015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EFCB5-B395-40C8-BA2F-4BA38F70E807}" type="slidenum">
              <a:rPr lang="en-US"/>
              <a:pPr>
                <a:defRPr/>
              </a:pPr>
              <a:t>‹#›</a:t>
            </a:fld>
            <a:endParaRPr lang="en-US"/>
          </a:p>
        </p:txBody>
      </p:sp>
    </p:spTree>
    <p:extLst>
      <p:ext uri="{BB962C8B-B14F-4D97-AF65-F5344CB8AC3E}">
        <p14:creationId xmlns:p14="http://schemas.microsoft.com/office/powerpoint/2010/main" val="1265777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102703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25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984981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80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9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69484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71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256316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565312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237542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3681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1544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200150"/>
            <a:ext cx="8229600" cy="3725699"/>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171277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942"/>
            <a:ext cx="6858000" cy="1790428"/>
          </a:xfrm>
          <a:prstGeom prst="rect">
            <a:avLst/>
          </a:prstGeom>
        </p:spPr>
        <p:txBody>
          <a:bodyPr anchor="b"/>
          <a:lstStyle>
            <a:lvl1pPr algn="ctr">
              <a:defRPr sz="2314"/>
            </a:lvl1pPr>
          </a:lstStyle>
          <a:p>
            <a:r>
              <a:rPr lang="en-US" smtClean="0"/>
              <a:t>Click to edit Master title style</a:t>
            </a:r>
            <a:endParaRPr lang="en-US"/>
          </a:p>
        </p:txBody>
      </p:sp>
      <p:sp>
        <p:nvSpPr>
          <p:cNvPr id="3" name="Subtitle 2"/>
          <p:cNvSpPr>
            <a:spLocks noGrp="1"/>
          </p:cNvSpPr>
          <p:nvPr>
            <p:ph type="subTitle" idx="1"/>
          </p:nvPr>
        </p:nvSpPr>
        <p:spPr>
          <a:xfrm>
            <a:off x="1143000" y="2701562"/>
            <a:ext cx="6858000" cy="1241788"/>
          </a:xfrm>
          <a:prstGeom prst="rect">
            <a:avLst/>
          </a:prstGeom>
        </p:spPr>
        <p:txBody>
          <a:bodyPr/>
          <a:lstStyle>
            <a:lvl1pPr marL="0" indent="0" algn="ctr">
              <a:buNone/>
              <a:defRPr sz="926"/>
            </a:lvl1pPr>
            <a:lvl2pPr marL="176342" indent="0" algn="ctr">
              <a:buNone/>
              <a:defRPr sz="771"/>
            </a:lvl2pPr>
            <a:lvl3pPr marL="352684" indent="0" algn="ctr">
              <a:buNone/>
              <a:defRPr sz="694"/>
            </a:lvl3pPr>
            <a:lvl4pPr marL="529026" indent="0" algn="ctr">
              <a:buNone/>
              <a:defRPr sz="617"/>
            </a:lvl4pPr>
            <a:lvl5pPr marL="705368" indent="0" algn="ctr">
              <a:buNone/>
              <a:defRPr sz="617"/>
            </a:lvl5pPr>
            <a:lvl6pPr marL="881710" indent="0" algn="ctr">
              <a:buNone/>
              <a:defRPr sz="617"/>
            </a:lvl6pPr>
            <a:lvl7pPr marL="1058052" indent="0" algn="ctr">
              <a:buNone/>
              <a:defRPr sz="617"/>
            </a:lvl7pPr>
            <a:lvl8pPr marL="1234394" indent="0" algn="ctr">
              <a:buNone/>
              <a:defRPr sz="617"/>
            </a:lvl8pPr>
            <a:lvl9pPr marL="1410736" indent="0" algn="ctr">
              <a:buNone/>
              <a:defRPr sz="617"/>
            </a:lvl9pPr>
          </a:lstStyle>
          <a:p>
            <a:r>
              <a:rPr lang="en-US" smtClean="0"/>
              <a:t>Click to edit Master subtitle style</a:t>
            </a:r>
            <a:endParaRPr lang="en-US"/>
          </a:p>
        </p:txBody>
      </p:sp>
    </p:spTree>
    <p:extLst>
      <p:ext uri="{BB962C8B-B14F-4D97-AF65-F5344CB8AC3E}">
        <p14:creationId xmlns:p14="http://schemas.microsoft.com/office/powerpoint/2010/main" val="2600774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69151"/>
            <a:ext cx="7886700"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7264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201"/>
            <a:ext cx="7886700" cy="2139451"/>
          </a:xfrm>
          <a:prstGeom prst="rect">
            <a:avLst/>
          </a:prstGeom>
        </p:spPr>
        <p:txBody>
          <a:bodyPr anchor="b"/>
          <a:lstStyle>
            <a:lvl1pPr>
              <a:defRPr sz="2314"/>
            </a:lvl1pPr>
          </a:lstStyle>
          <a:p>
            <a:r>
              <a:rPr lang="en-US" smtClean="0"/>
              <a:t>Click to edit Master title style</a:t>
            </a:r>
            <a:endParaRPr lang="en-US"/>
          </a:p>
        </p:txBody>
      </p:sp>
      <p:sp>
        <p:nvSpPr>
          <p:cNvPr id="3" name="Text Placeholder 2"/>
          <p:cNvSpPr>
            <a:spLocks noGrp="1"/>
          </p:cNvSpPr>
          <p:nvPr>
            <p:ph type="body" idx="1"/>
          </p:nvPr>
        </p:nvSpPr>
        <p:spPr>
          <a:xfrm>
            <a:off x="623888" y="3441859"/>
            <a:ext cx="7886700" cy="1125447"/>
          </a:xfrm>
          <a:prstGeom prst="rect">
            <a:avLst/>
          </a:prstGeom>
        </p:spPr>
        <p:txBody>
          <a:bodyPr/>
          <a:lstStyle>
            <a:lvl1pPr marL="0" indent="0">
              <a:buNone/>
              <a:defRPr sz="926"/>
            </a:lvl1pPr>
            <a:lvl2pPr marL="176342" indent="0">
              <a:buNone/>
              <a:defRPr sz="771"/>
            </a:lvl2pPr>
            <a:lvl3pPr marL="352684" indent="0">
              <a:buNone/>
              <a:defRPr sz="694"/>
            </a:lvl3pPr>
            <a:lvl4pPr marL="529026" indent="0">
              <a:buNone/>
              <a:defRPr sz="617"/>
            </a:lvl4pPr>
            <a:lvl5pPr marL="705368" indent="0">
              <a:buNone/>
              <a:defRPr sz="617"/>
            </a:lvl5pPr>
            <a:lvl6pPr marL="881710" indent="0">
              <a:buNone/>
              <a:defRPr sz="617"/>
            </a:lvl6pPr>
            <a:lvl7pPr marL="1058052" indent="0">
              <a:buNone/>
              <a:defRPr sz="617"/>
            </a:lvl7pPr>
            <a:lvl8pPr marL="1234394" indent="0">
              <a:buNone/>
              <a:defRPr sz="617"/>
            </a:lvl8pPr>
            <a:lvl9pPr marL="1410736" indent="0">
              <a:buNone/>
              <a:defRPr sz="617"/>
            </a:lvl9pPr>
          </a:lstStyle>
          <a:p>
            <a:pPr lvl="0"/>
            <a:r>
              <a:rPr lang="en-US" smtClean="0"/>
              <a:t>Click to edit Master text styles</a:t>
            </a:r>
          </a:p>
        </p:txBody>
      </p:sp>
    </p:spTree>
    <p:extLst>
      <p:ext uri="{BB962C8B-B14F-4D97-AF65-F5344CB8AC3E}">
        <p14:creationId xmlns:p14="http://schemas.microsoft.com/office/powerpoint/2010/main" val="622362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151"/>
            <a:ext cx="3910693"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4657" y="1369151"/>
            <a:ext cx="3910693"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4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11" y="273708"/>
            <a:ext cx="7886700" cy="99441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011" y="1260770"/>
            <a:ext cx="3868511" cy="617832"/>
          </a:xfrm>
          <a:prstGeom prst="rect">
            <a:avLst/>
          </a:prstGeom>
        </p:spPr>
        <p:txBody>
          <a:bodyPr anchor="b"/>
          <a:lstStyle>
            <a:lvl1pPr marL="0" indent="0">
              <a:buNone/>
              <a:defRPr sz="926" b="1"/>
            </a:lvl1pPr>
            <a:lvl2pPr marL="176342" indent="0">
              <a:buNone/>
              <a:defRPr sz="771" b="1"/>
            </a:lvl2pPr>
            <a:lvl3pPr marL="352684" indent="0">
              <a:buNone/>
              <a:defRPr sz="694" b="1"/>
            </a:lvl3pPr>
            <a:lvl4pPr marL="529026" indent="0">
              <a:buNone/>
              <a:defRPr sz="617" b="1"/>
            </a:lvl4pPr>
            <a:lvl5pPr marL="705368" indent="0">
              <a:buNone/>
              <a:defRPr sz="617" b="1"/>
            </a:lvl5pPr>
            <a:lvl6pPr marL="881710" indent="0">
              <a:buNone/>
              <a:defRPr sz="617" b="1"/>
            </a:lvl6pPr>
            <a:lvl7pPr marL="1058052" indent="0">
              <a:buNone/>
              <a:defRPr sz="617" b="1"/>
            </a:lvl7pPr>
            <a:lvl8pPr marL="1234394" indent="0">
              <a:buNone/>
              <a:defRPr sz="617" b="1"/>
            </a:lvl8pPr>
            <a:lvl9pPr marL="1410736" indent="0">
              <a:buNone/>
              <a:defRPr sz="617" b="1"/>
            </a:lvl9pPr>
          </a:lstStyle>
          <a:p>
            <a:pPr lvl="0"/>
            <a:r>
              <a:rPr lang="en-US" smtClean="0"/>
              <a:t>Click to edit Master text styles</a:t>
            </a:r>
          </a:p>
        </p:txBody>
      </p:sp>
      <p:sp>
        <p:nvSpPr>
          <p:cNvPr id="4" name="Content Placeholder 3"/>
          <p:cNvSpPr>
            <a:spLocks noGrp="1"/>
          </p:cNvSpPr>
          <p:nvPr>
            <p:ph sz="half" idx="2"/>
          </p:nvPr>
        </p:nvSpPr>
        <p:spPr>
          <a:xfrm>
            <a:off x="630011" y="1878602"/>
            <a:ext cx="3868511" cy="276340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770"/>
            <a:ext cx="3887561" cy="617832"/>
          </a:xfrm>
          <a:prstGeom prst="rect">
            <a:avLst/>
          </a:prstGeom>
        </p:spPr>
        <p:txBody>
          <a:bodyPr anchor="b"/>
          <a:lstStyle>
            <a:lvl1pPr marL="0" indent="0">
              <a:buNone/>
              <a:defRPr sz="926" b="1"/>
            </a:lvl1pPr>
            <a:lvl2pPr marL="176342" indent="0">
              <a:buNone/>
              <a:defRPr sz="771" b="1"/>
            </a:lvl2pPr>
            <a:lvl3pPr marL="352684" indent="0">
              <a:buNone/>
              <a:defRPr sz="694" b="1"/>
            </a:lvl3pPr>
            <a:lvl4pPr marL="529026" indent="0">
              <a:buNone/>
              <a:defRPr sz="617" b="1"/>
            </a:lvl4pPr>
            <a:lvl5pPr marL="705368" indent="0">
              <a:buNone/>
              <a:defRPr sz="617" b="1"/>
            </a:lvl5pPr>
            <a:lvl6pPr marL="881710" indent="0">
              <a:buNone/>
              <a:defRPr sz="617" b="1"/>
            </a:lvl6pPr>
            <a:lvl7pPr marL="1058052" indent="0">
              <a:buNone/>
              <a:defRPr sz="617" b="1"/>
            </a:lvl7pPr>
            <a:lvl8pPr marL="1234394" indent="0">
              <a:buNone/>
              <a:defRPr sz="617" b="1"/>
            </a:lvl8pPr>
            <a:lvl9pPr marL="1410736" indent="0">
              <a:buNone/>
              <a:defRPr sz="617" b="1"/>
            </a:lvl9pPr>
          </a:lstStyle>
          <a:p>
            <a:pPr lvl="0"/>
            <a:r>
              <a:rPr lang="en-US" smtClean="0"/>
              <a:t>Click to edit Master text styles</a:t>
            </a:r>
          </a:p>
        </p:txBody>
      </p:sp>
      <p:sp>
        <p:nvSpPr>
          <p:cNvPr id="6" name="Content Placeholder 5"/>
          <p:cNvSpPr>
            <a:spLocks noGrp="1"/>
          </p:cNvSpPr>
          <p:nvPr>
            <p:ph sz="quarter" idx="4"/>
          </p:nvPr>
        </p:nvSpPr>
        <p:spPr>
          <a:xfrm>
            <a:off x="4629150" y="1878602"/>
            <a:ext cx="3887561" cy="276340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2023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024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73346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781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11" y="342900"/>
            <a:ext cx="2949348" cy="1200150"/>
          </a:xfrm>
          <a:prstGeom prst="rect">
            <a:avLst/>
          </a:prstGeom>
        </p:spPr>
        <p:txBody>
          <a:bodyPr anchor="b"/>
          <a:lstStyle>
            <a:lvl1pPr>
              <a:defRPr sz="1234"/>
            </a:lvl1pPr>
          </a:lstStyle>
          <a:p>
            <a:r>
              <a:rPr lang="en-US" smtClean="0"/>
              <a:t>Click to edit Master title style</a:t>
            </a:r>
            <a:endParaRPr lang="en-US"/>
          </a:p>
        </p:txBody>
      </p:sp>
      <p:sp>
        <p:nvSpPr>
          <p:cNvPr id="3" name="Content Placeholder 2"/>
          <p:cNvSpPr>
            <a:spLocks noGrp="1"/>
          </p:cNvSpPr>
          <p:nvPr>
            <p:ph idx="1"/>
          </p:nvPr>
        </p:nvSpPr>
        <p:spPr>
          <a:xfrm>
            <a:off x="3887561" y="740297"/>
            <a:ext cx="4629150" cy="3655559"/>
          </a:xfrm>
          <a:prstGeom prst="rect">
            <a:avLst/>
          </a:prstGeom>
        </p:spPr>
        <p:txBody>
          <a:bodyPr/>
          <a:lstStyle>
            <a:lvl1pPr>
              <a:defRPr sz="1234"/>
            </a:lvl1pPr>
            <a:lvl2pPr>
              <a:defRPr sz="1080"/>
            </a:lvl2pPr>
            <a:lvl3pPr>
              <a:defRPr sz="926"/>
            </a:lvl3pPr>
            <a:lvl4pPr>
              <a:defRPr sz="771"/>
            </a:lvl4pPr>
            <a:lvl5pPr>
              <a:defRPr sz="771"/>
            </a:lvl5pPr>
            <a:lvl6pPr>
              <a:defRPr sz="771"/>
            </a:lvl6pPr>
            <a:lvl7pPr>
              <a:defRPr sz="771"/>
            </a:lvl7pPr>
            <a:lvl8pPr>
              <a:defRPr sz="771"/>
            </a:lvl8pPr>
            <a:lvl9pPr>
              <a:defRPr sz="77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011" y="1543050"/>
            <a:ext cx="2949348" cy="2858929"/>
          </a:xfrm>
          <a:prstGeom prst="rect">
            <a:avLst/>
          </a:prstGeom>
        </p:spPr>
        <p:txBody>
          <a:bodyPr/>
          <a:lstStyle>
            <a:lvl1pPr marL="0" indent="0">
              <a:buNone/>
              <a:defRPr sz="617"/>
            </a:lvl1pPr>
            <a:lvl2pPr marL="176342" indent="0">
              <a:buNone/>
              <a:defRPr sz="540"/>
            </a:lvl2pPr>
            <a:lvl3pPr marL="352684" indent="0">
              <a:buNone/>
              <a:defRPr sz="463"/>
            </a:lvl3pPr>
            <a:lvl4pPr marL="529026" indent="0">
              <a:buNone/>
              <a:defRPr sz="386"/>
            </a:lvl4pPr>
            <a:lvl5pPr marL="705368" indent="0">
              <a:buNone/>
              <a:defRPr sz="386"/>
            </a:lvl5pPr>
            <a:lvl6pPr marL="881710" indent="0">
              <a:buNone/>
              <a:defRPr sz="386"/>
            </a:lvl6pPr>
            <a:lvl7pPr marL="1058052" indent="0">
              <a:buNone/>
              <a:defRPr sz="386"/>
            </a:lvl7pPr>
            <a:lvl8pPr marL="1234394" indent="0">
              <a:buNone/>
              <a:defRPr sz="386"/>
            </a:lvl8pPr>
            <a:lvl9pPr marL="1410736" indent="0">
              <a:buNone/>
              <a:defRPr sz="386"/>
            </a:lvl9pPr>
          </a:lstStyle>
          <a:p>
            <a:pPr lvl="0"/>
            <a:r>
              <a:rPr lang="en-US" smtClean="0"/>
              <a:t>Click to edit Master text styles</a:t>
            </a:r>
          </a:p>
        </p:txBody>
      </p:sp>
    </p:spTree>
    <p:extLst>
      <p:ext uri="{BB962C8B-B14F-4D97-AF65-F5344CB8AC3E}">
        <p14:creationId xmlns:p14="http://schemas.microsoft.com/office/powerpoint/2010/main" val="596211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11" y="342900"/>
            <a:ext cx="2949348" cy="1200150"/>
          </a:xfrm>
          <a:prstGeom prst="rect">
            <a:avLst/>
          </a:prstGeom>
        </p:spPr>
        <p:txBody>
          <a:bodyPr anchor="b"/>
          <a:lstStyle>
            <a:lvl1pPr>
              <a:defRPr sz="1234"/>
            </a:lvl1pPr>
          </a:lstStyle>
          <a:p>
            <a:r>
              <a:rPr lang="en-US" smtClean="0"/>
              <a:t>Click to edit Master title style</a:t>
            </a:r>
            <a:endParaRPr lang="en-US"/>
          </a:p>
        </p:txBody>
      </p:sp>
      <p:sp>
        <p:nvSpPr>
          <p:cNvPr id="3" name="Picture Placeholder 2"/>
          <p:cNvSpPr>
            <a:spLocks noGrp="1"/>
          </p:cNvSpPr>
          <p:nvPr>
            <p:ph type="pic" idx="1"/>
          </p:nvPr>
        </p:nvSpPr>
        <p:spPr>
          <a:xfrm>
            <a:off x="3887561" y="740297"/>
            <a:ext cx="4629150" cy="3655559"/>
          </a:xfrm>
          <a:prstGeom prst="rect">
            <a:avLst/>
          </a:prstGeom>
        </p:spPr>
        <p:txBody>
          <a:bodyPr/>
          <a:lstStyle>
            <a:lvl1pPr marL="0" indent="0">
              <a:buNone/>
              <a:defRPr sz="1234"/>
            </a:lvl1pPr>
            <a:lvl2pPr marL="176342" indent="0">
              <a:buNone/>
              <a:defRPr sz="1080"/>
            </a:lvl2pPr>
            <a:lvl3pPr marL="352684" indent="0">
              <a:buNone/>
              <a:defRPr sz="926"/>
            </a:lvl3pPr>
            <a:lvl4pPr marL="529026" indent="0">
              <a:buNone/>
              <a:defRPr sz="771"/>
            </a:lvl4pPr>
            <a:lvl5pPr marL="705368" indent="0">
              <a:buNone/>
              <a:defRPr sz="771"/>
            </a:lvl5pPr>
            <a:lvl6pPr marL="881710" indent="0">
              <a:buNone/>
              <a:defRPr sz="771"/>
            </a:lvl6pPr>
            <a:lvl7pPr marL="1058052" indent="0">
              <a:buNone/>
              <a:defRPr sz="771"/>
            </a:lvl7pPr>
            <a:lvl8pPr marL="1234394" indent="0">
              <a:buNone/>
              <a:defRPr sz="771"/>
            </a:lvl8pPr>
            <a:lvl9pPr marL="1410736" indent="0">
              <a:buNone/>
              <a:defRPr sz="771"/>
            </a:lvl9pPr>
          </a:lstStyle>
          <a:p>
            <a:pPr lvl="0"/>
            <a:endParaRPr lang="en-US" noProof="0" smtClean="0">
              <a:sym typeface="Gill Sans" charset="0"/>
            </a:endParaRPr>
          </a:p>
        </p:txBody>
      </p:sp>
      <p:sp>
        <p:nvSpPr>
          <p:cNvPr id="4" name="Text Placeholder 3"/>
          <p:cNvSpPr>
            <a:spLocks noGrp="1"/>
          </p:cNvSpPr>
          <p:nvPr>
            <p:ph type="body" sz="half" idx="2"/>
          </p:nvPr>
        </p:nvSpPr>
        <p:spPr>
          <a:xfrm>
            <a:off x="630011" y="1543050"/>
            <a:ext cx="2949348" cy="2858929"/>
          </a:xfrm>
          <a:prstGeom prst="rect">
            <a:avLst/>
          </a:prstGeom>
        </p:spPr>
        <p:txBody>
          <a:bodyPr/>
          <a:lstStyle>
            <a:lvl1pPr marL="0" indent="0">
              <a:buNone/>
              <a:defRPr sz="617"/>
            </a:lvl1pPr>
            <a:lvl2pPr marL="176342" indent="0">
              <a:buNone/>
              <a:defRPr sz="540"/>
            </a:lvl2pPr>
            <a:lvl3pPr marL="352684" indent="0">
              <a:buNone/>
              <a:defRPr sz="463"/>
            </a:lvl3pPr>
            <a:lvl4pPr marL="529026" indent="0">
              <a:buNone/>
              <a:defRPr sz="386"/>
            </a:lvl4pPr>
            <a:lvl5pPr marL="705368" indent="0">
              <a:buNone/>
              <a:defRPr sz="386"/>
            </a:lvl5pPr>
            <a:lvl6pPr marL="881710" indent="0">
              <a:buNone/>
              <a:defRPr sz="386"/>
            </a:lvl6pPr>
            <a:lvl7pPr marL="1058052" indent="0">
              <a:buNone/>
              <a:defRPr sz="386"/>
            </a:lvl7pPr>
            <a:lvl8pPr marL="1234394" indent="0">
              <a:buNone/>
              <a:defRPr sz="386"/>
            </a:lvl8pPr>
            <a:lvl9pPr marL="1410736" indent="0">
              <a:buNone/>
              <a:defRPr sz="386"/>
            </a:lvl9pPr>
          </a:lstStyle>
          <a:p>
            <a:pPr lvl="0"/>
            <a:r>
              <a:rPr lang="en-US" smtClean="0"/>
              <a:t>Click to edit Master text styles</a:t>
            </a:r>
          </a:p>
        </p:txBody>
      </p:sp>
    </p:spTree>
    <p:extLst>
      <p:ext uri="{BB962C8B-B14F-4D97-AF65-F5344CB8AC3E}">
        <p14:creationId xmlns:p14="http://schemas.microsoft.com/office/powerpoint/2010/main" val="1211765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69151"/>
            <a:ext cx="7886700" cy="326367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572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708"/>
            <a:ext cx="1971675" cy="435911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708"/>
            <a:ext cx="5849711" cy="435911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320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942"/>
            <a:ext cx="6858000" cy="1790428"/>
          </a:xfrm>
          <a:prstGeom prst="rect">
            <a:avLst/>
          </a:prstGeom>
        </p:spPr>
        <p:txBody>
          <a:bodyPr anchor="b"/>
          <a:lstStyle>
            <a:lvl1pPr algn="ctr">
              <a:defRPr sz="2314"/>
            </a:lvl1pPr>
          </a:lstStyle>
          <a:p>
            <a:r>
              <a:rPr lang="en-US" smtClean="0"/>
              <a:t>Click to edit Master title style</a:t>
            </a:r>
            <a:endParaRPr lang="en-US"/>
          </a:p>
        </p:txBody>
      </p:sp>
      <p:sp>
        <p:nvSpPr>
          <p:cNvPr id="3" name="Subtitle 2"/>
          <p:cNvSpPr>
            <a:spLocks noGrp="1"/>
          </p:cNvSpPr>
          <p:nvPr>
            <p:ph type="subTitle" idx="1"/>
          </p:nvPr>
        </p:nvSpPr>
        <p:spPr>
          <a:xfrm>
            <a:off x="1143000" y="2701562"/>
            <a:ext cx="6858000" cy="1241788"/>
          </a:xfrm>
          <a:prstGeom prst="rect">
            <a:avLst/>
          </a:prstGeom>
        </p:spPr>
        <p:txBody>
          <a:bodyPr/>
          <a:lstStyle>
            <a:lvl1pPr marL="0" indent="0" algn="ctr">
              <a:buNone/>
              <a:defRPr sz="926"/>
            </a:lvl1pPr>
            <a:lvl2pPr marL="176342" indent="0" algn="ctr">
              <a:buNone/>
              <a:defRPr sz="771"/>
            </a:lvl2pPr>
            <a:lvl3pPr marL="352684" indent="0" algn="ctr">
              <a:buNone/>
              <a:defRPr sz="694"/>
            </a:lvl3pPr>
            <a:lvl4pPr marL="529026" indent="0" algn="ctr">
              <a:buNone/>
              <a:defRPr sz="617"/>
            </a:lvl4pPr>
            <a:lvl5pPr marL="705368" indent="0" algn="ctr">
              <a:buNone/>
              <a:defRPr sz="617"/>
            </a:lvl5pPr>
            <a:lvl6pPr marL="881710" indent="0" algn="ctr">
              <a:buNone/>
              <a:defRPr sz="617"/>
            </a:lvl6pPr>
            <a:lvl7pPr marL="1058052" indent="0" algn="ctr">
              <a:buNone/>
              <a:defRPr sz="617"/>
            </a:lvl7pPr>
            <a:lvl8pPr marL="1234394" indent="0" algn="ctr">
              <a:buNone/>
              <a:defRPr sz="617"/>
            </a:lvl8pPr>
            <a:lvl9pPr marL="1410736" indent="0" algn="ctr">
              <a:buNone/>
              <a:defRPr sz="617"/>
            </a:lvl9pPr>
          </a:lstStyle>
          <a:p>
            <a:r>
              <a:rPr lang="en-US" smtClean="0"/>
              <a:t>Click to edit Master subtitle style</a:t>
            </a:r>
            <a:endParaRPr lang="en-US"/>
          </a:p>
        </p:txBody>
      </p:sp>
    </p:spTree>
    <p:extLst>
      <p:ext uri="{BB962C8B-B14F-4D97-AF65-F5344CB8AC3E}">
        <p14:creationId xmlns:p14="http://schemas.microsoft.com/office/powerpoint/2010/main" val="3480114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69151"/>
            <a:ext cx="7886700"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476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201"/>
            <a:ext cx="7886700" cy="2139451"/>
          </a:xfrm>
          <a:prstGeom prst="rect">
            <a:avLst/>
          </a:prstGeom>
        </p:spPr>
        <p:txBody>
          <a:bodyPr anchor="b"/>
          <a:lstStyle>
            <a:lvl1pPr>
              <a:defRPr sz="2314"/>
            </a:lvl1pPr>
          </a:lstStyle>
          <a:p>
            <a:r>
              <a:rPr lang="en-US" smtClean="0"/>
              <a:t>Click to edit Master title style</a:t>
            </a:r>
            <a:endParaRPr lang="en-US"/>
          </a:p>
        </p:txBody>
      </p:sp>
      <p:sp>
        <p:nvSpPr>
          <p:cNvPr id="3" name="Text Placeholder 2"/>
          <p:cNvSpPr>
            <a:spLocks noGrp="1"/>
          </p:cNvSpPr>
          <p:nvPr>
            <p:ph type="body" idx="1"/>
          </p:nvPr>
        </p:nvSpPr>
        <p:spPr>
          <a:xfrm>
            <a:off x="623888" y="3441859"/>
            <a:ext cx="7886700" cy="1125447"/>
          </a:xfrm>
          <a:prstGeom prst="rect">
            <a:avLst/>
          </a:prstGeom>
        </p:spPr>
        <p:txBody>
          <a:bodyPr/>
          <a:lstStyle>
            <a:lvl1pPr marL="0" indent="0">
              <a:buNone/>
              <a:defRPr sz="926"/>
            </a:lvl1pPr>
            <a:lvl2pPr marL="176342" indent="0">
              <a:buNone/>
              <a:defRPr sz="771"/>
            </a:lvl2pPr>
            <a:lvl3pPr marL="352684" indent="0">
              <a:buNone/>
              <a:defRPr sz="694"/>
            </a:lvl3pPr>
            <a:lvl4pPr marL="529026" indent="0">
              <a:buNone/>
              <a:defRPr sz="617"/>
            </a:lvl4pPr>
            <a:lvl5pPr marL="705368" indent="0">
              <a:buNone/>
              <a:defRPr sz="617"/>
            </a:lvl5pPr>
            <a:lvl6pPr marL="881710" indent="0">
              <a:buNone/>
              <a:defRPr sz="617"/>
            </a:lvl6pPr>
            <a:lvl7pPr marL="1058052" indent="0">
              <a:buNone/>
              <a:defRPr sz="617"/>
            </a:lvl7pPr>
            <a:lvl8pPr marL="1234394" indent="0">
              <a:buNone/>
              <a:defRPr sz="617"/>
            </a:lvl8pPr>
            <a:lvl9pPr marL="1410736" indent="0">
              <a:buNone/>
              <a:defRPr sz="617"/>
            </a:lvl9pPr>
          </a:lstStyle>
          <a:p>
            <a:pPr lvl="0"/>
            <a:r>
              <a:rPr lang="en-US" smtClean="0"/>
              <a:t>Click to edit Master text styles</a:t>
            </a:r>
          </a:p>
        </p:txBody>
      </p:sp>
    </p:spTree>
    <p:extLst>
      <p:ext uri="{BB962C8B-B14F-4D97-AF65-F5344CB8AC3E}">
        <p14:creationId xmlns:p14="http://schemas.microsoft.com/office/powerpoint/2010/main" val="161548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151"/>
            <a:ext cx="3910693"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4657" y="1369151"/>
            <a:ext cx="3910693" cy="32636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0551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308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11" y="273708"/>
            <a:ext cx="7886700" cy="99441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011" y="1260770"/>
            <a:ext cx="3868511" cy="617832"/>
          </a:xfrm>
          <a:prstGeom prst="rect">
            <a:avLst/>
          </a:prstGeom>
        </p:spPr>
        <p:txBody>
          <a:bodyPr anchor="b"/>
          <a:lstStyle>
            <a:lvl1pPr marL="0" indent="0">
              <a:buNone/>
              <a:defRPr sz="926" b="1"/>
            </a:lvl1pPr>
            <a:lvl2pPr marL="176342" indent="0">
              <a:buNone/>
              <a:defRPr sz="771" b="1"/>
            </a:lvl2pPr>
            <a:lvl3pPr marL="352684" indent="0">
              <a:buNone/>
              <a:defRPr sz="694" b="1"/>
            </a:lvl3pPr>
            <a:lvl4pPr marL="529026" indent="0">
              <a:buNone/>
              <a:defRPr sz="617" b="1"/>
            </a:lvl4pPr>
            <a:lvl5pPr marL="705368" indent="0">
              <a:buNone/>
              <a:defRPr sz="617" b="1"/>
            </a:lvl5pPr>
            <a:lvl6pPr marL="881710" indent="0">
              <a:buNone/>
              <a:defRPr sz="617" b="1"/>
            </a:lvl6pPr>
            <a:lvl7pPr marL="1058052" indent="0">
              <a:buNone/>
              <a:defRPr sz="617" b="1"/>
            </a:lvl7pPr>
            <a:lvl8pPr marL="1234394" indent="0">
              <a:buNone/>
              <a:defRPr sz="617" b="1"/>
            </a:lvl8pPr>
            <a:lvl9pPr marL="1410736" indent="0">
              <a:buNone/>
              <a:defRPr sz="617" b="1"/>
            </a:lvl9pPr>
          </a:lstStyle>
          <a:p>
            <a:pPr lvl="0"/>
            <a:r>
              <a:rPr lang="en-US" smtClean="0"/>
              <a:t>Click to edit Master text styles</a:t>
            </a:r>
          </a:p>
        </p:txBody>
      </p:sp>
      <p:sp>
        <p:nvSpPr>
          <p:cNvPr id="4" name="Content Placeholder 3"/>
          <p:cNvSpPr>
            <a:spLocks noGrp="1"/>
          </p:cNvSpPr>
          <p:nvPr>
            <p:ph sz="half" idx="2"/>
          </p:nvPr>
        </p:nvSpPr>
        <p:spPr>
          <a:xfrm>
            <a:off x="630011" y="1878602"/>
            <a:ext cx="3868511" cy="276340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770"/>
            <a:ext cx="3887561" cy="617832"/>
          </a:xfrm>
          <a:prstGeom prst="rect">
            <a:avLst/>
          </a:prstGeom>
        </p:spPr>
        <p:txBody>
          <a:bodyPr anchor="b"/>
          <a:lstStyle>
            <a:lvl1pPr marL="0" indent="0">
              <a:buNone/>
              <a:defRPr sz="926" b="1"/>
            </a:lvl1pPr>
            <a:lvl2pPr marL="176342" indent="0">
              <a:buNone/>
              <a:defRPr sz="771" b="1"/>
            </a:lvl2pPr>
            <a:lvl3pPr marL="352684" indent="0">
              <a:buNone/>
              <a:defRPr sz="694" b="1"/>
            </a:lvl3pPr>
            <a:lvl4pPr marL="529026" indent="0">
              <a:buNone/>
              <a:defRPr sz="617" b="1"/>
            </a:lvl4pPr>
            <a:lvl5pPr marL="705368" indent="0">
              <a:buNone/>
              <a:defRPr sz="617" b="1"/>
            </a:lvl5pPr>
            <a:lvl6pPr marL="881710" indent="0">
              <a:buNone/>
              <a:defRPr sz="617" b="1"/>
            </a:lvl6pPr>
            <a:lvl7pPr marL="1058052" indent="0">
              <a:buNone/>
              <a:defRPr sz="617" b="1"/>
            </a:lvl7pPr>
            <a:lvl8pPr marL="1234394" indent="0">
              <a:buNone/>
              <a:defRPr sz="617" b="1"/>
            </a:lvl8pPr>
            <a:lvl9pPr marL="1410736" indent="0">
              <a:buNone/>
              <a:defRPr sz="617" b="1"/>
            </a:lvl9pPr>
          </a:lstStyle>
          <a:p>
            <a:pPr lvl="0"/>
            <a:r>
              <a:rPr lang="en-US" smtClean="0"/>
              <a:t>Click to edit Master text styles</a:t>
            </a:r>
          </a:p>
        </p:txBody>
      </p:sp>
      <p:sp>
        <p:nvSpPr>
          <p:cNvPr id="6" name="Content Placeholder 5"/>
          <p:cNvSpPr>
            <a:spLocks noGrp="1"/>
          </p:cNvSpPr>
          <p:nvPr>
            <p:ph sz="quarter" idx="4"/>
          </p:nvPr>
        </p:nvSpPr>
        <p:spPr>
          <a:xfrm>
            <a:off x="4629150" y="1878602"/>
            <a:ext cx="3887561" cy="276340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420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92866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02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11" y="342900"/>
            <a:ext cx="2949348" cy="1200150"/>
          </a:xfrm>
          <a:prstGeom prst="rect">
            <a:avLst/>
          </a:prstGeom>
        </p:spPr>
        <p:txBody>
          <a:bodyPr anchor="b"/>
          <a:lstStyle>
            <a:lvl1pPr>
              <a:defRPr sz="1234"/>
            </a:lvl1pPr>
          </a:lstStyle>
          <a:p>
            <a:r>
              <a:rPr lang="en-US" smtClean="0"/>
              <a:t>Click to edit Master title style</a:t>
            </a:r>
            <a:endParaRPr lang="en-US"/>
          </a:p>
        </p:txBody>
      </p:sp>
      <p:sp>
        <p:nvSpPr>
          <p:cNvPr id="3" name="Content Placeholder 2"/>
          <p:cNvSpPr>
            <a:spLocks noGrp="1"/>
          </p:cNvSpPr>
          <p:nvPr>
            <p:ph idx="1"/>
          </p:nvPr>
        </p:nvSpPr>
        <p:spPr>
          <a:xfrm>
            <a:off x="3887561" y="740297"/>
            <a:ext cx="4629150" cy="3655559"/>
          </a:xfrm>
          <a:prstGeom prst="rect">
            <a:avLst/>
          </a:prstGeom>
        </p:spPr>
        <p:txBody>
          <a:bodyPr/>
          <a:lstStyle>
            <a:lvl1pPr>
              <a:defRPr sz="1234"/>
            </a:lvl1pPr>
            <a:lvl2pPr>
              <a:defRPr sz="1080"/>
            </a:lvl2pPr>
            <a:lvl3pPr>
              <a:defRPr sz="926"/>
            </a:lvl3pPr>
            <a:lvl4pPr>
              <a:defRPr sz="771"/>
            </a:lvl4pPr>
            <a:lvl5pPr>
              <a:defRPr sz="771"/>
            </a:lvl5pPr>
            <a:lvl6pPr>
              <a:defRPr sz="771"/>
            </a:lvl6pPr>
            <a:lvl7pPr>
              <a:defRPr sz="771"/>
            </a:lvl7pPr>
            <a:lvl8pPr>
              <a:defRPr sz="771"/>
            </a:lvl8pPr>
            <a:lvl9pPr>
              <a:defRPr sz="77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011" y="1543050"/>
            <a:ext cx="2949348" cy="2858929"/>
          </a:xfrm>
          <a:prstGeom prst="rect">
            <a:avLst/>
          </a:prstGeom>
        </p:spPr>
        <p:txBody>
          <a:bodyPr/>
          <a:lstStyle>
            <a:lvl1pPr marL="0" indent="0">
              <a:buNone/>
              <a:defRPr sz="617"/>
            </a:lvl1pPr>
            <a:lvl2pPr marL="176342" indent="0">
              <a:buNone/>
              <a:defRPr sz="540"/>
            </a:lvl2pPr>
            <a:lvl3pPr marL="352684" indent="0">
              <a:buNone/>
              <a:defRPr sz="463"/>
            </a:lvl3pPr>
            <a:lvl4pPr marL="529026" indent="0">
              <a:buNone/>
              <a:defRPr sz="386"/>
            </a:lvl4pPr>
            <a:lvl5pPr marL="705368" indent="0">
              <a:buNone/>
              <a:defRPr sz="386"/>
            </a:lvl5pPr>
            <a:lvl6pPr marL="881710" indent="0">
              <a:buNone/>
              <a:defRPr sz="386"/>
            </a:lvl6pPr>
            <a:lvl7pPr marL="1058052" indent="0">
              <a:buNone/>
              <a:defRPr sz="386"/>
            </a:lvl7pPr>
            <a:lvl8pPr marL="1234394" indent="0">
              <a:buNone/>
              <a:defRPr sz="386"/>
            </a:lvl8pPr>
            <a:lvl9pPr marL="1410736" indent="0">
              <a:buNone/>
              <a:defRPr sz="386"/>
            </a:lvl9pPr>
          </a:lstStyle>
          <a:p>
            <a:pPr lvl="0"/>
            <a:r>
              <a:rPr lang="en-US" smtClean="0"/>
              <a:t>Click to edit Master text styles</a:t>
            </a:r>
          </a:p>
        </p:txBody>
      </p:sp>
    </p:spTree>
    <p:extLst>
      <p:ext uri="{BB962C8B-B14F-4D97-AF65-F5344CB8AC3E}">
        <p14:creationId xmlns:p14="http://schemas.microsoft.com/office/powerpoint/2010/main" val="4105447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11" y="342900"/>
            <a:ext cx="2949348" cy="1200150"/>
          </a:xfrm>
          <a:prstGeom prst="rect">
            <a:avLst/>
          </a:prstGeom>
        </p:spPr>
        <p:txBody>
          <a:bodyPr anchor="b"/>
          <a:lstStyle>
            <a:lvl1pPr>
              <a:defRPr sz="1234"/>
            </a:lvl1pPr>
          </a:lstStyle>
          <a:p>
            <a:r>
              <a:rPr lang="en-US" smtClean="0"/>
              <a:t>Click to edit Master title style</a:t>
            </a:r>
            <a:endParaRPr lang="en-US"/>
          </a:p>
        </p:txBody>
      </p:sp>
      <p:sp>
        <p:nvSpPr>
          <p:cNvPr id="3" name="Picture Placeholder 2"/>
          <p:cNvSpPr>
            <a:spLocks noGrp="1"/>
          </p:cNvSpPr>
          <p:nvPr>
            <p:ph type="pic" idx="1"/>
          </p:nvPr>
        </p:nvSpPr>
        <p:spPr>
          <a:xfrm>
            <a:off x="3887561" y="740297"/>
            <a:ext cx="4629150" cy="3655559"/>
          </a:xfrm>
          <a:prstGeom prst="rect">
            <a:avLst/>
          </a:prstGeom>
        </p:spPr>
        <p:txBody>
          <a:bodyPr/>
          <a:lstStyle>
            <a:lvl1pPr marL="0" indent="0">
              <a:buNone/>
              <a:defRPr sz="1234"/>
            </a:lvl1pPr>
            <a:lvl2pPr marL="176342" indent="0">
              <a:buNone/>
              <a:defRPr sz="1080"/>
            </a:lvl2pPr>
            <a:lvl3pPr marL="352684" indent="0">
              <a:buNone/>
              <a:defRPr sz="926"/>
            </a:lvl3pPr>
            <a:lvl4pPr marL="529026" indent="0">
              <a:buNone/>
              <a:defRPr sz="771"/>
            </a:lvl4pPr>
            <a:lvl5pPr marL="705368" indent="0">
              <a:buNone/>
              <a:defRPr sz="771"/>
            </a:lvl5pPr>
            <a:lvl6pPr marL="881710" indent="0">
              <a:buNone/>
              <a:defRPr sz="771"/>
            </a:lvl6pPr>
            <a:lvl7pPr marL="1058052" indent="0">
              <a:buNone/>
              <a:defRPr sz="771"/>
            </a:lvl7pPr>
            <a:lvl8pPr marL="1234394" indent="0">
              <a:buNone/>
              <a:defRPr sz="771"/>
            </a:lvl8pPr>
            <a:lvl9pPr marL="1410736" indent="0">
              <a:buNone/>
              <a:defRPr sz="771"/>
            </a:lvl9pPr>
          </a:lstStyle>
          <a:p>
            <a:pPr lvl="0"/>
            <a:endParaRPr lang="en-US" noProof="0" smtClean="0">
              <a:sym typeface="Gill Sans" charset="0"/>
            </a:endParaRPr>
          </a:p>
        </p:txBody>
      </p:sp>
      <p:sp>
        <p:nvSpPr>
          <p:cNvPr id="4" name="Text Placeholder 3"/>
          <p:cNvSpPr>
            <a:spLocks noGrp="1"/>
          </p:cNvSpPr>
          <p:nvPr>
            <p:ph type="body" sz="half" idx="2"/>
          </p:nvPr>
        </p:nvSpPr>
        <p:spPr>
          <a:xfrm>
            <a:off x="630011" y="1543050"/>
            <a:ext cx="2949348" cy="2858929"/>
          </a:xfrm>
          <a:prstGeom prst="rect">
            <a:avLst/>
          </a:prstGeom>
        </p:spPr>
        <p:txBody>
          <a:bodyPr/>
          <a:lstStyle>
            <a:lvl1pPr marL="0" indent="0">
              <a:buNone/>
              <a:defRPr sz="617"/>
            </a:lvl1pPr>
            <a:lvl2pPr marL="176342" indent="0">
              <a:buNone/>
              <a:defRPr sz="540"/>
            </a:lvl2pPr>
            <a:lvl3pPr marL="352684" indent="0">
              <a:buNone/>
              <a:defRPr sz="463"/>
            </a:lvl3pPr>
            <a:lvl4pPr marL="529026" indent="0">
              <a:buNone/>
              <a:defRPr sz="386"/>
            </a:lvl4pPr>
            <a:lvl5pPr marL="705368" indent="0">
              <a:buNone/>
              <a:defRPr sz="386"/>
            </a:lvl5pPr>
            <a:lvl6pPr marL="881710" indent="0">
              <a:buNone/>
              <a:defRPr sz="386"/>
            </a:lvl6pPr>
            <a:lvl7pPr marL="1058052" indent="0">
              <a:buNone/>
              <a:defRPr sz="386"/>
            </a:lvl7pPr>
            <a:lvl8pPr marL="1234394" indent="0">
              <a:buNone/>
              <a:defRPr sz="386"/>
            </a:lvl8pPr>
            <a:lvl9pPr marL="1410736" indent="0">
              <a:buNone/>
              <a:defRPr sz="386"/>
            </a:lvl9pPr>
          </a:lstStyle>
          <a:p>
            <a:pPr lvl="0"/>
            <a:r>
              <a:rPr lang="en-US" smtClean="0"/>
              <a:t>Click to edit Master text styles</a:t>
            </a:r>
          </a:p>
        </p:txBody>
      </p:sp>
    </p:spTree>
    <p:extLst>
      <p:ext uri="{BB962C8B-B14F-4D97-AF65-F5344CB8AC3E}">
        <p14:creationId xmlns:p14="http://schemas.microsoft.com/office/powerpoint/2010/main" val="2157676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708"/>
            <a:ext cx="7886700" cy="99441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69151"/>
            <a:ext cx="7886700" cy="326367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5034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708"/>
            <a:ext cx="1971675" cy="435911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708"/>
            <a:ext cx="5849711" cy="435911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4344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2942151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376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53061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064824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9044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5091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20473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716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232658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851606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0039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8767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127624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846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748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3845101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1232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0385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86989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0553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069071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56905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3193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91392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A2BC9256-8E62-4EAD-87CA-00EE0ED9E729}" type="datetimeFigureOut">
              <a:rPr lang="en-US" altLang="en-US">
                <a:solidFill>
                  <a:srgbClr val="000000"/>
                </a:solidFill>
              </a:rPr>
              <a:pPr/>
              <a:t>11/20/2015</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F24C1A-F802-49DB-A6F2-769B2016AD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661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81519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B229D50-3A8B-48F8-AE15-03C561BB1F67}" type="datetimeFigureOut">
              <a:rPr lang="en-US" altLang="en-US">
                <a:solidFill>
                  <a:srgbClr val="000000"/>
                </a:solidFill>
              </a:rPr>
              <a:pPr/>
              <a:t>11/20/2015</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1C50AE-3BEC-4794-9B78-7B56482025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442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4AF969B9-6A15-4D4A-8C97-69ED4A268688}" type="datetimeFigureOut">
              <a:rPr lang="en-US" altLang="en-US">
                <a:solidFill>
                  <a:srgbClr val="000000"/>
                </a:solidFill>
              </a:rPr>
              <a:pPr/>
              <a:t>11/20/2015</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D9BF5C-68C3-489D-9CC9-36E27EBA72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12798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F877954E-7A2F-46B1-A953-423C05817B9C}" type="datetimeFigureOut">
              <a:rPr lang="en-US" altLang="en-US">
                <a:solidFill>
                  <a:srgbClr val="000000"/>
                </a:solidFill>
              </a:rPr>
              <a:pPr/>
              <a:t>11/20/2015</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36D0F9D-0A9F-477D-8589-B52C8D3743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53937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8CC4C912-DF6D-4B4E-8C61-E97BE16DBE37}" type="datetimeFigureOut">
              <a:rPr lang="en-US" altLang="en-US">
                <a:solidFill>
                  <a:srgbClr val="000000"/>
                </a:solidFill>
              </a:rPr>
              <a:pPr/>
              <a:t>11/20/2015</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8448DF4-A1B7-46BF-BE2F-7BF6B669F4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483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13FFBBF9-57C8-439F-B08E-9C2EA44DE606}" type="datetimeFigureOut">
              <a:rPr lang="en-US" altLang="en-US">
                <a:solidFill>
                  <a:srgbClr val="000000"/>
                </a:solidFill>
              </a:rPr>
              <a:pPr/>
              <a:t>11/20/2015</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97B21DD-E07B-4CFB-B6C7-D1779EBFDF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6037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8328EF1-51A8-4DB9-9455-49EE9D549B6E}" type="datetimeFigureOut">
              <a:rPr lang="en-US" altLang="en-US">
                <a:solidFill>
                  <a:srgbClr val="000000"/>
                </a:solidFill>
              </a:rPr>
              <a:pPr/>
              <a:t>11/20/2015</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ACC6379-CC33-42E1-960F-28C552E2DD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5449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3A9C5D51-D9C3-444B-B64C-3EC34551683B}" type="datetimeFigureOut">
              <a:rPr lang="en-US" altLang="en-US">
                <a:solidFill>
                  <a:srgbClr val="000000"/>
                </a:solidFill>
              </a:rPr>
              <a:pPr/>
              <a:t>11/20/2015</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DA4082F-FD21-4096-BBB4-5B6E1E8A93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8279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875ED24-3F95-4317-8049-85C8D90467F1}" type="datetimeFigureOut">
              <a:rPr lang="en-US" altLang="en-US">
                <a:solidFill>
                  <a:srgbClr val="000000"/>
                </a:solidFill>
              </a:rPr>
              <a:pPr/>
              <a:t>11/20/2015</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40EF81B-535B-40F7-AB8E-6A1DF5CD6D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4541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35A6E67D-B6CE-4439-B8F7-27E614089A06}" type="datetimeFigureOut">
              <a:rPr lang="en-US" altLang="en-US">
                <a:solidFill>
                  <a:srgbClr val="000000"/>
                </a:solidFill>
              </a:rPr>
              <a:pPr/>
              <a:t>11/20/2015</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E006D5-D62A-4D25-9242-E78D6C4C4A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8023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C41E88D-E6F6-4099-8D84-9130943E7E60}" type="datetimeFigureOut">
              <a:rPr lang="en-US" altLang="en-US">
                <a:solidFill>
                  <a:srgbClr val="000000"/>
                </a:solidFill>
              </a:rPr>
              <a:pPr/>
              <a:t>11/20/2015</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F9A37C-9E89-48D0-83E5-1079E2A070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368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0677620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313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1153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534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5332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5492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573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2848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8972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3295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E78C13E-390A-E64F-97E4-FC737D76FA34}" type="datetimeFigureOut">
              <a:rPr lang="en-US" smtClean="0">
                <a:solidFill>
                  <a:srgbClr val="000000">
                    <a:tint val="75000"/>
                  </a:srgbClr>
                </a:solidFill>
              </a:rPr>
              <a:pPr/>
              <a:t>11/20/2015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BF93D0F8-9125-AB41-BEE2-C7B7566542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3259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3.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71335AC-1FF4-6341-96AC-4238C545ED00}" type="datetimeFigureOut">
              <a:rPr lang="en-US" smtClean="0">
                <a:solidFill>
                  <a:prstClr val="black">
                    <a:tint val="75000"/>
                  </a:prstClr>
                </a:solidFill>
                <a:latin typeface="Calibri"/>
                <a:cs typeface="+mn-cs"/>
              </a:rPr>
              <a:pPr defTabSz="457200" eaLnBrk="1" fontAlgn="auto" hangingPunct="1">
                <a:spcBef>
                  <a:spcPts val="0"/>
                </a:spcBef>
                <a:spcAft>
                  <a:spcPts val="0"/>
                </a:spcAft>
              </a:pPr>
              <a:t>11/20/2015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92486BD2-8909-B34B-9FA2-4C57289D4590}"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575308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661836"/>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308599" rtl="0" eaLnBrk="0" fontAlgn="base" hangingPunct="0">
        <a:spcBef>
          <a:spcPct val="0"/>
        </a:spcBef>
        <a:spcAft>
          <a:spcPct val="0"/>
        </a:spcAft>
        <a:defRPr sz="3626" kern="1200">
          <a:solidFill>
            <a:srgbClr val="FFFFFF"/>
          </a:solidFill>
          <a:latin typeface="+mj-lt"/>
          <a:ea typeface="MS PGothic" panose="020B0600070205080204" pitchFamily="34" charset="-128"/>
          <a:cs typeface="+mj-cs"/>
          <a:sym typeface="American Typewriter" pitchFamily="2" charset="0"/>
        </a:defRPr>
      </a:lvl1pPr>
      <a:lvl2pPr algn="ctr" defTabSz="308599" rtl="0" eaLnBrk="0" fontAlgn="base" hangingPunct="0">
        <a:spcBef>
          <a:spcPct val="0"/>
        </a:spcBef>
        <a:spcAft>
          <a:spcPct val="0"/>
        </a:spcAft>
        <a:defRPr sz="3626">
          <a:solidFill>
            <a:srgbClr val="FFFFFF"/>
          </a:solidFill>
          <a:latin typeface="American Typewriter" charset="0"/>
          <a:ea typeface="MS PGothic" panose="020B0600070205080204" pitchFamily="34" charset="-128"/>
          <a:cs typeface="American Typewriter" charset="0"/>
          <a:sym typeface="American Typewriter" pitchFamily="2" charset="0"/>
        </a:defRPr>
      </a:lvl2pPr>
      <a:lvl3pPr algn="ctr" defTabSz="308599" rtl="0" eaLnBrk="0" fontAlgn="base" hangingPunct="0">
        <a:spcBef>
          <a:spcPct val="0"/>
        </a:spcBef>
        <a:spcAft>
          <a:spcPct val="0"/>
        </a:spcAft>
        <a:defRPr sz="3626">
          <a:solidFill>
            <a:srgbClr val="FFFFFF"/>
          </a:solidFill>
          <a:latin typeface="American Typewriter" charset="0"/>
          <a:ea typeface="MS PGothic" panose="020B0600070205080204" pitchFamily="34" charset="-128"/>
          <a:cs typeface="American Typewriter" charset="0"/>
          <a:sym typeface="American Typewriter" pitchFamily="2" charset="0"/>
        </a:defRPr>
      </a:lvl3pPr>
      <a:lvl4pPr algn="ctr" defTabSz="308599" rtl="0" eaLnBrk="0" fontAlgn="base" hangingPunct="0">
        <a:spcBef>
          <a:spcPct val="0"/>
        </a:spcBef>
        <a:spcAft>
          <a:spcPct val="0"/>
        </a:spcAft>
        <a:defRPr sz="3626">
          <a:solidFill>
            <a:srgbClr val="FFFFFF"/>
          </a:solidFill>
          <a:latin typeface="American Typewriter" charset="0"/>
          <a:ea typeface="MS PGothic" panose="020B0600070205080204" pitchFamily="34" charset="-128"/>
          <a:cs typeface="American Typewriter" charset="0"/>
          <a:sym typeface="American Typewriter" pitchFamily="2" charset="0"/>
        </a:defRPr>
      </a:lvl4pPr>
      <a:lvl5pPr algn="ctr" defTabSz="308599" rtl="0" eaLnBrk="0" fontAlgn="base" hangingPunct="0">
        <a:spcBef>
          <a:spcPct val="0"/>
        </a:spcBef>
        <a:spcAft>
          <a:spcPct val="0"/>
        </a:spcAft>
        <a:defRPr sz="3626">
          <a:solidFill>
            <a:srgbClr val="FFFFFF"/>
          </a:solidFill>
          <a:latin typeface="American Typewriter" charset="0"/>
          <a:ea typeface="MS PGothic" panose="020B0600070205080204" pitchFamily="34" charset="-128"/>
          <a:cs typeface="American Typewriter" charset="0"/>
          <a:sym typeface="American Typewriter" pitchFamily="2" charset="0"/>
        </a:defRPr>
      </a:lvl5pPr>
      <a:lvl6pPr marL="176342"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6pPr>
      <a:lvl7pPr marL="352684"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7pPr>
      <a:lvl8pPr marL="529026"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8pPr>
      <a:lvl9pPr marL="705368"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9pPr>
    </p:titleStyle>
    <p:bodyStyle>
      <a:lvl1pPr marL="132257" indent="-132257" algn="ctr" defTabSz="308599" rtl="0" eaLnBrk="0" fontAlgn="base" hangingPunct="0">
        <a:spcBef>
          <a:spcPct val="0"/>
        </a:spcBef>
        <a:spcAft>
          <a:spcPct val="0"/>
        </a:spcAft>
        <a:defRPr sz="1929" kern="1200">
          <a:solidFill>
            <a:srgbClr val="FFFFFF"/>
          </a:solidFill>
          <a:latin typeface="+mn-lt"/>
          <a:ea typeface="MS PGothic" panose="020B0600070205080204" pitchFamily="34" charset="-128"/>
          <a:cs typeface="+mn-cs"/>
          <a:sym typeface="Gill Sans" pitchFamily="2" charset="0"/>
        </a:defRPr>
      </a:lvl1pPr>
      <a:lvl2pPr marL="286556" indent="-110214" algn="ctr" defTabSz="308599" rtl="0" eaLnBrk="0" fontAlgn="base" hangingPunct="0">
        <a:spcBef>
          <a:spcPct val="0"/>
        </a:spcBef>
        <a:spcAft>
          <a:spcPct val="0"/>
        </a:spcAft>
        <a:defRPr sz="1929" kern="1200">
          <a:solidFill>
            <a:srgbClr val="FFFFFF"/>
          </a:solidFill>
          <a:latin typeface="+mn-lt"/>
          <a:ea typeface="+mn-ea"/>
          <a:cs typeface="+mn-cs"/>
          <a:sym typeface="Gill Sans" pitchFamily="2" charset="0"/>
        </a:defRPr>
      </a:lvl2pPr>
      <a:lvl3pPr marL="440855" indent="-88171" algn="ctr" defTabSz="308599" rtl="0" eaLnBrk="0" fontAlgn="base" hangingPunct="0">
        <a:spcBef>
          <a:spcPct val="0"/>
        </a:spcBef>
        <a:spcAft>
          <a:spcPct val="0"/>
        </a:spcAft>
        <a:defRPr sz="1929" kern="1200">
          <a:solidFill>
            <a:srgbClr val="FFFFFF"/>
          </a:solidFill>
          <a:latin typeface="+mn-lt"/>
          <a:ea typeface="+mn-ea"/>
          <a:cs typeface="+mn-cs"/>
          <a:sym typeface="Gill Sans" pitchFamily="2" charset="0"/>
        </a:defRPr>
      </a:lvl3pPr>
      <a:lvl4pPr marL="617197" indent="-88171" algn="ctr" defTabSz="308599" rtl="0" eaLnBrk="0" fontAlgn="base" hangingPunct="0">
        <a:spcBef>
          <a:spcPct val="0"/>
        </a:spcBef>
        <a:spcAft>
          <a:spcPct val="0"/>
        </a:spcAft>
        <a:defRPr sz="1929" kern="1200">
          <a:solidFill>
            <a:srgbClr val="FFFFFF"/>
          </a:solidFill>
          <a:latin typeface="+mn-lt"/>
          <a:ea typeface="+mn-ea"/>
          <a:cs typeface="+mn-cs"/>
          <a:sym typeface="Gill Sans" pitchFamily="2" charset="0"/>
        </a:defRPr>
      </a:lvl4pPr>
      <a:lvl5pPr marL="793539" indent="-88171" algn="ctr" defTabSz="308599" rtl="0" eaLnBrk="0" fontAlgn="base" hangingPunct="0">
        <a:spcBef>
          <a:spcPct val="0"/>
        </a:spcBef>
        <a:spcAft>
          <a:spcPct val="0"/>
        </a:spcAft>
        <a:defRPr sz="1929" kern="1200">
          <a:solidFill>
            <a:srgbClr val="FFFFFF"/>
          </a:solidFill>
          <a:latin typeface="+mn-lt"/>
          <a:ea typeface="+mn-ea"/>
          <a:cs typeface="+mn-cs"/>
          <a:sym typeface="Gill Sans" pitchFamily="2" charset="0"/>
        </a:defRPr>
      </a:lvl5pPr>
      <a:lvl6pPr marL="969881"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6pPr>
      <a:lvl7pPr marL="1146223"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7pPr>
      <a:lvl8pPr marL="1322565"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8pPr>
      <a:lvl9pPr marL="1498907"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9pPr>
    </p:bodyStyle>
    <p:otherStyle>
      <a:defPPr>
        <a:defRPr lang="en-US"/>
      </a:defPPr>
      <a:lvl1pPr marL="0" algn="l" defTabSz="352684" rtl="0" eaLnBrk="1" latinLnBrk="0" hangingPunct="1">
        <a:defRPr sz="694" kern="1200">
          <a:solidFill>
            <a:schemeClr val="tx1"/>
          </a:solidFill>
          <a:latin typeface="+mn-lt"/>
          <a:ea typeface="+mn-ea"/>
          <a:cs typeface="+mn-cs"/>
        </a:defRPr>
      </a:lvl1pPr>
      <a:lvl2pPr marL="176342" algn="l" defTabSz="352684" rtl="0" eaLnBrk="1" latinLnBrk="0" hangingPunct="1">
        <a:defRPr sz="694" kern="1200">
          <a:solidFill>
            <a:schemeClr val="tx1"/>
          </a:solidFill>
          <a:latin typeface="+mn-lt"/>
          <a:ea typeface="+mn-ea"/>
          <a:cs typeface="+mn-cs"/>
        </a:defRPr>
      </a:lvl2pPr>
      <a:lvl3pPr marL="352684" algn="l" defTabSz="352684" rtl="0" eaLnBrk="1" latinLnBrk="0" hangingPunct="1">
        <a:defRPr sz="694" kern="1200">
          <a:solidFill>
            <a:schemeClr val="tx1"/>
          </a:solidFill>
          <a:latin typeface="+mn-lt"/>
          <a:ea typeface="+mn-ea"/>
          <a:cs typeface="+mn-cs"/>
        </a:defRPr>
      </a:lvl3pPr>
      <a:lvl4pPr marL="529026" algn="l" defTabSz="352684" rtl="0" eaLnBrk="1" latinLnBrk="0" hangingPunct="1">
        <a:defRPr sz="694" kern="1200">
          <a:solidFill>
            <a:schemeClr val="tx1"/>
          </a:solidFill>
          <a:latin typeface="+mn-lt"/>
          <a:ea typeface="+mn-ea"/>
          <a:cs typeface="+mn-cs"/>
        </a:defRPr>
      </a:lvl4pPr>
      <a:lvl5pPr marL="705368" algn="l" defTabSz="352684" rtl="0" eaLnBrk="1" latinLnBrk="0" hangingPunct="1">
        <a:defRPr sz="694" kern="1200">
          <a:solidFill>
            <a:schemeClr val="tx1"/>
          </a:solidFill>
          <a:latin typeface="+mn-lt"/>
          <a:ea typeface="+mn-ea"/>
          <a:cs typeface="+mn-cs"/>
        </a:defRPr>
      </a:lvl5pPr>
      <a:lvl6pPr marL="881710" algn="l" defTabSz="352684" rtl="0" eaLnBrk="1" latinLnBrk="0" hangingPunct="1">
        <a:defRPr sz="694" kern="1200">
          <a:solidFill>
            <a:schemeClr val="tx1"/>
          </a:solidFill>
          <a:latin typeface="+mn-lt"/>
          <a:ea typeface="+mn-ea"/>
          <a:cs typeface="+mn-cs"/>
        </a:defRPr>
      </a:lvl6pPr>
      <a:lvl7pPr marL="1058052" algn="l" defTabSz="352684" rtl="0" eaLnBrk="1" latinLnBrk="0" hangingPunct="1">
        <a:defRPr sz="694" kern="1200">
          <a:solidFill>
            <a:schemeClr val="tx1"/>
          </a:solidFill>
          <a:latin typeface="+mn-lt"/>
          <a:ea typeface="+mn-ea"/>
          <a:cs typeface="+mn-cs"/>
        </a:defRPr>
      </a:lvl7pPr>
      <a:lvl8pPr marL="1234394" algn="l" defTabSz="352684" rtl="0" eaLnBrk="1" latinLnBrk="0" hangingPunct="1">
        <a:defRPr sz="694" kern="1200">
          <a:solidFill>
            <a:schemeClr val="tx1"/>
          </a:solidFill>
          <a:latin typeface="+mn-lt"/>
          <a:ea typeface="+mn-ea"/>
          <a:cs typeface="+mn-cs"/>
        </a:defRPr>
      </a:lvl8pPr>
      <a:lvl9pPr marL="1410736" algn="l" defTabSz="352684" rtl="0" eaLnBrk="1" latinLnBrk="0" hangingPunct="1">
        <a:defRPr sz="69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9BAA6070-357C-4723-B9B2-83E59DA17B4E}" type="datetimeFigureOut">
              <a:rPr lang="en-US"/>
              <a:pPr>
                <a:defRPr/>
              </a:pPr>
              <a:t>11/20/2015</a:t>
            </a:fld>
            <a:endParaRPr lang="en-US"/>
          </a:p>
        </p:txBody>
      </p:sp>
      <p:sp>
        <p:nvSpPr>
          <p:cNvPr id="25605"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5606"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8A0CAA1-C83E-437B-BDF0-C60A73C834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ndParaRPr>
          </a:p>
        </p:txBody>
      </p:sp>
    </p:spTree>
    <p:extLst>
      <p:ext uri="{BB962C8B-B14F-4D97-AF65-F5344CB8AC3E}">
        <p14:creationId xmlns:p14="http://schemas.microsoft.com/office/powerpoint/2010/main" val="34506325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713461"/>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308599" rtl="0" eaLnBrk="0" fontAlgn="base" hangingPunct="0">
        <a:spcBef>
          <a:spcPct val="0"/>
        </a:spcBef>
        <a:spcAft>
          <a:spcPct val="0"/>
        </a:spcAft>
        <a:defRPr sz="3626" kern="1200">
          <a:solidFill>
            <a:srgbClr val="FFFFFF"/>
          </a:solidFill>
          <a:latin typeface="+mj-lt"/>
          <a:ea typeface="+mj-ea"/>
          <a:cs typeface="+mj-cs"/>
          <a:sym typeface="American Typewriter" charset="0"/>
        </a:defRPr>
      </a:lvl1pPr>
      <a:lvl2pPr algn="ctr" defTabSz="308599" rtl="0" eaLnBrk="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2pPr>
      <a:lvl3pPr algn="ctr" defTabSz="308599" rtl="0" eaLnBrk="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3pPr>
      <a:lvl4pPr algn="ctr" defTabSz="308599" rtl="0" eaLnBrk="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4pPr>
      <a:lvl5pPr algn="ctr" defTabSz="308599" rtl="0" eaLnBrk="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5pPr>
      <a:lvl6pPr marL="176342"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6pPr>
      <a:lvl7pPr marL="352684"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7pPr>
      <a:lvl8pPr marL="529026"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8pPr>
      <a:lvl9pPr marL="705368"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9pPr>
    </p:titleStyle>
    <p:bodyStyle>
      <a:lvl1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1pPr>
      <a:lvl2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2pPr>
      <a:lvl3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3pPr>
      <a:lvl4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4pPr>
      <a:lvl5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5pPr>
      <a:lvl6pPr marL="969881"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6pPr>
      <a:lvl7pPr marL="1146223"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7pPr>
      <a:lvl8pPr marL="1322565"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8pPr>
      <a:lvl9pPr marL="1498907"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9pPr>
    </p:bodyStyle>
    <p:otherStyle>
      <a:defPPr>
        <a:defRPr lang="en-US"/>
      </a:defPPr>
      <a:lvl1pPr marL="0" algn="l" defTabSz="352684" rtl="0" eaLnBrk="1" latinLnBrk="0" hangingPunct="1">
        <a:defRPr sz="694" kern="1200">
          <a:solidFill>
            <a:schemeClr val="tx1"/>
          </a:solidFill>
          <a:latin typeface="+mn-lt"/>
          <a:ea typeface="+mn-ea"/>
          <a:cs typeface="+mn-cs"/>
        </a:defRPr>
      </a:lvl1pPr>
      <a:lvl2pPr marL="176342" algn="l" defTabSz="352684" rtl="0" eaLnBrk="1" latinLnBrk="0" hangingPunct="1">
        <a:defRPr sz="694" kern="1200">
          <a:solidFill>
            <a:schemeClr val="tx1"/>
          </a:solidFill>
          <a:latin typeface="+mn-lt"/>
          <a:ea typeface="+mn-ea"/>
          <a:cs typeface="+mn-cs"/>
        </a:defRPr>
      </a:lvl2pPr>
      <a:lvl3pPr marL="352684" algn="l" defTabSz="352684" rtl="0" eaLnBrk="1" latinLnBrk="0" hangingPunct="1">
        <a:defRPr sz="694" kern="1200">
          <a:solidFill>
            <a:schemeClr val="tx1"/>
          </a:solidFill>
          <a:latin typeface="+mn-lt"/>
          <a:ea typeface="+mn-ea"/>
          <a:cs typeface="+mn-cs"/>
        </a:defRPr>
      </a:lvl3pPr>
      <a:lvl4pPr marL="529026" algn="l" defTabSz="352684" rtl="0" eaLnBrk="1" latinLnBrk="0" hangingPunct="1">
        <a:defRPr sz="694" kern="1200">
          <a:solidFill>
            <a:schemeClr val="tx1"/>
          </a:solidFill>
          <a:latin typeface="+mn-lt"/>
          <a:ea typeface="+mn-ea"/>
          <a:cs typeface="+mn-cs"/>
        </a:defRPr>
      </a:lvl4pPr>
      <a:lvl5pPr marL="705368" algn="l" defTabSz="352684" rtl="0" eaLnBrk="1" latinLnBrk="0" hangingPunct="1">
        <a:defRPr sz="694" kern="1200">
          <a:solidFill>
            <a:schemeClr val="tx1"/>
          </a:solidFill>
          <a:latin typeface="+mn-lt"/>
          <a:ea typeface="+mn-ea"/>
          <a:cs typeface="+mn-cs"/>
        </a:defRPr>
      </a:lvl5pPr>
      <a:lvl6pPr marL="881710" algn="l" defTabSz="352684" rtl="0" eaLnBrk="1" latinLnBrk="0" hangingPunct="1">
        <a:defRPr sz="694" kern="1200">
          <a:solidFill>
            <a:schemeClr val="tx1"/>
          </a:solidFill>
          <a:latin typeface="+mn-lt"/>
          <a:ea typeface="+mn-ea"/>
          <a:cs typeface="+mn-cs"/>
        </a:defRPr>
      </a:lvl6pPr>
      <a:lvl7pPr marL="1058052" algn="l" defTabSz="352684" rtl="0" eaLnBrk="1" latinLnBrk="0" hangingPunct="1">
        <a:defRPr sz="694" kern="1200">
          <a:solidFill>
            <a:schemeClr val="tx1"/>
          </a:solidFill>
          <a:latin typeface="+mn-lt"/>
          <a:ea typeface="+mn-ea"/>
          <a:cs typeface="+mn-cs"/>
        </a:defRPr>
      </a:lvl7pPr>
      <a:lvl8pPr marL="1234394" algn="l" defTabSz="352684" rtl="0" eaLnBrk="1" latinLnBrk="0" hangingPunct="1">
        <a:defRPr sz="694" kern="1200">
          <a:solidFill>
            <a:schemeClr val="tx1"/>
          </a:solidFill>
          <a:latin typeface="+mn-lt"/>
          <a:ea typeface="+mn-ea"/>
          <a:cs typeface="+mn-cs"/>
        </a:defRPr>
      </a:lvl8pPr>
      <a:lvl9pPr marL="1410736" algn="l" defTabSz="352684" rtl="0" eaLnBrk="1" latinLnBrk="0" hangingPunct="1">
        <a:defRPr sz="69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725943"/>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308599" rtl="0" eaLnBrk="0" fontAlgn="base" hangingPunct="0">
        <a:spcBef>
          <a:spcPct val="0"/>
        </a:spcBef>
        <a:spcAft>
          <a:spcPct val="0"/>
        </a:spcAft>
        <a:defRPr sz="3626" kern="1200">
          <a:solidFill>
            <a:srgbClr val="FFFFFF"/>
          </a:solidFill>
          <a:latin typeface="+mj-lt"/>
          <a:ea typeface="+mj-ea"/>
          <a:cs typeface="+mj-cs"/>
          <a:sym typeface="American Typewriter" charset="0"/>
        </a:defRPr>
      </a:lvl1pPr>
      <a:lvl2pPr algn="ctr" defTabSz="308599" rtl="0" eaLnBrk="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2pPr>
      <a:lvl3pPr algn="ctr" defTabSz="308599" rtl="0" eaLnBrk="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3pPr>
      <a:lvl4pPr algn="ctr" defTabSz="308599" rtl="0" eaLnBrk="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4pPr>
      <a:lvl5pPr algn="ctr" defTabSz="308599" rtl="0" eaLnBrk="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5pPr>
      <a:lvl6pPr marL="176342"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6pPr>
      <a:lvl7pPr marL="352684"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7pPr>
      <a:lvl8pPr marL="529026"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8pPr>
      <a:lvl9pPr marL="705368" algn="ctr" defTabSz="308599" rtl="0" fontAlgn="base" hangingPunct="0">
        <a:spcBef>
          <a:spcPct val="0"/>
        </a:spcBef>
        <a:spcAft>
          <a:spcPct val="0"/>
        </a:spcAft>
        <a:defRPr sz="3626">
          <a:solidFill>
            <a:srgbClr val="FFFFFF"/>
          </a:solidFill>
          <a:latin typeface="American Typewriter" charset="0"/>
          <a:ea typeface="American Typewriter" charset="0"/>
          <a:cs typeface="American Typewriter" charset="0"/>
          <a:sym typeface="American Typewriter" charset="0"/>
        </a:defRPr>
      </a:lvl9pPr>
    </p:titleStyle>
    <p:bodyStyle>
      <a:lvl1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1pPr>
      <a:lvl2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2pPr>
      <a:lvl3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3pPr>
      <a:lvl4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4pPr>
      <a:lvl5pPr algn="ctr" defTabSz="308599" rtl="0" eaLnBrk="0" fontAlgn="base" hangingPunct="0">
        <a:spcBef>
          <a:spcPct val="0"/>
        </a:spcBef>
        <a:spcAft>
          <a:spcPct val="0"/>
        </a:spcAft>
        <a:defRPr sz="1929" kern="1200">
          <a:solidFill>
            <a:srgbClr val="FFFFFF"/>
          </a:solidFill>
          <a:latin typeface="+mn-lt"/>
          <a:ea typeface="+mn-ea"/>
          <a:cs typeface="+mn-cs"/>
          <a:sym typeface="Gill Sans" charset="0"/>
        </a:defRPr>
      </a:lvl5pPr>
      <a:lvl6pPr marL="969881"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6pPr>
      <a:lvl7pPr marL="1146223"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7pPr>
      <a:lvl8pPr marL="1322565"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8pPr>
      <a:lvl9pPr marL="1498907" indent="-88171" algn="l" defTabSz="352684" rtl="0" eaLnBrk="1" latinLnBrk="0" hangingPunct="1">
        <a:lnSpc>
          <a:spcPct val="90000"/>
        </a:lnSpc>
        <a:spcBef>
          <a:spcPts val="193"/>
        </a:spcBef>
        <a:buFont typeface="Arial" panose="020B0604020202020204" pitchFamily="34" charset="0"/>
        <a:buChar char="•"/>
        <a:defRPr sz="694" kern="1200">
          <a:solidFill>
            <a:schemeClr val="tx1"/>
          </a:solidFill>
          <a:latin typeface="+mn-lt"/>
          <a:ea typeface="+mn-ea"/>
          <a:cs typeface="+mn-cs"/>
        </a:defRPr>
      </a:lvl9pPr>
    </p:bodyStyle>
    <p:otherStyle>
      <a:defPPr>
        <a:defRPr lang="en-US"/>
      </a:defPPr>
      <a:lvl1pPr marL="0" algn="l" defTabSz="352684" rtl="0" eaLnBrk="1" latinLnBrk="0" hangingPunct="1">
        <a:defRPr sz="694" kern="1200">
          <a:solidFill>
            <a:schemeClr val="tx1"/>
          </a:solidFill>
          <a:latin typeface="+mn-lt"/>
          <a:ea typeface="+mn-ea"/>
          <a:cs typeface="+mn-cs"/>
        </a:defRPr>
      </a:lvl1pPr>
      <a:lvl2pPr marL="176342" algn="l" defTabSz="352684" rtl="0" eaLnBrk="1" latinLnBrk="0" hangingPunct="1">
        <a:defRPr sz="694" kern="1200">
          <a:solidFill>
            <a:schemeClr val="tx1"/>
          </a:solidFill>
          <a:latin typeface="+mn-lt"/>
          <a:ea typeface="+mn-ea"/>
          <a:cs typeface="+mn-cs"/>
        </a:defRPr>
      </a:lvl2pPr>
      <a:lvl3pPr marL="352684" algn="l" defTabSz="352684" rtl="0" eaLnBrk="1" latinLnBrk="0" hangingPunct="1">
        <a:defRPr sz="694" kern="1200">
          <a:solidFill>
            <a:schemeClr val="tx1"/>
          </a:solidFill>
          <a:latin typeface="+mn-lt"/>
          <a:ea typeface="+mn-ea"/>
          <a:cs typeface="+mn-cs"/>
        </a:defRPr>
      </a:lvl3pPr>
      <a:lvl4pPr marL="529026" algn="l" defTabSz="352684" rtl="0" eaLnBrk="1" latinLnBrk="0" hangingPunct="1">
        <a:defRPr sz="694" kern="1200">
          <a:solidFill>
            <a:schemeClr val="tx1"/>
          </a:solidFill>
          <a:latin typeface="+mn-lt"/>
          <a:ea typeface="+mn-ea"/>
          <a:cs typeface="+mn-cs"/>
        </a:defRPr>
      </a:lvl4pPr>
      <a:lvl5pPr marL="705368" algn="l" defTabSz="352684" rtl="0" eaLnBrk="1" latinLnBrk="0" hangingPunct="1">
        <a:defRPr sz="694" kern="1200">
          <a:solidFill>
            <a:schemeClr val="tx1"/>
          </a:solidFill>
          <a:latin typeface="+mn-lt"/>
          <a:ea typeface="+mn-ea"/>
          <a:cs typeface="+mn-cs"/>
        </a:defRPr>
      </a:lvl5pPr>
      <a:lvl6pPr marL="881710" algn="l" defTabSz="352684" rtl="0" eaLnBrk="1" latinLnBrk="0" hangingPunct="1">
        <a:defRPr sz="694" kern="1200">
          <a:solidFill>
            <a:schemeClr val="tx1"/>
          </a:solidFill>
          <a:latin typeface="+mn-lt"/>
          <a:ea typeface="+mn-ea"/>
          <a:cs typeface="+mn-cs"/>
        </a:defRPr>
      </a:lvl6pPr>
      <a:lvl7pPr marL="1058052" algn="l" defTabSz="352684" rtl="0" eaLnBrk="1" latinLnBrk="0" hangingPunct="1">
        <a:defRPr sz="694" kern="1200">
          <a:solidFill>
            <a:schemeClr val="tx1"/>
          </a:solidFill>
          <a:latin typeface="+mn-lt"/>
          <a:ea typeface="+mn-ea"/>
          <a:cs typeface="+mn-cs"/>
        </a:defRPr>
      </a:lvl7pPr>
      <a:lvl8pPr marL="1234394" algn="l" defTabSz="352684" rtl="0" eaLnBrk="1" latinLnBrk="0" hangingPunct="1">
        <a:defRPr sz="694" kern="1200">
          <a:solidFill>
            <a:schemeClr val="tx1"/>
          </a:solidFill>
          <a:latin typeface="+mn-lt"/>
          <a:ea typeface="+mn-ea"/>
          <a:cs typeface="+mn-cs"/>
        </a:defRPr>
      </a:lvl8pPr>
      <a:lvl9pPr marL="1410736" algn="l" defTabSz="352684" rtl="0" eaLnBrk="1" latinLnBrk="0" hangingPunct="1">
        <a:defRPr sz="69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ndParaRPr>
          </a:p>
        </p:txBody>
      </p:sp>
    </p:spTree>
    <p:extLst>
      <p:ext uri="{BB962C8B-B14F-4D97-AF65-F5344CB8AC3E}">
        <p14:creationId xmlns:p14="http://schemas.microsoft.com/office/powerpoint/2010/main" val="63623340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24940188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kern="12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fld id="{90E6CE7A-CED4-4A71-94CA-3CD1D040F86D}" type="datetimeFigureOut">
              <a:rPr lang="en-US" altLang="en-US" smtClean="0">
                <a:solidFill>
                  <a:srgbClr val="000000"/>
                </a:solidFill>
                <a:ea typeface="ＭＳ Ｐゴシック" panose="020B0600070205080204" pitchFamily="34" charset="-128"/>
                <a:cs typeface="Arial"/>
              </a:rPr>
              <a:pPr/>
              <a:t>11/20/2015</a:t>
            </a:fld>
            <a:endParaRPr lang="en-US" altLang="en-US" smtClean="0">
              <a:solidFill>
                <a:srgbClr val="000000"/>
              </a:solidFill>
              <a:ea typeface="ＭＳ Ｐゴシック" panose="020B0600070205080204" pitchFamily="34" charset="-128"/>
              <a:cs typeface="Arial"/>
            </a:endParaRPr>
          </a:p>
        </p:txBody>
      </p:sp>
      <p:sp>
        <p:nvSpPr>
          <p:cNvPr id="25605"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n-ea"/>
                <a:cs typeface="Arial" panose="020B0604020202020204" pitchFamily="34" charset="0"/>
              </a:defRPr>
            </a:lvl1pPr>
          </a:lstStyle>
          <a:p>
            <a:pPr>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C6F0D48-250B-4641-B7B6-3A17A3F9E085}" type="slidenum">
              <a:rPr lang="en-US" altLang="en-US" smtClean="0">
                <a:solidFill>
                  <a:srgbClr val="000000"/>
                </a:solidFill>
                <a:ea typeface="ＭＳ Ｐゴシック" panose="020B0600070205080204" pitchFamily="34" charset="-128"/>
                <a:cs typeface="Arial"/>
              </a:rPr>
              <a:pPr/>
              <a:t>‹#›</a:t>
            </a:fld>
            <a:endParaRPr lang="en-US" altLang="en-US" smtClean="0">
              <a:solidFill>
                <a:srgbClr val="000000"/>
              </a:solidFill>
              <a:ea typeface="ＭＳ Ｐゴシック" panose="020B0600070205080204" pitchFamily="34" charset="-128"/>
              <a:cs typeface="Arial"/>
            </a:endParaRPr>
          </a:p>
        </p:txBody>
      </p:sp>
    </p:spTree>
    <p:extLst>
      <p:ext uri="{BB962C8B-B14F-4D97-AF65-F5344CB8AC3E}">
        <p14:creationId xmlns:p14="http://schemas.microsoft.com/office/powerpoint/2010/main" val="59215906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kern="12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extLst>
              <a:ext uri="{BEBA8EAE-BF5A-486C-A8C5-ECC9F3942E4B}">
                <a14:imgProps xmlns:a14="http://schemas.microsoft.com/office/drawing/2010/main">
                  <a14:imgLayer r:embed="rId14"/>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2E78C13E-390A-E64F-97E4-FC737D76FA34}" type="datetimeFigureOut">
              <a:rPr lang="en-US" smtClean="0">
                <a:solidFill>
                  <a:srgbClr val="000000">
                    <a:tint val="75000"/>
                  </a:srgbClr>
                </a:solidFill>
                <a:latin typeface="Trebuchet MS"/>
                <a:cs typeface="+mn-cs"/>
              </a:rPr>
              <a:pPr defTabSz="457200" eaLnBrk="1" fontAlgn="auto" hangingPunct="1">
                <a:spcBef>
                  <a:spcPts val="0"/>
                </a:spcBef>
                <a:spcAft>
                  <a:spcPts val="0"/>
                </a:spcAft>
              </a:pPr>
              <a:t>11/20/2015</a:t>
            </a:fld>
            <a:endParaRPr lang="en-US">
              <a:solidFill>
                <a:srgbClr val="000000">
                  <a:tint val="75000"/>
                </a:srgbClr>
              </a:solidFill>
              <a:latin typeface="Trebuchet MS"/>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srgbClr val="000000">
                  <a:tint val="75000"/>
                </a:srgbClr>
              </a:solidFill>
              <a:latin typeface="Trebuchet MS"/>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BF93D0F8-9125-AB41-BEE2-C7B756654292}" type="slidenum">
              <a:rPr lang="en-US" smtClean="0">
                <a:solidFill>
                  <a:srgbClr val="000000">
                    <a:tint val="75000"/>
                  </a:srgbClr>
                </a:solidFill>
                <a:latin typeface="Trebuchet MS"/>
                <a:cs typeface="+mn-cs"/>
              </a:rPr>
              <a:pPr defTabSz="457200" eaLnBrk="1" fontAlgn="auto" hangingPunct="1">
                <a:spcBef>
                  <a:spcPts val="0"/>
                </a:spcBef>
                <a:spcAft>
                  <a:spcPts val="0"/>
                </a:spcAft>
              </a:pPr>
              <a:t>‹#›</a:t>
            </a:fld>
            <a:endParaRPr lang="en-US">
              <a:solidFill>
                <a:srgbClr val="000000">
                  <a:tint val="75000"/>
                </a:srgbClr>
              </a:solidFill>
              <a:latin typeface="Trebuchet MS"/>
              <a:cs typeface="+mn-cs"/>
            </a:endParaRPr>
          </a:p>
        </p:txBody>
      </p:sp>
    </p:spTree>
    <p:extLst>
      <p:ext uri="{BB962C8B-B14F-4D97-AF65-F5344CB8AC3E}">
        <p14:creationId xmlns:p14="http://schemas.microsoft.com/office/powerpoint/2010/main" val="190385992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3.xml"/></Relationships>
</file>

<file path=ppt/slides/_rels/slide102.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 Type="http://schemas.openxmlformats.org/officeDocument/2006/relationships/image" Target="../media/image159.png"/><Relationship Id="rId16" Type="http://schemas.openxmlformats.org/officeDocument/2006/relationships/image" Target="../media/image173.png"/><Relationship Id="rId1" Type="http://schemas.openxmlformats.org/officeDocument/2006/relationships/slideLayout" Target="../slideLayouts/slideLayout58.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19" Type="http://schemas.openxmlformats.org/officeDocument/2006/relationships/image" Target="../media/image176.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10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63.xml"/></Relationships>
</file>

<file path=ppt/slides/_rels/slide10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3.xml"/></Relationships>
</file>

<file path=ppt/slides/_rels/slide10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1.xml"/><Relationship Id="rId1" Type="http://schemas.openxmlformats.org/officeDocument/2006/relationships/slideLayout" Target="../slideLayouts/slideLayout34.xml"/><Relationship Id="rId5" Type="http://schemas.openxmlformats.org/officeDocument/2006/relationships/image" Target="../media/image182.jpeg"/><Relationship Id="rId4" Type="http://schemas.openxmlformats.org/officeDocument/2006/relationships/image" Target="../media/image181.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4.png"/><Relationship Id="rId2" Type="http://schemas.openxmlformats.org/officeDocument/2006/relationships/notesSlide" Target="../notesSlides/notesSlide82.xml"/><Relationship Id="rId1" Type="http://schemas.openxmlformats.org/officeDocument/2006/relationships/slideLayout" Target="../slideLayouts/slideLayout90.xml"/><Relationship Id="rId6" Type="http://schemas.microsoft.com/office/2007/relationships/hdphoto" Target="../media/hdphoto2.wdp"/><Relationship Id="rId5" Type="http://schemas.openxmlformats.org/officeDocument/2006/relationships/image" Target="../media/image183.png"/><Relationship Id="rId4" Type="http://schemas.microsoft.com/office/2007/relationships/hdphoto" Target="../media/hdphoto1.wdp"/></Relationships>
</file>

<file path=ppt/slides/_rels/slide10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3.xml"/><Relationship Id="rId1" Type="http://schemas.openxmlformats.org/officeDocument/2006/relationships/slideLayout" Target="../slideLayouts/slideLayout91.xml"/></Relationships>
</file>

<file path=ppt/slides/_rels/slide10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84.xml"/><Relationship Id="rId1" Type="http://schemas.openxmlformats.org/officeDocument/2006/relationships/slideLayout" Target="../slideLayouts/slideLayout91.xml"/></Relationships>
</file>

<file path=ppt/slides/_rels/slide10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5.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6.xml"/><Relationship Id="rId1" Type="http://schemas.openxmlformats.org/officeDocument/2006/relationships/slideLayout" Target="../slideLayouts/slideLayout91.xml"/><Relationship Id="rId4" Type="http://schemas.openxmlformats.org/officeDocument/2006/relationships/image" Target="../media/image189.png"/></Relationships>
</file>

<file path=ppt/slides/_rels/slide1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7.xml"/><Relationship Id="rId1" Type="http://schemas.openxmlformats.org/officeDocument/2006/relationships/slideLayout" Target="../slideLayouts/slideLayout91.xml"/><Relationship Id="rId5" Type="http://schemas.openxmlformats.org/officeDocument/2006/relationships/image" Target="../media/image192.jpeg"/><Relationship Id="rId4" Type="http://schemas.openxmlformats.org/officeDocument/2006/relationships/image" Target="../media/image191.png"/></Relationships>
</file>

<file path=ppt/slides/_rels/slide11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8.xml"/><Relationship Id="rId1" Type="http://schemas.openxmlformats.org/officeDocument/2006/relationships/slideLayout" Target="../slideLayouts/slideLayout91.xml"/></Relationships>
</file>

<file path=ppt/slides/_rels/slide11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9.xml"/><Relationship Id="rId1" Type="http://schemas.openxmlformats.org/officeDocument/2006/relationships/slideLayout" Target="../slideLayouts/slideLayout91.xml"/></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0.xml"/><Relationship Id="rId1" Type="http://schemas.openxmlformats.org/officeDocument/2006/relationships/slideLayout" Target="../slideLayouts/slideLayout91.xml"/><Relationship Id="rId6" Type="http://schemas.openxmlformats.org/officeDocument/2006/relationships/image" Target="../media/image184.png"/><Relationship Id="rId5" Type="http://schemas.microsoft.com/office/2007/relationships/hdphoto" Target="../media/hdphoto2.wdp"/><Relationship Id="rId4" Type="http://schemas.openxmlformats.org/officeDocument/2006/relationships/image" Target="../media/image183.png"/></Relationships>
</file>

<file path=ppt/slides/_rels/slide11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91.xml"/><Relationship Id="rId1" Type="http://schemas.openxmlformats.org/officeDocument/2006/relationships/slideLayout" Target="../slideLayouts/slideLayout29.xml"/><Relationship Id="rId5" Type="http://schemas.openxmlformats.org/officeDocument/2006/relationships/image" Target="../media/image198.jpeg"/><Relationship Id="rId4" Type="http://schemas.openxmlformats.org/officeDocument/2006/relationships/image" Target="../media/image19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93.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94.xml"/><Relationship Id="rId1" Type="http://schemas.openxmlformats.org/officeDocument/2006/relationships/slideLayout" Target="../slideLayouts/slideLayout29.xml"/><Relationship Id="rId4" Type="http://schemas.openxmlformats.org/officeDocument/2006/relationships/image" Target="../media/image202.jpeg"/></Relationships>
</file>

<file path=ppt/slides/_rels/slide11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5.xml"/><Relationship Id="rId1" Type="http://schemas.openxmlformats.org/officeDocument/2006/relationships/slideLayout" Target="../slideLayouts/slideLayout29.xml"/><Relationship Id="rId6" Type="http://schemas.openxmlformats.org/officeDocument/2006/relationships/image" Target="../media/image206.jpeg"/><Relationship Id="rId5" Type="http://schemas.openxmlformats.org/officeDocument/2006/relationships/image" Target="../media/image205.png"/><Relationship Id="rId4" Type="http://schemas.openxmlformats.org/officeDocument/2006/relationships/image" Target="../media/image20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96.xml"/><Relationship Id="rId1" Type="http://schemas.openxmlformats.org/officeDocument/2006/relationships/slideLayout" Target="../slideLayouts/slideLayout29.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12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7.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98.xml"/><Relationship Id="rId1" Type="http://schemas.openxmlformats.org/officeDocument/2006/relationships/slideLayout" Target="../slideLayouts/slideLayout29.xml"/><Relationship Id="rId4" Type="http://schemas.openxmlformats.org/officeDocument/2006/relationships/image" Target="../media/image213.jpeg"/></Relationships>
</file>

<file path=ppt/slides/_rels/slide12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00.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01.xml"/><Relationship Id="rId1" Type="http://schemas.openxmlformats.org/officeDocument/2006/relationships/slideLayout" Target="../slideLayouts/slideLayout29.xml"/><Relationship Id="rId5" Type="http://schemas.openxmlformats.org/officeDocument/2006/relationships/image" Target="../media/image218.jpeg"/><Relationship Id="rId4" Type="http://schemas.openxmlformats.org/officeDocument/2006/relationships/image" Target="../media/image217.jpeg"/></Relationships>
</file>

<file path=ppt/slides/_rels/slide12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02.xml"/><Relationship Id="rId1" Type="http://schemas.openxmlformats.org/officeDocument/2006/relationships/slideLayout" Target="../slideLayouts/slideLayout29.xml"/><Relationship Id="rId4" Type="http://schemas.openxmlformats.org/officeDocument/2006/relationships/image" Target="../media/image220.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05.xml"/><Relationship Id="rId1" Type="http://schemas.openxmlformats.org/officeDocument/2006/relationships/slideLayout" Target="../slideLayouts/slideLayout29.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06.xml"/><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7.xml"/><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8.xml"/><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09.xml"/><Relationship Id="rId1" Type="http://schemas.openxmlformats.org/officeDocument/2006/relationships/slideLayout" Target="../slideLayouts/slideLayout29.xml"/><Relationship Id="rId4" Type="http://schemas.openxmlformats.org/officeDocument/2006/relationships/image" Target="../media/image199.jpeg"/></Relationships>
</file>

<file path=ppt/slides/_rels/slide13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10.xml"/><Relationship Id="rId1" Type="http://schemas.openxmlformats.org/officeDocument/2006/relationships/slideLayout" Target="../slideLayouts/slideLayout34.xml"/><Relationship Id="rId5" Type="http://schemas.openxmlformats.org/officeDocument/2006/relationships/image" Target="../media/image230.png"/><Relationship Id="rId4" Type="http://schemas.openxmlformats.org/officeDocument/2006/relationships/image" Target="../media/image229.jpeg"/></Relationships>
</file>

<file path=ppt/slides/_rels/slide13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1.xml"/><Relationship Id="rId1" Type="http://schemas.openxmlformats.org/officeDocument/2006/relationships/slideLayout" Target="../slideLayouts/slideLayout10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136.xml.rels><?xml version="1.0" encoding="UTF-8" standalone="yes"?>
<Relationships xmlns="http://schemas.openxmlformats.org/package/2006/relationships"><Relationship Id="rId8" Type="http://schemas.openxmlformats.org/officeDocument/2006/relationships/image" Target="../media/image239.jpeg"/><Relationship Id="rId13" Type="http://schemas.openxmlformats.org/officeDocument/2006/relationships/image" Target="../media/image244.jpeg"/><Relationship Id="rId3" Type="http://schemas.openxmlformats.org/officeDocument/2006/relationships/image" Target="../media/image231.jpeg"/><Relationship Id="rId7" Type="http://schemas.openxmlformats.org/officeDocument/2006/relationships/image" Target="../media/image238.jpeg"/><Relationship Id="rId12" Type="http://schemas.openxmlformats.org/officeDocument/2006/relationships/image" Target="../media/image243.jpeg"/><Relationship Id="rId2" Type="http://schemas.openxmlformats.org/officeDocument/2006/relationships/notesSlide" Target="../notesSlides/notesSlide112.xml"/><Relationship Id="rId1" Type="http://schemas.openxmlformats.org/officeDocument/2006/relationships/slideLayout" Target="../slideLayouts/slideLayout102.xml"/><Relationship Id="rId6" Type="http://schemas.openxmlformats.org/officeDocument/2006/relationships/image" Target="../media/image237.jpeg"/><Relationship Id="rId11" Type="http://schemas.openxmlformats.org/officeDocument/2006/relationships/image" Target="../media/image242.jpeg"/><Relationship Id="rId5" Type="http://schemas.openxmlformats.org/officeDocument/2006/relationships/image" Target="../media/image236.jpeg"/><Relationship Id="rId10" Type="http://schemas.openxmlformats.org/officeDocument/2006/relationships/image" Target="../media/image241.jpeg"/><Relationship Id="rId4" Type="http://schemas.openxmlformats.org/officeDocument/2006/relationships/image" Target="../media/image235.jpeg"/><Relationship Id="rId9" Type="http://schemas.openxmlformats.org/officeDocument/2006/relationships/image" Target="../media/image240.jpeg"/><Relationship Id="rId14" Type="http://schemas.openxmlformats.org/officeDocument/2006/relationships/image" Target="../media/image245.jpeg"/></Relationships>
</file>

<file path=ppt/slides/_rels/slide13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3.xml"/><Relationship Id="rId1" Type="http://schemas.openxmlformats.org/officeDocument/2006/relationships/slideLayout" Target="../slideLayouts/slideLayout102.xml"/><Relationship Id="rId4" Type="http://schemas.openxmlformats.org/officeDocument/2006/relationships/image" Target="../media/image246.jpeg"/></Relationships>
</file>

<file path=ppt/slides/_rels/slide13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4.xml"/><Relationship Id="rId1" Type="http://schemas.openxmlformats.org/officeDocument/2006/relationships/slideLayout" Target="../slideLayouts/slideLayout102.xml"/><Relationship Id="rId4" Type="http://schemas.openxmlformats.org/officeDocument/2006/relationships/image" Target="../media/image247.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48.png"/><Relationship Id="rId4" Type="http://schemas.openxmlformats.org/officeDocument/2006/relationships/notesSlide" Target="../notesSlides/notesSlide1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6.xml"/><Relationship Id="rId1" Type="http://schemas.openxmlformats.org/officeDocument/2006/relationships/slideLayout" Target="../slideLayouts/slideLayout102.xml"/><Relationship Id="rId5" Type="http://schemas.openxmlformats.org/officeDocument/2006/relationships/image" Target="../media/image250.png"/><Relationship Id="rId4" Type="http://schemas.openxmlformats.org/officeDocument/2006/relationships/image" Target="../media/image249.jpe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51.png"/><Relationship Id="rId4" Type="http://schemas.openxmlformats.org/officeDocument/2006/relationships/notesSlide" Target="../notesSlides/notesSlide117.xml"/></Relationships>
</file>

<file path=ppt/slides/_rels/slide14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8.xml"/><Relationship Id="rId1" Type="http://schemas.openxmlformats.org/officeDocument/2006/relationships/slideLayout" Target="../slideLayouts/slideLayout102.xml"/><Relationship Id="rId5" Type="http://schemas.openxmlformats.org/officeDocument/2006/relationships/image" Target="../media/image253.jpeg"/><Relationship Id="rId4" Type="http://schemas.openxmlformats.org/officeDocument/2006/relationships/image" Target="../media/image252.jpg"/></Relationships>
</file>

<file path=ppt/slides/_rels/slide14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9.xml"/><Relationship Id="rId1" Type="http://schemas.openxmlformats.org/officeDocument/2006/relationships/slideLayout" Target="../slideLayouts/slideLayout102.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jpeg"/></Relationships>
</file>

<file path=ppt/slides/_rels/slide144.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image" Target="../media/image231.jpeg"/><Relationship Id="rId7" Type="http://schemas.openxmlformats.org/officeDocument/2006/relationships/image" Target="../media/image260.jpeg"/><Relationship Id="rId2" Type="http://schemas.openxmlformats.org/officeDocument/2006/relationships/notesSlide" Target="../notesSlides/notesSlide120.xml"/><Relationship Id="rId1" Type="http://schemas.openxmlformats.org/officeDocument/2006/relationships/slideLayout" Target="../slideLayouts/slideLayout102.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s>
</file>

<file path=ppt/slides/_rels/slide145.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image" Target="../media/image231.jpeg"/><Relationship Id="rId7" Type="http://schemas.openxmlformats.org/officeDocument/2006/relationships/image" Target="../media/image265.jpeg"/><Relationship Id="rId2" Type="http://schemas.openxmlformats.org/officeDocument/2006/relationships/notesSlide" Target="../notesSlides/notesSlide121.xml"/><Relationship Id="rId1" Type="http://schemas.openxmlformats.org/officeDocument/2006/relationships/slideLayout" Target="../slideLayouts/slideLayout102.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jpeg"/></Relationships>
</file>

<file path=ppt/slides/_rels/slide146.xml.rels><?xml version="1.0" encoding="UTF-8" standalone="yes"?>
<Relationships xmlns="http://schemas.openxmlformats.org/package/2006/relationships"><Relationship Id="rId3" Type="http://schemas.openxmlformats.org/officeDocument/2006/relationships/image" Target="../media/image231.jpeg"/><Relationship Id="rId7" Type="http://schemas.openxmlformats.org/officeDocument/2006/relationships/image" Target="../media/image270.jpeg"/><Relationship Id="rId2" Type="http://schemas.openxmlformats.org/officeDocument/2006/relationships/notesSlide" Target="../notesSlides/notesSlide122.xml"/><Relationship Id="rId1" Type="http://schemas.openxmlformats.org/officeDocument/2006/relationships/slideLayout" Target="../slideLayouts/slideLayout102.xml"/><Relationship Id="rId6" Type="http://schemas.openxmlformats.org/officeDocument/2006/relationships/image" Target="../media/image269.jpeg"/><Relationship Id="rId5" Type="http://schemas.openxmlformats.org/officeDocument/2006/relationships/image" Target="../media/image268.jpeg"/><Relationship Id="rId4" Type="http://schemas.openxmlformats.org/officeDocument/2006/relationships/image" Target="../media/image267.jpeg"/></Relationships>
</file>

<file path=ppt/slides/_rels/slide147.xml.rels><?xml version="1.0" encoding="UTF-8" standalone="yes"?>
<Relationships xmlns="http://schemas.openxmlformats.org/package/2006/relationships"><Relationship Id="rId8" Type="http://schemas.openxmlformats.org/officeDocument/2006/relationships/image" Target="../media/image275.jpeg"/><Relationship Id="rId3" Type="http://schemas.openxmlformats.org/officeDocument/2006/relationships/image" Target="../media/image231.jpeg"/><Relationship Id="rId7" Type="http://schemas.openxmlformats.org/officeDocument/2006/relationships/image" Target="../media/image274.jpeg"/><Relationship Id="rId2" Type="http://schemas.openxmlformats.org/officeDocument/2006/relationships/notesSlide" Target="../notesSlides/notesSlide123.xml"/><Relationship Id="rId1" Type="http://schemas.openxmlformats.org/officeDocument/2006/relationships/slideLayout" Target="../slideLayouts/slideLayout102.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271.jpeg"/></Relationships>
</file>

<file path=ppt/slides/_rels/slide148.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notesSlide" Target="../notesSlides/notesSlide124.xml"/><Relationship Id="rId1" Type="http://schemas.openxmlformats.org/officeDocument/2006/relationships/slideLayout" Target="../slideLayouts/slideLayout102.xml"/></Relationships>
</file>

<file path=ppt/slides/_rels/slide14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25.xml"/><Relationship Id="rId1" Type="http://schemas.openxmlformats.org/officeDocument/2006/relationships/slideLayout" Target="../slideLayouts/slideLayout102.xml"/><Relationship Id="rId6" Type="http://schemas.openxmlformats.org/officeDocument/2006/relationships/image" Target="../media/image279.jpeg"/><Relationship Id="rId5" Type="http://schemas.openxmlformats.org/officeDocument/2006/relationships/image" Target="../media/image278.jpg"/><Relationship Id="rId4" Type="http://schemas.openxmlformats.org/officeDocument/2006/relationships/image" Target="../media/image27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26.xml"/><Relationship Id="rId1" Type="http://schemas.openxmlformats.org/officeDocument/2006/relationships/slideLayout" Target="../slideLayouts/slideLayout102.xml"/><Relationship Id="rId4" Type="http://schemas.openxmlformats.org/officeDocument/2006/relationships/image" Target="../media/image280.jpg"/></Relationships>
</file>

<file path=ppt/slides/_rels/slide15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27.xml"/><Relationship Id="rId1" Type="http://schemas.openxmlformats.org/officeDocument/2006/relationships/slideLayout" Target="../slideLayouts/slideLayout102.xml"/><Relationship Id="rId6" Type="http://schemas.openxmlformats.org/officeDocument/2006/relationships/image" Target="../media/image283.jpg"/><Relationship Id="rId5" Type="http://schemas.openxmlformats.org/officeDocument/2006/relationships/image" Target="../media/image282.jpg"/><Relationship Id="rId4" Type="http://schemas.openxmlformats.org/officeDocument/2006/relationships/image" Target="../media/image281.jpeg"/></Relationships>
</file>

<file path=ppt/slides/_rels/slide15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28.xml"/><Relationship Id="rId1" Type="http://schemas.openxmlformats.org/officeDocument/2006/relationships/slideLayout" Target="../slideLayouts/slideLayout102.xml"/><Relationship Id="rId5" Type="http://schemas.openxmlformats.org/officeDocument/2006/relationships/image" Target="../media/image285.jpeg"/><Relationship Id="rId4" Type="http://schemas.openxmlformats.org/officeDocument/2006/relationships/image" Target="../media/image284.jpeg"/></Relationships>
</file>

<file path=ppt/slides/_rels/slide153.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295.png"/><Relationship Id="rId3" Type="http://schemas.openxmlformats.org/officeDocument/2006/relationships/image" Target="../media/image231.jpeg"/><Relationship Id="rId7" Type="http://schemas.openxmlformats.org/officeDocument/2006/relationships/image" Target="../media/image289.jpeg"/><Relationship Id="rId12" Type="http://schemas.openxmlformats.org/officeDocument/2006/relationships/image" Target="../media/image294.png"/><Relationship Id="rId2" Type="http://schemas.openxmlformats.org/officeDocument/2006/relationships/notesSlide" Target="../notesSlides/notesSlide129.xml"/><Relationship Id="rId1" Type="http://schemas.openxmlformats.org/officeDocument/2006/relationships/slideLayout" Target="../slideLayouts/slideLayout102.xml"/><Relationship Id="rId6" Type="http://schemas.openxmlformats.org/officeDocument/2006/relationships/image" Target="../media/image288.jpeg"/><Relationship Id="rId11" Type="http://schemas.openxmlformats.org/officeDocument/2006/relationships/image" Target="../media/image293.png"/><Relationship Id="rId5" Type="http://schemas.openxmlformats.org/officeDocument/2006/relationships/image" Target="../media/image287.jpeg"/><Relationship Id="rId10" Type="http://schemas.openxmlformats.org/officeDocument/2006/relationships/image" Target="../media/image292.png"/><Relationship Id="rId4" Type="http://schemas.openxmlformats.org/officeDocument/2006/relationships/image" Target="../media/image286.jpeg"/><Relationship Id="rId9" Type="http://schemas.openxmlformats.org/officeDocument/2006/relationships/image" Target="../media/image291.png"/><Relationship Id="rId14" Type="http://schemas.openxmlformats.org/officeDocument/2006/relationships/image" Target="../media/image296.png"/></Relationships>
</file>

<file path=ppt/slides/_rels/slide154.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130.xml"/><Relationship Id="rId1" Type="http://schemas.openxmlformats.org/officeDocument/2006/relationships/slideLayout" Target="../slideLayouts/slideLayout102.xml"/><Relationship Id="rId4" Type="http://schemas.openxmlformats.org/officeDocument/2006/relationships/image" Target="../media/image298.jpe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132.xml"/><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7.jpeg"/></Relationships>
</file>

<file path=ppt/slides/_rels/slide15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133.xml"/><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44.jpe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58.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58.xml"/><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pn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58.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6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0.xml"/><Relationship Id="rId1" Type="http://schemas.openxmlformats.org/officeDocument/2006/relationships/slideLayout" Target="../slideLayouts/slideLayout63.xml"/><Relationship Id="rId5" Type="http://schemas.openxmlformats.org/officeDocument/2006/relationships/image" Target="../media/image103.pn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1.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2.xml"/><Relationship Id="rId1" Type="http://schemas.openxmlformats.org/officeDocument/2006/relationships/slideLayout" Target="../slideLayouts/slideLayout34.xml"/><Relationship Id="rId5" Type="http://schemas.openxmlformats.org/officeDocument/2006/relationships/image" Target="../media/image107.jpeg"/><Relationship Id="rId4" Type="http://schemas.openxmlformats.org/officeDocument/2006/relationships/image" Target="../media/image106.jpe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74.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64.xml"/><Relationship Id="rId1" Type="http://schemas.openxmlformats.org/officeDocument/2006/relationships/slideLayout" Target="../slideLayouts/slideLayout74.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65.xml"/><Relationship Id="rId1" Type="http://schemas.openxmlformats.org/officeDocument/2006/relationships/slideLayout" Target="../slideLayouts/slideLayout69.xml"/><Relationship Id="rId6" Type="http://schemas.openxmlformats.org/officeDocument/2006/relationships/image" Target="../media/image120.jpe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118.png"/><Relationship Id="rId9" Type="http://schemas.openxmlformats.org/officeDocument/2006/relationships/image" Target="../media/image12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6.xml"/><Relationship Id="rId1" Type="http://schemas.openxmlformats.org/officeDocument/2006/relationships/slideLayout" Target="../slideLayouts/slideLayout34.xml"/><Relationship Id="rId5" Type="http://schemas.openxmlformats.org/officeDocument/2006/relationships/image" Target="../media/image127.jpeg"/><Relationship Id="rId4" Type="http://schemas.openxmlformats.org/officeDocument/2006/relationships/image" Target="../media/image126.jpeg"/></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85.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9.xml"/><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1.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2.xml"/><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3.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85.xml"/></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5.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6.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8.xml"/><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9.xml"/><Relationship Id="rId1" Type="http://schemas.openxmlformats.org/officeDocument/2006/relationships/slideLayout" Target="../slideLayouts/slideLayout34.xml"/><Relationship Id="rId4" Type="http://schemas.openxmlformats.org/officeDocument/2006/relationships/image" Target="../media/image140.jpeg"/></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0.xml"/><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3.xml"/></Relationships>
</file>

<file path=ppt/slides/_rels/slide9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3.xml"/></Relationships>
</file>

<file path=ppt/slides/_rels/slide9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3.xml"/></Relationships>
</file>

<file path=ppt/slides/_rels/slide9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3.xml"/></Relationships>
</file>

<file path=ppt/slides/_rels/slide9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304800" y="-423863"/>
            <a:ext cx="9753600" cy="147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4400">
                <a:solidFill>
                  <a:schemeClr val="bg1"/>
                </a:solidFill>
                <a:latin typeface="Rockwell Extra Bold" panose="02060903040505020403" pitchFamily="18" charset="0"/>
              </a:rPr>
              <a:t>MIGS Brain Dump 2015</a:t>
            </a:r>
          </a:p>
        </p:txBody>
      </p:sp>
      <p:sp>
        <p:nvSpPr>
          <p:cNvPr id="4099" name="Rectangle 7"/>
          <p:cNvSpPr>
            <a:spLocks noChangeArrowheads="1"/>
          </p:cNvSpPr>
          <p:nvPr/>
        </p:nvSpPr>
        <p:spPr bwMode="auto">
          <a:xfrm>
            <a:off x="4191000" y="1358900"/>
            <a:ext cx="2667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sz="1700" b="1" dirty="0">
                <a:solidFill>
                  <a:schemeClr val="bg1"/>
                </a:solidFill>
              </a:rPr>
              <a:t> </a:t>
            </a:r>
          </a:p>
          <a:p>
            <a:pPr algn="r" eaLnBrk="1" hangingPunct="1">
              <a:lnSpc>
                <a:spcPct val="80000"/>
              </a:lnSpc>
              <a:spcBef>
                <a:spcPct val="20000"/>
              </a:spcBef>
            </a:pPr>
            <a:endParaRPr lang="en-US" altLang="en-US" sz="1700" b="1" dirty="0">
              <a:solidFill>
                <a:schemeClr val="bg1"/>
              </a:solidFill>
            </a:endParaRPr>
          </a:p>
          <a:p>
            <a:pPr algn="r" eaLnBrk="1" hangingPunct="1">
              <a:lnSpc>
                <a:spcPct val="80000"/>
              </a:lnSpc>
              <a:spcBef>
                <a:spcPct val="20000"/>
              </a:spcBef>
            </a:pPr>
            <a:endParaRPr lang="en-US" altLang="en-US" sz="1700" b="1" dirty="0">
              <a:solidFill>
                <a:schemeClr val="bg1"/>
              </a:solidFill>
            </a:endParaRPr>
          </a:p>
          <a:p>
            <a:pPr algn="r" eaLnBrk="1" hangingPunct="1">
              <a:lnSpc>
                <a:spcPct val="80000"/>
              </a:lnSpc>
              <a:spcBef>
                <a:spcPct val="20000"/>
              </a:spcBef>
            </a:pPr>
            <a:r>
              <a:rPr lang="en-US" altLang="en-US" sz="1700" b="1" dirty="0">
                <a:solidFill>
                  <a:schemeClr val="bg1"/>
                </a:solidFill>
              </a:rPr>
              <a:t>Vander Caballero</a:t>
            </a:r>
          </a:p>
          <a:p>
            <a:pPr algn="r" eaLnBrk="1" hangingPunct="1">
              <a:lnSpc>
                <a:spcPct val="80000"/>
              </a:lnSpc>
              <a:spcBef>
                <a:spcPct val="20000"/>
              </a:spcBef>
            </a:pPr>
            <a:r>
              <a:rPr lang="en-US" altLang="en-US" sz="1700" b="1" dirty="0">
                <a:solidFill>
                  <a:schemeClr val="bg1"/>
                </a:solidFill>
              </a:rPr>
              <a:t>Brie Code</a:t>
            </a:r>
          </a:p>
          <a:p>
            <a:pPr algn="r" eaLnBrk="1" hangingPunct="1">
              <a:lnSpc>
                <a:spcPct val="80000"/>
              </a:lnSpc>
              <a:spcBef>
                <a:spcPct val="20000"/>
              </a:spcBef>
            </a:pPr>
            <a:r>
              <a:rPr lang="en-US" altLang="en-US" sz="1700" b="1" dirty="0">
                <a:solidFill>
                  <a:schemeClr val="bg1"/>
                </a:solidFill>
              </a:rPr>
              <a:t>Mia </a:t>
            </a:r>
            <a:r>
              <a:rPr lang="en-US" altLang="en-US" sz="1700" b="1" dirty="0" err="1">
                <a:solidFill>
                  <a:schemeClr val="bg1"/>
                </a:solidFill>
              </a:rPr>
              <a:t>Consalvo</a:t>
            </a:r>
            <a:endParaRPr lang="en-US" altLang="en-US" sz="1700" b="1" dirty="0">
              <a:solidFill>
                <a:schemeClr val="bg1"/>
              </a:solidFill>
            </a:endParaRPr>
          </a:p>
          <a:p>
            <a:pPr algn="r" eaLnBrk="1" hangingPunct="1">
              <a:lnSpc>
                <a:spcPct val="80000"/>
              </a:lnSpc>
              <a:spcBef>
                <a:spcPct val="20000"/>
              </a:spcBef>
            </a:pPr>
            <a:r>
              <a:rPr lang="en-US" altLang="en-US" sz="1700" b="1" dirty="0" smtClean="0">
                <a:solidFill>
                  <a:schemeClr val="bg1"/>
                </a:solidFill>
              </a:rPr>
              <a:t>Amy </a:t>
            </a:r>
            <a:r>
              <a:rPr lang="en-US" altLang="en-US" sz="1700" b="1" dirty="0" err="1" smtClean="0">
                <a:solidFill>
                  <a:schemeClr val="bg1"/>
                </a:solidFill>
              </a:rPr>
              <a:t>Hennig</a:t>
            </a:r>
            <a:endParaRPr lang="en-US" altLang="en-US" sz="1700" b="1" dirty="0">
              <a:solidFill>
                <a:schemeClr val="bg1"/>
              </a:solidFill>
            </a:endParaRPr>
          </a:p>
          <a:p>
            <a:pPr algn="r" eaLnBrk="1" hangingPunct="1">
              <a:lnSpc>
                <a:spcPct val="80000"/>
              </a:lnSpc>
              <a:spcBef>
                <a:spcPct val="20000"/>
              </a:spcBef>
            </a:pPr>
            <a:r>
              <a:rPr lang="en-US" altLang="en-US" sz="1700" b="1" dirty="0">
                <a:solidFill>
                  <a:schemeClr val="bg1"/>
                </a:solidFill>
              </a:rPr>
              <a:t>Guillaume Provost</a:t>
            </a:r>
          </a:p>
          <a:p>
            <a:pPr algn="r" eaLnBrk="1" hangingPunct="1">
              <a:lnSpc>
                <a:spcPct val="80000"/>
              </a:lnSpc>
              <a:spcBef>
                <a:spcPct val="20000"/>
              </a:spcBef>
            </a:pPr>
            <a:r>
              <a:rPr lang="en-US" altLang="en-US" sz="1700" b="1" dirty="0">
                <a:solidFill>
                  <a:schemeClr val="bg1"/>
                </a:solidFill>
              </a:rPr>
              <a:t>Jason Della Rocca</a:t>
            </a:r>
          </a:p>
          <a:p>
            <a:pPr algn="r" eaLnBrk="1" hangingPunct="1">
              <a:lnSpc>
                <a:spcPct val="80000"/>
              </a:lnSpc>
              <a:spcBef>
                <a:spcPct val="20000"/>
              </a:spcBef>
            </a:pPr>
            <a:r>
              <a:rPr lang="en-US" altLang="en-US" sz="1700" b="1" dirty="0">
                <a:solidFill>
                  <a:schemeClr val="bg1"/>
                </a:solidFill>
              </a:rPr>
              <a:t>Richard Rouse III</a:t>
            </a:r>
          </a:p>
          <a:p>
            <a:pPr algn="r" eaLnBrk="1" hangingPunct="1">
              <a:lnSpc>
                <a:spcPct val="80000"/>
              </a:lnSpc>
              <a:spcBef>
                <a:spcPct val="20000"/>
              </a:spcBef>
            </a:pPr>
            <a:r>
              <a:rPr lang="en-US" altLang="en-US" sz="1700" b="1" dirty="0">
                <a:solidFill>
                  <a:schemeClr val="bg1"/>
                </a:solidFill>
              </a:rPr>
              <a:t>Warren Spector</a:t>
            </a:r>
          </a:p>
        </p:txBody>
      </p:sp>
      <p:sp>
        <p:nvSpPr>
          <p:cNvPr id="4100" name="Rectangle 14"/>
          <p:cNvSpPr>
            <a:spLocks noChangeArrowheads="1"/>
          </p:cNvSpPr>
          <p:nvPr/>
        </p:nvSpPr>
        <p:spPr bwMode="auto">
          <a:xfrm>
            <a:off x="0" y="43815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8000" b="1" dirty="0">
                <a:solidFill>
                  <a:schemeClr val="bg1"/>
                </a:solidFill>
                <a:latin typeface="Century Gothic" panose="020B0502020202020204" pitchFamily="34" charset="0"/>
              </a:rPr>
              <a:t>Moment of Clarity</a:t>
            </a:r>
          </a:p>
        </p:txBody>
      </p:sp>
      <p:sp>
        <p:nvSpPr>
          <p:cNvPr id="4101" name="Rectangle 16"/>
          <p:cNvSpPr>
            <a:spLocks noChangeArrowheads="1"/>
          </p:cNvSpPr>
          <p:nvPr/>
        </p:nvSpPr>
        <p:spPr bwMode="auto">
          <a:xfrm>
            <a:off x="4427538" y="4545807"/>
            <a:ext cx="4727575"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b="1" dirty="0">
                <a:solidFill>
                  <a:schemeClr val="bg1"/>
                </a:solidFill>
              </a:rPr>
              <a:t>Montréal International Game Summit</a:t>
            </a:r>
          </a:p>
          <a:p>
            <a:pPr marL="0" indent="0" algn="r" eaLnBrk="1" hangingPunct="1">
              <a:lnSpc>
                <a:spcPct val="80000"/>
              </a:lnSpc>
              <a:spcBef>
                <a:spcPct val="20000"/>
              </a:spcBef>
            </a:pPr>
            <a:r>
              <a:rPr lang="en-US" altLang="en-US" b="1" dirty="0" smtClean="0">
                <a:solidFill>
                  <a:schemeClr val="bg1"/>
                </a:solidFill>
              </a:rPr>
              <a:t>Tuesday, November 17</a:t>
            </a:r>
            <a:r>
              <a:rPr lang="en-US" altLang="en-US" b="1" baseline="30000" dirty="0" smtClean="0">
                <a:solidFill>
                  <a:schemeClr val="bg1"/>
                </a:solidFill>
              </a:rPr>
              <a:t>th</a:t>
            </a:r>
            <a:r>
              <a:rPr lang="en-US" altLang="en-US" b="1" dirty="0" smtClean="0">
                <a:solidFill>
                  <a:schemeClr val="bg1"/>
                </a:solidFill>
              </a:rPr>
              <a:t>, 2015</a:t>
            </a:r>
            <a:endParaRPr lang="en-US" altLang="en-US" b="1" dirty="0">
              <a:solidFill>
                <a:schemeClr val="bg1"/>
              </a:solidFill>
            </a:endParaRPr>
          </a:p>
          <a:p>
            <a:pPr algn="r" eaLnBrk="1" hangingPunct="1">
              <a:lnSpc>
                <a:spcPct val="80000"/>
              </a:lnSpc>
              <a:spcBef>
                <a:spcPct val="20000"/>
              </a:spcBef>
              <a:buFontTx/>
              <a:buChar char="•"/>
            </a:pPr>
            <a:endParaRPr lang="en-US" altLang="en-US" b="1" dirty="0">
              <a:solidFill>
                <a:schemeClr val="bg1"/>
              </a:solidFill>
            </a:endParaRPr>
          </a:p>
          <a:p>
            <a:pPr algn="r" eaLnBrk="1" hangingPunct="1">
              <a:lnSpc>
                <a:spcPct val="80000"/>
              </a:lnSpc>
              <a:spcBef>
                <a:spcPct val="20000"/>
              </a:spcBef>
              <a:buFontTx/>
              <a:buChar char="•"/>
            </a:pPr>
            <a:endParaRPr lang="en-US" altLang="en-US" b="1" dirty="0">
              <a:solidFill>
                <a:schemeClr val="bg1"/>
              </a:solidFill>
            </a:endParaRPr>
          </a:p>
        </p:txBody>
      </p:sp>
      <p:sp>
        <p:nvSpPr>
          <p:cNvPr id="4102" name="Rectangle 17"/>
          <p:cNvSpPr>
            <a:spLocks noChangeArrowheads="1"/>
          </p:cNvSpPr>
          <p:nvPr/>
        </p:nvSpPr>
        <p:spPr bwMode="auto">
          <a:xfrm>
            <a:off x="6762750" y="1360488"/>
            <a:ext cx="2392363"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chemeClr val="bg1"/>
                </a:solidFill>
              </a:rPr>
              <a:t> </a:t>
            </a:r>
          </a:p>
          <a:p>
            <a:pPr eaLnBrk="1" hangingPunct="1">
              <a:lnSpc>
                <a:spcPct val="80000"/>
              </a:lnSpc>
              <a:spcBef>
                <a:spcPct val="20000"/>
              </a:spcBef>
            </a:pPr>
            <a:endParaRPr lang="en-US" altLang="en-US" sz="1700" b="1" dirty="0">
              <a:solidFill>
                <a:schemeClr val="bg1"/>
              </a:solidFill>
            </a:endParaRPr>
          </a:p>
          <a:p>
            <a:pPr eaLnBrk="1" hangingPunct="1">
              <a:lnSpc>
                <a:spcPct val="80000"/>
              </a:lnSpc>
              <a:spcBef>
                <a:spcPct val="20000"/>
              </a:spcBef>
            </a:pPr>
            <a:endParaRPr lang="en-US" altLang="en-US" sz="1700" b="1" dirty="0">
              <a:solidFill>
                <a:schemeClr val="bg1"/>
              </a:solidFill>
            </a:endParaRPr>
          </a:p>
          <a:p>
            <a:pPr eaLnBrk="1" hangingPunct="1">
              <a:lnSpc>
                <a:spcPct val="80000"/>
              </a:lnSpc>
              <a:spcBef>
                <a:spcPct val="20000"/>
              </a:spcBef>
            </a:pPr>
            <a:r>
              <a:rPr lang="en-US" altLang="en-US" sz="1700" b="1" dirty="0" smtClean="0">
                <a:solidFill>
                  <a:schemeClr val="bg1"/>
                </a:solidFill>
              </a:rPr>
              <a:t>@</a:t>
            </a:r>
            <a:r>
              <a:rPr lang="en-US" altLang="en-US" sz="1700" b="1" dirty="0" err="1" smtClean="0">
                <a:solidFill>
                  <a:schemeClr val="bg1"/>
                </a:solidFill>
              </a:rPr>
              <a:t>we_are_minority</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BrieCode</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MiaC</a:t>
            </a:r>
            <a:r>
              <a:rPr lang="en-US" altLang="en-US" sz="1700" b="1" dirty="0">
                <a:solidFill>
                  <a:schemeClr val="bg1"/>
                </a:solidFill>
              </a:rPr>
              <a:t>    </a:t>
            </a:r>
          </a:p>
          <a:p>
            <a:pPr eaLnBrk="1" hangingPunct="1">
              <a:lnSpc>
                <a:spcPct val="80000"/>
              </a:lnSpc>
              <a:spcBef>
                <a:spcPct val="20000"/>
              </a:spcBef>
            </a:pPr>
            <a:r>
              <a:rPr lang="en-US" altLang="en-US" sz="1700" b="1" dirty="0" smtClean="0">
                <a:solidFill>
                  <a:schemeClr val="bg1"/>
                </a:solidFill>
              </a:rPr>
              <a:t>@</a:t>
            </a:r>
            <a:r>
              <a:rPr lang="en-US" altLang="en-US" sz="1700" b="1" dirty="0" err="1" smtClean="0">
                <a:solidFill>
                  <a:schemeClr val="bg1"/>
                </a:solidFill>
              </a:rPr>
              <a:t>Amy_Hennig</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G_Provost</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JasonDellaRocca</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richardrouseiii</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Warren_Spector</a:t>
            </a:r>
            <a:endParaRPr lang="en-US" altLang="en-US" sz="1700" b="1" dirty="0">
              <a:solidFill>
                <a:schemeClr val="bg1"/>
              </a:solidFill>
            </a:endParaRPr>
          </a:p>
        </p:txBody>
      </p:sp>
      <p:sp>
        <p:nvSpPr>
          <p:cNvPr id="4103" name="Rectangle 16"/>
          <p:cNvSpPr>
            <a:spLocks noChangeArrowheads="1"/>
          </p:cNvSpPr>
          <p:nvPr/>
        </p:nvSpPr>
        <p:spPr bwMode="auto">
          <a:xfrm>
            <a:off x="4562475" y="1800225"/>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pPr>
            <a:r>
              <a:rPr lang="en-US" altLang="en-US" sz="1700" b="1" i="1">
                <a:solidFill>
                  <a:schemeClr val="bg1"/>
                </a:solidFill>
              </a:rPr>
              <a:t>with</a:t>
            </a:r>
          </a:p>
        </p:txBody>
      </p:sp>
      <p:pic>
        <p:nvPicPr>
          <p:cNvPr id="41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708150"/>
            <a:ext cx="47625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338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267201" y="9524"/>
            <a:ext cx="4876800" cy="4922747"/>
          </a:xfrm>
        </p:spPr>
      </p:pic>
      <p:sp>
        <p:nvSpPr>
          <p:cNvPr id="5" name="Rectangle 4"/>
          <p:cNvSpPr/>
          <p:nvPr/>
        </p:nvSpPr>
        <p:spPr>
          <a:xfrm>
            <a:off x="0" y="865406"/>
            <a:ext cx="8178800" cy="4278094"/>
          </a:xfrm>
          <a:prstGeom prst="rect">
            <a:avLst/>
          </a:prstGeom>
        </p:spPr>
        <p:txBody>
          <a:bodyPr wrap="square">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“I </a:t>
            </a:r>
            <a:r>
              <a:rPr lang="en-US" sz="2000" dirty="0">
                <a:solidFill>
                  <a:schemeClr val="bg1"/>
                </a:solidFill>
                <a:latin typeface="Times New Roman" panose="02020603050405020304" pitchFamily="18" charset="0"/>
                <a:cs typeface="Times New Roman" panose="02020603050405020304" pitchFamily="18" charset="0"/>
              </a:rPr>
              <a:t>shall fear no man you don't hear me though</a:t>
            </a:r>
            <a:br>
              <a:rPr lang="en-US" sz="2000" dirty="0">
                <a:solidFill>
                  <a:schemeClr val="bg1"/>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These words </a:t>
            </a:r>
            <a:r>
              <a:rPr lang="en-US" sz="2000" dirty="0" err="1">
                <a:solidFill>
                  <a:schemeClr val="bg1"/>
                </a:solidFill>
                <a:latin typeface="Times New Roman" panose="02020603050405020304" pitchFamily="18" charset="0"/>
                <a:cs typeface="Times New Roman" panose="02020603050405020304" pitchFamily="18" charset="0"/>
              </a:rPr>
              <a:t>ain't</a:t>
            </a:r>
            <a:r>
              <a:rPr lang="en-US" sz="2000" dirty="0">
                <a:solidFill>
                  <a:schemeClr val="bg1"/>
                </a:solidFill>
                <a:latin typeface="Times New Roman" panose="02020603050405020304" pitchFamily="18" charset="0"/>
                <a:cs typeface="Times New Roman" panose="02020603050405020304" pitchFamily="18" charset="0"/>
              </a:rPr>
              <a:t> just paired to go in one ear out the other ear, no</a:t>
            </a:r>
            <a:br>
              <a:rPr lang="en-US" sz="2000" dirty="0">
                <a:solidFill>
                  <a:schemeClr val="bg1"/>
                </a:solidFill>
                <a:latin typeface="Times New Roman" panose="02020603050405020304" pitchFamily="18" charset="0"/>
                <a:cs typeface="Times New Roman" panose="02020603050405020304" pitchFamily="18" charset="0"/>
              </a:rPr>
            </a:br>
            <a:r>
              <a:rPr lang="en-US" sz="2000" dirty="0" err="1">
                <a:solidFill>
                  <a:schemeClr val="bg1"/>
                </a:solidFill>
                <a:latin typeface="Times New Roman" panose="02020603050405020304" pitchFamily="18" charset="0"/>
                <a:cs typeface="Times New Roman" panose="02020603050405020304" pitchFamily="18" charset="0"/>
              </a:rPr>
              <a:t>Yo</a:t>
            </a:r>
            <a:r>
              <a:rPr lang="en-US" sz="2000" dirty="0">
                <a:solidFill>
                  <a:schemeClr val="bg1"/>
                </a:solidFill>
                <a:latin typeface="Times New Roman" panose="02020603050405020304" pitchFamily="18" charset="0"/>
                <a:cs typeface="Times New Roman" panose="02020603050405020304" pitchFamily="18" charset="0"/>
              </a:rPr>
              <a:t>, my balls and my word is all's I have</a:t>
            </a:r>
            <a:br>
              <a:rPr lang="en-US" sz="2000" dirty="0">
                <a:solidFill>
                  <a:schemeClr val="bg1"/>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What you </a:t>
            </a:r>
            <a:r>
              <a:rPr lang="en-US" sz="2000" dirty="0" err="1">
                <a:solidFill>
                  <a:schemeClr val="bg1"/>
                </a:solidFill>
                <a:latin typeface="Times New Roman" panose="02020603050405020304" pitchFamily="18" charset="0"/>
                <a:cs typeface="Times New Roman" panose="02020603050405020304" pitchFamily="18" charset="0"/>
              </a:rPr>
              <a:t>gonna</a:t>
            </a:r>
            <a:r>
              <a:rPr lang="en-US" sz="2000" dirty="0">
                <a:solidFill>
                  <a:schemeClr val="bg1"/>
                </a:solidFill>
                <a:latin typeface="Times New Roman" panose="02020603050405020304" pitchFamily="18" charset="0"/>
                <a:cs typeface="Times New Roman" panose="02020603050405020304" pitchFamily="18" charset="0"/>
              </a:rPr>
              <a:t> do to me? Nigga </a:t>
            </a:r>
            <a:r>
              <a:rPr lang="en-US" sz="2000" dirty="0" err="1">
                <a:solidFill>
                  <a:schemeClr val="bg1"/>
                </a:solidFill>
                <a:latin typeface="Times New Roman" panose="02020603050405020304" pitchFamily="18" charset="0"/>
                <a:cs typeface="Times New Roman" panose="02020603050405020304" pitchFamily="18" charset="0"/>
              </a:rPr>
              <a:t>scars'll</a:t>
            </a:r>
            <a:r>
              <a:rPr lang="en-US" sz="2000" dirty="0">
                <a:solidFill>
                  <a:schemeClr val="bg1"/>
                </a:solidFill>
                <a:latin typeface="Times New Roman" panose="02020603050405020304" pitchFamily="18" charset="0"/>
                <a:cs typeface="Times New Roman" panose="02020603050405020304" pitchFamily="18" charset="0"/>
              </a:rPr>
              <a:t> scab</a:t>
            </a:r>
            <a:br>
              <a:rPr lang="en-US" sz="2000" dirty="0">
                <a:solidFill>
                  <a:schemeClr val="bg1"/>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What you </a:t>
            </a:r>
            <a:r>
              <a:rPr lang="en-US" sz="2000" dirty="0" err="1">
                <a:solidFill>
                  <a:schemeClr val="bg1"/>
                </a:solidFill>
                <a:latin typeface="Times New Roman" panose="02020603050405020304" pitchFamily="18" charset="0"/>
                <a:cs typeface="Times New Roman" panose="02020603050405020304" pitchFamily="18" charset="0"/>
              </a:rPr>
              <a:t>gonna</a:t>
            </a:r>
            <a:r>
              <a:rPr lang="en-US" sz="2000" dirty="0">
                <a:solidFill>
                  <a:schemeClr val="bg1"/>
                </a:solidFill>
                <a:latin typeface="Times New Roman" panose="02020603050405020304" pitchFamily="18" charset="0"/>
                <a:cs typeface="Times New Roman" panose="02020603050405020304" pitchFamily="18" charset="0"/>
              </a:rPr>
              <a:t> box me homie? I can dodge and jab</a:t>
            </a:r>
            <a:br>
              <a:rPr lang="en-US" sz="2000" dirty="0">
                <a:solidFill>
                  <a:schemeClr val="bg1"/>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Three shots couldn't touch me thank God for that</a:t>
            </a:r>
            <a:br>
              <a:rPr lang="en-US" sz="2000" dirty="0">
                <a:solidFill>
                  <a:schemeClr val="bg1"/>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I'm strong enough to carry Biggie Smalls on my back</a:t>
            </a:r>
            <a:br>
              <a:rPr lang="en-US" sz="2000" dirty="0">
                <a:solidFill>
                  <a:schemeClr val="bg1"/>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And the whole BK nigga holla </a:t>
            </a:r>
            <a:r>
              <a:rPr lang="en-US" sz="2000" dirty="0" smtClean="0">
                <a:solidFill>
                  <a:schemeClr val="bg1"/>
                </a:solidFill>
                <a:latin typeface="Times New Roman" panose="02020603050405020304" pitchFamily="18" charset="0"/>
                <a:cs typeface="Times New Roman" panose="02020603050405020304" pitchFamily="18" charset="0"/>
              </a:rPr>
              <a:t>back</a:t>
            </a:r>
          </a:p>
          <a:p>
            <a:endParaRPr lang="en-US" sz="2000" dirty="0">
              <a:solidFill>
                <a:schemeClr val="bg1"/>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Thank God for granting me </a:t>
            </a:r>
            <a:endParaRPr lang="en-US" sz="2000" dirty="0" smtClean="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T</a:t>
            </a:r>
            <a:r>
              <a:rPr lang="en-US" sz="3200" b="1" dirty="0" smtClean="0">
                <a:solidFill>
                  <a:schemeClr val="bg1"/>
                </a:solidFill>
                <a:latin typeface="Times New Roman" panose="02020603050405020304" pitchFamily="18" charset="0"/>
                <a:cs typeface="Times New Roman" panose="02020603050405020304" pitchFamily="18" charset="0"/>
              </a:rPr>
              <a:t>his </a:t>
            </a:r>
            <a:r>
              <a:rPr lang="en-US" sz="3200" b="1" dirty="0">
                <a:solidFill>
                  <a:schemeClr val="bg1"/>
                </a:solidFill>
                <a:latin typeface="Times New Roman" panose="02020603050405020304" pitchFamily="18" charset="0"/>
                <a:cs typeface="Times New Roman" panose="02020603050405020304" pitchFamily="18" charset="0"/>
              </a:rPr>
              <a:t>moment of clarity, </a:t>
            </a:r>
            <a:endParaRPr lang="en-US" sz="3200" b="1" dirty="0" smtClean="0">
              <a:solidFill>
                <a:schemeClr val="bg1"/>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T</a:t>
            </a:r>
            <a:r>
              <a:rPr lang="en-US" sz="2000" dirty="0" smtClean="0">
                <a:solidFill>
                  <a:schemeClr val="bg1"/>
                </a:solidFill>
                <a:latin typeface="Times New Roman" panose="02020603050405020304" pitchFamily="18" charset="0"/>
                <a:cs typeface="Times New Roman" panose="02020603050405020304" pitchFamily="18" charset="0"/>
              </a:rPr>
              <a:t>his </a:t>
            </a:r>
            <a:r>
              <a:rPr lang="en-US" sz="2000" dirty="0">
                <a:solidFill>
                  <a:schemeClr val="bg1"/>
                </a:solidFill>
                <a:latin typeface="Times New Roman" panose="02020603050405020304" pitchFamily="18" charset="0"/>
                <a:cs typeface="Times New Roman" panose="02020603050405020304" pitchFamily="18" charset="0"/>
              </a:rPr>
              <a:t>moment of honesty</a:t>
            </a:r>
            <a:br>
              <a:rPr lang="en-US" sz="2000" dirty="0">
                <a:solidFill>
                  <a:schemeClr val="bg1"/>
                </a:solidFill>
                <a:latin typeface="Times New Roman" panose="02020603050405020304" pitchFamily="18" charset="0"/>
                <a:cs typeface="Times New Roman" panose="02020603050405020304" pitchFamily="18" charset="0"/>
              </a:rPr>
            </a:br>
            <a:r>
              <a:rPr lang="en-US" sz="2000" dirty="0">
                <a:solidFill>
                  <a:schemeClr val="bg1"/>
                </a:solidFill>
                <a:latin typeface="Times New Roman" panose="02020603050405020304" pitchFamily="18" charset="0"/>
                <a:cs typeface="Times New Roman" panose="02020603050405020304" pitchFamily="18" charset="0"/>
              </a:rPr>
              <a:t>The </a:t>
            </a:r>
            <a:r>
              <a:rPr lang="en-US" sz="2000" dirty="0" err="1">
                <a:solidFill>
                  <a:schemeClr val="bg1"/>
                </a:solidFill>
                <a:latin typeface="Times New Roman" panose="02020603050405020304" pitchFamily="18" charset="0"/>
                <a:cs typeface="Times New Roman" panose="02020603050405020304" pitchFamily="18" charset="0"/>
              </a:rPr>
              <a:t>world'll</a:t>
            </a:r>
            <a:r>
              <a:rPr lang="en-US" sz="2000" dirty="0">
                <a:solidFill>
                  <a:schemeClr val="bg1"/>
                </a:solidFill>
                <a:latin typeface="Times New Roman" panose="02020603050405020304" pitchFamily="18" charset="0"/>
                <a:cs typeface="Times New Roman" panose="02020603050405020304" pitchFamily="18" charset="0"/>
              </a:rPr>
              <a:t> feel my </a:t>
            </a:r>
            <a:r>
              <a:rPr lang="en-US" sz="2000" dirty="0" smtClean="0">
                <a:solidFill>
                  <a:schemeClr val="bg1"/>
                </a:solidFill>
                <a:latin typeface="Times New Roman" panose="02020603050405020304" pitchFamily="18" charset="0"/>
                <a:cs typeface="Times New Roman" panose="02020603050405020304" pitchFamily="18" charset="0"/>
              </a:rPr>
              <a:t>truths”   - Jay-Z</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74572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C:\Users\Jason\Desktop\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00" y="0"/>
            <a:ext cx="3857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p:cNvSpPr>
            <a:spLocks noGrp="1"/>
          </p:cNvSpPr>
          <p:nvPr>
            <p:ph type="ctrTitle"/>
          </p:nvPr>
        </p:nvSpPr>
        <p:spPr bwMode="auto">
          <a:xfrm>
            <a:off x="3143250" y="457200"/>
            <a:ext cx="5829300" cy="1103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4500" b="1" smtClean="0">
                <a:solidFill>
                  <a:srgbClr val="C00000"/>
                </a:solidFill>
              </a:rPr>
              <a:t>Execution Labs</a:t>
            </a:r>
            <a:endParaRPr lang="en-CA" altLang="en-US" sz="4500" b="1" smtClean="0">
              <a:solidFill>
                <a:srgbClr val="C00000"/>
              </a:solidFill>
            </a:endParaRPr>
          </a:p>
        </p:txBody>
      </p:sp>
      <p:sp>
        <p:nvSpPr>
          <p:cNvPr id="3" name="Subtitle 2"/>
          <p:cNvSpPr>
            <a:spLocks noGrp="1"/>
          </p:cNvSpPr>
          <p:nvPr>
            <p:ph type="subTitle" idx="1"/>
          </p:nvPr>
        </p:nvSpPr>
        <p:spPr>
          <a:xfrm>
            <a:off x="4514850" y="1714500"/>
            <a:ext cx="3143250" cy="1714500"/>
          </a:xfrm>
        </p:spPr>
        <p:txBody>
          <a:bodyPr>
            <a:normAutofit fontScale="92500" lnSpcReduction="10000"/>
          </a:bodyPr>
          <a:lstStyle/>
          <a:p>
            <a:pPr algn="l">
              <a:defRPr/>
            </a:pPr>
            <a:r>
              <a:rPr lang="en-US" dirty="0" smtClean="0">
                <a:solidFill>
                  <a:schemeClr val="accent2">
                    <a:lumMod val="50000"/>
                  </a:schemeClr>
                </a:solidFill>
              </a:rPr>
              <a:t>Where top game</a:t>
            </a:r>
            <a:br>
              <a:rPr lang="en-US" dirty="0" smtClean="0">
                <a:solidFill>
                  <a:schemeClr val="accent2">
                    <a:lumMod val="50000"/>
                  </a:schemeClr>
                </a:solidFill>
              </a:rPr>
            </a:br>
            <a:r>
              <a:rPr lang="en-US" dirty="0" smtClean="0">
                <a:solidFill>
                  <a:schemeClr val="accent2">
                    <a:lumMod val="50000"/>
                  </a:schemeClr>
                </a:solidFill>
              </a:rPr>
              <a:t>  development talent</a:t>
            </a:r>
            <a:br>
              <a:rPr lang="en-US" dirty="0" smtClean="0">
                <a:solidFill>
                  <a:schemeClr val="accent2">
                    <a:lumMod val="50000"/>
                  </a:schemeClr>
                </a:solidFill>
              </a:rPr>
            </a:br>
            <a:r>
              <a:rPr lang="en-US" dirty="0" smtClean="0">
                <a:solidFill>
                  <a:schemeClr val="accent2">
                    <a:lumMod val="50000"/>
                  </a:schemeClr>
                </a:solidFill>
              </a:rPr>
              <a:t>    come to execute on</a:t>
            </a:r>
            <a:br>
              <a:rPr lang="en-US" dirty="0" smtClean="0">
                <a:solidFill>
                  <a:schemeClr val="accent2">
                    <a:lumMod val="50000"/>
                  </a:schemeClr>
                </a:solidFill>
              </a:rPr>
            </a:br>
            <a:r>
              <a:rPr lang="en-US" dirty="0" smtClean="0">
                <a:solidFill>
                  <a:schemeClr val="accent2">
                    <a:lumMod val="50000"/>
                  </a:schemeClr>
                </a:solidFill>
              </a:rPr>
              <a:t>      their next great idea</a:t>
            </a:r>
            <a:br>
              <a:rPr lang="en-US" dirty="0" smtClean="0">
                <a:solidFill>
                  <a:schemeClr val="accent2">
                    <a:lumMod val="50000"/>
                  </a:schemeClr>
                </a:solidFill>
              </a:rPr>
            </a:br>
            <a:r>
              <a:rPr lang="en-US" dirty="0" smtClean="0">
                <a:solidFill>
                  <a:schemeClr val="accent2">
                    <a:lumMod val="50000"/>
                  </a:schemeClr>
                </a:solidFill>
              </a:rPr>
              <a:t>        </a:t>
            </a:r>
            <a:r>
              <a:rPr lang="en-US" i="1" dirty="0" smtClean="0">
                <a:solidFill>
                  <a:schemeClr val="accent2">
                    <a:lumMod val="50000"/>
                  </a:schemeClr>
                </a:solidFill>
              </a:rPr>
              <a:t>…or die trying</a:t>
            </a:r>
            <a:endParaRPr lang="en-CA" i="1" dirty="0">
              <a:solidFill>
                <a:schemeClr val="accent2">
                  <a:lumMod val="50000"/>
                </a:schemeClr>
              </a:solidFill>
            </a:endParaRPr>
          </a:p>
        </p:txBody>
      </p:sp>
      <p:sp>
        <p:nvSpPr>
          <p:cNvPr id="21509" name="TextBox 4"/>
          <p:cNvSpPr txBox="1">
            <a:spLocks noChangeArrowheads="1"/>
          </p:cNvSpPr>
          <p:nvPr/>
        </p:nvSpPr>
        <p:spPr bwMode="auto">
          <a:xfrm>
            <a:off x="5105400" y="4400550"/>
            <a:ext cx="299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smtClean="0">
                <a:solidFill>
                  <a:srgbClr val="C00000"/>
                </a:solidFill>
              </a:rPr>
              <a:t>www.ExecutionLabs.com</a:t>
            </a:r>
            <a:endParaRPr lang="en-CA" altLang="en-US" b="1" smtClean="0">
              <a:solidFill>
                <a:srgbClr val="C00000"/>
              </a:solidFill>
            </a:endParaRPr>
          </a:p>
        </p:txBody>
      </p:sp>
    </p:spTree>
    <p:extLst>
      <p:ext uri="{BB962C8B-B14F-4D97-AF65-F5344CB8AC3E}">
        <p14:creationId xmlns:p14="http://schemas.microsoft.com/office/powerpoint/2010/main" val="10057527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6740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3" descr="Pixel Spill Logo.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77000" y="1544638"/>
            <a:ext cx="1020763"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7" descr="C:\Users\Keith\Desktop\Sand-Sailor-Studio-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14483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C:\Users\Keith\Desktop\cardboar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3983038"/>
            <a:ext cx="13081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C:\Users\Keith\Desktop\Poupou-Interactiv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62400" y="858838"/>
            <a:ext cx="9715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C:\Users\Keith\Desktop\Outerminds-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2200" y="2840038"/>
            <a:ext cx="13922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C:\Users\Keith\Desktop\Nine-Dots-Logo.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3830638"/>
            <a:ext cx="15843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C:\Users\Keith\Desktop\SBM_Gold_RGB.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8600" y="2154238"/>
            <a:ext cx="18716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0" descr="Artifact5_BlackonTransparent_2048px.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05400" y="1697038"/>
            <a:ext cx="9874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48000" y="2763838"/>
            <a:ext cx="17002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2"/>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04800" y="55403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4" descr="C:\Users\Keith\Desktop\DSlogoV2_vertical1.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825625" y="3144838"/>
            <a:ext cx="9413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5" descr="C:\Users\Keith\Desktop\LocoLaCosaBig02-e1439322407647.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334000" y="477838"/>
            <a:ext cx="10906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6" descr="C:\Users\Keith\Desktop\arachnid_logo_200w.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467600" y="3373438"/>
            <a:ext cx="15240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7" descr="C:\Users\Keith\Desktop\TQG-1280-transparent.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629400" y="249238"/>
            <a:ext cx="2335213"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8" descr="C:\Users\Keith\Desktop\lrg_logo_twitter.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596188" y="1316038"/>
            <a:ext cx="1547812"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10" descr="C:\Users\Keith\Desktop\1438161672.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600200" y="477838"/>
            <a:ext cx="2451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11" descr="C:\Users\Keith\Desktop\Kemojo-Studios-Logo-Small.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667000" y="2306638"/>
            <a:ext cx="157956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12" descr="C:\Users\Keith\Desktop\ImgaginaryGames_logo.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905000" y="1392238"/>
            <a:ext cx="16017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58310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4638"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5184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4818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65532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12000" dirty="0" smtClean="0">
                <a:solidFill>
                  <a:srgbClr val="FFFFFF"/>
                </a:solidFill>
                <a:latin typeface="Rockwell Extra Bold" panose="02060903040505020403" pitchFamily="18" charset="0"/>
              </a:rPr>
              <a:t>BRIE</a:t>
            </a:r>
          </a:p>
          <a:p>
            <a:pPr algn="ctr">
              <a:lnSpc>
                <a:spcPct val="80000"/>
              </a:lnSpc>
            </a:pPr>
            <a:r>
              <a:rPr lang="en-US" altLang="en-US" sz="12000" dirty="0" smtClean="0">
                <a:solidFill>
                  <a:srgbClr val="FFFFFF"/>
                </a:solidFill>
                <a:latin typeface="Rockwell Extra Bold" panose="02060903040505020403" pitchFamily="18" charset="0"/>
              </a:rPr>
              <a:t>CODE</a:t>
            </a:r>
            <a:endParaRPr lang="en-US" altLang="en-US" sz="12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Programmer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Freelance</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BrieCode</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5525" y="1885950"/>
            <a:ext cx="2877856" cy="134508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6144" y="34925"/>
            <a:ext cx="2877856" cy="161879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3077" y="3608768"/>
            <a:ext cx="2950924" cy="1379236"/>
          </a:xfrm>
          <a:prstGeom prst="rect">
            <a:avLst/>
          </a:prstGeom>
        </p:spPr>
      </p:pic>
    </p:spTree>
    <p:extLst>
      <p:ext uri="{BB962C8B-B14F-4D97-AF65-F5344CB8AC3E}">
        <p14:creationId xmlns:p14="http://schemas.microsoft.com/office/powerpoint/2010/main" val="17056776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extLst>
              <a:ext uri="{BEBA8EAE-BF5A-486C-A8C5-ECC9F3942E4B}">
                <a14:imgProps xmlns:a14="http://schemas.microsoft.com/office/drawing/2010/main">
                  <a14:imgLayer r:embed="rId4"/>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57602"/>
            <a:ext cx="9144000" cy="769441"/>
          </a:xfrm>
          <a:solidFill>
            <a:schemeClr val="bg1">
              <a:alpha val="85000"/>
            </a:schemeClr>
          </a:solidFill>
        </p:spPr>
        <p:txBody>
          <a:bodyPr wrap="square">
            <a:spAutoFit/>
          </a:bodyPr>
          <a:lstStyle/>
          <a:p>
            <a:r>
              <a:rPr lang="en-US" b="1" spc="300" dirty="0">
                <a:cs typeface="Trebuchet MS"/>
              </a:rPr>
              <a:t>THE BEST CANDIDATE</a:t>
            </a:r>
            <a:endParaRPr lang="en-US" b="1" spc="300" dirty="0">
              <a:latin typeface="Trebuchet MS"/>
              <a:cs typeface="Trebuchet MS"/>
            </a:endParaRPr>
          </a:p>
        </p:txBody>
      </p:sp>
      <p:sp>
        <p:nvSpPr>
          <p:cNvPr id="3" name="Subtitle 2"/>
          <p:cNvSpPr>
            <a:spLocks noGrp="1"/>
          </p:cNvSpPr>
          <p:nvPr>
            <p:ph type="subTitle" idx="1"/>
          </p:nvPr>
        </p:nvSpPr>
        <p:spPr>
          <a:xfrm>
            <a:off x="2380151" y="2447317"/>
            <a:ext cx="4383832" cy="461665"/>
          </a:xfrm>
          <a:solidFill>
            <a:schemeClr val="accent5">
              <a:alpha val="70000"/>
            </a:schemeClr>
          </a:solidFill>
          <a:ln w="19050" cmpd="sng">
            <a:solidFill>
              <a:schemeClr val="bg1"/>
            </a:solidFill>
          </a:ln>
        </p:spPr>
        <p:txBody>
          <a:bodyPr wrap="none">
            <a:spAutoFit/>
          </a:bodyPr>
          <a:lstStyle/>
          <a:p>
            <a:r>
              <a:rPr lang="en-US" sz="2400" spc="300" dirty="0" smtClean="0">
                <a:solidFill>
                  <a:schemeClr val="bg1"/>
                </a:solidFill>
                <a:latin typeface="Trebuchet MS"/>
                <a:cs typeface="Trebuchet MS"/>
              </a:rPr>
              <a:t>THERE’S NO SUCH THING </a:t>
            </a:r>
            <a:endParaRPr lang="en-US" sz="2400" spc="300" dirty="0">
              <a:solidFill>
                <a:schemeClr val="bg1"/>
              </a:solidFill>
              <a:latin typeface="Trebuchet MS"/>
              <a:cs typeface="Trebuchet MS"/>
            </a:endParaRPr>
          </a:p>
        </p:txBody>
      </p:sp>
      <p:sp>
        <p:nvSpPr>
          <p:cNvPr id="7" name="Subtitle 2"/>
          <p:cNvSpPr txBox="1">
            <a:spLocks/>
          </p:cNvSpPr>
          <p:nvPr/>
        </p:nvSpPr>
        <p:spPr>
          <a:xfrm>
            <a:off x="6805922" y="3795046"/>
            <a:ext cx="2133486" cy="1034129"/>
          </a:xfrm>
          <a:prstGeom prst="rect">
            <a:avLst/>
          </a:prstGeom>
          <a:solidFill>
            <a:schemeClr val="bg1">
              <a:alpha val="75000"/>
            </a:schemeClr>
          </a:solidFill>
          <a:ln w="19050" cmpd="sng">
            <a:solidFill>
              <a:schemeClr val="accent3"/>
            </a:solidFill>
          </a:ln>
        </p:spPr>
        <p:txBody>
          <a:bodyPr vert="horz" wrap="non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pPr>
            <a:r>
              <a:rPr lang="en-US" sz="1800" b="1" dirty="0" smtClean="0">
                <a:solidFill>
                  <a:srgbClr val="CC0033"/>
                </a:solidFill>
                <a:latin typeface="Palatino Linotype"/>
                <a:cs typeface="Trebuchet MS"/>
              </a:rPr>
              <a:t>B</a:t>
            </a:r>
            <a:r>
              <a:rPr lang="en-US" sz="1600" b="1" dirty="0" smtClean="0">
                <a:solidFill>
                  <a:srgbClr val="CC0033"/>
                </a:solidFill>
                <a:latin typeface="Palatino Linotype"/>
                <a:cs typeface="Trebuchet MS"/>
              </a:rPr>
              <a:t>rie </a:t>
            </a:r>
            <a:r>
              <a:rPr lang="en-US" sz="1800" b="1" dirty="0" smtClean="0">
                <a:solidFill>
                  <a:srgbClr val="CC0033"/>
                </a:solidFill>
                <a:latin typeface="Palatino Linotype"/>
                <a:cs typeface="Trebuchet MS"/>
              </a:rPr>
              <a:t>C</a:t>
            </a:r>
            <a:r>
              <a:rPr lang="en-US" sz="1600" b="1" dirty="0" smtClean="0">
                <a:solidFill>
                  <a:srgbClr val="CC0033"/>
                </a:solidFill>
                <a:latin typeface="Palatino Linotype"/>
                <a:cs typeface="Trebuchet MS"/>
              </a:rPr>
              <a:t>ode</a:t>
            </a:r>
          </a:p>
          <a:p>
            <a:pPr algn="l" fontAlgn="auto">
              <a:spcAft>
                <a:spcPts val="0"/>
              </a:spcAft>
            </a:pPr>
            <a:r>
              <a:rPr lang="en-US" sz="1200" dirty="0" err="1" smtClean="0">
                <a:solidFill>
                  <a:srgbClr val="4C4C4C"/>
                </a:solidFill>
                <a:cs typeface="Trebuchet MS"/>
              </a:rPr>
              <a:t>therealbriecode@gmail.com</a:t>
            </a:r>
            <a:endParaRPr lang="en-US" sz="1200" dirty="0" smtClean="0">
              <a:solidFill>
                <a:srgbClr val="4C4C4C"/>
              </a:solidFill>
              <a:cs typeface="Trebuchet MS"/>
            </a:endParaRPr>
          </a:p>
          <a:p>
            <a:pPr algn="l" fontAlgn="auto">
              <a:spcAft>
                <a:spcPts val="0"/>
              </a:spcAft>
            </a:pPr>
            <a:r>
              <a:rPr lang="en-US" sz="1200" dirty="0" smtClean="0">
                <a:solidFill>
                  <a:srgbClr val="4C4C4C"/>
                </a:solidFill>
                <a:cs typeface="Trebuchet MS"/>
              </a:rPr>
              <a:t>   @</a:t>
            </a:r>
            <a:r>
              <a:rPr lang="en-US" sz="1200" dirty="0" err="1" smtClean="0">
                <a:solidFill>
                  <a:srgbClr val="4C4C4C"/>
                </a:solidFill>
                <a:cs typeface="Trebuchet MS"/>
              </a:rPr>
              <a:t>briecode</a:t>
            </a:r>
            <a:endParaRPr lang="en-US" sz="1200" dirty="0" smtClean="0">
              <a:solidFill>
                <a:srgbClr val="4C4C4C"/>
              </a:solidFill>
              <a:cs typeface="Trebuchet MS"/>
            </a:endParaRPr>
          </a:p>
          <a:p>
            <a:pPr algn="l" fontAlgn="auto">
              <a:spcAft>
                <a:spcPts val="0"/>
              </a:spcAft>
            </a:pPr>
            <a:r>
              <a:rPr lang="ro-RO" sz="1200" dirty="0" smtClean="0">
                <a:solidFill>
                  <a:srgbClr val="4C4C4C"/>
                </a:solidFill>
                <a:cs typeface="Trebuchet MS"/>
              </a:rPr>
              <a:t>    briecode.tumblr.com</a:t>
            </a:r>
            <a:endParaRPr lang="en-US" sz="1200" dirty="0" smtClean="0">
              <a:solidFill>
                <a:srgbClr val="4C4C4C"/>
              </a:solidFill>
              <a:cs typeface="Trebuchet MS"/>
            </a:endParaRPr>
          </a:p>
        </p:txBody>
      </p:sp>
      <p:pic>
        <p:nvPicPr>
          <p:cNvPr id="18" name="Picture 17"/>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p:blipFill>
        <p:spPr>
          <a:xfrm>
            <a:off x="6797455" y="4333458"/>
            <a:ext cx="288032" cy="288032"/>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9095" y="4621490"/>
            <a:ext cx="144016" cy="144016"/>
          </a:xfrm>
          <a:prstGeom prst="rect">
            <a:avLst/>
          </a:prstGeom>
        </p:spPr>
      </p:pic>
    </p:spTree>
    <p:extLst>
      <p:ext uri="{BB962C8B-B14F-4D97-AF65-F5344CB8AC3E}">
        <p14:creationId xmlns:p14="http://schemas.microsoft.com/office/powerpoint/2010/main" val="165609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2896917" y="0"/>
            <a:ext cx="3488858" cy="5143500"/>
          </a:xfrm>
          <a:prstGeom prst="rect">
            <a:avLst/>
          </a:prstGeom>
        </p:spPr>
      </p:pic>
    </p:spTree>
    <p:extLst>
      <p:ext uri="{BB962C8B-B14F-4D97-AF65-F5344CB8AC3E}">
        <p14:creationId xmlns:p14="http://schemas.microsoft.com/office/powerpoint/2010/main" val="225177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blip>
          <a:srcRect/>
          <a:tile tx="0" ty="0" sx="100000" sy="100000" flip="none" algn="tl"/>
        </a:blipFill>
        <a:effectLst/>
      </p:bgPr>
    </p:bg>
    <p:spTree>
      <p:nvGrpSpPr>
        <p:cNvPr id="1" name=""/>
        <p:cNvGrpSpPr/>
        <p:nvPr/>
      </p:nvGrpSpPr>
      <p:grpSpPr>
        <a:xfrm>
          <a:off x="0" y="0"/>
          <a:ext cx="0" cy="0"/>
          <a:chOff x="0" y="0"/>
          <a:chExt cx="0" cy="0"/>
        </a:xfrm>
      </p:grpSpPr>
      <p:sp>
        <p:nvSpPr>
          <p:cNvPr id="5" name="Title 1"/>
          <p:cNvSpPr txBox="1">
            <a:spLocks/>
          </p:cNvSpPr>
          <p:nvPr/>
        </p:nvSpPr>
        <p:spPr>
          <a:xfrm>
            <a:off x="0" y="1345788"/>
            <a:ext cx="9144000" cy="2246769"/>
          </a:xfrm>
          <a:prstGeom prst="rect">
            <a:avLst/>
          </a:prstGeom>
          <a:solidFill>
            <a:schemeClr val="bg1">
              <a:alpha val="85000"/>
            </a:schemeClr>
          </a:solidFill>
        </p:spPr>
        <p:txBody>
          <a:bodyPr vert="horz" wrap="square" lIns="91440" tIns="45720" rIns="91440" bIns="45720" rtlCol="0" anchor="ctr">
            <a:spAutoFit/>
          </a:bodyPr>
          <a:lstStyle>
            <a:lvl1pPr>
              <a:spcBef>
                <a:spcPct val="0"/>
              </a:spcBef>
              <a:buNone/>
              <a:defRPr sz="3200" b="1" spc="300">
                <a:latin typeface="Trebuchet MS"/>
                <a:ea typeface="+mj-ea"/>
                <a:cs typeface="Trebuchet MS"/>
              </a:defRPr>
            </a:lvl1pPr>
          </a:lstStyle>
          <a:p>
            <a:pPr algn="ctr" defTabSz="457200" eaLnBrk="1" fontAlgn="auto" hangingPunct="1">
              <a:spcAft>
                <a:spcPts val="0"/>
              </a:spcAft>
              <a:tabLst>
                <a:tab pos="2424113" algn="l"/>
              </a:tabLst>
            </a:pPr>
            <a:r>
              <a:rPr lang="en-US" b="0" dirty="0" smtClean="0">
                <a:solidFill>
                  <a:srgbClr val="6666FF"/>
                </a:solidFill>
              </a:rPr>
              <a:t>DIVERSE TEAMS</a:t>
            </a:r>
            <a:br>
              <a:rPr lang="en-US" b="0" dirty="0" smtClean="0">
                <a:solidFill>
                  <a:srgbClr val="6666FF"/>
                </a:solidFill>
              </a:rPr>
            </a:br>
            <a:r>
              <a:rPr lang="en-US" b="0" dirty="0" smtClean="0">
                <a:solidFill>
                  <a:srgbClr val="6666FF"/>
                </a:solidFill>
              </a:rPr>
              <a:t>CAN PERFORM</a:t>
            </a:r>
            <a:br>
              <a:rPr lang="en-US" b="0" dirty="0" smtClean="0">
                <a:solidFill>
                  <a:srgbClr val="6666FF"/>
                </a:solidFill>
              </a:rPr>
            </a:br>
            <a:r>
              <a:rPr lang="en-US" sz="4400" dirty="0" smtClean="0">
                <a:solidFill>
                  <a:srgbClr val="CC0033"/>
                </a:solidFill>
              </a:rPr>
              <a:t>BETTER</a:t>
            </a:r>
            <a:r>
              <a:rPr lang="en-US" dirty="0" smtClean="0">
                <a:solidFill>
                  <a:srgbClr val="33CC66"/>
                </a:solidFill>
              </a:rPr>
              <a:t> </a:t>
            </a:r>
            <a:r>
              <a:rPr lang="en-US" b="0" dirty="0" smtClean="0">
                <a:solidFill>
                  <a:srgbClr val="6666FF"/>
                </a:solidFill>
              </a:rPr>
              <a:t/>
            </a:r>
            <a:br>
              <a:rPr lang="en-US" b="0" dirty="0" smtClean="0">
                <a:solidFill>
                  <a:srgbClr val="6666FF"/>
                </a:solidFill>
              </a:rPr>
            </a:br>
            <a:r>
              <a:rPr lang="en-US" b="0" dirty="0" smtClean="0">
                <a:solidFill>
                  <a:srgbClr val="6666FF"/>
                </a:solidFill>
              </a:rPr>
              <a:t>THAN EXPERT TEAMS</a:t>
            </a:r>
            <a:endParaRPr lang="en-US" b="0" dirty="0">
              <a:solidFill>
                <a:srgbClr val="6666FF"/>
              </a:solidFill>
            </a:endParaRPr>
          </a:p>
        </p:txBody>
      </p:sp>
      <p:sp>
        <p:nvSpPr>
          <p:cNvPr id="2" name="TextBox 1"/>
          <p:cNvSpPr txBox="1"/>
          <p:nvPr/>
        </p:nvSpPr>
        <p:spPr>
          <a:xfrm>
            <a:off x="4399280" y="2966720"/>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dirty="0">
              <a:solidFill>
                <a:srgbClr val="990026"/>
              </a:solidFill>
              <a:latin typeface="Trebuchet MS"/>
              <a:cs typeface="+mn-cs"/>
            </a:endParaRPr>
          </a:p>
        </p:txBody>
      </p:sp>
    </p:spTree>
    <p:extLst>
      <p:ext uri="{BB962C8B-B14F-4D97-AF65-F5344CB8AC3E}">
        <p14:creationId xmlns:p14="http://schemas.microsoft.com/office/powerpoint/2010/main" val="391342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399280" y="2966720"/>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dirty="0">
              <a:solidFill>
                <a:srgbClr val="990026"/>
              </a:solidFill>
              <a:latin typeface="Trebuchet MS"/>
              <a:cs typeface="+mn-cs"/>
            </a:endParaRPr>
          </a:p>
        </p:txBody>
      </p:sp>
      <p:sp>
        <p:nvSpPr>
          <p:cNvPr id="6" name="Title 1"/>
          <p:cNvSpPr txBox="1">
            <a:spLocks/>
          </p:cNvSpPr>
          <p:nvPr/>
        </p:nvSpPr>
        <p:spPr>
          <a:xfrm>
            <a:off x="0" y="1592012"/>
            <a:ext cx="9144000" cy="1754327"/>
          </a:xfrm>
          <a:prstGeom prst="rect">
            <a:avLst/>
          </a:prstGeom>
          <a:solidFill>
            <a:schemeClr val="bg1">
              <a:alpha val="85000"/>
            </a:schemeClr>
          </a:solidFill>
        </p:spPr>
        <p:txBody>
          <a:bodyPr vert="horz" wrap="square" lIns="91440" tIns="45720" rIns="91440" bIns="45720" rtlCol="0" anchor="ctr">
            <a:spAutoFit/>
          </a:bodyPr>
          <a:lstStyle>
            <a:lvl1pPr>
              <a:spcBef>
                <a:spcPct val="0"/>
              </a:spcBef>
              <a:buNone/>
              <a:defRPr sz="3200" b="1" spc="300">
                <a:latin typeface="Trebuchet MS"/>
                <a:ea typeface="+mj-ea"/>
                <a:cs typeface="Trebuchet MS"/>
              </a:defRPr>
            </a:lvl1pPr>
          </a:lstStyle>
          <a:p>
            <a:pPr algn="ctr" defTabSz="457200" eaLnBrk="1" fontAlgn="auto" hangingPunct="1">
              <a:spcAft>
                <a:spcPts val="0"/>
              </a:spcAft>
              <a:tabLst>
                <a:tab pos="2424113" algn="l"/>
              </a:tabLst>
            </a:pPr>
            <a:r>
              <a:rPr lang="en-US" sz="4400" dirty="0">
                <a:solidFill>
                  <a:srgbClr val="CC0033"/>
                </a:solidFill>
              </a:rPr>
              <a:t>GROUP INTELLIGENCE </a:t>
            </a:r>
          </a:p>
          <a:p>
            <a:pPr algn="ctr" defTabSz="457200" eaLnBrk="1" fontAlgn="auto" hangingPunct="1">
              <a:spcAft>
                <a:spcPts val="0"/>
              </a:spcAft>
              <a:tabLst>
                <a:tab pos="2424113" algn="l"/>
              </a:tabLst>
            </a:pPr>
            <a:r>
              <a:rPr lang="en-US" b="0" dirty="0" smtClean="0">
                <a:solidFill>
                  <a:srgbClr val="6666FF"/>
                </a:solidFill>
              </a:rPr>
              <a:t>IS NOT</a:t>
            </a:r>
          </a:p>
          <a:p>
            <a:pPr algn="ctr" defTabSz="457200" eaLnBrk="1" fontAlgn="auto" hangingPunct="1">
              <a:spcAft>
                <a:spcPts val="0"/>
              </a:spcAft>
              <a:tabLst>
                <a:tab pos="2424113" algn="l"/>
              </a:tabLst>
            </a:pPr>
            <a:r>
              <a:rPr lang="en-US" b="0" dirty="0" smtClean="0">
                <a:solidFill>
                  <a:srgbClr val="6666FF"/>
                </a:solidFill>
              </a:rPr>
              <a:t>THE SUM OF INDIVIDUAL INTELLIGENCE</a:t>
            </a:r>
            <a:endParaRPr lang="en-US" b="0" baseline="30000" dirty="0">
              <a:solidFill>
                <a:srgbClr val="6666FF"/>
              </a:solidFill>
            </a:endParaRPr>
          </a:p>
        </p:txBody>
      </p:sp>
    </p:spTree>
    <p:extLst>
      <p:ext uri="{BB962C8B-B14F-4D97-AF65-F5344CB8AC3E}">
        <p14:creationId xmlns:p14="http://schemas.microsoft.com/office/powerpoint/2010/main" val="287525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1" y="0"/>
            <a:ext cx="10201895" cy="5467350"/>
          </a:xfrm>
          <a:prstGeom prst="rect">
            <a:avLst/>
          </a:prstGeom>
        </p:spPr>
      </p:pic>
    </p:spTree>
    <p:extLst>
      <p:ext uri="{BB962C8B-B14F-4D97-AF65-F5344CB8AC3E}">
        <p14:creationId xmlns:p14="http://schemas.microsoft.com/office/powerpoint/2010/main" val="5155388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455" y="4137597"/>
            <a:ext cx="5286664" cy="1005903"/>
          </a:xfrm>
          <a:prstGeom prst="rect">
            <a:avLst/>
          </a:prstGeom>
        </p:spPr>
      </p:pic>
    </p:spTree>
    <p:extLst>
      <p:ext uri="{BB962C8B-B14F-4D97-AF65-F5344CB8AC3E}">
        <p14:creationId xmlns:p14="http://schemas.microsoft.com/office/powerpoint/2010/main" val="359918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3000"/>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rot="413858">
            <a:off x="4430736" y="1941934"/>
            <a:ext cx="4457700" cy="2505075"/>
          </a:xfrm>
          <a:prstGeom prst="rect">
            <a:avLst/>
          </a:prstGeom>
          <a:ln w="76200">
            <a:solidFill>
              <a:schemeClr val="bg1"/>
            </a:solidFill>
          </a:ln>
          <a:effectLst>
            <a:outerShdw blurRad="190500" algn="tl" rotWithShape="0">
              <a:srgbClr val="000000">
                <a:alpha val="70000"/>
              </a:srgbClr>
            </a:outerShdw>
          </a:effectLst>
        </p:spPr>
      </p:pic>
      <p:pic>
        <p:nvPicPr>
          <p:cNvPr id="6" name="Picture 5" descr="C:\Users\bcode\Desktop\CoL\Equipe_ChildOfLight_Octobre201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1270932">
            <a:off x="214122" y="1462340"/>
            <a:ext cx="4751248" cy="2543754"/>
          </a:xfrm>
          <a:prstGeom prst="rect">
            <a:avLst/>
          </a:prstGeom>
          <a:ln w="76200">
            <a:solidFill>
              <a:schemeClr val="bg1"/>
            </a:solid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7528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30500" y="0"/>
            <a:ext cx="3679819" cy="5143500"/>
          </a:xfrm>
          <a:prstGeom prst="rect">
            <a:avLst/>
          </a:prstGeom>
        </p:spPr>
      </p:pic>
    </p:spTree>
    <p:extLst>
      <p:ext uri="{BB962C8B-B14F-4D97-AF65-F5344CB8AC3E}">
        <p14:creationId xmlns:p14="http://schemas.microsoft.com/office/powerpoint/2010/main" val="78466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6182" y="0"/>
            <a:ext cx="6745574" cy="5143500"/>
          </a:xfrm>
          <a:prstGeom prst="rect">
            <a:avLst/>
          </a:prstGeom>
        </p:spPr>
      </p:pic>
      <p:sp>
        <p:nvSpPr>
          <p:cNvPr id="3" name="Subtitle 2"/>
          <p:cNvSpPr txBox="1">
            <a:spLocks/>
          </p:cNvSpPr>
          <p:nvPr/>
        </p:nvSpPr>
        <p:spPr>
          <a:xfrm>
            <a:off x="5855920" y="4948237"/>
            <a:ext cx="3288080" cy="215444"/>
          </a:xfrm>
          <a:prstGeom prst="rect">
            <a:avLst/>
          </a:prstGeom>
          <a:noFill/>
          <a:ln w="19050" cmpd="sng">
            <a:noFill/>
          </a:ln>
        </p:spPr>
        <p:txBody>
          <a:bodyPr vert="horz" wrap="non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fontAlgn="auto">
              <a:spcAft>
                <a:spcPts val="0"/>
              </a:spcAft>
            </a:pPr>
            <a:r>
              <a:rPr lang="en-US" sz="800" dirty="0" smtClean="0">
                <a:solidFill>
                  <a:srgbClr val="000000">
                    <a:lumMod val="50000"/>
                    <a:lumOff val="50000"/>
                  </a:srgbClr>
                </a:solidFill>
                <a:cs typeface="Trebuchet MS"/>
              </a:rPr>
              <a:t>Source: </a:t>
            </a:r>
            <a:r>
              <a:rPr lang="en-US" sz="800" i="1" dirty="0" smtClean="0">
                <a:solidFill>
                  <a:srgbClr val="000000">
                    <a:lumMod val="50000"/>
                    <a:lumOff val="50000"/>
                  </a:srgbClr>
                </a:solidFill>
                <a:cs typeface="Trebuchet MS"/>
              </a:rPr>
              <a:t>I Will Not Make Any More Boring Art</a:t>
            </a:r>
            <a:r>
              <a:rPr lang="en-US" sz="800" dirty="0" smtClean="0">
                <a:solidFill>
                  <a:srgbClr val="000000">
                    <a:lumMod val="50000"/>
                    <a:lumOff val="50000"/>
                  </a:srgbClr>
                </a:solidFill>
                <a:cs typeface="Trebuchet MS"/>
              </a:rPr>
              <a:t>, John </a:t>
            </a:r>
            <a:r>
              <a:rPr lang="en-US" sz="800" dirty="0" err="1" smtClean="0">
                <a:solidFill>
                  <a:srgbClr val="000000">
                    <a:lumMod val="50000"/>
                    <a:lumOff val="50000"/>
                  </a:srgbClr>
                </a:solidFill>
                <a:cs typeface="Trebuchet MS"/>
              </a:rPr>
              <a:t>Baldessari</a:t>
            </a:r>
            <a:r>
              <a:rPr lang="en-US" sz="800" dirty="0" smtClean="0">
                <a:solidFill>
                  <a:srgbClr val="000000">
                    <a:lumMod val="50000"/>
                    <a:lumOff val="50000"/>
                  </a:srgbClr>
                </a:solidFill>
                <a:cs typeface="Trebuchet MS"/>
              </a:rPr>
              <a:t>, </a:t>
            </a:r>
            <a:r>
              <a:rPr lang="en-CA" sz="800" dirty="0" smtClean="0">
                <a:solidFill>
                  <a:srgbClr val="000000">
                    <a:lumMod val="50000"/>
                    <a:lumOff val="50000"/>
                  </a:srgbClr>
                </a:solidFill>
                <a:cs typeface="Trebuchet MS"/>
              </a:rPr>
              <a:t>1971</a:t>
            </a:r>
          </a:p>
        </p:txBody>
      </p:sp>
    </p:spTree>
    <p:extLst>
      <p:ext uri="{BB962C8B-B14F-4D97-AF65-F5344CB8AC3E}">
        <p14:creationId xmlns:p14="http://schemas.microsoft.com/office/powerpoint/2010/main" val="336788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0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ubtitle 2"/>
          <p:cNvSpPr txBox="1">
            <a:spLocks/>
          </p:cNvSpPr>
          <p:nvPr/>
        </p:nvSpPr>
        <p:spPr>
          <a:xfrm>
            <a:off x="6805922" y="3795046"/>
            <a:ext cx="2133486" cy="1034129"/>
          </a:xfrm>
          <a:prstGeom prst="rect">
            <a:avLst/>
          </a:prstGeom>
          <a:solidFill>
            <a:schemeClr val="bg1">
              <a:alpha val="85000"/>
            </a:schemeClr>
          </a:solidFill>
          <a:ln w="19050" cmpd="sng">
            <a:solidFill>
              <a:schemeClr val="accent3"/>
            </a:solidFill>
          </a:ln>
        </p:spPr>
        <p:txBody>
          <a:bodyPr vert="horz" wrap="non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pPr>
            <a:r>
              <a:rPr lang="en-US" sz="1800" b="1" dirty="0" smtClean="0">
                <a:solidFill>
                  <a:srgbClr val="CC0033"/>
                </a:solidFill>
                <a:latin typeface="Palatino Linotype"/>
                <a:cs typeface="Trebuchet MS"/>
              </a:rPr>
              <a:t>B</a:t>
            </a:r>
            <a:r>
              <a:rPr lang="en-US" sz="1600" b="1" dirty="0" smtClean="0">
                <a:solidFill>
                  <a:srgbClr val="CC0033"/>
                </a:solidFill>
                <a:latin typeface="Palatino Linotype"/>
                <a:cs typeface="Trebuchet MS"/>
              </a:rPr>
              <a:t>rie </a:t>
            </a:r>
            <a:r>
              <a:rPr lang="en-US" sz="1800" b="1" dirty="0" smtClean="0">
                <a:solidFill>
                  <a:srgbClr val="CC0033"/>
                </a:solidFill>
                <a:latin typeface="Palatino Linotype"/>
                <a:cs typeface="Trebuchet MS"/>
              </a:rPr>
              <a:t>C</a:t>
            </a:r>
            <a:r>
              <a:rPr lang="en-US" sz="1600" b="1" dirty="0" smtClean="0">
                <a:solidFill>
                  <a:srgbClr val="CC0033"/>
                </a:solidFill>
                <a:latin typeface="Palatino Linotype"/>
                <a:cs typeface="Trebuchet MS"/>
              </a:rPr>
              <a:t>ode</a:t>
            </a:r>
          </a:p>
          <a:p>
            <a:pPr algn="l" fontAlgn="auto">
              <a:spcAft>
                <a:spcPts val="0"/>
              </a:spcAft>
            </a:pPr>
            <a:r>
              <a:rPr lang="en-US" sz="1200" dirty="0" err="1" smtClean="0">
                <a:solidFill>
                  <a:srgbClr val="4C4C4C"/>
                </a:solidFill>
                <a:cs typeface="Trebuchet MS"/>
              </a:rPr>
              <a:t>therealbriecode@gmail.com</a:t>
            </a:r>
            <a:endParaRPr lang="en-US" sz="1200" dirty="0" smtClean="0">
              <a:solidFill>
                <a:srgbClr val="4C4C4C"/>
              </a:solidFill>
              <a:cs typeface="Trebuchet MS"/>
            </a:endParaRPr>
          </a:p>
          <a:p>
            <a:pPr algn="l" fontAlgn="auto">
              <a:spcAft>
                <a:spcPts val="0"/>
              </a:spcAft>
            </a:pPr>
            <a:r>
              <a:rPr lang="en-US" sz="1200" dirty="0" smtClean="0">
                <a:solidFill>
                  <a:srgbClr val="4C4C4C"/>
                </a:solidFill>
                <a:cs typeface="Trebuchet MS"/>
              </a:rPr>
              <a:t>   @</a:t>
            </a:r>
            <a:r>
              <a:rPr lang="en-US" sz="1200" dirty="0" err="1" smtClean="0">
                <a:solidFill>
                  <a:srgbClr val="4C4C4C"/>
                </a:solidFill>
                <a:cs typeface="Trebuchet MS"/>
              </a:rPr>
              <a:t>briecode</a:t>
            </a:r>
            <a:endParaRPr lang="en-US" sz="1200" dirty="0" smtClean="0">
              <a:solidFill>
                <a:srgbClr val="4C4C4C"/>
              </a:solidFill>
              <a:cs typeface="Trebuchet MS"/>
            </a:endParaRPr>
          </a:p>
          <a:p>
            <a:pPr algn="l" fontAlgn="auto">
              <a:spcAft>
                <a:spcPts val="0"/>
              </a:spcAft>
            </a:pPr>
            <a:r>
              <a:rPr lang="ro-RO" sz="1200" dirty="0" smtClean="0">
                <a:solidFill>
                  <a:srgbClr val="4C4C4C"/>
                </a:solidFill>
                <a:cs typeface="Trebuchet MS"/>
              </a:rPr>
              <a:t>    briecode.tumblr.com</a:t>
            </a:r>
            <a:endParaRPr lang="en-US" sz="1200" dirty="0" smtClean="0">
              <a:solidFill>
                <a:srgbClr val="4C4C4C"/>
              </a:solidFill>
              <a:cs typeface="Trebuchet MS"/>
            </a:endParaRPr>
          </a:p>
        </p:txBody>
      </p:sp>
      <p:pic>
        <p:nvPicPr>
          <p:cNvPr id="10" name="Picture 9"/>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p:blipFill>
        <p:spPr>
          <a:xfrm>
            <a:off x="6797455" y="4333458"/>
            <a:ext cx="288032" cy="288032"/>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79095" y="4621490"/>
            <a:ext cx="144016" cy="144016"/>
          </a:xfrm>
          <a:prstGeom prst="rect">
            <a:avLst/>
          </a:prstGeom>
        </p:spPr>
      </p:pic>
      <p:sp>
        <p:nvSpPr>
          <p:cNvPr id="8" name="Title 1"/>
          <p:cNvSpPr txBox="1">
            <a:spLocks/>
          </p:cNvSpPr>
          <p:nvPr/>
        </p:nvSpPr>
        <p:spPr>
          <a:xfrm>
            <a:off x="0" y="1757602"/>
            <a:ext cx="9144000" cy="769441"/>
          </a:xfrm>
          <a:prstGeom prst="rect">
            <a:avLst/>
          </a:prstGeom>
          <a:solidFill>
            <a:schemeClr val="bg1">
              <a:alpha val="85000"/>
            </a:schemeClr>
          </a:solid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spc="300" dirty="0" smtClean="0">
                <a:solidFill>
                  <a:srgbClr val="000000"/>
                </a:solidFill>
                <a:cs typeface="Trebuchet MS"/>
              </a:rPr>
              <a:t>DIVERSITY IS BETTER</a:t>
            </a:r>
            <a:endParaRPr lang="en-US" b="1" spc="300" dirty="0">
              <a:solidFill>
                <a:srgbClr val="000000"/>
              </a:solidFill>
              <a:cs typeface="Trebuchet MS"/>
            </a:endParaRPr>
          </a:p>
        </p:txBody>
      </p:sp>
      <p:sp>
        <p:nvSpPr>
          <p:cNvPr id="13" name="Subtitle 2"/>
          <p:cNvSpPr txBox="1">
            <a:spLocks/>
          </p:cNvSpPr>
          <p:nvPr/>
        </p:nvSpPr>
        <p:spPr>
          <a:xfrm>
            <a:off x="3523428" y="2447317"/>
            <a:ext cx="2097299" cy="461665"/>
          </a:xfrm>
          <a:prstGeom prst="rect">
            <a:avLst/>
          </a:prstGeom>
          <a:solidFill>
            <a:schemeClr val="accent5">
              <a:alpha val="70000"/>
            </a:schemeClr>
          </a:solidFill>
          <a:ln w="19050" cmpd="sng">
            <a:solidFill>
              <a:schemeClr val="bg1"/>
            </a:solidFill>
          </a:ln>
        </p:spPr>
        <p:txBody>
          <a:bodyPr vert="horz" wrap="non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r>
              <a:rPr lang="en-US" sz="2400" spc="300" dirty="0" smtClean="0">
                <a:solidFill>
                  <a:prstClr val="white"/>
                </a:solidFill>
                <a:cs typeface="Trebuchet MS"/>
              </a:rPr>
              <a:t>THANK YOU</a:t>
            </a:r>
            <a:endParaRPr lang="en-US" sz="2400" spc="300" dirty="0">
              <a:solidFill>
                <a:prstClr val="white"/>
              </a:solidFill>
              <a:cs typeface="Trebuchet MS"/>
            </a:endParaRPr>
          </a:p>
        </p:txBody>
      </p:sp>
    </p:spTree>
    <p:extLst>
      <p:ext uri="{BB962C8B-B14F-4D97-AF65-F5344CB8AC3E}">
        <p14:creationId xmlns:p14="http://schemas.microsoft.com/office/powerpoint/2010/main" val="163522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 y="187325"/>
            <a:ext cx="6858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8800" dirty="0">
                <a:solidFill>
                  <a:srgbClr val="FFFFFF"/>
                </a:solidFill>
                <a:latin typeface="Rockwell Extra Bold" panose="02060903040505020403" pitchFamily="18" charset="0"/>
              </a:rPr>
              <a:t>RICHARD</a:t>
            </a:r>
          </a:p>
          <a:p>
            <a:pPr algn="ctr">
              <a:lnSpc>
                <a:spcPct val="80000"/>
              </a:lnSpc>
            </a:pPr>
            <a:r>
              <a:rPr lang="en-US" altLang="en-US" sz="8800" dirty="0">
                <a:solidFill>
                  <a:srgbClr val="FFFFFF"/>
                </a:solidFill>
                <a:latin typeface="Rockwell Extra Bold" panose="02060903040505020403" pitchFamily="18" charset="0"/>
              </a:rPr>
              <a:t>ROUSE III</a:t>
            </a:r>
          </a:p>
        </p:txBody>
      </p:sp>
      <p:sp>
        <p:nvSpPr>
          <p:cNvPr id="25603" name="Rectangle 6"/>
          <p:cNvSpPr>
            <a:spLocks noChangeArrowheads="1"/>
          </p:cNvSpPr>
          <p:nvPr/>
        </p:nvSpPr>
        <p:spPr bwMode="auto">
          <a:xfrm>
            <a:off x="0" y="3943350"/>
            <a:ext cx="617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a:solidFill>
                  <a:srgbClr val="FFFFFF"/>
                </a:solidFill>
                <a:latin typeface="Rockwell Extra Bold" panose="02060903040505020403" pitchFamily="18" charset="0"/>
              </a:rPr>
              <a:t>Director/Designer/Writer</a:t>
            </a:r>
          </a:p>
          <a:p>
            <a:pPr>
              <a:lnSpc>
                <a:spcPct val="80000"/>
              </a:lnSpc>
            </a:pPr>
            <a:r>
              <a:rPr lang="en-US" altLang="en-US" sz="3000">
                <a:solidFill>
                  <a:srgbClr val="FFFFFF"/>
                </a:solidFill>
                <a:latin typeface="Rockwell Extra Bold" panose="02060903040505020403" pitchFamily="18" charset="0"/>
              </a:rPr>
              <a:t>Paranoid Productions</a:t>
            </a:r>
          </a:p>
          <a:p>
            <a:pPr>
              <a:lnSpc>
                <a:spcPct val="80000"/>
              </a:lnSpc>
            </a:pPr>
            <a:r>
              <a:rPr lang="en-US" altLang="en-US" sz="3000">
                <a:solidFill>
                  <a:srgbClr val="FFFFFF"/>
                </a:solidFill>
                <a:latin typeface="Rockwell Extra Bold" panose="02060903040505020403" pitchFamily="18" charset="0"/>
              </a:rPr>
              <a:t>@richardrouseiii</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473" y="3357070"/>
            <a:ext cx="2552042" cy="178643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3472" y="71760"/>
            <a:ext cx="2577881" cy="1450058"/>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79039" y="1697719"/>
            <a:ext cx="2564961" cy="1443218"/>
          </a:xfrm>
          <a:prstGeom prst="rect">
            <a:avLst/>
          </a:prstGeom>
        </p:spPr>
      </p:pic>
    </p:spTree>
    <p:extLst>
      <p:ext uri="{BB962C8B-B14F-4D97-AF65-F5344CB8AC3E}">
        <p14:creationId xmlns:p14="http://schemas.microsoft.com/office/powerpoint/2010/main" val="129718383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952875"/>
            <a:ext cx="2422692" cy="1047750"/>
          </a:xfrm>
          <a:prstGeom prst="rect">
            <a:avLst/>
          </a:prstGeom>
        </p:spPr>
      </p:pic>
      <p:sp>
        <p:nvSpPr>
          <p:cNvPr id="4" name="Rectangle 5"/>
          <p:cNvSpPr>
            <a:spLocks noChangeArrowheads="1"/>
          </p:cNvSpPr>
          <p:nvPr/>
        </p:nvSpPr>
        <p:spPr bwMode="auto">
          <a:xfrm>
            <a:off x="-304800" y="4019550"/>
            <a:ext cx="9448800" cy="174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pPr>
            <a:r>
              <a:rPr lang="en-US" altLang="en-US" sz="2400" dirty="0" smtClean="0">
                <a:solidFill>
                  <a:srgbClr val="FFFFFF"/>
                </a:solidFill>
                <a:latin typeface="Rockwell Extra Bold" panose="02060903040505020403" pitchFamily="18" charset="0"/>
              </a:rPr>
              <a:t>@</a:t>
            </a:r>
            <a:r>
              <a:rPr lang="en-US" altLang="en-US" sz="2400" dirty="0" err="1" smtClean="0">
                <a:solidFill>
                  <a:srgbClr val="FFFFFF"/>
                </a:solidFill>
                <a:latin typeface="Rockwell Extra Bold" panose="02060903040505020403" pitchFamily="18" charset="0"/>
              </a:rPr>
              <a:t>richardrouseiii</a:t>
            </a:r>
            <a:endParaRPr lang="en-US" altLang="en-US" sz="2400" dirty="0" smtClean="0">
              <a:solidFill>
                <a:srgbClr val="FFFFFF"/>
              </a:solidFill>
              <a:latin typeface="Rockwell Extra Bold" panose="02060903040505020403" pitchFamily="18" charset="0"/>
            </a:endParaRPr>
          </a:p>
        </p:txBody>
      </p:sp>
      <p:sp>
        <p:nvSpPr>
          <p:cNvPr id="5" name="Rectangle 5"/>
          <p:cNvSpPr>
            <a:spLocks noChangeArrowheads="1"/>
          </p:cNvSpPr>
          <p:nvPr/>
        </p:nvSpPr>
        <p:spPr bwMode="auto">
          <a:xfrm>
            <a:off x="0" y="-48011"/>
            <a:ext cx="9144000" cy="400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10000" dirty="0" smtClean="0">
                <a:solidFill>
                  <a:srgbClr val="FFFFFF"/>
                </a:solidFill>
                <a:latin typeface="Rockwell Extra Bold" panose="02060903040505020403" pitchFamily="18" charset="0"/>
              </a:rPr>
              <a:t>THIRTY </a:t>
            </a:r>
          </a:p>
          <a:p>
            <a:pPr algn="ctr" eaLnBrk="1" hangingPunct="1">
              <a:lnSpc>
                <a:spcPct val="80000"/>
              </a:lnSpc>
            </a:pPr>
            <a:r>
              <a:rPr lang="en-US" altLang="en-US" sz="10000" dirty="0" smtClean="0">
                <a:solidFill>
                  <a:srgbClr val="FFFFFF"/>
                </a:solidFill>
                <a:latin typeface="Rockwell Extra Bold" panose="02060903040505020403" pitchFamily="18" charset="0"/>
              </a:rPr>
              <a:t>YEARS </a:t>
            </a:r>
          </a:p>
          <a:p>
            <a:pPr algn="ctr" eaLnBrk="1" hangingPunct="1">
              <a:lnSpc>
                <a:spcPct val="80000"/>
              </a:lnSpc>
            </a:pPr>
            <a:r>
              <a:rPr lang="en-US" altLang="en-US" sz="10000" dirty="0" smtClean="0">
                <a:solidFill>
                  <a:srgbClr val="FFFFFF"/>
                </a:solidFill>
                <a:latin typeface="Rockwell Extra Bold" panose="02060903040505020403" pitchFamily="18" charset="0"/>
              </a:rPr>
              <a:t>LATER</a:t>
            </a:r>
          </a:p>
        </p:txBody>
      </p:sp>
    </p:spTree>
    <p:extLst>
      <p:ext uri="{BB962C8B-B14F-4D97-AF65-F5344CB8AC3E}">
        <p14:creationId xmlns:p14="http://schemas.microsoft.com/office/powerpoint/2010/main" val="39187039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1876135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RayBrad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85750"/>
            <a:ext cx="3505200" cy="473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Fahrenheit-451-by-Ray-Bradbur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247650"/>
            <a:ext cx="2838450" cy="469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32204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600" y="209550"/>
            <a:ext cx="3555555" cy="243809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627" y="523722"/>
            <a:ext cx="4343400" cy="18097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62600" y="2690499"/>
            <a:ext cx="3048425" cy="2286319"/>
          </a:xfrm>
          <a:prstGeom prst="rect">
            <a:avLst/>
          </a:prstGeom>
        </p:spPr>
      </p:pic>
      <p:pic>
        <p:nvPicPr>
          <p:cNvPr id="6" name="Picture 4" descr="PlanetfallFloydDeath1exten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760152"/>
            <a:ext cx="4495800" cy="219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982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 y="0"/>
            <a:ext cx="9372600" cy="5238750"/>
          </a:xfrm>
          <a:prstGeom prst="rect">
            <a:avLst/>
          </a:prstGeom>
        </p:spPr>
      </p:pic>
      <p:sp>
        <p:nvSpPr>
          <p:cNvPr id="3" name="Rectangle 2"/>
          <p:cNvSpPr/>
          <p:nvPr/>
        </p:nvSpPr>
        <p:spPr>
          <a:xfrm>
            <a:off x="-6858000" y="-3448050"/>
            <a:ext cx="24612600" cy="57912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96100" y="2895600"/>
            <a:ext cx="24612600" cy="57912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382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5094" y="2685890"/>
            <a:ext cx="3200304" cy="241077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1215" y="162547"/>
            <a:ext cx="4494217" cy="2537911"/>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690" y="43775"/>
            <a:ext cx="3471708" cy="2656683"/>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05398" y="2700458"/>
            <a:ext cx="4325853" cy="2328751"/>
          </a:xfrm>
          <a:prstGeom prst="rect">
            <a:avLst/>
          </a:prstGeom>
        </p:spPr>
      </p:pic>
    </p:spTree>
    <p:extLst>
      <p:ext uri="{BB962C8B-B14F-4D97-AF65-F5344CB8AC3E}">
        <p14:creationId xmlns:p14="http://schemas.microsoft.com/office/powerpoint/2010/main" val="327766030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U4_Star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40" t="7663" r="1098" b="2177"/>
          <a:stretch/>
        </p:blipFill>
        <p:spPr bwMode="auto">
          <a:xfrm>
            <a:off x="476250" y="0"/>
            <a:ext cx="822820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6673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ims2fi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1693" y="792914"/>
            <a:ext cx="4509511" cy="33790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356" y="843336"/>
            <a:ext cx="4757352" cy="3269791"/>
          </a:xfrm>
          <a:prstGeom prst="rect">
            <a:avLst/>
          </a:prstGeom>
        </p:spPr>
      </p:pic>
    </p:spTree>
    <p:extLst>
      <p:ext uri="{BB962C8B-B14F-4D97-AF65-F5344CB8AC3E}">
        <p14:creationId xmlns:p14="http://schemas.microsoft.com/office/powerpoint/2010/main" val="6443562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16514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859" y="0"/>
            <a:ext cx="9179859" cy="5201922"/>
          </a:xfrm>
          <a:prstGeom prst="rect">
            <a:avLst/>
          </a:prstGeom>
        </p:spPr>
      </p:pic>
    </p:spTree>
    <p:extLst>
      <p:ext uri="{BB962C8B-B14F-4D97-AF65-F5344CB8AC3E}">
        <p14:creationId xmlns:p14="http://schemas.microsoft.com/office/powerpoint/2010/main" val="35519540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703" y="2388251"/>
            <a:ext cx="4926593" cy="277121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1075" y="35525"/>
            <a:ext cx="3636125" cy="2545288"/>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422" y="9063"/>
            <a:ext cx="3429000" cy="2571750"/>
          </a:xfrm>
          <a:prstGeom prst="rect">
            <a:avLst/>
          </a:prstGeom>
        </p:spPr>
      </p:pic>
    </p:spTree>
    <p:extLst>
      <p:ext uri="{BB962C8B-B14F-4D97-AF65-F5344CB8AC3E}">
        <p14:creationId xmlns:p14="http://schemas.microsoft.com/office/powerpoint/2010/main" val="200370402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48585"/>
            <a:ext cx="4572000" cy="646331"/>
          </a:xfrm>
          <a:prstGeom prst="rect">
            <a:avLst/>
          </a:prstGeom>
        </p:spPr>
        <p:txBody>
          <a:bodyPr>
            <a:spAutoFit/>
          </a:bodyPr>
          <a:lstStyle/>
          <a:p>
            <a:r>
              <a:rPr lang="en-US" dirty="0">
                <a:solidFill>
                  <a:srgbClr val="000000"/>
                </a:solidFill>
                <a:latin typeface="Calibri" panose="020F0502020204030204" pitchFamily="34" charset="0"/>
              </a:rPr>
              <a:t>Papers. Sim city. The sims train alpha </a:t>
            </a:r>
            <a:r>
              <a:rPr lang="en-US" dirty="0" err="1">
                <a:solidFill>
                  <a:srgbClr val="000000"/>
                </a:solidFill>
                <a:latin typeface="Calibri" panose="020F0502020204030204" pitchFamily="34" charset="0"/>
              </a:rPr>
              <a:t>centauri</a:t>
            </a:r>
            <a:r>
              <a:rPr lang="en-US" dirty="0">
                <a:solidFill>
                  <a:srgbClr val="000000"/>
                </a:solidFill>
                <a:latin typeface="Calibri" panose="020F0502020204030204" pitchFamily="34" charset="0"/>
              </a:rPr>
              <a:t> blade runner</a:t>
            </a:r>
            <a:endParaRPr lang="en-US"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83643">
            <a:off x="971980" y="419272"/>
            <a:ext cx="4450662" cy="430495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965345">
            <a:off x="4828620" y="291438"/>
            <a:ext cx="3761011" cy="4799839"/>
          </a:xfrm>
          <a:prstGeom prst="rect">
            <a:avLst/>
          </a:prstGeom>
        </p:spPr>
      </p:pic>
    </p:spTree>
    <p:extLst>
      <p:ext uri="{BB962C8B-B14F-4D97-AF65-F5344CB8AC3E}">
        <p14:creationId xmlns:p14="http://schemas.microsoft.com/office/powerpoint/2010/main" val="7668205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1657350"/>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9600" dirty="0" smtClean="0">
                <a:solidFill>
                  <a:srgbClr val="FFFFFF"/>
                </a:solidFill>
                <a:latin typeface="Rockwell Extra Bold" panose="02060903040505020403" pitchFamily="18" charset="0"/>
              </a:rPr>
              <a:t>2015</a:t>
            </a:r>
          </a:p>
        </p:txBody>
      </p:sp>
    </p:spTree>
    <p:extLst>
      <p:ext uri="{BB962C8B-B14F-4D97-AF65-F5344CB8AC3E}">
        <p14:creationId xmlns:p14="http://schemas.microsoft.com/office/powerpoint/2010/main" val="373380674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1657350"/>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9600" dirty="0" smtClean="0">
                <a:solidFill>
                  <a:srgbClr val="FFFFFF"/>
                </a:solidFill>
                <a:latin typeface="Rockwell Extra Bold" panose="02060903040505020403" pitchFamily="18" charset="0"/>
              </a:rPr>
              <a:t>2015</a:t>
            </a:r>
          </a:p>
        </p:txBody>
      </p:sp>
    </p:spTree>
    <p:extLst>
      <p:ext uri="{BB962C8B-B14F-4D97-AF65-F5344CB8AC3E}">
        <p14:creationId xmlns:p14="http://schemas.microsoft.com/office/powerpoint/2010/main" val="318705738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782"/>
            <a:ext cx="4713181" cy="254385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7765" y="2553639"/>
            <a:ext cx="4636235" cy="2607882"/>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4890" y="2537290"/>
            <a:ext cx="4343400" cy="2588524"/>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3180" y="21624"/>
            <a:ext cx="4430820" cy="2510798"/>
          </a:xfrm>
          <a:prstGeom prst="rect">
            <a:avLst/>
          </a:prstGeom>
        </p:spPr>
      </p:pic>
    </p:spTree>
    <p:extLst>
      <p:ext uri="{BB962C8B-B14F-4D97-AF65-F5344CB8AC3E}">
        <p14:creationId xmlns:p14="http://schemas.microsoft.com/office/powerpoint/2010/main" val="3486876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276600" y="-182136"/>
            <a:ext cx="3860800" cy="2743200"/>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81784"/>
            <a:ext cx="3632201" cy="3261716"/>
          </a:xfrm>
          <a:prstGeom prst="rect">
            <a:avLst/>
          </a:prstGeom>
        </p:spPr>
      </p:pic>
      <p:sp>
        <p:nvSpPr>
          <p:cNvPr id="6" name="Rectangle 5"/>
          <p:cNvSpPr/>
          <p:nvPr/>
        </p:nvSpPr>
        <p:spPr>
          <a:xfrm>
            <a:off x="-1" y="514350"/>
            <a:ext cx="5867400" cy="4093428"/>
          </a:xfrm>
          <a:prstGeom prst="rect">
            <a:avLst/>
          </a:prstGeom>
        </p:spPr>
        <p:txBody>
          <a:bodyPr wrap="square">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“What vision </a:t>
            </a:r>
            <a:r>
              <a:rPr lang="en-US" sz="2000" dirty="0">
                <a:solidFill>
                  <a:schemeClr val="bg1"/>
                </a:solidFill>
                <a:latin typeface="Times New Roman" panose="02020603050405020304" pitchFamily="18" charset="0"/>
                <a:cs typeface="Times New Roman" panose="02020603050405020304" pitchFamily="18" charset="0"/>
              </a:rPr>
              <a:t>lets me see</a:t>
            </a:r>
          </a:p>
          <a:p>
            <a:r>
              <a:rPr lang="en-US" sz="2000" dirty="0">
                <a:solidFill>
                  <a:schemeClr val="bg1"/>
                </a:solidFill>
                <a:latin typeface="Times New Roman" panose="02020603050405020304" pitchFamily="18" charset="0"/>
                <a:cs typeface="Times New Roman" panose="02020603050405020304" pitchFamily="18" charset="0"/>
              </a:rPr>
              <a:t>Time after time</a:t>
            </a:r>
          </a:p>
          <a:p>
            <a:r>
              <a:rPr lang="en-US" sz="2000" dirty="0">
                <a:solidFill>
                  <a:schemeClr val="bg1"/>
                </a:solidFill>
                <a:latin typeface="Times New Roman" panose="02020603050405020304" pitchFamily="18" charset="0"/>
                <a:cs typeface="Times New Roman" panose="02020603050405020304" pitchFamily="18" charset="0"/>
              </a:rPr>
              <a:t>Unneeded misery</a:t>
            </a:r>
          </a:p>
          <a:p>
            <a:r>
              <a:rPr lang="en-US" sz="2000" dirty="0">
                <a:solidFill>
                  <a:schemeClr val="bg1"/>
                </a:solidFill>
                <a:latin typeface="Times New Roman" panose="02020603050405020304" pitchFamily="18" charset="0"/>
                <a:cs typeface="Times New Roman" panose="02020603050405020304" pitchFamily="18" charset="0"/>
              </a:rPr>
              <a:t>My </a:t>
            </a:r>
            <a:r>
              <a:rPr lang="en-US" sz="2000" dirty="0" smtClean="0">
                <a:solidFill>
                  <a:schemeClr val="bg1"/>
                </a:solidFill>
                <a:latin typeface="Times New Roman" panose="02020603050405020304" pitchFamily="18" charset="0"/>
                <a:cs typeface="Times New Roman" panose="02020603050405020304" pitchFamily="18" charset="0"/>
              </a:rPr>
              <a:t>dreams</a:t>
            </a:r>
            <a:endParaRPr lang="en-US" sz="2000" dirty="0">
              <a:solidFill>
                <a:schemeClr val="bg1"/>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I own</a:t>
            </a:r>
          </a:p>
          <a:p>
            <a:r>
              <a:rPr lang="en-US" sz="2000" dirty="0">
                <a:solidFill>
                  <a:schemeClr val="bg1"/>
                </a:solidFill>
                <a:latin typeface="Times New Roman" panose="02020603050405020304" pitchFamily="18" charset="0"/>
                <a:cs typeface="Times New Roman" panose="02020603050405020304" pitchFamily="18" charset="0"/>
              </a:rPr>
              <a:t>No </a:t>
            </a:r>
            <a:r>
              <a:rPr lang="en-US" sz="2000" dirty="0" smtClean="0">
                <a:solidFill>
                  <a:schemeClr val="bg1"/>
                </a:solidFill>
                <a:latin typeface="Times New Roman" panose="02020603050405020304" pitchFamily="18" charset="0"/>
                <a:cs typeface="Times New Roman" panose="02020603050405020304" pitchFamily="18" charset="0"/>
              </a:rPr>
              <a:t>price </a:t>
            </a:r>
            <a:r>
              <a:rPr lang="en-US" sz="2000" dirty="0">
                <a:solidFill>
                  <a:schemeClr val="bg1"/>
                </a:solidFill>
                <a:latin typeface="Times New Roman" panose="02020603050405020304" pitchFamily="18" charset="0"/>
                <a:cs typeface="Times New Roman" panose="02020603050405020304" pitchFamily="18" charset="0"/>
              </a:rPr>
              <a:t>for you</a:t>
            </a:r>
          </a:p>
          <a:p>
            <a:r>
              <a:rPr lang="en-US" sz="2000" dirty="0">
                <a:solidFill>
                  <a:schemeClr val="bg1"/>
                </a:solidFill>
                <a:latin typeface="Times New Roman" panose="02020603050405020304" pitchFamily="18" charset="0"/>
                <a:cs typeface="Times New Roman" panose="02020603050405020304" pitchFamily="18" charset="0"/>
              </a:rPr>
              <a:t>I grip them tight</a:t>
            </a:r>
          </a:p>
          <a:p>
            <a:r>
              <a:rPr lang="en-US" sz="2000" dirty="0">
                <a:solidFill>
                  <a:schemeClr val="bg1"/>
                </a:solidFill>
                <a:latin typeface="Times New Roman" panose="02020603050405020304" pitchFamily="18" charset="0"/>
                <a:cs typeface="Times New Roman" panose="02020603050405020304" pitchFamily="18" charset="0"/>
              </a:rPr>
              <a:t>And hope for sight</a:t>
            </a:r>
          </a:p>
          <a:p>
            <a:r>
              <a:rPr lang="en-US" sz="2000" dirty="0">
                <a:solidFill>
                  <a:schemeClr val="bg1"/>
                </a:solidFill>
                <a:latin typeface="Times New Roman" panose="02020603050405020304" pitchFamily="18" charset="0"/>
                <a:cs typeface="Times New Roman" panose="02020603050405020304" pitchFamily="18" charset="0"/>
              </a:rPr>
              <a:t>Open my eyes </a:t>
            </a:r>
            <a:r>
              <a:rPr lang="en-US" sz="2000" dirty="0" smtClean="0">
                <a:solidFill>
                  <a:schemeClr val="bg1"/>
                </a:solidFill>
                <a:latin typeface="Times New Roman" panose="02020603050405020304" pitchFamily="18" charset="0"/>
                <a:cs typeface="Times New Roman" panose="02020603050405020304" pitchFamily="18" charset="0"/>
              </a:rPr>
              <a:t>wide</a:t>
            </a:r>
            <a:endParaRPr lang="en-US" sz="2000" dirty="0">
              <a:solidFill>
                <a:schemeClr val="bg1"/>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To see </a:t>
            </a:r>
            <a:r>
              <a:rPr lang="en-US" sz="4000" b="1" dirty="0">
                <a:solidFill>
                  <a:schemeClr val="bg1"/>
                </a:solidFill>
                <a:latin typeface="Times New Roman" panose="02020603050405020304" pitchFamily="18" charset="0"/>
                <a:cs typeface="Times New Roman" panose="02020603050405020304" pitchFamily="18" charset="0"/>
              </a:rPr>
              <a:t>a moment of </a:t>
            </a:r>
            <a:r>
              <a:rPr lang="en-US" sz="4000" b="1" dirty="0" smtClean="0">
                <a:solidFill>
                  <a:schemeClr val="bg1"/>
                </a:solidFill>
                <a:latin typeface="Times New Roman" panose="02020603050405020304" pitchFamily="18" charset="0"/>
                <a:cs typeface="Times New Roman" panose="02020603050405020304" pitchFamily="18" charset="0"/>
              </a:rPr>
              <a:t>clarity</a:t>
            </a:r>
          </a:p>
          <a:p>
            <a:r>
              <a:rPr lang="en-US" sz="2000" dirty="0">
                <a:solidFill>
                  <a:schemeClr val="bg1"/>
                </a:solidFill>
                <a:latin typeface="Times New Roman" panose="02020603050405020304" pitchFamily="18" charset="0"/>
                <a:cs typeface="Times New Roman" panose="02020603050405020304" pitchFamily="18" charset="0"/>
              </a:rPr>
              <a:t>C</a:t>
            </a:r>
            <a:r>
              <a:rPr lang="en-US" sz="2000" dirty="0" smtClean="0">
                <a:solidFill>
                  <a:schemeClr val="bg1"/>
                </a:solidFill>
                <a:latin typeface="Times New Roman" panose="02020603050405020304" pitchFamily="18" charset="0"/>
                <a:cs typeface="Times New Roman" panose="02020603050405020304" pitchFamily="18" charset="0"/>
              </a:rPr>
              <a:t>onfusion </a:t>
            </a:r>
            <a:r>
              <a:rPr lang="en-US" sz="2000" dirty="0">
                <a:solidFill>
                  <a:schemeClr val="bg1"/>
                </a:solidFill>
                <a:latin typeface="Times New Roman" panose="02020603050405020304" pitchFamily="18" charset="0"/>
                <a:cs typeface="Times New Roman" panose="02020603050405020304" pitchFamily="18" charset="0"/>
              </a:rPr>
              <a:t>gone, it's in your hands</a:t>
            </a:r>
            <a:br>
              <a:rPr lang="en-US" sz="2000" dirty="0">
                <a:solidFill>
                  <a:schemeClr val="bg1"/>
                </a:solidFill>
                <a:latin typeface="Times New Roman" panose="02020603050405020304" pitchFamily="18" charset="0"/>
                <a:cs typeface="Times New Roman" panose="02020603050405020304" pitchFamily="18" charset="0"/>
              </a:rPr>
            </a:br>
            <a:r>
              <a:rPr lang="en-US" sz="2000" dirty="0" smtClean="0">
                <a:solidFill>
                  <a:schemeClr val="bg1"/>
                </a:solidFill>
                <a:latin typeface="Times New Roman" panose="02020603050405020304" pitchFamily="18" charset="0"/>
                <a:cs typeface="Times New Roman" panose="02020603050405020304" pitchFamily="18" charset="0"/>
              </a:rPr>
              <a:t>Your </a:t>
            </a:r>
            <a:r>
              <a:rPr lang="en-US" sz="2000" dirty="0">
                <a:solidFill>
                  <a:schemeClr val="bg1"/>
                </a:solidFill>
                <a:latin typeface="Times New Roman" panose="02020603050405020304" pitchFamily="18" charset="0"/>
                <a:cs typeface="Times New Roman" panose="02020603050405020304" pitchFamily="18" charset="0"/>
              </a:rPr>
              <a:t>turn to ask </a:t>
            </a:r>
            <a:r>
              <a:rPr lang="en-US" sz="2000" dirty="0" smtClean="0">
                <a:solidFill>
                  <a:schemeClr val="bg1"/>
                </a:solidFill>
                <a:latin typeface="Times New Roman" panose="02020603050405020304" pitchFamily="18" charset="0"/>
                <a:cs typeface="Times New Roman" panose="02020603050405020304" pitchFamily="18" charset="0"/>
              </a:rPr>
              <a:t>why”    - Chuck </a:t>
            </a:r>
            <a:r>
              <a:rPr lang="en-US" sz="2000" dirty="0" err="1" smtClean="0">
                <a:solidFill>
                  <a:schemeClr val="bg1"/>
                </a:solidFill>
                <a:latin typeface="Times New Roman" panose="02020603050405020304" pitchFamily="18" charset="0"/>
                <a:cs typeface="Times New Roman" panose="02020603050405020304" pitchFamily="18" charset="0"/>
              </a:rPr>
              <a:t>Schuldiner</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94775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343" y="0"/>
            <a:ext cx="7719313" cy="5143500"/>
          </a:xfrm>
          <a:prstGeom prst="rect">
            <a:avLst/>
          </a:prstGeom>
        </p:spPr>
      </p:pic>
    </p:spTree>
    <p:extLst>
      <p:ext uri="{BB962C8B-B14F-4D97-AF65-F5344CB8AC3E}">
        <p14:creationId xmlns:p14="http://schemas.microsoft.com/office/powerpoint/2010/main" val="83454813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5730923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2"/>
          <p:cNvSpPr txBox="1">
            <a:spLocks noChangeArrowheads="1"/>
          </p:cNvSpPr>
          <p:nvPr/>
        </p:nvSpPr>
        <p:spPr bwMode="auto">
          <a:xfrm>
            <a:off x="-12357" y="4286250"/>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5000" dirty="0" smtClean="0">
                <a:solidFill>
                  <a:srgbClr val="FFFFFF"/>
                </a:solidFill>
                <a:latin typeface="Rockwell Extra Bold" panose="02060903040505020403" pitchFamily="18" charset="0"/>
              </a:rPr>
              <a:t>“Because it’s 2015.”</a:t>
            </a:r>
          </a:p>
        </p:txBody>
      </p:sp>
    </p:spTree>
    <p:extLst>
      <p:ext uri="{BB962C8B-B14F-4D97-AF65-F5344CB8AC3E}">
        <p14:creationId xmlns:p14="http://schemas.microsoft.com/office/powerpoint/2010/main" val="6579822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8750"/>
            <a:ext cx="9144000" cy="304800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33350"/>
            <a:ext cx="2422692" cy="1047750"/>
          </a:xfrm>
          <a:prstGeom prst="rect">
            <a:avLst/>
          </a:prstGeom>
        </p:spPr>
      </p:pic>
      <p:sp>
        <p:nvSpPr>
          <p:cNvPr id="4" name="Rectangle 5"/>
          <p:cNvSpPr>
            <a:spLocks noChangeArrowheads="1"/>
          </p:cNvSpPr>
          <p:nvPr/>
        </p:nvSpPr>
        <p:spPr bwMode="auto">
          <a:xfrm>
            <a:off x="-304800" y="-165872"/>
            <a:ext cx="9448800" cy="174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pPr>
            <a:r>
              <a:rPr lang="en-US" altLang="en-US" sz="2400" dirty="0">
                <a:solidFill>
                  <a:srgbClr val="FFFFFF"/>
                </a:solidFill>
                <a:latin typeface="Rockwell Extra Bold" panose="02060903040505020403" pitchFamily="18" charset="0"/>
              </a:rPr>
              <a:t>@</a:t>
            </a:r>
            <a:r>
              <a:rPr lang="en-US" altLang="en-US" sz="2400" dirty="0" err="1" smtClean="0">
                <a:solidFill>
                  <a:srgbClr val="FFFFFF"/>
                </a:solidFill>
                <a:latin typeface="Rockwell Extra Bold" panose="02060903040505020403" pitchFamily="18" charset="0"/>
              </a:rPr>
              <a:t>richardrouseiii</a:t>
            </a:r>
            <a:endParaRPr lang="en-US" altLang="en-US" sz="2400" dirty="0" smtClean="0">
              <a:solidFill>
                <a:srgbClr val="FFFFFF"/>
              </a:solidFill>
              <a:latin typeface="Rockwell Extra Bold" panose="02060903040505020403" pitchFamily="18" charset="0"/>
            </a:endParaRPr>
          </a:p>
          <a:p>
            <a:pPr algn="r" eaLnBrk="1" hangingPunct="1">
              <a:lnSpc>
                <a:spcPct val="80000"/>
              </a:lnSpc>
            </a:pPr>
            <a:endParaRPr lang="en-US" altLang="en-US" sz="2400" dirty="0" smtClean="0">
              <a:solidFill>
                <a:srgbClr val="FFFFFF"/>
              </a:solidFill>
              <a:latin typeface="Rockwell Extra Bold" panose="02060903040505020403" pitchFamily="18" charset="0"/>
            </a:endParaRPr>
          </a:p>
          <a:p>
            <a:pPr algn="r" eaLnBrk="1" hangingPunct="1">
              <a:lnSpc>
                <a:spcPct val="80000"/>
              </a:lnSpc>
            </a:pPr>
            <a:r>
              <a:rPr lang="en-US" altLang="en-US" sz="2400" dirty="0" smtClean="0">
                <a:solidFill>
                  <a:srgbClr val="FFFFFF"/>
                </a:solidFill>
                <a:latin typeface="Rockwell Extra Bold" panose="02060903040505020403" pitchFamily="18" charset="0"/>
              </a:rPr>
              <a:t>Mailing List at:</a:t>
            </a:r>
          </a:p>
          <a:p>
            <a:pPr algn="r" eaLnBrk="1" hangingPunct="1">
              <a:lnSpc>
                <a:spcPct val="80000"/>
              </a:lnSpc>
            </a:pPr>
            <a:r>
              <a:rPr lang="en-US" altLang="en-US" sz="2400" dirty="0" smtClean="0">
                <a:solidFill>
                  <a:srgbClr val="FFFFFF"/>
                </a:solidFill>
                <a:latin typeface="Rockwell Extra Bold" panose="02060903040505020403" pitchFamily="18" charset="0"/>
              </a:rPr>
              <a:t>www.paranoidproductions.com</a:t>
            </a:r>
          </a:p>
        </p:txBody>
      </p:sp>
    </p:spTree>
    <p:extLst>
      <p:ext uri="{BB962C8B-B14F-4D97-AF65-F5344CB8AC3E}">
        <p14:creationId xmlns:p14="http://schemas.microsoft.com/office/powerpoint/2010/main" val="228819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304800" y="34925"/>
            <a:ext cx="71628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10000" dirty="0" smtClean="0">
                <a:solidFill>
                  <a:srgbClr val="FFFFFF"/>
                </a:solidFill>
                <a:latin typeface="Rockwell Extra Bold" panose="02060903040505020403" pitchFamily="18" charset="0"/>
              </a:rPr>
              <a:t>AMY</a:t>
            </a:r>
          </a:p>
          <a:p>
            <a:pPr algn="ctr">
              <a:lnSpc>
                <a:spcPct val="80000"/>
              </a:lnSpc>
            </a:pPr>
            <a:r>
              <a:rPr lang="en-US" altLang="en-US" sz="10000" dirty="0" err="1" smtClean="0">
                <a:solidFill>
                  <a:srgbClr val="FFFFFF"/>
                </a:solidFill>
                <a:latin typeface="Rockwell Extra Bold" panose="02060903040505020403" pitchFamily="18" charset="0"/>
              </a:rPr>
              <a:t>HENNIG</a:t>
            </a:r>
            <a:endParaRPr lang="en-US" altLang="en-US" sz="10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Senior Creative Director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Visceral Games/EA</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amy_hennig</a:t>
            </a:r>
            <a:endParaRPr lang="en-US" altLang="en-US" sz="3000" dirty="0">
              <a:solidFill>
                <a:srgbClr val="FFFFFF"/>
              </a:solidFill>
              <a:latin typeface="Rockwell Extra Bold" panose="020609030405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0" y="3733664"/>
            <a:ext cx="2437183" cy="1139118"/>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6265" y="1837554"/>
            <a:ext cx="2450138" cy="153133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0526" y="172328"/>
            <a:ext cx="2382529" cy="1437856"/>
          </a:xfrm>
          <a:prstGeom prst="rect">
            <a:avLst/>
          </a:prstGeom>
        </p:spPr>
      </p:pic>
    </p:spTree>
    <p:extLst>
      <p:ext uri="{BB962C8B-B14F-4D97-AF65-F5344CB8AC3E}">
        <p14:creationId xmlns:p14="http://schemas.microsoft.com/office/powerpoint/2010/main" val="98439532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01752">
            <a:off x="505936" y="538986"/>
            <a:ext cx="3490722" cy="4025646"/>
          </a:xfrm>
          <a:prstGeom prst="rect">
            <a:avLst/>
          </a:prstGeom>
          <a:effectLst>
            <a:outerShdw blurRad="50800" dist="127000" dir="8100000" algn="tr" rotWithShape="0">
              <a:prstClr val="black">
                <a:alpha val="75000"/>
              </a:prst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3475" y="395324"/>
            <a:ext cx="3502152" cy="4030218"/>
          </a:xfrm>
          <a:prstGeom prst="rect">
            <a:avLst/>
          </a:prstGeom>
          <a:effectLst>
            <a:outerShdw blurRad="50800" dist="127000" dir="8100000" algn="tr" rotWithShape="0">
              <a:prstClr val="black">
                <a:alpha val="75000"/>
              </a:prst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00000">
            <a:off x="5063054" y="541416"/>
            <a:ext cx="3529706" cy="4060668"/>
          </a:xfrm>
          <a:prstGeom prst="rect">
            <a:avLst/>
          </a:prstGeom>
          <a:effectLst>
            <a:outerShdw blurRad="50800" dist="127000" dir="8100000" algn="tr" rotWithShape="0">
              <a:prstClr val="black">
                <a:alpha val="75000"/>
              </a:prstClr>
            </a:outerShdw>
          </a:effectLst>
        </p:spPr>
      </p:pic>
    </p:spTree>
    <p:extLst>
      <p:ext uri="{BB962C8B-B14F-4D97-AF65-F5344CB8AC3E}">
        <p14:creationId xmlns:p14="http://schemas.microsoft.com/office/powerpoint/2010/main" val="297688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65697">
            <a:off x="352446" y="300141"/>
            <a:ext cx="2917040" cy="4452133"/>
          </a:xfrm>
          <a:prstGeom prst="rect">
            <a:avLst/>
          </a:prstGeom>
          <a:effectLst>
            <a:outerShdw blurRad="88900" dist="76200" dir="8100000" algn="tr" rotWithShape="0">
              <a:prstClr val="black">
                <a:alpha val="70000"/>
              </a:prstClr>
            </a:outerShdw>
          </a:effec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0869">
            <a:off x="2241672" y="426841"/>
            <a:ext cx="3289056" cy="4500813"/>
          </a:xfrm>
          <a:prstGeom prst="rect">
            <a:avLst/>
          </a:prstGeom>
          <a:effectLst>
            <a:outerShdw blurRad="88900" dist="76200" dir="8100000" algn="tr" rotWithShape="0">
              <a:prstClr val="black">
                <a:alpha val="70000"/>
              </a:prstClr>
            </a:outerShdw>
          </a:effectLst>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66443">
            <a:off x="3580329" y="472484"/>
            <a:ext cx="5211667" cy="3782802"/>
          </a:xfrm>
          <a:prstGeom prst="rect">
            <a:avLst/>
          </a:prstGeom>
          <a:effectLst>
            <a:outerShdw blurRad="88900" dist="76200" dir="8100000" algn="tr" rotWithShape="0">
              <a:prstClr val="black">
                <a:alpha val="70000"/>
              </a:prstClr>
            </a:outerShdw>
          </a:effectLst>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430900">
            <a:off x="314602" y="235465"/>
            <a:ext cx="3362103" cy="4669588"/>
          </a:xfrm>
          <a:prstGeom prst="rect">
            <a:avLst/>
          </a:prstGeom>
          <a:effectLst>
            <a:outerShdw blurRad="88900" dist="76200" dir="8100000" algn="tr" rotWithShape="0">
              <a:prstClr val="black">
                <a:alpha val="70000"/>
              </a:prstClr>
            </a:outerShdw>
          </a:effectLst>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4180">
            <a:off x="2798251" y="220418"/>
            <a:ext cx="3308556" cy="4725888"/>
          </a:xfrm>
          <a:prstGeom prst="rect">
            <a:avLst/>
          </a:prstGeom>
          <a:effectLst>
            <a:outerShdw blurRad="88900" dist="76200" dir="8100000" algn="tr" rotWithShape="0">
              <a:prstClr val="black">
                <a:alpha val="70000"/>
              </a:prstClr>
            </a:outerShdw>
          </a:effectLst>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540000">
            <a:off x="774144" y="205130"/>
            <a:ext cx="3218799" cy="4766238"/>
          </a:xfrm>
          <a:prstGeom prst="rect">
            <a:avLst/>
          </a:prstGeom>
          <a:effectLst>
            <a:outerShdw blurRad="88900" dist="76200" dir="8100000" algn="tr" rotWithShape="0">
              <a:prstClr val="black">
                <a:alpha val="70000"/>
              </a:prstClr>
            </a:outerShdw>
          </a:effectLst>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390552">
            <a:off x="5599941" y="226141"/>
            <a:ext cx="3035353" cy="4600130"/>
          </a:xfrm>
          <a:prstGeom prst="rect">
            <a:avLst/>
          </a:prstGeom>
          <a:effectLst>
            <a:outerShdw blurRad="88900" dist="76200" dir="8100000" algn="tr" rotWithShape="0">
              <a:prstClr val="black">
                <a:alpha val="70000"/>
              </a:prstClr>
            </a:outerShdw>
          </a:effectLst>
        </p:spPr>
      </p:pic>
      <p:pic>
        <p:nvPicPr>
          <p:cNvPr id="7" name="Picture 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29720">
            <a:off x="4790025" y="236226"/>
            <a:ext cx="3097088" cy="4636783"/>
          </a:xfrm>
          <a:prstGeom prst="rect">
            <a:avLst/>
          </a:prstGeom>
          <a:effectLst>
            <a:outerShdw blurRad="88900" dist="76200" dir="8100000" algn="tr" rotWithShape="0">
              <a:prstClr val="black">
                <a:alpha val="70000"/>
              </a:prstClr>
            </a:outerShdw>
          </a:effectLst>
        </p:spPr>
      </p:pic>
      <p:pic>
        <p:nvPicPr>
          <p:cNvPr id="6" name="Picture 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21316536">
            <a:off x="466161" y="294317"/>
            <a:ext cx="3264295" cy="4579171"/>
          </a:xfrm>
          <a:prstGeom prst="rect">
            <a:avLst/>
          </a:prstGeom>
          <a:effectLst>
            <a:outerShdw blurRad="88900" dist="76200" dir="8100000" algn="tr" rotWithShape="0">
              <a:prstClr val="black">
                <a:alpha val="70000"/>
              </a:prstClr>
            </a:outerShdw>
          </a:effectLst>
        </p:spPr>
      </p:pic>
      <p:pic>
        <p:nvPicPr>
          <p:cNvPr id="10" name="Picture 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59707">
            <a:off x="3003060" y="311768"/>
            <a:ext cx="3174333" cy="4485332"/>
          </a:xfrm>
          <a:prstGeom prst="rect">
            <a:avLst/>
          </a:prstGeom>
          <a:effectLst>
            <a:outerShdw blurRad="88900" dist="76200" dir="8100000" algn="tr" rotWithShape="0">
              <a:prstClr val="black">
                <a:alpha val="70000"/>
              </a:prstClr>
            </a:outerShdw>
          </a:effectLst>
        </p:spPr>
      </p:pic>
      <p:pic>
        <p:nvPicPr>
          <p:cNvPr id="5" name="Picture 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396028">
            <a:off x="5743389" y="319524"/>
            <a:ext cx="3031992" cy="4413363"/>
          </a:xfrm>
          <a:prstGeom prst="rect">
            <a:avLst/>
          </a:prstGeom>
          <a:effectLst>
            <a:outerShdw blurRad="88900" dist="76200" dir="8100000" algn="tr" rotWithShape="0">
              <a:prstClr val="black">
                <a:alpha val="70000"/>
              </a:prstClr>
            </a:outerShdw>
          </a:effectLst>
        </p:spPr>
      </p:pic>
    </p:spTree>
    <p:extLst>
      <p:ext uri="{BB962C8B-B14F-4D97-AF65-F5344CB8AC3E}">
        <p14:creationId xmlns:p14="http://schemas.microsoft.com/office/powerpoint/2010/main" val="3981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7500"/>
                            </p:stCondLst>
                            <p:childTnLst>
                              <p:par>
                                <p:cTn id="37" presetID="10" presetClass="entr" presetSubtype="0" fill="hold" nodeType="after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8500"/>
                            </p:stCondLst>
                            <p:childTnLst>
                              <p:par>
                                <p:cTn id="41" presetID="10" presetClass="entr" presetSubtype="0" fill="hold" nodeType="after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9500"/>
                            </p:stCondLst>
                            <p:childTnLst>
                              <p:par>
                                <p:cTn id="45" presetID="10" presetClass="entr" presetSubtype="0" fill="hold" nodeType="afterEffect">
                                  <p:stCondLst>
                                    <p:cond delay="5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Content Placeholder 5"/>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9144000" cy="5143500"/>
          </a:xfrm>
        </p:spPr>
      </p:pic>
    </p:spTree>
    <p:extLst>
      <p:ext uri="{BB962C8B-B14F-4D97-AF65-F5344CB8AC3E}">
        <p14:creationId xmlns:p14="http://schemas.microsoft.com/office/powerpoint/2010/main" val="865414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 y="-1"/>
            <a:ext cx="9144000" cy="5143500"/>
          </a:xfrm>
        </p:spPr>
      </p:pic>
      <p:sp>
        <p:nvSpPr>
          <p:cNvPr id="5" name="Title 4"/>
          <p:cNvSpPr>
            <a:spLocks noGrp="1"/>
          </p:cNvSpPr>
          <p:nvPr>
            <p:ph type="title"/>
          </p:nvPr>
        </p:nvSpPr>
        <p:spPr>
          <a:xfrm>
            <a:off x="457200" y="4199989"/>
            <a:ext cx="8229600" cy="857250"/>
          </a:xfrm>
        </p:spPr>
        <p:txBody>
          <a:bodyPr>
            <a:normAutofit/>
          </a:bodyPr>
          <a:lstStyle/>
          <a:p>
            <a:r>
              <a:rPr lang="en-US" sz="4000" b="1" dirty="0" smtClean="0">
                <a:solidFill>
                  <a:schemeClr val="bg1"/>
                </a:solidFill>
                <a:effectLst>
                  <a:outerShdw blurRad="50800" dist="63500" dir="2700000" algn="tl" rotWithShape="0">
                    <a:prstClr val="black">
                      <a:alpha val="75000"/>
                    </a:prstClr>
                  </a:outerShdw>
                </a:effectLst>
              </a:rPr>
              <a:t>Victor “Goddamn” Sullivan</a:t>
            </a:r>
            <a:endParaRPr lang="en-US" sz="4000" b="1" dirty="0">
              <a:solidFill>
                <a:schemeClr val="bg1"/>
              </a:solidFill>
              <a:effectLst>
                <a:outerShdw blurRad="50800" dist="63500" dir="2700000" algn="tl" rotWithShape="0">
                  <a:prstClr val="black">
                    <a:alpha val="75000"/>
                  </a:prstClr>
                </a:outerShdw>
              </a:effectLst>
            </a:endParaRPr>
          </a:p>
        </p:txBody>
      </p:sp>
    </p:spTree>
    <p:extLst>
      <p:ext uri="{BB962C8B-B14F-4D97-AF65-F5344CB8AC3E}">
        <p14:creationId xmlns:p14="http://schemas.microsoft.com/office/powerpoint/2010/main" val="2249139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450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endParaRPr lang="en-US" dirty="0"/>
          </a:p>
        </p:txBody>
      </p:sp>
      <p:pic>
        <p:nvPicPr>
          <p:cNvPr id="4" name="sully-boat.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350"/>
          </a:xfrm>
        </p:spPr>
      </p:pic>
      <p:cxnSp>
        <p:nvCxnSpPr>
          <p:cNvPr id="6" name="Straight Arrow Connector 5"/>
          <p:cNvCxnSpPr/>
          <p:nvPr/>
        </p:nvCxnSpPr>
        <p:spPr>
          <a:xfrm>
            <a:off x="4382219" y="1570007"/>
            <a:ext cx="414068" cy="966158"/>
          </a:xfrm>
          <a:prstGeom prst="straightConnector1">
            <a:avLst/>
          </a:prstGeom>
          <a:ln w="76200">
            <a:solidFill>
              <a:schemeClr val="bg1"/>
            </a:solidFill>
            <a:tailEnd type="arrow"/>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046453" y="3140016"/>
            <a:ext cx="77638" cy="897146"/>
          </a:xfrm>
          <a:prstGeom prst="straightConnector1">
            <a:avLst/>
          </a:prstGeom>
          <a:ln w="76200">
            <a:solidFill>
              <a:schemeClr val="bg1"/>
            </a:solidFill>
            <a:tailEnd type="arrow"/>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492154" y="1794293"/>
            <a:ext cx="468699" cy="759126"/>
          </a:xfrm>
          <a:prstGeom prst="straightConnector1">
            <a:avLst/>
          </a:prstGeom>
          <a:ln w="76200">
            <a:solidFill>
              <a:schemeClr val="bg1"/>
            </a:solidFill>
            <a:tailEnd type="arrow"/>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 name="Title 4"/>
          <p:cNvSpPr txBox="1">
            <a:spLocks/>
          </p:cNvSpPr>
          <p:nvPr/>
        </p:nvSpPr>
        <p:spPr>
          <a:xfrm>
            <a:off x="3314700" y="4199989"/>
            <a:ext cx="5372098"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i="1" dirty="0" smtClean="0">
                <a:solidFill>
                  <a:prstClr val="white"/>
                </a:solidFill>
                <a:effectLst>
                  <a:outerShdw blurRad="50800" dist="63500" dir="2700000" algn="tl" rotWithShape="0">
                    <a:prstClr val="black">
                      <a:alpha val="75000"/>
                    </a:prstClr>
                  </a:outerShdw>
                </a:effectLst>
              </a:rPr>
              <a:t>Homage!</a:t>
            </a:r>
            <a:endParaRPr lang="en-US" sz="4000" b="1" i="1" dirty="0">
              <a:solidFill>
                <a:prstClr val="white"/>
              </a:solidFill>
              <a:effectLst>
                <a:outerShdw blurRad="50800" dist="63500" dir="2700000" algn="tl" rotWithShape="0">
                  <a:prstClr val="black">
                    <a:alpha val="75000"/>
                  </a:prstClr>
                </a:outerShdw>
              </a:effectLst>
            </a:endParaRPr>
          </a:p>
        </p:txBody>
      </p:sp>
    </p:spTree>
    <p:extLst>
      <p:ext uri="{BB962C8B-B14F-4D97-AF65-F5344CB8AC3E}">
        <p14:creationId xmlns:p14="http://schemas.microsoft.com/office/powerpoint/2010/main" val="4167379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0"/>
                                  </p:stCondLst>
                                  <p:childTnLst>
                                    <p:cmd type="call" cmd="playFrom(0.0)">
                                      <p:cBhvr>
                                        <p:cTn id="6" dur="461" fill="hold"/>
                                        <p:tgtEl>
                                          <p:spTgt spid="4"/>
                                        </p:tgtEl>
                                      </p:cBhvr>
                                    </p:cmd>
                                  </p:childTnLst>
                                </p:cTn>
                              </p:par>
                            </p:childTnLst>
                          </p:cTn>
                        </p:par>
                        <p:par>
                          <p:cTn id="7" fill="hold">
                            <p:stCondLst>
                              <p:cond delay="2461"/>
                            </p:stCondLst>
                            <p:childTnLst>
                              <p:par>
                                <p:cTn id="8" presetID="1" presetClass="entr" presetSubtype="0" fill="hold" grpId="0" nodeType="afterEffect">
                                  <p:stCondLst>
                                    <p:cond delay="0"/>
                                  </p:stCondLst>
                                  <p:childTnLst>
                                    <p:set>
                                      <p:cBhvr>
                                        <p:cTn id="9" dur="1" fill="hold">
                                          <p:stCondLst>
                                            <p:cond delay="499"/>
                                          </p:stCondLst>
                                        </p:cTn>
                                        <p:tgtEl>
                                          <p:spTgt spid="1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childTnLst>
                          </p:cTn>
                        </p:par>
                        <p:par>
                          <p:cTn id="16" fill="hold">
                            <p:stCondLst>
                              <p:cond delay="2961"/>
                            </p:stCondLst>
                            <p:childTnLst>
                              <p:par>
                                <p:cTn id="17" presetID="35" presetClass="emph" presetSubtype="0" repeatCount="3000" fill="hold" nodeType="afterEffect">
                                  <p:stCondLst>
                                    <p:cond delay="500"/>
                                  </p:stCondLst>
                                  <p:childTnLst>
                                    <p:anim calcmode="discrete" valueType="str">
                                      <p:cBhvr>
                                        <p:cTn id="18" dur="500" fill="hold"/>
                                        <p:tgtEl>
                                          <p:spTgt spid="6"/>
                                        </p:tgtEl>
                                        <p:attrNameLst>
                                          <p:attrName>style.visibility</p:attrName>
                                        </p:attrNameLst>
                                      </p:cBhvr>
                                      <p:tavLst>
                                        <p:tav tm="0">
                                          <p:val>
                                            <p:strVal val="hidden"/>
                                          </p:val>
                                        </p:tav>
                                        <p:tav tm="50000">
                                          <p:val>
                                            <p:strVal val="visible"/>
                                          </p:val>
                                        </p:tav>
                                      </p:tavLst>
                                    </p:anim>
                                  </p:childTnLst>
                                </p:cTn>
                              </p:par>
                              <p:par>
                                <p:cTn id="19" presetID="35" presetClass="emph" presetSubtype="0" repeatCount="3000" fill="hold" nodeType="withEffect">
                                  <p:stCondLst>
                                    <p:cond delay="500"/>
                                  </p:stCondLst>
                                  <p:childTnLst>
                                    <p:anim calcmode="discrete" valueType="str">
                                      <p:cBhvr>
                                        <p:cTn id="20" dur="500" fill="hold"/>
                                        <p:tgtEl>
                                          <p:spTgt spid="13"/>
                                        </p:tgtEl>
                                        <p:attrNameLst>
                                          <p:attrName>style.visibility</p:attrName>
                                        </p:attrNameLst>
                                      </p:cBhvr>
                                      <p:tavLst>
                                        <p:tav tm="0">
                                          <p:val>
                                            <p:strVal val="hidden"/>
                                          </p:val>
                                        </p:tav>
                                        <p:tav tm="50000">
                                          <p:val>
                                            <p:strVal val="visible"/>
                                          </p:val>
                                        </p:tav>
                                      </p:tavLst>
                                    </p:anim>
                                  </p:childTnLst>
                                </p:cTn>
                              </p:par>
                              <p:par>
                                <p:cTn id="21" presetID="35" presetClass="emph" presetSubtype="0" repeatCount="3000" fill="hold" nodeType="withEffect">
                                  <p:stCondLst>
                                    <p:cond delay="500"/>
                                  </p:stCondLst>
                                  <p:childTnLst>
                                    <p:anim calcmode="discrete" valueType="str">
                                      <p:cBhvr>
                                        <p:cTn id="22" dur="500" fill="hold"/>
                                        <p:tgtEl>
                                          <p:spTgt spid="10"/>
                                        </p:tgtEl>
                                        <p:attrNameLst>
                                          <p:attrName>style.visibility</p:attrName>
                                        </p:attrNameLst>
                                      </p:cBhvr>
                                      <p:tavLst>
                                        <p:tav tm="0">
                                          <p:val>
                                            <p:strVal val="hidden"/>
                                          </p:val>
                                        </p:tav>
                                        <p:tav tm="50000">
                                          <p:val>
                                            <p:strVal val="visible"/>
                                          </p:val>
                                        </p:tav>
                                      </p:tavLst>
                                    </p:anim>
                                  </p:childTnLst>
                                </p:cTn>
                              </p:par>
                              <p:par>
                                <p:cTn id="23" presetID="35" presetClass="emph" presetSubtype="0" repeatCount="3000" fill="hold" grpId="1" nodeType="withEffect">
                                  <p:stCondLst>
                                    <p:cond delay="500"/>
                                  </p:stCondLst>
                                  <p:childTnLst>
                                    <p:anim calcmode="discrete" valueType="str">
                                      <p:cBhvr>
                                        <p:cTn id="24" dur="5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4"/>
                </p:tgtEl>
              </p:cMediaNode>
            </p:video>
          </p:childTnLst>
        </p:cTn>
      </p:par>
    </p:tnLst>
    <p:bldLst>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9600" y="758865"/>
            <a:ext cx="4572000" cy="354563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361949"/>
            <a:ext cx="4191000" cy="4339466"/>
          </a:xfrm>
          <a:prstGeom prst="rect">
            <a:avLst/>
          </a:prstGeom>
        </p:spPr>
      </p:pic>
    </p:spTree>
    <p:extLst>
      <p:ext uri="{BB962C8B-B14F-4D97-AF65-F5344CB8AC3E}">
        <p14:creationId xmlns:p14="http://schemas.microsoft.com/office/powerpoint/2010/main" val="4874471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525"/>
            <a:ext cx="9144000" cy="5139975"/>
          </a:xfrm>
          <a:prstGeom prst="rect">
            <a:avLst/>
          </a:prstGeom>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13" y="3525"/>
            <a:ext cx="9132887" cy="5145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474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300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a:t>
            </a:r>
            <a:endParaRPr lang="en-US" dirty="0"/>
          </a:p>
        </p:txBody>
      </p:sp>
      <p:pic>
        <p:nvPicPr>
          <p:cNvPr id="5" name="sullivans-travels-clip0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267" cy="5143500"/>
          </a:xfrm>
        </p:spPr>
      </p:pic>
      <p:sp>
        <p:nvSpPr>
          <p:cNvPr id="4" name="Title 4"/>
          <p:cNvSpPr txBox="1">
            <a:spLocks/>
          </p:cNvSpPr>
          <p:nvPr/>
        </p:nvSpPr>
        <p:spPr>
          <a:xfrm>
            <a:off x="0" y="4113212"/>
            <a:ext cx="9144000" cy="75247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solidFill>
                  <a:prstClr val="white"/>
                </a:solidFill>
                <a:effectLst>
                  <a:outerShdw blurRad="50800" dist="63500" dir="2700000" algn="tl" rotWithShape="0">
                    <a:prstClr val="black">
                      <a:alpha val="75000"/>
                    </a:prstClr>
                  </a:outerShdw>
                </a:effectLst>
                <a:latin typeface="Courier New" pitchFamily="49" charset="0"/>
                <a:cs typeface="Courier New" pitchFamily="49" charset="0"/>
              </a:rPr>
              <a:t>“</a:t>
            </a:r>
            <a:r>
              <a:rPr lang="en-US" sz="2400" b="1" dirty="0" smtClean="0">
                <a:solidFill>
                  <a:prstClr val="white"/>
                </a:solidFill>
                <a:effectLst>
                  <a:outerShdw blurRad="50800" dist="63500" dir="2700000" algn="tl" rotWithShape="0">
                    <a:prstClr val="black">
                      <a:alpha val="75000"/>
                    </a:prstClr>
                  </a:outerShdw>
                </a:effectLst>
                <a:latin typeface="Courier New" pitchFamily="49" charset="0"/>
                <a:cs typeface="Courier New" pitchFamily="49" charset="0"/>
              </a:rPr>
              <a:t>Maybe they’d like to forget that.”</a:t>
            </a:r>
            <a:endParaRPr lang="en-US" sz="2400" b="1" dirty="0">
              <a:solidFill>
                <a:prstClr val="white"/>
              </a:solidFill>
              <a:effectLst>
                <a:outerShdw blurRad="50800" dist="63500" dir="2700000" algn="tl" rotWithShape="0">
                  <a:prstClr val="black">
                    <a:alpha val="75000"/>
                  </a:prstClr>
                </a:outerShdw>
              </a:effectLst>
              <a:latin typeface="Courier New" pitchFamily="49" charset="0"/>
              <a:cs typeface="Courier New" pitchFamily="49" charset="0"/>
            </a:endParaRPr>
          </a:p>
        </p:txBody>
      </p:sp>
    </p:spTree>
    <p:extLst>
      <p:ext uri="{BB962C8B-B14F-4D97-AF65-F5344CB8AC3E}">
        <p14:creationId xmlns:p14="http://schemas.microsoft.com/office/powerpoint/2010/main" val="283869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0" fill="hold"/>
                                        <p:tgtEl>
                                          <p:spTgt spid="5"/>
                                        </p:tgtEl>
                                      </p:cBhvr>
                                    </p:cmd>
                                  </p:childTnLst>
                                </p:cTn>
                              </p:par>
                              <p:par>
                                <p:cTn id="7" presetID="10" presetClass="entr" presetSubtype="0" fill="hold" grpId="0" nodeType="withEffect">
                                  <p:stCondLst>
                                    <p:cond delay="27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smtClean="0"/>
              <a:t>14</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393" y="0"/>
            <a:ext cx="9145393" cy="5143500"/>
          </a:xfr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74" y="0"/>
            <a:ext cx="9139526" cy="5143500"/>
          </a:xfrm>
          <a:prstGeom prst="rect">
            <a:avLst/>
          </a:prstGeom>
        </p:spPr>
      </p:pic>
      <p:sp>
        <p:nvSpPr>
          <p:cNvPr id="9" name="Title 4"/>
          <p:cNvSpPr txBox="1">
            <a:spLocks/>
          </p:cNvSpPr>
          <p:nvPr/>
        </p:nvSpPr>
        <p:spPr>
          <a:xfrm>
            <a:off x="5391151" y="483989"/>
            <a:ext cx="3648074" cy="369927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i="1" dirty="0" smtClean="0">
                <a:solidFill>
                  <a:prstClr val="white"/>
                </a:solidFill>
                <a:effectLst>
                  <a:outerShdw blurRad="50800" dist="63500" dir="2700000" algn="tl" rotWithShape="0">
                    <a:prstClr val="black">
                      <a:alpha val="75000"/>
                    </a:prstClr>
                  </a:outerShdw>
                </a:effectLst>
              </a:rPr>
              <a:t>“I wrote ‘Sullivan’s Travels’ to tell them that they were getting too deep-dish; to leave the preaching to the preachers.”</a:t>
            </a:r>
            <a:endParaRPr lang="en-US" sz="3200" i="1" dirty="0">
              <a:solidFill>
                <a:prstClr val="white"/>
              </a:solidFill>
              <a:effectLst>
                <a:outerShdw blurRad="50800" dist="63500" dir="2700000" algn="tl" rotWithShape="0">
                  <a:prstClr val="black">
                    <a:alpha val="75000"/>
                  </a:prstClr>
                </a:outerShdw>
              </a:effectLst>
            </a:endParaRPr>
          </a:p>
        </p:txBody>
      </p:sp>
    </p:spTree>
    <p:extLst>
      <p:ext uri="{BB962C8B-B14F-4D97-AF65-F5344CB8AC3E}">
        <p14:creationId xmlns:p14="http://schemas.microsoft.com/office/powerpoint/2010/main" val="3468409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8</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1" y="0"/>
            <a:ext cx="9131638" cy="5143500"/>
          </a:xfrm>
          <a:prstGeom prst="rect">
            <a:avLst/>
          </a:prstGeom>
        </p:spPr>
      </p:pic>
      <p:sp>
        <p:nvSpPr>
          <p:cNvPr id="5" name="Title 4"/>
          <p:cNvSpPr txBox="1">
            <a:spLocks/>
          </p:cNvSpPr>
          <p:nvPr/>
        </p:nvSpPr>
        <p:spPr>
          <a:xfrm>
            <a:off x="0" y="4367212"/>
            <a:ext cx="9144000" cy="75247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a:solidFill>
                  <a:prstClr val="white"/>
                </a:solidFill>
                <a:effectLst>
                  <a:outerShdw blurRad="50800" dist="63500" dir="2700000" algn="tl" rotWithShape="0">
                    <a:prstClr val="black">
                      <a:alpha val="75000"/>
                    </a:prstClr>
                  </a:outerShdw>
                </a:effectLst>
                <a:latin typeface="Courier New" pitchFamily="49" charset="0"/>
                <a:cs typeface="Courier New" pitchFamily="49" charset="0"/>
              </a:rPr>
              <a:t>“</a:t>
            </a:r>
            <a:r>
              <a:rPr lang="en-US" sz="3200" b="1" dirty="0" smtClean="0">
                <a:solidFill>
                  <a:prstClr val="white"/>
                </a:solidFill>
                <a:effectLst>
                  <a:outerShdw blurRad="50800" dist="63500" dir="2700000" algn="tl" rotWithShape="0">
                    <a:prstClr val="black">
                      <a:alpha val="75000"/>
                    </a:prstClr>
                  </a:outerShdw>
                </a:effectLst>
                <a:latin typeface="Courier New" pitchFamily="49" charset="0"/>
                <a:cs typeface="Courier New" pitchFamily="49" charset="0"/>
              </a:rPr>
              <a:t>What do </a:t>
            </a:r>
            <a:r>
              <a:rPr lang="en-US" sz="3200" b="1" u="sng" dirty="0" smtClean="0">
                <a:solidFill>
                  <a:prstClr val="white"/>
                </a:solidFill>
                <a:effectLst>
                  <a:outerShdw blurRad="50800" dist="63500" dir="2700000" algn="tl" rotWithShape="0">
                    <a:prstClr val="black">
                      <a:alpha val="75000"/>
                    </a:prstClr>
                  </a:outerShdw>
                </a:effectLst>
                <a:latin typeface="Courier New" pitchFamily="49" charset="0"/>
                <a:cs typeface="Courier New" pitchFamily="49" charset="0"/>
              </a:rPr>
              <a:t>you</a:t>
            </a:r>
            <a:r>
              <a:rPr lang="en-US" sz="3200" b="1" dirty="0" smtClean="0">
                <a:solidFill>
                  <a:prstClr val="white"/>
                </a:solidFill>
                <a:effectLst>
                  <a:outerShdw blurRad="50800" dist="63500" dir="2700000" algn="tl" rotWithShape="0">
                    <a:prstClr val="black">
                      <a:alpha val="75000"/>
                    </a:prstClr>
                  </a:outerShdw>
                </a:effectLst>
                <a:latin typeface="Courier New" pitchFamily="49" charset="0"/>
                <a:cs typeface="Courier New" pitchFamily="49" charset="0"/>
              </a:rPr>
              <a:t> know about troubles?”</a:t>
            </a:r>
            <a:endParaRPr lang="en-US" sz="3200" b="1" dirty="0">
              <a:solidFill>
                <a:prstClr val="white"/>
              </a:solidFill>
              <a:effectLst>
                <a:outerShdw blurRad="50800" dist="63500" dir="2700000" algn="tl" rotWithShape="0">
                  <a:prstClr val="black">
                    <a:alpha val="75000"/>
                  </a:prstClr>
                </a:outerShdw>
              </a:effectLst>
              <a:latin typeface="Courier New" pitchFamily="49" charset="0"/>
              <a:cs typeface="Courier New" pitchFamily="49" charset="0"/>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1" y="0"/>
            <a:ext cx="9131638" cy="51435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81" y="0"/>
            <a:ext cx="9131638" cy="5143500"/>
          </a:xfrm>
          <a:prstGeom prst="rect">
            <a:avLst/>
          </a:prstGeom>
        </p:spPr>
      </p:pic>
    </p:spTree>
    <p:extLst>
      <p:ext uri="{BB962C8B-B14F-4D97-AF65-F5344CB8AC3E}">
        <p14:creationId xmlns:p14="http://schemas.microsoft.com/office/powerpoint/2010/main" val="1899025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10" presetClass="entr" presetSubtype="0" fill="hold" nodeType="afterEffect">
                                  <p:stCondLst>
                                    <p:cond delay="4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500"/>
                            </p:stCondLst>
                            <p:childTnLst>
                              <p:par>
                                <p:cTn id="16" presetID="10" presetClass="entr" presetSubtype="0" fill="hold" nodeType="afterEffect">
                                  <p:stCondLst>
                                    <p:cond delay="4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1" y="0"/>
            <a:ext cx="9131638" cy="51435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075"/>
            <a:ext cx="9144000" cy="513335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spTree>
    <p:extLst>
      <p:ext uri="{BB962C8B-B14F-4D97-AF65-F5344CB8AC3E}">
        <p14:creationId xmlns:p14="http://schemas.microsoft.com/office/powerpoint/2010/main" val="346588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3750"/>
                            </p:stCondLst>
                            <p:childTnLst>
                              <p:par>
                                <p:cTn id="13" presetID="10" presetClass="entr" presetSubtype="0" fill="hold" nodeType="after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6750"/>
                            </p:stCondLst>
                            <p:childTnLst>
                              <p:par>
                                <p:cTn id="17" presetID="10" presetClass="entr" presetSubtype="0" fill="hold" nodeType="afterEffect">
                                  <p:stCondLst>
                                    <p:cond delay="2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9750"/>
                            </p:stCondLst>
                            <p:childTnLst>
                              <p:par>
                                <p:cTn id="21" presetID="10" presetClass="entr" presetSubtype="0" fill="hold" nodeType="afterEffect">
                                  <p:stCondLst>
                                    <p:cond delay="2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81" y="0"/>
            <a:ext cx="9131638" cy="5143500"/>
          </a:xfrm>
          <a:prstGeom prst="rect">
            <a:avLst/>
          </a:prstGeom>
        </p:spPr>
      </p:pic>
    </p:spTree>
    <p:extLst>
      <p:ext uri="{BB962C8B-B14F-4D97-AF65-F5344CB8AC3E}">
        <p14:creationId xmlns:p14="http://schemas.microsoft.com/office/powerpoint/2010/main" val="2464362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2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3500"/>
                            </p:stCondLst>
                            <p:childTnLst>
                              <p:par>
                                <p:cTn id="18" presetID="10" presetClass="entr" presetSubtype="0" fill="hold" nodeType="afterEffect">
                                  <p:stCondLst>
                                    <p:cond delay="2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6500"/>
                            </p:stCondLst>
                            <p:childTnLst>
                              <p:par>
                                <p:cTn id="22" presetID="10" presetClass="entr" presetSubtype="0" fill="hold" nodeType="afterEffect">
                                  <p:stCondLst>
                                    <p:cond delay="2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075"/>
            <a:ext cx="9144000" cy="513335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28" y="0"/>
            <a:ext cx="9136944" cy="5143500"/>
          </a:xfrm>
          <a:prstGeom prst="rect">
            <a:avLst/>
          </a:prstGeom>
        </p:spPr>
      </p:pic>
    </p:spTree>
    <p:extLst>
      <p:ext uri="{BB962C8B-B14F-4D97-AF65-F5344CB8AC3E}">
        <p14:creationId xmlns:p14="http://schemas.microsoft.com/office/powerpoint/2010/main" val="3584004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2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750"/>
                            </p:stCondLst>
                            <p:childTnLst>
                              <p:par>
                                <p:cTn id="13" presetID="10" presetClass="entr" presetSubtype="0" fill="hold" nodeType="afterEffect">
                                  <p:stCondLst>
                                    <p:cond delay="27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7000"/>
                            </p:stCondLst>
                            <p:childTnLst>
                              <p:par>
                                <p:cTn id="17" presetID="10" presetClass="entr" presetSubtype="0" fill="hold" nodeType="afterEffect">
                                  <p:stCondLst>
                                    <p:cond delay="2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075"/>
            <a:ext cx="9144000" cy="513335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075"/>
            <a:ext cx="9144000" cy="513335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544"/>
            <a:ext cx="9144000" cy="5140411"/>
          </a:xfrm>
          <a:prstGeom prst="rect">
            <a:avLst/>
          </a:prstGeom>
        </p:spPr>
      </p:pic>
    </p:spTree>
    <p:extLst>
      <p:ext uri="{BB962C8B-B14F-4D97-AF65-F5344CB8AC3E}">
        <p14:creationId xmlns:p14="http://schemas.microsoft.com/office/powerpoint/2010/main" val="289652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2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750"/>
                            </p:stCondLst>
                            <p:childTnLst>
                              <p:par>
                                <p:cTn id="13" presetID="10" presetClass="entr" presetSubtype="0" fill="hold" nodeType="afterEffect">
                                  <p:stCondLst>
                                    <p:cond delay="27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7000"/>
                            </p:stCondLst>
                            <p:childTnLst>
                              <p:par>
                                <p:cTn id="17" presetID="10" presetClass="entr" presetSubtype="0" fill="hold" nodeType="afterEffect">
                                  <p:stCondLst>
                                    <p:cond delay="2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250"/>
                            </p:stCondLst>
                            <p:childTnLst>
                              <p:par>
                                <p:cTn id="21" presetID="10" presetClass="entr" presetSubtype="0" fill="hold" nodeType="afterEffect">
                                  <p:stCondLst>
                                    <p:cond delay="27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
            <a:ext cx="9144000" cy="5143501"/>
          </a:xfrm>
        </p:spPr>
      </p:pic>
      <p:sp>
        <p:nvSpPr>
          <p:cNvPr id="5" name="Title 4"/>
          <p:cNvSpPr txBox="1">
            <a:spLocks/>
          </p:cNvSpPr>
          <p:nvPr/>
        </p:nvSpPr>
        <p:spPr>
          <a:xfrm>
            <a:off x="3781424" y="-1"/>
            <a:ext cx="5362576" cy="51434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smtClean="0">
                <a:solidFill>
                  <a:prstClr val="white"/>
                </a:solidFill>
                <a:effectLst>
                  <a:outerShdw blurRad="50800" dist="63500" dir="2700000" algn="tl" rotWithShape="0">
                    <a:prstClr val="black">
                      <a:alpha val="75000"/>
                    </a:prstClr>
                  </a:outerShdw>
                </a:effectLst>
              </a:rPr>
              <a:t>Horrible Crimes</a:t>
            </a:r>
          </a:p>
          <a:p>
            <a:pPr fontAlgn="auto">
              <a:spcAft>
                <a:spcPts val="0"/>
              </a:spcAft>
            </a:pPr>
            <a:r>
              <a:rPr lang="en-US" sz="4000" b="1" dirty="0" smtClean="0">
                <a:solidFill>
                  <a:prstClr val="white"/>
                </a:solidFill>
                <a:effectLst>
                  <a:outerShdw blurRad="50800" dist="63500" dir="2700000" algn="tl" rotWithShape="0">
                    <a:prstClr val="black">
                      <a:alpha val="75000"/>
                    </a:prstClr>
                  </a:outerShdw>
                </a:effectLst>
              </a:rPr>
              <a:t>Against</a:t>
            </a:r>
          </a:p>
          <a:p>
            <a:pPr fontAlgn="auto">
              <a:spcAft>
                <a:spcPts val="0"/>
              </a:spcAft>
            </a:pPr>
            <a:r>
              <a:rPr lang="en-US" sz="4000" b="1" dirty="0" smtClean="0">
                <a:solidFill>
                  <a:prstClr val="white"/>
                </a:solidFill>
                <a:effectLst>
                  <a:outerShdw blurRad="50800" dist="63500" dir="2700000" algn="tl" rotWithShape="0">
                    <a:prstClr val="black">
                      <a:alpha val="75000"/>
                    </a:prstClr>
                  </a:outerShdw>
                </a:effectLst>
              </a:rPr>
              <a:t>Juxtaposition</a:t>
            </a:r>
            <a:endParaRPr lang="en-US" sz="4000" b="1" dirty="0">
              <a:solidFill>
                <a:prstClr val="white"/>
              </a:solidFill>
              <a:effectLst>
                <a:outerShdw blurRad="50800" dist="63500" dir="2700000" algn="tl" rotWithShape="0">
                  <a:prstClr val="black">
                    <a:alpha val="75000"/>
                  </a:prstClr>
                </a:outerShdw>
              </a:effectLst>
            </a:endParaRPr>
          </a:p>
        </p:txBody>
      </p:sp>
      <p:sp>
        <p:nvSpPr>
          <p:cNvPr id="6" name="Title 4"/>
          <p:cNvSpPr txBox="1">
            <a:spLocks/>
          </p:cNvSpPr>
          <p:nvPr/>
        </p:nvSpPr>
        <p:spPr>
          <a:xfrm>
            <a:off x="3905250" y="339329"/>
            <a:ext cx="5133975" cy="480417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i="1" dirty="0" smtClean="0">
                <a:solidFill>
                  <a:prstClr val="white"/>
                </a:solidFill>
              </a:rPr>
              <a:t>“One </a:t>
            </a:r>
            <a:r>
              <a:rPr lang="en-US" sz="3200" i="1" dirty="0">
                <a:solidFill>
                  <a:prstClr val="white"/>
                </a:solidFill>
              </a:rPr>
              <a:t>local reviewer wanted to know what the hell the tragic passages were doing in this comedy, and another wanted to know what the comic passages were doing in this </a:t>
            </a:r>
            <a:r>
              <a:rPr lang="en-US" sz="3200" i="1" dirty="0" smtClean="0">
                <a:solidFill>
                  <a:prstClr val="white"/>
                </a:solidFill>
              </a:rPr>
              <a:t>drama.</a:t>
            </a:r>
            <a:endParaRPr lang="en-US" sz="3200" i="1" dirty="0">
              <a:solidFill>
                <a:prstClr val="white"/>
              </a:solidFill>
              <a:effectLst>
                <a:outerShdw blurRad="50800" dist="63500" dir="2700000" algn="tl" rotWithShape="0">
                  <a:prstClr val="black">
                    <a:alpha val="75000"/>
                  </a:prstClr>
                </a:outerShdw>
              </a:effectLst>
            </a:endParaRPr>
          </a:p>
        </p:txBody>
      </p:sp>
      <p:sp>
        <p:nvSpPr>
          <p:cNvPr id="7" name="Title 4"/>
          <p:cNvSpPr txBox="1">
            <a:spLocks/>
          </p:cNvSpPr>
          <p:nvPr/>
        </p:nvSpPr>
        <p:spPr>
          <a:xfrm>
            <a:off x="3905250" y="3743325"/>
            <a:ext cx="5133975" cy="140017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i="1" dirty="0" smtClean="0">
                <a:solidFill>
                  <a:prstClr val="white"/>
                </a:solidFill>
              </a:rPr>
              <a:t>They </a:t>
            </a:r>
            <a:r>
              <a:rPr lang="en-US" sz="3200" i="1" dirty="0">
                <a:solidFill>
                  <a:prstClr val="white"/>
                </a:solidFill>
              </a:rPr>
              <a:t>were both right, </a:t>
            </a:r>
            <a:endParaRPr lang="en-US" sz="3200" i="1" dirty="0" smtClean="0">
              <a:solidFill>
                <a:prstClr val="white"/>
              </a:solidFill>
            </a:endParaRPr>
          </a:p>
          <a:p>
            <a:pPr fontAlgn="auto">
              <a:spcAft>
                <a:spcPts val="0"/>
              </a:spcAft>
            </a:pPr>
            <a:r>
              <a:rPr lang="en-US" sz="3200" i="1" dirty="0" smtClean="0">
                <a:solidFill>
                  <a:prstClr val="white"/>
                </a:solidFill>
              </a:rPr>
              <a:t>of </a:t>
            </a:r>
            <a:r>
              <a:rPr lang="en-US" sz="3200" i="1" dirty="0">
                <a:solidFill>
                  <a:prstClr val="white"/>
                </a:solidFill>
              </a:rPr>
              <a:t>course</a:t>
            </a:r>
            <a:r>
              <a:rPr lang="en-US" sz="3200" i="1" dirty="0" smtClean="0">
                <a:solidFill>
                  <a:prstClr val="white"/>
                </a:solidFill>
              </a:rPr>
              <a:t>.” </a:t>
            </a:r>
            <a:endParaRPr lang="en-US" sz="3200" i="1" dirty="0">
              <a:solidFill>
                <a:prstClr val="white"/>
              </a:solidFill>
              <a:effectLst>
                <a:outerShdw blurRad="50800" dist="63500" dir="2700000" algn="tl" rotWithShape="0">
                  <a:prstClr val="black">
                    <a:alpha val="75000"/>
                  </a:prstClr>
                </a:outerShdw>
              </a:effectLst>
            </a:endParaRPr>
          </a:p>
        </p:txBody>
      </p:sp>
    </p:spTree>
    <p:extLst>
      <p:ext uri="{BB962C8B-B14F-4D97-AF65-F5344CB8AC3E}">
        <p14:creationId xmlns:p14="http://schemas.microsoft.com/office/powerpoint/2010/main" val="283024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5280660" cy="51435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0"/>
            <a:ext cx="9144755" cy="5143500"/>
          </a:xfrm>
          <a:prstGeom prst="rect">
            <a:avLst/>
          </a:prstGeom>
        </p:spPr>
      </p:pic>
    </p:spTree>
    <p:extLst>
      <p:ext uri="{BB962C8B-B14F-4D97-AF65-F5344CB8AC3E}">
        <p14:creationId xmlns:p14="http://schemas.microsoft.com/office/powerpoint/2010/main" val="3450343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ChangeArrowheads="1"/>
          </p:cNvSpPr>
          <p:nvPr/>
        </p:nvSpPr>
        <p:spPr bwMode="auto">
          <a:xfrm>
            <a:off x="0" y="438150"/>
            <a:ext cx="914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15000" b="1" dirty="0">
                <a:solidFill>
                  <a:schemeClr val="bg1"/>
                </a:solidFill>
                <a:latin typeface="Century Gothic" panose="020B0502020202020204" pitchFamily="34" charset="0"/>
              </a:rPr>
              <a:t>Moment of Clarity</a:t>
            </a:r>
          </a:p>
        </p:txBody>
      </p:sp>
    </p:spTree>
    <p:extLst>
      <p:ext uri="{BB962C8B-B14F-4D97-AF65-F5344CB8AC3E}">
        <p14:creationId xmlns:p14="http://schemas.microsoft.com/office/powerpoint/2010/main" val="136703172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 y="0"/>
            <a:ext cx="9130823" cy="5143500"/>
          </a:xfrm>
        </p:spPr>
      </p:pic>
    </p:spTree>
    <p:extLst>
      <p:ext uri="{BB962C8B-B14F-4D97-AF65-F5344CB8AC3E}">
        <p14:creationId xmlns:p14="http://schemas.microsoft.com/office/powerpoint/2010/main" val="1329671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a:t>
            </a:r>
            <a:endParaRPr lang="en-US" dirty="0"/>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361"/>
            <a:ext cx="9144000" cy="513877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361"/>
            <a:ext cx="9144000" cy="5138777"/>
          </a:xfrm>
          <a:prstGeom prst="rect">
            <a:avLst/>
          </a:prstGeom>
        </p:spPr>
      </p:pic>
    </p:spTree>
    <p:extLst>
      <p:ext uri="{BB962C8B-B14F-4D97-AF65-F5344CB8AC3E}">
        <p14:creationId xmlns:p14="http://schemas.microsoft.com/office/powerpoint/2010/main" val="3932827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6500"/>
                            </p:stCondLst>
                            <p:childTnLst>
                              <p:par>
                                <p:cTn id="13" presetID="10" presetClass="entr" presetSubtype="0" fill="hold" nodeType="afterEffect">
                                  <p:stCondLst>
                                    <p:cond delay="3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508" y="0"/>
            <a:ext cx="7632983" cy="51435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0809" y="0"/>
            <a:ext cx="7622381" cy="5143500"/>
          </a:xfrm>
          <a:prstGeom prst="rect">
            <a:avLst/>
          </a:prstGeom>
        </p:spPr>
      </p:pic>
    </p:spTree>
    <p:extLst>
      <p:ext uri="{BB962C8B-B14F-4D97-AF65-F5344CB8AC3E}">
        <p14:creationId xmlns:p14="http://schemas.microsoft.com/office/powerpoint/2010/main" val="1588507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2" y="0"/>
            <a:ext cx="9144000" cy="514350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Content Placeholder 3"/>
          <p:cNvPicPr>
            <a:picLocks noGrp="1" noChangeAspect="1"/>
          </p:cNvPicPr>
          <p:nvPr>
            <p:ph idx="1"/>
          </p:nvPr>
        </p:nvPicPr>
        <p:blipFill>
          <a:blip r:embed="rId14" cstate="email">
            <a:extLst>
              <a:ext uri="{28A0092B-C50C-407E-A947-70E740481C1C}">
                <a14:useLocalDpi xmlns:a14="http://schemas.microsoft.com/office/drawing/2010/main"/>
              </a:ext>
            </a:extLst>
          </a:blip>
          <a:stretch>
            <a:fillRect/>
          </a:stretch>
        </p:blipFill>
        <p:spPr>
          <a:xfrm>
            <a:off x="0" y="0"/>
            <a:ext cx="9144000" cy="5143501"/>
          </a:xfrm>
        </p:spPr>
      </p:pic>
    </p:spTree>
    <p:extLst>
      <p:ext uri="{BB962C8B-B14F-4D97-AF65-F5344CB8AC3E}">
        <p14:creationId xmlns:p14="http://schemas.microsoft.com/office/powerpoint/2010/main" val="1730251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12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2250"/>
                            </p:stCondLst>
                            <p:childTnLst>
                              <p:par>
                                <p:cTn id="13" presetID="10" presetClass="entr" presetSubtype="0" fill="hold" nodeType="after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3750"/>
                            </p:stCondLst>
                            <p:childTnLst>
                              <p:par>
                                <p:cTn id="17" presetID="10" presetClass="entr" presetSubtype="0" fill="hold" nodeType="after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10" presetClass="entr" presetSubtype="0" fill="hold" nodeType="afterEffect">
                                  <p:stCondLst>
                                    <p:cond delay="125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250"/>
                            </p:stCondLst>
                            <p:childTnLst>
                              <p:par>
                                <p:cTn id="30" presetID="10" presetClass="entr" presetSubtype="0" fill="hold" nodeType="after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3750"/>
                            </p:stCondLst>
                            <p:childTnLst>
                              <p:par>
                                <p:cTn id="34" presetID="10" presetClass="entr" presetSubtype="0" fill="hold" nodeType="after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5250"/>
                            </p:stCondLst>
                            <p:childTnLst>
                              <p:par>
                                <p:cTn id="38" presetID="10" presetClass="entr" presetSubtype="0" fill="hold" nodeType="afterEffect">
                                  <p:stCondLst>
                                    <p:cond delay="10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6750"/>
                            </p:stCondLst>
                            <p:childTnLst>
                              <p:par>
                                <p:cTn id="42" presetID="10" presetClass="entr" presetSubtype="0" fill="hold" nodeType="afterEffect">
                                  <p:stCondLst>
                                    <p:cond delay="10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8250"/>
                            </p:stCondLst>
                            <p:childTnLst>
                              <p:par>
                                <p:cTn id="46" presetID="10" presetClass="entr" presetSubtype="0" fill="hold" nodeType="afterEffect">
                                  <p:stCondLst>
                                    <p:cond delay="75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9210675" cy="5181005"/>
          </a:xfrm>
          <a:prstGeom prst="rect">
            <a:avLst/>
          </a:prstGeom>
        </p:spPr>
      </p:pic>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9210675" cy="5181005"/>
          </a:xfrm>
        </p:spPr>
      </p:pic>
    </p:spTree>
    <p:extLst>
      <p:ext uri="{BB962C8B-B14F-4D97-AF65-F5344CB8AC3E}">
        <p14:creationId xmlns:p14="http://schemas.microsoft.com/office/powerpoint/2010/main" val="2157556292"/>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ChangeArrowheads="1"/>
          </p:cNvSpPr>
          <p:nvPr/>
        </p:nvSpPr>
        <p:spPr bwMode="auto">
          <a:xfrm>
            <a:off x="0" y="438150"/>
            <a:ext cx="914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13000" b="1" dirty="0" smtClean="0">
                <a:solidFill>
                  <a:schemeClr val="bg1"/>
                </a:solidFill>
                <a:latin typeface="Century Gothic" panose="020B0502020202020204" pitchFamily="34" charset="0"/>
              </a:rPr>
              <a:t>Your Turn to Ask Why</a:t>
            </a:r>
            <a:endParaRPr lang="en-US" altLang="en-US" sz="13000" b="1" dirty="0">
              <a:solidFill>
                <a:schemeClr val="bg1"/>
              </a:solidFill>
              <a:latin typeface="Century Gothic" panose="020B0502020202020204" pitchFamily="34" charset="0"/>
            </a:endParaRPr>
          </a:p>
        </p:txBody>
      </p:sp>
      <p:sp>
        <p:nvSpPr>
          <p:cNvPr id="4" name="Rectangle 14"/>
          <p:cNvSpPr>
            <a:spLocks noChangeArrowheads="1"/>
          </p:cNvSpPr>
          <p:nvPr/>
        </p:nvSpPr>
        <p:spPr bwMode="auto">
          <a:xfrm>
            <a:off x="5105400" y="3028950"/>
            <a:ext cx="4038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2400" b="1" dirty="0" smtClean="0">
                <a:solidFill>
                  <a:schemeClr val="bg1"/>
                </a:solidFill>
                <a:latin typeface="Century Gothic" panose="020B0502020202020204" pitchFamily="34" charset="0"/>
              </a:rPr>
              <a:t>- Chuck </a:t>
            </a:r>
            <a:r>
              <a:rPr lang="en-US" altLang="en-US" sz="2400" b="1" dirty="0" err="1" smtClean="0">
                <a:solidFill>
                  <a:schemeClr val="bg1"/>
                </a:solidFill>
                <a:latin typeface="Century Gothic" panose="020B0502020202020204" pitchFamily="34" charset="0"/>
              </a:rPr>
              <a:t>Schuldiner</a:t>
            </a:r>
            <a:r>
              <a:rPr lang="en-US" altLang="en-US" sz="2400" b="1" dirty="0">
                <a:solidFill>
                  <a:schemeClr val="bg1"/>
                </a:solidFill>
                <a:latin typeface="Century Gothic" panose="020B0502020202020204" pitchFamily="34" charset="0"/>
              </a:rPr>
              <a:t> </a:t>
            </a:r>
            <a:r>
              <a:rPr lang="en-US" altLang="en-US" sz="2400" b="1" dirty="0" smtClean="0">
                <a:solidFill>
                  <a:schemeClr val="bg1"/>
                </a:solidFill>
                <a:latin typeface="Century Gothic" panose="020B0502020202020204" pitchFamily="34" charset="0"/>
              </a:rPr>
              <a:t>(RIP)</a:t>
            </a:r>
            <a:endParaRPr lang="en-US" altLang="en-US"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8435240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50" name="Rectangle 5"/>
          <p:cNvSpPr>
            <a:spLocks noChangeArrowheads="1"/>
          </p:cNvSpPr>
          <p:nvPr/>
        </p:nvSpPr>
        <p:spPr bwMode="auto">
          <a:xfrm>
            <a:off x="-257908" y="-501650"/>
            <a:ext cx="9677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3200" dirty="0" smtClean="0">
                <a:solidFill>
                  <a:srgbClr val="FFFFFF"/>
                </a:solidFill>
                <a:latin typeface="Rockwell Extra Bold" panose="02060903040505020403" pitchFamily="18" charset="0"/>
              </a:rPr>
              <a:t>MIGS BRAIN DUMP THANKS EVERYONE </a:t>
            </a:r>
          </a:p>
        </p:txBody>
      </p:sp>
      <p:sp>
        <p:nvSpPr>
          <p:cNvPr id="394251" name="Rectangle 17"/>
          <p:cNvSpPr>
            <a:spLocks noChangeArrowheads="1"/>
          </p:cNvSpPr>
          <p:nvPr/>
        </p:nvSpPr>
        <p:spPr bwMode="auto">
          <a:xfrm>
            <a:off x="6606937" y="4867431"/>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Amy_Hennig</a:t>
            </a:r>
            <a:endParaRPr lang="en-US" altLang="en-US" sz="1700" b="1" dirty="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2" name="Rectangle 17"/>
          <p:cNvSpPr>
            <a:spLocks noChangeArrowheads="1"/>
          </p:cNvSpPr>
          <p:nvPr/>
        </p:nvSpPr>
        <p:spPr bwMode="auto">
          <a:xfrm>
            <a:off x="501126" y="4854731"/>
            <a:ext cx="22098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JasonDellaRocca</a:t>
            </a:r>
            <a:endParaRPr lang="en-US" altLang="en-US" sz="1700" b="1" dirty="0" smtClean="0">
              <a:solidFill>
                <a:srgbClr val="FFFFFF"/>
              </a:solidFill>
            </a:endParaRPr>
          </a:p>
        </p:txBody>
      </p:sp>
      <p:sp>
        <p:nvSpPr>
          <p:cNvPr id="394253" name="Rectangle 17"/>
          <p:cNvSpPr>
            <a:spLocks noChangeArrowheads="1"/>
          </p:cNvSpPr>
          <p:nvPr/>
        </p:nvSpPr>
        <p:spPr bwMode="auto">
          <a:xfrm>
            <a:off x="4581430" y="4873781"/>
            <a:ext cx="22098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richardrouseiii</a:t>
            </a:r>
            <a:endParaRPr lang="en-US" altLang="en-US" sz="1700" b="1"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4" name="Rectangle 17"/>
          <p:cNvSpPr>
            <a:spLocks noChangeArrowheads="1"/>
          </p:cNvSpPr>
          <p:nvPr/>
        </p:nvSpPr>
        <p:spPr bwMode="auto">
          <a:xfrm>
            <a:off x="2784120" y="393360"/>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G_Provost</a:t>
            </a:r>
            <a:endParaRPr lang="en-US" altLang="en-US" sz="1700" b="1" dirty="0">
              <a:solidFill>
                <a:srgbClr val="FFFFFF"/>
              </a:solidFill>
            </a:endParaRPr>
          </a:p>
          <a:p>
            <a:pPr eaLnBrk="1" hangingPunct="1">
              <a:lnSpc>
                <a:spcPct val="80000"/>
              </a:lnSpc>
              <a:spcBef>
                <a:spcPct val="20000"/>
              </a:spcBef>
            </a:pPr>
            <a:r>
              <a:rPr lang="en-US" altLang="en-US" sz="1700" b="1" dirty="0" smtClean="0">
                <a:solidFill>
                  <a:srgbClr val="FFFFFF"/>
                </a:solidFill>
              </a:rPr>
              <a:t> </a:t>
            </a:r>
          </a:p>
        </p:txBody>
      </p:sp>
      <p:sp>
        <p:nvSpPr>
          <p:cNvPr id="394256" name="Rectangle 17"/>
          <p:cNvSpPr>
            <a:spLocks noChangeArrowheads="1"/>
          </p:cNvSpPr>
          <p:nvPr/>
        </p:nvSpPr>
        <p:spPr bwMode="auto">
          <a:xfrm>
            <a:off x="2853593" y="4873781"/>
            <a:ext cx="22098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BrieCode</a:t>
            </a: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7" name="Rectangle 17"/>
          <p:cNvSpPr>
            <a:spLocks noChangeArrowheads="1"/>
          </p:cNvSpPr>
          <p:nvPr/>
        </p:nvSpPr>
        <p:spPr bwMode="auto">
          <a:xfrm>
            <a:off x="568349" y="382194"/>
            <a:ext cx="2209800" cy="28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Warren_Spector</a:t>
            </a:r>
            <a:endParaRPr lang="en-US" altLang="en-US" sz="1700" b="1" dirty="0" smtClean="0">
              <a:solidFill>
                <a:srgbClr val="FFFFFF"/>
              </a:solidFill>
            </a:endParaRPr>
          </a:p>
        </p:txBody>
      </p:sp>
      <p:sp>
        <p:nvSpPr>
          <p:cNvPr id="20" name="Rectangle 17"/>
          <p:cNvSpPr>
            <a:spLocks noChangeArrowheads="1"/>
          </p:cNvSpPr>
          <p:nvPr/>
        </p:nvSpPr>
        <p:spPr bwMode="auto">
          <a:xfrm>
            <a:off x="4600750" y="361785"/>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we_are_minority</a:t>
            </a:r>
            <a:endParaRPr lang="en-US" altLang="en-US" sz="1700"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21" name="Rectangle 17"/>
          <p:cNvSpPr>
            <a:spLocks noChangeArrowheads="1"/>
          </p:cNvSpPr>
          <p:nvPr/>
        </p:nvSpPr>
        <p:spPr bwMode="auto">
          <a:xfrm>
            <a:off x="7043723" y="373109"/>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MiaC</a:t>
            </a:r>
            <a:endParaRPr lang="en-US" altLang="en-US" sz="1700"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119" y="680225"/>
            <a:ext cx="1547732" cy="2070366"/>
          </a:xfrm>
          <a:prstGeom prst="rect">
            <a:avLst/>
          </a:prstGeom>
        </p:spPr>
      </p:pic>
      <p:pic>
        <p:nvPicPr>
          <p:cNvPr id="40" name="Picture 3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43460" y="2801570"/>
            <a:ext cx="1828800" cy="2047553"/>
          </a:xfrm>
          <a:prstGeom prst="rect">
            <a:avLst/>
          </a:prstGeom>
        </p:spPr>
      </p:pic>
      <p:pic>
        <p:nvPicPr>
          <p:cNvPr id="41" name="Picture 4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29560" y="674953"/>
            <a:ext cx="1752600" cy="2061457"/>
          </a:xfrm>
          <a:prstGeom prst="rect">
            <a:avLst/>
          </a:prstGeom>
        </p:spPr>
      </p:pic>
      <p:pic>
        <p:nvPicPr>
          <p:cNvPr id="42" name="Picture 4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10550" y="674953"/>
            <a:ext cx="1561710" cy="2061457"/>
          </a:xfrm>
          <a:prstGeom prst="rect">
            <a:avLst/>
          </a:prstGeom>
        </p:spPr>
      </p:pic>
      <p:pic>
        <p:nvPicPr>
          <p:cNvPr id="43" name="Picture 2" descr="MePilotingBoat"/>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736313" y="2803186"/>
            <a:ext cx="1600200" cy="203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27386" y="2819857"/>
            <a:ext cx="2057401" cy="2019634"/>
          </a:xfrm>
          <a:prstGeom prst="rect">
            <a:avLst/>
          </a:prstGeom>
        </p:spPr>
      </p:pic>
      <p:pic>
        <p:nvPicPr>
          <p:cNvPr id="45" name="Picture 4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96807" y="2803186"/>
            <a:ext cx="1444534" cy="2033048"/>
          </a:xfrm>
          <a:prstGeom prst="rect">
            <a:avLst/>
          </a:prstGeom>
        </p:spPr>
      </p:pic>
      <p:pic>
        <p:nvPicPr>
          <p:cNvPr id="46" name="Picture 4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795283" y="655707"/>
            <a:ext cx="1812891" cy="2080703"/>
          </a:xfrm>
          <a:prstGeom prst="rect">
            <a:avLst/>
          </a:prstGeom>
        </p:spPr>
      </p:pic>
    </p:spTree>
    <p:extLst>
      <p:ext uri="{BB962C8B-B14F-4D97-AF65-F5344CB8AC3E}">
        <p14:creationId xmlns:p14="http://schemas.microsoft.com/office/powerpoint/2010/main" val="74129746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50" name="Rectangle 5"/>
          <p:cNvSpPr>
            <a:spLocks noChangeArrowheads="1"/>
          </p:cNvSpPr>
          <p:nvPr/>
        </p:nvSpPr>
        <p:spPr bwMode="auto">
          <a:xfrm>
            <a:off x="-257908" y="-501650"/>
            <a:ext cx="9677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2600" dirty="0" smtClean="0">
                <a:solidFill>
                  <a:srgbClr val="FFFFFF"/>
                </a:solidFill>
                <a:latin typeface="Rockwell Extra Bold" panose="02060903040505020403" pitchFamily="18" charset="0"/>
              </a:rPr>
              <a:t>SLIDES AT www.paranoidproductions.com</a:t>
            </a:r>
          </a:p>
        </p:txBody>
      </p:sp>
      <p:sp>
        <p:nvSpPr>
          <p:cNvPr id="394251" name="Rectangle 17"/>
          <p:cNvSpPr>
            <a:spLocks noChangeArrowheads="1"/>
          </p:cNvSpPr>
          <p:nvPr/>
        </p:nvSpPr>
        <p:spPr bwMode="auto">
          <a:xfrm>
            <a:off x="6606937" y="4867431"/>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Amy_Hennig</a:t>
            </a:r>
            <a:endParaRPr lang="en-US" altLang="en-US" sz="1700" b="1" dirty="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2" name="Rectangle 17"/>
          <p:cNvSpPr>
            <a:spLocks noChangeArrowheads="1"/>
          </p:cNvSpPr>
          <p:nvPr/>
        </p:nvSpPr>
        <p:spPr bwMode="auto">
          <a:xfrm>
            <a:off x="501126" y="4854731"/>
            <a:ext cx="22098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JasonDellaRocca</a:t>
            </a:r>
            <a:endParaRPr lang="en-US" altLang="en-US" sz="1700" b="1" dirty="0" smtClean="0">
              <a:solidFill>
                <a:srgbClr val="FFFFFF"/>
              </a:solidFill>
            </a:endParaRPr>
          </a:p>
        </p:txBody>
      </p:sp>
      <p:sp>
        <p:nvSpPr>
          <p:cNvPr id="394253" name="Rectangle 17"/>
          <p:cNvSpPr>
            <a:spLocks noChangeArrowheads="1"/>
          </p:cNvSpPr>
          <p:nvPr/>
        </p:nvSpPr>
        <p:spPr bwMode="auto">
          <a:xfrm>
            <a:off x="4581430" y="4873781"/>
            <a:ext cx="22098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richardrouseiii</a:t>
            </a:r>
            <a:endParaRPr lang="en-US" altLang="en-US" sz="1700" b="1"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4" name="Rectangle 17"/>
          <p:cNvSpPr>
            <a:spLocks noChangeArrowheads="1"/>
          </p:cNvSpPr>
          <p:nvPr/>
        </p:nvSpPr>
        <p:spPr bwMode="auto">
          <a:xfrm>
            <a:off x="2784120" y="393360"/>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G_Provost</a:t>
            </a:r>
            <a:endParaRPr lang="en-US" altLang="en-US" sz="1700" b="1" dirty="0">
              <a:solidFill>
                <a:srgbClr val="FFFFFF"/>
              </a:solidFill>
            </a:endParaRPr>
          </a:p>
          <a:p>
            <a:pPr eaLnBrk="1" hangingPunct="1">
              <a:lnSpc>
                <a:spcPct val="80000"/>
              </a:lnSpc>
              <a:spcBef>
                <a:spcPct val="20000"/>
              </a:spcBef>
            </a:pPr>
            <a:r>
              <a:rPr lang="en-US" altLang="en-US" sz="1700" b="1" dirty="0" smtClean="0">
                <a:solidFill>
                  <a:srgbClr val="FFFFFF"/>
                </a:solidFill>
              </a:rPr>
              <a:t> </a:t>
            </a:r>
          </a:p>
        </p:txBody>
      </p:sp>
      <p:sp>
        <p:nvSpPr>
          <p:cNvPr id="394256" name="Rectangle 17"/>
          <p:cNvSpPr>
            <a:spLocks noChangeArrowheads="1"/>
          </p:cNvSpPr>
          <p:nvPr/>
        </p:nvSpPr>
        <p:spPr bwMode="auto">
          <a:xfrm>
            <a:off x="2853593" y="4873781"/>
            <a:ext cx="22098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BrieCode</a:t>
            </a: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394257" name="Rectangle 17"/>
          <p:cNvSpPr>
            <a:spLocks noChangeArrowheads="1"/>
          </p:cNvSpPr>
          <p:nvPr/>
        </p:nvSpPr>
        <p:spPr bwMode="auto">
          <a:xfrm>
            <a:off x="568349" y="382194"/>
            <a:ext cx="2209800" cy="28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Warren_Spector</a:t>
            </a:r>
            <a:endParaRPr lang="en-US" altLang="en-US" sz="1700" b="1" dirty="0" smtClean="0">
              <a:solidFill>
                <a:srgbClr val="FFFFFF"/>
              </a:solidFill>
            </a:endParaRPr>
          </a:p>
        </p:txBody>
      </p:sp>
      <p:sp>
        <p:nvSpPr>
          <p:cNvPr id="20" name="Rectangle 17"/>
          <p:cNvSpPr>
            <a:spLocks noChangeArrowheads="1"/>
          </p:cNvSpPr>
          <p:nvPr/>
        </p:nvSpPr>
        <p:spPr bwMode="auto">
          <a:xfrm>
            <a:off x="4600750" y="361785"/>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we_are_minority</a:t>
            </a:r>
            <a:endParaRPr lang="en-US" altLang="en-US" sz="1700"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sp>
        <p:nvSpPr>
          <p:cNvPr id="21" name="Rectangle 17"/>
          <p:cNvSpPr>
            <a:spLocks noChangeArrowheads="1"/>
          </p:cNvSpPr>
          <p:nvPr/>
        </p:nvSpPr>
        <p:spPr bwMode="auto">
          <a:xfrm>
            <a:off x="7043723" y="373109"/>
            <a:ext cx="2209800" cy="26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MiaC</a:t>
            </a:r>
            <a:endParaRPr lang="en-US" altLang="en-US" sz="1700" dirty="0" smtClean="0">
              <a:solidFill>
                <a:srgbClr val="FFFFFF"/>
              </a:solidFill>
            </a:endParaRPr>
          </a:p>
          <a:p>
            <a:pPr algn="r" eaLnBrk="1" hangingPunct="1">
              <a:lnSpc>
                <a:spcPct val="80000"/>
              </a:lnSpc>
              <a:spcBef>
                <a:spcPct val="20000"/>
              </a:spcBef>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a:p>
            <a:pPr eaLnBrk="1" hangingPunct="1">
              <a:lnSpc>
                <a:spcPct val="80000"/>
              </a:lnSpc>
              <a:spcBef>
                <a:spcPct val="20000"/>
              </a:spcBef>
              <a:buFontTx/>
              <a:buChar char="•"/>
            </a:pPr>
            <a:endParaRPr lang="en-US" altLang="en-US" sz="1700" b="1" dirty="0" smtClean="0">
              <a:solidFill>
                <a:srgbClr val="FFFFFF"/>
              </a:solidFill>
            </a:endParaRPr>
          </a:p>
        </p:txBody>
      </p:sp>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119" y="680225"/>
            <a:ext cx="1547732" cy="2070366"/>
          </a:xfrm>
          <a:prstGeom prst="rect">
            <a:avLst/>
          </a:prstGeom>
        </p:spPr>
      </p:pic>
      <p:pic>
        <p:nvPicPr>
          <p:cNvPr id="40" name="Picture 3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43460" y="2801570"/>
            <a:ext cx="1828800" cy="2047553"/>
          </a:xfrm>
          <a:prstGeom prst="rect">
            <a:avLst/>
          </a:prstGeom>
        </p:spPr>
      </p:pic>
      <p:pic>
        <p:nvPicPr>
          <p:cNvPr id="41" name="Picture 4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29560" y="674953"/>
            <a:ext cx="1752600" cy="2061457"/>
          </a:xfrm>
          <a:prstGeom prst="rect">
            <a:avLst/>
          </a:prstGeom>
        </p:spPr>
      </p:pic>
      <p:pic>
        <p:nvPicPr>
          <p:cNvPr id="42" name="Picture 4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10550" y="674953"/>
            <a:ext cx="1561710" cy="2061457"/>
          </a:xfrm>
          <a:prstGeom prst="rect">
            <a:avLst/>
          </a:prstGeom>
        </p:spPr>
      </p:pic>
      <p:pic>
        <p:nvPicPr>
          <p:cNvPr id="43" name="Picture 2" descr="MePilotingBoat"/>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736313" y="2803186"/>
            <a:ext cx="1600200" cy="203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27386" y="2819857"/>
            <a:ext cx="2057401" cy="2019634"/>
          </a:xfrm>
          <a:prstGeom prst="rect">
            <a:avLst/>
          </a:prstGeom>
        </p:spPr>
      </p:pic>
      <p:pic>
        <p:nvPicPr>
          <p:cNvPr id="45" name="Picture 4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96807" y="2803186"/>
            <a:ext cx="1444534" cy="2033048"/>
          </a:xfrm>
          <a:prstGeom prst="rect">
            <a:avLst/>
          </a:prstGeom>
        </p:spPr>
      </p:pic>
      <p:pic>
        <p:nvPicPr>
          <p:cNvPr id="46" name="Picture 4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795283" y="655707"/>
            <a:ext cx="1812891" cy="2080703"/>
          </a:xfrm>
          <a:prstGeom prst="rect">
            <a:avLst/>
          </a:prstGeom>
        </p:spPr>
      </p:pic>
    </p:spTree>
    <p:extLst>
      <p:ext uri="{BB962C8B-B14F-4D97-AF65-F5344CB8AC3E}">
        <p14:creationId xmlns:p14="http://schemas.microsoft.com/office/powerpoint/2010/main" val="925668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6096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8000" dirty="0" smtClean="0">
                <a:solidFill>
                  <a:srgbClr val="FFFFFF"/>
                </a:solidFill>
                <a:latin typeface="Rockwell Extra Bold" panose="02060903040505020403" pitchFamily="18" charset="0"/>
              </a:rPr>
              <a:t>WARREN</a:t>
            </a:r>
          </a:p>
          <a:p>
            <a:pPr algn="ctr">
              <a:lnSpc>
                <a:spcPct val="80000"/>
              </a:lnSpc>
            </a:pPr>
            <a:r>
              <a:rPr lang="en-US" altLang="en-US" sz="8000" dirty="0" smtClean="0">
                <a:solidFill>
                  <a:srgbClr val="FFFFFF"/>
                </a:solidFill>
                <a:latin typeface="Rockwell Extra Bold" panose="02060903040505020403" pitchFamily="18" charset="0"/>
              </a:rPr>
              <a:t>SPECTOR</a:t>
            </a:r>
            <a:endParaRPr lang="en-US" altLang="en-US" sz="8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386715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2500" dirty="0">
                <a:solidFill>
                  <a:srgbClr val="FFFFFF"/>
                </a:solidFill>
                <a:latin typeface="Rockwell Extra Bold" panose="02060903040505020403" pitchFamily="18" charset="0"/>
              </a:rPr>
              <a:t>Director, </a:t>
            </a:r>
            <a:r>
              <a:rPr lang="en-US" altLang="en-US" sz="2500" dirty="0" err="1" smtClean="0">
                <a:solidFill>
                  <a:srgbClr val="FFFFFF"/>
                </a:solidFill>
                <a:latin typeface="Rockwell Extra Bold" panose="02060903040505020403" pitchFamily="18" charset="0"/>
              </a:rPr>
              <a:t>Denius-Sams</a:t>
            </a:r>
            <a:r>
              <a:rPr lang="en-US" altLang="en-US" sz="2500" dirty="0" smtClean="0">
                <a:solidFill>
                  <a:srgbClr val="FFFFFF"/>
                </a:solidFill>
                <a:latin typeface="Rockwell Extra Bold" panose="02060903040505020403" pitchFamily="18" charset="0"/>
              </a:rPr>
              <a:t> </a:t>
            </a:r>
          </a:p>
          <a:p>
            <a:pPr>
              <a:lnSpc>
                <a:spcPct val="80000"/>
              </a:lnSpc>
            </a:pPr>
            <a:r>
              <a:rPr lang="en-US" altLang="en-US" sz="2500" dirty="0" smtClean="0">
                <a:solidFill>
                  <a:srgbClr val="FFFFFF"/>
                </a:solidFill>
                <a:latin typeface="Rockwell Extra Bold" panose="02060903040505020403" pitchFamily="18" charset="0"/>
              </a:rPr>
              <a:t>Gaming </a:t>
            </a:r>
            <a:r>
              <a:rPr lang="en-US" altLang="en-US" sz="2500" dirty="0">
                <a:solidFill>
                  <a:srgbClr val="FFFFFF"/>
                </a:solidFill>
                <a:latin typeface="Rockwell Extra Bold" panose="02060903040505020403" pitchFamily="18" charset="0"/>
              </a:rPr>
              <a:t>Academy </a:t>
            </a:r>
          </a:p>
          <a:p>
            <a:pPr>
              <a:lnSpc>
                <a:spcPct val="80000"/>
              </a:lnSpc>
            </a:pPr>
            <a:r>
              <a:rPr lang="en-US" altLang="en-US" sz="3000" dirty="0" smtClean="0">
                <a:solidFill>
                  <a:srgbClr val="FFFFFF"/>
                </a:solidFill>
                <a:latin typeface="Rockwell Extra Bold" panose="02060903040505020403" pitchFamily="18" charset="0"/>
              </a:rPr>
              <a:t>University of Texas Austin</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Warren_Spector</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5530" y="3407412"/>
            <a:ext cx="2934586" cy="13716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14996"/>
            <a:ext cx="2888876" cy="135023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1791341"/>
            <a:ext cx="2904116" cy="1357359"/>
          </a:xfrm>
          <a:prstGeom prst="rect">
            <a:avLst/>
          </a:prstGeom>
        </p:spPr>
      </p:pic>
    </p:spTree>
    <p:extLst>
      <p:ext uri="{BB962C8B-B14F-4D97-AF65-F5344CB8AC3E}">
        <p14:creationId xmlns:p14="http://schemas.microsoft.com/office/powerpoint/2010/main" val="1976832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p:cNvSpPr>
          <p:nvPr/>
        </p:nvSpPr>
        <p:spPr bwMode="auto">
          <a:xfrm>
            <a:off x="457200" y="3060995"/>
            <a:ext cx="8229600" cy="9803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dist="1270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25718" tIns="25718" rIns="25718" bIns="25718" anchor="ctr"/>
          <a:lstStyle>
            <a:lvl1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eaLnBrk="1">
              <a:defRPr/>
            </a:pPr>
            <a:r>
              <a:rPr lang="en-US" altLang="en-US" sz="4937" b="1" dirty="0">
                <a:solidFill>
                  <a:srgbClr val="FFFFFF"/>
                </a:solidFill>
                <a:effectLst>
                  <a:outerShdw blurRad="38100" dist="38100" dir="2700000" algn="tl">
                    <a:srgbClr val="FFFFFF"/>
                  </a:outerShdw>
                </a:effectLst>
                <a:latin typeface="Helvetica Neue" charset="0"/>
                <a:ea typeface="Helvetica Neue" charset="0"/>
                <a:cs typeface="Helvetica Neue" charset="0"/>
                <a:sym typeface="Helvetica Neue" charset="0"/>
              </a:rPr>
              <a:t>My Moment(s) of Clarity</a:t>
            </a:r>
            <a:endParaRPr lang="en-US" altLang="en-US" sz="4937" dirty="0">
              <a:solidFill>
                <a:srgbClr val="FFFFFF"/>
              </a:solidFill>
            </a:endParaRPr>
          </a:p>
        </p:txBody>
      </p:sp>
      <p:pic>
        <p:nvPicPr>
          <p:cNvPr id="4" name="Picture 3"/>
          <p:cNvPicPr>
            <a:picLocks noChangeAspect="1"/>
          </p:cNvPicPr>
          <p:nvPr/>
        </p:nvPicPr>
        <p:blipFill>
          <a:blip r:embed="rId3"/>
          <a:srcRect/>
          <a:stretch>
            <a:fillRect/>
          </a:stretch>
        </p:blipFill>
        <p:spPr bwMode="auto">
          <a:xfrm>
            <a:off x="1724706" y="249827"/>
            <a:ext cx="5693977" cy="2811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2" name="Group 4"/>
          <p:cNvGrpSpPr>
            <a:grpSpLocks/>
          </p:cNvGrpSpPr>
          <p:nvPr/>
        </p:nvGrpSpPr>
        <p:grpSpPr bwMode="auto">
          <a:xfrm>
            <a:off x="3518807" y="4041321"/>
            <a:ext cx="2105774" cy="932566"/>
            <a:chOff x="13615988" y="9183688"/>
            <a:chExt cx="5459412" cy="2417762"/>
          </a:xfrm>
        </p:grpSpPr>
        <p:pic>
          <p:nvPicPr>
            <p:cNvPr id="2053"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60000">
              <a:off x="13615988" y="9183688"/>
              <a:ext cx="5459412" cy="2417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4" name="AutoShape 2"/>
            <p:cNvSpPr>
              <a:spLocks/>
            </p:cNvSpPr>
            <p:nvPr/>
          </p:nvSpPr>
          <p:spPr bwMode="auto">
            <a:xfrm rot="60000">
              <a:off x="14311313" y="9801782"/>
              <a:ext cx="3948112" cy="1100137"/>
            </a:xfrm>
            <a:custGeom>
              <a:avLst/>
              <a:gdLst>
                <a:gd name="T0" fmla="*/ 1974056 w 21600"/>
                <a:gd name="T1" fmla="*/ 550069 h 21600"/>
                <a:gd name="T2" fmla="*/ 1974056 w 21600"/>
                <a:gd name="T3" fmla="*/ 550069 h 21600"/>
                <a:gd name="T4" fmla="*/ 1974056 w 21600"/>
                <a:gd name="T5" fmla="*/ 550069 h 21600"/>
                <a:gd name="T6" fmla="*/ 1974056 w 21600"/>
                <a:gd name="T7" fmla="*/ 5500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718" tIns="25718" rIns="25718" bIns="25718" anchor="ctr"/>
            <a:lstStyle>
              <a:lvl1pPr defTabSz="7667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7667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7667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7667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766763">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766763" eaLnBrk="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766763" eaLnBrk="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766763" eaLnBrk="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766763" eaLnBrk="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eaLnBrk="1">
                <a:lnSpc>
                  <a:spcPct val="70000"/>
                </a:lnSpc>
              </a:pPr>
              <a:r>
                <a:rPr lang="en-US" altLang="en-US" sz="1851" b="1">
                  <a:solidFill>
                    <a:srgbClr val="424242"/>
                  </a:solidFill>
                  <a:latin typeface="Covered By Your Grace" pitchFamily="2" charset="0"/>
                  <a:ea typeface="Covered By Your Grace" pitchFamily="2" charset="0"/>
                  <a:cs typeface="Covered By Your Grace" pitchFamily="2" charset="0"/>
                  <a:sym typeface="Covered By Your Grace" pitchFamily="2" charset="0"/>
                </a:rPr>
                <a:t>Warren Spector</a:t>
              </a:r>
            </a:p>
            <a:p>
              <a:pPr algn="ctr" eaLnBrk="1">
                <a:lnSpc>
                  <a:spcPct val="70000"/>
                </a:lnSpc>
              </a:pPr>
              <a:endParaRPr lang="en-US" altLang="en-US" sz="926" b="1">
                <a:solidFill>
                  <a:srgbClr val="424242"/>
                </a:solidFill>
                <a:latin typeface="Covered By Your Grace" pitchFamily="2" charset="0"/>
                <a:ea typeface="Covered By Your Grace" pitchFamily="2" charset="0"/>
                <a:cs typeface="Covered By Your Grace" pitchFamily="2" charset="0"/>
                <a:sym typeface="Covered By Your Grace" pitchFamily="2" charset="0"/>
              </a:endParaRPr>
            </a:p>
            <a:p>
              <a:pPr algn="ctr" eaLnBrk="1">
                <a:lnSpc>
                  <a:spcPct val="70000"/>
                </a:lnSpc>
              </a:pPr>
              <a:r>
                <a:rPr lang="en-US" altLang="en-US" sz="1389" b="1">
                  <a:solidFill>
                    <a:srgbClr val="424242"/>
                  </a:solidFill>
                  <a:latin typeface="Covered By Your Grace" pitchFamily="2" charset="0"/>
                  <a:ea typeface="Covered By Your Grace" pitchFamily="2" charset="0"/>
                  <a:cs typeface="Covered By Your Grace" pitchFamily="2" charset="0"/>
                  <a:sym typeface="Covered By Your Grace" pitchFamily="2" charset="0"/>
                </a:rPr>
                <a:t>Director, Denius-Sams Gaming Academy at UT</a:t>
              </a:r>
              <a:endParaRPr lang="en-US" altLang="en-US" sz="463"/>
            </a:p>
          </p:txBody>
        </p:sp>
      </p:grpSp>
    </p:spTree>
    <p:extLst>
      <p:ext uri="{BB962C8B-B14F-4D97-AF65-F5344CB8AC3E}">
        <p14:creationId xmlns:p14="http://schemas.microsoft.com/office/powerpoint/2010/main" val="22814616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7400" y="214720"/>
            <a:ext cx="5317258" cy="4648200"/>
          </a:xfrm>
          <a:prstGeom prst="rect">
            <a:avLst/>
          </a:prstGeom>
          <a:ln w="57150">
            <a:solidFill>
              <a:schemeClr val="tx1"/>
            </a:solidFill>
          </a:ln>
          <a:effectLst>
            <a:outerShdw blurRad="50800" dist="38100" dir="8100000" sx="101000" sy="101000" algn="tr" rotWithShape="0">
              <a:prstClr val="black">
                <a:alpha val="40000"/>
              </a:prstClr>
            </a:outerShdw>
          </a:effectLst>
        </p:spPr>
      </p:pic>
    </p:spTree>
    <p:extLst>
      <p:ext uri="{BB962C8B-B14F-4D97-AF65-F5344CB8AC3E}">
        <p14:creationId xmlns:p14="http://schemas.microsoft.com/office/powerpoint/2010/main" val="325971897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
          <p:cNvGrpSpPr>
            <a:grpSpLocks/>
          </p:cNvGrpSpPr>
          <p:nvPr/>
        </p:nvGrpSpPr>
        <p:grpSpPr bwMode="auto">
          <a:xfrm>
            <a:off x="2289266" y="538843"/>
            <a:ext cx="4560570" cy="4072550"/>
            <a:chOff x="-215900" y="-139700"/>
            <a:chExt cx="11823700" cy="10558615"/>
          </a:xfrm>
        </p:grpSpPr>
        <p:pic>
          <p:nvPicPr>
            <p:cNvPr id="6150" name="Picture 2" descr="droppedImage.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1391900" cy="9999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900" y="-139700"/>
              <a:ext cx="11823700" cy="10558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147" name="AutoShape 4"/>
          <p:cNvSpPr>
            <a:spLocks/>
          </p:cNvSpPr>
          <p:nvPr/>
        </p:nvSpPr>
        <p:spPr bwMode="auto">
          <a:xfrm rot="-5346817">
            <a:off x="3729446" y="1331187"/>
            <a:ext cx="1440180" cy="1866356"/>
          </a:xfrm>
          <a:custGeom>
            <a:avLst/>
            <a:gdLst>
              <a:gd name="T0" fmla="*/ 1866805 w 19679"/>
              <a:gd name="T1" fmla="*/ 2655519 h 19679"/>
              <a:gd name="T2" fmla="*/ 1866805 w 19679"/>
              <a:gd name="T3" fmla="*/ 2655519 h 19679"/>
              <a:gd name="T4" fmla="*/ 1866805 w 19679"/>
              <a:gd name="T5" fmla="*/ 2655519 h 19679"/>
              <a:gd name="T6" fmla="*/ 1866805 w 19679"/>
              <a:gd name="T7" fmla="*/ 26555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63500" cap="flat" cmpd="sng">
            <a:solidFill>
              <a:srgbClr val="0096FF"/>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defTabSz="176342"/>
            <a:endParaRPr lang="en-US" sz="463">
              <a:solidFill>
                <a:srgbClr val="000000"/>
              </a:solidFill>
              <a:latin typeface="Helvetica" panose="020B0604020202020204" pitchFamily="34" charset="0"/>
              <a:cs typeface="Helvetica" panose="020B0604020202020204" pitchFamily="34" charset="0"/>
              <a:sym typeface="Helvetica" panose="020B0604020202020204" pitchFamily="34" charset="0"/>
            </a:endParaRPr>
          </a:p>
        </p:txBody>
      </p:sp>
      <p:sp>
        <p:nvSpPr>
          <p:cNvPr id="6148" name="AutoShape 5"/>
          <p:cNvSpPr>
            <a:spLocks/>
          </p:cNvSpPr>
          <p:nvPr/>
        </p:nvSpPr>
        <p:spPr bwMode="auto">
          <a:xfrm>
            <a:off x="6957604" y="709069"/>
            <a:ext cx="1719399" cy="697434"/>
          </a:xfrm>
          <a:custGeom>
            <a:avLst/>
            <a:gdLst>
              <a:gd name="T0" fmla="*/ 2228850 w 21600"/>
              <a:gd name="T1" fmla="*/ 904082 h 21600"/>
              <a:gd name="T2" fmla="*/ 2228850 w 21600"/>
              <a:gd name="T3" fmla="*/ 904082 h 21600"/>
              <a:gd name="T4" fmla="*/ 2228850 w 21600"/>
              <a:gd name="T5" fmla="*/ 904082 h 21600"/>
              <a:gd name="T6" fmla="*/ 2228850 w 21600"/>
              <a:gd name="T7" fmla="*/ 904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594" tIns="19594" rIns="19594" bIns="19594" anchor="ctr"/>
          <a:lstStyle>
            <a:lvl1pPr defTabSz="800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defTabSz="800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defTabSz="800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defTabSz="800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defTabSz="800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00100" eaLnBrk="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00100" eaLnBrk="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00100" eaLnBrk="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00100" eaLnBrk="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eaLnBrk="1"/>
            <a:r>
              <a:rPr lang="en-US" altLang="en-US" sz="2121" b="1">
                <a:solidFill>
                  <a:srgbClr val="FFFFFF"/>
                </a:solidFill>
                <a:latin typeface="Helvetica Neue" charset="0"/>
                <a:ea typeface="Helvetica Neue" charset="0"/>
                <a:cs typeface="Helvetica Neue" charset="0"/>
                <a:sym typeface="Helvetica Neue" charset="0"/>
              </a:rPr>
              <a:t>Nerd Cred</a:t>
            </a:r>
          </a:p>
          <a:p>
            <a:pPr algn="ctr" eaLnBrk="1"/>
            <a:r>
              <a:rPr lang="en-US" altLang="en-US" sz="2121" b="1">
                <a:solidFill>
                  <a:srgbClr val="FFFFFF"/>
                </a:solidFill>
                <a:latin typeface="Helvetica Neue" charset="0"/>
                <a:ea typeface="Helvetica Neue" charset="0"/>
                <a:cs typeface="Helvetica Neue" charset="0"/>
                <a:sym typeface="Helvetica Neue" charset="0"/>
              </a:rPr>
              <a:t>(D&amp;D dice)</a:t>
            </a:r>
            <a:endParaRPr lang="en-US" altLang="en-US" sz="463"/>
          </a:p>
        </p:txBody>
      </p:sp>
      <p:sp>
        <p:nvSpPr>
          <p:cNvPr id="6149" name="Line 6"/>
          <p:cNvSpPr>
            <a:spLocks noChangeShapeType="1"/>
          </p:cNvSpPr>
          <p:nvPr/>
        </p:nvSpPr>
        <p:spPr bwMode="auto">
          <a:xfrm flipV="1">
            <a:off x="5370467" y="1498963"/>
            <a:ext cx="2366010" cy="881743"/>
          </a:xfrm>
          <a:prstGeom prst="line">
            <a:avLst/>
          </a:prstGeom>
          <a:noFill/>
          <a:ln w="63500">
            <a:solidFill>
              <a:srgbClr val="009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defTabSz="176342"/>
            <a:endParaRPr lang="en-US" sz="463">
              <a:solidFill>
                <a:srgbClr val="000000"/>
              </a:solidFill>
              <a:latin typeface="Helvetica" panose="020B0604020202020204" pitchFamily="34" charset="0"/>
              <a:cs typeface="Helvetica" panose="020B0604020202020204" pitchFamily="34" charset="0"/>
              <a:sym typeface="Helvetica" panose="020B0604020202020204" pitchFamily="34" charset="0"/>
            </a:endParaRPr>
          </a:p>
        </p:txBody>
      </p:sp>
    </p:spTree>
    <p:extLst>
      <p:ext uri="{BB962C8B-B14F-4D97-AF65-F5344CB8AC3E}">
        <p14:creationId xmlns:p14="http://schemas.microsoft.com/office/powerpoint/2010/main" val="3380588066"/>
      </p:ext>
    </p:extLst>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3" name="Rectangle 3"/>
          <p:cNvSpPr>
            <a:spLocks noChangeArrowheads="1"/>
          </p:cNvSpPr>
          <p:nvPr/>
        </p:nvSpPr>
        <p:spPr bwMode="auto">
          <a:xfrm>
            <a:off x="0" y="5715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nSpc>
                <a:spcPct val="80000"/>
              </a:lnSpc>
            </a:pPr>
            <a:r>
              <a:rPr lang="en-US" sz="30000" dirty="0">
                <a:solidFill>
                  <a:srgbClr val="FFFFFF"/>
                </a:solidFill>
                <a:latin typeface="Rockwell Extra Bold" panose="02060903040505020403" pitchFamily="18" charset="0"/>
              </a:rPr>
              <a:t>5</a:t>
            </a:r>
            <a:br>
              <a:rPr lang="en-US" sz="30000" dirty="0">
                <a:solidFill>
                  <a:srgbClr val="FFFFFF"/>
                </a:solidFill>
                <a:latin typeface="Rockwell Extra Bold" panose="02060903040505020403" pitchFamily="18" charset="0"/>
              </a:rPr>
            </a:br>
            <a:r>
              <a:rPr lang="en-US" sz="5400" dirty="0">
                <a:solidFill>
                  <a:srgbClr val="FFFFFF"/>
                </a:solidFill>
                <a:latin typeface="Rockwell Extra Bold" panose="02060903040505020403" pitchFamily="18" charset="0"/>
              </a:rPr>
              <a:t>MINUTES</a:t>
            </a:r>
          </a:p>
        </p:txBody>
      </p:sp>
    </p:spTree>
    <p:extLst>
      <p:ext uri="{BB962C8B-B14F-4D97-AF65-F5344CB8AC3E}">
        <p14:creationId xmlns:p14="http://schemas.microsoft.com/office/powerpoint/2010/main" val="31967372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itecover.gif"/>
          <p:cNvPicPr>
            <a:picLocks noChangeAspect="1"/>
          </p:cNvPicPr>
          <p:nvPr/>
        </p:nvPicPr>
        <p:blipFill>
          <a:blip r:embed="rId3" cstate="email">
            <a:extLst>
              <a:ext uri="{28A0092B-C50C-407E-A947-70E740481C1C}">
                <a14:useLocalDpi xmlns:a14="http://schemas.microsoft.com/office/drawing/2010/main"/>
              </a:ext>
            </a:extLst>
          </a:blip>
          <a:srcRect l="34" t="4500" r="34" b="2107"/>
          <a:stretch>
            <a:fillRect/>
          </a:stretch>
        </p:blipFill>
        <p:spPr bwMode="auto">
          <a:xfrm rot="-120000">
            <a:off x="774382" y="191045"/>
            <a:ext cx="3441859" cy="4761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0"/>
                <a:headEnd/>
                <a:tailEnd/>
              </a14:hiddenLine>
            </a:ext>
          </a:extLst>
        </p:spPr>
      </p:pic>
      <p:pic>
        <p:nvPicPr>
          <p:cNvPr id="27657" name="Picture 9" descr="If poets are the unacknowledged legislators of the world, science fiction writers are its court jesters. We are Wise Fools who can leap, caper, utter prophecies, and scratch ourselves in public. We can play with Big Ideas because the garish motley of our pulp origins make us seem harmless. - Bruce Sterli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80000">
            <a:off x="4664774" y="221823"/>
            <a:ext cx="3547252" cy="4761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5132711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
          <p:cNvGrpSpPr>
            <a:grpSpLocks/>
          </p:cNvGrpSpPr>
          <p:nvPr/>
        </p:nvGrpSpPr>
        <p:grpSpPr bwMode="auto">
          <a:xfrm rot="-180000">
            <a:off x="2598488" y="165327"/>
            <a:ext cx="3512276" cy="4953068"/>
            <a:chOff x="-215901" y="-139701"/>
            <a:chExt cx="9105901" cy="12842620"/>
          </a:xfrm>
        </p:grpSpPr>
        <p:pic>
          <p:nvPicPr>
            <p:cNvPr id="10243" name="Picture 2" descr="droppedImage.pdf"/>
            <p:cNvPicPr>
              <a:picLocks noChangeAspect="1"/>
            </p:cNvPicPr>
            <p:nvPr/>
          </p:nvPicPr>
          <p:blipFill>
            <a:blip r:embed="rId3" cstate="email">
              <a:extLst>
                <a:ext uri="{28A0092B-C50C-407E-A947-70E740481C1C}">
                  <a14:useLocalDpi xmlns:a14="http://schemas.microsoft.com/office/drawing/2010/main"/>
                </a:ext>
              </a:extLst>
            </a:blip>
            <a:srcRect l="798" t="60" r="777"/>
            <a:stretch>
              <a:fillRect/>
            </a:stretch>
          </p:blipFill>
          <p:spPr bwMode="auto">
            <a:xfrm>
              <a:off x="-1" y="0"/>
              <a:ext cx="8674101" cy="12276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901" y="-139701"/>
              <a:ext cx="9105901" cy="12842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13103086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0000">
            <a:off x="2984863" y="292133"/>
            <a:ext cx="3218485" cy="4583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9171609"/>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0"/>
          <p:cNvGrpSpPr>
            <a:grpSpLocks noChangeAspect="1"/>
          </p:cNvGrpSpPr>
          <p:nvPr/>
        </p:nvGrpSpPr>
        <p:grpSpPr bwMode="auto">
          <a:xfrm rot="21184455">
            <a:off x="3142842" y="293915"/>
            <a:ext cx="3246528" cy="4761411"/>
            <a:chOff x="-215901" y="-139701"/>
            <a:chExt cx="6731001" cy="9871403"/>
          </a:xfrm>
        </p:grpSpPr>
        <p:pic>
          <p:nvPicPr>
            <p:cNvPr id="12291" name="Picture 11" descr="droppedImage.pdf"/>
            <p:cNvPicPr>
              <a:picLocks noChangeAspect="1"/>
            </p:cNvPicPr>
            <p:nvPr/>
          </p:nvPicPr>
          <p:blipFill>
            <a:blip r:embed="rId3" cstate="email">
              <a:extLst>
                <a:ext uri="{28A0092B-C50C-407E-A947-70E740481C1C}">
                  <a14:useLocalDpi xmlns:a14="http://schemas.microsoft.com/office/drawing/2010/main"/>
                </a:ext>
              </a:extLst>
            </a:blip>
            <a:srcRect l="2689" t="926" r="2629" b="1913"/>
            <a:stretch>
              <a:fillRect/>
            </a:stretch>
          </p:blipFill>
          <p:spPr bwMode="auto">
            <a:xfrm>
              <a:off x="0" y="0"/>
              <a:ext cx="6299201" cy="9312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901" y="-139701"/>
              <a:ext cx="6731001" cy="9871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16173337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p:cNvGrpSpPr>
            <a:grpSpLocks noChangeAspect="1"/>
          </p:cNvGrpSpPr>
          <p:nvPr/>
        </p:nvGrpSpPr>
        <p:grpSpPr bwMode="auto">
          <a:xfrm rot="252586">
            <a:off x="2960370" y="294527"/>
            <a:ext cx="3476761" cy="4761411"/>
            <a:chOff x="-215901" y="-139701"/>
            <a:chExt cx="7010401" cy="9439911"/>
          </a:xfrm>
        </p:grpSpPr>
        <p:pic>
          <p:nvPicPr>
            <p:cNvPr id="14339" name="Picture 2" descr="droppedImage.pdf"/>
            <p:cNvPicPr>
              <a:picLocks noChangeAspect="1"/>
            </p:cNvPicPr>
            <p:nvPr/>
          </p:nvPicPr>
          <p:blipFill>
            <a:blip r:embed="rId3" cstate="email">
              <a:extLst>
                <a:ext uri="{28A0092B-C50C-407E-A947-70E740481C1C}">
                  <a14:useLocalDpi xmlns:a14="http://schemas.microsoft.com/office/drawing/2010/main"/>
                </a:ext>
              </a:extLst>
            </a:blip>
            <a:srcRect l="130" t="2399" b="2542"/>
            <a:stretch>
              <a:fillRect/>
            </a:stretch>
          </p:blipFill>
          <p:spPr bwMode="auto">
            <a:xfrm>
              <a:off x="0" y="0"/>
              <a:ext cx="6570011" cy="8881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80000">
              <a:off x="-215901" y="-139701"/>
              <a:ext cx="7010401" cy="9439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78395027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8" name="Picture 14" descr="http://theclassicgamer.com/wp-content/uploads/2014/02/deus_ex_box.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0686" y="367393"/>
            <a:ext cx="4438106" cy="4438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34502"/>
      </p:ext>
    </p:extLst>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5" name="Picture 9" descr="DEMfob_3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21362928">
            <a:off x="3178357" y="108381"/>
            <a:ext cx="3165702" cy="4874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extLst>
      <p:ext uri="{BB962C8B-B14F-4D97-AF65-F5344CB8AC3E}">
        <p14:creationId xmlns:p14="http://schemas.microsoft.com/office/powerpoint/2010/main" val="13094686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p:cNvSpPr>
          <p:nvPr/>
        </p:nvSpPr>
        <p:spPr bwMode="auto">
          <a:xfrm>
            <a:off x="751115" y="2189661"/>
            <a:ext cx="7641159" cy="980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dist="1270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25718" tIns="25718" rIns="25718" bIns="25718" anchor="ctr"/>
          <a:lstStyle>
            <a:lvl1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eaLnBrk="1">
              <a:defRPr/>
            </a:pPr>
            <a:r>
              <a:rPr lang="en-US" altLang="en-US" sz="4937" b="1" dirty="0">
                <a:solidFill>
                  <a:srgbClr val="FFFFFF"/>
                </a:solidFill>
                <a:effectLst>
                  <a:outerShdw blurRad="38100" dist="38100" dir="2700000" algn="tl">
                    <a:srgbClr val="FFFFFF"/>
                  </a:outerShdw>
                </a:effectLst>
                <a:latin typeface="Helvetica Neue" charset="0"/>
                <a:ea typeface="Helvetica Neue" charset="0"/>
                <a:cs typeface="Helvetica Neue" charset="0"/>
                <a:sym typeface="Helvetica Neue" charset="0"/>
              </a:rPr>
              <a:t>We haven’t recreated that D&amp;D moment yet…</a:t>
            </a:r>
            <a:endParaRPr lang="en-US" altLang="en-US" sz="4937" dirty="0">
              <a:solidFill>
                <a:srgbClr val="FFFFFF"/>
              </a:solidFill>
            </a:endParaRPr>
          </a:p>
        </p:txBody>
      </p:sp>
    </p:spTree>
    <p:extLst>
      <p:ext uri="{BB962C8B-B14F-4D97-AF65-F5344CB8AC3E}">
        <p14:creationId xmlns:p14="http://schemas.microsoft.com/office/powerpoint/2010/main" val="289536221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p:cNvSpPr>
          <p:nvPr/>
        </p:nvSpPr>
        <p:spPr bwMode="auto">
          <a:xfrm>
            <a:off x="751115" y="2189661"/>
            <a:ext cx="7641159" cy="980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dist="1270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25718" tIns="25718" rIns="25718" bIns="25718" anchor="ctr"/>
          <a:lstStyle>
            <a:lvl1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546100">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defTabSz="5461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eaLnBrk="1">
              <a:defRPr/>
            </a:pPr>
            <a:r>
              <a:rPr lang="en-US" altLang="en-US" sz="4937" b="1" dirty="0">
                <a:solidFill>
                  <a:srgbClr val="FFFFFF"/>
                </a:solidFill>
                <a:effectLst>
                  <a:outerShdw blurRad="38100" dist="38100" dir="2700000" algn="tl">
                    <a:srgbClr val="FFFFFF"/>
                  </a:outerShdw>
                </a:effectLst>
                <a:latin typeface="Helvetica Neue" charset="0"/>
                <a:ea typeface="Helvetica Neue" charset="0"/>
                <a:cs typeface="Helvetica Neue" charset="0"/>
                <a:sym typeface="Helvetica Neue" charset="0"/>
              </a:rPr>
              <a:t>But we will.</a:t>
            </a:r>
            <a:endParaRPr lang="en-US" altLang="en-US" sz="4937" dirty="0">
              <a:solidFill>
                <a:srgbClr val="FFFFFF"/>
              </a:solidFill>
            </a:endParaRPr>
          </a:p>
        </p:txBody>
      </p:sp>
    </p:spTree>
    <p:extLst>
      <p:ext uri="{BB962C8B-B14F-4D97-AF65-F5344CB8AC3E}">
        <p14:creationId xmlns:p14="http://schemas.microsoft.com/office/powerpoint/2010/main" val="1525825887"/>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6677361"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000" dirty="0" smtClean="0">
                <a:solidFill>
                  <a:srgbClr val="FFFFFF"/>
                </a:solidFill>
                <a:latin typeface="Rockwell Extra Bold" panose="02060903040505020403" pitchFamily="18" charset="0"/>
              </a:rPr>
              <a:t>GUILLAUME</a:t>
            </a:r>
          </a:p>
          <a:p>
            <a:pPr algn="ctr">
              <a:lnSpc>
                <a:spcPct val="80000"/>
              </a:lnSpc>
            </a:pPr>
            <a:r>
              <a:rPr lang="en-US" altLang="en-US" sz="7000" dirty="0" smtClean="0">
                <a:solidFill>
                  <a:srgbClr val="FFFFFF"/>
                </a:solidFill>
                <a:latin typeface="Rockwell Extra Bold" panose="02060903040505020403" pitchFamily="18" charset="0"/>
              </a:rPr>
              <a:t>PROVOST</a:t>
            </a:r>
            <a:endParaRPr lang="en-US" altLang="en-US" sz="7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Founder &amp; Creative Director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Compulsion Games</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G_Provost</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5901" y="3705495"/>
            <a:ext cx="2667619" cy="120163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1" y="2209508"/>
            <a:ext cx="2783540" cy="1253847"/>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4601" y="-1"/>
            <a:ext cx="2783540" cy="2087655"/>
          </a:xfrm>
          <a:prstGeom prst="rect">
            <a:avLst/>
          </a:prstGeom>
        </p:spPr>
      </p:pic>
    </p:spTree>
    <p:extLst>
      <p:ext uri="{BB962C8B-B14F-4D97-AF65-F5344CB8AC3E}">
        <p14:creationId xmlns:p14="http://schemas.microsoft.com/office/powerpoint/2010/main" val="3539739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500" y="485652"/>
            <a:ext cx="1547732" cy="2070366"/>
          </a:xfrm>
          <a:prstGeom prst="rect">
            <a:avLst/>
          </a:prstGeom>
        </p:spPr>
      </p:pic>
      <p:pic>
        <p:nvPicPr>
          <p:cNvPr id="40" name="Picture 3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17841" y="2606997"/>
            <a:ext cx="1828800" cy="2047553"/>
          </a:xfrm>
          <a:prstGeom prst="rect">
            <a:avLst/>
          </a:prstGeom>
        </p:spPr>
      </p:pic>
      <p:pic>
        <p:nvPicPr>
          <p:cNvPr id="45" name="Picture 4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1188" y="2608613"/>
            <a:ext cx="1444534" cy="2033048"/>
          </a:xfrm>
          <a:prstGeom prst="rect">
            <a:avLst/>
          </a:prstGeom>
        </p:spPr>
      </p:pic>
    </p:spTree>
    <p:extLst>
      <p:ext uri="{BB962C8B-B14F-4D97-AF65-F5344CB8AC3E}">
        <p14:creationId xmlns:p14="http://schemas.microsoft.com/office/powerpoint/2010/main" val="1701505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5"/>
          <p:cNvSpPr>
            <a:spLocks noChangeArrowheads="1"/>
          </p:cNvSpPr>
          <p:nvPr/>
        </p:nvSpPr>
        <p:spPr bwMode="auto">
          <a:xfrm>
            <a:off x="-304800" y="-423863"/>
            <a:ext cx="9753600" cy="147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endParaRPr lang="en-US" altLang="en-US" sz="4400" smtClean="0">
              <a:solidFill>
                <a:srgbClr val="FFFFFF"/>
              </a:solidFill>
              <a:latin typeface="Rockwell Extra Bold" panose="02060903040505020403" pitchFamily="18" charset="0"/>
            </a:endParaRPr>
          </a:p>
        </p:txBody>
      </p:sp>
      <p:sp>
        <p:nvSpPr>
          <p:cNvPr id="4099" name="Rectangle 7"/>
          <p:cNvSpPr>
            <a:spLocks noChangeArrowheads="1"/>
          </p:cNvSpPr>
          <p:nvPr/>
        </p:nvSpPr>
        <p:spPr bwMode="auto">
          <a:xfrm>
            <a:off x="1035050" y="2555875"/>
            <a:ext cx="2667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sz="1700" b="1" smtClean="0">
                <a:solidFill>
                  <a:srgbClr val="FFFFFF"/>
                </a:solidFill>
              </a:rPr>
              <a:t>Guillaume Provost</a:t>
            </a:r>
          </a:p>
        </p:txBody>
      </p:sp>
      <p:sp>
        <p:nvSpPr>
          <p:cNvPr id="4100" name="Rectangle 14"/>
          <p:cNvSpPr>
            <a:spLocks noChangeArrowheads="1"/>
          </p:cNvSpPr>
          <p:nvPr/>
        </p:nvSpPr>
        <p:spPr bwMode="auto">
          <a:xfrm>
            <a:off x="-1905000" y="1189038"/>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8000" b="1" smtClean="0">
                <a:solidFill>
                  <a:srgbClr val="FFFFFF"/>
                </a:solidFill>
                <a:latin typeface="Century Gothic" panose="020B0502020202020204" pitchFamily="34" charset="0"/>
              </a:rPr>
              <a:t>Moment </a:t>
            </a:r>
          </a:p>
          <a:p>
            <a:pPr algn="ctr" eaLnBrk="1" hangingPunct="1">
              <a:lnSpc>
                <a:spcPct val="80000"/>
              </a:lnSpc>
            </a:pPr>
            <a:r>
              <a:rPr lang="en-US" altLang="en-US" sz="8000" b="1" smtClean="0">
                <a:solidFill>
                  <a:srgbClr val="FFFFFF"/>
                </a:solidFill>
                <a:latin typeface="Century Gothic" panose="020B0502020202020204" pitchFamily="34" charset="0"/>
              </a:rPr>
              <a:t>of Clarity</a:t>
            </a:r>
          </a:p>
          <a:p>
            <a:pPr algn="ctr" eaLnBrk="1" hangingPunct="1">
              <a:lnSpc>
                <a:spcPct val="80000"/>
              </a:lnSpc>
            </a:pPr>
            <a:endParaRPr lang="en-US" altLang="en-US" sz="8000" b="1" smtClean="0">
              <a:solidFill>
                <a:srgbClr val="FFFFFF"/>
              </a:solidFill>
              <a:latin typeface="Century Gothic" panose="020B0502020202020204" pitchFamily="34" charset="0"/>
            </a:endParaRPr>
          </a:p>
        </p:txBody>
      </p:sp>
      <p:sp>
        <p:nvSpPr>
          <p:cNvPr id="4101" name="Rectangle 16"/>
          <p:cNvSpPr>
            <a:spLocks noChangeArrowheads="1"/>
          </p:cNvSpPr>
          <p:nvPr/>
        </p:nvSpPr>
        <p:spPr bwMode="auto">
          <a:xfrm>
            <a:off x="4419600" y="4618038"/>
            <a:ext cx="4727575"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b="1" smtClean="0">
                <a:solidFill>
                  <a:srgbClr val="FFFFFF"/>
                </a:solidFill>
              </a:rPr>
              <a:t>Montreal International Game Summit</a:t>
            </a:r>
          </a:p>
          <a:p>
            <a:pPr algn="r" eaLnBrk="1" hangingPunct="1">
              <a:lnSpc>
                <a:spcPct val="80000"/>
              </a:lnSpc>
              <a:spcBef>
                <a:spcPct val="20000"/>
              </a:spcBef>
            </a:pPr>
            <a:r>
              <a:rPr lang="en-US" altLang="en-US" sz="1600" b="1" smtClean="0">
                <a:solidFill>
                  <a:srgbClr val="FFFFFF"/>
                </a:solidFill>
              </a:rPr>
              <a:t>Tuesday, November 17th,  4:30PM</a:t>
            </a:r>
          </a:p>
          <a:p>
            <a:pPr algn="r" eaLnBrk="1" hangingPunct="1">
              <a:lnSpc>
                <a:spcPct val="80000"/>
              </a:lnSpc>
              <a:spcBef>
                <a:spcPct val="20000"/>
              </a:spcBef>
              <a:buFontTx/>
              <a:buChar char="•"/>
            </a:pPr>
            <a:endParaRPr lang="en-US" altLang="en-US" b="1" smtClean="0">
              <a:solidFill>
                <a:srgbClr val="FFFFFF"/>
              </a:solidFill>
            </a:endParaRPr>
          </a:p>
          <a:p>
            <a:pPr algn="r" eaLnBrk="1" hangingPunct="1">
              <a:lnSpc>
                <a:spcPct val="80000"/>
              </a:lnSpc>
              <a:spcBef>
                <a:spcPct val="20000"/>
              </a:spcBef>
              <a:buFontTx/>
              <a:buChar char="•"/>
            </a:pPr>
            <a:endParaRPr lang="en-US" altLang="en-US" b="1" smtClean="0">
              <a:solidFill>
                <a:srgbClr val="FFFFFF"/>
              </a:solidFill>
            </a:endParaRPr>
          </a:p>
          <a:p>
            <a:pPr algn="r" eaLnBrk="1" hangingPunct="1">
              <a:lnSpc>
                <a:spcPct val="80000"/>
              </a:lnSpc>
              <a:spcBef>
                <a:spcPct val="20000"/>
              </a:spcBef>
              <a:buFontTx/>
              <a:buChar char="•"/>
            </a:pPr>
            <a:endParaRPr lang="en-US" altLang="en-US" b="1" smtClean="0">
              <a:solidFill>
                <a:srgbClr val="FFFFFF"/>
              </a:solidFill>
            </a:endParaRPr>
          </a:p>
        </p:txBody>
      </p:sp>
      <p:sp>
        <p:nvSpPr>
          <p:cNvPr id="4102" name="Rectangle 17"/>
          <p:cNvSpPr>
            <a:spLocks noChangeArrowheads="1"/>
          </p:cNvSpPr>
          <p:nvPr/>
        </p:nvSpPr>
        <p:spPr bwMode="auto">
          <a:xfrm>
            <a:off x="6762750" y="2419350"/>
            <a:ext cx="2392363"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smtClean="0">
                <a:solidFill>
                  <a:srgbClr val="FFFFFF"/>
                </a:solidFill>
              </a:rPr>
              <a:t>@G_Provost</a:t>
            </a:r>
          </a:p>
        </p:txBody>
      </p:sp>
      <p:sp>
        <p:nvSpPr>
          <p:cNvPr id="4103" name="Rectangle 16"/>
          <p:cNvSpPr>
            <a:spLocks noChangeArrowheads="1"/>
          </p:cNvSpPr>
          <p:nvPr/>
        </p:nvSpPr>
        <p:spPr bwMode="auto">
          <a:xfrm>
            <a:off x="4562475" y="2032000"/>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pPr>
            <a:r>
              <a:rPr lang="en-US" altLang="en-US" sz="1700" b="1" i="1" smtClean="0">
                <a:solidFill>
                  <a:srgbClr val="FFFFFF"/>
                </a:solidFill>
              </a:rPr>
              <a:t>with</a:t>
            </a:r>
          </a:p>
        </p:txBody>
      </p:sp>
      <p:sp>
        <p:nvSpPr>
          <p:cNvPr id="4104" name="Rectangle 1"/>
          <p:cNvSpPr>
            <a:spLocks noChangeArrowheads="1"/>
          </p:cNvSpPr>
          <p:nvPr/>
        </p:nvSpPr>
        <p:spPr bwMode="auto">
          <a:xfrm>
            <a:off x="993775" y="3060700"/>
            <a:ext cx="34258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CA" altLang="en-US" b="1" smtClean="0">
                <a:solidFill>
                  <a:srgbClr val="FFFFFF"/>
                </a:solidFill>
                <a:latin typeface="Century Gothic" panose="020B0502020202020204" pitchFamily="34" charset="0"/>
              </a:rPr>
              <a:t>Tales from the indie trenches.</a:t>
            </a:r>
            <a:endParaRPr lang="en-US" altLang="en-US" b="1" smtClean="0">
              <a:solidFill>
                <a:srgbClr val="FFFFFF"/>
              </a:solidFill>
              <a:latin typeface="Century Gothic" panose="020B0502020202020204" pitchFamily="34" charset="0"/>
            </a:endParaRPr>
          </a:p>
        </p:txBody>
      </p:sp>
      <p:pic>
        <p:nvPicPr>
          <p:cNvPr id="4105"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0313" y="0"/>
            <a:ext cx="4114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431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99300" y="0"/>
            <a:ext cx="20447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50" y="57150"/>
            <a:ext cx="2252663"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70038" y="1165225"/>
            <a:ext cx="202088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78124" y="402210"/>
            <a:ext cx="7391400" cy="486287"/>
          </a:xfrm>
          <a:prstGeom prst="rect">
            <a:avLst/>
          </a:prstGeom>
        </p:spPr>
        <p:txBody>
          <a:bodyPr>
            <a:spAutoFit/>
          </a:bodyPr>
          <a:lstStyle/>
          <a:p>
            <a:pPr algn="ctr" eaLnBrk="1" hangingPunct="1">
              <a:lnSpc>
                <a:spcPct val="80000"/>
              </a:lnSpc>
              <a:defRPr/>
            </a:pPr>
            <a:r>
              <a:rPr lang="en-CA" altLang="en-US" sz="32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1994 in a Nutshell</a:t>
            </a:r>
            <a:endParaRPr lang="en-US" altLang="en-US" sz="32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endParaRPr>
          </a:p>
        </p:txBody>
      </p:sp>
      <p:pic>
        <p:nvPicPr>
          <p:cNvPr id="6150"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16600" y="1162050"/>
            <a:ext cx="2189163"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67100" y="1825625"/>
            <a:ext cx="246221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065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sz="3200" dirty="0" smtClean="0">
                <a:solidFill>
                  <a:schemeClr val="accent3"/>
                </a:solidFill>
              </a:rPr>
              <a:t>My job in 1994</a:t>
            </a:r>
            <a:endParaRPr lang="en-CA" sz="3200" dirty="0">
              <a:solidFill>
                <a:schemeClr val="accent3"/>
              </a:solidFill>
            </a:endParaRPr>
          </a:p>
        </p:txBody>
      </p:sp>
      <p:pic>
        <p:nvPicPr>
          <p:cNvPr id="8195"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974725" y="1370013"/>
            <a:ext cx="7194550" cy="326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639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0"/>
            <a:ext cx="6651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bwMode="auto">
          <a:xfrm>
            <a:off x="601663" y="4552950"/>
            <a:ext cx="7886700" cy="99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800" smtClean="0">
                <a:solidFill>
                  <a:schemeClr val="tx1"/>
                </a:solidFill>
              </a:rPr>
              <a:t>What a game job was like in 1994</a:t>
            </a:r>
          </a:p>
        </p:txBody>
      </p:sp>
    </p:spTree>
    <p:extLst>
      <p:ext uri="{BB962C8B-B14F-4D97-AF65-F5344CB8AC3E}">
        <p14:creationId xmlns:p14="http://schemas.microsoft.com/office/powerpoint/2010/main" val="2374050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049338" y="15875"/>
            <a:ext cx="6837362" cy="5127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p:cNvSpPr>
            <a:spLocks noGrp="1"/>
          </p:cNvSpPr>
          <p:nvPr>
            <p:ph type="title"/>
          </p:nvPr>
        </p:nvSpPr>
        <p:spPr bwMode="auto">
          <a:xfrm>
            <a:off x="2209800" y="4248150"/>
            <a:ext cx="7886700" cy="99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mtClean="0">
                <a:solidFill>
                  <a:schemeClr val="bg1"/>
                </a:solidFill>
              </a:rPr>
              <a:t>Hipsters in Disguise</a:t>
            </a:r>
          </a:p>
        </p:txBody>
      </p:sp>
    </p:spTree>
    <p:extLst>
      <p:ext uri="{BB962C8B-B14F-4D97-AF65-F5344CB8AC3E}">
        <p14:creationId xmlns:p14="http://schemas.microsoft.com/office/powerpoint/2010/main" val="30675315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946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130175"/>
            <a:ext cx="193198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293938"/>
            <a:ext cx="38877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562600" y="552450"/>
            <a:ext cx="28575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91200" y="2190750"/>
            <a:ext cx="27447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57200" y="349250"/>
            <a:ext cx="1879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48000" y="3746500"/>
            <a:ext cx="28289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217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solidFill>
                  <a:schemeClr val="accent3"/>
                </a:solidFill>
              </a:rPr>
              <a:t>My job in 1996</a:t>
            </a:r>
            <a:endParaRPr lang="en-CA" dirty="0"/>
          </a:p>
        </p:txBody>
      </p:sp>
      <p:pic>
        <p:nvPicPr>
          <p:cNvPr id="18435"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397125" y="1370013"/>
            <a:ext cx="4349750" cy="326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9998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85850"/>
            <a:ext cx="9159875" cy="735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1000" y="4019550"/>
            <a:ext cx="4572000" cy="683264"/>
          </a:xfrm>
          <a:prstGeom prst="rect">
            <a:avLst/>
          </a:prstGeom>
        </p:spPr>
        <p:txBody>
          <a:bodyPr>
            <a:spAutoFit/>
          </a:bodyPr>
          <a:lstStyle/>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“You need to go… where      the game industry is thriving.”</a:t>
            </a:r>
            <a:endParaRPr lang="en-US"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3921229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524000" y="3790950"/>
            <a:ext cx="7391400" cy="683264"/>
          </a:xfrm>
          <a:prstGeom prst="rect">
            <a:avLst/>
          </a:prstGeom>
        </p:spPr>
        <p:txBody>
          <a:bodyPr>
            <a:spAutoFit/>
          </a:bodyPr>
          <a:lstStyle/>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“Montreal? It’s a giant pothole. </a:t>
            </a:r>
          </a:p>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                   We’ll never make videogames here.”</a:t>
            </a:r>
            <a:endParaRPr lang="en-US"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212458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500" y="485652"/>
            <a:ext cx="1547732" cy="2070366"/>
          </a:xfrm>
          <a:prstGeom prst="rect">
            <a:avLst/>
          </a:prstGeom>
        </p:spPr>
      </p:pic>
      <p:pic>
        <p:nvPicPr>
          <p:cNvPr id="40" name="Picture 3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17841" y="2606997"/>
            <a:ext cx="1828800" cy="2047553"/>
          </a:xfrm>
          <a:prstGeom prst="rect">
            <a:avLst/>
          </a:prstGeom>
        </p:spPr>
      </p:pic>
      <p:pic>
        <p:nvPicPr>
          <p:cNvPr id="41" name="Picture 4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40322" y="480380"/>
            <a:ext cx="1752600" cy="2061457"/>
          </a:xfrm>
          <a:prstGeom prst="rect">
            <a:avLst/>
          </a:prstGeom>
        </p:spPr>
      </p:pic>
      <p:pic>
        <p:nvPicPr>
          <p:cNvPr id="42" name="Picture 4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84931" y="480380"/>
            <a:ext cx="1561710" cy="2061457"/>
          </a:xfrm>
          <a:prstGeom prst="rect">
            <a:avLst/>
          </a:prstGeom>
        </p:spPr>
      </p:pic>
      <p:pic>
        <p:nvPicPr>
          <p:cNvPr id="43" name="Picture 2" descr="MePilotingBoat"/>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736094" y="2608613"/>
            <a:ext cx="1600200" cy="203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01767" y="2625284"/>
            <a:ext cx="2057401" cy="2019634"/>
          </a:xfrm>
          <a:prstGeom prst="rect">
            <a:avLst/>
          </a:prstGeom>
        </p:spPr>
      </p:pic>
      <p:pic>
        <p:nvPicPr>
          <p:cNvPr id="45" name="Picture 4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71188" y="2608613"/>
            <a:ext cx="1444534" cy="2033048"/>
          </a:xfrm>
          <a:prstGeom prst="rect">
            <a:avLst/>
          </a:prstGeom>
        </p:spPr>
      </p:pic>
      <p:pic>
        <p:nvPicPr>
          <p:cNvPr id="46" name="Picture 4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704950" y="461134"/>
            <a:ext cx="1812891" cy="2080703"/>
          </a:xfrm>
          <a:prstGeom prst="rect">
            <a:avLst/>
          </a:prstGeom>
        </p:spPr>
      </p:pic>
    </p:spTree>
    <p:extLst>
      <p:ext uri="{BB962C8B-B14F-4D97-AF65-F5344CB8AC3E}">
        <p14:creationId xmlns:p14="http://schemas.microsoft.com/office/powerpoint/2010/main" val="1480094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ltLang="en-US" smtClean="0"/>
          </a:p>
        </p:txBody>
      </p:sp>
      <p:sp>
        <p:nvSpPr>
          <p:cNvPr id="24579"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ltLang="en-US" smtClean="0"/>
          </a:p>
        </p:txBody>
      </p:sp>
      <p:sp>
        <p:nvSpPr>
          <p:cNvPr id="7" name="Rectangle 6"/>
          <p:cNvSpPr/>
          <p:nvPr/>
        </p:nvSpPr>
        <p:spPr>
          <a:xfrm>
            <a:off x="2057400" y="2242200"/>
            <a:ext cx="4572000" cy="387798"/>
          </a:xfrm>
          <a:prstGeom prst="rect">
            <a:avLst/>
          </a:prstGeom>
        </p:spPr>
        <p:txBody>
          <a:bodyPr>
            <a:spAutoFit/>
          </a:bodyPr>
          <a:lstStyle/>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1997 – Lac St-Jean</a:t>
            </a:r>
            <a:endParaRPr lang="en-US"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endParaRPr>
          </a:p>
        </p:txBody>
      </p:sp>
      <p:pic>
        <p:nvPicPr>
          <p:cNvPr id="24581"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0400" y="-1390650"/>
            <a:ext cx="12790488"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118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0"/>
            <a:ext cx="6651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bwMode="auto">
          <a:xfrm>
            <a:off x="601663" y="4552950"/>
            <a:ext cx="7886700" cy="99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800" smtClean="0">
                <a:solidFill>
                  <a:schemeClr val="tx1"/>
                </a:solidFill>
              </a:rPr>
              <a:t>My job in 1997</a:t>
            </a:r>
          </a:p>
        </p:txBody>
      </p:sp>
    </p:spTree>
    <p:extLst>
      <p:ext uri="{BB962C8B-B14F-4D97-AF65-F5344CB8AC3E}">
        <p14:creationId xmlns:p14="http://schemas.microsoft.com/office/powerpoint/2010/main" val="40710088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4113" y="0"/>
            <a:ext cx="6835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6097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92088" y="133350"/>
            <a:ext cx="4452937" cy="3262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95500" y="1047750"/>
            <a:ext cx="517366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08513" y="18859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5078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57150"/>
            <a:ext cx="6742113"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593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075" y="0"/>
            <a:ext cx="84518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2072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8400" y="2114550"/>
            <a:ext cx="20891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447800" y="157163"/>
            <a:ext cx="6562725" cy="1041400"/>
          </a:xfrm>
        </p:spPr>
        <p:txBody>
          <a:bodyPr/>
          <a:lstStyle/>
          <a:p>
            <a:pPr>
              <a:defRPr/>
            </a:pPr>
            <a:r>
              <a:rPr lang="en-CA" sz="3200" dirty="0" smtClean="0">
                <a:solidFill>
                  <a:schemeClr val="accent3"/>
                </a:solidFill>
              </a:rPr>
              <a:t>What being independent meant in the 1990s and 2000s</a:t>
            </a:r>
            <a:endParaRPr lang="en-CA" sz="3200" dirty="0">
              <a:solidFill>
                <a:schemeClr val="accent3"/>
              </a:solidFill>
            </a:endParaRPr>
          </a:p>
        </p:txBody>
      </p:sp>
      <p:sp>
        <p:nvSpPr>
          <p:cNvPr id="7" name="Title 1"/>
          <p:cNvSpPr txBox="1">
            <a:spLocks/>
          </p:cNvSpPr>
          <p:nvPr/>
        </p:nvSpPr>
        <p:spPr>
          <a:xfrm>
            <a:off x="2895600" y="1657350"/>
            <a:ext cx="3714750" cy="620713"/>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en-CA" sz="2400" dirty="0" smtClean="0">
                <a:solidFill>
                  <a:srgbClr val="FFFFFF"/>
                </a:solidFill>
              </a:rPr>
              <a:t>1. Make Game</a:t>
            </a:r>
            <a:endParaRPr lang="en-CA" sz="2400" dirty="0">
              <a:solidFill>
                <a:srgbClr val="FFFFFF"/>
              </a:solidFill>
            </a:endParaRPr>
          </a:p>
        </p:txBody>
      </p:sp>
      <p:sp>
        <p:nvSpPr>
          <p:cNvPr id="8" name="Title 1"/>
          <p:cNvSpPr txBox="1">
            <a:spLocks/>
          </p:cNvSpPr>
          <p:nvPr/>
        </p:nvSpPr>
        <p:spPr>
          <a:xfrm>
            <a:off x="5156200" y="3028950"/>
            <a:ext cx="3714750" cy="620713"/>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en-CA" sz="2400" dirty="0" smtClean="0">
                <a:solidFill>
                  <a:srgbClr val="FFFFFF"/>
                </a:solidFill>
              </a:rPr>
              <a:t>2. Sell Game</a:t>
            </a:r>
            <a:endParaRPr lang="en-CA" sz="2400" dirty="0">
              <a:solidFill>
                <a:srgbClr val="FFFFFF"/>
              </a:solidFill>
            </a:endParaRPr>
          </a:p>
        </p:txBody>
      </p:sp>
      <p:sp>
        <p:nvSpPr>
          <p:cNvPr id="9" name="Title 1"/>
          <p:cNvSpPr txBox="1">
            <a:spLocks/>
          </p:cNvSpPr>
          <p:nvPr/>
        </p:nvSpPr>
        <p:spPr>
          <a:xfrm>
            <a:off x="2906713" y="4400550"/>
            <a:ext cx="3714750" cy="620713"/>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en-CA" sz="2400" dirty="0" smtClean="0">
                <a:solidFill>
                  <a:srgbClr val="FFFFFF"/>
                </a:solidFill>
              </a:rPr>
              <a:t>3. Double in Size</a:t>
            </a:r>
          </a:p>
        </p:txBody>
      </p:sp>
      <p:sp>
        <p:nvSpPr>
          <p:cNvPr id="10" name="Title 1"/>
          <p:cNvSpPr txBox="1">
            <a:spLocks/>
          </p:cNvSpPr>
          <p:nvPr/>
        </p:nvSpPr>
        <p:spPr>
          <a:xfrm>
            <a:off x="381000" y="2876550"/>
            <a:ext cx="3835400" cy="860425"/>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en-CA" sz="2400" dirty="0" smtClean="0">
                <a:solidFill>
                  <a:srgbClr val="FFFFFF"/>
                </a:solidFill>
              </a:rPr>
              <a:t>4. Beg Publishers</a:t>
            </a:r>
          </a:p>
          <a:p>
            <a:pPr>
              <a:defRPr/>
            </a:pPr>
            <a:r>
              <a:rPr lang="en-CA" sz="2400" dirty="0" smtClean="0">
                <a:solidFill>
                  <a:srgbClr val="FFFFFF"/>
                </a:solidFill>
              </a:rPr>
              <a:t>For money</a:t>
            </a:r>
          </a:p>
        </p:txBody>
      </p:sp>
    </p:spTree>
    <p:extLst>
      <p:ext uri="{BB962C8B-B14F-4D97-AF65-F5344CB8AC3E}">
        <p14:creationId xmlns:p14="http://schemas.microsoft.com/office/powerpoint/2010/main" val="41269124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9638" y="0"/>
            <a:ext cx="73247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0190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0" y="-754063"/>
            <a:ext cx="9220200" cy="6132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343400" y="4400550"/>
            <a:ext cx="4572000" cy="683264"/>
          </a:xfrm>
          <a:prstGeom prst="rect">
            <a:avLst/>
          </a:prstGeom>
        </p:spPr>
        <p:txBody>
          <a:bodyPr>
            <a:spAutoFit/>
          </a:bodyPr>
          <a:lstStyle/>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“2008: You should start your own studio.”</a:t>
            </a:r>
            <a:endParaRPr lang="en-US"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1724416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1073150"/>
            <a:ext cx="13335000" cy="71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57200" y="438150"/>
            <a:ext cx="5181600" cy="683264"/>
          </a:xfrm>
          <a:prstGeom prst="rect">
            <a:avLst/>
          </a:prstGeom>
        </p:spPr>
        <p:txBody>
          <a:bodyPr>
            <a:spAutoFit/>
          </a:bodyPr>
          <a:lstStyle/>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“You’re crazy. Independent Games are dead.”</a:t>
            </a:r>
          </a:p>
        </p:txBody>
      </p:sp>
    </p:spTree>
    <p:extLst>
      <p:ext uri="{BB962C8B-B14F-4D97-AF65-F5344CB8AC3E}">
        <p14:creationId xmlns:p14="http://schemas.microsoft.com/office/powerpoint/2010/main" val="881562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ChangeArrowheads="1"/>
          </p:cNvSpPr>
          <p:nvPr/>
        </p:nvSpPr>
        <p:spPr bwMode="auto">
          <a:xfrm>
            <a:off x="0" y="438150"/>
            <a:ext cx="914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15000" b="1" dirty="0">
                <a:solidFill>
                  <a:schemeClr val="bg1"/>
                </a:solidFill>
                <a:latin typeface="Century Gothic" panose="020B0502020202020204" pitchFamily="34" charset="0"/>
              </a:rPr>
              <a:t>Moment of Clarity</a:t>
            </a:r>
          </a:p>
        </p:txBody>
      </p:sp>
    </p:spTree>
    <p:extLst>
      <p:ext uri="{BB962C8B-B14F-4D97-AF65-F5344CB8AC3E}">
        <p14:creationId xmlns:p14="http://schemas.microsoft.com/office/powerpoint/2010/main" val="3567548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0"/>
            <a:ext cx="8229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38400" y="361950"/>
            <a:ext cx="4572000" cy="683264"/>
          </a:xfrm>
          <a:prstGeom prst="rect">
            <a:avLst/>
          </a:prstGeom>
        </p:spPr>
        <p:txBody>
          <a:bodyPr>
            <a:spAutoFit/>
          </a:bodyPr>
          <a:lstStyle/>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“2009: It was a bit cold, </a:t>
            </a:r>
          </a:p>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So I turned up the heat.”</a:t>
            </a:r>
          </a:p>
        </p:txBody>
      </p:sp>
    </p:spTree>
    <p:extLst>
      <p:ext uri="{BB962C8B-B14F-4D97-AF65-F5344CB8AC3E}">
        <p14:creationId xmlns:p14="http://schemas.microsoft.com/office/powerpoint/2010/main" val="2529219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mtClean="0">
                <a:solidFill>
                  <a:schemeClr val="bg1"/>
                </a:solidFill>
              </a:rPr>
              <a:t>Rest in peace</a:t>
            </a:r>
          </a:p>
        </p:txBody>
      </p:sp>
      <p:pic>
        <p:nvPicPr>
          <p:cNvPr id="47107" name="Content Placeholder 3"/>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6838" y="1244600"/>
            <a:ext cx="3048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94138" y="1311275"/>
            <a:ext cx="133985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3313" y="1123950"/>
            <a:ext cx="11128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391150" y="104775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53313" y="3702050"/>
            <a:ext cx="1201737"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62663" y="2901950"/>
            <a:ext cx="25273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49825" y="3709988"/>
            <a:ext cx="23272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513138" y="2959100"/>
            <a:ext cx="228282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12"/>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28600" y="2251075"/>
            <a:ext cx="11430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13"/>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576388" y="2416175"/>
            <a:ext cx="1809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4"/>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8263" y="3841750"/>
            <a:ext cx="198913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15"/>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94088" y="3770313"/>
            <a:ext cx="10890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4746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ltLang="en-US" smtClean="0"/>
          </a:p>
        </p:txBody>
      </p:sp>
      <p:sp>
        <p:nvSpPr>
          <p:cNvPr id="49155"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ltLang="en-US" smtClean="0"/>
          </a:p>
        </p:txBody>
      </p:sp>
      <p:pic>
        <p:nvPicPr>
          <p:cNvPr id="4915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2343150"/>
            <a:ext cx="18288000"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6699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524000" y="3790950"/>
            <a:ext cx="7391400" cy="683264"/>
          </a:xfrm>
          <a:prstGeom prst="rect">
            <a:avLst/>
          </a:prstGeom>
        </p:spPr>
        <p:txBody>
          <a:bodyPr>
            <a:spAutoFit/>
          </a:bodyPr>
          <a:lstStyle/>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“Montreal? It’s a giant pothole. </a:t>
            </a:r>
          </a:p>
          <a:p>
            <a:pPr algn="ctr" eaLnBrk="1" hangingPunct="1">
              <a:lnSpc>
                <a:spcPct val="80000"/>
              </a:lnSpc>
              <a:defRPr/>
            </a:pPr>
            <a:r>
              <a:rPr lang="en-CA"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rPr>
              <a:t>                   We’ll never make videogames here.”</a:t>
            </a:r>
            <a:endParaRPr lang="en-US" altLang="en-US" sz="2400" b="1" dirty="0">
              <a:ln>
                <a:solidFill>
                  <a:srgbClr val="000000"/>
                </a:solidFill>
              </a:ln>
              <a:solidFill>
                <a:srgbClr val="FFFFFF"/>
              </a:solidFill>
              <a:effectLst>
                <a:outerShdw blurRad="50800" dist="38100" dir="5400000" algn="ctr" rotWithShape="0">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3108022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0" y="1428750"/>
            <a:ext cx="4876800" cy="2229150"/>
          </a:xfrm>
          <a:prstGeom prst="rect">
            <a:avLst/>
          </a:prstGeom>
          <a:effectLst>
            <a:glow rad="76200">
              <a:schemeClr val="tx1"/>
            </a:glow>
            <a:outerShdw blurRad="50800" dist="38100" dir="13500000" algn="br" rotWithShape="0">
              <a:prstClr val="black">
                <a:alpha val="40000"/>
              </a:prstClr>
            </a:outerShdw>
          </a:effectLst>
        </p:spPr>
      </p:pic>
    </p:spTree>
    <p:extLst>
      <p:ext uri="{BB962C8B-B14F-4D97-AF65-F5344CB8AC3E}">
        <p14:creationId xmlns:p14="http://schemas.microsoft.com/office/powerpoint/2010/main" val="30070715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6600" y="150495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32488" y="103188"/>
            <a:ext cx="309721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24550" y="1809750"/>
            <a:ext cx="31051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7013" y="122238"/>
            <a:ext cx="2763837"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0025" y="1530350"/>
            <a:ext cx="27051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2400" y="3362325"/>
            <a:ext cx="30448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32488" y="3421063"/>
            <a:ext cx="30972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9135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00200" y="49213"/>
            <a:ext cx="5934075"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7574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825" y="0"/>
            <a:ext cx="76263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2364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3175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9637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1138" y="133350"/>
            <a:ext cx="88582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130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969"/>
            <a:ext cx="9141311" cy="4897131"/>
          </a:xfrm>
          <a:prstGeom prst="rect">
            <a:avLst/>
          </a:prstGeom>
        </p:spPr>
      </p:pic>
    </p:spTree>
    <p:extLst>
      <p:ext uri="{BB962C8B-B14F-4D97-AF65-F5344CB8AC3E}">
        <p14:creationId xmlns:p14="http://schemas.microsoft.com/office/powerpoint/2010/main" val="1644117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648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p:cNvPicPr>
            <a:picLocks noChangeAspect="1"/>
          </p:cNvPicPr>
          <p:nvPr/>
        </p:nvPicPr>
        <p:blipFill>
          <a:blip r:embed="rId4" cstate="email">
            <a:extLst>
              <a:ext uri="{28A0092B-C50C-407E-A947-70E740481C1C}">
                <a14:useLocalDpi xmlns:a14="http://schemas.microsoft.com/office/drawing/2010/main"/>
              </a:ext>
            </a:extLst>
          </a:blip>
          <a:srcRect t="-2" b="-485"/>
          <a:stretch>
            <a:fillRect/>
          </a:stretch>
        </p:blipFill>
        <p:spPr bwMode="auto">
          <a:xfrm>
            <a:off x="4648200" y="0"/>
            <a:ext cx="4495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8200" y="-171450"/>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2942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0"/>
            <a:ext cx="7289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7331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67056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000" dirty="0" smtClean="0">
                <a:solidFill>
                  <a:srgbClr val="FFFFFF"/>
                </a:solidFill>
                <a:latin typeface="Rockwell Extra Bold" panose="02060903040505020403" pitchFamily="18" charset="0"/>
              </a:rPr>
              <a:t>VANDER</a:t>
            </a:r>
          </a:p>
          <a:p>
            <a:pPr algn="ctr">
              <a:lnSpc>
                <a:spcPct val="80000"/>
              </a:lnSpc>
            </a:pPr>
            <a:r>
              <a:rPr lang="en-US" altLang="en-US" sz="7000" dirty="0" smtClean="0">
                <a:solidFill>
                  <a:srgbClr val="FFFFFF"/>
                </a:solidFill>
                <a:latin typeface="Rockwell Extra Bold" panose="02060903040505020403" pitchFamily="18" charset="0"/>
              </a:rPr>
              <a:t>CABALLERO</a:t>
            </a:r>
            <a:endParaRPr lang="en-US" altLang="en-US" sz="7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CEO &amp; Creative Director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Minority Media</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we_are_minority</a:t>
            </a:r>
            <a:endParaRPr lang="en-US" altLang="en-US" sz="3000" dirty="0">
              <a:solidFill>
                <a:srgbClr val="FFFFFF"/>
              </a:solidFill>
              <a:latin typeface="Rockwell Extra Bold" panose="02060903040505020403"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5575" y="15912"/>
            <a:ext cx="2718425" cy="152911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5574" y="1872287"/>
            <a:ext cx="2718425" cy="138090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9097" y="3486150"/>
            <a:ext cx="2852268" cy="1604401"/>
          </a:xfrm>
          <a:prstGeom prst="rect">
            <a:avLst/>
          </a:prstGeom>
        </p:spPr>
      </p:pic>
    </p:spTree>
    <p:extLst>
      <p:ext uri="{BB962C8B-B14F-4D97-AF65-F5344CB8AC3E}">
        <p14:creationId xmlns:p14="http://schemas.microsoft.com/office/powerpoint/2010/main" val="34570692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http://www.clipartpanda.com/clipart_images/human-clipart-3348637/download"/>
          <p:cNvPicPr>
            <a:picLocks noChangeAspect="1" noChangeArrowheads="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816350" y="1885950"/>
            <a:ext cx="1219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5"/>
          <p:cNvSpPr txBox="1">
            <a:spLocks noChangeArrowheads="1"/>
          </p:cNvSpPr>
          <p:nvPr/>
        </p:nvSpPr>
        <p:spPr bwMode="auto">
          <a:xfrm>
            <a:off x="3508375" y="3930650"/>
            <a:ext cx="183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CA" altLang="en-US" sz="1800" smtClean="0">
                <a:solidFill>
                  <a:srgbClr val="FFFFFF"/>
                </a:solidFill>
                <a:cs typeface="Arial"/>
              </a:rPr>
              <a:t>MY TIME AT </a:t>
            </a:r>
            <a:r>
              <a:rPr lang="en-CA" altLang="en-US" sz="1800" b="1" i="1" smtClean="0">
                <a:solidFill>
                  <a:srgbClr val="0070C0"/>
                </a:solidFill>
                <a:cs typeface="Arial"/>
              </a:rPr>
              <a:t>EA</a:t>
            </a:r>
            <a:endParaRPr lang="en-US" altLang="en-US" sz="1800" b="1" i="1" smtClean="0">
              <a:solidFill>
                <a:srgbClr val="0070C0"/>
              </a:solidFill>
              <a:cs typeface="Arial"/>
            </a:endParaRPr>
          </a:p>
        </p:txBody>
      </p:sp>
      <p:grpSp>
        <p:nvGrpSpPr>
          <p:cNvPr id="7" name="Group 6"/>
          <p:cNvGrpSpPr>
            <a:grpSpLocks/>
          </p:cNvGrpSpPr>
          <p:nvPr/>
        </p:nvGrpSpPr>
        <p:grpSpPr bwMode="auto">
          <a:xfrm>
            <a:off x="87313" y="882650"/>
            <a:ext cx="3575050" cy="2173288"/>
            <a:chOff x="76200" y="889637"/>
            <a:chExt cx="3573570" cy="2172312"/>
          </a:xfrm>
        </p:grpSpPr>
        <p:pic>
          <p:nvPicPr>
            <p:cNvPr id="17421" name="Picture 8" descr="Aot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252199"/>
              <a:ext cx="349737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10"/>
            <p:cNvSpPr txBox="1">
              <a:spLocks noChangeArrowheads="1"/>
            </p:cNvSpPr>
            <p:nvPr/>
          </p:nvSpPr>
          <p:spPr bwMode="auto">
            <a:xfrm>
              <a:off x="76200" y="889637"/>
              <a:ext cx="2065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CA" altLang="en-US" sz="1800" smtClean="0">
                  <a:solidFill>
                    <a:srgbClr val="FFC000"/>
                  </a:solidFill>
                  <a:cs typeface="Arial"/>
                </a:rPr>
                <a:t>VIOLENT GAMES</a:t>
              </a:r>
              <a:endParaRPr lang="en-US" altLang="en-US" sz="1800" b="1" i="1" smtClean="0">
                <a:solidFill>
                  <a:srgbClr val="FFC000"/>
                </a:solidFill>
                <a:cs typeface="Arial"/>
              </a:endParaRPr>
            </a:p>
          </p:txBody>
        </p:sp>
      </p:grpSp>
      <p:grpSp>
        <p:nvGrpSpPr>
          <p:cNvPr id="8" name="Group 7"/>
          <p:cNvGrpSpPr>
            <a:grpSpLocks/>
          </p:cNvGrpSpPr>
          <p:nvPr/>
        </p:nvGrpSpPr>
        <p:grpSpPr bwMode="auto">
          <a:xfrm>
            <a:off x="4114800" y="819150"/>
            <a:ext cx="4046538" cy="2236788"/>
            <a:chOff x="4114800" y="819150"/>
            <a:chExt cx="4046137" cy="2236028"/>
          </a:xfrm>
        </p:grpSpPr>
        <p:grpSp>
          <p:nvGrpSpPr>
            <p:cNvPr id="17417" name="Group 4"/>
            <p:cNvGrpSpPr>
              <a:grpSpLocks/>
            </p:cNvGrpSpPr>
            <p:nvPr/>
          </p:nvGrpSpPr>
          <p:grpSpPr bwMode="auto">
            <a:xfrm>
              <a:off x="5342737" y="1258969"/>
              <a:ext cx="1986141" cy="1796209"/>
              <a:chOff x="5229225" y="971550"/>
              <a:chExt cx="2895600" cy="2618698"/>
            </a:xfrm>
          </p:grpSpPr>
          <p:pic>
            <p:nvPicPr>
              <p:cNvPr id="17419" name="Picture 6" descr="http://thumbs.dreamstime.com/z/d-people-round-table-one-chair-empty-white-concept-not-complete-conference-4030077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9225" y="971550"/>
                <a:ext cx="2895600" cy="261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6901042" y="992037"/>
                <a:ext cx="379527" cy="379436"/>
              </a:xfrm>
              <a:prstGeom prst="ellipse">
                <a:avLst/>
              </a:prstGeom>
              <a:solidFill>
                <a:srgbClr val="6633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2" name="TextBox 11"/>
            <p:cNvSpPr txBox="1"/>
            <p:nvPr/>
          </p:nvSpPr>
          <p:spPr>
            <a:xfrm>
              <a:off x="4114800" y="819150"/>
              <a:ext cx="4046137" cy="369762"/>
            </a:xfrm>
            <a:prstGeom prst="rect">
              <a:avLst/>
            </a:prstGeom>
            <a:noFill/>
          </p:spPr>
          <p:txBody>
            <a:bodyPr wrap="none">
              <a:spAutoFit/>
            </a:bodyPr>
            <a:lstStyle/>
            <a:p>
              <a:pPr>
                <a:defRPr/>
              </a:pPr>
              <a:r>
                <a:rPr lang="en-CA" dirty="0">
                  <a:solidFill>
                    <a:srgbClr val="FFFFFF">
                      <a:lumMod val="50000"/>
                    </a:srgbClr>
                  </a:solidFill>
                  <a:ea typeface="ＭＳ Ｐゴシック" panose="020B0600070205080204" pitchFamily="34" charset="-128"/>
                  <a:cs typeface="Arial"/>
                </a:rPr>
                <a:t>SURROUNDED BY </a:t>
              </a:r>
              <a:r>
                <a:rPr lang="en-CA" dirty="0">
                  <a:solidFill>
                    <a:srgbClr val="FFFFFF"/>
                  </a:solidFill>
                  <a:ea typeface="ＭＳ Ｐゴシック" panose="020B0600070205080204" pitchFamily="34" charset="-128"/>
                  <a:cs typeface="Arial"/>
                </a:rPr>
                <a:t>WHITE PEOPLE</a:t>
              </a:r>
              <a:endParaRPr lang="en-US" b="1" i="1" dirty="0">
                <a:solidFill>
                  <a:srgbClr val="0070C0"/>
                </a:solidFill>
                <a:ea typeface="ＭＳ Ｐゴシック" panose="020B0600070205080204" pitchFamily="34" charset="-128"/>
                <a:cs typeface="Arial"/>
              </a:endParaRPr>
            </a:p>
          </p:txBody>
        </p:sp>
      </p:grpSp>
      <p:pic>
        <p:nvPicPr>
          <p:cNvPr id="44042" name="Picture 10" descr="http://www.wired.com/images_blogs/design/2014/02/bulletwounds-recrop.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6600" y="2343150"/>
            <a:ext cx="1449062" cy="24054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Rectangle 1"/>
          <p:cNvSpPr/>
          <p:nvPr/>
        </p:nvSpPr>
        <p:spPr>
          <a:xfrm rot="262895">
            <a:off x="5692431" y="3435638"/>
            <a:ext cx="3180879" cy="1193193"/>
          </a:xfrm>
          <a:prstGeom prst="rect">
            <a:avLst/>
          </a:prstGeom>
          <a:solidFill>
            <a:srgbClr val="FFCC99"/>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800" dirty="0">
                <a:solidFill>
                  <a:srgbClr val="000000"/>
                </a:solidFill>
                <a:latin typeface="Edwardian Script ITC" panose="030303020407070D0804" pitchFamily="66" charset="0"/>
              </a:rPr>
              <a:t>Men should only be penetrated by bullets</a:t>
            </a:r>
            <a:endParaRPr lang="en-US" sz="2800" dirty="0">
              <a:solidFill>
                <a:srgbClr val="000000"/>
              </a:solidFill>
              <a:latin typeface="Edwardian Script ITC" panose="030303020407070D0804" pitchFamily="66" charset="0"/>
            </a:endParaRPr>
          </a:p>
        </p:txBody>
      </p:sp>
    </p:spTree>
    <p:extLst>
      <p:ext uri="{BB962C8B-B14F-4D97-AF65-F5344CB8AC3E}">
        <p14:creationId xmlns:p14="http://schemas.microsoft.com/office/powerpoint/2010/main" val="3907219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44042"/>
                                        </p:tgtEl>
                                        <p:attrNameLst>
                                          <p:attrName>style.visibility</p:attrName>
                                        </p:attrNameLst>
                                      </p:cBhvr>
                                      <p:to>
                                        <p:strVal val="visible"/>
                                      </p:to>
                                    </p:set>
                                    <p:animEffect transition="in" filter="wipe(down)">
                                      <p:cBhvr>
                                        <p:cTn id="19" dur="580">
                                          <p:stCondLst>
                                            <p:cond delay="0"/>
                                          </p:stCondLst>
                                        </p:cTn>
                                        <p:tgtEl>
                                          <p:spTgt spid="44042"/>
                                        </p:tgtEl>
                                      </p:cBhvr>
                                    </p:animEffect>
                                    <p:anim calcmode="lin" valueType="num">
                                      <p:cBhvr>
                                        <p:cTn id="20" dur="1822" tmFilter="0,0; 0.14,0.36; 0.43,0.73; 0.71,0.91; 1.0,1.0">
                                          <p:stCondLst>
                                            <p:cond delay="0"/>
                                          </p:stCondLst>
                                        </p:cTn>
                                        <p:tgtEl>
                                          <p:spTgt spid="4404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404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404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404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4042"/>
                                        </p:tgtEl>
                                        <p:attrNameLst>
                                          <p:attrName>ppt_y</p:attrName>
                                        </p:attrNameLst>
                                      </p:cBhvr>
                                      <p:tavLst>
                                        <p:tav tm="0" fmla="#ppt_y-sin(pi*$)/81">
                                          <p:val>
                                            <p:fltVal val="0"/>
                                          </p:val>
                                        </p:tav>
                                        <p:tav tm="100000">
                                          <p:val>
                                            <p:fltVal val="1"/>
                                          </p:val>
                                        </p:tav>
                                      </p:tavLst>
                                    </p:anim>
                                    <p:animScale>
                                      <p:cBhvr>
                                        <p:cTn id="25" dur="26">
                                          <p:stCondLst>
                                            <p:cond delay="650"/>
                                          </p:stCondLst>
                                        </p:cTn>
                                        <p:tgtEl>
                                          <p:spTgt spid="44042"/>
                                        </p:tgtEl>
                                      </p:cBhvr>
                                      <p:to x="100000" y="60000"/>
                                    </p:animScale>
                                    <p:animScale>
                                      <p:cBhvr>
                                        <p:cTn id="26" dur="166" decel="50000">
                                          <p:stCondLst>
                                            <p:cond delay="676"/>
                                          </p:stCondLst>
                                        </p:cTn>
                                        <p:tgtEl>
                                          <p:spTgt spid="44042"/>
                                        </p:tgtEl>
                                      </p:cBhvr>
                                      <p:to x="100000" y="100000"/>
                                    </p:animScale>
                                    <p:animScale>
                                      <p:cBhvr>
                                        <p:cTn id="27" dur="26">
                                          <p:stCondLst>
                                            <p:cond delay="1312"/>
                                          </p:stCondLst>
                                        </p:cTn>
                                        <p:tgtEl>
                                          <p:spTgt spid="44042"/>
                                        </p:tgtEl>
                                      </p:cBhvr>
                                      <p:to x="100000" y="80000"/>
                                    </p:animScale>
                                    <p:animScale>
                                      <p:cBhvr>
                                        <p:cTn id="28" dur="166" decel="50000">
                                          <p:stCondLst>
                                            <p:cond delay="1338"/>
                                          </p:stCondLst>
                                        </p:cTn>
                                        <p:tgtEl>
                                          <p:spTgt spid="44042"/>
                                        </p:tgtEl>
                                      </p:cBhvr>
                                      <p:to x="100000" y="100000"/>
                                    </p:animScale>
                                    <p:animScale>
                                      <p:cBhvr>
                                        <p:cTn id="29" dur="26">
                                          <p:stCondLst>
                                            <p:cond delay="1642"/>
                                          </p:stCondLst>
                                        </p:cTn>
                                        <p:tgtEl>
                                          <p:spTgt spid="44042"/>
                                        </p:tgtEl>
                                      </p:cBhvr>
                                      <p:to x="100000" y="90000"/>
                                    </p:animScale>
                                    <p:animScale>
                                      <p:cBhvr>
                                        <p:cTn id="30" dur="166" decel="50000">
                                          <p:stCondLst>
                                            <p:cond delay="1668"/>
                                          </p:stCondLst>
                                        </p:cTn>
                                        <p:tgtEl>
                                          <p:spTgt spid="44042"/>
                                        </p:tgtEl>
                                      </p:cBhvr>
                                      <p:to x="100000" y="100000"/>
                                    </p:animScale>
                                    <p:animScale>
                                      <p:cBhvr>
                                        <p:cTn id="31" dur="26">
                                          <p:stCondLst>
                                            <p:cond delay="1808"/>
                                          </p:stCondLst>
                                        </p:cTn>
                                        <p:tgtEl>
                                          <p:spTgt spid="44042"/>
                                        </p:tgtEl>
                                      </p:cBhvr>
                                      <p:to x="100000" y="95000"/>
                                    </p:animScale>
                                    <p:animScale>
                                      <p:cBhvr>
                                        <p:cTn id="32" dur="166" decel="50000">
                                          <p:stCondLst>
                                            <p:cond delay="1834"/>
                                          </p:stCondLst>
                                        </p:cTn>
                                        <p:tgtEl>
                                          <p:spTgt spid="44042"/>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9220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71" name="Rectangle 14"/>
          <p:cNvSpPr>
            <a:spLocks noChangeArrowheads="1"/>
          </p:cNvSpPr>
          <p:nvPr/>
        </p:nvSpPr>
        <p:spPr bwMode="auto">
          <a:xfrm>
            <a:off x="-76200" y="590550"/>
            <a:ext cx="91440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lnSpc>
                <a:spcPct val="80000"/>
              </a:lnSpc>
              <a:defRPr/>
            </a:pPr>
            <a:r>
              <a:rPr lang="en-US" sz="5400" b="1">
                <a:solidFill>
                  <a:srgbClr val="000000"/>
                </a:solidFill>
                <a:latin typeface="Aharoni" charset="0"/>
                <a:ea typeface="ＭＳ Ｐゴシック" charset="0"/>
                <a:cs typeface="Aharoni" charset="0"/>
              </a:rPr>
              <a:t>Moment of Clarity</a:t>
            </a:r>
          </a:p>
        </p:txBody>
      </p:sp>
      <p:sp>
        <p:nvSpPr>
          <p:cNvPr id="7172" name="Rectangle 14"/>
          <p:cNvSpPr>
            <a:spLocks noChangeArrowheads="1"/>
          </p:cNvSpPr>
          <p:nvPr/>
        </p:nvSpPr>
        <p:spPr bwMode="auto">
          <a:xfrm>
            <a:off x="2971800" y="2622550"/>
            <a:ext cx="26670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lnSpc>
                <a:spcPct val="80000"/>
              </a:lnSpc>
              <a:defRPr/>
            </a:pPr>
            <a:r>
              <a:rPr lang="en-US" sz="16600" b="1">
                <a:solidFill>
                  <a:srgbClr val="000000"/>
                </a:solidFill>
                <a:latin typeface="Aharoni" charset="0"/>
                <a:ea typeface="ＭＳ Ｐゴシック" charset="0"/>
                <a:cs typeface="Aharoni" charset="0"/>
              </a:rPr>
              <a:t>#1</a:t>
            </a:r>
          </a:p>
        </p:txBody>
      </p:sp>
    </p:spTree>
    <p:extLst>
      <p:ext uri="{BB962C8B-B14F-4D97-AF65-F5344CB8AC3E}">
        <p14:creationId xmlns:p14="http://schemas.microsoft.com/office/powerpoint/2010/main" val="2355094067"/>
      </p:ext>
    </p:extLst>
  </p:cSld>
  <p:clrMapOvr>
    <a:masterClrMapping/>
  </p:clrMapOvr>
  <p:transition spd="slow">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6" descr="Image result for alex hutchinso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smtClean="0">
              <a:solidFill>
                <a:srgbClr val="000000"/>
              </a:solidFill>
              <a:cs typeface="Arial"/>
            </a:endParaRPr>
          </a:p>
        </p:txBody>
      </p:sp>
      <p:sp>
        <p:nvSpPr>
          <p:cNvPr id="19459" name="TextBox 4"/>
          <p:cNvSpPr txBox="1">
            <a:spLocks noChangeArrowheads="1"/>
          </p:cNvSpPr>
          <p:nvPr/>
        </p:nvSpPr>
        <p:spPr bwMode="auto">
          <a:xfrm>
            <a:off x="214313" y="258763"/>
            <a:ext cx="864235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CA" altLang="en-US" sz="3000" dirty="0" smtClean="0">
                <a:solidFill>
                  <a:srgbClr val="FFC000"/>
                </a:solidFill>
                <a:cs typeface="Arial"/>
              </a:rPr>
              <a:t>POWER FANTASIES </a:t>
            </a:r>
          </a:p>
          <a:p>
            <a:pPr algn="ctr"/>
            <a:r>
              <a:rPr lang="en-CA" altLang="en-US" sz="2500" dirty="0" smtClean="0">
                <a:solidFill>
                  <a:srgbClr val="FFFFFF"/>
                </a:solidFill>
                <a:cs typeface="Arial"/>
              </a:rPr>
              <a:t>IMAGINED BY CAUCASIAN </a:t>
            </a:r>
          </a:p>
          <a:p>
            <a:pPr algn="r"/>
            <a:r>
              <a:rPr lang="en-CA" altLang="en-US" sz="2000" dirty="0" smtClean="0">
                <a:solidFill>
                  <a:srgbClr val="C00000"/>
                </a:solidFill>
                <a:cs typeface="Arial"/>
              </a:rPr>
              <a:t>PRODUCERS &amp; CREATIVE DIRECTORS  </a:t>
            </a:r>
            <a:endParaRPr lang="en-US" altLang="en-US" sz="2000" dirty="0" smtClean="0">
              <a:solidFill>
                <a:srgbClr val="C00000"/>
              </a:solidFill>
              <a:cs typeface="Arial"/>
            </a:endParaRPr>
          </a:p>
        </p:txBody>
      </p:sp>
      <p:sp>
        <p:nvSpPr>
          <p:cNvPr id="3" name="TextBox 2"/>
          <p:cNvSpPr txBox="1">
            <a:spLocks noChangeArrowheads="1"/>
          </p:cNvSpPr>
          <p:nvPr/>
        </p:nvSpPr>
        <p:spPr bwMode="auto">
          <a:xfrm>
            <a:off x="304800" y="2952750"/>
            <a:ext cx="472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smtClean="0">
                <a:solidFill>
                  <a:srgbClr val="FFFFFF"/>
                </a:solidFill>
                <a:cs typeface="Arial"/>
              </a:rPr>
              <a:t>Gameplay is </a:t>
            </a:r>
            <a:r>
              <a:rPr lang="en-US" altLang="en-US" sz="2000" smtClean="0">
                <a:solidFill>
                  <a:srgbClr val="FDB50A"/>
                </a:solidFill>
                <a:cs typeface="Arial"/>
              </a:rPr>
              <a:t>SHOOTING &amp; STABBING</a:t>
            </a:r>
          </a:p>
        </p:txBody>
      </p:sp>
      <p:sp>
        <p:nvSpPr>
          <p:cNvPr id="4" name="TextBox 3"/>
          <p:cNvSpPr txBox="1">
            <a:spLocks noChangeArrowheads="1"/>
          </p:cNvSpPr>
          <p:nvPr/>
        </p:nvSpPr>
        <p:spPr bwMode="auto">
          <a:xfrm>
            <a:off x="2667000" y="348615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smtClean="0">
                <a:solidFill>
                  <a:srgbClr val="FFFFFF"/>
                </a:solidFill>
                <a:cs typeface="Arial"/>
              </a:rPr>
              <a:t>Shooting &amp; Stabbing is </a:t>
            </a:r>
            <a:r>
              <a:rPr lang="en-US" altLang="en-US" sz="2000" smtClean="0">
                <a:solidFill>
                  <a:srgbClr val="FDB50A"/>
                </a:solidFill>
                <a:cs typeface="Arial"/>
              </a:rPr>
              <a:t>FUN &amp; FAST</a:t>
            </a:r>
          </a:p>
        </p:txBody>
      </p:sp>
      <p:sp>
        <p:nvSpPr>
          <p:cNvPr id="5" name="TextBox 4"/>
          <p:cNvSpPr txBox="1">
            <a:spLocks noChangeArrowheads="1"/>
          </p:cNvSpPr>
          <p:nvPr/>
        </p:nvSpPr>
        <p:spPr bwMode="auto">
          <a:xfrm>
            <a:off x="5562600" y="4095750"/>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smtClean="0">
                <a:solidFill>
                  <a:srgbClr val="FFFFFF"/>
                </a:solidFill>
                <a:cs typeface="Arial"/>
              </a:rPr>
              <a:t>Empathy is </a:t>
            </a:r>
            <a:r>
              <a:rPr lang="en-US" altLang="en-US" sz="2000" smtClean="0">
                <a:solidFill>
                  <a:srgbClr val="FDB50A"/>
                </a:solidFill>
                <a:cs typeface="Arial"/>
              </a:rPr>
              <a:t>SLOW &amp; HARD</a:t>
            </a:r>
          </a:p>
        </p:txBody>
      </p:sp>
      <p:pic>
        <p:nvPicPr>
          <p:cNvPr id="31762" name="Picture 18" descr="http://www.ecos1360.com/wp-content/uploads/2012/06/919013b07c01c3881c696dc221fa157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724150"/>
            <a:ext cx="277812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20" descr="http://www.rioonwatch.org/wp-content/uploads/2012/02/1990-Rocinh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4213" y="2724150"/>
            <a:ext cx="2746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1066800" y="2343150"/>
            <a:ext cx="655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CA" altLang="en-US" sz="1800" smtClean="0">
                <a:solidFill>
                  <a:srgbClr val="FFFFFF"/>
                </a:solidFill>
                <a:cs typeface="Arial"/>
              </a:rPr>
              <a:t>I CAN MAKE GAMES ABOUT THE </a:t>
            </a:r>
            <a:r>
              <a:rPr lang="en-CA" altLang="en-US" sz="1800" smtClean="0">
                <a:solidFill>
                  <a:srgbClr val="FFC000"/>
                </a:solidFill>
                <a:cs typeface="Arial"/>
              </a:rPr>
              <a:t>POWERLESS </a:t>
            </a:r>
            <a:r>
              <a:rPr lang="en-CA" altLang="en-US" sz="1200" smtClean="0">
                <a:solidFill>
                  <a:srgbClr val="C00000"/>
                </a:solidFill>
                <a:cs typeface="Arial"/>
              </a:rPr>
              <a:t>-</a:t>
            </a:r>
            <a:r>
              <a:rPr lang="en-CA" altLang="en-US" sz="1200" smtClean="0">
                <a:solidFill>
                  <a:srgbClr val="FFC000"/>
                </a:solidFill>
                <a:cs typeface="Arial"/>
              </a:rPr>
              <a:t> </a:t>
            </a:r>
            <a:r>
              <a:rPr lang="en-CA" altLang="en-US" sz="1200" smtClean="0">
                <a:solidFill>
                  <a:srgbClr val="C00000"/>
                </a:solidFill>
                <a:cs typeface="Arial"/>
              </a:rPr>
              <a:t>THE VICTIMS </a:t>
            </a:r>
            <a:endParaRPr lang="en-US" altLang="en-US" sz="1200" smtClean="0">
              <a:solidFill>
                <a:srgbClr val="C00000"/>
              </a:solidFill>
              <a:cs typeface="Arial"/>
            </a:endParaRPr>
          </a:p>
        </p:txBody>
      </p:sp>
      <p:pic>
        <p:nvPicPr>
          <p:cNvPr id="31766" name="Picture 22" descr="http://gamechurch.com/wp-content/uploads/2015/06/Papo-Yo.jpg"/>
          <p:cNvPicPr>
            <a:picLocks noChangeAspect="1" noChangeArrowheads="1"/>
          </p:cNvPicPr>
          <p:nvPr/>
        </p:nvPicPr>
        <p:blipFill>
          <a:blip r:embed="rId5" cstate="email">
            <a:extLst>
              <a:ext uri="{28A0092B-C50C-407E-A947-70E740481C1C}">
                <a14:useLocalDpi xmlns:a14="http://schemas.microsoft.com/office/drawing/2010/main"/>
              </a:ext>
            </a:extLst>
          </a:blip>
          <a:srcRect l="-136"/>
          <a:stretch>
            <a:fillRect/>
          </a:stretch>
        </p:blipFill>
        <p:spPr bwMode="auto">
          <a:xfrm>
            <a:off x="3200400" y="2724150"/>
            <a:ext cx="2786063"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000" y="2724150"/>
            <a:ext cx="2684463"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6096000" y="2724150"/>
            <a:ext cx="2760663" cy="1905000"/>
            <a:chOff x="6160287" y="2827836"/>
            <a:chExt cx="2694458" cy="1861257"/>
          </a:xfrm>
        </p:grpSpPr>
        <p:sp>
          <p:nvSpPr>
            <p:cNvPr id="7" name="Rectangle 6"/>
            <p:cNvSpPr/>
            <p:nvPr/>
          </p:nvSpPr>
          <p:spPr>
            <a:xfrm>
              <a:off x="6160287" y="2827836"/>
              <a:ext cx="2694458" cy="18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9472" name="Picture 24" descr="http://www.cbc.ca/news2/interactives/videogame-industry-keyplayers/images/minority.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32319" y="3105150"/>
              <a:ext cx="1874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a:spLocks noChangeArrowheads="1"/>
          </p:cNvSpPr>
          <p:nvPr/>
        </p:nvSpPr>
        <p:spPr bwMode="auto">
          <a:xfrm>
            <a:off x="990600" y="234315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smtClean="0">
                <a:solidFill>
                  <a:srgbClr val="FFFFFF"/>
                </a:solidFill>
                <a:cs typeface="Arial"/>
              </a:rPr>
              <a:t>HAVE THEY EXPERIENCED A VIOLENT DEATH </a:t>
            </a:r>
            <a:r>
              <a:rPr lang="en-US" altLang="en-US" sz="1800" smtClean="0">
                <a:solidFill>
                  <a:srgbClr val="FDB50A"/>
                </a:solidFill>
                <a:cs typeface="Arial"/>
              </a:rPr>
              <a:t>FIRST HAND?</a:t>
            </a:r>
          </a:p>
        </p:txBody>
      </p:sp>
    </p:spTree>
    <p:extLst>
      <p:ext uri="{BB962C8B-B14F-4D97-AF65-F5344CB8AC3E}">
        <p14:creationId xmlns:p14="http://schemas.microsoft.com/office/powerpoint/2010/main" val="31883918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31762"/>
                                        </p:tgtEl>
                                        <p:attrNameLst>
                                          <p:attrName>style.visibility</p:attrName>
                                        </p:attrNameLst>
                                      </p:cBhvr>
                                      <p:to>
                                        <p:strVal val="visible"/>
                                      </p:to>
                                    </p:set>
                                    <p:animEffect transition="in" filter="fade">
                                      <p:cBhvr>
                                        <p:cTn id="44" dur="500"/>
                                        <p:tgtEl>
                                          <p:spTgt spid="31762"/>
                                        </p:tgtEl>
                                      </p:cBhvr>
                                    </p:animEffect>
                                  </p:childTnLst>
                                </p:cTn>
                              </p:par>
                            </p:childTnLst>
                          </p:cTn>
                        </p:par>
                        <p:par>
                          <p:cTn id="45" fill="hold" nodeType="afterGroup">
                            <p:stCondLst>
                              <p:cond delay="500"/>
                            </p:stCondLst>
                            <p:childTnLst>
                              <p:par>
                                <p:cTn id="46" presetID="10" presetClass="entr" presetSubtype="0" fill="hold" nodeType="afterEffect">
                                  <p:stCondLst>
                                    <p:cond delay="0"/>
                                  </p:stCondLst>
                                  <p:childTnLst>
                                    <p:set>
                                      <p:cBhvr>
                                        <p:cTn id="47" dur="1" fill="hold">
                                          <p:stCondLst>
                                            <p:cond delay="0"/>
                                          </p:stCondLst>
                                        </p:cTn>
                                        <p:tgtEl>
                                          <p:spTgt spid="31764"/>
                                        </p:tgtEl>
                                        <p:attrNameLst>
                                          <p:attrName>style.visibility</p:attrName>
                                        </p:attrNameLst>
                                      </p:cBhvr>
                                      <p:to>
                                        <p:strVal val="visible"/>
                                      </p:to>
                                    </p:set>
                                    <p:animEffect transition="in" filter="fade">
                                      <p:cBhvr>
                                        <p:cTn id="48" dur="500"/>
                                        <p:tgtEl>
                                          <p:spTgt spid="3176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31766"/>
                                        </p:tgtEl>
                                        <p:attrNameLst>
                                          <p:attrName>style.visibility</p:attrName>
                                        </p:attrNameLst>
                                      </p:cBhvr>
                                      <p:to>
                                        <p:strVal val="visible"/>
                                      </p:to>
                                    </p:set>
                                    <p:animEffect transition="in" filter="fade">
                                      <p:cBhvr>
                                        <p:cTn id="64" dur="500"/>
                                        <p:tgtEl>
                                          <p:spTgt spid="31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17" grpId="0"/>
      <p:bldP spid="6" grpId="0"/>
      <p:bldP spid="6"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10"/>
          <p:cNvGrpSpPr>
            <a:grpSpLocks/>
          </p:cNvGrpSpPr>
          <p:nvPr/>
        </p:nvGrpSpPr>
        <p:grpSpPr bwMode="auto">
          <a:xfrm>
            <a:off x="6248400" y="1433513"/>
            <a:ext cx="2614613" cy="2978150"/>
            <a:chOff x="6248400" y="1433236"/>
            <a:chExt cx="2613989" cy="2978829"/>
          </a:xfrm>
        </p:grpSpPr>
        <p:grpSp>
          <p:nvGrpSpPr>
            <p:cNvPr id="21508" name="Group 9"/>
            <p:cNvGrpSpPr>
              <a:grpSpLocks/>
            </p:cNvGrpSpPr>
            <p:nvPr/>
          </p:nvGrpSpPr>
          <p:grpSpPr bwMode="auto">
            <a:xfrm flipH="1">
              <a:off x="6248400" y="1665314"/>
              <a:ext cx="1437236" cy="2746751"/>
              <a:chOff x="1001164" y="1433236"/>
              <a:chExt cx="1437236" cy="2746751"/>
            </a:xfrm>
          </p:grpSpPr>
          <p:pic>
            <p:nvPicPr>
              <p:cNvPr id="21510" name="Picture 2" descr="http://sites.uiw.edu/techfair/files/2014/04/stick-figure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1962150"/>
                <a:ext cx="1295400" cy="22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1676582" y="2114178"/>
                <a:ext cx="722140" cy="555752"/>
              </a:xfrm>
              <a:custGeom>
                <a:avLst/>
                <a:gdLst>
                  <a:gd name="connsiteX0" fmla="*/ 525861 w 721824"/>
                  <a:gd name="connsiteY0" fmla="*/ 10200 h 556004"/>
                  <a:gd name="connsiteX1" fmla="*/ 121823 w 721824"/>
                  <a:gd name="connsiteY1" fmla="*/ 130702 h 556004"/>
                  <a:gd name="connsiteX2" fmla="*/ 58028 w 721824"/>
                  <a:gd name="connsiteY2" fmla="*/ 166144 h 556004"/>
                  <a:gd name="connsiteX3" fmla="*/ 36763 w 721824"/>
                  <a:gd name="connsiteY3" fmla="*/ 180321 h 556004"/>
                  <a:gd name="connsiteX4" fmla="*/ 22586 w 721824"/>
                  <a:gd name="connsiteY4" fmla="*/ 201586 h 556004"/>
                  <a:gd name="connsiteX5" fmla="*/ 1321 w 721824"/>
                  <a:gd name="connsiteY5" fmla="*/ 222851 h 556004"/>
                  <a:gd name="connsiteX6" fmla="*/ 8410 w 721824"/>
                  <a:gd name="connsiteY6" fmla="*/ 343353 h 556004"/>
                  <a:gd name="connsiteX7" fmla="*/ 22586 w 721824"/>
                  <a:gd name="connsiteY7" fmla="*/ 385883 h 556004"/>
                  <a:gd name="connsiteX8" fmla="*/ 36763 w 721824"/>
                  <a:gd name="connsiteY8" fmla="*/ 428414 h 556004"/>
                  <a:gd name="connsiteX9" fmla="*/ 43851 w 721824"/>
                  <a:gd name="connsiteY9" fmla="*/ 449679 h 556004"/>
                  <a:gd name="connsiteX10" fmla="*/ 65117 w 721824"/>
                  <a:gd name="connsiteY10" fmla="*/ 492209 h 556004"/>
                  <a:gd name="connsiteX11" fmla="*/ 107647 w 721824"/>
                  <a:gd name="connsiteY11" fmla="*/ 520563 h 556004"/>
                  <a:gd name="connsiteX12" fmla="*/ 128912 w 721824"/>
                  <a:gd name="connsiteY12" fmla="*/ 534739 h 556004"/>
                  <a:gd name="connsiteX13" fmla="*/ 206884 w 721824"/>
                  <a:gd name="connsiteY13" fmla="*/ 556004 h 556004"/>
                  <a:gd name="connsiteX14" fmla="*/ 355740 w 721824"/>
                  <a:gd name="connsiteY14" fmla="*/ 548916 h 556004"/>
                  <a:gd name="connsiteX15" fmla="*/ 384093 w 721824"/>
                  <a:gd name="connsiteY15" fmla="*/ 541828 h 556004"/>
                  <a:gd name="connsiteX16" fmla="*/ 405358 w 721824"/>
                  <a:gd name="connsiteY16" fmla="*/ 534739 h 556004"/>
                  <a:gd name="connsiteX17" fmla="*/ 469154 w 721824"/>
                  <a:gd name="connsiteY17" fmla="*/ 492209 h 556004"/>
                  <a:gd name="connsiteX18" fmla="*/ 511684 w 721824"/>
                  <a:gd name="connsiteY18" fmla="*/ 463856 h 556004"/>
                  <a:gd name="connsiteX19" fmla="*/ 554214 w 721824"/>
                  <a:gd name="connsiteY19" fmla="*/ 442590 h 556004"/>
                  <a:gd name="connsiteX20" fmla="*/ 568391 w 721824"/>
                  <a:gd name="connsiteY20" fmla="*/ 421325 h 556004"/>
                  <a:gd name="connsiteX21" fmla="*/ 589656 w 721824"/>
                  <a:gd name="connsiteY21" fmla="*/ 407149 h 556004"/>
                  <a:gd name="connsiteX22" fmla="*/ 618010 w 721824"/>
                  <a:gd name="connsiteY22" fmla="*/ 364618 h 556004"/>
                  <a:gd name="connsiteX23" fmla="*/ 632186 w 721824"/>
                  <a:gd name="connsiteY23" fmla="*/ 343353 h 556004"/>
                  <a:gd name="connsiteX24" fmla="*/ 674717 w 721824"/>
                  <a:gd name="connsiteY24" fmla="*/ 315000 h 556004"/>
                  <a:gd name="connsiteX25" fmla="*/ 688893 w 721824"/>
                  <a:gd name="connsiteY25" fmla="*/ 293735 h 556004"/>
                  <a:gd name="connsiteX26" fmla="*/ 703070 w 721824"/>
                  <a:gd name="connsiteY26" fmla="*/ 201586 h 556004"/>
                  <a:gd name="connsiteX27" fmla="*/ 674717 w 721824"/>
                  <a:gd name="connsiteY27" fmla="*/ 159056 h 556004"/>
                  <a:gd name="connsiteX28" fmla="*/ 660540 w 721824"/>
                  <a:gd name="connsiteY28" fmla="*/ 137790 h 556004"/>
                  <a:gd name="connsiteX29" fmla="*/ 646363 w 721824"/>
                  <a:gd name="connsiteY29" fmla="*/ 116525 h 556004"/>
                  <a:gd name="connsiteX30" fmla="*/ 625098 w 721824"/>
                  <a:gd name="connsiteY30" fmla="*/ 73995 h 556004"/>
                  <a:gd name="connsiteX31" fmla="*/ 603833 w 721824"/>
                  <a:gd name="connsiteY31" fmla="*/ 31465 h 556004"/>
                  <a:gd name="connsiteX32" fmla="*/ 582568 w 721824"/>
                  <a:gd name="connsiteY32" fmla="*/ 17288 h 556004"/>
                  <a:gd name="connsiteX33" fmla="*/ 525861 w 721824"/>
                  <a:gd name="connsiteY33" fmla="*/ 10200 h 55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1824" h="556004">
                    <a:moveTo>
                      <a:pt x="525861" y="10200"/>
                    </a:moveTo>
                    <a:cubicBezTo>
                      <a:pt x="449070" y="29102"/>
                      <a:pt x="256438" y="90318"/>
                      <a:pt x="121823" y="130702"/>
                    </a:cubicBezTo>
                    <a:cubicBezTo>
                      <a:pt x="87795" y="140910"/>
                      <a:pt x="99019" y="138816"/>
                      <a:pt x="58028" y="166144"/>
                    </a:cubicBezTo>
                    <a:lnTo>
                      <a:pt x="36763" y="180321"/>
                    </a:lnTo>
                    <a:cubicBezTo>
                      <a:pt x="32037" y="187409"/>
                      <a:pt x="28040" y="195041"/>
                      <a:pt x="22586" y="201586"/>
                    </a:cubicBezTo>
                    <a:cubicBezTo>
                      <a:pt x="16168" y="209287"/>
                      <a:pt x="2318" y="212876"/>
                      <a:pt x="1321" y="222851"/>
                    </a:cubicBezTo>
                    <a:cubicBezTo>
                      <a:pt x="-2683" y="262888"/>
                      <a:pt x="3206" y="303454"/>
                      <a:pt x="8410" y="343353"/>
                    </a:cubicBezTo>
                    <a:cubicBezTo>
                      <a:pt x="10343" y="358171"/>
                      <a:pt x="17861" y="371706"/>
                      <a:pt x="22586" y="385883"/>
                    </a:cubicBezTo>
                    <a:lnTo>
                      <a:pt x="36763" y="428414"/>
                    </a:lnTo>
                    <a:lnTo>
                      <a:pt x="43851" y="449679"/>
                    </a:lnTo>
                    <a:cubicBezTo>
                      <a:pt x="48907" y="464847"/>
                      <a:pt x="52185" y="480893"/>
                      <a:pt x="65117" y="492209"/>
                    </a:cubicBezTo>
                    <a:cubicBezTo>
                      <a:pt x="77940" y="503429"/>
                      <a:pt x="93470" y="511112"/>
                      <a:pt x="107647" y="520563"/>
                    </a:cubicBezTo>
                    <a:cubicBezTo>
                      <a:pt x="114735" y="525288"/>
                      <a:pt x="120830" y="532045"/>
                      <a:pt x="128912" y="534739"/>
                    </a:cubicBezTo>
                    <a:cubicBezTo>
                      <a:pt x="182872" y="552726"/>
                      <a:pt x="156789" y="545985"/>
                      <a:pt x="206884" y="556004"/>
                    </a:cubicBezTo>
                    <a:cubicBezTo>
                      <a:pt x="256503" y="553641"/>
                      <a:pt x="306223" y="552877"/>
                      <a:pt x="355740" y="548916"/>
                    </a:cubicBezTo>
                    <a:cubicBezTo>
                      <a:pt x="365451" y="548139"/>
                      <a:pt x="374726" y="544504"/>
                      <a:pt x="384093" y="541828"/>
                    </a:cubicBezTo>
                    <a:cubicBezTo>
                      <a:pt x="391277" y="539775"/>
                      <a:pt x="398826" y="538368"/>
                      <a:pt x="405358" y="534739"/>
                    </a:cubicBezTo>
                    <a:cubicBezTo>
                      <a:pt x="405375" y="534729"/>
                      <a:pt x="458513" y="499303"/>
                      <a:pt x="469154" y="492209"/>
                    </a:cubicBezTo>
                    <a:lnTo>
                      <a:pt x="511684" y="463856"/>
                    </a:lnTo>
                    <a:cubicBezTo>
                      <a:pt x="541031" y="454073"/>
                      <a:pt x="526732" y="460912"/>
                      <a:pt x="554214" y="442590"/>
                    </a:cubicBezTo>
                    <a:cubicBezTo>
                      <a:pt x="558940" y="435502"/>
                      <a:pt x="562367" y="427349"/>
                      <a:pt x="568391" y="421325"/>
                    </a:cubicBezTo>
                    <a:cubicBezTo>
                      <a:pt x="574415" y="415301"/>
                      <a:pt x="584046" y="413560"/>
                      <a:pt x="589656" y="407149"/>
                    </a:cubicBezTo>
                    <a:cubicBezTo>
                      <a:pt x="600876" y="394326"/>
                      <a:pt x="608559" y="378795"/>
                      <a:pt x="618010" y="364618"/>
                    </a:cubicBezTo>
                    <a:cubicBezTo>
                      <a:pt x="622735" y="357530"/>
                      <a:pt x="625098" y="348078"/>
                      <a:pt x="632186" y="343353"/>
                    </a:cubicBezTo>
                    <a:lnTo>
                      <a:pt x="674717" y="315000"/>
                    </a:lnTo>
                    <a:cubicBezTo>
                      <a:pt x="679442" y="307912"/>
                      <a:pt x="682869" y="299759"/>
                      <a:pt x="688893" y="293735"/>
                    </a:cubicBezTo>
                    <a:cubicBezTo>
                      <a:pt x="724185" y="258442"/>
                      <a:pt x="734480" y="308381"/>
                      <a:pt x="703070" y="201586"/>
                    </a:cubicBezTo>
                    <a:cubicBezTo>
                      <a:pt x="698262" y="185240"/>
                      <a:pt x="684168" y="173233"/>
                      <a:pt x="674717" y="159056"/>
                    </a:cubicBezTo>
                    <a:lnTo>
                      <a:pt x="660540" y="137790"/>
                    </a:lnTo>
                    <a:lnTo>
                      <a:pt x="646363" y="116525"/>
                    </a:lnTo>
                    <a:cubicBezTo>
                      <a:pt x="628547" y="63075"/>
                      <a:pt x="652580" y="128959"/>
                      <a:pt x="625098" y="73995"/>
                    </a:cubicBezTo>
                    <a:cubicBezTo>
                      <a:pt x="613567" y="50933"/>
                      <a:pt x="624149" y="51781"/>
                      <a:pt x="603833" y="31465"/>
                    </a:cubicBezTo>
                    <a:cubicBezTo>
                      <a:pt x="597809" y="25441"/>
                      <a:pt x="590353" y="20748"/>
                      <a:pt x="582568" y="17288"/>
                    </a:cubicBezTo>
                    <a:cubicBezTo>
                      <a:pt x="547308" y="1617"/>
                      <a:pt x="602652" y="-8702"/>
                      <a:pt x="525861" y="10200"/>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Freeform 5"/>
              <p:cNvSpPr/>
              <p:nvPr/>
            </p:nvSpPr>
            <p:spPr>
              <a:xfrm>
                <a:off x="1821009" y="2218977"/>
                <a:ext cx="284095" cy="438250"/>
              </a:xfrm>
              <a:custGeom>
                <a:avLst/>
                <a:gdLst>
                  <a:gd name="connsiteX0" fmla="*/ 78109 w 283672"/>
                  <a:gd name="connsiteY0" fmla="*/ 0 h 439489"/>
                  <a:gd name="connsiteX1" fmla="*/ 49755 w 283672"/>
                  <a:gd name="connsiteY1" fmla="*/ 35442 h 439489"/>
                  <a:gd name="connsiteX2" fmla="*/ 14313 w 283672"/>
                  <a:gd name="connsiteY2" fmla="*/ 70884 h 439489"/>
                  <a:gd name="connsiteX3" fmla="*/ 137 w 283672"/>
                  <a:gd name="connsiteY3" fmla="*/ 113414 h 439489"/>
                  <a:gd name="connsiteX4" fmla="*/ 7225 w 283672"/>
                  <a:gd name="connsiteY4" fmla="*/ 184298 h 439489"/>
                  <a:gd name="connsiteX5" fmla="*/ 35578 w 283672"/>
                  <a:gd name="connsiteY5" fmla="*/ 248093 h 439489"/>
                  <a:gd name="connsiteX6" fmla="*/ 42667 w 283672"/>
                  <a:gd name="connsiteY6" fmla="*/ 269359 h 439489"/>
                  <a:gd name="connsiteX7" fmla="*/ 92285 w 283672"/>
                  <a:gd name="connsiteY7" fmla="*/ 333154 h 439489"/>
                  <a:gd name="connsiteX8" fmla="*/ 127727 w 283672"/>
                  <a:gd name="connsiteY8" fmla="*/ 368596 h 439489"/>
                  <a:gd name="connsiteX9" fmla="*/ 184434 w 283672"/>
                  <a:gd name="connsiteY9" fmla="*/ 404038 h 439489"/>
                  <a:gd name="connsiteX10" fmla="*/ 205699 w 283672"/>
                  <a:gd name="connsiteY10" fmla="*/ 411126 h 439489"/>
                  <a:gd name="connsiteX11" fmla="*/ 226965 w 283672"/>
                  <a:gd name="connsiteY11" fmla="*/ 425303 h 439489"/>
                  <a:gd name="connsiteX12" fmla="*/ 248230 w 283672"/>
                  <a:gd name="connsiteY12" fmla="*/ 432391 h 439489"/>
                  <a:gd name="connsiteX13" fmla="*/ 283672 w 283672"/>
                  <a:gd name="connsiteY13" fmla="*/ 439480 h 4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672" h="439489">
                    <a:moveTo>
                      <a:pt x="78109" y="0"/>
                    </a:moveTo>
                    <a:cubicBezTo>
                      <a:pt x="68658" y="11814"/>
                      <a:pt x="60453" y="24744"/>
                      <a:pt x="49755" y="35442"/>
                    </a:cubicBezTo>
                    <a:cubicBezTo>
                      <a:pt x="2499" y="82698"/>
                      <a:pt x="52118" y="14177"/>
                      <a:pt x="14313" y="70884"/>
                    </a:cubicBezTo>
                    <a:cubicBezTo>
                      <a:pt x="9588" y="85061"/>
                      <a:pt x="-1350" y="98545"/>
                      <a:pt x="137" y="113414"/>
                    </a:cubicBezTo>
                    <a:cubicBezTo>
                      <a:pt x="2500" y="137042"/>
                      <a:pt x="2849" y="160959"/>
                      <a:pt x="7225" y="184298"/>
                    </a:cubicBezTo>
                    <a:cubicBezTo>
                      <a:pt x="18196" y="242813"/>
                      <a:pt x="16476" y="209889"/>
                      <a:pt x="35578" y="248093"/>
                    </a:cubicBezTo>
                    <a:cubicBezTo>
                      <a:pt x="38920" y="254776"/>
                      <a:pt x="39038" y="262827"/>
                      <a:pt x="42667" y="269359"/>
                    </a:cubicBezTo>
                    <a:cubicBezTo>
                      <a:pt x="78497" y="333853"/>
                      <a:pt x="57845" y="291826"/>
                      <a:pt x="92285" y="333154"/>
                    </a:cubicBezTo>
                    <a:cubicBezTo>
                      <a:pt x="121820" y="368596"/>
                      <a:pt x="88741" y="342605"/>
                      <a:pt x="127727" y="368596"/>
                    </a:cubicBezTo>
                    <a:cubicBezTo>
                      <a:pt x="150193" y="402294"/>
                      <a:pt x="133822" y="387167"/>
                      <a:pt x="184434" y="404038"/>
                    </a:cubicBezTo>
                    <a:lnTo>
                      <a:pt x="205699" y="411126"/>
                    </a:lnTo>
                    <a:cubicBezTo>
                      <a:pt x="212788" y="415852"/>
                      <a:pt x="219345" y="421493"/>
                      <a:pt x="226965" y="425303"/>
                    </a:cubicBezTo>
                    <a:cubicBezTo>
                      <a:pt x="233648" y="428644"/>
                      <a:pt x="241046" y="430338"/>
                      <a:pt x="248230" y="432391"/>
                    </a:cubicBezTo>
                    <a:cubicBezTo>
                      <a:pt x="275047" y="440053"/>
                      <a:pt x="267770" y="439480"/>
                      <a:pt x="283672" y="439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Freeform 6"/>
              <p:cNvSpPr/>
              <p:nvPr/>
            </p:nvSpPr>
            <p:spPr>
              <a:xfrm>
                <a:off x="1327415" y="2388879"/>
                <a:ext cx="447568" cy="198482"/>
              </a:xfrm>
              <a:custGeom>
                <a:avLst/>
                <a:gdLst>
                  <a:gd name="connsiteX0" fmla="*/ 333552 w 447942"/>
                  <a:gd name="connsiteY0" fmla="*/ 56706 h 198474"/>
                  <a:gd name="connsiteX1" fmla="*/ 439878 w 447942"/>
                  <a:gd name="connsiteY1" fmla="*/ 63795 h 198474"/>
                  <a:gd name="connsiteX2" fmla="*/ 432789 w 447942"/>
                  <a:gd name="connsiteY2" fmla="*/ 141767 h 198474"/>
                  <a:gd name="connsiteX3" fmla="*/ 397348 w 447942"/>
                  <a:gd name="connsiteY3" fmla="*/ 198474 h 198474"/>
                  <a:gd name="connsiteX4" fmla="*/ 191785 w 447942"/>
                  <a:gd name="connsiteY4" fmla="*/ 184297 h 198474"/>
                  <a:gd name="connsiteX5" fmla="*/ 99636 w 447942"/>
                  <a:gd name="connsiteY5" fmla="*/ 170120 h 198474"/>
                  <a:gd name="connsiteX6" fmla="*/ 78371 w 447942"/>
                  <a:gd name="connsiteY6" fmla="*/ 163032 h 198474"/>
                  <a:gd name="connsiteX7" fmla="*/ 35841 w 447942"/>
                  <a:gd name="connsiteY7" fmla="*/ 134679 h 198474"/>
                  <a:gd name="connsiteX8" fmla="*/ 14575 w 447942"/>
                  <a:gd name="connsiteY8" fmla="*/ 120502 h 198474"/>
                  <a:gd name="connsiteX9" fmla="*/ 399 w 447942"/>
                  <a:gd name="connsiteY9" fmla="*/ 99237 h 198474"/>
                  <a:gd name="connsiteX10" fmla="*/ 28752 w 447942"/>
                  <a:gd name="connsiteY10" fmla="*/ 63795 h 198474"/>
                  <a:gd name="connsiteX11" fmla="*/ 57106 w 447942"/>
                  <a:gd name="connsiteY11" fmla="*/ 0 h 198474"/>
                  <a:gd name="connsiteX12" fmla="*/ 127989 w 447942"/>
                  <a:gd name="connsiteY12" fmla="*/ 21265 h 198474"/>
                  <a:gd name="connsiteX13" fmla="*/ 170520 w 447942"/>
                  <a:gd name="connsiteY13" fmla="*/ 49618 h 198474"/>
                  <a:gd name="connsiteX14" fmla="*/ 333552 w 447942"/>
                  <a:gd name="connsiteY14" fmla="*/ 56706 h 19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942" h="198474">
                    <a:moveTo>
                      <a:pt x="333552" y="56706"/>
                    </a:moveTo>
                    <a:cubicBezTo>
                      <a:pt x="368994" y="59069"/>
                      <a:pt x="412909" y="40678"/>
                      <a:pt x="439878" y="63795"/>
                    </a:cubicBezTo>
                    <a:cubicBezTo>
                      <a:pt x="459693" y="80779"/>
                      <a:pt x="437324" y="116066"/>
                      <a:pt x="432789" y="141767"/>
                    </a:cubicBezTo>
                    <a:cubicBezTo>
                      <a:pt x="424916" y="186381"/>
                      <a:pt x="425918" y="179427"/>
                      <a:pt x="397348" y="198474"/>
                    </a:cubicBezTo>
                    <a:cubicBezTo>
                      <a:pt x="177627" y="188921"/>
                      <a:pt x="299154" y="200816"/>
                      <a:pt x="191785" y="184297"/>
                    </a:cubicBezTo>
                    <a:cubicBezTo>
                      <a:pt x="173391" y="181467"/>
                      <a:pt x="119547" y="174545"/>
                      <a:pt x="99636" y="170120"/>
                    </a:cubicBezTo>
                    <a:cubicBezTo>
                      <a:pt x="92342" y="168499"/>
                      <a:pt x="85459" y="165395"/>
                      <a:pt x="78371" y="163032"/>
                    </a:cubicBezTo>
                    <a:lnTo>
                      <a:pt x="35841" y="134679"/>
                    </a:lnTo>
                    <a:lnTo>
                      <a:pt x="14575" y="120502"/>
                    </a:lnTo>
                    <a:cubicBezTo>
                      <a:pt x="9850" y="113414"/>
                      <a:pt x="1799" y="107640"/>
                      <a:pt x="399" y="99237"/>
                    </a:cubicBezTo>
                    <a:cubicBezTo>
                      <a:pt x="-3025" y="78694"/>
                      <a:pt x="16327" y="72078"/>
                      <a:pt x="28752" y="63795"/>
                    </a:cubicBezTo>
                    <a:cubicBezTo>
                      <a:pt x="45623" y="13183"/>
                      <a:pt x="34640" y="33699"/>
                      <a:pt x="57106" y="0"/>
                    </a:cubicBezTo>
                    <a:cubicBezTo>
                      <a:pt x="72958" y="3963"/>
                      <a:pt x="117632" y="14361"/>
                      <a:pt x="127989" y="21265"/>
                    </a:cubicBezTo>
                    <a:cubicBezTo>
                      <a:pt x="142166" y="30716"/>
                      <a:pt x="153482" y="49618"/>
                      <a:pt x="170520" y="49618"/>
                    </a:cubicBezTo>
                    <a:lnTo>
                      <a:pt x="333552" y="56706"/>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Arc 7"/>
              <p:cNvSpPr/>
              <p:nvPr/>
            </p:nvSpPr>
            <p:spPr>
              <a:xfrm>
                <a:off x="1000468" y="1432986"/>
                <a:ext cx="963382" cy="838391"/>
              </a:xfrm>
              <a:prstGeom prst="arc">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grpSp>
        <p:pic>
          <p:nvPicPr>
            <p:cNvPr id="21509" name="Picture 6" descr="http://i.imgur.com/loMhlP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5200" y="1433236"/>
              <a:ext cx="1547189" cy="46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3" name="Rectangle 14"/>
          <p:cNvSpPr>
            <a:spLocks noChangeArrowheads="1"/>
          </p:cNvSpPr>
          <p:nvPr/>
        </p:nvSpPr>
        <p:spPr bwMode="auto">
          <a:xfrm>
            <a:off x="333375" y="198438"/>
            <a:ext cx="62484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lnSpc>
                <a:spcPct val="80000"/>
              </a:lnSpc>
              <a:defRPr/>
            </a:pPr>
            <a:r>
              <a:rPr lang="en-US" sz="5400" b="1">
                <a:solidFill>
                  <a:srgbClr val="FFFFFF"/>
                </a:solidFill>
                <a:latin typeface="Aharoni" charset="0"/>
                <a:ea typeface="ＭＳ Ｐゴシック" charset="0"/>
                <a:cs typeface="Aharoni" charset="0"/>
              </a:rPr>
              <a:t>Moment of Clarity</a:t>
            </a:r>
          </a:p>
        </p:txBody>
      </p:sp>
      <p:sp>
        <p:nvSpPr>
          <p:cNvPr id="10244" name="Rectangle 14"/>
          <p:cNvSpPr>
            <a:spLocks noChangeArrowheads="1"/>
          </p:cNvSpPr>
          <p:nvPr/>
        </p:nvSpPr>
        <p:spPr bwMode="auto">
          <a:xfrm>
            <a:off x="1600200" y="1839913"/>
            <a:ext cx="26670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lnSpc>
                <a:spcPct val="80000"/>
              </a:lnSpc>
              <a:defRPr/>
            </a:pPr>
            <a:r>
              <a:rPr lang="en-US" sz="16600" b="1">
                <a:solidFill>
                  <a:srgbClr val="FFFFFF"/>
                </a:solidFill>
                <a:latin typeface="Aharoni" charset="0"/>
                <a:ea typeface="ＭＳ Ｐゴシック" charset="0"/>
                <a:cs typeface="Aharoni" charset="0"/>
              </a:rPr>
              <a:t>#2</a:t>
            </a:r>
          </a:p>
        </p:txBody>
      </p:sp>
    </p:spTree>
    <p:extLst>
      <p:ext uri="{BB962C8B-B14F-4D97-AF65-F5344CB8AC3E}">
        <p14:creationId xmlns:p14="http://schemas.microsoft.com/office/powerpoint/2010/main" val="729004319"/>
      </p:ext>
    </p:extLst>
  </p:cSld>
  <p:clrMapOvr>
    <a:masterClrMapping/>
  </p:clrMapOvr>
  <p:transition spd="slow">
    <p:circl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13"/>
          <p:cNvGrpSpPr>
            <a:grpSpLocks/>
          </p:cNvGrpSpPr>
          <p:nvPr/>
        </p:nvGrpSpPr>
        <p:grpSpPr bwMode="auto">
          <a:xfrm>
            <a:off x="6248400" y="1433513"/>
            <a:ext cx="2614613" cy="2978150"/>
            <a:chOff x="6248400" y="1433236"/>
            <a:chExt cx="2613989" cy="2978829"/>
          </a:xfrm>
        </p:grpSpPr>
        <p:grpSp>
          <p:nvGrpSpPr>
            <p:cNvPr id="22542" name="Group 14"/>
            <p:cNvGrpSpPr>
              <a:grpSpLocks/>
            </p:cNvGrpSpPr>
            <p:nvPr/>
          </p:nvGrpSpPr>
          <p:grpSpPr bwMode="auto">
            <a:xfrm flipH="1">
              <a:off x="6248400" y="1665314"/>
              <a:ext cx="1437236" cy="2746751"/>
              <a:chOff x="1001164" y="1433236"/>
              <a:chExt cx="1437236" cy="2746751"/>
            </a:xfrm>
          </p:grpSpPr>
          <p:pic>
            <p:nvPicPr>
              <p:cNvPr id="22544" name="Picture 2" descr="http://sites.uiw.edu/techfair/files/2014/04/stick-figur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962150"/>
                <a:ext cx="1295400" cy="22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p:cNvSpPr/>
              <p:nvPr/>
            </p:nvSpPr>
            <p:spPr>
              <a:xfrm>
                <a:off x="1676582" y="2114178"/>
                <a:ext cx="722140" cy="555752"/>
              </a:xfrm>
              <a:custGeom>
                <a:avLst/>
                <a:gdLst>
                  <a:gd name="connsiteX0" fmla="*/ 525861 w 721824"/>
                  <a:gd name="connsiteY0" fmla="*/ 10200 h 556004"/>
                  <a:gd name="connsiteX1" fmla="*/ 121823 w 721824"/>
                  <a:gd name="connsiteY1" fmla="*/ 130702 h 556004"/>
                  <a:gd name="connsiteX2" fmla="*/ 58028 w 721824"/>
                  <a:gd name="connsiteY2" fmla="*/ 166144 h 556004"/>
                  <a:gd name="connsiteX3" fmla="*/ 36763 w 721824"/>
                  <a:gd name="connsiteY3" fmla="*/ 180321 h 556004"/>
                  <a:gd name="connsiteX4" fmla="*/ 22586 w 721824"/>
                  <a:gd name="connsiteY4" fmla="*/ 201586 h 556004"/>
                  <a:gd name="connsiteX5" fmla="*/ 1321 w 721824"/>
                  <a:gd name="connsiteY5" fmla="*/ 222851 h 556004"/>
                  <a:gd name="connsiteX6" fmla="*/ 8410 w 721824"/>
                  <a:gd name="connsiteY6" fmla="*/ 343353 h 556004"/>
                  <a:gd name="connsiteX7" fmla="*/ 22586 w 721824"/>
                  <a:gd name="connsiteY7" fmla="*/ 385883 h 556004"/>
                  <a:gd name="connsiteX8" fmla="*/ 36763 w 721824"/>
                  <a:gd name="connsiteY8" fmla="*/ 428414 h 556004"/>
                  <a:gd name="connsiteX9" fmla="*/ 43851 w 721824"/>
                  <a:gd name="connsiteY9" fmla="*/ 449679 h 556004"/>
                  <a:gd name="connsiteX10" fmla="*/ 65117 w 721824"/>
                  <a:gd name="connsiteY10" fmla="*/ 492209 h 556004"/>
                  <a:gd name="connsiteX11" fmla="*/ 107647 w 721824"/>
                  <a:gd name="connsiteY11" fmla="*/ 520563 h 556004"/>
                  <a:gd name="connsiteX12" fmla="*/ 128912 w 721824"/>
                  <a:gd name="connsiteY12" fmla="*/ 534739 h 556004"/>
                  <a:gd name="connsiteX13" fmla="*/ 206884 w 721824"/>
                  <a:gd name="connsiteY13" fmla="*/ 556004 h 556004"/>
                  <a:gd name="connsiteX14" fmla="*/ 355740 w 721824"/>
                  <a:gd name="connsiteY14" fmla="*/ 548916 h 556004"/>
                  <a:gd name="connsiteX15" fmla="*/ 384093 w 721824"/>
                  <a:gd name="connsiteY15" fmla="*/ 541828 h 556004"/>
                  <a:gd name="connsiteX16" fmla="*/ 405358 w 721824"/>
                  <a:gd name="connsiteY16" fmla="*/ 534739 h 556004"/>
                  <a:gd name="connsiteX17" fmla="*/ 469154 w 721824"/>
                  <a:gd name="connsiteY17" fmla="*/ 492209 h 556004"/>
                  <a:gd name="connsiteX18" fmla="*/ 511684 w 721824"/>
                  <a:gd name="connsiteY18" fmla="*/ 463856 h 556004"/>
                  <a:gd name="connsiteX19" fmla="*/ 554214 w 721824"/>
                  <a:gd name="connsiteY19" fmla="*/ 442590 h 556004"/>
                  <a:gd name="connsiteX20" fmla="*/ 568391 w 721824"/>
                  <a:gd name="connsiteY20" fmla="*/ 421325 h 556004"/>
                  <a:gd name="connsiteX21" fmla="*/ 589656 w 721824"/>
                  <a:gd name="connsiteY21" fmla="*/ 407149 h 556004"/>
                  <a:gd name="connsiteX22" fmla="*/ 618010 w 721824"/>
                  <a:gd name="connsiteY22" fmla="*/ 364618 h 556004"/>
                  <a:gd name="connsiteX23" fmla="*/ 632186 w 721824"/>
                  <a:gd name="connsiteY23" fmla="*/ 343353 h 556004"/>
                  <a:gd name="connsiteX24" fmla="*/ 674717 w 721824"/>
                  <a:gd name="connsiteY24" fmla="*/ 315000 h 556004"/>
                  <a:gd name="connsiteX25" fmla="*/ 688893 w 721824"/>
                  <a:gd name="connsiteY25" fmla="*/ 293735 h 556004"/>
                  <a:gd name="connsiteX26" fmla="*/ 703070 w 721824"/>
                  <a:gd name="connsiteY26" fmla="*/ 201586 h 556004"/>
                  <a:gd name="connsiteX27" fmla="*/ 674717 w 721824"/>
                  <a:gd name="connsiteY27" fmla="*/ 159056 h 556004"/>
                  <a:gd name="connsiteX28" fmla="*/ 660540 w 721824"/>
                  <a:gd name="connsiteY28" fmla="*/ 137790 h 556004"/>
                  <a:gd name="connsiteX29" fmla="*/ 646363 w 721824"/>
                  <a:gd name="connsiteY29" fmla="*/ 116525 h 556004"/>
                  <a:gd name="connsiteX30" fmla="*/ 625098 w 721824"/>
                  <a:gd name="connsiteY30" fmla="*/ 73995 h 556004"/>
                  <a:gd name="connsiteX31" fmla="*/ 603833 w 721824"/>
                  <a:gd name="connsiteY31" fmla="*/ 31465 h 556004"/>
                  <a:gd name="connsiteX32" fmla="*/ 582568 w 721824"/>
                  <a:gd name="connsiteY32" fmla="*/ 17288 h 556004"/>
                  <a:gd name="connsiteX33" fmla="*/ 525861 w 721824"/>
                  <a:gd name="connsiteY33" fmla="*/ 10200 h 55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1824" h="556004">
                    <a:moveTo>
                      <a:pt x="525861" y="10200"/>
                    </a:moveTo>
                    <a:cubicBezTo>
                      <a:pt x="449070" y="29102"/>
                      <a:pt x="256438" y="90318"/>
                      <a:pt x="121823" y="130702"/>
                    </a:cubicBezTo>
                    <a:cubicBezTo>
                      <a:pt x="87795" y="140910"/>
                      <a:pt x="99019" y="138816"/>
                      <a:pt x="58028" y="166144"/>
                    </a:cubicBezTo>
                    <a:lnTo>
                      <a:pt x="36763" y="180321"/>
                    </a:lnTo>
                    <a:cubicBezTo>
                      <a:pt x="32037" y="187409"/>
                      <a:pt x="28040" y="195041"/>
                      <a:pt x="22586" y="201586"/>
                    </a:cubicBezTo>
                    <a:cubicBezTo>
                      <a:pt x="16168" y="209287"/>
                      <a:pt x="2318" y="212876"/>
                      <a:pt x="1321" y="222851"/>
                    </a:cubicBezTo>
                    <a:cubicBezTo>
                      <a:pt x="-2683" y="262888"/>
                      <a:pt x="3206" y="303454"/>
                      <a:pt x="8410" y="343353"/>
                    </a:cubicBezTo>
                    <a:cubicBezTo>
                      <a:pt x="10343" y="358171"/>
                      <a:pt x="17861" y="371706"/>
                      <a:pt x="22586" y="385883"/>
                    </a:cubicBezTo>
                    <a:lnTo>
                      <a:pt x="36763" y="428414"/>
                    </a:lnTo>
                    <a:lnTo>
                      <a:pt x="43851" y="449679"/>
                    </a:lnTo>
                    <a:cubicBezTo>
                      <a:pt x="48907" y="464847"/>
                      <a:pt x="52185" y="480893"/>
                      <a:pt x="65117" y="492209"/>
                    </a:cubicBezTo>
                    <a:cubicBezTo>
                      <a:pt x="77940" y="503429"/>
                      <a:pt x="93470" y="511112"/>
                      <a:pt x="107647" y="520563"/>
                    </a:cubicBezTo>
                    <a:cubicBezTo>
                      <a:pt x="114735" y="525288"/>
                      <a:pt x="120830" y="532045"/>
                      <a:pt x="128912" y="534739"/>
                    </a:cubicBezTo>
                    <a:cubicBezTo>
                      <a:pt x="182872" y="552726"/>
                      <a:pt x="156789" y="545985"/>
                      <a:pt x="206884" y="556004"/>
                    </a:cubicBezTo>
                    <a:cubicBezTo>
                      <a:pt x="256503" y="553641"/>
                      <a:pt x="306223" y="552877"/>
                      <a:pt x="355740" y="548916"/>
                    </a:cubicBezTo>
                    <a:cubicBezTo>
                      <a:pt x="365451" y="548139"/>
                      <a:pt x="374726" y="544504"/>
                      <a:pt x="384093" y="541828"/>
                    </a:cubicBezTo>
                    <a:cubicBezTo>
                      <a:pt x="391277" y="539775"/>
                      <a:pt x="398826" y="538368"/>
                      <a:pt x="405358" y="534739"/>
                    </a:cubicBezTo>
                    <a:cubicBezTo>
                      <a:pt x="405375" y="534729"/>
                      <a:pt x="458513" y="499303"/>
                      <a:pt x="469154" y="492209"/>
                    </a:cubicBezTo>
                    <a:lnTo>
                      <a:pt x="511684" y="463856"/>
                    </a:lnTo>
                    <a:cubicBezTo>
                      <a:pt x="541031" y="454073"/>
                      <a:pt x="526732" y="460912"/>
                      <a:pt x="554214" y="442590"/>
                    </a:cubicBezTo>
                    <a:cubicBezTo>
                      <a:pt x="558940" y="435502"/>
                      <a:pt x="562367" y="427349"/>
                      <a:pt x="568391" y="421325"/>
                    </a:cubicBezTo>
                    <a:cubicBezTo>
                      <a:pt x="574415" y="415301"/>
                      <a:pt x="584046" y="413560"/>
                      <a:pt x="589656" y="407149"/>
                    </a:cubicBezTo>
                    <a:cubicBezTo>
                      <a:pt x="600876" y="394326"/>
                      <a:pt x="608559" y="378795"/>
                      <a:pt x="618010" y="364618"/>
                    </a:cubicBezTo>
                    <a:cubicBezTo>
                      <a:pt x="622735" y="357530"/>
                      <a:pt x="625098" y="348078"/>
                      <a:pt x="632186" y="343353"/>
                    </a:cubicBezTo>
                    <a:lnTo>
                      <a:pt x="674717" y="315000"/>
                    </a:lnTo>
                    <a:cubicBezTo>
                      <a:pt x="679442" y="307912"/>
                      <a:pt x="682869" y="299759"/>
                      <a:pt x="688893" y="293735"/>
                    </a:cubicBezTo>
                    <a:cubicBezTo>
                      <a:pt x="724185" y="258442"/>
                      <a:pt x="734480" y="308381"/>
                      <a:pt x="703070" y="201586"/>
                    </a:cubicBezTo>
                    <a:cubicBezTo>
                      <a:pt x="698262" y="185240"/>
                      <a:pt x="684168" y="173233"/>
                      <a:pt x="674717" y="159056"/>
                    </a:cubicBezTo>
                    <a:lnTo>
                      <a:pt x="660540" y="137790"/>
                    </a:lnTo>
                    <a:lnTo>
                      <a:pt x="646363" y="116525"/>
                    </a:lnTo>
                    <a:cubicBezTo>
                      <a:pt x="628547" y="63075"/>
                      <a:pt x="652580" y="128959"/>
                      <a:pt x="625098" y="73995"/>
                    </a:cubicBezTo>
                    <a:cubicBezTo>
                      <a:pt x="613567" y="50933"/>
                      <a:pt x="624149" y="51781"/>
                      <a:pt x="603833" y="31465"/>
                    </a:cubicBezTo>
                    <a:cubicBezTo>
                      <a:pt x="597809" y="25441"/>
                      <a:pt x="590353" y="20748"/>
                      <a:pt x="582568" y="17288"/>
                    </a:cubicBezTo>
                    <a:cubicBezTo>
                      <a:pt x="547308" y="1617"/>
                      <a:pt x="602652" y="-8702"/>
                      <a:pt x="525861" y="10200"/>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Freeform 22"/>
              <p:cNvSpPr/>
              <p:nvPr/>
            </p:nvSpPr>
            <p:spPr>
              <a:xfrm>
                <a:off x="1821009" y="2218977"/>
                <a:ext cx="284095" cy="438250"/>
              </a:xfrm>
              <a:custGeom>
                <a:avLst/>
                <a:gdLst>
                  <a:gd name="connsiteX0" fmla="*/ 78109 w 283672"/>
                  <a:gd name="connsiteY0" fmla="*/ 0 h 439489"/>
                  <a:gd name="connsiteX1" fmla="*/ 49755 w 283672"/>
                  <a:gd name="connsiteY1" fmla="*/ 35442 h 439489"/>
                  <a:gd name="connsiteX2" fmla="*/ 14313 w 283672"/>
                  <a:gd name="connsiteY2" fmla="*/ 70884 h 439489"/>
                  <a:gd name="connsiteX3" fmla="*/ 137 w 283672"/>
                  <a:gd name="connsiteY3" fmla="*/ 113414 h 439489"/>
                  <a:gd name="connsiteX4" fmla="*/ 7225 w 283672"/>
                  <a:gd name="connsiteY4" fmla="*/ 184298 h 439489"/>
                  <a:gd name="connsiteX5" fmla="*/ 35578 w 283672"/>
                  <a:gd name="connsiteY5" fmla="*/ 248093 h 439489"/>
                  <a:gd name="connsiteX6" fmla="*/ 42667 w 283672"/>
                  <a:gd name="connsiteY6" fmla="*/ 269359 h 439489"/>
                  <a:gd name="connsiteX7" fmla="*/ 92285 w 283672"/>
                  <a:gd name="connsiteY7" fmla="*/ 333154 h 439489"/>
                  <a:gd name="connsiteX8" fmla="*/ 127727 w 283672"/>
                  <a:gd name="connsiteY8" fmla="*/ 368596 h 439489"/>
                  <a:gd name="connsiteX9" fmla="*/ 184434 w 283672"/>
                  <a:gd name="connsiteY9" fmla="*/ 404038 h 439489"/>
                  <a:gd name="connsiteX10" fmla="*/ 205699 w 283672"/>
                  <a:gd name="connsiteY10" fmla="*/ 411126 h 439489"/>
                  <a:gd name="connsiteX11" fmla="*/ 226965 w 283672"/>
                  <a:gd name="connsiteY11" fmla="*/ 425303 h 439489"/>
                  <a:gd name="connsiteX12" fmla="*/ 248230 w 283672"/>
                  <a:gd name="connsiteY12" fmla="*/ 432391 h 439489"/>
                  <a:gd name="connsiteX13" fmla="*/ 283672 w 283672"/>
                  <a:gd name="connsiteY13" fmla="*/ 439480 h 43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672" h="439489">
                    <a:moveTo>
                      <a:pt x="78109" y="0"/>
                    </a:moveTo>
                    <a:cubicBezTo>
                      <a:pt x="68658" y="11814"/>
                      <a:pt x="60453" y="24744"/>
                      <a:pt x="49755" y="35442"/>
                    </a:cubicBezTo>
                    <a:cubicBezTo>
                      <a:pt x="2499" y="82698"/>
                      <a:pt x="52118" y="14177"/>
                      <a:pt x="14313" y="70884"/>
                    </a:cubicBezTo>
                    <a:cubicBezTo>
                      <a:pt x="9588" y="85061"/>
                      <a:pt x="-1350" y="98545"/>
                      <a:pt x="137" y="113414"/>
                    </a:cubicBezTo>
                    <a:cubicBezTo>
                      <a:pt x="2500" y="137042"/>
                      <a:pt x="2849" y="160959"/>
                      <a:pt x="7225" y="184298"/>
                    </a:cubicBezTo>
                    <a:cubicBezTo>
                      <a:pt x="18196" y="242813"/>
                      <a:pt x="16476" y="209889"/>
                      <a:pt x="35578" y="248093"/>
                    </a:cubicBezTo>
                    <a:cubicBezTo>
                      <a:pt x="38920" y="254776"/>
                      <a:pt x="39038" y="262827"/>
                      <a:pt x="42667" y="269359"/>
                    </a:cubicBezTo>
                    <a:cubicBezTo>
                      <a:pt x="78497" y="333853"/>
                      <a:pt x="57845" y="291826"/>
                      <a:pt x="92285" y="333154"/>
                    </a:cubicBezTo>
                    <a:cubicBezTo>
                      <a:pt x="121820" y="368596"/>
                      <a:pt x="88741" y="342605"/>
                      <a:pt x="127727" y="368596"/>
                    </a:cubicBezTo>
                    <a:cubicBezTo>
                      <a:pt x="150193" y="402294"/>
                      <a:pt x="133822" y="387167"/>
                      <a:pt x="184434" y="404038"/>
                    </a:cubicBezTo>
                    <a:lnTo>
                      <a:pt x="205699" y="411126"/>
                    </a:lnTo>
                    <a:cubicBezTo>
                      <a:pt x="212788" y="415852"/>
                      <a:pt x="219345" y="421493"/>
                      <a:pt x="226965" y="425303"/>
                    </a:cubicBezTo>
                    <a:cubicBezTo>
                      <a:pt x="233648" y="428644"/>
                      <a:pt x="241046" y="430338"/>
                      <a:pt x="248230" y="432391"/>
                    </a:cubicBezTo>
                    <a:cubicBezTo>
                      <a:pt x="275047" y="440053"/>
                      <a:pt x="267770" y="439480"/>
                      <a:pt x="283672" y="439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Freeform 23"/>
              <p:cNvSpPr/>
              <p:nvPr/>
            </p:nvSpPr>
            <p:spPr>
              <a:xfrm>
                <a:off x="1327415" y="2388879"/>
                <a:ext cx="447568" cy="198482"/>
              </a:xfrm>
              <a:custGeom>
                <a:avLst/>
                <a:gdLst>
                  <a:gd name="connsiteX0" fmla="*/ 333552 w 447942"/>
                  <a:gd name="connsiteY0" fmla="*/ 56706 h 198474"/>
                  <a:gd name="connsiteX1" fmla="*/ 439878 w 447942"/>
                  <a:gd name="connsiteY1" fmla="*/ 63795 h 198474"/>
                  <a:gd name="connsiteX2" fmla="*/ 432789 w 447942"/>
                  <a:gd name="connsiteY2" fmla="*/ 141767 h 198474"/>
                  <a:gd name="connsiteX3" fmla="*/ 397348 w 447942"/>
                  <a:gd name="connsiteY3" fmla="*/ 198474 h 198474"/>
                  <a:gd name="connsiteX4" fmla="*/ 191785 w 447942"/>
                  <a:gd name="connsiteY4" fmla="*/ 184297 h 198474"/>
                  <a:gd name="connsiteX5" fmla="*/ 99636 w 447942"/>
                  <a:gd name="connsiteY5" fmla="*/ 170120 h 198474"/>
                  <a:gd name="connsiteX6" fmla="*/ 78371 w 447942"/>
                  <a:gd name="connsiteY6" fmla="*/ 163032 h 198474"/>
                  <a:gd name="connsiteX7" fmla="*/ 35841 w 447942"/>
                  <a:gd name="connsiteY7" fmla="*/ 134679 h 198474"/>
                  <a:gd name="connsiteX8" fmla="*/ 14575 w 447942"/>
                  <a:gd name="connsiteY8" fmla="*/ 120502 h 198474"/>
                  <a:gd name="connsiteX9" fmla="*/ 399 w 447942"/>
                  <a:gd name="connsiteY9" fmla="*/ 99237 h 198474"/>
                  <a:gd name="connsiteX10" fmla="*/ 28752 w 447942"/>
                  <a:gd name="connsiteY10" fmla="*/ 63795 h 198474"/>
                  <a:gd name="connsiteX11" fmla="*/ 57106 w 447942"/>
                  <a:gd name="connsiteY11" fmla="*/ 0 h 198474"/>
                  <a:gd name="connsiteX12" fmla="*/ 127989 w 447942"/>
                  <a:gd name="connsiteY12" fmla="*/ 21265 h 198474"/>
                  <a:gd name="connsiteX13" fmla="*/ 170520 w 447942"/>
                  <a:gd name="connsiteY13" fmla="*/ 49618 h 198474"/>
                  <a:gd name="connsiteX14" fmla="*/ 333552 w 447942"/>
                  <a:gd name="connsiteY14" fmla="*/ 56706 h 19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942" h="198474">
                    <a:moveTo>
                      <a:pt x="333552" y="56706"/>
                    </a:moveTo>
                    <a:cubicBezTo>
                      <a:pt x="368994" y="59069"/>
                      <a:pt x="412909" y="40678"/>
                      <a:pt x="439878" y="63795"/>
                    </a:cubicBezTo>
                    <a:cubicBezTo>
                      <a:pt x="459693" y="80779"/>
                      <a:pt x="437324" y="116066"/>
                      <a:pt x="432789" y="141767"/>
                    </a:cubicBezTo>
                    <a:cubicBezTo>
                      <a:pt x="424916" y="186381"/>
                      <a:pt x="425918" y="179427"/>
                      <a:pt x="397348" y="198474"/>
                    </a:cubicBezTo>
                    <a:cubicBezTo>
                      <a:pt x="177627" y="188921"/>
                      <a:pt x="299154" y="200816"/>
                      <a:pt x="191785" y="184297"/>
                    </a:cubicBezTo>
                    <a:cubicBezTo>
                      <a:pt x="173391" y="181467"/>
                      <a:pt x="119547" y="174545"/>
                      <a:pt x="99636" y="170120"/>
                    </a:cubicBezTo>
                    <a:cubicBezTo>
                      <a:pt x="92342" y="168499"/>
                      <a:pt x="85459" y="165395"/>
                      <a:pt x="78371" y="163032"/>
                    </a:cubicBezTo>
                    <a:lnTo>
                      <a:pt x="35841" y="134679"/>
                    </a:lnTo>
                    <a:lnTo>
                      <a:pt x="14575" y="120502"/>
                    </a:lnTo>
                    <a:cubicBezTo>
                      <a:pt x="9850" y="113414"/>
                      <a:pt x="1799" y="107640"/>
                      <a:pt x="399" y="99237"/>
                    </a:cubicBezTo>
                    <a:cubicBezTo>
                      <a:pt x="-3025" y="78694"/>
                      <a:pt x="16327" y="72078"/>
                      <a:pt x="28752" y="63795"/>
                    </a:cubicBezTo>
                    <a:cubicBezTo>
                      <a:pt x="45623" y="13183"/>
                      <a:pt x="34640" y="33699"/>
                      <a:pt x="57106" y="0"/>
                    </a:cubicBezTo>
                    <a:cubicBezTo>
                      <a:pt x="72958" y="3963"/>
                      <a:pt x="117632" y="14361"/>
                      <a:pt x="127989" y="21265"/>
                    </a:cubicBezTo>
                    <a:cubicBezTo>
                      <a:pt x="142166" y="30716"/>
                      <a:pt x="153482" y="49618"/>
                      <a:pt x="170520" y="49618"/>
                    </a:cubicBezTo>
                    <a:lnTo>
                      <a:pt x="333552" y="56706"/>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Arc 24"/>
              <p:cNvSpPr/>
              <p:nvPr/>
            </p:nvSpPr>
            <p:spPr>
              <a:xfrm>
                <a:off x="1000468" y="1432986"/>
                <a:ext cx="963382" cy="838391"/>
              </a:xfrm>
              <a:prstGeom prst="arc">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grpSp>
        <p:pic>
          <p:nvPicPr>
            <p:cNvPr id="22543" name="Picture 6" descr="http://i.imgur.com/loMhlP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15200" y="1433236"/>
              <a:ext cx="1547189" cy="46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0" name="AutoShape 4" descr="swimming_pool_thumb"/>
          <p:cNvSpPr>
            <a:spLocks noChangeAspect="1" noChangeArrowheads="1"/>
          </p:cNvSpPr>
          <p:nvPr/>
        </p:nvSpPr>
        <p:spPr bwMode="auto">
          <a:xfrm>
            <a:off x="115888" y="-1079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smtClean="0">
              <a:solidFill>
                <a:srgbClr val="000000"/>
              </a:solidFill>
              <a:cs typeface="Arial"/>
            </a:endParaRPr>
          </a:p>
        </p:txBody>
      </p:sp>
      <p:sp>
        <p:nvSpPr>
          <p:cNvPr id="44" name="Rectangle 43"/>
          <p:cNvSpPr/>
          <p:nvPr/>
        </p:nvSpPr>
        <p:spPr>
          <a:xfrm>
            <a:off x="765175" y="-1069975"/>
            <a:ext cx="7470775" cy="47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solidFill>
                  <a:srgbClr val="0070C0"/>
                </a:solidFill>
              </a:rPr>
              <a:t>VR</a:t>
            </a:r>
            <a:r>
              <a:rPr lang="en-US" sz="2700" dirty="0">
                <a:solidFill>
                  <a:srgbClr val="000000">
                    <a:lumMod val="65000"/>
                    <a:lumOff val="35000"/>
                  </a:srgbClr>
                </a:solidFill>
              </a:rPr>
              <a:t> the platform of this century?</a:t>
            </a:r>
            <a:endParaRPr lang="en-CA" sz="2700" dirty="0">
              <a:solidFill>
                <a:srgbClr val="000000">
                  <a:lumMod val="65000"/>
                  <a:lumOff val="35000"/>
                </a:srgbClr>
              </a:solidFill>
            </a:endParaRPr>
          </a:p>
        </p:txBody>
      </p:sp>
      <p:pic>
        <p:nvPicPr>
          <p:cNvPr id="22532" name="Picture 8" descr="http://tore-knabe.com/wp-content/uploads/2014/10/CoffeeWithoutWord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47117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54"/>
          <p:cNvGrpSpPr>
            <a:grpSpLocks/>
          </p:cNvGrpSpPr>
          <p:nvPr/>
        </p:nvGrpSpPr>
        <p:grpSpPr bwMode="auto">
          <a:xfrm>
            <a:off x="4708525" y="-30163"/>
            <a:ext cx="4433888" cy="5143501"/>
            <a:chOff x="6281561" y="0"/>
            <a:chExt cx="5910439" cy="6858000"/>
          </a:xfrm>
        </p:grpSpPr>
        <p:sp>
          <p:nvSpPr>
            <p:cNvPr id="56" name="Rectangle 55"/>
            <p:cNvSpPr/>
            <p:nvPr/>
          </p:nvSpPr>
          <p:spPr>
            <a:xfrm>
              <a:off x="6281561" y="0"/>
              <a:ext cx="5910439"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22539" name="Group 56"/>
            <p:cNvGrpSpPr>
              <a:grpSpLocks/>
            </p:cNvGrpSpPr>
            <p:nvPr/>
          </p:nvGrpSpPr>
          <p:grpSpPr bwMode="auto">
            <a:xfrm>
              <a:off x="6982295" y="2151678"/>
              <a:ext cx="4508261" cy="3353252"/>
              <a:chOff x="155575" y="-4114800"/>
              <a:chExt cx="11525250" cy="8572500"/>
            </a:xfrm>
          </p:grpSpPr>
          <p:pic>
            <p:nvPicPr>
              <p:cNvPr id="22540" name="Picture 14" descr="http://www.nurvo.co.uk/wp-content/uploads/2013/04/22_-TV-BLACKfron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5575" y="-4114800"/>
                <a:ext cx="11525250" cy="8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0" descr="http://torrentsgames.org/wp-content/uploads/2013/04/Tomb-Raider-2012-PC.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79777" y="-3278990"/>
                <a:ext cx="10057022" cy="5811631"/>
              </a:xfrm>
              <a:prstGeom prst="rect">
                <a:avLst/>
              </a:prstGeom>
              <a:noFill/>
              <a:ln>
                <a:solidFill>
                  <a:schemeClr val="bg1">
                    <a:lumMod val="95000"/>
                  </a:schemeClr>
                </a:solidFill>
              </a:ln>
              <a:extLst>
                <a:ext uri="{909E8E84-426E-40dd-AFC4-6F175D3DCCD1}">
                  <a14:hiddenFill xmlns="" xmlns:a14="http://schemas.microsoft.com/office/drawing/2010/main">
                    <a:solidFill>
                      <a:srgbClr val="FFFFFF"/>
                    </a:solidFill>
                  </a14:hiddenFill>
                </a:ext>
              </a:extLst>
            </p:spPr>
          </p:pic>
        </p:grpSp>
      </p:grpSp>
      <p:sp>
        <p:nvSpPr>
          <p:cNvPr id="22" name="Rectangle 21"/>
          <p:cNvSpPr/>
          <p:nvPr/>
        </p:nvSpPr>
        <p:spPr>
          <a:xfrm>
            <a:off x="0" y="0"/>
            <a:ext cx="9163050" cy="5180013"/>
          </a:xfrm>
          <a:prstGeom prst="rect">
            <a:avLst/>
          </a:prstGeom>
          <a:solidFill>
            <a:srgbClr val="00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87950" y="446088"/>
            <a:ext cx="3475038"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87950" y="446088"/>
            <a:ext cx="3475038"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87950" y="446088"/>
            <a:ext cx="3475038"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96940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19150"/>
            <a:ext cx="7250113" cy="523875"/>
          </a:xfrm>
          <a:prstGeom prst="rect">
            <a:avLst/>
          </a:prstGeom>
          <a:noFill/>
        </p:spPr>
        <p:txBody>
          <a:bodyPr wrap="none">
            <a:spAutoFit/>
          </a:bodyPr>
          <a:lstStyle/>
          <a:p>
            <a:pPr>
              <a:defRPr/>
            </a:pPr>
            <a:r>
              <a:rPr lang="en-CA" sz="2800" dirty="0">
                <a:solidFill>
                  <a:srgbClr val="7F7F7F"/>
                </a:solidFill>
                <a:ea typeface="ＭＳ Ｐゴシック" panose="020B0600070205080204" pitchFamily="34" charset="-128"/>
                <a:cs typeface="Arial"/>
              </a:rPr>
              <a:t>When someone looks straight </a:t>
            </a:r>
            <a:r>
              <a:rPr lang="en-CA" sz="2800" dirty="0">
                <a:solidFill>
                  <a:srgbClr val="FFC000"/>
                </a:solidFill>
                <a:ea typeface="ＭＳ Ｐゴシック" panose="020B0600070205080204" pitchFamily="34" charset="-128"/>
                <a:cs typeface="Arial"/>
              </a:rPr>
              <a:t>into your eyes</a:t>
            </a:r>
            <a:endParaRPr lang="en-US" sz="2800" dirty="0">
              <a:solidFill>
                <a:srgbClr val="FFC000"/>
              </a:solidFill>
              <a:ea typeface="ＭＳ Ｐゴシック" panose="020B0600070205080204" pitchFamily="34" charset="-128"/>
              <a:cs typeface="Arial"/>
            </a:endParaRPr>
          </a:p>
        </p:txBody>
      </p:sp>
      <p:sp>
        <p:nvSpPr>
          <p:cNvPr id="3" name="TextBox 2"/>
          <p:cNvSpPr txBox="1"/>
          <p:nvPr/>
        </p:nvSpPr>
        <p:spPr>
          <a:xfrm>
            <a:off x="533400" y="1428750"/>
            <a:ext cx="4030663" cy="523875"/>
          </a:xfrm>
          <a:prstGeom prst="rect">
            <a:avLst/>
          </a:prstGeom>
          <a:noFill/>
        </p:spPr>
        <p:txBody>
          <a:bodyPr wrap="none">
            <a:spAutoFit/>
          </a:bodyPr>
          <a:lstStyle/>
          <a:p>
            <a:pPr>
              <a:defRPr/>
            </a:pPr>
            <a:r>
              <a:rPr lang="en-CA" sz="2800" dirty="0">
                <a:solidFill>
                  <a:srgbClr val="7F7F7F"/>
                </a:solidFill>
                <a:ea typeface="ＭＳ Ｐゴシック" panose="020B0600070205080204" pitchFamily="34" charset="-128"/>
                <a:cs typeface="Arial"/>
              </a:rPr>
              <a:t>You create </a:t>
            </a:r>
            <a:r>
              <a:rPr lang="en-CA" sz="2800" dirty="0">
                <a:solidFill>
                  <a:srgbClr val="0070C0"/>
                </a:solidFill>
                <a:ea typeface="ＭＳ Ｐゴシック" panose="020B0600070205080204" pitchFamily="34" charset="-128"/>
                <a:cs typeface="Arial"/>
              </a:rPr>
              <a:t>a connection</a:t>
            </a:r>
            <a:endParaRPr lang="en-US" sz="2800" dirty="0">
              <a:solidFill>
                <a:srgbClr val="0070C0"/>
              </a:solidFill>
              <a:ea typeface="ＭＳ Ｐゴシック" panose="020B0600070205080204" pitchFamily="34" charset="-128"/>
              <a:cs typeface="Arial"/>
            </a:endParaRPr>
          </a:p>
        </p:txBody>
      </p:sp>
      <p:sp>
        <p:nvSpPr>
          <p:cNvPr id="4" name="TextBox 3"/>
          <p:cNvSpPr txBox="1"/>
          <p:nvPr/>
        </p:nvSpPr>
        <p:spPr>
          <a:xfrm>
            <a:off x="1524000" y="2039938"/>
            <a:ext cx="4641850" cy="523875"/>
          </a:xfrm>
          <a:prstGeom prst="rect">
            <a:avLst/>
          </a:prstGeom>
          <a:noFill/>
        </p:spPr>
        <p:txBody>
          <a:bodyPr wrap="none">
            <a:spAutoFit/>
          </a:bodyPr>
          <a:lstStyle/>
          <a:p>
            <a:pPr>
              <a:defRPr/>
            </a:pPr>
            <a:r>
              <a:rPr lang="en-CA" sz="2800" dirty="0">
                <a:solidFill>
                  <a:srgbClr val="FFFFFF">
                    <a:lumMod val="50000"/>
                  </a:srgbClr>
                </a:solidFill>
                <a:ea typeface="ＭＳ Ｐゴシック" panose="020B0600070205080204" pitchFamily="34" charset="-128"/>
                <a:cs typeface="Arial"/>
              </a:rPr>
              <a:t>Your </a:t>
            </a:r>
            <a:r>
              <a:rPr lang="en-CA" sz="2800" dirty="0">
                <a:solidFill>
                  <a:srgbClr val="00B050"/>
                </a:solidFill>
                <a:ea typeface="ＭＳ Ｐゴシック" panose="020B0600070205080204" pitchFamily="34" charset="-128"/>
                <a:cs typeface="Arial"/>
              </a:rPr>
              <a:t>empathy reflex </a:t>
            </a:r>
            <a:r>
              <a:rPr lang="en-CA" sz="2800" dirty="0">
                <a:solidFill>
                  <a:srgbClr val="FFFFFF">
                    <a:lumMod val="50000"/>
                  </a:srgbClr>
                </a:solidFill>
                <a:ea typeface="ＭＳ Ｐゴシック" panose="020B0600070205080204" pitchFamily="34" charset="-128"/>
                <a:cs typeface="Arial"/>
              </a:rPr>
              <a:t>kicks in </a:t>
            </a:r>
            <a:endParaRPr lang="en-US" sz="2800" dirty="0">
              <a:solidFill>
                <a:srgbClr val="FFFFFF">
                  <a:lumMod val="50000"/>
                </a:srgbClr>
              </a:solidFill>
              <a:ea typeface="ＭＳ Ｐゴシック" panose="020B0600070205080204" pitchFamily="34" charset="-128"/>
              <a:cs typeface="Arial"/>
            </a:endParaRPr>
          </a:p>
        </p:txBody>
      </p:sp>
      <p:sp>
        <p:nvSpPr>
          <p:cNvPr id="5" name="TextBox 4"/>
          <p:cNvSpPr txBox="1"/>
          <p:nvPr/>
        </p:nvSpPr>
        <p:spPr>
          <a:xfrm>
            <a:off x="5638800" y="2747963"/>
            <a:ext cx="1589088" cy="523875"/>
          </a:xfrm>
          <a:prstGeom prst="rect">
            <a:avLst/>
          </a:prstGeom>
          <a:noFill/>
        </p:spPr>
        <p:txBody>
          <a:bodyPr wrap="none">
            <a:spAutoFit/>
          </a:bodyPr>
          <a:lstStyle/>
          <a:p>
            <a:pPr>
              <a:defRPr/>
            </a:pPr>
            <a:r>
              <a:rPr lang="en-CA" sz="2800" dirty="0">
                <a:solidFill>
                  <a:srgbClr val="7F7F7F"/>
                </a:solidFill>
                <a:ea typeface="ＭＳ Ｐゴシック" panose="020B0600070205080204" pitchFamily="34" charset="-128"/>
                <a:cs typeface="Arial"/>
              </a:rPr>
              <a:t>You</a:t>
            </a:r>
            <a:r>
              <a:rPr lang="en-CA" sz="2800" dirty="0">
                <a:solidFill>
                  <a:srgbClr val="000000">
                    <a:lumMod val="75000"/>
                    <a:lumOff val="25000"/>
                  </a:srgbClr>
                </a:solidFill>
                <a:ea typeface="ＭＳ Ｐゴシック" panose="020B0600070205080204" pitchFamily="34" charset="-128"/>
                <a:cs typeface="Arial"/>
              </a:rPr>
              <a:t> </a:t>
            </a:r>
            <a:r>
              <a:rPr lang="en-CA" sz="2800" dirty="0">
                <a:solidFill>
                  <a:srgbClr val="FFC000"/>
                </a:solidFill>
                <a:ea typeface="ＭＳ Ｐゴシック" panose="020B0600070205080204" pitchFamily="34" charset="-128"/>
                <a:cs typeface="Arial"/>
              </a:rPr>
              <a:t>care </a:t>
            </a:r>
            <a:endParaRPr lang="en-US" sz="2800" dirty="0">
              <a:solidFill>
                <a:srgbClr val="FFC000"/>
              </a:solidFill>
              <a:ea typeface="ＭＳ Ｐゴシック" panose="020B0600070205080204" pitchFamily="34" charset="-128"/>
              <a:cs typeface="Arial"/>
            </a:endParaRPr>
          </a:p>
        </p:txBody>
      </p:sp>
      <p:sp>
        <p:nvSpPr>
          <p:cNvPr id="6" name="TextBox 5"/>
          <p:cNvSpPr txBox="1"/>
          <p:nvPr/>
        </p:nvSpPr>
        <p:spPr>
          <a:xfrm>
            <a:off x="76200" y="3706813"/>
            <a:ext cx="9239250" cy="523875"/>
          </a:xfrm>
          <a:prstGeom prst="rect">
            <a:avLst/>
          </a:prstGeom>
          <a:noFill/>
        </p:spPr>
        <p:txBody>
          <a:bodyPr wrap="none">
            <a:spAutoFit/>
          </a:bodyPr>
          <a:lstStyle/>
          <a:p>
            <a:pPr>
              <a:defRPr/>
            </a:pPr>
            <a:r>
              <a:rPr lang="en-CA" sz="2400" dirty="0">
                <a:solidFill>
                  <a:srgbClr val="FFC000"/>
                </a:solidFill>
                <a:ea typeface="ＭＳ Ｐゴシック" panose="020B0600070205080204" pitchFamily="34" charset="-128"/>
                <a:cs typeface="Arial"/>
              </a:rPr>
              <a:t>HOPEFULLY</a:t>
            </a:r>
            <a:r>
              <a:rPr lang="en-CA" sz="2800" dirty="0">
                <a:solidFill>
                  <a:srgbClr val="FFC000"/>
                </a:solidFill>
                <a:ea typeface="ＭＳ Ｐゴシック" panose="020B0600070205080204" pitchFamily="34" charset="-128"/>
                <a:cs typeface="Arial"/>
              </a:rPr>
              <a:t> </a:t>
            </a:r>
            <a:r>
              <a:rPr lang="en-CA" dirty="0">
                <a:solidFill>
                  <a:srgbClr val="7F7F7F"/>
                </a:solidFill>
                <a:ea typeface="ＭＳ Ｐゴシック" panose="020B0600070205080204" pitchFamily="34" charset="-128"/>
                <a:cs typeface="Arial"/>
              </a:rPr>
              <a:t>you will have a harder time </a:t>
            </a:r>
            <a:r>
              <a:rPr lang="en-CA" sz="2800" dirty="0">
                <a:solidFill>
                  <a:srgbClr val="FF0000"/>
                </a:solidFill>
                <a:ea typeface="ＭＳ Ｐゴシック" panose="020B0600070205080204" pitchFamily="34" charset="-128"/>
                <a:cs typeface="Arial"/>
              </a:rPr>
              <a:t>shooting</a:t>
            </a:r>
            <a:r>
              <a:rPr lang="en-CA" sz="2800" dirty="0">
                <a:solidFill>
                  <a:srgbClr val="000000">
                    <a:lumMod val="75000"/>
                    <a:lumOff val="25000"/>
                  </a:srgbClr>
                </a:solidFill>
                <a:ea typeface="ＭＳ Ｐゴシック" panose="020B0600070205080204" pitchFamily="34" charset="-128"/>
                <a:cs typeface="Arial"/>
              </a:rPr>
              <a:t> </a:t>
            </a:r>
            <a:r>
              <a:rPr lang="en-CA" dirty="0">
                <a:solidFill>
                  <a:srgbClr val="7F7F7F"/>
                </a:solidFill>
                <a:ea typeface="ＭＳ Ｐゴシック" panose="020B0600070205080204" pitchFamily="34" charset="-128"/>
                <a:cs typeface="Arial"/>
              </a:rPr>
              <a:t>that person in the </a:t>
            </a:r>
            <a:r>
              <a:rPr lang="en-CA" sz="2800" dirty="0">
                <a:solidFill>
                  <a:srgbClr val="FFC000"/>
                </a:solidFill>
                <a:ea typeface="ＭＳ Ｐゴシック" panose="020B0600070205080204" pitchFamily="34" charset="-128"/>
                <a:cs typeface="Arial"/>
              </a:rPr>
              <a:t>head</a:t>
            </a:r>
            <a:endParaRPr lang="en-US" sz="2800" dirty="0">
              <a:solidFill>
                <a:srgbClr val="FFC000"/>
              </a:solidFill>
              <a:ea typeface="ＭＳ Ｐゴシック" panose="020B0600070205080204" pitchFamily="34" charset="-128"/>
              <a:cs typeface="Arial"/>
            </a:endParaRPr>
          </a:p>
        </p:txBody>
      </p:sp>
    </p:spTree>
    <p:extLst>
      <p:ext uri="{BB962C8B-B14F-4D97-AF65-F5344CB8AC3E}">
        <p14:creationId xmlns:p14="http://schemas.microsoft.com/office/powerpoint/2010/main" val="3895693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9220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339" name="Rectangle 14"/>
          <p:cNvSpPr>
            <a:spLocks noChangeArrowheads="1"/>
          </p:cNvSpPr>
          <p:nvPr/>
        </p:nvSpPr>
        <p:spPr bwMode="auto">
          <a:xfrm>
            <a:off x="-76200" y="590550"/>
            <a:ext cx="91440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lnSpc>
                <a:spcPct val="80000"/>
              </a:lnSpc>
              <a:defRPr/>
            </a:pPr>
            <a:r>
              <a:rPr lang="en-US" sz="5400" b="1">
                <a:solidFill>
                  <a:srgbClr val="000000"/>
                </a:solidFill>
                <a:latin typeface="Aharoni" charset="0"/>
                <a:ea typeface="ＭＳ Ｐゴシック" charset="0"/>
                <a:cs typeface="Aharoni" charset="0"/>
              </a:rPr>
              <a:t>Moment of Clarity</a:t>
            </a:r>
          </a:p>
        </p:txBody>
      </p:sp>
      <p:sp>
        <p:nvSpPr>
          <p:cNvPr id="14340" name="Rectangle 14"/>
          <p:cNvSpPr>
            <a:spLocks noChangeArrowheads="1"/>
          </p:cNvSpPr>
          <p:nvPr/>
        </p:nvSpPr>
        <p:spPr bwMode="auto">
          <a:xfrm>
            <a:off x="2971800" y="2622550"/>
            <a:ext cx="26670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lnSpc>
                <a:spcPct val="80000"/>
              </a:lnSpc>
              <a:defRPr/>
            </a:pPr>
            <a:r>
              <a:rPr lang="en-US" sz="16600" b="1">
                <a:solidFill>
                  <a:srgbClr val="000000"/>
                </a:solidFill>
                <a:latin typeface="Aharoni" charset="0"/>
                <a:ea typeface="ＭＳ Ｐゴシック" charset="0"/>
                <a:cs typeface="Aharoni" charset="0"/>
              </a:rPr>
              <a:t>#3</a:t>
            </a:r>
          </a:p>
        </p:txBody>
      </p:sp>
    </p:spTree>
    <p:extLst>
      <p:ext uri="{BB962C8B-B14F-4D97-AF65-F5344CB8AC3E}">
        <p14:creationId xmlns:p14="http://schemas.microsoft.com/office/powerpoint/2010/main" val="495496483"/>
      </p:ext>
    </p:extLst>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969"/>
            <a:ext cx="9141311" cy="4897131"/>
          </a:xfrm>
          <a:prstGeom prst="rect">
            <a:avLst/>
          </a:prstGeom>
        </p:spPr>
      </p:pic>
      <p:sp>
        <p:nvSpPr>
          <p:cNvPr id="3" name="Rectangle 3"/>
          <p:cNvSpPr>
            <a:spLocks noChangeArrowheads="1"/>
          </p:cNvSpPr>
          <p:nvPr/>
        </p:nvSpPr>
        <p:spPr bwMode="auto">
          <a:xfrm>
            <a:off x="0" y="36195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nSpc>
                <a:spcPct val="80000"/>
              </a:lnSpc>
            </a:pPr>
            <a:r>
              <a:rPr lang="en-US" sz="25000" dirty="0" smtClean="0">
                <a:solidFill>
                  <a:srgbClr val="CC0066"/>
                </a:solidFill>
                <a:latin typeface="Rockwell Extra Bold" panose="02060903040505020403" pitchFamily="18" charset="0"/>
              </a:rPr>
              <a:t>X</a:t>
            </a:r>
            <a:endParaRPr lang="en-US" sz="25000" dirty="0">
              <a:solidFill>
                <a:srgbClr val="CC0066"/>
              </a:solidFill>
              <a:latin typeface="Rockwell Extra Bold" panose="02060903040505020403" pitchFamily="18" charset="0"/>
            </a:endParaRPr>
          </a:p>
        </p:txBody>
      </p:sp>
    </p:spTree>
    <p:extLst>
      <p:ext uri="{BB962C8B-B14F-4D97-AF65-F5344CB8AC3E}">
        <p14:creationId xmlns:p14="http://schemas.microsoft.com/office/powerpoint/2010/main" val="36403084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77724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9000" dirty="0" smtClean="0">
                <a:solidFill>
                  <a:schemeClr val="bg1"/>
                </a:solidFill>
                <a:latin typeface="Rockwell Extra Bold" panose="02060903040505020403" pitchFamily="18" charset="0"/>
              </a:rPr>
              <a:t>MIA</a:t>
            </a:r>
          </a:p>
          <a:p>
            <a:pPr algn="ctr">
              <a:lnSpc>
                <a:spcPct val="80000"/>
              </a:lnSpc>
            </a:pPr>
            <a:r>
              <a:rPr lang="en-US" altLang="en-US" sz="9000" dirty="0" err="1" smtClean="0">
                <a:solidFill>
                  <a:schemeClr val="bg1"/>
                </a:solidFill>
                <a:latin typeface="Rockwell Extra Bold" panose="02060903040505020403" pitchFamily="18" charset="0"/>
              </a:rPr>
              <a:t>CONSALVO</a:t>
            </a:r>
            <a:endParaRPr lang="en-US" altLang="en-US" sz="9000" dirty="0">
              <a:solidFill>
                <a:schemeClr val="bg1"/>
              </a:solidFill>
              <a:latin typeface="Rockwell Extra Bold" panose="02060903040505020403" pitchFamily="18" charset="0"/>
            </a:endParaRPr>
          </a:p>
        </p:txBody>
      </p:sp>
      <p:sp>
        <p:nvSpPr>
          <p:cNvPr id="118787" name="Rectangle 4"/>
          <p:cNvSpPr>
            <a:spLocks noChangeArrowheads="1"/>
          </p:cNvSpPr>
          <p:nvPr/>
        </p:nvSpPr>
        <p:spPr bwMode="auto">
          <a:xfrm>
            <a:off x="0" y="3832131"/>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2500" dirty="0" smtClean="0">
                <a:solidFill>
                  <a:schemeClr val="bg1"/>
                </a:solidFill>
                <a:latin typeface="Rockwell Extra Bold" panose="02060903040505020403" pitchFamily="18" charset="0"/>
              </a:rPr>
              <a:t>Canada Research Chair in </a:t>
            </a:r>
          </a:p>
          <a:p>
            <a:pPr>
              <a:lnSpc>
                <a:spcPct val="80000"/>
              </a:lnSpc>
            </a:pPr>
            <a:r>
              <a:rPr lang="en-US" altLang="en-US" sz="2500" dirty="0" smtClean="0">
                <a:solidFill>
                  <a:schemeClr val="bg1"/>
                </a:solidFill>
                <a:latin typeface="Rockwell Extra Bold" panose="02060903040505020403" pitchFamily="18" charset="0"/>
              </a:rPr>
              <a:t>Game Studies &amp; Design</a:t>
            </a:r>
            <a:endParaRPr lang="en-US" altLang="en-US" sz="2500" dirty="0">
              <a:solidFill>
                <a:schemeClr val="bg1"/>
              </a:solidFill>
              <a:latin typeface="Rockwell Extra Bold" panose="02060903040505020403" pitchFamily="18" charset="0"/>
            </a:endParaRPr>
          </a:p>
          <a:p>
            <a:pPr>
              <a:lnSpc>
                <a:spcPct val="80000"/>
              </a:lnSpc>
            </a:pPr>
            <a:r>
              <a:rPr lang="en-US" altLang="en-US" sz="3000" dirty="0" smtClean="0">
                <a:solidFill>
                  <a:schemeClr val="bg1"/>
                </a:solidFill>
                <a:latin typeface="Rockwell Extra Bold" panose="02060903040505020403" pitchFamily="18" charset="0"/>
              </a:rPr>
              <a:t>Concordia University</a:t>
            </a:r>
            <a:endParaRPr lang="en-US" altLang="en-US" sz="3000" dirty="0">
              <a:solidFill>
                <a:schemeClr val="bg1"/>
              </a:solidFill>
              <a:latin typeface="Rockwell Extra Bold" panose="02060903040505020403" pitchFamily="18" charset="0"/>
            </a:endParaRPr>
          </a:p>
          <a:p>
            <a:pPr>
              <a:lnSpc>
                <a:spcPct val="80000"/>
              </a:lnSpc>
            </a:pPr>
            <a:r>
              <a:rPr lang="en-US" altLang="en-US" sz="3000" dirty="0" smtClean="0">
                <a:solidFill>
                  <a:schemeClr val="bg1"/>
                </a:solidFill>
                <a:latin typeface="Rockwell Extra Bold" panose="02060903040505020403" pitchFamily="18" charset="0"/>
              </a:rPr>
              <a:t>@</a:t>
            </a:r>
            <a:r>
              <a:rPr lang="en-US" altLang="en-US" sz="3000" dirty="0" err="1" smtClean="0">
                <a:solidFill>
                  <a:schemeClr val="bg1"/>
                </a:solidFill>
                <a:latin typeface="Rockwell Extra Bold" panose="02060903040505020403" pitchFamily="18" charset="0"/>
              </a:rPr>
              <a:t>MiaC</a:t>
            </a:r>
            <a:endParaRPr lang="en-US" altLang="en-US" sz="3000" dirty="0">
              <a:solidFill>
                <a:schemeClr val="bg1"/>
              </a:solidFill>
              <a:latin typeface="Rockwell Extra Bold" panose="020609030405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400" y="209550"/>
            <a:ext cx="1489807" cy="220385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68450" y="2896623"/>
            <a:ext cx="1339691" cy="207168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0079" y="2896623"/>
            <a:ext cx="1536121" cy="2071687"/>
          </a:xfrm>
          <a:prstGeom prst="rect">
            <a:avLst/>
          </a:prstGeom>
        </p:spPr>
      </p:pic>
    </p:spTree>
    <p:extLst>
      <p:ext uri="{BB962C8B-B14F-4D97-AF65-F5344CB8AC3E}">
        <p14:creationId xmlns:p14="http://schemas.microsoft.com/office/powerpoint/2010/main" val="24495489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2202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8377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0"/>
            <a:ext cx="7442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3208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descr="im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0100" y="660400"/>
            <a:ext cx="7543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3988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19100"/>
            <a:ext cx="9144000"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4352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19050"/>
            <a:ext cx="91106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0126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hero_time_by_kyoju_hikari-d5m6282.gif">
            <a:hlinkClick r:id="" action="ppaction://media"/>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98700" y="0"/>
            <a:ext cx="45450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80267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9144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3"/>
          <p:cNvSpPr txBox="1">
            <a:spLocks noChangeArrowheads="1"/>
          </p:cNvSpPr>
          <p:nvPr/>
        </p:nvSpPr>
        <p:spPr bwMode="auto">
          <a:xfrm>
            <a:off x="2279650" y="4171950"/>
            <a:ext cx="6869113" cy="83026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mtClean="0">
                <a:solidFill>
                  <a:srgbClr val="FFFFFF"/>
                </a:solidFill>
                <a:cs typeface="Arial"/>
              </a:rPr>
              <a:t>I CAME HERE TO SAVE THE WORLD FROM GUYS LIKE THIS.</a:t>
            </a:r>
          </a:p>
        </p:txBody>
      </p:sp>
    </p:spTree>
    <p:extLst>
      <p:ext uri="{BB962C8B-B14F-4D97-AF65-F5344CB8AC3E}">
        <p14:creationId xmlns:p14="http://schemas.microsoft.com/office/powerpoint/2010/main" val="37695758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60388"/>
            <a:ext cx="9144000" cy="571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3"/>
          <p:cNvSpPr txBox="1">
            <a:spLocks noChangeArrowheads="1"/>
          </p:cNvSpPr>
          <p:nvPr/>
        </p:nvSpPr>
        <p:spPr bwMode="auto">
          <a:xfrm>
            <a:off x="0" y="4773613"/>
            <a:ext cx="6019800" cy="36988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smtClean="0">
                <a:solidFill>
                  <a:srgbClr val="FF0000"/>
                </a:solidFill>
                <a:cs typeface="Arial"/>
              </a:rPr>
              <a:t>I DIDN’T WANT TO KILL THOSE RAMS. I FELT BAD.</a:t>
            </a:r>
          </a:p>
        </p:txBody>
      </p:sp>
    </p:spTree>
    <p:extLst>
      <p:ext uri="{BB962C8B-B14F-4D97-AF65-F5344CB8AC3E}">
        <p14:creationId xmlns:p14="http://schemas.microsoft.com/office/powerpoint/2010/main" val="1538822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3810000" y="666750"/>
            <a:ext cx="4800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dirty="0" err="1" smtClean="0">
                <a:solidFill>
                  <a:srgbClr val="FFFFFF"/>
                </a:solidFill>
                <a:cs typeface="Arial"/>
              </a:rPr>
              <a:t>Leiliana</a:t>
            </a:r>
            <a:r>
              <a:rPr lang="en-US" altLang="en-US" sz="3200" dirty="0" smtClean="0">
                <a:solidFill>
                  <a:srgbClr val="FFFFFF"/>
                </a:solidFill>
                <a:cs typeface="Arial"/>
              </a:rPr>
              <a:t> was my character’s only friend … so I didn’t want to disappoint her.</a:t>
            </a:r>
          </a:p>
          <a:p>
            <a:pPr eaLnBrk="1" hangingPunct="1"/>
            <a:endParaRPr lang="en-US" altLang="en-US" sz="3200" dirty="0" smtClean="0">
              <a:solidFill>
                <a:srgbClr val="FFFFFF"/>
              </a:solidFill>
              <a:cs typeface="Arial"/>
            </a:endParaRPr>
          </a:p>
          <a:p>
            <a:pPr eaLnBrk="1" hangingPunct="1"/>
            <a:endParaRPr lang="en-US" altLang="en-US" sz="3200" dirty="0" smtClean="0">
              <a:solidFill>
                <a:srgbClr val="FFFFFF"/>
              </a:solidFill>
              <a:cs typeface="Arial"/>
            </a:endParaRPr>
          </a:p>
        </p:txBody>
      </p:sp>
      <p:pic>
        <p:nvPicPr>
          <p:cNvPr id="2048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9050"/>
            <a:ext cx="2917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050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95400" y="0"/>
            <a:ext cx="6571942" cy="5143500"/>
          </a:xfrm>
        </p:spPr>
      </p:pic>
    </p:spTree>
    <p:extLst>
      <p:ext uri="{BB962C8B-B14F-4D97-AF65-F5344CB8AC3E}">
        <p14:creationId xmlns:p14="http://schemas.microsoft.com/office/powerpoint/2010/main" val="18695255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215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9728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1057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381000" y="819150"/>
            <a:ext cx="7848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smtClean="0">
                <a:solidFill>
                  <a:srgbClr val="000000"/>
                </a:solidFill>
                <a:latin typeface="Andale Mono" pitchFamily="1" charset="0"/>
                <a:cs typeface="Arial"/>
              </a:rPr>
              <a:t>If players are encouraged to put ‘themselves’ into the game, is it any wonder they have trouble playing against their moral code?</a:t>
            </a:r>
          </a:p>
        </p:txBody>
      </p:sp>
    </p:spTree>
    <p:extLst>
      <p:ext uri="{BB962C8B-B14F-4D97-AF65-F5344CB8AC3E}">
        <p14:creationId xmlns:p14="http://schemas.microsoft.com/office/powerpoint/2010/main" val="28310845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4" descr="ascend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437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9234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77724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10000" dirty="0" smtClean="0">
                <a:solidFill>
                  <a:srgbClr val="FFFFFF"/>
                </a:solidFill>
                <a:latin typeface="Rockwell Extra Bold" panose="02060903040505020403" pitchFamily="18" charset="0"/>
              </a:rPr>
              <a:t>JASON</a:t>
            </a:r>
          </a:p>
          <a:p>
            <a:pPr algn="ctr">
              <a:lnSpc>
                <a:spcPct val="80000"/>
              </a:lnSpc>
            </a:pPr>
            <a:r>
              <a:rPr lang="en-US" altLang="en-US" sz="10000" dirty="0" smtClean="0">
                <a:solidFill>
                  <a:srgbClr val="FFFFFF"/>
                </a:solidFill>
                <a:latin typeface="Rockwell Extra Bold" panose="02060903040505020403" pitchFamily="18" charset="0"/>
              </a:rPr>
              <a:t>DELLA</a:t>
            </a:r>
          </a:p>
          <a:p>
            <a:pPr algn="ctr">
              <a:lnSpc>
                <a:spcPct val="80000"/>
              </a:lnSpc>
            </a:pPr>
            <a:r>
              <a:rPr lang="en-US" altLang="en-US" sz="10000" dirty="0" smtClean="0">
                <a:solidFill>
                  <a:srgbClr val="FFFFFF"/>
                </a:solidFill>
                <a:latin typeface="Rockwell Extra Bold" panose="02060903040505020403" pitchFamily="18" charset="0"/>
              </a:rPr>
              <a:t>ROCCA</a:t>
            </a:r>
            <a:endParaRPr lang="en-US" altLang="en-US" sz="10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Co-Founder, Indie Evangelist</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Execution Labs</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JasonDellaRocca</a:t>
            </a:r>
            <a:endParaRPr lang="en-US" altLang="en-US" sz="3000" dirty="0">
              <a:solidFill>
                <a:srgbClr val="FFFFFF"/>
              </a:solidFill>
              <a:latin typeface="Rockwell Extra Bold" panose="02060903040505020403" pitchFamily="18"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3958" y="514350"/>
            <a:ext cx="2321442" cy="914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889" y="2419350"/>
            <a:ext cx="1922064" cy="882650"/>
          </a:xfrm>
          <a:prstGeom prst="rect">
            <a:avLst/>
          </a:prstGeom>
        </p:spPr>
      </p:pic>
    </p:spTree>
    <p:extLst>
      <p:ext uri="{BB962C8B-B14F-4D97-AF65-F5344CB8AC3E}">
        <p14:creationId xmlns:p14="http://schemas.microsoft.com/office/powerpoint/2010/main" val="9374402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88"/>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542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9300" y="1905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075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5872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90838" y="0"/>
            <a:ext cx="33623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6275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1109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864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810000" y="-3143250"/>
            <a:ext cx="16730554" cy="13094091"/>
          </a:xfrm>
        </p:spPr>
      </p:pic>
      <p:sp>
        <p:nvSpPr>
          <p:cNvPr id="2" name="Rectangle 1"/>
          <p:cNvSpPr/>
          <p:nvPr/>
        </p:nvSpPr>
        <p:spPr>
          <a:xfrm>
            <a:off x="-6781800" y="-3905250"/>
            <a:ext cx="24612600" cy="57912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81800" y="2628900"/>
            <a:ext cx="24612600" cy="57912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6904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D2D8A"/>
        </a:solidFill>
        <a:effectLst/>
      </p:bgPr>
    </p:bg>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800" y="-11113"/>
            <a:ext cx="7772400" cy="516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9614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46388" y="1588"/>
            <a:ext cx="34512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1149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8463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11288"/>
            <a:ext cx="91440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8223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9175" y="0"/>
            <a:ext cx="4565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7464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9742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0473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9988" y="0"/>
            <a:ext cx="42640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8814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7163" y="0"/>
            <a:ext cx="77200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665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09800" y="11113"/>
            <a:ext cx="47244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463366"/>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
      <a:dk1>
        <a:srgbClr val="53585F"/>
      </a:dk1>
      <a:lt1>
        <a:srgbClr val="FFFFFF"/>
      </a:lt1>
      <a:dk2>
        <a:srgbClr val="000000"/>
      </a:dk2>
      <a:lt2>
        <a:srgbClr val="DCDEE0"/>
      </a:lt2>
      <a:accent1>
        <a:srgbClr val="0065C1"/>
      </a:accent1>
      <a:accent2>
        <a:srgbClr val="00A6AC"/>
      </a:accent2>
      <a:accent3>
        <a:srgbClr val="AAAAAA"/>
      </a:accent3>
      <a:accent4>
        <a:srgbClr val="DADADA"/>
      </a:accent4>
      <a:accent5>
        <a:srgbClr val="AAB8DD"/>
      </a:accent5>
      <a:accent6>
        <a:srgbClr val="00969B"/>
      </a:accent6>
      <a:hlink>
        <a:srgbClr val="0000FF"/>
      </a:hlink>
      <a:folHlink>
        <a:srgbClr val="FF00FF"/>
      </a:folHlink>
    </a:clrScheme>
    <a:fontScheme name="Office Theme">
      <a:majorFont>
        <a:latin typeface="American Typewriter"/>
        <a:ea typeface="American Typewriter"/>
        <a:cs typeface="American Typewriter"/>
      </a:majorFont>
      <a:minorFont>
        <a:latin typeface="Gill Sans"/>
        <a:ea typeface="Gill Sans"/>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53585F"/>
      </a:dk1>
      <a:lt1>
        <a:srgbClr val="FFFFFF"/>
      </a:lt1>
      <a:dk2>
        <a:srgbClr val="000000"/>
      </a:dk2>
      <a:lt2>
        <a:srgbClr val="DCDEE0"/>
      </a:lt2>
      <a:accent1>
        <a:srgbClr val="0065C1"/>
      </a:accent1>
      <a:accent2>
        <a:srgbClr val="00A6AC"/>
      </a:accent2>
      <a:accent3>
        <a:srgbClr val="AAAAAA"/>
      </a:accent3>
      <a:accent4>
        <a:srgbClr val="DADADA"/>
      </a:accent4>
      <a:accent5>
        <a:srgbClr val="AAB8DD"/>
      </a:accent5>
      <a:accent6>
        <a:srgbClr val="00969B"/>
      </a:accent6>
      <a:hlink>
        <a:srgbClr val="0000FF"/>
      </a:hlink>
      <a:folHlink>
        <a:srgbClr val="FF00FF"/>
      </a:folHlink>
    </a:clrScheme>
    <a:fontScheme name="Office Theme">
      <a:majorFont>
        <a:latin typeface="American Typewriter"/>
        <a:ea typeface="American Typewriter"/>
        <a:cs typeface="American Typewriter"/>
      </a:majorFont>
      <a:minorFont>
        <a:latin typeface="Gill Sans"/>
        <a:ea typeface="Gill Sans"/>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
      <a:dk1>
        <a:srgbClr val="53585F"/>
      </a:dk1>
      <a:lt1>
        <a:srgbClr val="FFFFFF"/>
      </a:lt1>
      <a:dk2>
        <a:srgbClr val="000000"/>
      </a:dk2>
      <a:lt2>
        <a:srgbClr val="DCDEE0"/>
      </a:lt2>
      <a:accent1>
        <a:srgbClr val="0065C1"/>
      </a:accent1>
      <a:accent2>
        <a:srgbClr val="00A6AC"/>
      </a:accent2>
      <a:accent3>
        <a:srgbClr val="AAAAAA"/>
      </a:accent3>
      <a:accent4>
        <a:srgbClr val="DADADA"/>
      </a:accent4>
      <a:accent5>
        <a:srgbClr val="AAB8DD"/>
      </a:accent5>
      <a:accent6>
        <a:srgbClr val="00969B"/>
      </a:accent6>
      <a:hlink>
        <a:srgbClr val="0000FF"/>
      </a:hlink>
      <a:folHlink>
        <a:srgbClr val="FF00FF"/>
      </a:folHlink>
    </a:clrScheme>
    <a:fontScheme name="Office Theme">
      <a:majorFont>
        <a:latin typeface="American Typewriter"/>
        <a:ea typeface="American Typewriter"/>
        <a:cs typeface="American Typewriter"/>
      </a:majorFont>
      <a:minorFont>
        <a:latin typeface="Gill Sans"/>
        <a:ea typeface="Gill Sans"/>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Brie Business 1">
      <a:dk1>
        <a:srgbClr val="000000"/>
      </a:dk1>
      <a:lt1>
        <a:sysClr val="window" lastClr="FFFFFF"/>
      </a:lt1>
      <a:dk2>
        <a:srgbClr val="33CC66"/>
      </a:dk2>
      <a:lt2>
        <a:srgbClr val="E6E6E6"/>
      </a:lt2>
      <a:accent1>
        <a:srgbClr val="B3B3B3"/>
      </a:accent1>
      <a:accent2>
        <a:srgbClr val="CC0033"/>
      </a:accent2>
      <a:accent3>
        <a:srgbClr val="808080"/>
      </a:accent3>
      <a:accent4>
        <a:srgbClr val="4C4C4C"/>
      </a:accent4>
      <a:accent5>
        <a:srgbClr val="6666FF"/>
      </a:accent5>
      <a:accent6>
        <a:srgbClr val="333333"/>
      </a:accent6>
      <a:hlink>
        <a:srgbClr val="808080"/>
      </a:hlink>
      <a:folHlink>
        <a:srgbClr val="808080"/>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55574</TotalTime>
  <Words>8127</Words>
  <Application>Microsoft Office PowerPoint</Application>
  <PresentationFormat>On-screen Show (16:9)</PresentationFormat>
  <Paragraphs>821</Paragraphs>
  <Slides>157</Slides>
  <Notes>133</Notes>
  <HiddenSlides>0</HiddenSlides>
  <MMClips>2</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157</vt:i4>
      </vt:variant>
    </vt:vector>
  </HeadingPairs>
  <TitlesOfParts>
    <vt:vector size="186" baseType="lpstr">
      <vt:lpstr>ＭＳ Ｐゴシック</vt:lpstr>
      <vt:lpstr>ＭＳ Ｐゴシック</vt:lpstr>
      <vt:lpstr>Aharoni</vt:lpstr>
      <vt:lpstr>American Typewriter</vt:lpstr>
      <vt:lpstr>Andale Mono</vt:lpstr>
      <vt:lpstr>Arial</vt:lpstr>
      <vt:lpstr>Calibri</vt:lpstr>
      <vt:lpstr>Century Gothic</vt:lpstr>
      <vt:lpstr>Courier New</vt:lpstr>
      <vt:lpstr>Covered By Your Grace</vt:lpstr>
      <vt:lpstr>Edwardian Script ITC</vt:lpstr>
      <vt:lpstr>Gill Sans</vt:lpstr>
      <vt:lpstr>Helvetica</vt:lpstr>
      <vt:lpstr>Helvetica Neue</vt:lpstr>
      <vt:lpstr>Palatino Linotype</vt:lpstr>
      <vt:lpstr>Rockwell Extra Bold</vt:lpstr>
      <vt:lpstr>Times New Roman</vt:lpstr>
      <vt:lpstr>Trebuchet MS</vt:lpstr>
      <vt:lpstr>Default Design</vt:lpstr>
      <vt:lpstr>1_Default Design</vt:lpstr>
      <vt:lpstr>2_Default Design</vt:lpstr>
      <vt:lpstr>Office Theme</vt:lpstr>
      <vt:lpstr>1_Office Theme</vt:lpstr>
      <vt:lpstr>3_Default Design</vt:lpstr>
      <vt:lpstr>4_Default Design</vt:lpstr>
      <vt:lpstr>5_Default Design</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job in 1994</vt:lpstr>
      <vt:lpstr>What a game job was like in 1994</vt:lpstr>
      <vt:lpstr>Hipsters in Disguise</vt:lpstr>
      <vt:lpstr>PowerPoint Presentation</vt:lpstr>
      <vt:lpstr>PowerPoint Presentation</vt:lpstr>
      <vt:lpstr>My job in 1996</vt:lpstr>
      <vt:lpstr>PowerPoint Presentation</vt:lpstr>
      <vt:lpstr>PowerPoint Presentation</vt:lpstr>
      <vt:lpstr>PowerPoint Presentation</vt:lpstr>
      <vt:lpstr>My job in 1997</vt:lpstr>
      <vt:lpstr>PowerPoint Presentation</vt:lpstr>
      <vt:lpstr>PowerPoint Presentation</vt:lpstr>
      <vt:lpstr>PowerPoint Presentation</vt:lpstr>
      <vt:lpstr>PowerPoint Presentation</vt:lpstr>
      <vt:lpstr>What being independent meant in the 1990s and 2000s</vt:lpstr>
      <vt:lpstr>PowerPoint Presentation</vt:lpstr>
      <vt:lpstr>PowerPoint Presentation</vt:lpstr>
      <vt:lpstr>PowerPoint Presentation</vt:lpstr>
      <vt:lpstr>PowerPoint Presentation</vt:lpstr>
      <vt:lpstr>Rest in peace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Execution Labs</vt:lpstr>
      <vt:lpstr>PowerPoint Presentation</vt:lpstr>
      <vt:lpstr>PowerPoint Presentation</vt:lpstr>
      <vt:lpstr>PowerPoint Presentation</vt:lpstr>
      <vt:lpstr>PowerPoint Presentation</vt:lpstr>
      <vt:lpstr>PowerPoint Presentation</vt:lpstr>
      <vt:lpstr>THE BEST CANDIDATE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2</vt:lpstr>
      <vt:lpstr>3</vt:lpstr>
      <vt:lpstr>Victor “Goddamn” Sullivan</vt:lpstr>
      <vt:lpstr>5</vt:lpstr>
      <vt:lpstr>PowerPoint Presentation</vt:lpstr>
      <vt:lpstr>11</vt:lpstr>
      <vt:lpstr>14</vt:lpstr>
      <vt:lpstr>8</vt:lpstr>
      <vt:lpstr>9</vt:lpstr>
      <vt:lpstr>10</vt:lpstr>
      <vt:lpstr>13</vt:lpstr>
      <vt:lpstr>13</vt:lpstr>
      <vt:lpstr>7</vt:lpstr>
      <vt:lpstr>15</vt:lpstr>
      <vt:lpstr>16</vt:lpstr>
      <vt:lpstr>6</vt:lpstr>
      <vt:lpstr>18</vt:lpstr>
      <vt:lpstr>PowerPoint Presentation</vt:lpstr>
      <vt:lpstr>19</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dc:creator>
  <cp:lastModifiedBy>RR3</cp:lastModifiedBy>
  <cp:revision>144</cp:revision>
  <dcterms:created xsi:type="dcterms:W3CDTF">2010-12-27T03:13:46Z</dcterms:created>
  <dcterms:modified xsi:type="dcterms:W3CDTF">2015-11-20T14:20:34Z</dcterms:modified>
</cp:coreProperties>
</file>