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tif" ContentType="image/t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7.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8.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9.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0.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1.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52" r:id="rId2"/>
    <p:sldMasterId id="2147483675" r:id="rId3"/>
    <p:sldMasterId id="2147483704" r:id="rId4"/>
    <p:sldMasterId id="2147483744" r:id="rId5"/>
    <p:sldMasterId id="2147483818" r:id="rId6"/>
    <p:sldMasterId id="2147483834" r:id="rId7"/>
    <p:sldMasterId id="2147483837" r:id="rId8"/>
    <p:sldMasterId id="2147483849" r:id="rId9"/>
    <p:sldMasterId id="2147483861" r:id="rId10"/>
    <p:sldMasterId id="2147483873" r:id="rId11"/>
    <p:sldMasterId id="2147483885" r:id="rId12"/>
  </p:sldMasterIdLst>
  <p:notesMasterIdLst>
    <p:notesMasterId r:id="rId156"/>
  </p:notesMasterIdLst>
  <p:sldIdLst>
    <p:sldId id="258" r:id="rId13"/>
    <p:sldId id="487" r:id="rId14"/>
    <p:sldId id="353" r:id="rId15"/>
    <p:sldId id="485" r:id="rId16"/>
    <p:sldId id="501" r:id="rId17"/>
    <p:sldId id="395" r:id="rId18"/>
    <p:sldId id="458" r:id="rId19"/>
    <p:sldId id="354" r:id="rId20"/>
    <p:sldId id="360" r:id="rId21"/>
    <p:sldId id="411" r:id="rId22"/>
    <p:sldId id="412" r:id="rId23"/>
    <p:sldId id="490" r:id="rId24"/>
    <p:sldId id="489" r:id="rId25"/>
    <p:sldId id="488" r:id="rId26"/>
    <p:sldId id="322" r:id="rId27"/>
    <p:sldId id="356" r:id="rId28"/>
    <p:sldId id="410" r:id="rId29"/>
    <p:sldId id="357" r:id="rId30"/>
    <p:sldId id="409" r:id="rId31"/>
    <p:sldId id="359" r:id="rId32"/>
    <p:sldId id="413" r:id="rId33"/>
    <p:sldId id="361" r:id="rId34"/>
    <p:sldId id="362" r:id="rId35"/>
    <p:sldId id="378" r:id="rId36"/>
    <p:sldId id="379" r:id="rId37"/>
    <p:sldId id="380" r:id="rId38"/>
    <p:sldId id="381" r:id="rId39"/>
    <p:sldId id="382" r:id="rId40"/>
    <p:sldId id="383" r:id="rId41"/>
    <p:sldId id="384" r:id="rId42"/>
    <p:sldId id="385" r:id="rId43"/>
    <p:sldId id="386" r:id="rId44"/>
    <p:sldId id="387" r:id="rId45"/>
    <p:sldId id="388" r:id="rId46"/>
    <p:sldId id="389" r:id="rId47"/>
    <p:sldId id="390" r:id="rId48"/>
    <p:sldId id="391" r:id="rId49"/>
    <p:sldId id="392" r:id="rId50"/>
    <p:sldId id="393" r:id="rId51"/>
    <p:sldId id="459" r:id="rId52"/>
    <p:sldId id="460" r:id="rId53"/>
    <p:sldId id="461" r:id="rId54"/>
    <p:sldId id="462" r:id="rId55"/>
    <p:sldId id="463" r:id="rId56"/>
    <p:sldId id="464" r:id="rId57"/>
    <p:sldId id="465" r:id="rId58"/>
    <p:sldId id="466" r:id="rId59"/>
    <p:sldId id="467" r:id="rId60"/>
    <p:sldId id="468" r:id="rId61"/>
    <p:sldId id="469" r:id="rId62"/>
    <p:sldId id="470" r:id="rId63"/>
    <p:sldId id="471" r:id="rId64"/>
    <p:sldId id="472" r:id="rId65"/>
    <p:sldId id="473" r:id="rId66"/>
    <p:sldId id="474" r:id="rId67"/>
    <p:sldId id="475" r:id="rId68"/>
    <p:sldId id="476" r:id="rId69"/>
    <p:sldId id="477" r:id="rId70"/>
    <p:sldId id="478" r:id="rId71"/>
    <p:sldId id="479" r:id="rId72"/>
    <p:sldId id="480" r:id="rId73"/>
    <p:sldId id="481" r:id="rId74"/>
    <p:sldId id="482" r:id="rId75"/>
    <p:sldId id="483" r:id="rId76"/>
    <p:sldId id="484" r:id="rId77"/>
    <p:sldId id="394" r:id="rId78"/>
    <p:sldId id="444" r:id="rId79"/>
    <p:sldId id="445" r:id="rId80"/>
    <p:sldId id="446" r:id="rId81"/>
    <p:sldId id="447" r:id="rId82"/>
    <p:sldId id="448" r:id="rId83"/>
    <p:sldId id="449" r:id="rId84"/>
    <p:sldId id="450" r:id="rId85"/>
    <p:sldId id="451" r:id="rId86"/>
    <p:sldId id="452" r:id="rId87"/>
    <p:sldId id="453" r:id="rId88"/>
    <p:sldId id="454" r:id="rId89"/>
    <p:sldId id="455" r:id="rId90"/>
    <p:sldId id="456" r:id="rId91"/>
    <p:sldId id="350" r:id="rId92"/>
    <p:sldId id="398" r:id="rId93"/>
    <p:sldId id="399" r:id="rId94"/>
    <p:sldId id="400" r:id="rId95"/>
    <p:sldId id="401" r:id="rId96"/>
    <p:sldId id="402" r:id="rId97"/>
    <p:sldId id="403" r:id="rId98"/>
    <p:sldId id="404" r:id="rId99"/>
    <p:sldId id="405" r:id="rId100"/>
    <p:sldId id="406" r:id="rId101"/>
    <p:sldId id="407" r:id="rId102"/>
    <p:sldId id="408" r:id="rId103"/>
    <p:sldId id="396" r:id="rId104"/>
    <p:sldId id="491" r:id="rId105"/>
    <p:sldId id="492" r:id="rId106"/>
    <p:sldId id="493" r:id="rId107"/>
    <p:sldId id="494" r:id="rId108"/>
    <p:sldId id="495" r:id="rId109"/>
    <p:sldId id="496" r:id="rId110"/>
    <p:sldId id="497" r:id="rId111"/>
    <p:sldId id="498" r:id="rId112"/>
    <p:sldId id="499" r:id="rId113"/>
    <p:sldId id="500" r:id="rId114"/>
    <p:sldId id="397" r:id="rId115"/>
    <p:sldId id="414" r:id="rId116"/>
    <p:sldId id="415" r:id="rId117"/>
    <p:sldId id="416" r:id="rId118"/>
    <p:sldId id="417" r:id="rId119"/>
    <p:sldId id="418" r:id="rId120"/>
    <p:sldId id="419" r:id="rId121"/>
    <p:sldId id="420" r:id="rId122"/>
    <p:sldId id="421" r:id="rId123"/>
    <p:sldId id="422" r:id="rId124"/>
    <p:sldId id="349" r:id="rId125"/>
    <p:sldId id="291" r:id="rId126"/>
    <p:sldId id="292" r:id="rId127"/>
    <p:sldId id="293" r:id="rId128"/>
    <p:sldId id="294" r:id="rId129"/>
    <p:sldId id="295" r:id="rId130"/>
    <p:sldId id="296" r:id="rId131"/>
    <p:sldId id="297" r:id="rId132"/>
    <p:sldId id="298" r:id="rId133"/>
    <p:sldId id="299" r:id="rId134"/>
    <p:sldId id="300" r:id="rId135"/>
    <p:sldId id="301" r:id="rId136"/>
    <p:sldId id="302" r:id="rId137"/>
    <p:sldId id="303" r:id="rId138"/>
    <p:sldId id="304" r:id="rId139"/>
    <p:sldId id="305" r:id="rId140"/>
    <p:sldId id="306" r:id="rId141"/>
    <p:sldId id="307" r:id="rId142"/>
    <p:sldId id="308" r:id="rId143"/>
    <p:sldId id="323" r:id="rId144"/>
    <p:sldId id="424" r:id="rId145"/>
    <p:sldId id="425" r:id="rId146"/>
    <p:sldId id="426" r:id="rId147"/>
    <p:sldId id="427" r:id="rId148"/>
    <p:sldId id="428" r:id="rId149"/>
    <p:sldId id="429" r:id="rId150"/>
    <p:sldId id="430" r:id="rId151"/>
    <p:sldId id="431" r:id="rId152"/>
    <p:sldId id="432" r:id="rId153"/>
    <p:sldId id="433" r:id="rId154"/>
    <p:sldId id="504" r:id="rId155"/>
  </p:sldIdLst>
  <p:sldSz cx="9144000" cy="5143500" type="screen16x9"/>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EAEA"/>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34" autoAdjust="0"/>
    <p:restoredTop sz="57184" autoAdjust="0"/>
  </p:normalViewPr>
  <p:slideViewPr>
    <p:cSldViewPr>
      <p:cViewPr varScale="1">
        <p:scale>
          <a:sx n="69" d="100"/>
          <a:sy n="69" d="100"/>
        </p:scale>
        <p:origin x="1986" y="72"/>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58" d="100"/>
          <a:sy n="58" d="100"/>
        </p:scale>
        <p:origin x="-2532"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117" Type="http://schemas.openxmlformats.org/officeDocument/2006/relationships/slide" Target="slides/slide105.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12" Type="http://schemas.openxmlformats.org/officeDocument/2006/relationships/slide" Target="slides/slide100.xml"/><Relationship Id="rId133" Type="http://schemas.openxmlformats.org/officeDocument/2006/relationships/slide" Target="slides/slide121.xml"/><Relationship Id="rId138" Type="http://schemas.openxmlformats.org/officeDocument/2006/relationships/slide" Target="slides/slide126.xml"/><Relationship Id="rId154" Type="http://schemas.openxmlformats.org/officeDocument/2006/relationships/slide" Target="slides/slide142.xml"/><Relationship Id="rId159" Type="http://schemas.openxmlformats.org/officeDocument/2006/relationships/theme" Target="theme/theme1.xml"/><Relationship Id="rId16" Type="http://schemas.openxmlformats.org/officeDocument/2006/relationships/slide" Target="slides/slide4.xml"/><Relationship Id="rId107" Type="http://schemas.openxmlformats.org/officeDocument/2006/relationships/slide" Target="slides/slide95.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slide" Target="slides/slide111.xml"/><Relationship Id="rId128" Type="http://schemas.openxmlformats.org/officeDocument/2006/relationships/slide" Target="slides/slide116.xml"/><Relationship Id="rId144" Type="http://schemas.openxmlformats.org/officeDocument/2006/relationships/slide" Target="slides/slide132.xml"/><Relationship Id="rId149" Type="http://schemas.openxmlformats.org/officeDocument/2006/relationships/slide" Target="slides/slide137.xml"/><Relationship Id="rId5" Type="http://schemas.openxmlformats.org/officeDocument/2006/relationships/slideMaster" Target="slideMasters/slideMaster5.xml"/><Relationship Id="rId90" Type="http://schemas.openxmlformats.org/officeDocument/2006/relationships/slide" Target="slides/slide78.xml"/><Relationship Id="rId95" Type="http://schemas.openxmlformats.org/officeDocument/2006/relationships/slide" Target="slides/slide83.xml"/><Relationship Id="rId160" Type="http://schemas.openxmlformats.org/officeDocument/2006/relationships/tableStyles" Target="tableStyles.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113" Type="http://schemas.openxmlformats.org/officeDocument/2006/relationships/slide" Target="slides/slide101.xml"/><Relationship Id="rId118" Type="http://schemas.openxmlformats.org/officeDocument/2006/relationships/slide" Target="slides/slide106.xml"/><Relationship Id="rId134" Type="http://schemas.openxmlformats.org/officeDocument/2006/relationships/slide" Target="slides/slide122.xml"/><Relationship Id="rId139" Type="http://schemas.openxmlformats.org/officeDocument/2006/relationships/slide" Target="slides/slide127.xml"/><Relationship Id="rId80" Type="http://schemas.openxmlformats.org/officeDocument/2006/relationships/slide" Target="slides/slide68.xml"/><Relationship Id="rId85" Type="http://schemas.openxmlformats.org/officeDocument/2006/relationships/slide" Target="slides/slide73.xml"/><Relationship Id="rId150" Type="http://schemas.openxmlformats.org/officeDocument/2006/relationships/slide" Target="slides/slide138.xml"/><Relationship Id="rId155" Type="http://schemas.openxmlformats.org/officeDocument/2006/relationships/slide" Target="slides/slide143.xml"/><Relationship Id="rId12" Type="http://schemas.openxmlformats.org/officeDocument/2006/relationships/slideMaster" Target="slideMasters/slideMaster12.xml"/><Relationship Id="rId17" Type="http://schemas.openxmlformats.org/officeDocument/2006/relationships/slide" Target="slides/slide5.xml"/><Relationship Id="rId33" Type="http://schemas.openxmlformats.org/officeDocument/2006/relationships/slide" Target="slides/slide21.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slide" Target="slides/slide91.xml"/><Relationship Id="rId108" Type="http://schemas.openxmlformats.org/officeDocument/2006/relationships/slide" Target="slides/slide96.xml"/><Relationship Id="rId124" Type="http://schemas.openxmlformats.org/officeDocument/2006/relationships/slide" Target="slides/slide112.xml"/><Relationship Id="rId129" Type="http://schemas.openxmlformats.org/officeDocument/2006/relationships/slide" Target="slides/slide117.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slide" Target="slides/slide79.xml"/><Relationship Id="rId96" Type="http://schemas.openxmlformats.org/officeDocument/2006/relationships/slide" Target="slides/slide84.xml"/><Relationship Id="rId111" Type="http://schemas.openxmlformats.org/officeDocument/2006/relationships/slide" Target="slides/slide99.xml"/><Relationship Id="rId132" Type="http://schemas.openxmlformats.org/officeDocument/2006/relationships/slide" Target="slides/slide120.xml"/><Relationship Id="rId140" Type="http://schemas.openxmlformats.org/officeDocument/2006/relationships/slide" Target="slides/slide128.xml"/><Relationship Id="rId145" Type="http://schemas.openxmlformats.org/officeDocument/2006/relationships/slide" Target="slides/slide133.xml"/><Relationship Id="rId153" Type="http://schemas.openxmlformats.org/officeDocument/2006/relationships/slide" Target="slides/slide14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6" Type="http://schemas.openxmlformats.org/officeDocument/2006/relationships/slide" Target="slides/slide94.xml"/><Relationship Id="rId114" Type="http://schemas.openxmlformats.org/officeDocument/2006/relationships/slide" Target="slides/slide102.xml"/><Relationship Id="rId119" Type="http://schemas.openxmlformats.org/officeDocument/2006/relationships/slide" Target="slides/slide107.xml"/><Relationship Id="rId127" Type="http://schemas.openxmlformats.org/officeDocument/2006/relationships/slide" Target="slides/slide11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slide" Target="slides/slide110.xml"/><Relationship Id="rId130" Type="http://schemas.openxmlformats.org/officeDocument/2006/relationships/slide" Target="slides/slide118.xml"/><Relationship Id="rId135" Type="http://schemas.openxmlformats.org/officeDocument/2006/relationships/slide" Target="slides/slide123.xml"/><Relationship Id="rId143" Type="http://schemas.openxmlformats.org/officeDocument/2006/relationships/slide" Target="slides/slide131.xml"/><Relationship Id="rId148" Type="http://schemas.openxmlformats.org/officeDocument/2006/relationships/slide" Target="slides/slide136.xml"/><Relationship Id="rId151" Type="http://schemas.openxmlformats.org/officeDocument/2006/relationships/slide" Target="slides/slide139.xml"/><Relationship Id="rId156"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slide" Target="slides/slide9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120" Type="http://schemas.openxmlformats.org/officeDocument/2006/relationships/slide" Target="slides/slide108.xml"/><Relationship Id="rId125" Type="http://schemas.openxmlformats.org/officeDocument/2006/relationships/slide" Target="slides/slide113.xml"/><Relationship Id="rId141" Type="http://schemas.openxmlformats.org/officeDocument/2006/relationships/slide" Target="slides/slide129.xml"/><Relationship Id="rId146" Type="http://schemas.openxmlformats.org/officeDocument/2006/relationships/slide" Target="slides/slide134.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15" Type="http://schemas.openxmlformats.org/officeDocument/2006/relationships/slide" Target="slides/slide103.xml"/><Relationship Id="rId131" Type="http://schemas.openxmlformats.org/officeDocument/2006/relationships/slide" Target="slides/slide119.xml"/><Relationship Id="rId136" Type="http://schemas.openxmlformats.org/officeDocument/2006/relationships/slide" Target="slides/slide124.xml"/><Relationship Id="rId157" Type="http://schemas.openxmlformats.org/officeDocument/2006/relationships/presProps" Target="presProps.xml"/><Relationship Id="rId61" Type="http://schemas.openxmlformats.org/officeDocument/2006/relationships/slide" Target="slides/slide49.xml"/><Relationship Id="rId82" Type="http://schemas.openxmlformats.org/officeDocument/2006/relationships/slide" Target="slides/slide70.xml"/><Relationship Id="rId152" Type="http://schemas.openxmlformats.org/officeDocument/2006/relationships/slide" Target="slides/slide14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126" Type="http://schemas.openxmlformats.org/officeDocument/2006/relationships/slide" Target="slides/slide114.xml"/><Relationship Id="rId147" Type="http://schemas.openxmlformats.org/officeDocument/2006/relationships/slide" Target="slides/slide135.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slide" Target="slides/slide109.xml"/><Relationship Id="rId142" Type="http://schemas.openxmlformats.org/officeDocument/2006/relationships/slide" Target="slides/slide130.xml"/><Relationship Id="rId3" Type="http://schemas.openxmlformats.org/officeDocument/2006/relationships/slideMaster" Target="slideMasters/slideMaster3.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116" Type="http://schemas.openxmlformats.org/officeDocument/2006/relationships/slide" Target="slides/slide104.xml"/><Relationship Id="rId137" Type="http://schemas.openxmlformats.org/officeDocument/2006/relationships/slide" Target="slides/slide125.xml"/><Relationship Id="rId15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Calibri" panose="020F0502020204030204" pitchFamily="34" charset="0"/>
              </a:defRPr>
            </a:lvl1pPr>
          </a:lstStyle>
          <a:p>
            <a:pPr>
              <a:defRPr/>
            </a:pPr>
            <a:endParaRPr lang="en-US"/>
          </a:p>
        </p:txBody>
      </p:sp>
      <p:sp>
        <p:nvSpPr>
          <p:cNvPr id="1054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056113A6-1409-4BA7-A075-E5349976A07D}" type="datetimeFigureOut">
              <a:rPr lang="en-US"/>
              <a:pPr>
                <a:defRPr/>
              </a:pPr>
              <a:t>11/13/2014</a:t>
            </a:fld>
            <a:endParaRPr lang="en-US"/>
          </a:p>
        </p:txBody>
      </p:sp>
      <p:sp>
        <p:nvSpPr>
          <p:cNvPr id="717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54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54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Calibri" panose="020F0502020204030204" pitchFamily="34" charset="0"/>
              </a:defRPr>
            </a:lvl1pPr>
          </a:lstStyle>
          <a:p>
            <a:pPr>
              <a:defRPr/>
            </a:pPr>
            <a:endParaRPr lang="en-US"/>
          </a:p>
        </p:txBody>
      </p:sp>
      <p:sp>
        <p:nvSpPr>
          <p:cNvPr id="1054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E9ECFE0A-5A89-45E0-A479-944C4307F62E}" type="slidenum">
              <a:rPr lang="en-US"/>
              <a:pPr>
                <a:defRPr/>
              </a:pPr>
              <a:t>‹#›</a:t>
            </a:fld>
            <a:endParaRPr lang="en-US"/>
          </a:p>
        </p:txBody>
      </p:sp>
    </p:spTree>
    <p:extLst>
      <p:ext uri="{BB962C8B-B14F-4D97-AF65-F5344CB8AC3E}">
        <p14:creationId xmlns:p14="http://schemas.microsoft.com/office/powerpoint/2010/main" val="346786546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www.menofgamedev.com"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a:noFill/>
        </p:spPr>
        <p:txBody>
          <a:bodyPr/>
          <a:lstStyle/>
          <a:p>
            <a:pPr eaLnBrk="1" hangingPunct="1"/>
            <a:r>
              <a:rPr lang="en-US" altLang="en-US" dirty="0" smtClean="0"/>
              <a:t>Welcome</a:t>
            </a:r>
            <a:r>
              <a:rPr lang="en-US" altLang="en-US" baseline="0" dirty="0" smtClean="0"/>
              <a:t> to our fourth edition of the MIGS Brain Dump!</a:t>
            </a:r>
            <a:endParaRPr lang="en-US" altLang="en-US" dirty="0" smtClean="0"/>
          </a:p>
        </p:txBody>
      </p:sp>
    </p:spTree>
    <p:extLst>
      <p:ext uri="{BB962C8B-B14F-4D97-AF65-F5344CB8AC3E}">
        <p14:creationId xmlns:p14="http://schemas.microsoft.com/office/powerpoint/2010/main" val="493279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 was it?  Am</a:t>
            </a:r>
            <a:r>
              <a:rPr lang="en-US" baseline="0" dirty="0" smtClean="0"/>
              <a:t> I </a:t>
            </a:r>
            <a:r>
              <a:rPr lang="en-US" baseline="0" dirty="0" smtClean="0"/>
              <a:t>just being nostalgic?</a:t>
            </a:r>
          </a:p>
          <a:p>
            <a:endParaRPr lang="en-US" baseline="0" dirty="0" smtClean="0"/>
          </a:p>
          <a:p>
            <a:r>
              <a:rPr lang="en-US" dirty="0" smtClean="0"/>
              <a:t>Nostalgia </a:t>
            </a:r>
            <a:r>
              <a:rPr lang="en-US" dirty="0" smtClean="0"/>
              <a:t>is a very powerful motivator – as Don Draper says in the Carousel pitch scene </a:t>
            </a:r>
            <a:r>
              <a:rPr lang="en-US" dirty="0" smtClean="0"/>
              <a:t>at the</a:t>
            </a:r>
            <a:r>
              <a:rPr lang="en-US" baseline="0" dirty="0" smtClean="0"/>
              <a:t> end of Man </a:t>
            </a:r>
            <a:r>
              <a:rPr lang="en-US" baseline="0" dirty="0" smtClean="0"/>
              <a:t>Men </a:t>
            </a:r>
            <a:r>
              <a:rPr lang="en-US" baseline="0" dirty="0" smtClean="0"/>
              <a:t>Season 1 (surely the </a:t>
            </a:r>
            <a:r>
              <a:rPr lang="en-US" baseline="0" dirty="0" smtClean="0"/>
              <a:t>best written scene of TV ever so I’m sure you’ve all seen it)</a:t>
            </a:r>
            <a:endParaRPr lang="en-US" dirty="0" smtClean="0"/>
          </a:p>
          <a:p>
            <a:endParaRPr lang="en-US" baseline="0" dirty="0" smtClean="0"/>
          </a:p>
          <a:p>
            <a:r>
              <a:rPr lang="en-US" dirty="0" smtClean="0"/>
              <a:t>Indeed,</a:t>
            </a:r>
            <a:r>
              <a:rPr lang="en-US" baseline="0" dirty="0" smtClean="0"/>
              <a:t> I think games are one of the more nostalgic forms of media out there – so much we do recalls that feeling of play that most of us associate with our youth.  </a:t>
            </a:r>
            <a:endParaRPr lang="en-US" dirty="0" smtClean="0"/>
          </a:p>
          <a:p>
            <a:endParaRPr lang="en-US" dirty="0" smtClean="0"/>
          </a:p>
        </p:txBody>
      </p:sp>
      <p:sp>
        <p:nvSpPr>
          <p:cNvPr id="4" name="Slide Number Placeholder 3"/>
          <p:cNvSpPr>
            <a:spLocks noGrp="1"/>
          </p:cNvSpPr>
          <p:nvPr>
            <p:ph type="sldNum" sz="quarter" idx="10"/>
          </p:nvPr>
        </p:nvSpPr>
        <p:spPr/>
        <p:txBody>
          <a:bodyPr/>
          <a:lstStyle/>
          <a:p>
            <a:pPr>
              <a:defRPr/>
            </a:pPr>
            <a:fld id="{E9ECFE0A-5A89-45E0-A479-944C4307F62E}" type="slidenum">
              <a:rPr lang="en-US" smtClean="0"/>
              <a:pPr>
                <a:defRPr/>
              </a:pPr>
              <a:t>10</a:t>
            </a:fld>
            <a:endParaRPr lang="en-US"/>
          </a:p>
        </p:txBody>
      </p:sp>
    </p:spTree>
    <p:extLst>
      <p:ext uri="{BB962C8B-B14F-4D97-AF65-F5344CB8AC3E}">
        <p14:creationId xmlns:p14="http://schemas.microsoft.com/office/powerpoint/2010/main" val="137442598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866" name="Shape 36"/>
          <p:cNvSpPr>
            <a:spLocks noGrp="1" noRot="1" noChangeAspect="1" noTextEdit="1"/>
          </p:cNvSpPr>
          <p:nvPr>
            <p:ph type="sldImg" idx="2"/>
          </p:nvPr>
        </p:nvSpPr>
        <p:spPr>
          <a:custGeom>
            <a:avLst/>
            <a:gdLst>
              <a:gd name="T0" fmla="*/ 0 w 120000"/>
              <a:gd name="T1" fmla="*/ 0 h 120000"/>
              <a:gd name="T2" fmla="*/ 309676800 w 120000"/>
              <a:gd name="T3" fmla="*/ 0 h 120000"/>
              <a:gd name="T4" fmla="*/ 309676800 w 120000"/>
              <a:gd name="T5" fmla="*/ 97983675 h 120000"/>
              <a:gd name="T6" fmla="*/ 0 w 120000"/>
              <a:gd name="T7" fmla="*/ 97983675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
        <p:nvSpPr>
          <p:cNvPr id="36867" name="Shape 37"/>
          <p:cNvSpPr>
            <a:spLocks noGrp="1"/>
          </p:cNvSpPr>
          <p:nvPr>
            <p:ph type="body" idx="1"/>
          </p:nvPr>
        </p:nvSpPr>
        <p:spPr>
          <a:noFill/>
        </p:spPr>
        <p:txBody>
          <a:bodyPr lIns="91425" tIns="91425" rIns="91425" bIns="91425"/>
          <a:lstStyle/>
          <a:p>
            <a:pPr>
              <a:spcBef>
                <a:spcPct val="0"/>
              </a:spcBef>
            </a:pPr>
            <a:r>
              <a:rPr lang="en-US" altLang="en-US" smtClean="0"/>
              <a:t>These nincompoops doing the harassing, see, they’ve hated us for a long time. How dare we make walking simulators about our delicate fee-fees instead of real games! With guns! And how dare those game journalists write about our work when it’s not even good! Collusion!</a:t>
            </a:r>
          </a:p>
        </p:txBody>
      </p:sp>
    </p:spTree>
    <p:extLst>
      <p:ext uri="{BB962C8B-B14F-4D97-AF65-F5344CB8AC3E}">
        <p14:creationId xmlns:p14="http://schemas.microsoft.com/office/powerpoint/2010/main" val="214667813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8914" name="Shape 41"/>
          <p:cNvSpPr>
            <a:spLocks noGrp="1" noRot="1" noChangeAspect="1" noTextEdit="1"/>
          </p:cNvSpPr>
          <p:nvPr>
            <p:ph type="sldImg" idx="2"/>
          </p:nvPr>
        </p:nvSpPr>
        <p:spPr>
          <a:custGeom>
            <a:avLst/>
            <a:gdLst>
              <a:gd name="T0" fmla="*/ 0 w 120000"/>
              <a:gd name="T1" fmla="*/ 0 h 120000"/>
              <a:gd name="T2" fmla="*/ 309676800 w 120000"/>
              <a:gd name="T3" fmla="*/ 0 h 120000"/>
              <a:gd name="T4" fmla="*/ 309676800 w 120000"/>
              <a:gd name="T5" fmla="*/ 97983675 h 120000"/>
              <a:gd name="T6" fmla="*/ 0 w 120000"/>
              <a:gd name="T7" fmla="*/ 97983675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
        <p:nvSpPr>
          <p:cNvPr id="38915" name="Shape 42"/>
          <p:cNvSpPr>
            <a:spLocks noGrp="1"/>
          </p:cNvSpPr>
          <p:nvPr>
            <p:ph type="body" idx="1"/>
          </p:nvPr>
        </p:nvSpPr>
        <p:spPr>
          <a:noFill/>
        </p:spPr>
        <p:txBody>
          <a:bodyPr lIns="91425" tIns="91425" rIns="91425" bIns="91425"/>
          <a:lstStyle/>
          <a:p>
            <a:pPr>
              <a:spcBef>
                <a:spcPct val="0"/>
              </a:spcBef>
            </a:pPr>
            <a:r>
              <a:rPr lang="en-US" altLang="en-US" smtClean="0"/>
              <a:t>So, an internet buddy of mine decided to start this game jam, “open to anyone and everyone who has been, is being, or plans to be accused of ruining the games industry”. And I felt inspired.</a:t>
            </a:r>
          </a:p>
        </p:txBody>
      </p:sp>
    </p:spTree>
    <p:extLst>
      <p:ext uri="{BB962C8B-B14F-4D97-AF65-F5344CB8AC3E}">
        <p14:creationId xmlns:p14="http://schemas.microsoft.com/office/powerpoint/2010/main" val="378145983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962" name="Shape 46"/>
          <p:cNvSpPr>
            <a:spLocks noGrp="1" noRot="1" noChangeAspect="1" noTextEdit="1"/>
          </p:cNvSpPr>
          <p:nvPr>
            <p:ph type="sldImg" idx="2"/>
          </p:nvPr>
        </p:nvSpPr>
        <p:spPr>
          <a:custGeom>
            <a:avLst/>
            <a:gdLst>
              <a:gd name="T0" fmla="*/ 0 w 120000"/>
              <a:gd name="T1" fmla="*/ 0 h 120000"/>
              <a:gd name="T2" fmla="*/ 309676800 w 120000"/>
              <a:gd name="T3" fmla="*/ 0 h 120000"/>
              <a:gd name="T4" fmla="*/ 309676800 w 120000"/>
              <a:gd name="T5" fmla="*/ 97983675 h 120000"/>
              <a:gd name="T6" fmla="*/ 0 w 120000"/>
              <a:gd name="T7" fmla="*/ 97983675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
        <p:nvSpPr>
          <p:cNvPr id="40963" name="Shape 47"/>
          <p:cNvSpPr>
            <a:spLocks noGrp="1"/>
          </p:cNvSpPr>
          <p:nvPr>
            <p:ph type="body" idx="1"/>
          </p:nvPr>
        </p:nvSpPr>
        <p:spPr>
          <a:noFill/>
        </p:spPr>
        <p:txBody>
          <a:bodyPr lIns="91425" tIns="91425" rIns="91425" bIns="91425"/>
          <a:lstStyle/>
          <a:p>
            <a:pPr>
              <a:spcBef>
                <a:spcPct val="0"/>
              </a:spcBef>
            </a:pPr>
            <a:r>
              <a:rPr lang="en-US" altLang="en-US" smtClean="0"/>
              <a:t>So I wrote this Twine story -- because nothing says “that’s not really a game” like Twine -- called “Quing’s Quest”, about a young monarch of mysterious and indistinct gender exiled from their home planet, Videogames.</a:t>
            </a:r>
          </a:p>
        </p:txBody>
      </p:sp>
    </p:spTree>
    <p:extLst>
      <p:ext uri="{BB962C8B-B14F-4D97-AF65-F5344CB8AC3E}">
        <p14:creationId xmlns:p14="http://schemas.microsoft.com/office/powerpoint/2010/main" val="21144144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3010" name="Shape 51"/>
          <p:cNvSpPr>
            <a:spLocks noGrp="1" noRot="1" noChangeAspect="1" noTextEdit="1"/>
          </p:cNvSpPr>
          <p:nvPr>
            <p:ph type="sldImg" idx="2"/>
          </p:nvPr>
        </p:nvSpPr>
        <p:spPr>
          <a:custGeom>
            <a:avLst/>
            <a:gdLst>
              <a:gd name="T0" fmla="*/ 0 w 120000"/>
              <a:gd name="T1" fmla="*/ 0 h 120000"/>
              <a:gd name="T2" fmla="*/ 309676800 w 120000"/>
              <a:gd name="T3" fmla="*/ 0 h 120000"/>
              <a:gd name="T4" fmla="*/ 309676800 w 120000"/>
              <a:gd name="T5" fmla="*/ 97983675 h 120000"/>
              <a:gd name="T6" fmla="*/ 0 w 120000"/>
              <a:gd name="T7" fmla="*/ 97983675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
        <p:nvSpPr>
          <p:cNvPr id="43011" name="Shape 52"/>
          <p:cNvSpPr>
            <a:spLocks noGrp="1"/>
          </p:cNvSpPr>
          <p:nvPr>
            <p:ph type="body" idx="1"/>
          </p:nvPr>
        </p:nvSpPr>
        <p:spPr>
          <a:noFill/>
        </p:spPr>
        <p:txBody>
          <a:bodyPr lIns="91425" tIns="91425" rIns="91425" bIns="91425"/>
          <a:lstStyle/>
          <a:p>
            <a:pPr>
              <a:spcBef>
                <a:spcPct val="0"/>
              </a:spcBef>
            </a:pPr>
            <a:r>
              <a:rPr lang="en-US" altLang="en-US" smtClean="0"/>
              <a:t>In this game, you spend your days on a hot pink spaceship with floor-to-ceiling glass windows, called the Social Justice Warrior.</a:t>
            </a:r>
          </a:p>
        </p:txBody>
      </p:sp>
    </p:spTree>
    <p:extLst>
      <p:ext uri="{BB962C8B-B14F-4D97-AF65-F5344CB8AC3E}">
        <p14:creationId xmlns:p14="http://schemas.microsoft.com/office/powerpoint/2010/main" val="251586359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8" name="Shape 56"/>
          <p:cNvSpPr>
            <a:spLocks noGrp="1" noRot="1" noChangeAspect="1" noTextEdit="1"/>
          </p:cNvSpPr>
          <p:nvPr>
            <p:ph type="sldImg" idx="2"/>
          </p:nvPr>
        </p:nvSpPr>
        <p:spPr>
          <a:custGeom>
            <a:avLst/>
            <a:gdLst>
              <a:gd name="T0" fmla="*/ 0 w 120000"/>
              <a:gd name="T1" fmla="*/ 0 h 120000"/>
              <a:gd name="T2" fmla="*/ 309676800 w 120000"/>
              <a:gd name="T3" fmla="*/ 0 h 120000"/>
              <a:gd name="T4" fmla="*/ 309676800 w 120000"/>
              <a:gd name="T5" fmla="*/ 97983675 h 120000"/>
              <a:gd name="T6" fmla="*/ 0 w 120000"/>
              <a:gd name="T7" fmla="*/ 97983675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
        <p:nvSpPr>
          <p:cNvPr id="45059" name="Shape 57"/>
          <p:cNvSpPr>
            <a:spLocks noGrp="1"/>
          </p:cNvSpPr>
          <p:nvPr>
            <p:ph type="body" idx="1"/>
          </p:nvPr>
        </p:nvSpPr>
        <p:spPr>
          <a:noFill/>
        </p:spPr>
        <p:txBody>
          <a:bodyPr lIns="91425" tIns="91425" rIns="91425" bIns="91425"/>
          <a:lstStyle/>
          <a:p>
            <a:pPr>
              <a:spcBef>
                <a:spcPct val="0"/>
              </a:spcBef>
            </a:pPr>
            <a:r>
              <a:rPr lang="en-US" altLang="en-US" smtClean="0"/>
              <a:t>You pick out cute outfits to wear...</a:t>
            </a:r>
          </a:p>
        </p:txBody>
      </p:sp>
    </p:spTree>
    <p:extLst>
      <p:ext uri="{BB962C8B-B14F-4D97-AF65-F5344CB8AC3E}">
        <p14:creationId xmlns:p14="http://schemas.microsoft.com/office/powerpoint/2010/main" val="193203988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7106" name="Shape 61"/>
          <p:cNvSpPr>
            <a:spLocks noGrp="1" noRot="1" noChangeAspect="1" noTextEdit="1"/>
          </p:cNvSpPr>
          <p:nvPr>
            <p:ph type="sldImg" idx="2"/>
          </p:nvPr>
        </p:nvSpPr>
        <p:spPr>
          <a:custGeom>
            <a:avLst/>
            <a:gdLst>
              <a:gd name="T0" fmla="*/ 0 w 120000"/>
              <a:gd name="T1" fmla="*/ 0 h 120000"/>
              <a:gd name="T2" fmla="*/ 309676800 w 120000"/>
              <a:gd name="T3" fmla="*/ 0 h 120000"/>
              <a:gd name="T4" fmla="*/ 309676800 w 120000"/>
              <a:gd name="T5" fmla="*/ 97983675 h 120000"/>
              <a:gd name="T6" fmla="*/ 0 w 120000"/>
              <a:gd name="T7" fmla="*/ 97983675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
        <p:nvSpPr>
          <p:cNvPr id="47107" name="Shape 62"/>
          <p:cNvSpPr>
            <a:spLocks noGrp="1"/>
          </p:cNvSpPr>
          <p:nvPr>
            <p:ph type="body" idx="1"/>
          </p:nvPr>
        </p:nvSpPr>
        <p:spPr>
          <a:noFill/>
        </p:spPr>
        <p:txBody>
          <a:bodyPr lIns="91425" tIns="91425" rIns="91425" bIns="91425"/>
          <a:lstStyle/>
          <a:p>
            <a:pPr>
              <a:spcBef>
                <a:spcPct val="0"/>
              </a:spcBef>
            </a:pPr>
            <a:r>
              <a:rPr lang="en-US" altLang="en-US" smtClean="0"/>
              <a:t>...you take adorable selfies...</a:t>
            </a:r>
          </a:p>
        </p:txBody>
      </p:sp>
    </p:spTree>
    <p:extLst>
      <p:ext uri="{BB962C8B-B14F-4D97-AF65-F5344CB8AC3E}">
        <p14:creationId xmlns:p14="http://schemas.microsoft.com/office/powerpoint/2010/main" val="292818794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9154" name="Shape 66"/>
          <p:cNvSpPr>
            <a:spLocks noGrp="1" noRot="1" noChangeAspect="1" noTextEdit="1"/>
          </p:cNvSpPr>
          <p:nvPr>
            <p:ph type="sldImg" idx="2"/>
          </p:nvPr>
        </p:nvSpPr>
        <p:spPr>
          <a:custGeom>
            <a:avLst/>
            <a:gdLst>
              <a:gd name="T0" fmla="*/ 0 w 120000"/>
              <a:gd name="T1" fmla="*/ 0 h 120000"/>
              <a:gd name="T2" fmla="*/ 309676800 w 120000"/>
              <a:gd name="T3" fmla="*/ 0 h 120000"/>
              <a:gd name="T4" fmla="*/ 309676800 w 120000"/>
              <a:gd name="T5" fmla="*/ 97983675 h 120000"/>
              <a:gd name="T6" fmla="*/ 0 w 120000"/>
              <a:gd name="T7" fmla="*/ 97983675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
        <p:nvSpPr>
          <p:cNvPr id="49155" name="Shape 67"/>
          <p:cNvSpPr>
            <a:spLocks noGrp="1"/>
          </p:cNvSpPr>
          <p:nvPr>
            <p:ph type="body" idx="1"/>
          </p:nvPr>
        </p:nvSpPr>
        <p:spPr>
          <a:noFill/>
        </p:spPr>
        <p:txBody>
          <a:bodyPr lIns="91425" tIns="91425" rIns="91425" bIns="91425"/>
          <a:lstStyle/>
          <a:p>
            <a:pPr>
              <a:spcBef>
                <a:spcPct val="0"/>
              </a:spcBef>
            </a:pPr>
            <a:r>
              <a:rPr lang="en-US" altLang="en-US" smtClean="0"/>
              <a:t>...you make classic point-and-click adventure game references...</a:t>
            </a:r>
          </a:p>
        </p:txBody>
      </p:sp>
    </p:spTree>
    <p:extLst>
      <p:ext uri="{BB962C8B-B14F-4D97-AF65-F5344CB8AC3E}">
        <p14:creationId xmlns:p14="http://schemas.microsoft.com/office/powerpoint/2010/main" val="95851126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202" name="Shape 71"/>
          <p:cNvSpPr>
            <a:spLocks noGrp="1" noRot="1" noChangeAspect="1" noTextEdit="1"/>
          </p:cNvSpPr>
          <p:nvPr>
            <p:ph type="sldImg" idx="2"/>
          </p:nvPr>
        </p:nvSpPr>
        <p:spPr>
          <a:custGeom>
            <a:avLst/>
            <a:gdLst>
              <a:gd name="T0" fmla="*/ 0 w 120000"/>
              <a:gd name="T1" fmla="*/ 0 h 120000"/>
              <a:gd name="T2" fmla="*/ 309676800 w 120000"/>
              <a:gd name="T3" fmla="*/ 0 h 120000"/>
              <a:gd name="T4" fmla="*/ 309676800 w 120000"/>
              <a:gd name="T5" fmla="*/ 97983675 h 120000"/>
              <a:gd name="T6" fmla="*/ 0 w 120000"/>
              <a:gd name="T7" fmla="*/ 97983675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
        <p:nvSpPr>
          <p:cNvPr id="51203" name="Shape 72"/>
          <p:cNvSpPr>
            <a:spLocks noGrp="1"/>
          </p:cNvSpPr>
          <p:nvPr>
            <p:ph type="body" idx="1"/>
          </p:nvPr>
        </p:nvSpPr>
        <p:spPr>
          <a:noFill/>
        </p:spPr>
        <p:txBody>
          <a:bodyPr lIns="91425" tIns="91425" rIns="91425" bIns="91425"/>
          <a:lstStyle/>
          <a:p>
            <a:pPr>
              <a:spcBef>
                <a:spcPct val="0"/>
              </a:spcBef>
            </a:pPr>
            <a:r>
              <a:rPr lang="en-US" altLang="en-US" smtClean="0"/>
              <a:t>...and you even get to romance your hot crewmate.</a:t>
            </a:r>
          </a:p>
        </p:txBody>
      </p:sp>
    </p:spTree>
    <p:extLst>
      <p:ext uri="{BB962C8B-B14F-4D97-AF65-F5344CB8AC3E}">
        <p14:creationId xmlns:p14="http://schemas.microsoft.com/office/powerpoint/2010/main" val="403053502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3250" name="Shape 76"/>
          <p:cNvSpPr>
            <a:spLocks noGrp="1" noRot="1" noChangeAspect="1" noTextEdit="1"/>
          </p:cNvSpPr>
          <p:nvPr>
            <p:ph type="sldImg" idx="2"/>
          </p:nvPr>
        </p:nvSpPr>
        <p:spPr>
          <a:custGeom>
            <a:avLst/>
            <a:gdLst>
              <a:gd name="T0" fmla="*/ 0 w 120000"/>
              <a:gd name="T1" fmla="*/ 0 h 120000"/>
              <a:gd name="T2" fmla="*/ 309676800 w 120000"/>
              <a:gd name="T3" fmla="*/ 0 h 120000"/>
              <a:gd name="T4" fmla="*/ 309676800 w 120000"/>
              <a:gd name="T5" fmla="*/ 97983675 h 120000"/>
              <a:gd name="T6" fmla="*/ 0 w 120000"/>
              <a:gd name="T7" fmla="*/ 97983675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
        <p:nvSpPr>
          <p:cNvPr id="53251" name="Shape 77"/>
          <p:cNvSpPr>
            <a:spLocks noGrp="1"/>
          </p:cNvSpPr>
          <p:nvPr>
            <p:ph type="body" idx="1"/>
          </p:nvPr>
        </p:nvSpPr>
        <p:spPr>
          <a:noFill/>
        </p:spPr>
        <p:txBody>
          <a:bodyPr lIns="91425" tIns="91425" rIns="91425" bIns="91425"/>
          <a:lstStyle/>
          <a:p>
            <a:pPr>
              <a:spcBef>
                <a:spcPct val="0"/>
              </a:spcBef>
            </a:pPr>
            <a:r>
              <a:rPr lang="en-US" altLang="en-US" smtClean="0"/>
              <a:t>But as it transpires, the reason you’re in exile in the first place is because Videogames has been invaded and colonised by the misogynerds. And, just like any other colonists, “...they act as if this is the way it’s always been, as if Videogames was a planet that they alone discovered, as if your people hadn’t been there first.” And that was my way of saying, hey, I’ve been into games longer than many of you kids were even born. Hence all the adventure game references. So don’t be accusing me of swooping in from the outside to take away your games; you took them away from ME.</a:t>
            </a:r>
          </a:p>
        </p:txBody>
      </p:sp>
    </p:spTree>
    <p:extLst>
      <p:ext uri="{BB962C8B-B14F-4D97-AF65-F5344CB8AC3E}">
        <p14:creationId xmlns:p14="http://schemas.microsoft.com/office/powerpoint/2010/main" val="394929611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5298" name="Shape 81"/>
          <p:cNvSpPr>
            <a:spLocks noGrp="1" noRot="1" noChangeAspect="1" noTextEdit="1"/>
          </p:cNvSpPr>
          <p:nvPr>
            <p:ph type="sldImg" idx="2"/>
          </p:nvPr>
        </p:nvSpPr>
        <p:spPr>
          <a:custGeom>
            <a:avLst/>
            <a:gdLst>
              <a:gd name="T0" fmla="*/ 0 w 120000"/>
              <a:gd name="T1" fmla="*/ 0 h 120000"/>
              <a:gd name="T2" fmla="*/ 309676800 w 120000"/>
              <a:gd name="T3" fmla="*/ 0 h 120000"/>
              <a:gd name="T4" fmla="*/ 309676800 w 120000"/>
              <a:gd name="T5" fmla="*/ 97983675 h 120000"/>
              <a:gd name="T6" fmla="*/ 0 w 120000"/>
              <a:gd name="T7" fmla="*/ 97983675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
        <p:nvSpPr>
          <p:cNvPr id="55299" name="Shape 82"/>
          <p:cNvSpPr>
            <a:spLocks noGrp="1"/>
          </p:cNvSpPr>
          <p:nvPr>
            <p:ph type="body" idx="1"/>
          </p:nvPr>
        </p:nvSpPr>
        <p:spPr>
          <a:noFill/>
        </p:spPr>
        <p:txBody>
          <a:bodyPr lIns="91425" tIns="91425" rIns="91425" bIns="91425"/>
          <a:lstStyle/>
          <a:p>
            <a:pPr>
              <a:spcBef>
                <a:spcPct val="0"/>
              </a:spcBef>
            </a:pPr>
            <a:r>
              <a:rPr lang="en-US" altLang="en-US" smtClean="0"/>
              <a:t>I also wanted to call out the game industry itself as complicit in creating this culture of toxic masculinity and entitlement in games. In Quing’s Quest, your people basically welcome their new overlords -- this obviously doesn’t sit well with you, but if you complain or, god forbid, try to make positive change on your own initiative, you get in trouble for it. So, you’re left with little choice but to rebel and strike out on your own.</a:t>
            </a:r>
          </a:p>
        </p:txBody>
      </p:sp>
    </p:spTree>
    <p:extLst>
      <p:ext uri="{BB962C8B-B14F-4D97-AF65-F5344CB8AC3E}">
        <p14:creationId xmlns:p14="http://schemas.microsoft.com/office/powerpoint/2010/main" val="6035061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So partly it’s nostalgia</a:t>
            </a:r>
            <a:r>
              <a:rPr lang="en-US" baseline="0" dirty="0" smtClean="0"/>
              <a:t> that makes this my golden age.  </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I bet everyone in</a:t>
            </a:r>
            <a:r>
              <a:rPr lang="en-US" baseline="0" dirty="0" smtClean="0"/>
              <a:t> this room (or reading this later) has their own golden age.  </a:t>
            </a:r>
            <a:r>
              <a:rPr lang="en-US" dirty="0" smtClean="0"/>
              <a:t>For </a:t>
            </a:r>
            <a:r>
              <a:rPr lang="en-US" dirty="0" smtClean="0"/>
              <a:t>some of you this period may be the</a:t>
            </a:r>
            <a:r>
              <a:rPr lang="en-US" baseline="0" dirty="0" smtClean="0"/>
              <a:t> NES, for </a:t>
            </a:r>
            <a:r>
              <a:rPr lang="en-US" baseline="0" dirty="0" smtClean="0"/>
              <a:t>others maybe it’s the PS2 era, some may be young enough it can even be the start of the Xbox 360.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Regardless, I bet you see the time when you first got into games as a golden age.  A </a:t>
            </a:r>
            <a:r>
              <a:rPr lang="en-US" baseline="0" dirty="0" smtClean="0"/>
              <a:t>lot of us got into this industry because we fell in love with games as kids – I think most artists do what they do because they fell in love with it when they were young and then it solidified as “that thing we love</a:t>
            </a:r>
            <a:r>
              <a:rPr lang="en-US" baseline="0" dirty="0" smtClean="0"/>
              <a:t>” and that brought about the desire to make your own.  </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E9ECFE0A-5A89-45E0-A479-944C4307F62E}" type="slidenum">
              <a:rPr lang="en-US" smtClean="0">
                <a:solidFill>
                  <a:srgbClr val="000000"/>
                </a:solidFill>
              </a:rPr>
              <a:pPr>
                <a:defRPr/>
              </a:pPr>
              <a:t>11</a:t>
            </a:fld>
            <a:endParaRPr lang="en-US">
              <a:solidFill>
                <a:srgbClr val="000000"/>
              </a:solidFill>
            </a:endParaRPr>
          </a:p>
        </p:txBody>
      </p:sp>
    </p:spTree>
    <p:extLst>
      <p:ext uri="{BB962C8B-B14F-4D97-AF65-F5344CB8AC3E}">
        <p14:creationId xmlns:p14="http://schemas.microsoft.com/office/powerpoint/2010/main" val="211817771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7346" name="Shape 86"/>
          <p:cNvSpPr>
            <a:spLocks noGrp="1" noRot="1" noChangeAspect="1" noTextEdit="1"/>
          </p:cNvSpPr>
          <p:nvPr>
            <p:ph type="sldImg" idx="2"/>
          </p:nvPr>
        </p:nvSpPr>
        <p:spPr>
          <a:custGeom>
            <a:avLst/>
            <a:gdLst>
              <a:gd name="T0" fmla="*/ 0 w 120000"/>
              <a:gd name="T1" fmla="*/ 0 h 120000"/>
              <a:gd name="T2" fmla="*/ 309676800 w 120000"/>
              <a:gd name="T3" fmla="*/ 0 h 120000"/>
              <a:gd name="T4" fmla="*/ 309676800 w 120000"/>
              <a:gd name="T5" fmla="*/ 97983675 h 120000"/>
              <a:gd name="T6" fmla="*/ 0 w 120000"/>
              <a:gd name="T7" fmla="*/ 97983675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
        <p:nvSpPr>
          <p:cNvPr id="57347" name="Shape 87"/>
          <p:cNvSpPr>
            <a:spLocks noGrp="1"/>
          </p:cNvSpPr>
          <p:nvPr>
            <p:ph type="body" idx="1"/>
          </p:nvPr>
        </p:nvSpPr>
        <p:spPr>
          <a:noFill/>
        </p:spPr>
        <p:txBody>
          <a:bodyPr lIns="91425" tIns="91425" rIns="91425" bIns="91425"/>
          <a:lstStyle/>
          <a:p>
            <a:pPr>
              <a:spcBef>
                <a:spcPct val="0"/>
              </a:spcBef>
            </a:pPr>
            <a:r>
              <a:rPr lang="en-US" altLang="en-US" smtClean="0"/>
              <a:t>Of course, the Gamer Police catch up to you, eventually. So what do you do?</a:t>
            </a:r>
          </a:p>
        </p:txBody>
      </p:sp>
    </p:spTree>
    <p:extLst>
      <p:ext uri="{BB962C8B-B14F-4D97-AF65-F5344CB8AC3E}">
        <p14:creationId xmlns:p14="http://schemas.microsoft.com/office/powerpoint/2010/main" val="225641848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9394" name="Shape 91"/>
          <p:cNvSpPr>
            <a:spLocks noGrp="1" noRot="1" noChangeAspect="1" noTextEdit="1"/>
          </p:cNvSpPr>
          <p:nvPr>
            <p:ph type="sldImg" idx="2"/>
          </p:nvPr>
        </p:nvSpPr>
        <p:spPr>
          <a:custGeom>
            <a:avLst/>
            <a:gdLst>
              <a:gd name="T0" fmla="*/ 0 w 120000"/>
              <a:gd name="T1" fmla="*/ 0 h 120000"/>
              <a:gd name="T2" fmla="*/ 309676800 w 120000"/>
              <a:gd name="T3" fmla="*/ 0 h 120000"/>
              <a:gd name="T4" fmla="*/ 309676800 w 120000"/>
              <a:gd name="T5" fmla="*/ 97983675 h 120000"/>
              <a:gd name="T6" fmla="*/ 0 w 120000"/>
              <a:gd name="T7" fmla="*/ 97983675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
        <p:nvSpPr>
          <p:cNvPr id="59395" name="Shape 92"/>
          <p:cNvSpPr>
            <a:spLocks noGrp="1"/>
          </p:cNvSpPr>
          <p:nvPr>
            <p:ph type="body" idx="1"/>
          </p:nvPr>
        </p:nvSpPr>
        <p:spPr>
          <a:noFill/>
        </p:spPr>
        <p:txBody>
          <a:bodyPr lIns="91425" tIns="91425" rIns="91425" bIns="91425"/>
          <a:lstStyle/>
          <a:p>
            <a:pPr>
              <a:spcBef>
                <a:spcPct val="0"/>
              </a:spcBef>
            </a:pPr>
            <a:r>
              <a:rPr lang="en-US" altLang="en-US" smtClean="0"/>
              <a:t>You start dancing. And as you dance, all the misogynerds explode into a cloud of glitter, and it’s glorious. And you discover a new power within yourself.</a:t>
            </a:r>
          </a:p>
        </p:txBody>
      </p:sp>
    </p:spTree>
    <p:extLst>
      <p:ext uri="{BB962C8B-B14F-4D97-AF65-F5344CB8AC3E}">
        <p14:creationId xmlns:p14="http://schemas.microsoft.com/office/powerpoint/2010/main" val="101754482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2" name="Shape 96"/>
          <p:cNvSpPr>
            <a:spLocks noGrp="1" noRot="1" noChangeAspect="1" noTextEdit="1"/>
          </p:cNvSpPr>
          <p:nvPr>
            <p:ph type="sldImg" idx="2"/>
          </p:nvPr>
        </p:nvSpPr>
        <p:spPr>
          <a:custGeom>
            <a:avLst/>
            <a:gdLst>
              <a:gd name="T0" fmla="*/ 0 w 120000"/>
              <a:gd name="T1" fmla="*/ 0 h 120000"/>
              <a:gd name="T2" fmla="*/ 309676800 w 120000"/>
              <a:gd name="T3" fmla="*/ 0 h 120000"/>
              <a:gd name="T4" fmla="*/ 309676800 w 120000"/>
              <a:gd name="T5" fmla="*/ 97983675 h 120000"/>
              <a:gd name="T6" fmla="*/ 0 w 120000"/>
              <a:gd name="T7" fmla="*/ 97983675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
        <p:nvSpPr>
          <p:cNvPr id="61443" name="Shape 97"/>
          <p:cNvSpPr>
            <a:spLocks noGrp="1"/>
          </p:cNvSpPr>
          <p:nvPr>
            <p:ph type="body" idx="1"/>
          </p:nvPr>
        </p:nvSpPr>
        <p:spPr>
          <a:noFill/>
        </p:spPr>
        <p:txBody>
          <a:bodyPr lIns="91425" tIns="91425" rIns="91425" bIns="91425"/>
          <a:lstStyle/>
          <a:p>
            <a:pPr>
              <a:spcBef>
                <a:spcPct val="0"/>
              </a:spcBef>
            </a:pPr>
            <a:r>
              <a:rPr lang="en-US" altLang="en-US" smtClean="0"/>
              <a:t>Upon discovering this power, you’re faced with a choice. Do you save Videogames? Destroy Videogames? Get the hell away from Videogames?</a:t>
            </a:r>
          </a:p>
        </p:txBody>
      </p:sp>
    </p:spTree>
    <p:extLst>
      <p:ext uri="{BB962C8B-B14F-4D97-AF65-F5344CB8AC3E}">
        <p14:creationId xmlns:p14="http://schemas.microsoft.com/office/powerpoint/2010/main" val="134511070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3490" name="Shape 102"/>
          <p:cNvSpPr>
            <a:spLocks noGrp="1" noRot="1" noChangeAspect="1" noTextEdit="1"/>
          </p:cNvSpPr>
          <p:nvPr>
            <p:ph type="sldImg" idx="2"/>
          </p:nvPr>
        </p:nvSpPr>
        <p:spPr>
          <a:custGeom>
            <a:avLst/>
            <a:gdLst>
              <a:gd name="T0" fmla="*/ 0 w 120000"/>
              <a:gd name="T1" fmla="*/ 0 h 120000"/>
              <a:gd name="T2" fmla="*/ 309676800 w 120000"/>
              <a:gd name="T3" fmla="*/ 0 h 120000"/>
              <a:gd name="T4" fmla="*/ 309676800 w 120000"/>
              <a:gd name="T5" fmla="*/ 97983675 h 120000"/>
              <a:gd name="T6" fmla="*/ 0 w 120000"/>
              <a:gd name="T7" fmla="*/ 97983675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
        <p:nvSpPr>
          <p:cNvPr id="63491" name="Shape 103"/>
          <p:cNvSpPr>
            <a:spLocks noGrp="1"/>
          </p:cNvSpPr>
          <p:nvPr>
            <p:ph type="body" idx="1"/>
          </p:nvPr>
        </p:nvSpPr>
        <p:spPr>
          <a:noFill/>
        </p:spPr>
        <p:txBody>
          <a:bodyPr lIns="91425" tIns="91425" rIns="91425" bIns="91425"/>
          <a:lstStyle/>
          <a:p>
            <a:pPr>
              <a:spcBef>
                <a:spcPct val="0"/>
              </a:spcBef>
            </a:pPr>
            <a:r>
              <a:rPr lang="en-US" altLang="en-US" smtClean="0"/>
              <a:t>Spoiler alert: you can’t save Videogames. What I mean by that is, the culture surrounding videogames is so toxic that we either need to start over and build something new, or leave for greener pastures. Both these options are easier said than done, and I have no concrete solution as to how to proceed.</a:t>
            </a:r>
          </a:p>
        </p:txBody>
      </p:sp>
    </p:spTree>
    <p:extLst>
      <p:ext uri="{BB962C8B-B14F-4D97-AF65-F5344CB8AC3E}">
        <p14:creationId xmlns:p14="http://schemas.microsoft.com/office/powerpoint/2010/main" val="45948347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5538" name="Shape 107"/>
          <p:cNvSpPr>
            <a:spLocks noGrp="1" noRot="1" noChangeAspect="1" noTextEdit="1"/>
          </p:cNvSpPr>
          <p:nvPr>
            <p:ph type="sldImg" idx="2"/>
          </p:nvPr>
        </p:nvSpPr>
        <p:spPr>
          <a:custGeom>
            <a:avLst/>
            <a:gdLst>
              <a:gd name="T0" fmla="*/ 0 w 120000"/>
              <a:gd name="T1" fmla="*/ 0 h 120000"/>
              <a:gd name="T2" fmla="*/ 309676800 w 120000"/>
              <a:gd name="T3" fmla="*/ 0 h 120000"/>
              <a:gd name="T4" fmla="*/ 309676800 w 120000"/>
              <a:gd name="T5" fmla="*/ 97983675 h 120000"/>
              <a:gd name="T6" fmla="*/ 0 w 120000"/>
              <a:gd name="T7" fmla="*/ 97983675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
        <p:nvSpPr>
          <p:cNvPr id="65539" name="Shape 108"/>
          <p:cNvSpPr>
            <a:spLocks noGrp="1"/>
          </p:cNvSpPr>
          <p:nvPr>
            <p:ph type="body" idx="1"/>
          </p:nvPr>
        </p:nvSpPr>
        <p:spPr>
          <a:noFill/>
        </p:spPr>
        <p:txBody>
          <a:bodyPr lIns="91425" tIns="91425" rIns="91425" bIns="91425"/>
          <a:lstStyle/>
          <a:p>
            <a:pPr>
              <a:spcBef>
                <a:spcPct val="0"/>
              </a:spcBef>
            </a:pPr>
            <a:r>
              <a:rPr lang="en-US" altLang="en-US" smtClean="0"/>
              <a:t>One thing I do know is that making this game definitely made me feel better. And it made a lot of other people feel better, too. And it helped me remember why I do what I do, why I love being creative and sharing my work with like-minded people. Because really, the only way to fight this is to keep making beautiful things.</a:t>
            </a:r>
          </a:p>
        </p:txBody>
      </p:sp>
    </p:spTree>
    <p:extLst>
      <p:ext uri="{BB962C8B-B14F-4D97-AF65-F5344CB8AC3E}">
        <p14:creationId xmlns:p14="http://schemas.microsoft.com/office/powerpoint/2010/main" val="387077753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7586" name="Shape 112"/>
          <p:cNvSpPr>
            <a:spLocks noGrp="1" noRot="1" noChangeAspect="1" noTextEdit="1"/>
          </p:cNvSpPr>
          <p:nvPr>
            <p:ph type="sldImg" idx="2"/>
          </p:nvPr>
        </p:nvSpPr>
        <p:spPr>
          <a:custGeom>
            <a:avLst/>
            <a:gdLst>
              <a:gd name="T0" fmla="*/ 0 w 120000"/>
              <a:gd name="T1" fmla="*/ 0 h 120000"/>
              <a:gd name="T2" fmla="*/ 309676800 w 120000"/>
              <a:gd name="T3" fmla="*/ 0 h 120000"/>
              <a:gd name="T4" fmla="*/ 309676800 w 120000"/>
              <a:gd name="T5" fmla="*/ 97983675 h 120000"/>
              <a:gd name="T6" fmla="*/ 0 w 120000"/>
              <a:gd name="T7" fmla="*/ 97983675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
        <p:nvSpPr>
          <p:cNvPr id="67587" name="Shape 113"/>
          <p:cNvSpPr>
            <a:spLocks noGrp="1"/>
          </p:cNvSpPr>
          <p:nvPr>
            <p:ph type="body" idx="1"/>
          </p:nvPr>
        </p:nvSpPr>
        <p:spPr>
          <a:noFill/>
        </p:spPr>
        <p:txBody>
          <a:bodyPr lIns="91425" tIns="91425" rIns="91425" bIns="91425"/>
          <a:lstStyle/>
          <a:p>
            <a:pPr>
              <a:spcBef>
                <a:spcPct val="0"/>
              </a:spcBef>
            </a:pPr>
            <a:r>
              <a:rPr lang="en-US" altLang="en-US" smtClean="0"/>
              <a:t>Here’s the link, by the way, if you want to play it yourself. Thank you.</a:t>
            </a:r>
          </a:p>
        </p:txBody>
      </p:sp>
    </p:spTree>
    <p:extLst>
      <p:ext uri="{BB962C8B-B14F-4D97-AF65-F5344CB8AC3E}">
        <p14:creationId xmlns:p14="http://schemas.microsoft.com/office/powerpoint/2010/main" val="241329555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Calibri" panose="020F0502020204030204" pitchFamily="34" charset="0"/>
                <a:ea typeface="+mn-ea"/>
                <a:cs typeface="+mn-cs"/>
              </a:rPr>
              <a:t>Finally we have someone who has been at the center of the Montreal game development scene as</a:t>
            </a:r>
            <a:r>
              <a:rPr lang="en-US" sz="1200" kern="1200" baseline="0" dirty="0" smtClean="0">
                <a:solidFill>
                  <a:schemeClr val="tx1"/>
                </a:solidFill>
                <a:effectLst/>
                <a:latin typeface="Calibri" panose="020F0502020204030204" pitchFamily="34" charset="0"/>
                <a:ea typeface="+mn-ea"/>
                <a:cs typeface="+mn-cs"/>
              </a:rPr>
              <a:t> long as there has been </a:t>
            </a:r>
            <a:r>
              <a:rPr lang="en-US" sz="1200" kern="1200" baseline="0" dirty="0" smtClean="0">
                <a:solidFill>
                  <a:schemeClr val="tx1"/>
                </a:solidFill>
                <a:effectLst/>
                <a:latin typeface="Calibri" panose="020F0502020204030204" pitchFamily="34" charset="0"/>
                <a:ea typeface="+mn-ea"/>
                <a:cs typeface="+mn-cs"/>
              </a:rPr>
              <a:t>one.  He had his breakthrough on </a:t>
            </a:r>
            <a:r>
              <a:rPr lang="en-US" sz="1200" i="1" kern="1200" dirty="0" smtClean="0">
                <a:solidFill>
                  <a:schemeClr val="tx1"/>
                </a:solidFill>
                <a:effectLst/>
                <a:latin typeface="Calibri" panose="020F0502020204030204" pitchFamily="34" charset="0"/>
                <a:ea typeface="+mn-ea"/>
                <a:cs typeface="+mn-cs"/>
              </a:rPr>
              <a:t>Prince </a:t>
            </a:r>
            <a:r>
              <a:rPr lang="en-US" sz="1200" i="1" kern="1200" dirty="0" smtClean="0">
                <a:solidFill>
                  <a:schemeClr val="tx1"/>
                </a:solidFill>
                <a:effectLst/>
                <a:latin typeface="Calibri" panose="020F0502020204030204" pitchFamily="34" charset="0"/>
                <a:ea typeface="+mn-ea"/>
                <a:cs typeface="+mn-cs"/>
              </a:rPr>
              <a:t>of Persia: The Sands of Time</a:t>
            </a:r>
            <a:r>
              <a:rPr lang="en-US" sz="1200" kern="1200" dirty="0" smtClean="0">
                <a:solidFill>
                  <a:schemeClr val="tx1"/>
                </a:solidFill>
                <a:effectLst/>
                <a:latin typeface="Calibri" panose="020F0502020204030204" pitchFamily="34" charset="0"/>
                <a:ea typeface="+mn-ea"/>
                <a:cs typeface="+mn-cs"/>
              </a:rPr>
              <a:t> </a:t>
            </a:r>
            <a:r>
              <a:rPr lang="en-US" sz="1200" kern="1200" dirty="0" smtClean="0">
                <a:solidFill>
                  <a:schemeClr val="tx1"/>
                </a:solidFill>
                <a:effectLst/>
                <a:latin typeface="Calibri" panose="020F0502020204030204" pitchFamily="34" charset="0"/>
                <a:ea typeface="+mn-ea"/>
                <a:cs typeface="+mn-cs"/>
              </a:rPr>
              <a:t>before he went</a:t>
            </a:r>
            <a:r>
              <a:rPr lang="en-US" sz="1200" kern="1200" baseline="0" dirty="0" smtClean="0">
                <a:solidFill>
                  <a:schemeClr val="tx1"/>
                </a:solidFill>
                <a:effectLst/>
                <a:latin typeface="Calibri" panose="020F0502020204030204" pitchFamily="34" charset="0"/>
                <a:ea typeface="+mn-ea"/>
                <a:cs typeface="+mn-cs"/>
              </a:rPr>
              <a:t> on to spearhead the creation of the </a:t>
            </a:r>
            <a:r>
              <a:rPr lang="en-US" sz="1200" i="1" kern="1200" dirty="0" smtClean="0">
                <a:solidFill>
                  <a:schemeClr val="tx1"/>
                </a:solidFill>
                <a:effectLst/>
                <a:latin typeface="Calibri" panose="020F0502020204030204" pitchFamily="34" charset="0"/>
                <a:ea typeface="+mn-ea"/>
                <a:cs typeface="+mn-cs"/>
              </a:rPr>
              <a:t>Assassin's </a:t>
            </a:r>
            <a:r>
              <a:rPr lang="en-US" sz="1200" i="1" kern="1200" dirty="0" smtClean="0">
                <a:solidFill>
                  <a:schemeClr val="tx1"/>
                </a:solidFill>
                <a:effectLst/>
                <a:latin typeface="Calibri" panose="020F0502020204030204" pitchFamily="34" charset="0"/>
                <a:ea typeface="+mn-ea"/>
                <a:cs typeface="+mn-cs"/>
              </a:rPr>
              <a:t>Creed</a:t>
            </a:r>
            <a:r>
              <a:rPr lang="en-US" sz="1200" kern="1200" dirty="0" smtClean="0">
                <a:solidFill>
                  <a:schemeClr val="tx1"/>
                </a:solidFill>
                <a:effectLst/>
                <a:latin typeface="Calibri" panose="020F0502020204030204" pitchFamily="34" charset="0"/>
                <a:ea typeface="+mn-ea"/>
                <a:cs typeface="+mn-cs"/>
              </a:rPr>
              <a:t> </a:t>
            </a:r>
            <a:r>
              <a:rPr lang="en-US" sz="1200" kern="1200" dirty="0" smtClean="0">
                <a:solidFill>
                  <a:schemeClr val="tx1"/>
                </a:solidFill>
                <a:effectLst/>
                <a:latin typeface="Calibri" panose="020F0502020204030204" pitchFamily="34" charset="0"/>
                <a:ea typeface="+mn-ea"/>
                <a:cs typeface="+mn-cs"/>
              </a:rPr>
              <a:t>franchise.  And now he’s onto a new adventure…</a:t>
            </a:r>
            <a:endParaRPr lang="en-US" sz="1200" kern="1200" baseline="0" dirty="0" smtClean="0">
              <a:solidFill>
                <a:schemeClr val="tx1"/>
              </a:solidFill>
              <a:effectLst/>
              <a:latin typeface="Calibri" panose="020F0502020204030204" pitchFamily="34"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dirty="0" smtClean="0">
              <a:solidFill>
                <a:schemeClr val="tx1"/>
              </a:solidFill>
              <a:effectLst/>
              <a:latin typeface="Calibri" panose="020F0502020204030204" pitchFamily="34"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effectLst/>
                <a:latin typeface="Calibri" panose="020F0502020204030204" pitchFamily="34" charset="0"/>
                <a:ea typeface="+mn-ea"/>
                <a:cs typeface="+mn-cs"/>
              </a:rPr>
              <a:t>Patrice </a:t>
            </a:r>
            <a:r>
              <a:rPr lang="en-US" sz="1200" kern="1200" baseline="0" dirty="0" err="1" smtClean="0">
                <a:solidFill>
                  <a:schemeClr val="tx1"/>
                </a:solidFill>
                <a:effectLst/>
                <a:latin typeface="Calibri" panose="020F0502020204030204" pitchFamily="34" charset="0"/>
                <a:ea typeface="+mn-ea"/>
                <a:cs typeface="+mn-cs"/>
              </a:rPr>
              <a:t>Desilets</a:t>
            </a:r>
            <a:r>
              <a:rPr lang="en-US" sz="1200" kern="1200" baseline="0" dirty="0" smtClean="0">
                <a:solidFill>
                  <a:schemeClr val="tx1"/>
                </a:solidFill>
                <a:effectLst/>
                <a:latin typeface="Calibri" panose="020F0502020204030204" pitchFamily="34" charset="0"/>
                <a:ea typeface="+mn-ea"/>
                <a:cs typeface="+mn-cs"/>
              </a:rPr>
              <a:t>!  </a:t>
            </a:r>
            <a:endParaRPr lang="en-US" dirty="0"/>
          </a:p>
        </p:txBody>
      </p:sp>
      <p:sp>
        <p:nvSpPr>
          <p:cNvPr id="4" name="Slide Number Placeholder 3"/>
          <p:cNvSpPr>
            <a:spLocks noGrp="1"/>
          </p:cNvSpPr>
          <p:nvPr>
            <p:ph type="sldNum" sz="quarter" idx="10"/>
          </p:nvPr>
        </p:nvSpPr>
        <p:spPr/>
        <p:txBody>
          <a:bodyPr/>
          <a:lstStyle/>
          <a:p>
            <a:pPr>
              <a:defRPr/>
            </a:pPr>
            <a:fld id="{E9ECFE0A-5A89-45E0-A479-944C4307F62E}" type="slidenum">
              <a:rPr lang="en-US" smtClean="0"/>
              <a:pPr>
                <a:defRPr/>
              </a:pPr>
              <a:t>132</a:t>
            </a:fld>
            <a:endParaRPr lang="en-US"/>
          </a:p>
        </p:txBody>
      </p:sp>
    </p:spTree>
    <p:extLst>
      <p:ext uri="{BB962C8B-B14F-4D97-AF65-F5344CB8AC3E}">
        <p14:creationId xmlns:p14="http://schemas.microsoft.com/office/powerpoint/2010/main" val="294290290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CA" dirty="0" smtClean="0"/>
              <a:t>Tweet, Vine, Facebook, etc. the hell out of this..</a:t>
            </a:r>
          </a:p>
          <a:p>
            <a:r>
              <a:rPr lang="en-CA" dirty="0" smtClean="0"/>
              <a:t>1666 fight</a:t>
            </a:r>
            <a:r>
              <a:rPr lang="en-CA" baseline="0" dirty="0" smtClean="0"/>
              <a:t> still going on but now working on brand new game in my new indie </a:t>
            </a:r>
            <a:r>
              <a:rPr lang="en-CA" baseline="0" smtClean="0"/>
              <a:t>AAA studio</a:t>
            </a:r>
            <a:endParaRPr lang="en-CA" dirty="0" smtClean="0"/>
          </a:p>
          <a:p>
            <a:endParaRPr lang="en-CA" dirty="0"/>
          </a:p>
        </p:txBody>
      </p:sp>
      <p:sp>
        <p:nvSpPr>
          <p:cNvPr id="4" name="Espace réservé du numéro de diapositive 3"/>
          <p:cNvSpPr>
            <a:spLocks noGrp="1"/>
          </p:cNvSpPr>
          <p:nvPr>
            <p:ph type="sldNum" sz="quarter" idx="10"/>
          </p:nvPr>
        </p:nvSpPr>
        <p:spPr/>
        <p:txBody>
          <a:bodyPr/>
          <a:lstStyle/>
          <a:p>
            <a:fld id="{92B97E75-AFFC-3448-9ED5-242DBDEF2F8D}" type="slidenum">
              <a:rPr lang="en-CA" smtClean="0">
                <a:solidFill>
                  <a:prstClr val="black"/>
                </a:solidFill>
              </a:rPr>
              <a:pPr/>
              <a:t>133</a:t>
            </a:fld>
            <a:endParaRPr lang="en-CA">
              <a:solidFill>
                <a:prstClr val="black"/>
              </a:solidFill>
            </a:endParaRPr>
          </a:p>
        </p:txBody>
      </p:sp>
    </p:spTree>
    <p:extLst>
      <p:ext uri="{BB962C8B-B14F-4D97-AF65-F5344CB8AC3E}">
        <p14:creationId xmlns:p14="http://schemas.microsoft.com/office/powerpoint/2010/main" val="2952349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CA" dirty="0" smtClean="0">
                <a:solidFill>
                  <a:schemeClr val="bg1"/>
                </a:solidFill>
              </a:rPr>
              <a:t>Funny because</a:t>
            </a:r>
          </a:p>
          <a:p>
            <a:pPr marL="0" marR="0" indent="0" algn="l" defTabSz="457200" rtl="0" eaLnBrk="1" fontAlgn="auto" latinLnBrk="0" hangingPunct="1">
              <a:lnSpc>
                <a:spcPct val="100000"/>
              </a:lnSpc>
              <a:spcBef>
                <a:spcPts val="0"/>
              </a:spcBef>
              <a:spcAft>
                <a:spcPts val="0"/>
              </a:spcAft>
              <a:buClrTx/>
              <a:buSzTx/>
              <a:buFontTx/>
              <a:buNone/>
              <a:tabLst/>
              <a:defRPr/>
            </a:pPr>
            <a:r>
              <a:rPr lang="en-CA" dirty="0" smtClean="0">
                <a:solidFill>
                  <a:schemeClr val="bg1"/>
                </a:solidFill>
              </a:rPr>
              <a:t>so I’m </a:t>
            </a:r>
            <a:r>
              <a:rPr lang="en-CA" i="1" dirty="0" smtClean="0">
                <a:solidFill>
                  <a:schemeClr val="bg1"/>
                </a:solidFill>
              </a:rPr>
              <a:t>back to the start</a:t>
            </a:r>
            <a:endParaRPr lang="en-CA" dirty="0" smtClean="0">
              <a:solidFill>
                <a:schemeClr val="bg1"/>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CA" dirty="0" smtClean="0">
                <a:solidFill>
                  <a:schemeClr val="bg1"/>
                </a:solidFill>
              </a:rPr>
              <a:t>I accepted to do it because of the subject matter</a:t>
            </a:r>
          </a:p>
          <a:p>
            <a:pPr marL="0" marR="0" indent="0" algn="l" defTabSz="457200" rtl="0" eaLnBrk="1" fontAlgn="auto" latinLnBrk="0" hangingPunct="1">
              <a:lnSpc>
                <a:spcPct val="100000"/>
              </a:lnSpc>
              <a:spcBef>
                <a:spcPts val="0"/>
              </a:spcBef>
              <a:spcAft>
                <a:spcPts val="0"/>
              </a:spcAft>
              <a:buClrTx/>
              <a:buSzTx/>
              <a:buFontTx/>
              <a:buNone/>
              <a:tabLst/>
              <a:defRPr/>
            </a:pPr>
            <a:r>
              <a:rPr lang="en-CA" dirty="0" smtClean="0">
                <a:solidFill>
                  <a:schemeClr val="bg1"/>
                </a:solidFill>
              </a:rPr>
              <a:t>or any other way of human expression</a:t>
            </a:r>
          </a:p>
          <a:p>
            <a:pPr marL="0" marR="0" indent="0" algn="l" defTabSz="457200" rtl="0" eaLnBrk="1" fontAlgn="auto" latinLnBrk="0" hangingPunct="1">
              <a:lnSpc>
                <a:spcPct val="100000"/>
              </a:lnSpc>
              <a:spcBef>
                <a:spcPts val="0"/>
              </a:spcBef>
              <a:spcAft>
                <a:spcPts val="0"/>
              </a:spcAft>
              <a:buClrTx/>
              <a:buSzTx/>
              <a:buFontTx/>
              <a:buNone/>
              <a:tabLst/>
              <a:defRPr/>
            </a:pPr>
            <a:endParaRPr lang="en-CA" dirty="0" smtClean="0">
              <a:solidFill>
                <a:schemeClr val="bg1"/>
              </a:solidFill>
            </a:endParaRPr>
          </a:p>
          <a:p>
            <a:endParaRPr lang="en-CA" dirty="0"/>
          </a:p>
        </p:txBody>
      </p:sp>
      <p:sp>
        <p:nvSpPr>
          <p:cNvPr id="4" name="Espace réservé du numéro de diapositive 3"/>
          <p:cNvSpPr>
            <a:spLocks noGrp="1"/>
          </p:cNvSpPr>
          <p:nvPr>
            <p:ph type="sldNum" sz="quarter" idx="10"/>
          </p:nvPr>
        </p:nvSpPr>
        <p:spPr/>
        <p:txBody>
          <a:bodyPr/>
          <a:lstStyle/>
          <a:p>
            <a:fld id="{92B97E75-AFFC-3448-9ED5-242DBDEF2F8D}" type="slidenum">
              <a:rPr lang="en-CA" smtClean="0">
                <a:solidFill>
                  <a:prstClr val="black"/>
                </a:solidFill>
              </a:rPr>
              <a:pPr/>
              <a:t>134</a:t>
            </a:fld>
            <a:endParaRPr lang="en-CA">
              <a:solidFill>
                <a:prstClr val="black"/>
              </a:solidFill>
            </a:endParaRPr>
          </a:p>
        </p:txBody>
      </p:sp>
    </p:spTree>
    <p:extLst>
      <p:ext uri="{BB962C8B-B14F-4D97-AF65-F5344CB8AC3E}">
        <p14:creationId xmlns:p14="http://schemas.microsoft.com/office/powerpoint/2010/main" val="340700899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dirty="0" smtClean="0">
                <a:solidFill>
                  <a:srgbClr val="FFFFFF"/>
                </a:solidFill>
              </a:rPr>
              <a:t>Makes me feel old all of a sudden…</a:t>
            </a:r>
          </a:p>
          <a:p>
            <a:pPr lvl="0"/>
            <a:r>
              <a:rPr lang="en-CA" dirty="0" smtClean="0">
                <a:solidFill>
                  <a:srgbClr val="FFFFFF"/>
                </a:solidFill>
              </a:rPr>
              <a:t>Which is why I can not do just “a game like the other”</a:t>
            </a:r>
          </a:p>
          <a:p>
            <a:pPr lvl="0"/>
            <a:r>
              <a:rPr lang="en-CA" dirty="0" smtClean="0">
                <a:solidFill>
                  <a:srgbClr val="FFFFFF"/>
                </a:solidFill>
              </a:rPr>
              <a:t>It gave me sense of “overview”</a:t>
            </a:r>
          </a:p>
          <a:p>
            <a:endParaRPr lang="en-CA" dirty="0"/>
          </a:p>
        </p:txBody>
      </p:sp>
      <p:sp>
        <p:nvSpPr>
          <p:cNvPr id="4" name="Espace réservé du numéro de diapositive 3"/>
          <p:cNvSpPr>
            <a:spLocks noGrp="1"/>
          </p:cNvSpPr>
          <p:nvPr>
            <p:ph type="sldNum" sz="quarter" idx="10"/>
          </p:nvPr>
        </p:nvSpPr>
        <p:spPr/>
        <p:txBody>
          <a:bodyPr/>
          <a:lstStyle/>
          <a:p>
            <a:fld id="{92B97E75-AFFC-3448-9ED5-242DBDEF2F8D}" type="slidenum">
              <a:rPr lang="en-CA" smtClean="0">
                <a:solidFill>
                  <a:prstClr val="black"/>
                </a:solidFill>
              </a:rPr>
              <a:pPr/>
              <a:t>135</a:t>
            </a:fld>
            <a:endParaRPr lang="en-CA">
              <a:solidFill>
                <a:prstClr val="black"/>
              </a:solidFill>
            </a:endParaRPr>
          </a:p>
        </p:txBody>
      </p:sp>
    </p:spTree>
    <p:extLst>
      <p:ext uri="{BB962C8B-B14F-4D97-AF65-F5344CB8AC3E}">
        <p14:creationId xmlns:p14="http://schemas.microsoft.com/office/powerpoint/2010/main" val="2653357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if I look at that era more critically, I remember it wasn’t</a:t>
            </a:r>
            <a:r>
              <a:rPr lang="en-US" baseline="0" dirty="0" smtClean="0"/>
              <a:t> always so great.</a:t>
            </a:r>
          </a:p>
          <a:p>
            <a:endParaRPr lang="en-US" baseline="0" dirty="0" smtClean="0"/>
          </a:p>
          <a:p>
            <a:r>
              <a:rPr lang="en-US" baseline="0" dirty="0" smtClean="0"/>
              <a:t>Above is Pac-Man, surely a classic.  This is the Apple II port, which isn’t’ the best version of Pac-Man around, but it’s OK.  </a:t>
            </a:r>
          </a:p>
          <a:p>
            <a:endParaRPr lang="en-US" dirty="0" smtClean="0"/>
          </a:p>
        </p:txBody>
      </p:sp>
      <p:sp>
        <p:nvSpPr>
          <p:cNvPr id="4" name="Slide Number Placeholder 3"/>
          <p:cNvSpPr>
            <a:spLocks noGrp="1"/>
          </p:cNvSpPr>
          <p:nvPr>
            <p:ph type="sldNum" sz="quarter" idx="10"/>
          </p:nvPr>
        </p:nvSpPr>
        <p:spPr/>
        <p:txBody>
          <a:bodyPr/>
          <a:lstStyle/>
          <a:p>
            <a:pPr>
              <a:defRPr/>
            </a:pPr>
            <a:fld id="{E9ECFE0A-5A89-45E0-A479-944C4307F62E}" type="slidenum">
              <a:rPr lang="en-US" smtClean="0"/>
              <a:pPr>
                <a:defRPr/>
              </a:pPr>
              <a:t>12</a:t>
            </a:fld>
            <a:endParaRPr lang="en-US"/>
          </a:p>
        </p:txBody>
      </p:sp>
    </p:spTree>
    <p:extLst>
      <p:ext uri="{BB962C8B-B14F-4D97-AF65-F5344CB8AC3E}">
        <p14:creationId xmlns:p14="http://schemas.microsoft.com/office/powerpoint/2010/main" val="235021767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CA" dirty="0" smtClean="0">
                <a:solidFill>
                  <a:srgbClr val="FFFFFF"/>
                </a:solidFill>
              </a:rPr>
              <a:t>It was the start of a new Fully Digital World</a:t>
            </a:r>
          </a:p>
          <a:p>
            <a:pPr marL="0" marR="0" indent="0" algn="l" defTabSz="457200" rtl="0" eaLnBrk="1" fontAlgn="auto" latinLnBrk="0" hangingPunct="1">
              <a:lnSpc>
                <a:spcPct val="100000"/>
              </a:lnSpc>
              <a:spcBef>
                <a:spcPts val="0"/>
              </a:spcBef>
              <a:spcAft>
                <a:spcPts val="0"/>
              </a:spcAft>
              <a:buClrTx/>
              <a:buSzTx/>
              <a:buFontTx/>
              <a:buNone/>
              <a:tabLst/>
              <a:defRPr/>
            </a:pPr>
            <a:r>
              <a:rPr lang="en-CA" dirty="0" smtClean="0">
                <a:solidFill>
                  <a:srgbClr val="FFFFFF"/>
                </a:solidFill>
              </a:rPr>
              <a:t>Reminder: Industry of Pioneers, always!</a:t>
            </a:r>
          </a:p>
          <a:p>
            <a:endParaRPr lang="en-CA" dirty="0"/>
          </a:p>
        </p:txBody>
      </p:sp>
      <p:sp>
        <p:nvSpPr>
          <p:cNvPr id="4" name="Espace réservé du numéro de diapositive 3"/>
          <p:cNvSpPr>
            <a:spLocks noGrp="1"/>
          </p:cNvSpPr>
          <p:nvPr>
            <p:ph type="sldNum" sz="quarter" idx="10"/>
          </p:nvPr>
        </p:nvSpPr>
        <p:spPr/>
        <p:txBody>
          <a:bodyPr/>
          <a:lstStyle/>
          <a:p>
            <a:fld id="{92B97E75-AFFC-3448-9ED5-242DBDEF2F8D}" type="slidenum">
              <a:rPr lang="en-CA" smtClean="0">
                <a:solidFill>
                  <a:prstClr val="black"/>
                </a:solidFill>
              </a:rPr>
              <a:pPr/>
              <a:t>136</a:t>
            </a:fld>
            <a:endParaRPr lang="en-CA">
              <a:solidFill>
                <a:prstClr val="black"/>
              </a:solidFill>
            </a:endParaRPr>
          </a:p>
        </p:txBody>
      </p:sp>
    </p:spTree>
    <p:extLst>
      <p:ext uri="{BB962C8B-B14F-4D97-AF65-F5344CB8AC3E}">
        <p14:creationId xmlns:p14="http://schemas.microsoft.com/office/powerpoint/2010/main" val="81337904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CA" dirty="0" smtClean="0">
                <a:solidFill>
                  <a:schemeClr val="bg1"/>
                </a:solidFill>
              </a:rPr>
              <a:t>Before they go in the game and assassinate… but still, sometimes</a:t>
            </a:r>
            <a:r>
              <a:rPr lang="en-CA" baseline="0" dirty="0" smtClean="0">
                <a:solidFill>
                  <a:schemeClr val="bg1"/>
                </a:solidFill>
              </a:rPr>
              <a:t> we give positive message</a:t>
            </a:r>
            <a:endParaRPr lang="en-CA" dirty="0" smtClean="0">
              <a:solidFill>
                <a:schemeClr val="bg1"/>
              </a:solidFill>
            </a:endParaRPr>
          </a:p>
          <a:p>
            <a:r>
              <a:rPr lang="en-CA" dirty="0" smtClean="0"/>
              <a:t>It was important for me</a:t>
            </a:r>
            <a:r>
              <a:rPr lang="en-CA" baseline="0" dirty="0" smtClean="0"/>
              <a:t> to tell the world that even if we struggle often to live in peace and harmony, when we do we can make special stuff like AC…</a:t>
            </a:r>
            <a:endParaRPr lang="en-CA" dirty="0"/>
          </a:p>
        </p:txBody>
      </p:sp>
      <p:sp>
        <p:nvSpPr>
          <p:cNvPr id="4" name="Espace réservé du numéro de diapositive 3"/>
          <p:cNvSpPr>
            <a:spLocks noGrp="1"/>
          </p:cNvSpPr>
          <p:nvPr>
            <p:ph type="sldNum" sz="quarter" idx="10"/>
          </p:nvPr>
        </p:nvSpPr>
        <p:spPr/>
        <p:txBody>
          <a:bodyPr/>
          <a:lstStyle/>
          <a:p>
            <a:fld id="{92B97E75-AFFC-3448-9ED5-242DBDEF2F8D}" type="slidenum">
              <a:rPr lang="en-CA" smtClean="0">
                <a:solidFill>
                  <a:prstClr val="black"/>
                </a:solidFill>
              </a:rPr>
              <a:pPr/>
              <a:t>138</a:t>
            </a:fld>
            <a:endParaRPr lang="en-CA">
              <a:solidFill>
                <a:prstClr val="black"/>
              </a:solidFill>
            </a:endParaRPr>
          </a:p>
        </p:txBody>
      </p:sp>
    </p:spTree>
    <p:extLst>
      <p:ext uri="{BB962C8B-B14F-4D97-AF65-F5344CB8AC3E}">
        <p14:creationId xmlns:p14="http://schemas.microsoft.com/office/powerpoint/2010/main" val="416814276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CA" dirty="0" smtClean="0">
                <a:solidFill>
                  <a:schemeClr val="bg1"/>
                </a:solidFill>
              </a:rPr>
              <a:t>Rewind feature of POP:SOT direct result of this</a:t>
            </a:r>
          </a:p>
          <a:p>
            <a:endParaRPr lang="en-CA" dirty="0"/>
          </a:p>
        </p:txBody>
      </p:sp>
      <p:sp>
        <p:nvSpPr>
          <p:cNvPr id="4" name="Espace réservé du numéro de diapositive 3"/>
          <p:cNvSpPr>
            <a:spLocks noGrp="1"/>
          </p:cNvSpPr>
          <p:nvPr>
            <p:ph type="sldNum" sz="quarter" idx="10"/>
          </p:nvPr>
        </p:nvSpPr>
        <p:spPr/>
        <p:txBody>
          <a:bodyPr/>
          <a:lstStyle/>
          <a:p>
            <a:fld id="{92B97E75-AFFC-3448-9ED5-242DBDEF2F8D}" type="slidenum">
              <a:rPr lang="en-CA" smtClean="0">
                <a:solidFill>
                  <a:prstClr val="black"/>
                </a:solidFill>
              </a:rPr>
              <a:pPr/>
              <a:t>140</a:t>
            </a:fld>
            <a:endParaRPr lang="en-CA">
              <a:solidFill>
                <a:prstClr val="black"/>
              </a:solidFill>
            </a:endParaRPr>
          </a:p>
        </p:txBody>
      </p:sp>
    </p:spTree>
    <p:extLst>
      <p:ext uri="{BB962C8B-B14F-4D97-AF65-F5344CB8AC3E}">
        <p14:creationId xmlns:p14="http://schemas.microsoft.com/office/powerpoint/2010/main" val="143879402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Slide Image Placeholder 1"/>
          <p:cNvSpPr>
            <a:spLocks noGrp="1" noRot="1" noChangeAspect="1" noTextEdit="1"/>
          </p:cNvSpPr>
          <p:nvPr>
            <p:ph type="sldImg"/>
          </p:nvPr>
        </p:nvSpPr>
        <p:spPr>
          <a:ln/>
        </p:spPr>
      </p:sp>
      <p:sp>
        <p:nvSpPr>
          <p:cNvPr id="395267" name="Notes Placeholder 2"/>
          <p:cNvSpPr>
            <a:spLocks noGrp="1"/>
          </p:cNvSpPr>
          <p:nvPr>
            <p:ph type="body" idx="1"/>
          </p:nvPr>
        </p:nvSpPr>
        <p:spPr>
          <a:noFill/>
        </p:spPr>
        <p:txBody>
          <a:bodyPr/>
          <a:lstStyle/>
          <a:p>
            <a:r>
              <a:rPr lang="en-US" altLang="en-US" dirty="0" smtClean="0"/>
              <a:t>Thanks for</a:t>
            </a:r>
            <a:r>
              <a:rPr lang="en-US" altLang="en-US" baseline="0" dirty="0" smtClean="0"/>
              <a:t> sticking around to the end</a:t>
            </a:r>
            <a:r>
              <a:rPr lang="en-US" altLang="en-US" baseline="0" dirty="0" smtClean="0"/>
              <a:t>!  Hope you had a great MIGS!</a:t>
            </a:r>
            <a:endParaRPr lang="en-US" altLang="en-US" baseline="0" dirty="0" smtClean="0"/>
          </a:p>
          <a:p>
            <a:endParaRPr lang="en-US" altLang="en-US" baseline="0" dirty="0" smtClean="0"/>
          </a:p>
          <a:p>
            <a:r>
              <a:rPr lang="en-US" altLang="en-US" baseline="0" dirty="0" smtClean="0"/>
              <a:t>Thanks to all our speakers – </a:t>
            </a:r>
            <a:r>
              <a:rPr lang="en-US" altLang="en-US" baseline="0" dirty="0" smtClean="0"/>
              <a:t>and thanks </a:t>
            </a:r>
            <a:r>
              <a:rPr lang="en-US" altLang="en-US" baseline="0" dirty="0" smtClean="0"/>
              <a:t>for people who did two talks at MIGS for us.</a:t>
            </a:r>
          </a:p>
          <a:p>
            <a:endParaRPr lang="en-US" altLang="en-US" baseline="0" dirty="0" smtClean="0"/>
          </a:p>
          <a:p>
            <a:r>
              <a:rPr lang="en-US" altLang="en-US" baseline="0" dirty="0" smtClean="0"/>
              <a:t>Go out and do good work, and make now yet another golden age for games.  </a:t>
            </a:r>
            <a:endParaRPr lang="en-US" altLang="en-US" dirty="0" smtClean="0"/>
          </a:p>
        </p:txBody>
      </p:sp>
      <p:sp>
        <p:nvSpPr>
          <p:cNvPr id="39526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C97D595-28D1-4607-A180-DE6DAF2CE4A2}" type="slidenum">
              <a:rPr lang="en-US" altLang="en-US" smtClean="0">
                <a:solidFill>
                  <a:srgbClr val="000000"/>
                </a:solidFill>
                <a:latin typeface="Calibri" panose="020F0502020204030204" pitchFamily="34" charset="0"/>
              </a:rPr>
              <a:pPr/>
              <a:t>143</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29404482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you know what we had a lot of back then?  Clones.  Tons and tons of them, really.</a:t>
            </a:r>
          </a:p>
          <a:p>
            <a:endParaRPr lang="en-US" baseline="0" dirty="0" smtClean="0"/>
          </a:p>
          <a:p>
            <a:r>
              <a:rPr lang="en-US" baseline="0" dirty="0" smtClean="0"/>
              <a:t>For instance, here’s a Pac-Man clone called Gobbler.</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E9ECFE0A-5A89-45E0-A479-944C4307F62E}" type="slidenum">
              <a:rPr lang="en-US" smtClean="0"/>
              <a:pPr>
                <a:defRPr/>
              </a:pPr>
              <a:t>13</a:t>
            </a:fld>
            <a:endParaRPr lang="en-US"/>
          </a:p>
        </p:txBody>
      </p:sp>
    </p:spTree>
    <p:extLst>
      <p:ext uri="{BB962C8B-B14F-4D97-AF65-F5344CB8AC3E}">
        <p14:creationId xmlns:p14="http://schemas.microsoft.com/office/powerpoint/2010/main" val="8614848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another clone (that looks almost identical)</a:t>
            </a:r>
            <a:r>
              <a:rPr lang="en-US" baseline="0" dirty="0" smtClean="0"/>
              <a:t> called Jawbreaker.</a:t>
            </a:r>
            <a:endParaRPr lang="en-US" baseline="0" dirty="0" smtClean="0"/>
          </a:p>
        </p:txBody>
      </p:sp>
      <p:sp>
        <p:nvSpPr>
          <p:cNvPr id="4" name="Slide Number Placeholder 3"/>
          <p:cNvSpPr>
            <a:spLocks noGrp="1"/>
          </p:cNvSpPr>
          <p:nvPr>
            <p:ph type="sldNum" sz="quarter" idx="10"/>
          </p:nvPr>
        </p:nvSpPr>
        <p:spPr/>
        <p:txBody>
          <a:bodyPr/>
          <a:lstStyle/>
          <a:p>
            <a:pPr>
              <a:defRPr/>
            </a:pPr>
            <a:fld id="{E9ECFE0A-5A89-45E0-A479-944C4307F62E}" type="slidenum">
              <a:rPr lang="en-US" smtClean="0"/>
              <a:pPr>
                <a:defRPr/>
              </a:pPr>
              <a:t>14</a:t>
            </a:fld>
            <a:endParaRPr lang="en-US"/>
          </a:p>
        </p:txBody>
      </p:sp>
    </p:spTree>
    <p:extLst>
      <p:ext uri="{BB962C8B-B14F-4D97-AF65-F5344CB8AC3E}">
        <p14:creationId xmlns:p14="http://schemas.microsoft.com/office/powerpoint/2010/main" val="19591294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here’s Snack Attack.</a:t>
            </a:r>
          </a:p>
          <a:p>
            <a:endParaRPr lang="en-US" baseline="0" dirty="0" smtClean="0"/>
          </a:p>
          <a:p>
            <a:r>
              <a:rPr lang="en-US" baseline="0" dirty="0" smtClean="0"/>
              <a:t>None of these are good game, and they’re shameless in how much they copied Pac-Man.  </a:t>
            </a:r>
            <a:endParaRPr lang="en-US" baseline="0" dirty="0" smtClean="0"/>
          </a:p>
        </p:txBody>
      </p:sp>
      <p:sp>
        <p:nvSpPr>
          <p:cNvPr id="4" name="Slide Number Placeholder 3"/>
          <p:cNvSpPr>
            <a:spLocks noGrp="1"/>
          </p:cNvSpPr>
          <p:nvPr>
            <p:ph type="sldNum" sz="quarter" idx="10"/>
          </p:nvPr>
        </p:nvSpPr>
        <p:spPr/>
        <p:txBody>
          <a:bodyPr/>
          <a:lstStyle/>
          <a:p>
            <a:pPr>
              <a:defRPr/>
            </a:pPr>
            <a:fld id="{E9ECFE0A-5A89-45E0-A479-944C4307F62E}" type="slidenum">
              <a:rPr lang="en-US" smtClean="0"/>
              <a:pPr>
                <a:defRPr/>
              </a:pPr>
              <a:t>15</a:t>
            </a:fld>
            <a:endParaRPr lang="en-US"/>
          </a:p>
        </p:txBody>
      </p:sp>
    </p:spTree>
    <p:extLst>
      <p:ext uri="{BB962C8B-B14F-4D97-AF65-F5344CB8AC3E}">
        <p14:creationId xmlns:p14="http://schemas.microsoft.com/office/powerpoint/2010/main" val="27598571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t>
            </a:r>
            <a:r>
              <a:rPr lang="en-US" dirty="0" smtClean="0"/>
              <a:t>were also </a:t>
            </a:r>
            <a:r>
              <a:rPr lang="en-US" dirty="0" smtClean="0"/>
              <a:t>awful</a:t>
            </a:r>
            <a:r>
              <a:rPr lang="en-US" baseline="0" dirty="0" smtClean="0"/>
              <a:t> licensed games, like I remember buying Robocop and Batman and thinking </a:t>
            </a:r>
            <a:r>
              <a:rPr lang="en-US" baseline="0" dirty="0" smtClean="0"/>
              <a:t>“These could be cool!” only to find out they were just the IP plastered onto generic side-</a:t>
            </a:r>
            <a:r>
              <a:rPr lang="en-US" baseline="0" dirty="0" err="1" smtClean="0"/>
              <a:t>scrollers</a:t>
            </a:r>
            <a:r>
              <a:rPr lang="en-US" baseline="0" dirty="0" smtClean="0"/>
              <a:t>.  What a disappointment.    </a:t>
            </a:r>
            <a:endParaRPr lang="en-US" baseline="0" dirty="0" smtClean="0"/>
          </a:p>
          <a:p>
            <a:endParaRPr lang="en-US" baseline="0" dirty="0" smtClean="0"/>
          </a:p>
          <a:p>
            <a:r>
              <a:rPr lang="en-US" baseline="0" dirty="0" smtClean="0"/>
              <a:t>(The </a:t>
            </a:r>
            <a:r>
              <a:rPr lang="en-US" baseline="0" dirty="0" smtClean="0"/>
              <a:t>cover art for this Batman game is fantastic though man, I think that’s Brian </a:t>
            </a:r>
            <a:r>
              <a:rPr lang="en-US" baseline="0" dirty="0" err="1" smtClean="0"/>
              <a:t>Bolland</a:t>
            </a:r>
            <a:r>
              <a:rPr lang="en-US" baseline="0" dirty="0" smtClean="0"/>
              <a:t>)</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E9ECFE0A-5A89-45E0-A479-944C4307F62E}" type="slidenum">
              <a:rPr lang="en-US" smtClean="0"/>
              <a:pPr>
                <a:defRPr/>
              </a:pPr>
              <a:t>16</a:t>
            </a:fld>
            <a:endParaRPr lang="en-US"/>
          </a:p>
        </p:txBody>
      </p:sp>
    </p:spTree>
    <p:extLst>
      <p:ext uri="{BB962C8B-B14F-4D97-AF65-F5344CB8AC3E}">
        <p14:creationId xmlns:p14="http://schemas.microsoft.com/office/powerpoint/2010/main" val="32729394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you’ve probably heard of </a:t>
            </a:r>
            <a:r>
              <a:rPr lang="en-US" dirty="0" err="1" smtClean="0"/>
              <a:t>Infocom</a:t>
            </a:r>
            <a:r>
              <a:rPr lang="en-US" dirty="0" smtClean="0"/>
              <a:t>, the text</a:t>
            </a:r>
            <a:r>
              <a:rPr lang="en-US" baseline="0" dirty="0" smtClean="0"/>
              <a:t> adventure </a:t>
            </a:r>
            <a:r>
              <a:rPr lang="en-US" baseline="0" dirty="0" smtClean="0"/>
              <a:t>company, one of my most beloved studios of that period. Amazingly </a:t>
            </a:r>
            <a:r>
              <a:rPr lang="en-US" baseline="0" dirty="0" smtClean="0"/>
              <a:t>high quality, </a:t>
            </a:r>
            <a:r>
              <a:rPr lang="en-US" baseline="0" dirty="0" smtClean="0"/>
              <a:t>well written games which showed maturity </a:t>
            </a:r>
            <a:r>
              <a:rPr lang="en-US" baseline="0" dirty="0" smtClean="0"/>
              <a:t>and diversity </a:t>
            </a:r>
            <a:r>
              <a:rPr lang="en-US" baseline="0" dirty="0" smtClean="0"/>
              <a:t>in their offerings.</a:t>
            </a:r>
            <a:endParaRPr lang="en-US" baseline="0" dirty="0" smtClean="0"/>
          </a:p>
          <a:p>
            <a:endParaRPr lang="en-US" baseline="0" dirty="0" smtClean="0"/>
          </a:p>
          <a:p>
            <a:r>
              <a:rPr lang="en-US" baseline="0" dirty="0" smtClean="0"/>
              <a:t>Well in </a:t>
            </a:r>
            <a:r>
              <a:rPr lang="en-US" baseline="0" dirty="0" smtClean="0"/>
              <a:t>1986 Activision </a:t>
            </a:r>
            <a:r>
              <a:rPr lang="en-US" baseline="0" dirty="0" smtClean="0"/>
              <a:t>bought them  and within </a:t>
            </a:r>
            <a:r>
              <a:rPr lang="en-US" baseline="0" dirty="0" smtClean="0"/>
              <a:t>three years </a:t>
            </a:r>
            <a:r>
              <a:rPr lang="en-US" baseline="0" dirty="0" smtClean="0"/>
              <a:t>shut them down!  </a:t>
            </a:r>
          </a:p>
        </p:txBody>
      </p:sp>
      <p:sp>
        <p:nvSpPr>
          <p:cNvPr id="4" name="Slide Number Placeholder 3"/>
          <p:cNvSpPr>
            <a:spLocks noGrp="1"/>
          </p:cNvSpPr>
          <p:nvPr>
            <p:ph type="sldNum" sz="quarter" idx="10"/>
          </p:nvPr>
        </p:nvSpPr>
        <p:spPr/>
        <p:txBody>
          <a:bodyPr/>
          <a:lstStyle/>
          <a:p>
            <a:pPr>
              <a:defRPr/>
            </a:pPr>
            <a:fld id="{E9ECFE0A-5A89-45E0-A479-944C4307F62E}" type="slidenum">
              <a:rPr lang="en-US" smtClean="0"/>
              <a:pPr>
                <a:defRPr/>
              </a:pPr>
              <a:t>17</a:t>
            </a:fld>
            <a:endParaRPr lang="en-US"/>
          </a:p>
        </p:txBody>
      </p:sp>
    </p:spTree>
    <p:extLst>
      <p:ext uri="{BB962C8B-B14F-4D97-AF65-F5344CB8AC3E}">
        <p14:creationId xmlns:p14="http://schemas.microsoft.com/office/powerpoint/2010/main" val="24506155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it gets better!  Activision</a:t>
            </a:r>
            <a:r>
              <a:rPr lang="en-US" baseline="0" dirty="0" smtClean="0"/>
              <a:t> then took the name “</a:t>
            </a:r>
            <a:r>
              <a:rPr lang="en-US" baseline="0" dirty="0" err="1" smtClean="0"/>
              <a:t>Infocom</a:t>
            </a:r>
            <a:r>
              <a:rPr lang="en-US" baseline="0" dirty="0" smtClean="0"/>
              <a:t>” and for a brief while slapped it on </a:t>
            </a:r>
            <a:r>
              <a:rPr lang="en-US" baseline="0" dirty="0" smtClean="0"/>
              <a:t>other games made by other people.</a:t>
            </a:r>
            <a:endParaRPr lang="en-US" baseline="0" dirty="0" smtClean="0"/>
          </a:p>
          <a:p>
            <a:endParaRPr lang="en-US" baseline="0" dirty="0" smtClean="0"/>
          </a:p>
          <a:p>
            <a:r>
              <a:rPr lang="en-US" baseline="0" dirty="0" smtClean="0"/>
              <a:t>Like a </a:t>
            </a:r>
            <a:r>
              <a:rPr lang="en-US" baseline="0" dirty="0" err="1" smtClean="0"/>
              <a:t>Battletech</a:t>
            </a:r>
            <a:r>
              <a:rPr lang="en-US" baseline="0" dirty="0" smtClean="0"/>
              <a:t> game</a:t>
            </a:r>
            <a:r>
              <a:rPr lang="en-US" baseline="0" dirty="0" smtClean="0"/>
              <a:t>!  And this random RPG!</a:t>
            </a:r>
            <a:endParaRPr lang="en-US" baseline="0" dirty="0" smtClean="0"/>
          </a:p>
          <a:p>
            <a:endParaRPr lang="en-US" baseline="0" dirty="0" smtClean="0"/>
          </a:p>
          <a:p>
            <a:r>
              <a:rPr lang="en-US" baseline="0" dirty="0" smtClean="0"/>
              <a:t>These may be fine games, but </a:t>
            </a:r>
            <a:r>
              <a:rPr lang="en-US" baseline="0" dirty="0" smtClean="0"/>
              <a:t>I know this:  they are definitely NOT </a:t>
            </a:r>
            <a:r>
              <a:rPr lang="en-US" baseline="0" dirty="0" err="1" smtClean="0"/>
              <a:t>Infocom</a:t>
            </a:r>
            <a:r>
              <a:rPr lang="en-US" baseline="0" dirty="0" smtClean="0"/>
              <a:t> games.  </a:t>
            </a:r>
            <a:endParaRPr lang="en-US" baseline="0" dirty="0" smtClean="0"/>
          </a:p>
          <a:p>
            <a:endParaRPr lang="en-US" baseline="0" dirty="0" smtClean="0"/>
          </a:p>
          <a:p>
            <a:r>
              <a:rPr lang="en-US" baseline="0" dirty="0" smtClean="0"/>
              <a:t>Classy </a:t>
            </a:r>
            <a:r>
              <a:rPr lang="en-US" baseline="0" dirty="0" smtClean="0"/>
              <a:t>move, Activision.  Glad you’ve learned from that.</a:t>
            </a:r>
            <a:endParaRPr lang="en-US" baseline="0" dirty="0" smtClean="0"/>
          </a:p>
        </p:txBody>
      </p:sp>
      <p:sp>
        <p:nvSpPr>
          <p:cNvPr id="4" name="Slide Number Placeholder 3"/>
          <p:cNvSpPr>
            <a:spLocks noGrp="1"/>
          </p:cNvSpPr>
          <p:nvPr>
            <p:ph type="sldNum" sz="quarter" idx="10"/>
          </p:nvPr>
        </p:nvSpPr>
        <p:spPr/>
        <p:txBody>
          <a:bodyPr/>
          <a:lstStyle/>
          <a:p>
            <a:pPr>
              <a:defRPr/>
            </a:pPr>
            <a:fld id="{E9ECFE0A-5A89-45E0-A479-944C4307F62E}" type="slidenum">
              <a:rPr lang="en-US" smtClean="0"/>
              <a:pPr>
                <a:defRPr/>
              </a:pPr>
              <a:t>18</a:t>
            </a:fld>
            <a:endParaRPr lang="en-US"/>
          </a:p>
        </p:txBody>
      </p:sp>
    </p:spTree>
    <p:extLst>
      <p:ext uri="{BB962C8B-B14F-4D97-AF65-F5344CB8AC3E}">
        <p14:creationId xmlns:p14="http://schemas.microsoft.com/office/powerpoint/2010/main" val="19748791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a:t>
            </a:r>
            <a:r>
              <a:rPr lang="en-US" dirty="0" smtClean="0"/>
              <a:t>even the best of these games, if you go</a:t>
            </a:r>
            <a:r>
              <a:rPr lang="en-US" baseline="0" dirty="0" smtClean="0"/>
              <a:t> back and play them… </a:t>
            </a:r>
            <a:r>
              <a:rPr lang="en-US" baseline="0" dirty="0" smtClean="0"/>
              <a:t>they can </a:t>
            </a:r>
            <a:r>
              <a:rPr lang="en-US" baseline="0" dirty="0" smtClean="0"/>
              <a:t>be a </a:t>
            </a:r>
            <a:r>
              <a:rPr lang="en-US" baseline="0" dirty="0" smtClean="0"/>
              <a:t>pretty rough </a:t>
            </a:r>
            <a:r>
              <a:rPr lang="en-US" baseline="0" dirty="0" smtClean="0"/>
              <a:t>experience.</a:t>
            </a:r>
          </a:p>
          <a:p>
            <a:endParaRPr lang="en-US" baseline="0" dirty="0" smtClean="0"/>
          </a:p>
          <a:p>
            <a:r>
              <a:rPr lang="en-US" baseline="0" dirty="0" smtClean="0"/>
              <a:t>Some of these games even required you to use both a joystick and a bunch of buttons on the keyboard.  Not exactly elegant interface design.  Playing games as complex and confusing as Day Z and Steel Battalion was basically the norm.</a:t>
            </a:r>
            <a:endParaRPr lang="en-US" baseline="0" dirty="0" smtClean="0"/>
          </a:p>
          <a:p>
            <a:endParaRPr lang="en-US" dirty="0" smtClean="0"/>
          </a:p>
          <a:p>
            <a:r>
              <a:rPr lang="en-US" dirty="0" smtClean="0"/>
              <a:t>Even</a:t>
            </a:r>
            <a:r>
              <a:rPr lang="en-US" baseline="0" dirty="0" smtClean="0"/>
              <a:t> for the best games from </a:t>
            </a:r>
            <a:r>
              <a:rPr lang="en-US" baseline="0" dirty="0" smtClean="0"/>
              <a:t>way back then, </a:t>
            </a:r>
            <a:r>
              <a:rPr lang="en-US" baseline="0" dirty="0" smtClean="0"/>
              <a:t>it’s inarguable that the crafts and best practices and totality of the user experience is better in today’s games.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E9ECFE0A-5A89-45E0-A479-944C4307F62E}" type="slidenum">
              <a:rPr lang="en-US" smtClean="0">
                <a:solidFill>
                  <a:srgbClr val="000000"/>
                </a:solidFill>
              </a:rPr>
              <a:pPr>
                <a:defRPr/>
              </a:pPr>
              <a:t>19</a:t>
            </a:fld>
            <a:endParaRPr lang="en-US">
              <a:solidFill>
                <a:srgbClr val="000000"/>
              </a:solidFill>
            </a:endParaRPr>
          </a:p>
        </p:txBody>
      </p:sp>
    </p:spTree>
    <p:extLst>
      <p:ext uri="{BB962C8B-B14F-4D97-AF65-F5344CB8AC3E}">
        <p14:creationId xmlns:p14="http://schemas.microsoft.com/office/powerpoint/2010/main" val="1640871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session where we get some speakers who have already talked at MIGS and get them to talk a second time (thanks all!)</a:t>
            </a:r>
            <a:endParaRPr lang="en-US" dirty="0"/>
          </a:p>
        </p:txBody>
      </p:sp>
      <p:sp>
        <p:nvSpPr>
          <p:cNvPr id="4" name="Slide Number Placeholder 3"/>
          <p:cNvSpPr>
            <a:spLocks noGrp="1"/>
          </p:cNvSpPr>
          <p:nvPr>
            <p:ph type="sldNum" sz="quarter" idx="10"/>
          </p:nvPr>
        </p:nvSpPr>
        <p:spPr/>
        <p:txBody>
          <a:bodyPr/>
          <a:lstStyle/>
          <a:p>
            <a:pPr>
              <a:defRPr/>
            </a:pPr>
            <a:fld id="{E9ECFE0A-5A89-45E0-A479-944C4307F62E}" type="slidenum">
              <a:rPr lang="en-US" smtClean="0"/>
              <a:pPr>
                <a:defRPr/>
              </a:pPr>
              <a:t>2</a:t>
            </a:fld>
            <a:endParaRPr lang="en-US"/>
          </a:p>
        </p:txBody>
      </p:sp>
    </p:spTree>
    <p:extLst>
      <p:ext uri="{BB962C8B-B14F-4D97-AF65-F5344CB8AC3E}">
        <p14:creationId xmlns:p14="http://schemas.microsoft.com/office/powerpoint/2010/main" val="10354807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So </a:t>
            </a:r>
            <a:r>
              <a:rPr lang="en-US" baseline="0" dirty="0" smtClean="0"/>
              <a:t>the sad fact is </a:t>
            </a:r>
            <a:r>
              <a:rPr lang="en-US" baseline="0" dirty="0" smtClean="0"/>
              <a:t>we weren’t </a:t>
            </a:r>
            <a:r>
              <a:rPr lang="en-US" baseline="0" dirty="0" smtClean="0"/>
              <a:t>all that much “better” back then.  </a:t>
            </a:r>
            <a:endParaRPr lang="en-US" dirty="0" smtClean="0"/>
          </a:p>
          <a:p>
            <a:endParaRPr lang="en-US" dirty="0" smtClean="0"/>
          </a:p>
          <a:p>
            <a:r>
              <a:rPr lang="en-US" dirty="0" smtClean="0"/>
              <a:t>Nostalgia can</a:t>
            </a:r>
            <a:r>
              <a:rPr lang="en-US" baseline="0" dirty="0" smtClean="0"/>
              <a:t> be dangerous to our perceptions - it’s </a:t>
            </a:r>
            <a:r>
              <a:rPr lang="en-US" baseline="0" dirty="0" smtClean="0"/>
              <a:t>so emotional.  We forget the reality </a:t>
            </a:r>
            <a:r>
              <a:rPr lang="en-US" baseline="0" dirty="0" smtClean="0"/>
              <a:t>and </a:t>
            </a:r>
            <a:r>
              <a:rPr lang="en-US" baseline="0" dirty="0" smtClean="0"/>
              <a:t>romanticize </a:t>
            </a:r>
            <a:r>
              <a:rPr lang="en-US" baseline="0" dirty="0" smtClean="0"/>
              <a:t>our past.  We want to go back to that time when we loved games so intensely.  And we felt they loved us back.</a:t>
            </a:r>
            <a:endParaRPr lang="en-US" baseline="0" dirty="0" smtClean="0"/>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But </a:t>
            </a:r>
            <a:r>
              <a:rPr lang="en-US" baseline="0" dirty="0" smtClean="0"/>
              <a:t>if games weren’t that different back then, if they were always full of flaws and bad games and all that, </a:t>
            </a:r>
            <a:r>
              <a:rPr lang="en-US" baseline="0" dirty="0" smtClean="0"/>
              <a:t>why did we love those games so much?  </a:t>
            </a: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I think what changed is us.  For the most part we were new </a:t>
            </a:r>
            <a:r>
              <a:rPr lang="en-US" baseline="0" dirty="0" smtClean="0"/>
              <a:t>to the </a:t>
            </a:r>
            <a:r>
              <a:rPr lang="en-US" baseline="0" dirty="0" smtClean="0"/>
              <a:t>medium of games, falling in love with it.  We approached </a:t>
            </a:r>
            <a:r>
              <a:rPr lang="en-US" baseline="0" dirty="0" smtClean="0"/>
              <a:t>games with wonder and wanting to find the best </a:t>
            </a:r>
            <a:r>
              <a:rPr lang="en-US" baseline="0" dirty="0" smtClean="0"/>
              <a:t>in them.  </a:t>
            </a:r>
            <a:endParaRPr lang="en-US" baseline="0" dirty="0" smtClean="0"/>
          </a:p>
          <a:p>
            <a:endParaRPr lang="en-US" baseline="0" dirty="0" smtClean="0"/>
          </a:p>
          <a:p>
            <a:r>
              <a:rPr lang="en-US" baseline="0" dirty="0" smtClean="0"/>
              <a:t>We need to remember those feeling we had at the time – the love we had for games and the love we felt they had for us.  </a:t>
            </a:r>
          </a:p>
          <a:p>
            <a:endParaRPr lang="en-US" baseline="0" dirty="0" smtClean="0"/>
          </a:p>
          <a:p>
            <a:endParaRPr lang="en-US" baseline="0" dirty="0" smtClean="0"/>
          </a:p>
          <a:p>
            <a:r>
              <a:rPr lang="en-US" baseline="0" dirty="0" smtClean="0"/>
              <a:t>`</a:t>
            </a:r>
          </a:p>
          <a:p>
            <a:endParaRPr lang="en-US" dirty="0"/>
          </a:p>
        </p:txBody>
      </p:sp>
      <p:sp>
        <p:nvSpPr>
          <p:cNvPr id="4" name="Slide Number Placeholder 3"/>
          <p:cNvSpPr>
            <a:spLocks noGrp="1"/>
          </p:cNvSpPr>
          <p:nvPr>
            <p:ph type="sldNum" sz="quarter" idx="10"/>
          </p:nvPr>
        </p:nvSpPr>
        <p:spPr/>
        <p:txBody>
          <a:bodyPr/>
          <a:lstStyle/>
          <a:p>
            <a:pPr>
              <a:defRPr/>
            </a:pPr>
            <a:fld id="{E9ECFE0A-5A89-45E0-A479-944C4307F62E}" type="slidenum">
              <a:rPr lang="en-US" smtClean="0"/>
              <a:pPr>
                <a:defRPr/>
              </a:pPr>
              <a:t>20</a:t>
            </a:fld>
            <a:endParaRPr lang="en-US"/>
          </a:p>
        </p:txBody>
      </p:sp>
    </p:spTree>
    <p:extLst>
      <p:ext uri="{BB962C8B-B14F-4D97-AF65-F5344CB8AC3E}">
        <p14:creationId xmlns:p14="http://schemas.microsoft.com/office/powerpoint/2010/main" val="22131589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So </a:t>
            </a:r>
            <a:r>
              <a:rPr lang="en-US" baseline="0" dirty="0" smtClean="0"/>
              <a:t>when I think </a:t>
            </a:r>
            <a:r>
              <a:rPr lang="en-US" baseline="0" dirty="0" smtClean="0"/>
              <a:t>of “</a:t>
            </a:r>
            <a:r>
              <a:rPr lang="en-US" baseline="0" dirty="0" smtClean="0"/>
              <a:t>Back to the Start” it’s not about literally going back in time and living it exactly as it was.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But </a:t>
            </a:r>
            <a:r>
              <a:rPr lang="en-US" baseline="0" dirty="0" smtClean="0"/>
              <a:t>instead trying to remember our outlook. Being of a state of mind where we look past </a:t>
            </a:r>
            <a:r>
              <a:rPr lang="en-US" baseline="0" dirty="0" smtClean="0"/>
              <a:t>their </a:t>
            </a:r>
            <a:r>
              <a:rPr lang="en-US" baseline="0" dirty="0" smtClean="0"/>
              <a:t>flaws and try to find their beauty.  Not every game will have it, but we need to be less critical of things that don’t matter.  We need to give them the benefit of the doubt and they may surprise us.  </a:t>
            </a: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r>
              <a:rPr lang="en-US" baseline="0" dirty="0" smtClean="0"/>
              <a:t>It </a:t>
            </a:r>
            <a:r>
              <a:rPr lang="en-US" baseline="0" dirty="0" smtClean="0"/>
              <a:t>can be tough to stay enthusiastic while working in games.  After the long hours and endless analysis and cancelations and unlived up to hype.</a:t>
            </a:r>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I often hear developers saying how much they hate games today.  But </a:t>
            </a:r>
            <a:r>
              <a:rPr lang="en-US" baseline="0" dirty="0" smtClean="0"/>
              <a:t>if you </a:t>
            </a:r>
            <a:r>
              <a:rPr lang="en-US" baseline="0" dirty="0" smtClean="0"/>
              <a:t>catch yourself </a:t>
            </a:r>
            <a:r>
              <a:rPr lang="en-US" baseline="0" dirty="0" smtClean="0"/>
              <a:t>saying </a:t>
            </a:r>
            <a:r>
              <a:rPr lang="en-US" baseline="0" dirty="0" smtClean="0"/>
              <a:t>games </a:t>
            </a:r>
            <a:r>
              <a:rPr lang="en-US" baseline="0" dirty="0" smtClean="0"/>
              <a:t>now are </a:t>
            </a:r>
            <a:r>
              <a:rPr lang="en-US" baseline="0" dirty="0" smtClean="0"/>
              <a:t>all garbage </a:t>
            </a:r>
            <a:r>
              <a:rPr lang="en-US" baseline="0" dirty="0" smtClean="0"/>
              <a:t>or they’re all </a:t>
            </a:r>
            <a:r>
              <a:rPr lang="en-US" baseline="0" dirty="0" smtClean="0"/>
              <a:t>derivative, I think you’re </a:t>
            </a:r>
            <a:r>
              <a:rPr lang="en-US" baseline="0" dirty="0" smtClean="0"/>
              <a:t>just not looking for them in the right places or looking at them in the right way.</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With </a:t>
            </a:r>
            <a:r>
              <a:rPr lang="en-US" baseline="0" dirty="0" smtClean="0"/>
              <a:t>the right state of mind, now </a:t>
            </a:r>
            <a:r>
              <a:rPr lang="en-US" baseline="0" dirty="0" smtClean="0"/>
              <a:t>can be another </a:t>
            </a:r>
            <a:r>
              <a:rPr lang="en-US" baseline="0" dirty="0" smtClean="0"/>
              <a:t>golden </a:t>
            </a:r>
            <a:r>
              <a:rPr lang="en-US" baseline="0" dirty="0" smtClean="0"/>
              <a:t>age in games.  Any era can be.  It’s all in how you choose to look at them.  </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E9ECFE0A-5A89-45E0-A479-944C4307F62E}" type="slidenum">
              <a:rPr lang="en-US" smtClean="0">
                <a:solidFill>
                  <a:srgbClr val="000000"/>
                </a:solidFill>
              </a:rPr>
              <a:pPr>
                <a:defRPr/>
              </a:pPr>
              <a:t>21</a:t>
            </a:fld>
            <a:endParaRPr lang="en-US">
              <a:solidFill>
                <a:srgbClr val="000000"/>
              </a:solidFill>
            </a:endParaRPr>
          </a:p>
        </p:txBody>
      </p:sp>
    </p:spTree>
    <p:extLst>
      <p:ext uri="{BB962C8B-B14F-4D97-AF65-F5344CB8AC3E}">
        <p14:creationId xmlns:p14="http://schemas.microsoft.com/office/powerpoint/2010/main" val="22896642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that’s what I think of when I think of back to the start.  </a:t>
            </a:r>
          </a:p>
          <a:p>
            <a:endParaRPr lang="en-US" baseline="0" dirty="0" smtClean="0"/>
          </a:p>
          <a:p>
            <a:r>
              <a:rPr lang="en-US" baseline="0" dirty="0" smtClean="0"/>
              <a:t>It’s not literally about going back in time, because that’s foolish and ultimately impossible.  </a:t>
            </a:r>
          </a:p>
          <a:p>
            <a:endParaRPr lang="en-US" baseline="0" dirty="0" smtClean="0"/>
          </a:p>
          <a:p>
            <a:r>
              <a:rPr lang="en-US" baseline="0" dirty="0" smtClean="0"/>
              <a:t>I think it’s about a mind-set.  And you’ll find that most of our speakers today </a:t>
            </a:r>
            <a:r>
              <a:rPr lang="en-US" baseline="0" dirty="0" smtClean="0"/>
              <a:t>approached our theme in the same fashion.  </a:t>
            </a:r>
            <a:r>
              <a:rPr lang="en-US" baseline="0" dirty="0" smtClean="0"/>
              <a:t>We have 8 talks </a:t>
            </a:r>
            <a:r>
              <a:rPr lang="en-US" baseline="0" dirty="0" smtClean="0"/>
              <a:t>coming up about putting </a:t>
            </a:r>
            <a:r>
              <a:rPr lang="en-US" baseline="0" dirty="0" smtClean="0"/>
              <a:t>yourself in </a:t>
            </a:r>
            <a:r>
              <a:rPr lang="en-US" baseline="0" dirty="0" smtClean="0"/>
              <a:t>the mindset that helps you go back to the start….  </a:t>
            </a:r>
            <a:endParaRPr lang="en-US" baseline="0" dirty="0" smtClean="0"/>
          </a:p>
          <a:p>
            <a:endParaRPr lang="en-US" baseline="0" dirty="0" smtClean="0"/>
          </a:p>
          <a:p>
            <a:endParaRPr lang="en-US" dirty="0" smtClean="0"/>
          </a:p>
          <a:p>
            <a:endParaRPr lang="en-US" dirty="0" smtClean="0"/>
          </a:p>
          <a:p>
            <a:endParaRPr lang="en-US"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E9ECFE0A-5A89-45E0-A479-944C4307F62E}" type="slidenum">
              <a:rPr lang="en-US" smtClean="0"/>
              <a:pPr>
                <a:defRPr/>
              </a:pPr>
              <a:t>22</a:t>
            </a:fld>
            <a:endParaRPr lang="en-US"/>
          </a:p>
        </p:txBody>
      </p:sp>
    </p:spTree>
    <p:extLst>
      <p:ext uri="{BB962C8B-B14F-4D97-AF65-F5344CB8AC3E}">
        <p14:creationId xmlns:p14="http://schemas.microsoft.com/office/powerpoint/2010/main" val="19995258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first speaker</a:t>
            </a:r>
            <a:r>
              <a:rPr lang="en-US" baseline="0" dirty="0" smtClean="0"/>
              <a:t> has been at Ubisoft for his entire career.  He worked on a franchise dear to my heart</a:t>
            </a:r>
            <a:r>
              <a:rPr lang="en-US" dirty="0" smtClean="0"/>
              <a:t>, </a:t>
            </a:r>
            <a:r>
              <a:rPr lang="en-US" dirty="0" smtClean="0"/>
              <a:t>Rainbow</a:t>
            </a:r>
            <a:r>
              <a:rPr lang="en-US" baseline="0" dirty="0" smtClean="0"/>
              <a:t> </a:t>
            </a:r>
            <a:r>
              <a:rPr lang="en-US" baseline="0" dirty="0" smtClean="0"/>
              <a:t>6, before leading the creative on my favorite shooter of the last few years, Far Cry 3.    And </a:t>
            </a:r>
            <a:r>
              <a:rPr lang="en-US" baseline="0" dirty="0" smtClean="0"/>
              <a:t>then he did something different, shipping Child of Light earlier this year</a:t>
            </a:r>
            <a:r>
              <a:rPr lang="en-US" baseline="0" dirty="0" smtClean="0"/>
              <a:t>.</a:t>
            </a:r>
          </a:p>
          <a:p>
            <a:endParaRPr lang="en-US" baseline="0" dirty="0" smtClean="0"/>
          </a:p>
          <a:p>
            <a:r>
              <a:rPr lang="en-US" baseline="0" dirty="0" smtClean="0"/>
              <a:t>Pat Plourde!</a:t>
            </a:r>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E9ECFE0A-5A89-45E0-A479-944C4307F62E}" type="slidenum">
              <a:rPr lang="en-US" smtClean="0"/>
              <a:pPr>
                <a:defRPr/>
              </a:pPr>
              <a:t>23</a:t>
            </a:fld>
            <a:endParaRPr lang="en-US"/>
          </a:p>
        </p:txBody>
      </p:sp>
    </p:spTree>
    <p:extLst>
      <p:ext uri="{BB962C8B-B14F-4D97-AF65-F5344CB8AC3E}">
        <p14:creationId xmlns:p14="http://schemas.microsoft.com/office/powerpoint/2010/main" val="23209849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hape 17"/>
          <p:cNvSpPr>
            <a:spLocks noGrp="1" noRot="1" noChangeAspect="1"/>
          </p:cNvSpPr>
          <p:nvPr>
            <p:ph type="sldImg"/>
          </p:nvPr>
        </p:nvSpPr>
        <p:spPr>
          <a:prstGeom prst="rect">
            <a:avLst/>
          </a:prstGeom>
        </p:spPr>
        <p:txBody>
          <a:bodyPr/>
          <a:lstStyle/>
          <a:p>
            <a:pPr lvl="0"/>
            <a:endParaRPr/>
          </a:p>
        </p:txBody>
      </p:sp>
      <p:sp>
        <p:nvSpPr>
          <p:cNvPr id="18" name="Shape 18"/>
          <p:cNvSpPr>
            <a:spLocks noGrp="1"/>
          </p:cNvSpPr>
          <p:nvPr>
            <p:ph type="body" sz="quarter" idx="1"/>
          </p:nvPr>
        </p:nvSpPr>
        <p:spPr>
          <a:prstGeom prst="rect">
            <a:avLst/>
          </a:prstGeom>
        </p:spPr>
        <p:txBody>
          <a:bodyPr/>
          <a:lstStyle/>
          <a:p>
            <a:pPr lvl="0" defTabSz="914400">
              <a:lnSpc>
                <a:spcPct val="100000"/>
              </a:lnSpc>
              <a:spcBef>
                <a:spcPts val="400"/>
              </a:spcBef>
              <a:defRPr sz="1800"/>
            </a:pPr>
            <a:r>
              <a:rPr sz="1200">
                <a:latin typeface="Calibri"/>
                <a:ea typeface="Calibri"/>
                <a:cs typeface="Calibri"/>
                <a:sym typeface="Calibri"/>
              </a:rPr>
              <a:t>At some point in my teens, I bought a Demo disc with Metal Gear Solid on it. </a:t>
            </a:r>
          </a:p>
          <a:p>
            <a:pPr lvl="0" defTabSz="914400">
              <a:lnSpc>
                <a:spcPct val="100000"/>
              </a:lnSpc>
              <a:spcBef>
                <a:spcPts val="400"/>
              </a:spcBef>
              <a:defRPr sz="1800"/>
            </a:pPr>
            <a:endParaRPr sz="1200">
              <a:latin typeface="Calibri"/>
              <a:ea typeface="Calibri"/>
              <a:cs typeface="Calibri"/>
              <a:sym typeface="Calibri"/>
            </a:endParaRPr>
          </a:p>
          <a:p>
            <a:pPr lvl="0" defTabSz="914400">
              <a:lnSpc>
                <a:spcPct val="100000"/>
              </a:lnSpc>
              <a:spcBef>
                <a:spcPts val="400"/>
              </a:spcBef>
              <a:defRPr sz="1800"/>
            </a:pPr>
            <a:r>
              <a:rPr sz="1200">
                <a:latin typeface="Calibri"/>
                <a:ea typeface="Calibri"/>
                <a:cs typeface="Calibri"/>
                <a:sym typeface="Calibri"/>
              </a:rPr>
              <a:t>The game was a relevation! a techno thriller where you play a super spy. </a:t>
            </a:r>
          </a:p>
          <a:p>
            <a:pPr lvl="0" defTabSz="914400">
              <a:lnSpc>
                <a:spcPct val="100000"/>
              </a:lnSpc>
              <a:spcBef>
                <a:spcPts val="400"/>
              </a:spcBef>
              <a:defRPr sz="1800"/>
            </a:pPr>
            <a:r>
              <a:rPr sz="1200">
                <a:latin typeface="Calibri"/>
                <a:ea typeface="Calibri"/>
                <a:cs typeface="Calibri"/>
                <a:sym typeface="Calibri"/>
              </a:rPr>
              <a:t>I finished the game in a weekend.</a:t>
            </a:r>
          </a:p>
          <a:p>
            <a:pPr lvl="0" defTabSz="914400">
              <a:lnSpc>
                <a:spcPct val="100000"/>
              </a:lnSpc>
              <a:spcBef>
                <a:spcPts val="400"/>
              </a:spcBef>
              <a:defRPr sz="1800"/>
            </a:pPr>
            <a:endParaRPr sz="1200">
              <a:latin typeface="Calibri"/>
              <a:ea typeface="Calibri"/>
              <a:cs typeface="Calibri"/>
              <a:sym typeface="Calibri"/>
            </a:endParaRPr>
          </a:p>
          <a:p>
            <a:pPr lvl="0" defTabSz="914400">
              <a:lnSpc>
                <a:spcPct val="100000"/>
              </a:lnSpc>
              <a:spcBef>
                <a:spcPts val="400"/>
              </a:spcBef>
              <a:defRPr sz="1800"/>
            </a:pPr>
            <a:r>
              <a:rPr sz="1200" i="1">
                <a:latin typeface="Calibri"/>
                <a:ea typeface="Calibri"/>
                <a:cs typeface="Calibri"/>
                <a:sym typeface="Calibri"/>
              </a:rPr>
              <a:t>I remember clearly my though after finishing the game: WOW, this experience is better than any movie I’ve ever seen. </a:t>
            </a:r>
          </a:p>
          <a:p>
            <a:pPr lvl="0" defTabSz="914400">
              <a:lnSpc>
                <a:spcPct val="100000"/>
              </a:lnSpc>
              <a:spcBef>
                <a:spcPts val="400"/>
              </a:spcBef>
              <a:defRPr sz="1800"/>
            </a:pPr>
            <a:endParaRPr sz="1200" i="1">
              <a:latin typeface="Calibri"/>
              <a:ea typeface="Calibri"/>
              <a:cs typeface="Calibri"/>
              <a:sym typeface="Calibri"/>
            </a:endParaRPr>
          </a:p>
        </p:txBody>
      </p:sp>
    </p:spTree>
    <p:extLst>
      <p:ext uri="{BB962C8B-B14F-4D97-AF65-F5344CB8AC3E}">
        <p14:creationId xmlns:p14="http://schemas.microsoft.com/office/powerpoint/2010/main" val="30957879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23"/>
          <p:cNvSpPr>
            <a:spLocks noGrp="1" noRot="1" noChangeAspect="1"/>
          </p:cNvSpPr>
          <p:nvPr>
            <p:ph type="sldImg"/>
          </p:nvPr>
        </p:nvSpPr>
        <p:spPr>
          <a:prstGeom prst="rect">
            <a:avLst/>
          </a:prstGeom>
        </p:spPr>
        <p:txBody>
          <a:bodyPr/>
          <a:lstStyle/>
          <a:p>
            <a:pPr lvl="0"/>
            <a:endParaRPr/>
          </a:p>
        </p:txBody>
      </p:sp>
      <p:sp>
        <p:nvSpPr>
          <p:cNvPr id="24" name="Shape 24"/>
          <p:cNvSpPr>
            <a:spLocks noGrp="1"/>
          </p:cNvSpPr>
          <p:nvPr>
            <p:ph type="body" sz="quarter" idx="1"/>
          </p:nvPr>
        </p:nvSpPr>
        <p:spPr>
          <a:prstGeom prst="rect">
            <a:avLst/>
          </a:prstGeom>
        </p:spPr>
        <p:txBody>
          <a:bodyPr/>
          <a:lstStyle>
            <a:lvl1pPr defTabSz="914400">
              <a:lnSpc>
                <a:spcPct val="100000"/>
              </a:lnSpc>
              <a:spcBef>
                <a:spcPts val="400"/>
              </a:spcBef>
              <a:defRPr sz="1200">
                <a:latin typeface="Calibri"/>
                <a:ea typeface="Calibri"/>
                <a:cs typeface="Calibri"/>
                <a:sym typeface="Calibri"/>
              </a:defRPr>
            </a:lvl1pPr>
          </a:lstStyle>
          <a:p>
            <a:pPr lvl="0">
              <a:defRPr sz="1800"/>
            </a:pPr>
            <a:r>
              <a:rPr sz="1200"/>
              <a:t>Games are so cool, I want to make one.</a:t>
            </a:r>
          </a:p>
        </p:txBody>
      </p:sp>
    </p:spTree>
    <p:extLst>
      <p:ext uri="{BB962C8B-B14F-4D97-AF65-F5344CB8AC3E}">
        <p14:creationId xmlns:p14="http://schemas.microsoft.com/office/powerpoint/2010/main" val="33093454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hape 28"/>
          <p:cNvSpPr>
            <a:spLocks noGrp="1" noRot="1" noChangeAspect="1"/>
          </p:cNvSpPr>
          <p:nvPr>
            <p:ph type="sldImg"/>
          </p:nvPr>
        </p:nvSpPr>
        <p:spPr>
          <a:prstGeom prst="rect">
            <a:avLst/>
          </a:prstGeom>
        </p:spPr>
        <p:txBody>
          <a:bodyPr/>
          <a:lstStyle/>
          <a:p>
            <a:pPr lvl="0"/>
            <a:endParaRPr/>
          </a:p>
        </p:txBody>
      </p:sp>
      <p:sp>
        <p:nvSpPr>
          <p:cNvPr id="29" name="Shape 29"/>
          <p:cNvSpPr>
            <a:spLocks noGrp="1"/>
          </p:cNvSpPr>
          <p:nvPr>
            <p:ph type="body" sz="quarter" idx="1"/>
          </p:nvPr>
        </p:nvSpPr>
        <p:spPr>
          <a:prstGeom prst="rect">
            <a:avLst/>
          </a:prstGeom>
        </p:spPr>
        <p:txBody>
          <a:bodyPr/>
          <a:lstStyle/>
          <a:p>
            <a:pPr lvl="0" defTabSz="914400">
              <a:lnSpc>
                <a:spcPct val="100000"/>
              </a:lnSpc>
              <a:spcBef>
                <a:spcPts val="400"/>
              </a:spcBef>
              <a:defRPr sz="1800"/>
            </a:pPr>
            <a:r>
              <a:rPr sz="1200">
                <a:latin typeface="Calibri"/>
                <a:ea typeface="Calibri"/>
                <a:cs typeface="Calibri"/>
                <a:sym typeface="Calibri"/>
              </a:rPr>
              <a:t>Fast forward 15 years and here I am, having the chance to make a career with the medium I love. </a:t>
            </a:r>
          </a:p>
          <a:p>
            <a:pPr lvl="0" defTabSz="914400">
              <a:lnSpc>
                <a:spcPct val="100000"/>
              </a:lnSpc>
              <a:spcBef>
                <a:spcPts val="400"/>
              </a:spcBef>
              <a:defRPr sz="1800"/>
            </a:pPr>
            <a:r>
              <a:rPr sz="1200">
                <a:latin typeface="Calibri"/>
                <a:ea typeface="Calibri"/>
                <a:cs typeface="Calibri"/>
                <a:sym typeface="Calibri"/>
              </a:rPr>
              <a:t>I consider myself extremely blessed.</a:t>
            </a:r>
          </a:p>
        </p:txBody>
      </p:sp>
    </p:spTree>
    <p:extLst>
      <p:ext uri="{BB962C8B-B14F-4D97-AF65-F5344CB8AC3E}">
        <p14:creationId xmlns:p14="http://schemas.microsoft.com/office/powerpoint/2010/main" val="41718730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33"/>
          <p:cNvSpPr>
            <a:spLocks noGrp="1" noRot="1" noChangeAspect="1"/>
          </p:cNvSpPr>
          <p:nvPr>
            <p:ph type="sldImg"/>
          </p:nvPr>
        </p:nvSpPr>
        <p:spPr>
          <a:prstGeom prst="rect">
            <a:avLst/>
          </a:prstGeom>
        </p:spPr>
        <p:txBody>
          <a:bodyPr/>
          <a:lstStyle/>
          <a:p>
            <a:pPr lvl="0"/>
            <a:endParaRPr/>
          </a:p>
        </p:txBody>
      </p:sp>
      <p:sp>
        <p:nvSpPr>
          <p:cNvPr id="34" name="Shape 34"/>
          <p:cNvSpPr>
            <a:spLocks noGrp="1"/>
          </p:cNvSpPr>
          <p:nvPr>
            <p:ph type="body" sz="quarter" idx="1"/>
          </p:nvPr>
        </p:nvSpPr>
        <p:spPr>
          <a:prstGeom prst="rect">
            <a:avLst/>
          </a:prstGeom>
        </p:spPr>
        <p:txBody>
          <a:bodyPr/>
          <a:lstStyle/>
          <a:p>
            <a:pPr lvl="0">
              <a:defRPr sz="1800"/>
            </a:pPr>
            <a:r>
              <a:rPr sz="1600"/>
              <a:t>At the same time, looking back, I was lucky because I was born in the right demographic: </a:t>
            </a:r>
          </a:p>
          <a:p>
            <a:pPr lvl="0">
              <a:defRPr sz="1800"/>
            </a:pPr>
            <a:r>
              <a:rPr sz="1600"/>
              <a:t>I joined the industry as a White Male in his mid 20’s. </a:t>
            </a:r>
          </a:p>
          <a:p>
            <a:pPr lvl="0">
              <a:defRPr sz="1800"/>
            </a:pPr>
            <a:r>
              <a:rPr sz="1600"/>
              <a:t>I remember going to a meeting once in Quebec, where I felt I was in a meeting with my cousins back in the day.</a:t>
            </a:r>
          </a:p>
        </p:txBody>
      </p:sp>
    </p:spTree>
    <p:extLst>
      <p:ext uri="{BB962C8B-B14F-4D97-AF65-F5344CB8AC3E}">
        <p14:creationId xmlns:p14="http://schemas.microsoft.com/office/powerpoint/2010/main" val="18434702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Shape 42"/>
          <p:cNvSpPr>
            <a:spLocks noGrp="1" noRot="1" noChangeAspect="1"/>
          </p:cNvSpPr>
          <p:nvPr>
            <p:ph type="sldImg"/>
          </p:nvPr>
        </p:nvSpPr>
        <p:spPr>
          <a:prstGeom prst="rect">
            <a:avLst/>
          </a:prstGeom>
        </p:spPr>
        <p:txBody>
          <a:bodyPr/>
          <a:lstStyle/>
          <a:p>
            <a:pPr lvl="0"/>
            <a:endParaRPr/>
          </a:p>
        </p:txBody>
      </p:sp>
      <p:sp>
        <p:nvSpPr>
          <p:cNvPr id="43" name="Shape 43"/>
          <p:cNvSpPr>
            <a:spLocks noGrp="1"/>
          </p:cNvSpPr>
          <p:nvPr>
            <p:ph type="body" sz="quarter" idx="1"/>
          </p:nvPr>
        </p:nvSpPr>
        <p:spPr>
          <a:prstGeom prst="rect">
            <a:avLst/>
          </a:prstGeom>
        </p:spPr>
        <p:txBody>
          <a:bodyPr/>
          <a:lstStyle/>
          <a:p>
            <a:pPr lvl="0" defTabSz="914400">
              <a:lnSpc>
                <a:spcPct val="100000"/>
              </a:lnSpc>
              <a:spcBef>
                <a:spcPts val="400"/>
              </a:spcBef>
              <a:defRPr sz="1800"/>
            </a:pPr>
            <a:r>
              <a:rPr sz="1600">
                <a:latin typeface="Calibri"/>
                <a:ea typeface="Calibri"/>
                <a:cs typeface="Calibri"/>
                <a:sym typeface="Calibri"/>
              </a:rPr>
              <a:t>And so I got to work on real boys games: Rainbow six, Assassin’s Creed, Far Cry…</a:t>
            </a:r>
          </a:p>
          <a:p>
            <a:pPr lvl="0" defTabSz="914400">
              <a:lnSpc>
                <a:spcPct val="100000"/>
              </a:lnSpc>
              <a:spcBef>
                <a:spcPts val="400"/>
              </a:spcBef>
              <a:defRPr sz="1800"/>
            </a:pPr>
            <a:r>
              <a:rPr sz="1600">
                <a:latin typeface="Calibri"/>
                <a:ea typeface="Calibri"/>
                <a:cs typeface="Calibri"/>
                <a:sym typeface="Calibri"/>
              </a:rPr>
              <a:t>The Xbox 360 generation was goooood for that.</a:t>
            </a:r>
            <a:endParaRPr sz="1200">
              <a:latin typeface="Calibri"/>
              <a:ea typeface="Calibri"/>
              <a:cs typeface="Calibri"/>
              <a:sym typeface="Calibri"/>
            </a:endParaRPr>
          </a:p>
          <a:p>
            <a:pPr lvl="0" defTabSz="914400">
              <a:lnSpc>
                <a:spcPct val="100000"/>
              </a:lnSpc>
              <a:spcBef>
                <a:spcPts val="400"/>
              </a:spcBef>
              <a:defRPr sz="1800"/>
            </a:pPr>
            <a:endParaRPr sz="1200">
              <a:latin typeface="Calibri"/>
              <a:ea typeface="Calibri"/>
              <a:cs typeface="Calibri"/>
              <a:sym typeface="Calibri"/>
            </a:endParaRPr>
          </a:p>
        </p:txBody>
      </p:sp>
    </p:spTree>
    <p:extLst>
      <p:ext uri="{BB962C8B-B14F-4D97-AF65-F5344CB8AC3E}">
        <p14:creationId xmlns:p14="http://schemas.microsoft.com/office/powerpoint/2010/main" val="7950671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hape 47"/>
          <p:cNvSpPr>
            <a:spLocks noGrp="1" noRot="1" noChangeAspect="1"/>
          </p:cNvSpPr>
          <p:nvPr>
            <p:ph type="sldImg"/>
          </p:nvPr>
        </p:nvSpPr>
        <p:spPr>
          <a:prstGeom prst="rect">
            <a:avLst/>
          </a:prstGeom>
        </p:spPr>
        <p:txBody>
          <a:bodyPr/>
          <a:lstStyle/>
          <a:p>
            <a:pPr lvl="0"/>
            <a:endParaRPr/>
          </a:p>
        </p:txBody>
      </p:sp>
      <p:sp>
        <p:nvSpPr>
          <p:cNvPr id="48" name="Shape 48"/>
          <p:cNvSpPr>
            <a:spLocks noGrp="1"/>
          </p:cNvSpPr>
          <p:nvPr>
            <p:ph type="body" sz="quarter" idx="1"/>
          </p:nvPr>
        </p:nvSpPr>
        <p:spPr>
          <a:prstGeom prst="rect">
            <a:avLst/>
          </a:prstGeom>
        </p:spPr>
        <p:txBody>
          <a:bodyPr/>
          <a:lstStyle/>
          <a:p>
            <a:pPr lvl="0">
              <a:defRPr sz="1800"/>
            </a:pPr>
            <a:r>
              <a:rPr sz="1600"/>
              <a:t>until, after I became kinda bored of them. </a:t>
            </a:r>
          </a:p>
          <a:p>
            <a:pPr lvl="0">
              <a:defRPr sz="1800"/>
            </a:pPr>
            <a:r>
              <a:rPr sz="1600"/>
              <a:t>And being bored is the death of a creator.</a:t>
            </a:r>
          </a:p>
          <a:p>
            <a:pPr lvl="0">
              <a:defRPr sz="1800"/>
            </a:pPr>
            <a:endParaRPr sz="1600"/>
          </a:p>
          <a:p>
            <a:pPr lvl="0">
              <a:defRPr sz="1800"/>
            </a:pPr>
            <a:r>
              <a:rPr sz="1600"/>
              <a:t>There must be other themes to explore in games. And so I began to start to look elsewhere for inspiration in the case that the opportunity would arise</a:t>
            </a:r>
          </a:p>
        </p:txBody>
      </p:sp>
    </p:spTree>
    <p:extLst>
      <p:ext uri="{BB962C8B-B14F-4D97-AF65-F5344CB8AC3E}">
        <p14:creationId xmlns:p14="http://schemas.microsoft.com/office/powerpoint/2010/main" val="580750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then ask some more people from around Montreal if they’d like to join us.</a:t>
            </a:r>
            <a:endParaRPr lang="en-US" dirty="0"/>
          </a:p>
        </p:txBody>
      </p:sp>
      <p:sp>
        <p:nvSpPr>
          <p:cNvPr id="4" name="Slide Number Placeholder 3"/>
          <p:cNvSpPr>
            <a:spLocks noGrp="1"/>
          </p:cNvSpPr>
          <p:nvPr>
            <p:ph type="sldNum" sz="quarter" idx="10"/>
          </p:nvPr>
        </p:nvSpPr>
        <p:spPr/>
        <p:txBody>
          <a:bodyPr/>
          <a:lstStyle/>
          <a:p>
            <a:pPr>
              <a:defRPr/>
            </a:pPr>
            <a:fld id="{E9ECFE0A-5A89-45E0-A479-944C4307F62E}" type="slidenum">
              <a:rPr lang="en-US" smtClean="0"/>
              <a:pPr>
                <a:defRPr/>
              </a:pPr>
              <a:t>3</a:t>
            </a:fld>
            <a:endParaRPr lang="en-US"/>
          </a:p>
        </p:txBody>
      </p:sp>
    </p:spTree>
    <p:extLst>
      <p:ext uri="{BB962C8B-B14F-4D97-AF65-F5344CB8AC3E}">
        <p14:creationId xmlns:p14="http://schemas.microsoft.com/office/powerpoint/2010/main" val="8112432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Shape 52"/>
          <p:cNvSpPr>
            <a:spLocks noGrp="1" noRot="1" noChangeAspect="1"/>
          </p:cNvSpPr>
          <p:nvPr>
            <p:ph type="sldImg"/>
          </p:nvPr>
        </p:nvSpPr>
        <p:spPr>
          <a:prstGeom prst="rect">
            <a:avLst/>
          </a:prstGeom>
        </p:spPr>
        <p:txBody>
          <a:bodyPr/>
          <a:lstStyle/>
          <a:p>
            <a:pPr lvl="0"/>
            <a:endParaRPr/>
          </a:p>
        </p:txBody>
      </p:sp>
      <p:sp>
        <p:nvSpPr>
          <p:cNvPr id="53" name="Shape 53"/>
          <p:cNvSpPr>
            <a:spLocks noGrp="1"/>
          </p:cNvSpPr>
          <p:nvPr>
            <p:ph type="body" sz="quarter" idx="1"/>
          </p:nvPr>
        </p:nvSpPr>
        <p:spPr>
          <a:prstGeom prst="rect">
            <a:avLst/>
          </a:prstGeom>
        </p:spPr>
        <p:txBody>
          <a:bodyPr/>
          <a:lstStyle/>
          <a:p>
            <a:pPr lvl="0">
              <a:defRPr sz="1800"/>
            </a:pPr>
            <a:r>
              <a:rPr sz="1500"/>
              <a:t>So I started to become really interested in classic fairy tales. How they used symbolism to convey meaning to children about the dangerous world of adulthood.</a:t>
            </a:r>
          </a:p>
          <a:p>
            <a:pPr lvl="0">
              <a:defRPr sz="1800"/>
            </a:pPr>
            <a:endParaRPr sz="1500"/>
          </a:p>
          <a:p>
            <a:pPr lvl="0">
              <a:defRPr sz="1800"/>
            </a:pPr>
            <a:r>
              <a:rPr sz="1500"/>
              <a:t>And then the Idea of flipping the script on them, and have the princess take the sword and become the saviour. For me that was really exciting.</a:t>
            </a:r>
          </a:p>
          <a:p>
            <a:pPr lvl="0">
              <a:defRPr sz="1800"/>
            </a:pPr>
            <a:endParaRPr sz="1500"/>
          </a:p>
          <a:p>
            <a:pPr lvl="0">
              <a:defRPr sz="1800"/>
            </a:pPr>
            <a:r>
              <a:rPr sz="1500"/>
              <a:t>I also love the ambiance of the watercolour paintings that were done for those books at the end of the 19th century</a:t>
            </a:r>
          </a:p>
        </p:txBody>
      </p:sp>
    </p:spTree>
    <p:extLst>
      <p:ext uri="{BB962C8B-B14F-4D97-AF65-F5344CB8AC3E}">
        <p14:creationId xmlns:p14="http://schemas.microsoft.com/office/powerpoint/2010/main" val="7422523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Shape 59"/>
          <p:cNvSpPr>
            <a:spLocks noGrp="1" noRot="1" noChangeAspect="1"/>
          </p:cNvSpPr>
          <p:nvPr>
            <p:ph type="sldImg"/>
          </p:nvPr>
        </p:nvSpPr>
        <p:spPr>
          <a:prstGeom prst="rect">
            <a:avLst/>
          </a:prstGeom>
        </p:spPr>
        <p:txBody>
          <a:bodyPr/>
          <a:lstStyle/>
          <a:p>
            <a:pPr lvl="0"/>
            <a:endParaRPr/>
          </a:p>
        </p:txBody>
      </p:sp>
      <p:sp>
        <p:nvSpPr>
          <p:cNvPr id="60" name="Shape 60"/>
          <p:cNvSpPr>
            <a:spLocks noGrp="1"/>
          </p:cNvSpPr>
          <p:nvPr>
            <p:ph type="body" sz="quarter" idx="1"/>
          </p:nvPr>
        </p:nvSpPr>
        <p:spPr>
          <a:prstGeom prst="rect">
            <a:avLst/>
          </a:prstGeom>
        </p:spPr>
        <p:txBody>
          <a:bodyPr/>
          <a:lstStyle/>
          <a:p>
            <a:pPr lvl="0" defTabSz="914400">
              <a:lnSpc>
                <a:spcPct val="100000"/>
              </a:lnSpc>
              <a:spcBef>
                <a:spcPts val="400"/>
              </a:spcBef>
              <a:defRPr sz="1800"/>
            </a:pPr>
            <a:endParaRPr sz="1300">
              <a:latin typeface="Calibri"/>
              <a:ea typeface="Calibri"/>
              <a:cs typeface="Calibri"/>
              <a:sym typeface="Calibri"/>
            </a:endParaRPr>
          </a:p>
          <a:p>
            <a:pPr lvl="0" defTabSz="914400">
              <a:lnSpc>
                <a:spcPct val="100000"/>
              </a:lnSpc>
              <a:spcBef>
                <a:spcPts val="400"/>
              </a:spcBef>
              <a:defRPr sz="1800"/>
            </a:pPr>
            <a:r>
              <a:rPr sz="1300">
                <a:latin typeface="Calibri"/>
                <a:ea typeface="Calibri"/>
                <a:cs typeface="Calibri"/>
                <a:sym typeface="Calibri"/>
              </a:rPr>
              <a:t>that lead to the creation of Child of Light. Its a Fairy Tale inspired Role Playing Game where you play a young girl that is lost in the world of Lemuria. </a:t>
            </a:r>
          </a:p>
          <a:p>
            <a:pPr lvl="0" defTabSz="914400">
              <a:lnSpc>
                <a:spcPct val="100000"/>
              </a:lnSpc>
              <a:spcBef>
                <a:spcPts val="400"/>
              </a:spcBef>
              <a:defRPr sz="1800"/>
            </a:pPr>
            <a:endParaRPr sz="1300">
              <a:latin typeface="Calibri"/>
              <a:ea typeface="Calibri"/>
              <a:cs typeface="Calibri"/>
              <a:sym typeface="Calibri"/>
            </a:endParaRPr>
          </a:p>
          <a:p>
            <a:pPr lvl="0" defTabSz="914400">
              <a:lnSpc>
                <a:spcPct val="100000"/>
              </a:lnSpc>
              <a:spcBef>
                <a:spcPts val="400"/>
              </a:spcBef>
              <a:defRPr sz="1800"/>
            </a:pPr>
            <a:r>
              <a:rPr sz="1300">
                <a:latin typeface="Calibri"/>
                <a:ea typeface="Calibri"/>
                <a:cs typeface="Calibri"/>
                <a:sym typeface="Calibri"/>
              </a:rPr>
              <a:t>Its a story where there are no prince charming. She takes on the quest and we see her mature through the adventure. For me that was a unique hook</a:t>
            </a:r>
          </a:p>
          <a:p>
            <a:pPr lvl="0" defTabSz="914400">
              <a:lnSpc>
                <a:spcPct val="100000"/>
              </a:lnSpc>
              <a:spcBef>
                <a:spcPts val="400"/>
              </a:spcBef>
              <a:defRPr sz="1800"/>
            </a:pPr>
            <a:endParaRPr sz="1300">
              <a:latin typeface="Calibri"/>
              <a:ea typeface="Calibri"/>
              <a:cs typeface="Calibri"/>
              <a:sym typeface="Calibri"/>
            </a:endParaRPr>
          </a:p>
          <a:p>
            <a:pPr lvl="0" defTabSz="914400">
              <a:lnSpc>
                <a:spcPct val="100000"/>
              </a:lnSpc>
              <a:spcBef>
                <a:spcPts val="400"/>
              </a:spcBef>
              <a:defRPr sz="1800"/>
            </a:pPr>
            <a:r>
              <a:rPr sz="1300">
                <a:latin typeface="Calibri"/>
                <a:ea typeface="Calibri"/>
                <a:cs typeface="Calibri"/>
                <a:sym typeface="Calibri"/>
              </a:rPr>
              <a:t>That enthousiams wasn’t universal. I told a couple of times by some colleagues that they wouldn’t play the game because they didn’t want to play a girl.</a:t>
            </a:r>
          </a:p>
          <a:p>
            <a:pPr lvl="0" defTabSz="914400">
              <a:lnSpc>
                <a:spcPct val="100000"/>
              </a:lnSpc>
              <a:spcBef>
                <a:spcPts val="400"/>
              </a:spcBef>
              <a:defRPr sz="1800"/>
            </a:pPr>
            <a:r>
              <a:rPr sz="1300">
                <a:latin typeface="Calibri"/>
                <a:ea typeface="Calibri"/>
                <a:cs typeface="Calibri"/>
                <a:sym typeface="Calibri"/>
              </a:rPr>
              <a:t>Why doesn’t it lights up in their mind that the opposite could be true? That a lot of girls wouldn’t want to play a game because the hero was a boy?</a:t>
            </a:r>
          </a:p>
          <a:p>
            <a:pPr lvl="0" defTabSz="914400">
              <a:lnSpc>
                <a:spcPct val="100000"/>
              </a:lnSpc>
              <a:spcBef>
                <a:spcPts val="400"/>
              </a:spcBef>
              <a:defRPr sz="1800"/>
            </a:pPr>
            <a:endParaRPr sz="1300">
              <a:latin typeface="Calibri"/>
              <a:ea typeface="Calibri"/>
              <a:cs typeface="Calibri"/>
              <a:sym typeface="Calibri"/>
            </a:endParaRPr>
          </a:p>
          <a:p>
            <a:pPr lvl="0" defTabSz="914400">
              <a:lnSpc>
                <a:spcPct val="100000"/>
              </a:lnSpc>
              <a:spcBef>
                <a:spcPts val="400"/>
              </a:spcBef>
              <a:defRPr sz="1800"/>
            </a:pPr>
            <a:r>
              <a:rPr sz="1300">
                <a:latin typeface="Calibri"/>
                <a:ea typeface="Calibri"/>
                <a:cs typeface="Calibri"/>
                <a:sym typeface="Calibri"/>
              </a:rPr>
              <a:t>Then I got a suggestion to let the player choose between a boy and a girl. But it cemented in my mind that what I wanted to do was to do the ‘girl game’.</a:t>
            </a:r>
          </a:p>
        </p:txBody>
      </p:sp>
    </p:spTree>
    <p:extLst>
      <p:ext uri="{BB962C8B-B14F-4D97-AF65-F5344CB8AC3E}">
        <p14:creationId xmlns:p14="http://schemas.microsoft.com/office/powerpoint/2010/main" val="34025651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Shape 63"/>
          <p:cNvSpPr>
            <a:spLocks noGrp="1" noRot="1" noChangeAspect="1"/>
          </p:cNvSpPr>
          <p:nvPr>
            <p:ph type="sldImg"/>
          </p:nvPr>
        </p:nvSpPr>
        <p:spPr>
          <a:prstGeom prst="rect">
            <a:avLst/>
          </a:prstGeom>
        </p:spPr>
        <p:txBody>
          <a:bodyPr/>
          <a:lstStyle/>
          <a:p>
            <a:pPr lvl="0"/>
            <a:endParaRPr/>
          </a:p>
        </p:txBody>
      </p:sp>
      <p:sp>
        <p:nvSpPr>
          <p:cNvPr id="64" name="Shape 64"/>
          <p:cNvSpPr>
            <a:spLocks noGrp="1"/>
          </p:cNvSpPr>
          <p:nvPr>
            <p:ph type="body" sz="quarter" idx="1"/>
          </p:nvPr>
        </p:nvSpPr>
        <p:spPr>
          <a:prstGeom prst="rect">
            <a:avLst/>
          </a:prstGeom>
        </p:spPr>
        <p:txBody>
          <a:bodyPr/>
          <a:lstStyle/>
          <a:p>
            <a:pPr lvl="0">
              <a:defRPr sz="1800"/>
            </a:pPr>
            <a:r>
              <a:rPr sz="1500"/>
              <a:t>And making that game was awesome.</a:t>
            </a:r>
          </a:p>
          <a:p>
            <a:pPr lvl="0">
              <a:defRPr sz="1800"/>
            </a:pPr>
            <a:r>
              <a:rPr sz="1500"/>
              <a:t>The fact that we had a different theme attracted a different team composition. About 1/3 of the team where women.</a:t>
            </a:r>
          </a:p>
          <a:p>
            <a:pPr lvl="0">
              <a:defRPr sz="1800"/>
            </a:pPr>
            <a:endParaRPr sz="1500"/>
          </a:p>
          <a:p>
            <a:pPr lvl="0">
              <a:defRPr sz="1800"/>
            </a:pPr>
            <a:r>
              <a:rPr sz="1500"/>
              <a:t>The vibe on the floor was really different then previous games I worked on. It was not the old locker room atmosphere, the boys club.</a:t>
            </a:r>
          </a:p>
        </p:txBody>
      </p:sp>
    </p:spTree>
    <p:extLst>
      <p:ext uri="{BB962C8B-B14F-4D97-AF65-F5344CB8AC3E}">
        <p14:creationId xmlns:p14="http://schemas.microsoft.com/office/powerpoint/2010/main" val="10049538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Shape 70"/>
          <p:cNvSpPr>
            <a:spLocks noGrp="1" noRot="1" noChangeAspect="1"/>
          </p:cNvSpPr>
          <p:nvPr>
            <p:ph type="sldImg"/>
          </p:nvPr>
        </p:nvSpPr>
        <p:spPr>
          <a:prstGeom prst="rect">
            <a:avLst/>
          </a:prstGeom>
        </p:spPr>
        <p:txBody>
          <a:bodyPr/>
          <a:lstStyle/>
          <a:p>
            <a:pPr lvl="0"/>
            <a:endParaRPr/>
          </a:p>
        </p:txBody>
      </p:sp>
      <p:sp>
        <p:nvSpPr>
          <p:cNvPr id="71" name="Shape 71"/>
          <p:cNvSpPr>
            <a:spLocks noGrp="1"/>
          </p:cNvSpPr>
          <p:nvPr>
            <p:ph type="body" sz="quarter" idx="1"/>
          </p:nvPr>
        </p:nvSpPr>
        <p:spPr>
          <a:prstGeom prst="rect">
            <a:avLst/>
          </a:prstGeom>
        </p:spPr>
        <p:txBody>
          <a:bodyPr/>
          <a:lstStyle/>
          <a:p>
            <a:pPr lvl="0">
              <a:defRPr sz="1800"/>
            </a:pPr>
            <a:r>
              <a:rPr sz="1700"/>
              <a:t>Then once the game came out, it definitively attracted a different crowd.</a:t>
            </a:r>
          </a:p>
          <a:p>
            <a:pPr lvl="0">
              <a:defRPr sz="1800"/>
            </a:pPr>
            <a:r>
              <a:rPr sz="1700"/>
              <a:t>A fan base way more positive vibe coming from the online community.</a:t>
            </a:r>
          </a:p>
          <a:p>
            <a:pPr lvl="0">
              <a:defRPr sz="1800"/>
            </a:pPr>
            <a:endParaRPr sz="1700"/>
          </a:p>
          <a:p>
            <a:pPr lvl="0">
              <a:defRPr sz="1800"/>
            </a:pPr>
            <a:r>
              <a:rPr sz="1700"/>
              <a:t>We received letters from fans who the game helped them live through personal crisis. Those where really touching.</a:t>
            </a:r>
          </a:p>
          <a:p>
            <a:pPr lvl="0">
              <a:defRPr sz="1800"/>
            </a:pPr>
            <a:endParaRPr sz="1700"/>
          </a:p>
        </p:txBody>
      </p:sp>
    </p:spTree>
    <p:extLst>
      <p:ext uri="{BB962C8B-B14F-4D97-AF65-F5344CB8AC3E}">
        <p14:creationId xmlns:p14="http://schemas.microsoft.com/office/powerpoint/2010/main" val="29551023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Shape 76"/>
          <p:cNvSpPr>
            <a:spLocks noGrp="1" noRot="1" noChangeAspect="1"/>
          </p:cNvSpPr>
          <p:nvPr>
            <p:ph type="sldImg"/>
          </p:nvPr>
        </p:nvSpPr>
        <p:spPr>
          <a:prstGeom prst="rect">
            <a:avLst/>
          </a:prstGeom>
        </p:spPr>
        <p:txBody>
          <a:bodyPr/>
          <a:lstStyle/>
          <a:p>
            <a:pPr lvl="0"/>
            <a:endParaRPr/>
          </a:p>
        </p:txBody>
      </p:sp>
      <p:sp>
        <p:nvSpPr>
          <p:cNvPr id="77" name="Shape 77"/>
          <p:cNvSpPr>
            <a:spLocks noGrp="1"/>
          </p:cNvSpPr>
          <p:nvPr>
            <p:ph type="body" sz="quarter" idx="1"/>
          </p:nvPr>
        </p:nvSpPr>
        <p:spPr>
          <a:prstGeom prst="rect">
            <a:avLst/>
          </a:prstGeom>
        </p:spPr>
        <p:txBody>
          <a:bodyPr/>
          <a:lstStyle/>
          <a:p>
            <a:pPr lvl="0" defTabSz="914400">
              <a:lnSpc>
                <a:spcPct val="100000"/>
              </a:lnSpc>
              <a:spcBef>
                <a:spcPts val="400"/>
              </a:spcBef>
              <a:defRPr sz="1800"/>
            </a:pPr>
            <a:r>
              <a:rPr sz="1200">
                <a:latin typeface="Calibri"/>
                <a:ea typeface="Calibri"/>
                <a:cs typeface="Calibri"/>
                <a:sym typeface="Calibri"/>
              </a:rPr>
              <a:t>Even a a personal level, it happened to me. </a:t>
            </a:r>
          </a:p>
          <a:p>
            <a:pPr lvl="0" defTabSz="914400">
              <a:lnSpc>
                <a:spcPct val="100000"/>
              </a:lnSpc>
              <a:spcBef>
                <a:spcPts val="400"/>
              </a:spcBef>
              <a:defRPr sz="1800"/>
            </a:pPr>
            <a:endParaRPr sz="1200">
              <a:latin typeface="Calibri"/>
              <a:ea typeface="Calibri"/>
              <a:cs typeface="Calibri"/>
              <a:sym typeface="Calibri"/>
            </a:endParaRPr>
          </a:p>
          <a:p>
            <a:pPr lvl="0" defTabSz="914400">
              <a:lnSpc>
                <a:spcPct val="100000"/>
              </a:lnSpc>
              <a:spcBef>
                <a:spcPts val="400"/>
              </a:spcBef>
              <a:defRPr sz="1800"/>
            </a:pPr>
            <a:r>
              <a:rPr sz="1200">
                <a:latin typeface="Calibri"/>
                <a:ea typeface="Calibri"/>
                <a:cs typeface="Calibri"/>
                <a:sym typeface="Calibri"/>
              </a:rPr>
              <a:t>a couple of weeks ago at a family reunion Little Marianne – 12 years old, was so excited to come and talk to me about the game.</a:t>
            </a:r>
          </a:p>
          <a:p>
            <a:pPr lvl="0" defTabSz="914400">
              <a:lnSpc>
                <a:spcPct val="100000"/>
              </a:lnSpc>
              <a:spcBef>
                <a:spcPts val="400"/>
              </a:spcBef>
              <a:defRPr sz="1800"/>
            </a:pPr>
            <a:r>
              <a:rPr sz="1200">
                <a:latin typeface="Calibri"/>
                <a:ea typeface="Calibri"/>
                <a:cs typeface="Calibri"/>
                <a:sym typeface="Calibri"/>
              </a:rPr>
              <a:t>She was telling me how much she felt like the main character and how she was relating the events to the game with what was happening in her family.</a:t>
            </a:r>
          </a:p>
          <a:p>
            <a:pPr lvl="0" defTabSz="914400">
              <a:lnSpc>
                <a:spcPct val="100000"/>
              </a:lnSpc>
              <a:spcBef>
                <a:spcPts val="400"/>
              </a:spcBef>
              <a:defRPr sz="1800"/>
            </a:pPr>
            <a:endParaRPr sz="1200">
              <a:latin typeface="Calibri"/>
              <a:ea typeface="Calibri"/>
              <a:cs typeface="Calibri"/>
              <a:sym typeface="Calibri"/>
            </a:endParaRPr>
          </a:p>
          <a:p>
            <a:pPr lvl="0" defTabSz="914400">
              <a:lnSpc>
                <a:spcPct val="100000"/>
              </a:lnSpc>
              <a:spcBef>
                <a:spcPts val="400"/>
              </a:spcBef>
              <a:defRPr sz="1800"/>
            </a:pPr>
            <a:r>
              <a:rPr sz="1200">
                <a:latin typeface="Calibri"/>
                <a:ea typeface="Calibri"/>
                <a:cs typeface="Calibri"/>
                <a:sym typeface="Calibri"/>
              </a:rPr>
              <a:t>She loved the game so much that she even learned to play the piano in order to play the main theme of the game.</a:t>
            </a:r>
          </a:p>
        </p:txBody>
      </p:sp>
    </p:spTree>
    <p:extLst>
      <p:ext uri="{BB962C8B-B14F-4D97-AF65-F5344CB8AC3E}">
        <p14:creationId xmlns:p14="http://schemas.microsoft.com/office/powerpoint/2010/main" val="33472266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Shape 82"/>
          <p:cNvSpPr>
            <a:spLocks noGrp="1" noRot="1" noChangeAspect="1"/>
          </p:cNvSpPr>
          <p:nvPr>
            <p:ph type="sldImg"/>
          </p:nvPr>
        </p:nvSpPr>
        <p:spPr>
          <a:prstGeom prst="rect">
            <a:avLst/>
          </a:prstGeom>
        </p:spPr>
        <p:txBody>
          <a:bodyPr/>
          <a:lstStyle/>
          <a:p>
            <a:pPr lvl="0"/>
            <a:endParaRPr/>
          </a:p>
        </p:txBody>
      </p:sp>
      <p:sp>
        <p:nvSpPr>
          <p:cNvPr id="83" name="Shape 83"/>
          <p:cNvSpPr>
            <a:spLocks noGrp="1"/>
          </p:cNvSpPr>
          <p:nvPr>
            <p:ph type="body" sz="quarter" idx="1"/>
          </p:nvPr>
        </p:nvSpPr>
        <p:spPr>
          <a:prstGeom prst="rect">
            <a:avLst/>
          </a:prstGeom>
        </p:spPr>
        <p:txBody>
          <a:bodyPr/>
          <a:lstStyle/>
          <a:p>
            <a:pPr lvl="0" defTabSz="914400">
              <a:lnSpc>
                <a:spcPct val="100000"/>
              </a:lnSpc>
              <a:spcBef>
                <a:spcPts val="400"/>
              </a:spcBef>
              <a:defRPr sz="1800"/>
            </a:pPr>
            <a:r>
              <a:rPr sz="1600">
                <a:latin typeface="Calibri"/>
                <a:ea typeface="Calibri"/>
                <a:cs typeface="Calibri"/>
                <a:sym typeface="Calibri"/>
              </a:rPr>
              <a:t>And I could really relate to her: A video game had triggered the </a:t>
            </a:r>
            <a:r>
              <a:rPr sz="1600" i="1">
                <a:latin typeface="Calibri"/>
                <a:ea typeface="Calibri"/>
                <a:cs typeface="Calibri"/>
                <a:sym typeface="Calibri"/>
              </a:rPr>
              <a:t>spark to start creating</a:t>
            </a:r>
            <a:r>
              <a:rPr sz="1600">
                <a:latin typeface="Calibri"/>
                <a:ea typeface="Calibri"/>
                <a:cs typeface="Calibri"/>
                <a:sym typeface="Calibri"/>
              </a:rPr>
              <a:t>.</a:t>
            </a:r>
          </a:p>
          <a:p>
            <a:pPr lvl="0" defTabSz="914400">
              <a:lnSpc>
                <a:spcPct val="100000"/>
              </a:lnSpc>
              <a:spcBef>
                <a:spcPts val="400"/>
              </a:spcBef>
              <a:defRPr sz="1800"/>
            </a:pPr>
            <a:endParaRPr sz="1600">
              <a:latin typeface="Calibri"/>
              <a:ea typeface="Calibri"/>
              <a:cs typeface="Calibri"/>
              <a:sym typeface="Calibri"/>
            </a:endParaRPr>
          </a:p>
          <a:p>
            <a:pPr lvl="0" defTabSz="914400">
              <a:lnSpc>
                <a:spcPct val="100000"/>
              </a:lnSpc>
              <a:spcBef>
                <a:spcPts val="400"/>
              </a:spcBef>
              <a:defRPr sz="1800"/>
            </a:pPr>
            <a:r>
              <a:rPr sz="1600">
                <a:latin typeface="Calibri"/>
                <a:ea typeface="Calibri"/>
                <a:cs typeface="Calibri"/>
                <a:sym typeface="Calibri"/>
              </a:rPr>
              <a:t>but this time, the player was not ‘me’.</a:t>
            </a:r>
          </a:p>
          <a:p>
            <a:pPr lvl="0" defTabSz="914400">
              <a:lnSpc>
                <a:spcPct val="100000"/>
              </a:lnSpc>
              <a:spcBef>
                <a:spcPts val="400"/>
              </a:spcBef>
              <a:defRPr sz="1800"/>
            </a:pPr>
            <a:endParaRPr sz="1600">
              <a:latin typeface="Calibri"/>
              <a:ea typeface="Calibri"/>
              <a:cs typeface="Calibri"/>
              <a:sym typeface="Calibri"/>
            </a:endParaRPr>
          </a:p>
          <a:p>
            <a:pPr lvl="0" defTabSz="914400">
              <a:lnSpc>
                <a:spcPct val="100000"/>
              </a:lnSpc>
              <a:spcBef>
                <a:spcPts val="400"/>
              </a:spcBef>
              <a:defRPr sz="1800"/>
            </a:pPr>
            <a:r>
              <a:rPr sz="1600">
                <a:latin typeface="Calibri"/>
                <a:ea typeface="Calibri"/>
                <a:cs typeface="Calibri"/>
                <a:sym typeface="Calibri"/>
              </a:rPr>
              <a:t>That could be my favourite achievement.</a:t>
            </a:r>
          </a:p>
          <a:p>
            <a:pPr lvl="0" defTabSz="914400">
              <a:lnSpc>
                <a:spcPct val="100000"/>
              </a:lnSpc>
              <a:spcBef>
                <a:spcPts val="400"/>
              </a:spcBef>
              <a:defRPr sz="1800"/>
            </a:pPr>
            <a:endParaRPr sz="1200">
              <a:latin typeface="Calibri"/>
              <a:ea typeface="Calibri"/>
              <a:cs typeface="Calibri"/>
              <a:sym typeface="Calibri"/>
            </a:endParaRPr>
          </a:p>
        </p:txBody>
      </p:sp>
    </p:spTree>
    <p:extLst>
      <p:ext uri="{BB962C8B-B14F-4D97-AF65-F5344CB8AC3E}">
        <p14:creationId xmlns:p14="http://schemas.microsoft.com/office/powerpoint/2010/main" val="33589817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Shape 87"/>
          <p:cNvSpPr>
            <a:spLocks noGrp="1" noRot="1" noChangeAspect="1"/>
          </p:cNvSpPr>
          <p:nvPr>
            <p:ph type="sldImg"/>
          </p:nvPr>
        </p:nvSpPr>
        <p:spPr>
          <a:prstGeom prst="rect">
            <a:avLst/>
          </a:prstGeom>
        </p:spPr>
        <p:txBody>
          <a:bodyPr/>
          <a:lstStyle/>
          <a:p>
            <a:pPr lvl="0"/>
            <a:endParaRPr/>
          </a:p>
        </p:txBody>
      </p:sp>
      <p:sp>
        <p:nvSpPr>
          <p:cNvPr id="88" name="Shape 88"/>
          <p:cNvSpPr>
            <a:spLocks noGrp="1"/>
          </p:cNvSpPr>
          <p:nvPr>
            <p:ph type="body" sz="quarter" idx="1"/>
          </p:nvPr>
        </p:nvSpPr>
        <p:spPr>
          <a:prstGeom prst="rect">
            <a:avLst/>
          </a:prstGeom>
        </p:spPr>
        <p:txBody>
          <a:bodyPr/>
          <a:lstStyle/>
          <a:p>
            <a:pPr lvl="0">
              <a:defRPr sz="1800"/>
            </a:pPr>
            <a:r>
              <a:rPr sz="1600"/>
              <a:t>Conclusion:</a:t>
            </a:r>
          </a:p>
          <a:p>
            <a:pPr lvl="0">
              <a:defRPr sz="1800"/>
            </a:pPr>
            <a:r>
              <a:rPr sz="1600"/>
              <a:t>If like me you are part of the game dev cliché (White Guy in his 30s) and you’re thankful to be working in this industry, I have one piece of advise to open our doors to others:</a:t>
            </a:r>
          </a:p>
          <a:p>
            <a:pPr lvl="0">
              <a:defRPr sz="1800"/>
            </a:pPr>
            <a:endParaRPr sz="1600"/>
          </a:p>
          <a:p>
            <a:pPr lvl="0">
              <a:defRPr sz="1800"/>
            </a:pPr>
            <a:r>
              <a:rPr sz="1600"/>
              <a:t>Be bored.</a:t>
            </a:r>
          </a:p>
          <a:p>
            <a:pPr lvl="0">
              <a:defRPr sz="1800"/>
            </a:pPr>
            <a:r>
              <a:rPr sz="1600"/>
              <a:t>Find new stuff to be inspired by.</a:t>
            </a:r>
          </a:p>
          <a:p>
            <a:pPr lvl="0">
              <a:defRPr sz="1800"/>
            </a:pPr>
            <a:endParaRPr sz="1600"/>
          </a:p>
          <a:p>
            <a:pPr lvl="0">
              <a:defRPr sz="1800"/>
            </a:pPr>
            <a:r>
              <a:rPr sz="1600"/>
              <a:t>In my case it was the start toward to a whole new world; more inclusive and open.</a:t>
            </a:r>
          </a:p>
          <a:p>
            <a:pPr lvl="0">
              <a:defRPr sz="1800"/>
            </a:pPr>
            <a:r>
              <a:rPr sz="1600"/>
              <a:t>And it can be the start of something new.</a:t>
            </a:r>
          </a:p>
        </p:txBody>
      </p:sp>
    </p:spTree>
    <p:extLst>
      <p:ext uri="{BB962C8B-B14F-4D97-AF65-F5344CB8AC3E}">
        <p14:creationId xmlns:p14="http://schemas.microsoft.com/office/powerpoint/2010/main" val="2096159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prstGeom prst="rect">
            <a:avLst/>
          </a:prstGeom>
        </p:spPr>
        <p:txBody>
          <a:bodyPr/>
          <a:lstStyle/>
          <a:p>
            <a:pPr lvl="0"/>
            <a:endParaRPr/>
          </a:p>
        </p:txBody>
      </p:sp>
      <p:sp>
        <p:nvSpPr>
          <p:cNvPr id="92" name="Shape 92"/>
          <p:cNvSpPr>
            <a:spLocks noGrp="1"/>
          </p:cNvSpPr>
          <p:nvPr>
            <p:ph type="body" sz="quarter" idx="1"/>
          </p:nvPr>
        </p:nvSpPr>
        <p:spPr>
          <a:prstGeom prst="rect">
            <a:avLst/>
          </a:prstGeom>
        </p:spPr>
        <p:txBody>
          <a:bodyPr/>
          <a:lstStyle>
            <a:lvl1pPr defTabSz="914400">
              <a:lnSpc>
                <a:spcPct val="100000"/>
              </a:lnSpc>
              <a:spcBef>
                <a:spcPts val="400"/>
              </a:spcBef>
              <a:defRPr sz="1200">
                <a:latin typeface="Calibri"/>
                <a:ea typeface="Calibri"/>
                <a:cs typeface="Calibri"/>
                <a:sym typeface="Calibri"/>
              </a:defRPr>
            </a:lvl1pPr>
          </a:lstStyle>
          <a:p>
            <a:pPr lvl="0">
              <a:defRPr sz="1800"/>
            </a:pPr>
            <a:r>
              <a:rPr sz="1200"/>
              <a:t>Thanks</a:t>
            </a:r>
          </a:p>
        </p:txBody>
      </p:sp>
    </p:spTree>
    <p:extLst>
      <p:ext uri="{BB962C8B-B14F-4D97-AF65-F5344CB8AC3E}">
        <p14:creationId xmlns:p14="http://schemas.microsoft.com/office/powerpoint/2010/main" val="18589351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Calibri" panose="020F0502020204030204" pitchFamily="34" charset="0"/>
                <a:ea typeface="+mn-ea"/>
                <a:cs typeface="+mn-cs"/>
              </a:rPr>
              <a:t>Tanya X. Short is the Creative Director </a:t>
            </a:r>
            <a:r>
              <a:rPr lang="en-US" sz="1200" b="0" i="0" kern="1200" dirty="0" smtClean="0">
                <a:solidFill>
                  <a:schemeClr val="tx1"/>
                </a:solidFill>
                <a:effectLst/>
                <a:latin typeface="Calibri" panose="020F0502020204030204" pitchFamily="34" charset="0"/>
                <a:ea typeface="+mn-ea"/>
                <a:cs typeface="+mn-cs"/>
              </a:rPr>
              <a:t>at </a:t>
            </a:r>
            <a:r>
              <a:rPr lang="en-US" sz="1200" b="0" i="0" kern="1200" dirty="0" err="1" smtClean="0">
                <a:solidFill>
                  <a:schemeClr val="tx1"/>
                </a:solidFill>
                <a:effectLst/>
                <a:latin typeface="Calibri" panose="020F0502020204030204" pitchFamily="34" charset="0"/>
                <a:ea typeface="+mn-ea"/>
                <a:cs typeface="+mn-cs"/>
              </a:rPr>
              <a:t>Kitfox</a:t>
            </a:r>
            <a:r>
              <a:rPr lang="en-US" sz="1200" b="0" i="0" kern="1200" dirty="0" smtClean="0">
                <a:solidFill>
                  <a:schemeClr val="tx1"/>
                </a:solidFill>
                <a:effectLst/>
                <a:latin typeface="Calibri" panose="020F0502020204030204" pitchFamily="34" charset="0"/>
                <a:ea typeface="+mn-ea"/>
                <a:cs typeface="+mn-cs"/>
              </a:rPr>
              <a:t> </a:t>
            </a:r>
            <a:r>
              <a:rPr lang="en-US" sz="1200" b="0" i="0" kern="1200" dirty="0" smtClean="0">
                <a:solidFill>
                  <a:schemeClr val="tx1"/>
                </a:solidFill>
                <a:effectLst/>
                <a:latin typeface="Calibri" panose="020F0502020204030204" pitchFamily="34" charset="0"/>
                <a:ea typeface="+mn-ea"/>
                <a:cs typeface="+mn-cs"/>
              </a:rPr>
              <a:t>Games</a:t>
            </a:r>
            <a:r>
              <a:rPr lang="en-US" sz="1200" b="0" i="0" kern="1200" dirty="0" smtClean="0">
                <a:solidFill>
                  <a:schemeClr val="tx1"/>
                </a:solidFill>
                <a:effectLst/>
                <a:latin typeface="Calibri" panose="020F0502020204030204" pitchFamily="34" charset="0"/>
                <a:ea typeface="+mn-ea"/>
                <a:cs typeface="+mn-cs"/>
              </a:rPr>
              <a:t>.  In a past life</a:t>
            </a:r>
            <a:r>
              <a:rPr lang="en-US" sz="1200" b="0" i="0" kern="1200" baseline="0" dirty="0" smtClean="0">
                <a:solidFill>
                  <a:schemeClr val="tx1"/>
                </a:solidFill>
                <a:effectLst/>
                <a:latin typeface="Calibri" panose="020F0502020204030204" pitchFamily="34" charset="0"/>
                <a:ea typeface="+mn-ea"/>
                <a:cs typeface="+mn-cs"/>
              </a:rPr>
              <a:t> </a:t>
            </a:r>
            <a:r>
              <a:rPr lang="en-US" sz="1200" b="0" i="0" kern="1200" dirty="0" smtClean="0">
                <a:solidFill>
                  <a:schemeClr val="tx1"/>
                </a:solidFill>
                <a:effectLst/>
                <a:latin typeface="Calibri" panose="020F0502020204030204" pitchFamily="34" charset="0"/>
                <a:ea typeface="+mn-ea"/>
                <a:cs typeface="+mn-cs"/>
              </a:rPr>
              <a:t>she worked at </a:t>
            </a:r>
            <a:r>
              <a:rPr lang="en-US" sz="1200" b="0" i="0" kern="1200" dirty="0" err="1" smtClean="0">
                <a:solidFill>
                  <a:schemeClr val="tx1"/>
                </a:solidFill>
                <a:effectLst/>
                <a:latin typeface="Calibri" panose="020F0502020204030204" pitchFamily="34" charset="0"/>
                <a:ea typeface="+mn-ea"/>
                <a:cs typeface="+mn-cs"/>
              </a:rPr>
              <a:t>Funcom</a:t>
            </a:r>
            <a:r>
              <a:rPr lang="en-US" sz="1200" b="0" i="0" kern="1200" dirty="0" smtClean="0">
                <a:solidFill>
                  <a:schemeClr val="tx1"/>
                </a:solidFill>
                <a:effectLst/>
                <a:latin typeface="Calibri" panose="020F0502020204030204" pitchFamily="34" charset="0"/>
                <a:ea typeface="+mn-ea"/>
                <a:cs typeface="+mn-cs"/>
              </a:rPr>
              <a:t> on Age of Conan and The Secret World.  Then</a:t>
            </a:r>
            <a:r>
              <a:rPr lang="en-US" sz="1200" b="0" i="0" kern="1200" baseline="0" dirty="0" smtClean="0">
                <a:solidFill>
                  <a:schemeClr val="tx1"/>
                </a:solidFill>
                <a:effectLst/>
                <a:latin typeface="Calibri" panose="020F0502020204030204" pitchFamily="34" charset="0"/>
                <a:ea typeface="+mn-ea"/>
                <a:cs typeface="+mn-cs"/>
              </a:rPr>
              <a:t> she co-founded </a:t>
            </a:r>
            <a:r>
              <a:rPr lang="en-US" sz="1200" b="0" i="0" kern="1200" baseline="0" dirty="0" err="1" smtClean="0">
                <a:solidFill>
                  <a:schemeClr val="tx1"/>
                </a:solidFill>
                <a:effectLst/>
                <a:latin typeface="Calibri" panose="020F0502020204030204" pitchFamily="34" charset="0"/>
                <a:ea typeface="+mn-ea"/>
                <a:cs typeface="+mn-cs"/>
              </a:rPr>
              <a:t>Kitfox</a:t>
            </a:r>
            <a:r>
              <a:rPr lang="en-US" sz="1200" b="0" i="0" kern="1200" baseline="0" dirty="0" smtClean="0">
                <a:solidFill>
                  <a:schemeClr val="tx1"/>
                </a:solidFill>
                <a:effectLst/>
                <a:latin typeface="Calibri" panose="020F0502020204030204" pitchFamily="34" charset="0"/>
                <a:ea typeface="+mn-ea"/>
                <a:cs typeface="+mn-cs"/>
              </a:rPr>
              <a:t> - their </a:t>
            </a:r>
            <a:r>
              <a:rPr lang="en-US" sz="1200" b="0" i="0" kern="1200" dirty="0" smtClean="0">
                <a:solidFill>
                  <a:schemeClr val="tx1"/>
                </a:solidFill>
                <a:effectLst/>
                <a:latin typeface="Calibri" panose="020F0502020204030204" pitchFamily="34" charset="0"/>
                <a:ea typeface="+mn-ea"/>
                <a:cs typeface="+mn-cs"/>
              </a:rPr>
              <a:t>first </a:t>
            </a:r>
            <a:r>
              <a:rPr lang="en-US" sz="1200" b="0" i="0" kern="1200" dirty="0" smtClean="0">
                <a:solidFill>
                  <a:schemeClr val="tx1"/>
                </a:solidFill>
                <a:effectLst/>
                <a:latin typeface="Calibri" panose="020F0502020204030204" pitchFamily="34" charset="0"/>
                <a:ea typeface="+mn-ea"/>
                <a:cs typeface="+mn-cs"/>
              </a:rPr>
              <a:t>game, Shattered Planet, released </a:t>
            </a:r>
            <a:r>
              <a:rPr lang="en-US" sz="1200" b="0" i="0" kern="1200" dirty="0" smtClean="0">
                <a:solidFill>
                  <a:schemeClr val="tx1"/>
                </a:solidFill>
                <a:effectLst/>
                <a:latin typeface="Calibri" panose="020F0502020204030204" pitchFamily="34" charset="0"/>
                <a:ea typeface="+mn-ea"/>
                <a:cs typeface="+mn-cs"/>
              </a:rPr>
              <a:t>to great success earlie</a:t>
            </a:r>
            <a:r>
              <a:rPr lang="en-US" sz="1200" b="0" i="0" kern="1200" baseline="0" dirty="0" smtClean="0">
                <a:solidFill>
                  <a:schemeClr val="tx1"/>
                </a:solidFill>
                <a:effectLst/>
                <a:latin typeface="Calibri" panose="020F0502020204030204" pitchFamily="34" charset="0"/>
                <a:ea typeface="+mn-ea"/>
                <a:cs typeface="+mn-cs"/>
              </a:rPr>
              <a:t>r this year</a:t>
            </a:r>
            <a:r>
              <a:rPr lang="en-US" sz="1200" b="0" i="0" kern="1200" dirty="0" smtClean="0">
                <a:solidFill>
                  <a:schemeClr val="tx1"/>
                </a:solidFill>
                <a:effectLst/>
                <a:latin typeface="Calibri" panose="020F0502020204030204" pitchFamily="34" charset="0"/>
                <a:ea typeface="+mn-ea"/>
                <a:cs typeface="+mn-cs"/>
              </a:rPr>
              <a:t>. </a:t>
            </a:r>
            <a:r>
              <a:rPr lang="en-US" sz="1200" b="0" i="0" kern="1200" dirty="0" smtClean="0">
                <a:solidFill>
                  <a:schemeClr val="tx1"/>
                </a:solidFill>
                <a:effectLst/>
                <a:latin typeface="Calibri" panose="020F0502020204030204" pitchFamily="34" charset="0"/>
                <a:ea typeface="+mn-ea"/>
                <a:cs typeface="+mn-cs"/>
              </a:rPr>
              <a:t>Their next game, Moon Hunters, </a:t>
            </a:r>
            <a:r>
              <a:rPr lang="en-US" sz="1200" b="0" i="0" kern="1200" dirty="0" smtClean="0">
                <a:solidFill>
                  <a:schemeClr val="tx1"/>
                </a:solidFill>
                <a:effectLst/>
                <a:latin typeface="Calibri" panose="020F0502020204030204" pitchFamily="34" charset="0"/>
                <a:ea typeface="+mn-ea"/>
                <a:cs typeface="+mn-cs"/>
              </a:rPr>
              <a:t>recently successfully </a:t>
            </a:r>
            <a:r>
              <a:rPr lang="en-US" sz="1200" b="0" i="0" kern="1200" dirty="0" smtClean="0">
                <a:solidFill>
                  <a:schemeClr val="tx1"/>
                </a:solidFill>
                <a:effectLst/>
                <a:latin typeface="Calibri" panose="020F0502020204030204" pitchFamily="34" charset="0"/>
                <a:ea typeface="+mn-ea"/>
                <a:cs typeface="+mn-cs"/>
              </a:rPr>
              <a:t>completed a </a:t>
            </a:r>
            <a:r>
              <a:rPr lang="en-US" sz="1200" b="0" i="0" kern="1200" dirty="0" smtClean="0">
                <a:solidFill>
                  <a:schemeClr val="tx1"/>
                </a:solidFill>
                <a:effectLst/>
                <a:latin typeface="Calibri" panose="020F0502020204030204" pitchFamily="34" charset="0"/>
                <a:ea typeface="+mn-ea"/>
                <a:cs typeface="+mn-cs"/>
              </a:rPr>
              <a:t>very Kickstarter campaign</a:t>
            </a:r>
            <a:r>
              <a:rPr lang="en-US" sz="1200" b="0" i="0" kern="1200" dirty="0" smtClean="0">
                <a:solidFill>
                  <a:schemeClr val="tx1"/>
                </a:solidFill>
                <a:effectLst/>
                <a:latin typeface="Calibri" panose="020F0502020204030204" pitchFamily="34" charset="0"/>
                <a:ea typeface="+mn-ea"/>
                <a:cs typeface="+mn-cs"/>
              </a:rPr>
              <a:t>. </a:t>
            </a:r>
            <a:endParaRPr lang="en-US" sz="1200" b="0" i="0" kern="1200" dirty="0" smtClean="0">
              <a:solidFill>
                <a:schemeClr val="tx1"/>
              </a:solidFill>
              <a:effectLst/>
              <a:latin typeface="Calibri" panose="020F0502020204030204" pitchFamily="34" charset="0"/>
              <a:ea typeface="+mn-ea"/>
              <a:cs typeface="+mn-cs"/>
            </a:endParaRPr>
          </a:p>
          <a:p>
            <a:endParaRPr lang="en-US" sz="1200" b="0" i="0" kern="1200" dirty="0" smtClean="0">
              <a:solidFill>
                <a:schemeClr val="tx1"/>
              </a:solidFill>
              <a:effectLst/>
              <a:latin typeface="Calibri" panose="020F0502020204030204" pitchFamily="34" charset="0"/>
              <a:ea typeface="+mn-ea"/>
              <a:cs typeface="+mn-cs"/>
            </a:endParaRPr>
          </a:p>
          <a:p>
            <a:r>
              <a:rPr lang="en-US" sz="1200" b="0" i="0" kern="1200" dirty="0" smtClean="0">
                <a:solidFill>
                  <a:schemeClr val="tx1"/>
                </a:solidFill>
                <a:effectLst/>
                <a:latin typeface="Calibri" panose="020F0502020204030204" pitchFamily="34" charset="0"/>
                <a:ea typeface="+mn-ea"/>
                <a:cs typeface="+mn-cs"/>
              </a:rPr>
              <a:t>Tanya</a:t>
            </a:r>
            <a:r>
              <a:rPr lang="en-US" sz="1200" b="0" i="0" kern="1200" baseline="0" dirty="0" smtClean="0">
                <a:solidFill>
                  <a:schemeClr val="tx1"/>
                </a:solidFill>
                <a:effectLst/>
                <a:latin typeface="Calibri" panose="020F0502020204030204" pitchFamily="34" charset="0"/>
                <a:ea typeface="+mn-ea"/>
                <a:cs typeface="+mn-cs"/>
              </a:rPr>
              <a:t> Short!</a:t>
            </a:r>
            <a:r>
              <a:rPr lang="en-US" sz="1200" b="0" i="0" kern="1200" dirty="0" smtClean="0">
                <a:solidFill>
                  <a:schemeClr val="tx1"/>
                </a:solidFill>
                <a:effectLst/>
                <a:latin typeface="Calibri" panose="020F0502020204030204" pitchFamily="34" charset="0"/>
                <a:ea typeface="+mn-ea"/>
                <a:cs typeface="+mn-cs"/>
              </a:rPr>
              <a:t/>
            </a:r>
            <a:br>
              <a:rPr lang="en-US" sz="1200" b="0" i="0" kern="1200" dirty="0" smtClean="0">
                <a:solidFill>
                  <a:schemeClr val="tx1"/>
                </a:solidFill>
                <a:effectLst/>
                <a:latin typeface="Calibri" panose="020F0502020204030204" pitchFamily="34" charset="0"/>
                <a:ea typeface="+mn-ea"/>
                <a:cs typeface="+mn-cs"/>
              </a:rPr>
            </a:br>
            <a:endParaRPr lang="en-US" dirty="0"/>
          </a:p>
        </p:txBody>
      </p:sp>
      <p:sp>
        <p:nvSpPr>
          <p:cNvPr id="4" name="Slide Number Placeholder 3"/>
          <p:cNvSpPr>
            <a:spLocks noGrp="1"/>
          </p:cNvSpPr>
          <p:nvPr>
            <p:ph type="sldNum" sz="quarter" idx="10"/>
          </p:nvPr>
        </p:nvSpPr>
        <p:spPr/>
        <p:txBody>
          <a:bodyPr/>
          <a:lstStyle/>
          <a:p>
            <a:pPr>
              <a:defRPr/>
            </a:pPr>
            <a:fld id="{E9ECFE0A-5A89-45E0-A479-944C4307F62E}" type="slidenum">
              <a:rPr lang="en-US" smtClean="0"/>
              <a:pPr>
                <a:defRPr/>
              </a:pPr>
              <a:t>39</a:t>
            </a:fld>
            <a:endParaRPr lang="en-US"/>
          </a:p>
        </p:txBody>
      </p:sp>
    </p:spTree>
    <p:extLst>
      <p:ext uri="{BB962C8B-B14F-4D97-AF65-F5344CB8AC3E}">
        <p14:creationId xmlns:p14="http://schemas.microsoft.com/office/powerpoint/2010/main" val="22651521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94FD5BF-4AFE-4972-AC24-9B263B5AB3AB}" type="slidenum">
              <a:rPr lang="en-CA" smtClean="0">
                <a:solidFill>
                  <a:prstClr val="black"/>
                </a:solidFill>
              </a:rPr>
              <a:pPr/>
              <a:t>40</a:t>
            </a:fld>
            <a:endParaRPr lang="en-CA">
              <a:solidFill>
                <a:prstClr val="black"/>
              </a:solidFill>
            </a:endParaRPr>
          </a:p>
        </p:txBody>
      </p:sp>
    </p:spTree>
    <p:extLst>
      <p:ext uri="{BB962C8B-B14F-4D97-AF65-F5344CB8AC3E}">
        <p14:creationId xmlns:p14="http://schemas.microsoft.com/office/powerpoint/2010/main" val="3180711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6306" name="Rectangle 2"/>
          <p:cNvSpPr>
            <a:spLocks noGrp="1" noRot="1" noChangeAspect="1" noChangeArrowheads="1" noTextEdit="1"/>
          </p:cNvSpPr>
          <p:nvPr>
            <p:ph type="sldImg"/>
          </p:nvPr>
        </p:nvSpPr>
        <p:spPr>
          <a:ln/>
        </p:spPr>
      </p:sp>
      <p:sp>
        <p:nvSpPr>
          <p:cNvPr id="866307" name="Rectangle 3"/>
          <p:cNvSpPr>
            <a:spLocks noGrp="1" noChangeArrowheads="1"/>
          </p:cNvSpPr>
          <p:nvPr>
            <p:ph type="body" idx="1"/>
          </p:nvPr>
        </p:nvSpPr>
        <p:spPr/>
        <p:txBody>
          <a:bodyPr/>
          <a:lstStyle/>
          <a:p>
            <a:r>
              <a:rPr lang="en-US" dirty="0" smtClean="0"/>
              <a:t>They</a:t>
            </a:r>
            <a:r>
              <a:rPr lang="en-US" baseline="0" dirty="0" smtClean="0"/>
              <a:t> each talk for 5 minutes</a:t>
            </a:r>
            <a:endParaRPr lang="en-US" dirty="0"/>
          </a:p>
        </p:txBody>
      </p:sp>
    </p:spTree>
    <p:extLst>
      <p:ext uri="{BB962C8B-B14F-4D97-AF65-F5344CB8AC3E}">
        <p14:creationId xmlns:p14="http://schemas.microsoft.com/office/powerpoint/2010/main" val="20420782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smtClean="0"/>
              <a:t>wh</a:t>
            </a:r>
            <a:endParaRPr lang="en-CA" dirty="0"/>
          </a:p>
        </p:txBody>
      </p:sp>
      <p:sp>
        <p:nvSpPr>
          <p:cNvPr id="4" name="Slide Number Placeholder 3"/>
          <p:cNvSpPr>
            <a:spLocks noGrp="1"/>
          </p:cNvSpPr>
          <p:nvPr>
            <p:ph type="sldNum" sz="quarter" idx="10"/>
          </p:nvPr>
        </p:nvSpPr>
        <p:spPr/>
        <p:txBody>
          <a:bodyPr/>
          <a:lstStyle/>
          <a:p>
            <a:fld id="{894FD5BF-4AFE-4972-AC24-9B263B5AB3AB}" type="slidenum">
              <a:rPr lang="en-CA" smtClean="0">
                <a:solidFill>
                  <a:prstClr val="black"/>
                </a:solidFill>
              </a:rPr>
              <a:pPr/>
              <a:t>41</a:t>
            </a:fld>
            <a:endParaRPr lang="en-CA">
              <a:solidFill>
                <a:prstClr val="black"/>
              </a:solidFill>
            </a:endParaRPr>
          </a:p>
        </p:txBody>
      </p:sp>
    </p:spTree>
    <p:extLst>
      <p:ext uri="{BB962C8B-B14F-4D97-AF65-F5344CB8AC3E}">
        <p14:creationId xmlns:p14="http://schemas.microsoft.com/office/powerpoint/2010/main" val="40613061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fld id="{894FD5BF-4AFE-4972-AC24-9B263B5AB3AB}" type="slidenum">
              <a:rPr lang="en-CA" smtClean="0">
                <a:solidFill>
                  <a:prstClr val="black"/>
                </a:solidFill>
              </a:rPr>
              <a:pPr/>
              <a:t>42</a:t>
            </a:fld>
            <a:endParaRPr lang="en-CA">
              <a:solidFill>
                <a:prstClr val="black"/>
              </a:solidFill>
            </a:endParaRPr>
          </a:p>
        </p:txBody>
      </p:sp>
    </p:spTree>
    <p:extLst>
      <p:ext uri="{BB962C8B-B14F-4D97-AF65-F5344CB8AC3E}">
        <p14:creationId xmlns:p14="http://schemas.microsoft.com/office/powerpoint/2010/main" val="40072877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fld id="{894FD5BF-4AFE-4972-AC24-9B263B5AB3AB}" type="slidenum">
              <a:rPr lang="en-CA" smtClean="0">
                <a:solidFill>
                  <a:prstClr val="black"/>
                </a:solidFill>
              </a:rPr>
              <a:pPr/>
              <a:t>43</a:t>
            </a:fld>
            <a:endParaRPr lang="en-CA">
              <a:solidFill>
                <a:prstClr val="black"/>
              </a:solidFill>
            </a:endParaRPr>
          </a:p>
        </p:txBody>
      </p:sp>
    </p:spTree>
    <p:extLst>
      <p:ext uri="{BB962C8B-B14F-4D97-AF65-F5344CB8AC3E}">
        <p14:creationId xmlns:p14="http://schemas.microsoft.com/office/powerpoint/2010/main" val="8375687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fld id="{894FD5BF-4AFE-4972-AC24-9B263B5AB3AB}" type="slidenum">
              <a:rPr lang="en-CA" smtClean="0">
                <a:solidFill>
                  <a:prstClr val="black"/>
                </a:solidFill>
              </a:rPr>
              <a:pPr/>
              <a:t>44</a:t>
            </a:fld>
            <a:endParaRPr lang="en-CA">
              <a:solidFill>
                <a:prstClr val="black"/>
              </a:solidFill>
            </a:endParaRPr>
          </a:p>
        </p:txBody>
      </p:sp>
    </p:spTree>
    <p:extLst>
      <p:ext uri="{BB962C8B-B14F-4D97-AF65-F5344CB8AC3E}">
        <p14:creationId xmlns:p14="http://schemas.microsoft.com/office/powerpoint/2010/main" val="23243948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fld id="{894FD5BF-4AFE-4972-AC24-9B263B5AB3AB}" type="slidenum">
              <a:rPr lang="en-CA" smtClean="0">
                <a:solidFill>
                  <a:prstClr val="black"/>
                </a:solidFill>
              </a:rPr>
              <a:pPr/>
              <a:t>45</a:t>
            </a:fld>
            <a:endParaRPr lang="en-CA">
              <a:solidFill>
                <a:prstClr val="black"/>
              </a:solidFill>
            </a:endParaRPr>
          </a:p>
        </p:txBody>
      </p:sp>
    </p:spTree>
    <p:extLst>
      <p:ext uri="{BB962C8B-B14F-4D97-AF65-F5344CB8AC3E}">
        <p14:creationId xmlns:p14="http://schemas.microsoft.com/office/powerpoint/2010/main" val="791811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fld id="{894FD5BF-4AFE-4972-AC24-9B263B5AB3AB}" type="slidenum">
              <a:rPr lang="en-CA" smtClean="0">
                <a:solidFill>
                  <a:prstClr val="black"/>
                </a:solidFill>
              </a:rPr>
              <a:pPr/>
              <a:t>46</a:t>
            </a:fld>
            <a:endParaRPr lang="en-CA">
              <a:solidFill>
                <a:prstClr val="black"/>
              </a:solidFill>
            </a:endParaRPr>
          </a:p>
        </p:txBody>
      </p:sp>
    </p:spTree>
    <p:extLst>
      <p:ext uri="{BB962C8B-B14F-4D97-AF65-F5344CB8AC3E}">
        <p14:creationId xmlns:p14="http://schemas.microsoft.com/office/powerpoint/2010/main" val="37537258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fld id="{894FD5BF-4AFE-4972-AC24-9B263B5AB3AB}" type="slidenum">
              <a:rPr lang="en-CA" smtClean="0">
                <a:solidFill>
                  <a:prstClr val="black"/>
                </a:solidFill>
              </a:rPr>
              <a:pPr/>
              <a:t>47</a:t>
            </a:fld>
            <a:endParaRPr lang="en-CA">
              <a:solidFill>
                <a:prstClr val="black"/>
              </a:solidFill>
            </a:endParaRPr>
          </a:p>
        </p:txBody>
      </p:sp>
    </p:spTree>
    <p:extLst>
      <p:ext uri="{BB962C8B-B14F-4D97-AF65-F5344CB8AC3E}">
        <p14:creationId xmlns:p14="http://schemas.microsoft.com/office/powerpoint/2010/main" val="33152621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CA" dirty="0" smtClean="0"/>
              <a:t>Procedural</a:t>
            </a:r>
            <a:r>
              <a:rPr lang="en-CA" baseline="0" dirty="0" smtClean="0"/>
              <a:t> generation – a new kind of blank slate</a:t>
            </a:r>
            <a:endParaRPr lang="en-CA" dirty="0"/>
          </a:p>
        </p:txBody>
      </p:sp>
      <p:sp>
        <p:nvSpPr>
          <p:cNvPr id="4" name="Slide Number Placeholder 3"/>
          <p:cNvSpPr>
            <a:spLocks noGrp="1"/>
          </p:cNvSpPr>
          <p:nvPr>
            <p:ph type="sldNum" sz="quarter" idx="10"/>
          </p:nvPr>
        </p:nvSpPr>
        <p:spPr/>
        <p:txBody>
          <a:bodyPr/>
          <a:lstStyle/>
          <a:p>
            <a:fld id="{894FD5BF-4AFE-4972-AC24-9B263B5AB3AB}" type="slidenum">
              <a:rPr lang="en-CA" smtClean="0">
                <a:solidFill>
                  <a:prstClr val="black"/>
                </a:solidFill>
              </a:rPr>
              <a:pPr/>
              <a:t>48</a:t>
            </a:fld>
            <a:endParaRPr lang="en-CA">
              <a:solidFill>
                <a:prstClr val="black"/>
              </a:solidFill>
            </a:endParaRPr>
          </a:p>
        </p:txBody>
      </p:sp>
    </p:spTree>
    <p:extLst>
      <p:ext uri="{BB962C8B-B14F-4D97-AF65-F5344CB8AC3E}">
        <p14:creationId xmlns:p14="http://schemas.microsoft.com/office/powerpoint/2010/main" val="18505107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smtClean="0"/>
              <a:t>Initial</a:t>
            </a:r>
            <a:r>
              <a:rPr lang="en-CA" baseline="0" dirty="0" smtClean="0"/>
              <a:t> challenge seems to be about creating, and creating, and creating</a:t>
            </a:r>
            <a:endParaRPr lang="en-CA" dirty="0"/>
          </a:p>
        </p:txBody>
      </p:sp>
      <p:sp>
        <p:nvSpPr>
          <p:cNvPr id="4" name="Slide Number Placeholder 3"/>
          <p:cNvSpPr>
            <a:spLocks noGrp="1"/>
          </p:cNvSpPr>
          <p:nvPr>
            <p:ph type="sldNum" sz="quarter" idx="10"/>
          </p:nvPr>
        </p:nvSpPr>
        <p:spPr/>
        <p:txBody>
          <a:bodyPr/>
          <a:lstStyle/>
          <a:p>
            <a:fld id="{894FD5BF-4AFE-4972-AC24-9B263B5AB3AB}" type="slidenum">
              <a:rPr lang="en-CA" smtClean="0">
                <a:solidFill>
                  <a:prstClr val="black"/>
                </a:solidFill>
              </a:rPr>
              <a:pPr/>
              <a:t>49</a:t>
            </a:fld>
            <a:endParaRPr lang="en-CA">
              <a:solidFill>
                <a:prstClr val="black"/>
              </a:solidFill>
            </a:endParaRPr>
          </a:p>
        </p:txBody>
      </p:sp>
    </p:spTree>
    <p:extLst>
      <p:ext uri="{BB962C8B-B14F-4D97-AF65-F5344CB8AC3E}">
        <p14:creationId xmlns:p14="http://schemas.microsoft.com/office/powerpoint/2010/main" val="17512483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smtClean="0"/>
              <a:t>But making a bunch of bad content isn’t useful</a:t>
            </a:r>
            <a:r>
              <a:rPr lang="en-CA" baseline="0" dirty="0" smtClean="0"/>
              <a:t> – somehow we need the infinite game stuff to be good, enjoyable, interesting</a:t>
            </a:r>
            <a:endParaRPr lang="en-CA" dirty="0"/>
          </a:p>
        </p:txBody>
      </p:sp>
      <p:sp>
        <p:nvSpPr>
          <p:cNvPr id="4" name="Slide Number Placeholder 3"/>
          <p:cNvSpPr>
            <a:spLocks noGrp="1"/>
          </p:cNvSpPr>
          <p:nvPr>
            <p:ph type="sldNum" sz="quarter" idx="10"/>
          </p:nvPr>
        </p:nvSpPr>
        <p:spPr/>
        <p:txBody>
          <a:bodyPr/>
          <a:lstStyle/>
          <a:p>
            <a:fld id="{894FD5BF-4AFE-4972-AC24-9B263B5AB3AB}" type="slidenum">
              <a:rPr lang="en-CA" smtClean="0">
                <a:solidFill>
                  <a:prstClr val="black"/>
                </a:solidFill>
              </a:rPr>
              <a:pPr/>
              <a:t>50</a:t>
            </a:fld>
            <a:endParaRPr lang="en-CA">
              <a:solidFill>
                <a:prstClr val="black"/>
              </a:solidFill>
            </a:endParaRPr>
          </a:p>
        </p:txBody>
      </p:sp>
    </p:spTree>
    <p:extLst>
      <p:ext uri="{BB962C8B-B14F-4D97-AF65-F5344CB8AC3E}">
        <p14:creationId xmlns:p14="http://schemas.microsoft.com/office/powerpoint/2010/main" val="2517609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And this year’s theme is Back to the Start</a:t>
            </a:r>
            <a:endParaRPr lang="en-US" dirty="0"/>
          </a:p>
        </p:txBody>
      </p:sp>
      <p:sp>
        <p:nvSpPr>
          <p:cNvPr id="4" name="Slide Number Placeholder 3"/>
          <p:cNvSpPr>
            <a:spLocks noGrp="1"/>
          </p:cNvSpPr>
          <p:nvPr>
            <p:ph type="sldNum" sz="quarter" idx="10"/>
          </p:nvPr>
        </p:nvSpPr>
        <p:spPr/>
        <p:txBody>
          <a:bodyPr/>
          <a:lstStyle/>
          <a:p>
            <a:pPr>
              <a:defRPr/>
            </a:pPr>
            <a:fld id="{E9ECFE0A-5A89-45E0-A479-944C4307F62E}" type="slidenum">
              <a:rPr lang="en-US" smtClean="0"/>
              <a:pPr>
                <a:defRPr/>
              </a:pPr>
              <a:t>5</a:t>
            </a:fld>
            <a:endParaRPr lang="en-US"/>
          </a:p>
        </p:txBody>
      </p:sp>
    </p:spTree>
    <p:extLst>
      <p:ext uri="{BB962C8B-B14F-4D97-AF65-F5344CB8AC3E}">
        <p14:creationId xmlns:p14="http://schemas.microsoft.com/office/powerpoint/2010/main" val="16090369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smtClean="0"/>
              <a:t>So what I realised I’m actually</a:t>
            </a:r>
            <a:r>
              <a:rPr lang="en-CA" baseline="0" dirty="0" smtClean="0"/>
              <a:t> doing is going back to the start, re-analysing my level design learnings and rules</a:t>
            </a:r>
            <a:endParaRPr lang="en-CA" dirty="0"/>
          </a:p>
        </p:txBody>
      </p:sp>
      <p:sp>
        <p:nvSpPr>
          <p:cNvPr id="4" name="Slide Number Placeholder 3"/>
          <p:cNvSpPr>
            <a:spLocks noGrp="1"/>
          </p:cNvSpPr>
          <p:nvPr>
            <p:ph type="sldNum" sz="quarter" idx="10"/>
          </p:nvPr>
        </p:nvSpPr>
        <p:spPr/>
        <p:txBody>
          <a:bodyPr/>
          <a:lstStyle/>
          <a:p>
            <a:fld id="{894FD5BF-4AFE-4972-AC24-9B263B5AB3AB}" type="slidenum">
              <a:rPr lang="en-CA" smtClean="0">
                <a:solidFill>
                  <a:prstClr val="black"/>
                </a:solidFill>
              </a:rPr>
              <a:pPr/>
              <a:t>51</a:t>
            </a:fld>
            <a:endParaRPr lang="en-CA">
              <a:solidFill>
                <a:prstClr val="black"/>
              </a:solidFill>
            </a:endParaRPr>
          </a:p>
        </p:txBody>
      </p:sp>
    </p:spTree>
    <p:extLst>
      <p:ext uri="{BB962C8B-B14F-4D97-AF65-F5344CB8AC3E}">
        <p14:creationId xmlns:p14="http://schemas.microsoft.com/office/powerpoint/2010/main" val="7573842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As a designer, I had to </a:t>
            </a:r>
            <a:r>
              <a:rPr lang="en-CA" dirty="0" err="1" smtClean="0"/>
              <a:t>reevaluate</a:t>
            </a:r>
            <a:r>
              <a:rPr lang="en-CA" dirty="0" smtClean="0"/>
              <a:t> every technique, every instinct,</a:t>
            </a:r>
            <a:r>
              <a:rPr lang="en-CA" baseline="0" dirty="0" smtClean="0"/>
              <a:t> every superstition to validate it</a:t>
            </a:r>
            <a:endParaRPr lang="en-CA" dirty="0"/>
          </a:p>
        </p:txBody>
      </p:sp>
      <p:sp>
        <p:nvSpPr>
          <p:cNvPr id="4" name="Slide Number Placeholder 3"/>
          <p:cNvSpPr>
            <a:spLocks noGrp="1"/>
          </p:cNvSpPr>
          <p:nvPr>
            <p:ph type="sldNum" sz="quarter" idx="10"/>
          </p:nvPr>
        </p:nvSpPr>
        <p:spPr/>
        <p:txBody>
          <a:bodyPr/>
          <a:lstStyle/>
          <a:p>
            <a:fld id="{894FD5BF-4AFE-4972-AC24-9B263B5AB3AB}" type="slidenum">
              <a:rPr lang="en-CA" smtClean="0">
                <a:solidFill>
                  <a:prstClr val="black"/>
                </a:solidFill>
              </a:rPr>
              <a:pPr/>
              <a:t>52</a:t>
            </a:fld>
            <a:endParaRPr lang="en-CA">
              <a:solidFill>
                <a:prstClr val="black"/>
              </a:solidFill>
            </a:endParaRPr>
          </a:p>
        </p:txBody>
      </p:sp>
    </p:spTree>
    <p:extLst>
      <p:ext uri="{BB962C8B-B14F-4D97-AF65-F5344CB8AC3E}">
        <p14:creationId xmlns:p14="http://schemas.microsoft.com/office/powerpoint/2010/main" val="20999251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fld id="{894FD5BF-4AFE-4972-AC24-9B263B5AB3AB}" type="slidenum">
              <a:rPr lang="en-CA" smtClean="0">
                <a:solidFill>
                  <a:prstClr val="black"/>
                </a:solidFill>
              </a:rPr>
              <a:pPr/>
              <a:t>57</a:t>
            </a:fld>
            <a:endParaRPr lang="en-CA">
              <a:solidFill>
                <a:prstClr val="black"/>
              </a:solidFill>
            </a:endParaRPr>
          </a:p>
        </p:txBody>
      </p:sp>
    </p:spTree>
    <p:extLst>
      <p:ext uri="{BB962C8B-B14F-4D97-AF65-F5344CB8AC3E}">
        <p14:creationId xmlns:p14="http://schemas.microsoft.com/office/powerpoint/2010/main" val="7764770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fld id="{894FD5BF-4AFE-4972-AC24-9B263B5AB3AB}" type="slidenum">
              <a:rPr lang="en-CA" smtClean="0">
                <a:solidFill>
                  <a:prstClr val="black"/>
                </a:solidFill>
              </a:rPr>
              <a:pPr/>
              <a:t>58</a:t>
            </a:fld>
            <a:endParaRPr lang="en-CA">
              <a:solidFill>
                <a:prstClr val="black"/>
              </a:solidFill>
            </a:endParaRPr>
          </a:p>
        </p:txBody>
      </p:sp>
    </p:spTree>
    <p:extLst>
      <p:ext uri="{BB962C8B-B14F-4D97-AF65-F5344CB8AC3E}">
        <p14:creationId xmlns:p14="http://schemas.microsoft.com/office/powerpoint/2010/main" val="23168980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fld id="{894FD5BF-4AFE-4972-AC24-9B263B5AB3AB}" type="slidenum">
              <a:rPr lang="en-CA" smtClean="0">
                <a:solidFill>
                  <a:prstClr val="black"/>
                </a:solidFill>
              </a:rPr>
              <a:pPr/>
              <a:t>59</a:t>
            </a:fld>
            <a:endParaRPr lang="en-CA">
              <a:solidFill>
                <a:prstClr val="black"/>
              </a:solidFill>
            </a:endParaRPr>
          </a:p>
        </p:txBody>
      </p:sp>
    </p:spTree>
    <p:extLst>
      <p:ext uri="{BB962C8B-B14F-4D97-AF65-F5344CB8AC3E}">
        <p14:creationId xmlns:p14="http://schemas.microsoft.com/office/powerpoint/2010/main" val="312807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fld id="{894FD5BF-4AFE-4972-AC24-9B263B5AB3AB}" type="slidenum">
              <a:rPr lang="en-CA" smtClean="0">
                <a:solidFill>
                  <a:prstClr val="black"/>
                </a:solidFill>
              </a:rPr>
              <a:pPr/>
              <a:t>60</a:t>
            </a:fld>
            <a:endParaRPr lang="en-CA">
              <a:solidFill>
                <a:prstClr val="black"/>
              </a:solidFill>
            </a:endParaRPr>
          </a:p>
        </p:txBody>
      </p:sp>
    </p:spTree>
    <p:extLst>
      <p:ext uri="{BB962C8B-B14F-4D97-AF65-F5344CB8AC3E}">
        <p14:creationId xmlns:p14="http://schemas.microsoft.com/office/powerpoint/2010/main" val="12493794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fld id="{894FD5BF-4AFE-4972-AC24-9B263B5AB3AB}" type="slidenum">
              <a:rPr lang="en-CA" smtClean="0">
                <a:solidFill>
                  <a:prstClr val="black"/>
                </a:solidFill>
              </a:rPr>
              <a:pPr/>
              <a:t>61</a:t>
            </a:fld>
            <a:endParaRPr lang="en-CA">
              <a:solidFill>
                <a:prstClr val="black"/>
              </a:solidFill>
            </a:endParaRPr>
          </a:p>
        </p:txBody>
      </p:sp>
    </p:spTree>
    <p:extLst>
      <p:ext uri="{BB962C8B-B14F-4D97-AF65-F5344CB8AC3E}">
        <p14:creationId xmlns:p14="http://schemas.microsoft.com/office/powerpoint/2010/main" val="22041881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fld id="{894FD5BF-4AFE-4972-AC24-9B263B5AB3AB}" type="slidenum">
              <a:rPr lang="en-CA" smtClean="0">
                <a:solidFill>
                  <a:prstClr val="black"/>
                </a:solidFill>
              </a:rPr>
              <a:pPr/>
              <a:t>62</a:t>
            </a:fld>
            <a:endParaRPr lang="en-CA">
              <a:solidFill>
                <a:prstClr val="black"/>
              </a:solidFill>
            </a:endParaRPr>
          </a:p>
        </p:txBody>
      </p:sp>
    </p:spTree>
    <p:extLst>
      <p:ext uri="{BB962C8B-B14F-4D97-AF65-F5344CB8AC3E}">
        <p14:creationId xmlns:p14="http://schemas.microsoft.com/office/powerpoint/2010/main" val="32994533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fld id="{894FD5BF-4AFE-4972-AC24-9B263B5AB3AB}" type="slidenum">
              <a:rPr lang="en-CA" smtClean="0">
                <a:solidFill>
                  <a:prstClr val="black"/>
                </a:solidFill>
              </a:rPr>
              <a:pPr/>
              <a:t>63</a:t>
            </a:fld>
            <a:endParaRPr lang="en-CA">
              <a:solidFill>
                <a:prstClr val="black"/>
              </a:solidFill>
            </a:endParaRPr>
          </a:p>
        </p:txBody>
      </p:sp>
    </p:spTree>
    <p:extLst>
      <p:ext uri="{BB962C8B-B14F-4D97-AF65-F5344CB8AC3E}">
        <p14:creationId xmlns:p14="http://schemas.microsoft.com/office/powerpoint/2010/main" val="397830978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fld id="{894FD5BF-4AFE-4972-AC24-9B263B5AB3AB}" type="slidenum">
              <a:rPr lang="en-CA" smtClean="0">
                <a:solidFill>
                  <a:prstClr val="black"/>
                </a:solidFill>
              </a:rPr>
              <a:pPr/>
              <a:t>64</a:t>
            </a:fld>
            <a:endParaRPr lang="en-CA">
              <a:solidFill>
                <a:prstClr val="black"/>
              </a:solidFill>
            </a:endParaRPr>
          </a:p>
        </p:txBody>
      </p:sp>
    </p:spTree>
    <p:extLst>
      <p:ext uri="{BB962C8B-B14F-4D97-AF65-F5344CB8AC3E}">
        <p14:creationId xmlns:p14="http://schemas.microsoft.com/office/powerpoint/2010/main" val="885832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p:spPr>
        <p:txBody>
          <a:bodyPr/>
          <a:lstStyle/>
          <a:p>
            <a:r>
              <a:rPr lang="en-US" altLang="en-US" dirty="0" smtClean="0"/>
              <a:t>Who the hell am I?  </a:t>
            </a:r>
          </a:p>
          <a:p>
            <a:endParaRPr lang="en-US" altLang="en-US" dirty="0" smtClean="0"/>
          </a:p>
          <a:p>
            <a:r>
              <a:rPr lang="en-US" altLang="en-US" dirty="0" smtClean="0"/>
              <a:t>My recent background was at</a:t>
            </a:r>
            <a:r>
              <a:rPr lang="en-US" altLang="en-US" baseline="0" dirty="0" smtClean="0"/>
              <a:t> Microsoft, where I worked on Sunset Overdrive and State of Decay.  Longer ago I made The Suffering games.</a:t>
            </a:r>
            <a:endParaRPr lang="en-US" altLang="en-US" dirty="0" smtClean="0"/>
          </a:p>
          <a:p>
            <a:endParaRPr lang="en-US" altLang="en-US" dirty="0" smtClean="0"/>
          </a:p>
          <a:p>
            <a:r>
              <a:rPr lang="en-US" altLang="en-US" dirty="0" smtClean="0"/>
              <a:t>Recently, I’ve had a </a:t>
            </a:r>
            <a:r>
              <a:rPr lang="en-US" altLang="en-US" dirty="0" smtClean="0"/>
              <a:t>bit of a back to the start for myself, </a:t>
            </a:r>
            <a:r>
              <a:rPr lang="en-US" altLang="en-US" dirty="0" smtClean="0"/>
              <a:t>as I’m now taking on an indie project.</a:t>
            </a:r>
            <a:r>
              <a:rPr lang="en-US" altLang="en-US" baseline="0" dirty="0" smtClean="0"/>
              <a:t>  </a:t>
            </a:r>
            <a:r>
              <a:rPr lang="en-US" altLang="en-US" dirty="0" smtClean="0"/>
              <a:t>It’s an action </a:t>
            </a:r>
            <a:r>
              <a:rPr lang="en-US" altLang="en-US" baseline="0" dirty="0" smtClean="0"/>
              <a:t>game </a:t>
            </a:r>
            <a:r>
              <a:rPr lang="en-US" altLang="en-US" dirty="0" smtClean="0"/>
              <a:t>with an experimental </a:t>
            </a:r>
            <a:r>
              <a:rPr lang="en-US" altLang="en-US" dirty="0" smtClean="0"/>
              <a:t>narrative.</a:t>
            </a:r>
          </a:p>
          <a:p>
            <a:endParaRPr lang="en-US" altLang="en-US" dirty="0" smtClean="0"/>
          </a:p>
          <a:p>
            <a:r>
              <a:rPr lang="en-US" altLang="en-US" dirty="0" smtClean="0"/>
              <a:t>And</a:t>
            </a:r>
            <a:r>
              <a:rPr lang="en-US" altLang="en-US" baseline="0" dirty="0" smtClean="0"/>
              <a:t> going back to the start for me right now means remembering how to program.  What joy!  </a:t>
            </a:r>
            <a:endParaRPr lang="en-US" altLang="en-US" dirty="0" smtClean="0"/>
          </a:p>
        </p:txBody>
      </p:sp>
    </p:spTree>
    <p:extLst>
      <p:ext uri="{BB962C8B-B14F-4D97-AF65-F5344CB8AC3E}">
        <p14:creationId xmlns:p14="http://schemas.microsoft.com/office/powerpoint/2010/main" val="160257265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In the dark</a:t>
            </a:r>
            <a:r>
              <a:rPr lang="en-US" baseline="0" dirty="0" smtClean="0"/>
              <a:t> past our next speaker worked at Raven </a:t>
            </a:r>
            <a:r>
              <a:rPr lang="en-US" baseline="0" dirty="0" smtClean="0"/>
              <a:t>on </a:t>
            </a:r>
            <a:r>
              <a:rPr lang="en-US" baseline="0" dirty="0" smtClean="0"/>
              <a:t>the Wolfenstein franchise.  Currently he is at BioWare Montreal, where he is working on Mass Effect, Mass Effect and more Mass Effect.   When he’s not modeling </a:t>
            </a:r>
            <a:r>
              <a:rPr lang="en-US" baseline="0" dirty="0" smtClean="0"/>
              <a:t>for male </a:t>
            </a:r>
            <a:r>
              <a:rPr lang="en-US" baseline="0" dirty="0" smtClean="0"/>
              <a:t>calendars (with me, </a:t>
            </a:r>
            <a:r>
              <a:rPr lang="en-US" baseline="0" dirty="0" err="1" smtClean="0"/>
              <a:t>ack</a:t>
            </a:r>
            <a:r>
              <a:rPr lang="en-US" baseline="0" dirty="0" smtClean="0"/>
              <a:t>! </a:t>
            </a:r>
            <a:r>
              <a:rPr lang="en-US" sz="1200" u="sng" kern="1200" dirty="0" smtClean="0">
                <a:solidFill>
                  <a:schemeClr val="tx1"/>
                </a:solidFill>
                <a:effectLst/>
                <a:latin typeface="Calibri" panose="020F0502020204030204" pitchFamily="34" charset="0"/>
                <a:ea typeface="+mn-ea"/>
                <a:cs typeface="+mn-cs"/>
                <a:hlinkClick r:id="rId3" action="ppaction://hlinkfile"/>
              </a:rPr>
              <a:t>www.menofgamedev.com</a:t>
            </a:r>
            <a:r>
              <a:rPr lang="en-US" sz="1200" u="sng" kern="1200" dirty="0" smtClean="0">
                <a:solidFill>
                  <a:schemeClr val="tx1"/>
                </a:solidFill>
                <a:effectLst/>
                <a:latin typeface="Calibri" panose="020F0502020204030204" pitchFamily="34" charset="0"/>
                <a:ea typeface="+mn-ea"/>
                <a:cs typeface="+mn-cs"/>
              </a:rPr>
              <a:t>) </a:t>
            </a:r>
            <a:r>
              <a:rPr lang="en-US" sz="1200" u="none" kern="1200" baseline="0" dirty="0" smtClean="0">
                <a:solidFill>
                  <a:schemeClr val="tx1"/>
                </a:solidFill>
                <a:effectLst/>
                <a:latin typeface="Calibri" panose="020F0502020204030204" pitchFamily="34" charset="0"/>
                <a:ea typeface="+mn-ea"/>
                <a:cs typeface="+mn-cs"/>
              </a:rPr>
              <a:t>h</a:t>
            </a:r>
            <a:r>
              <a:rPr lang="en-US" baseline="0" dirty="0" smtClean="0"/>
              <a:t>e has been known to speak about diversity issues in games...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Manveer Heir!</a:t>
            </a:r>
          </a:p>
        </p:txBody>
      </p:sp>
      <p:sp>
        <p:nvSpPr>
          <p:cNvPr id="4" name="Slide Number Placeholder 3"/>
          <p:cNvSpPr>
            <a:spLocks noGrp="1"/>
          </p:cNvSpPr>
          <p:nvPr>
            <p:ph type="sldNum" sz="quarter" idx="10"/>
          </p:nvPr>
        </p:nvSpPr>
        <p:spPr/>
        <p:txBody>
          <a:bodyPr/>
          <a:lstStyle/>
          <a:p>
            <a:pPr>
              <a:defRPr/>
            </a:pPr>
            <a:fld id="{E9ECFE0A-5A89-45E0-A479-944C4307F62E}" type="slidenum">
              <a:rPr lang="en-US" smtClean="0"/>
              <a:pPr>
                <a:defRPr/>
              </a:pPr>
              <a:t>66</a:t>
            </a:fld>
            <a:endParaRPr lang="en-US"/>
          </a:p>
        </p:txBody>
      </p:sp>
    </p:spTree>
    <p:extLst>
      <p:ext uri="{BB962C8B-B14F-4D97-AF65-F5344CB8AC3E}">
        <p14:creationId xmlns:p14="http://schemas.microsoft.com/office/powerpoint/2010/main" val="47955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Calibri" panose="020F0502020204030204" pitchFamily="34" charset="0"/>
                <a:ea typeface="+mn-ea"/>
                <a:cs typeface="+mn-cs"/>
              </a:rPr>
              <a:t>So let’s hit that reset button and go back to the start, or at least back to my start. My start of wanting to make video games for a living, to be specific. We have to go back to the early 90s, when 10 year old Manveer is reading every issue of PC Gamer and playing every game he can get his hands on. </a:t>
            </a:r>
          </a:p>
          <a:p>
            <a:pPr eaLnBrk="1" hangingPunct="1"/>
            <a:endParaRPr lang="en-US" altLang="en-US" dirty="0" smtClean="0"/>
          </a:p>
        </p:txBody>
      </p:sp>
    </p:spTree>
    <p:extLst>
      <p:ext uri="{BB962C8B-B14F-4D97-AF65-F5344CB8AC3E}">
        <p14:creationId xmlns:p14="http://schemas.microsoft.com/office/powerpoint/2010/main" val="337636603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Calibri" panose="020F0502020204030204" pitchFamily="34" charset="0"/>
                <a:ea typeface="+mn-ea"/>
                <a:cs typeface="+mn-cs"/>
              </a:rPr>
              <a:t>It was around this time that I started going from playing games to wondering what it would be like to make games. And thankfully there was no dearth of people talking about making video games in the press. I read interviews with Richard </a:t>
            </a:r>
            <a:r>
              <a:rPr lang="en-US" sz="1200" kern="1200" dirty="0" err="1" smtClean="0">
                <a:solidFill>
                  <a:schemeClr val="tx1"/>
                </a:solidFill>
                <a:effectLst/>
                <a:latin typeface="Calibri" panose="020F0502020204030204" pitchFamily="34" charset="0"/>
                <a:ea typeface="+mn-ea"/>
                <a:cs typeface="+mn-cs"/>
              </a:rPr>
              <a:t>Garriot</a:t>
            </a:r>
            <a:r>
              <a:rPr lang="en-US" sz="1200" kern="1200" dirty="0" smtClean="0">
                <a:solidFill>
                  <a:schemeClr val="tx1"/>
                </a:solidFill>
                <a:effectLst/>
                <a:latin typeface="Calibri" panose="020F0502020204030204" pitchFamily="34" charset="0"/>
                <a:ea typeface="+mn-ea"/>
                <a:cs typeface="+mn-cs"/>
              </a:rPr>
              <a:t>, Peter </a:t>
            </a:r>
            <a:r>
              <a:rPr lang="en-US" sz="1200" kern="1200" dirty="0" err="1" smtClean="0">
                <a:solidFill>
                  <a:schemeClr val="tx1"/>
                </a:solidFill>
                <a:effectLst/>
                <a:latin typeface="Calibri" panose="020F0502020204030204" pitchFamily="34" charset="0"/>
                <a:ea typeface="+mn-ea"/>
                <a:cs typeface="+mn-cs"/>
              </a:rPr>
              <a:t>Molyneux</a:t>
            </a:r>
            <a:r>
              <a:rPr lang="en-US" sz="1200" kern="1200" dirty="0" smtClean="0">
                <a:solidFill>
                  <a:schemeClr val="tx1"/>
                </a:solidFill>
                <a:effectLst/>
                <a:latin typeface="Calibri" panose="020F0502020204030204" pitchFamily="34" charset="0"/>
                <a:ea typeface="+mn-ea"/>
                <a:cs typeface="+mn-cs"/>
              </a:rPr>
              <a:t>, Warren Spector, John </a:t>
            </a:r>
            <a:r>
              <a:rPr lang="en-US" sz="1200" kern="1200" dirty="0" err="1" smtClean="0">
                <a:solidFill>
                  <a:schemeClr val="tx1"/>
                </a:solidFill>
                <a:effectLst/>
                <a:latin typeface="Calibri" panose="020F0502020204030204" pitchFamily="34" charset="0"/>
                <a:ea typeface="+mn-ea"/>
                <a:cs typeface="+mn-cs"/>
              </a:rPr>
              <a:t>Carmack</a:t>
            </a:r>
            <a:r>
              <a:rPr lang="en-US" sz="1200" kern="1200" dirty="0" smtClean="0">
                <a:solidFill>
                  <a:schemeClr val="tx1"/>
                </a:solidFill>
                <a:effectLst/>
                <a:latin typeface="Calibri" panose="020F0502020204030204" pitchFamily="34" charset="0"/>
                <a:ea typeface="+mn-ea"/>
                <a:cs typeface="+mn-cs"/>
              </a:rPr>
              <a:t>, and Sid Meier. I played their games exhaustively. </a:t>
            </a:r>
          </a:p>
          <a:p>
            <a:endParaRPr lang="en-US" dirty="0"/>
          </a:p>
        </p:txBody>
      </p:sp>
      <p:sp>
        <p:nvSpPr>
          <p:cNvPr id="4" name="Slide Number Placeholder 3"/>
          <p:cNvSpPr>
            <a:spLocks noGrp="1"/>
          </p:cNvSpPr>
          <p:nvPr>
            <p:ph type="sldNum" sz="quarter" idx="10"/>
          </p:nvPr>
        </p:nvSpPr>
        <p:spPr/>
        <p:txBody>
          <a:bodyPr/>
          <a:lstStyle/>
          <a:p>
            <a:fld id="{2A81D38B-CAF0-4C58-AFD6-4A8AB935DB7C}" type="slidenum">
              <a:rPr lang="en-US" altLang="en-US" smtClean="0">
                <a:solidFill>
                  <a:srgbClr val="000000"/>
                </a:solidFill>
              </a:rPr>
              <a:pPr/>
              <a:t>68</a:t>
            </a:fld>
            <a:endParaRPr lang="en-US" altLang="en-US">
              <a:solidFill>
                <a:srgbClr val="000000"/>
              </a:solidFill>
            </a:endParaRPr>
          </a:p>
        </p:txBody>
      </p:sp>
    </p:spTree>
    <p:extLst>
      <p:ext uri="{BB962C8B-B14F-4D97-AF65-F5344CB8AC3E}">
        <p14:creationId xmlns:p14="http://schemas.microsoft.com/office/powerpoint/2010/main" val="414417658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Calibri" panose="020F0502020204030204" pitchFamily="34" charset="0"/>
                <a:ea typeface="+mn-ea"/>
                <a:cs typeface="+mn-cs"/>
              </a:rPr>
              <a:t>I lived in Rockville, MD and at the time there were two video game companies in town, both of which were gracious enough to allow me to visit as a teenager. Epic Mega Games, where I got to see Tim Sweeney while the first Unreal was in development, and also Bethesda </a:t>
            </a:r>
            <a:r>
              <a:rPr lang="en-US" sz="1200" kern="1200" dirty="0" err="1" smtClean="0">
                <a:solidFill>
                  <a:schemeClr val="tx1"/>
                </a:solidFill>
                <a:effectLst/>
                <a:latin typeface="Calibri" panose="020F0502020204030204" pitchFamily="34" charset="0"/>
                <a:ea typeface="+mn-ea"/>
                <a:cs typeface="+mn-cs"/>
              </a:rPr>
              <a:t>Softworks</a:t>
            </a:r>
            <a:r>
              <a:rPr lang="en-US" sz="1200" kern="1200" dirty="0" smtClean="0">
                <a:solidFill>
                  <a:schemeClr val="tx1"/>
                </a:solidFill>
                <a:effectLst/>
                <a:latin typeface="Calibri" panose="020F0502020204030204" pitchFamily="34" charset="0"/>
                <a:ea typeface="+mn-ea"/>
                <a:cs typeface="+mn-cs"/>
              </a:rPr>
              <a:t> where I met RPG legends such as Ken </a:t>
            </a:r>
            <a:r>
              <a:rPr lang="en-US" sz="1200" kern="1200" dirty="0" err="1" smtClean="0">
                <a:solidFill>
                  <a:schemeClr val="tx1"/>
                </a:solidFill>
                <a:effectLst/>
                <a:latin typeface="Calibri" panose="020F0502020204030204" pitchFamily="34" charset="0"/>
                <a:ea typeface="+mn-ea"/>
                <a:cs typeface="+mn-cs"/>
              </a:rPr>
              <a:t>Rolston</a:t>
            </a:r>
            <a:r>
              <a:rPr lang="en-US" sz="1200" kern="1200" dirty="0" smtClean="0">
                <a:solidFill>
                  <a:schemeClr val="tx1"/>
                </a:solidFill>
                <a:effectLst/>
                <a:latin typeface="Calibri" panose="020F0502020204030204" pitchFamily="34" charset="0"/>
                <a:ea typeface="+mn-ea"/>
                <a:cs typeface="+mn-cs"/>
              </a:rPr>
              <a:t> and Todd Howard.</a:t>
            </a:r>
          </a:p>
          <a:p>
            <a:endParaRPr lang="en-US" dirty="0"/>
          </a:p>
        </p:txBody>
      </p:sp>
      <p:sp>
        <p:nvSpPr>
          <p:cNvPr id="4" name="Slide Number Placeholder 3"/>
          <p:cNvSpPr>
            <a:spLocks noGrp="1"/>
          </p:cNvSpPr>
          <p:nvPr>
            <p:ph type="sldNum" sz="quarter" idx="10"/>
          </p:nvPr>
        </p:nvSpPr>
        <p:spPr/>
        <p:txBody>
          <a:bodyPr/>
          <a:lstStyle/>
          <a:p>
            <a:fld id="{2A81D38B-CAF0-4C58-AFD6-4A8AB935DB7C}" type="slidenum">
              <a:rPr lang="en-US" altLang="en-US" smtClean="0">
                <a:solidFill>
                  <a:srgbClr val="000000"/>
                </a:solidFill>
              </a:rPr>
              <a:pPr/>
              <a:t>69</a:t>
            </a:fld>
            <a:endParaRPr lang="en-US" altLang="en-US">
              <a:solidFill>
                <a:srgbClr val="000000"/>
              </a:solidFill>
            </a:endParaRPr>
          </a:p>
        </p:txBody>
      </p:sp>
    </p:spTree>
    <p:extLst>
      <p:ext uri="{BB962C8B-B14F-4D97-AF65-F5344CB8AC3E}">
        <p14:creationId xmlns:p14="http://schemas.microsoft.com/office/powerpoint/2010/main" val="419475873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Calibri" panose="020F0502020204030204" pitchFamily="34" charset="0"/>
                <a:ea typeface="+mn-ea"/>
                <a:cs typeface="+mn-cs"/>
              </a:rPr>
              <a:t>But somewhere along the way I started noticing something. Maybe you’ve already noticed it. There’s something very different between me and all the people I saw as role models. And it wasn’t age. Yes, they were all white men. I remember this feeling weird at the time. A few friends told me brown people don’t make games, that we work at 7-11s or drive taxis. But making games? That wasn’t something we did. Not my people. </a:t>
            </a:r>
          </a:p>
          <a:p>
            <a:endParaRPr lang="en-US" dirty="0"/>
          </a:p>
        </p:txBody>
      </p:sp>
      <p:sp>
        <p:nvSpPr>
          <p:cNvPr id="4" name="Slide Number Placeholder 3"/>
          <p:cNvSpPr>
            <a:spLocks noGrp="1"/>
          </p:cNvSpPr>
          <p:nvPr>
            <p:ph type="sldNum" sz="quarter" idx="10"/>
          </p:nvPr>
        </p:nvSpPr>
        <p:spPr/>
        <p:txBody>
          <a:bodyPr/>
          <a:lstStyle/>
          <a:p>
            <a:fld id="{2A81D38B-CAF0-4C58-AFD6-4A8AB935DB7C}" type="slidenum">
              <a:rPr lang="en-US" altLang="en-US" smtClean="0">
                <a:solidFill>
                  <a:srgbClr val="000000"/>
                </a:solidFill>
              </a:rPr>
              <a:pPr/>
              <a:t>70</a:t>
            </a:fld>
            <a:endParaRPr lang="en-US" altLang="en-US">
              <a:solidFill>
                <a:srgbClr val="000000"/>
              </a:solidFill>
            </a:endParaRPr>
          </a:p>
        </p:txBody>
      </p:sp>
    </p:spTree>
    <p:extLst>
      <p:ext uri="{BB962C8B-B14F-4D97-AF65-F5344CB8AC3E}">
        <p14:creationId xmlns:p14="http://schemas.microsoft.com/office/powerpoint/2010/main" val="93634548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Calibri" panose="020F0502020204030204" pitchFamily="34" charset="0"/>
                <a:ea typeface="+mn-ea"/>
                <a:cs typeface="+mn-cs"/>
              </a:rPr>
              <a:t>This seemed weird to me. Why the hell couldn’t I make games and be creative? Why was video game creativity the eminent domain of white men? Well it’s not, but teenage Manveer didn’t know that. So, I got a degree in Computer Science, in part because brown people learn to code not design games. I told people I really wanted to design games and programming was just a way to get my foot in the door and have a demonstrable skill.</a:t>
            </a:r>
            <a:endParaRPr lang="en-US" dirty="0"/>
          </a:p>
        </p:txBody>
      </p:sp>
      <p:sp>
        <p:nvSpPr>
          <p:cNvPr id="4" name="Slide Number Placeholder 3"/>
          <p:cNvSpPr>
            <a:spLocks noGrp="1"/>
          </p:cNvSpPr>
          <p:nvPr>
            <p:ph type="sldNum" sz="quarter" idx="10"/>
          </p:nvPr>
        </p:nvSpPr>
        <p:spPr/>
        <p:txBody>
          <a:bodyPr/>
          <a:lstStyle/>
          <a:p>
            <a:fld id="{2A81D38B-CAF0-4C58-AFD6-4A8AB935DB7C}" type="slidenum">
              <a:rPr lang="en-US" altLang="en-US" smtClean="0">
                <a:solidFill>
                  <a:srgbClr val="000000"/>
                </a:solidFill>
              </a:rPr>
              <a:pPr/>
              <a:t>71</a:t>
            </a:fld>
            <a:endParaRPr lang="en-US" altLang="en-US">
              <a:solidFill>
                <a:srgbClr val="000000"/>
              </a:solidFill>
            </a:endParaRPr>
          </a:p>
        </p:txBody>
      </p:sp>
    </p:spTree>
    <p:extLst>
      <p:ext uri="{BB962C8B-B14F-4D97-AF65-F5344CB8AC3E}">
        <p14:creationId xmlns:p14="http://schemas.microsoft.com/office/powerpoint/2010/main" val="365460464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Calibri" panose="020F0502020204030204" pitchFamily="34" charset="0"/>
                <a:ea typeface="+mn-ea"/>
                <a:cs typeface="+mn-cs"/>
              </a:rPr>
              <a:t>But along the way from then until now? There was doubt. I’ve felt like</a:t>
            </a:r>
            <a:r>
              <a:rPr lang="en-US" sz="1200" kern="1200" baseline="0" dirty="0" smtClean="0">
                <a:solidFill>
                  <a:schemeClr val="tx1"/>
                </a:solidFill>
                <a:effectLst/>
                <a:latin typeface="Calibri" panose="020F0502020204030204" pitchFamily="34" charset="0"/>
                <a:ea typeface="+mn-ea"/>
                <a:cs typeface="+mn-cs"/>
              </a:rPr>
              <a:t> an outsider most of my life. Small things like being called the name of the one other Indian guy at work may seem small, but they add up and affect your psyche. </a:t>
            </a:r>
            <a:r>
              <a:rPr lang="en-US" sz="1200" kern="1200" dirty="0" smtClean="0">
                <a:solidFill>
                  <a:schemeClr val="tx1"/>
                </a:solidFill>
                <a:effectLst/>
                <a:latin typeface="Calibri" panose="020F0502020204030204" pitchFamily="34" charset="0"/>
                <a:ea typeface="+mn-ea"/>
                <a:cs typeface="+mn-cs"/>
              </a:rPr>
              <a:t>And I made it through! What about the others who didn’t? </a:t>
            </a:r>
          </a:p>
          <a:p>
            <a:endParaRPr lang="en-US" dirty="0"/>
          </a:p>
        </p:txBody>
      </p:sp>
      <p:sp>
        <p:nvSpPr>
          <p:cNvPr id="4" name="Slide Number Placeholder 3"/>
          <p:cNvSpPr>
            <a:spLocks noGrp="1"/>
          </p:cNvSpPr>
          <p:nvPr>
            <p:ph type="sldNum" sz="quarter" idx="10"/>
          </p:nvPr>
        </p:nvSpPr>
        <p:spPr/>
        <p:txBody>
          <a:bodyPr/>
          <a:lstStyle/>
          <a:p>
            <a:fld id="{2A81D38B-CAF0-4C58-AFD6-4A8AB935DB7C}" type="slidenum">
              <a:rPr lang="en-US" altLang="en-US" smtClean="0">
                <a:solidFill>
                  <a:srgbClr val="000000"/>
                </a:solidFill>
              </a:rPr>
              <a:pPr/>
              <a:t>72</a:t>
            </a:fld>
            <a:endParaRPr lang="en-US" altLang="en-US">
              <a:solidFill>
                <a:srgbClr val="000000"/>
              </a:solidFill>
            </a:endParaRPr>
          </a:p>
        </p:txBody>
      </p:sp>
    </p:spTree>
    <p:extLst>
      <p:ext uri="{BB962C8B-B14F-4D97-AF65-F5344CB8AC3E}">
        <p14:creationId xmlns:p14="http://schemas.microsoft.com/office/powerpoint/2010/main" val="104490430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anose="020F0502020204030204" pitchFamily="34" charset="0"/>
                <a:ea typeface="+mn-ea"/>
                <a:cs typeface="+mn-cs"/>
              </a:rPr>
              <a:t>What about the boyfriend of a relative of mine, a black man, who started asking me questions about how to make games once he found out what I do for a living. What do I do with his revelation when he said “I wish I knew you could make</a:t>
            </a:r>
            <a:r>
              <a:rPr lang="en-US" sz="1200" kern="1200" baseline="0" dirty="0" smtClean="0">
                <a:solidFill>
                  <a:schemeClr val="tx1"/>
                </a:solidFill>
                <a:effectLst/>
                <a:latin typeface="Calibri" panose="020F0502020204030204" pitchFamily="34" charset="0"/>
                <a:ea typeface="+mn-ea"/>
                <a:cs typeface="+mn-cs"/>
              </a:rPr>
              <a:t> games as a career</a:t>
            </a:r>
            <a:r>
              <a:rPr lang="en-US" sz="1200" kern="1200" dirty="0" smtClean="0">
                <a:solidFill>
                  <a:schemeClr val="tx1"/>
                </a:solidFill>
                <a:effectLst/>
                <a:latin typeface="Calibri" panose="020F0502020204030204" pitchFamily="34" charset="0"/>
                <a:ea typeface="+mn-ea"/>
                <a:cs typeface="+mn-cs"/>
              </a:rPr>
              <a:t>. No one tells you that when you’re a black kid.” What about the women I know who left the industry after a couple years due to the culture feeling too much like a “nerd frat house”? What about THESE others? What possible amazing games could all of these potential designers have made? Why do these voices have to be relegated to indie games only? </a:t>
            </a:r>
            <a:endParaRPr lang="en-US" sz="1200" kern="1200" dirty="0">
              <a:solidFill>
                <a:schemeClr val="tx1"/>
              </a:solidFill>
              <a:effectLst/>
              <a:latin typeface="Calibri" panose="020F0502020204030204" pitchFamily="34" charset="0"/>
              <a:ea typeface="+mn-ea"/>
              <a:cs typeface="+mn-cs"/>
            </a:endParaRPr>
          </a:p>
        </p:txBody>
      </p:sp>
      <p:sp>
        <p:nvSpPr>
          <p:cNvPr id="4" name="Slide Number Placeholder 3"/>
          <p:cNvSpPr>
            <a:spLocks noGrp="1"/>
          </p:cNvSpPr>
          <p:nvPr>
            <p:ph type="sldNum" sz="quarter" idx="10"/>
          </p:nvPr>
        </p:nvSpPr>
        <p:spPr/>
        <p:txBody>
          <a:bodyPr/>
          <a:lstStyle/>
          <a:p>
            <a:fld id="{2A81D38B-CAF0-4C58-AFD6-4A8AB935DB7C}" type="slidenum">
              <a:rPr lang="en-US" altLang="en-US" smtClean="0">
                <a:solidFill>
                  <a:srgbClr val="000000"/>
                </a:solidFill>
              </a:rPr>
              <a:pPr/>
              <a:t>73</a:t>
            </a:fld>
            <a:endParaRPr lang="en-US" altLang="en-US">
              <a:solidFill>
                <a:srgbClr val="000000"/>
              </a:solidFill>
            </a:endParaRPr>
          </a:p>
        </p:txBody>
      </p:sp>
    </p:spTree>
    <p:extLst>
      <p:ext uri="{BB962C8B-B14F-4D97-AF65-F5344CB8AC3E}">
        <p14:creationId xmlns:p14="http://schemas.microsoft.com/office/powerpoint/2010/main" val="164246647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anose="020F0502020204030204" pitchFamily="34" charset="0"/>
                <a:ea typeface="+mn-ea"/>
                <a:cs typeface="+mn-cs"/>
              </a:rPr>
              <a:t>I want every single one of you, especially those of you in AAA, to think about WHO is in charge of the creative on your games. WHO is the creative face of your games to the press? For most of you it’s a white guy. It’s the guys I listed before. Not only are white men predominantly in the industry but they also are the predominate faces of the industry we trot around to sell the games, to hype people, to inspire.</a:t>
            </a:r>
            <a:endParaRPr lang="en-US" sz="1200" kern="1200" dirty="0">
              <a:solidFill>
                <a:schemeClr val="tx1"/>
              </a:solidFill>
              <a:effectLst/>
              <a:latin typeface="Calibri" panose="020F0502020204030204" pitchFamily="34" charset="0"/>
              <a:ea typeface="+mn-ea"/>
              <a:cs typeface="+mn-cs"/>
            </a:endParaRPr>
          </a:p>
        </p:txBody>
      </p:sp>
      <p:sp>
        <p:nvSpPr>
          <p:cNvPr id="4" name="Slide Number Placeholder 3"/>
          <p:cNvSpPr>
            <a:spLocks noGrp="1"/>
          </p:cNvSpPr>
          <p:nvPr>
            <p:ph type="sldNum" sz="quarter" idx="10"/>
          </p:nvPr>
        </p:nvSpPr>
        <p:spPr/>
        <p:txBody>
          <a:bodyPr/>
          <a:lstStyle/>
          <a:p>
            <a:fld id="{2A81D38B-CAF0-4C58-AFD6-4A8AB935DB7C}" type="slidenum">
              <a:rPr lang="en-US" altLang="en-US" smtClean="0">
                <a:solidFill>
                  <a:srgbClr val="000000"/>
                </a:solidFill>
              </a:rPr>
              <a:pPr/>
              <a:t>74</a:t>
            </a:fld>
            <a:endParaRPr lang="en-US" altLang="en-US">
              <a:solidFill>
                <a:srgbClr val="000000"/>
              </a:solidFill>
            </a:endParaRPr>
          </a:p>
        </p:txBody>
      </p:sp>
    </p:spTree>
    <p:extLst>
      <p:ext uri="{BB962C8B-B14F-4D97-AF65-F5344CB8AC3E}">
        <p14:creationId xmlns:p14="http://schemas.microsoft.com/office/powerpoint/2010/main" val="121850463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Calibri" panose="020F0502020204030204" pitchFamily="34" charset="0"/>
                <a:ea typeface="+mn-ea"/>
                <a:cs typeface="+mn-cs"/>
              </a:rPr>
              <a:t>Because, really in AAA development how many women can you name in charge of creative development? Amy </a:t>
            </a:r>
            <a:r>
              <a:rPr lang="en-US" sz="1200" kern="1200" dirty="0" err="1" smtClean="0">
                <a:solidFill>
                  <a:schemeClr val="tx1"/>
                </a:solidFill>
                <a:effectLst/>
                <a:latin typeface="Calibri" panose="020F0502020204030204" pitchFamily="34" charset="0"/>
                <a:ea typeface="+mn-ea"/>
                <a:cs typeface="+mn-cs"/>
              </a:rPr>
              <a:t>Hennig</a:t>
            </a:r>
            <a:r>
              <a:rPr lang="en-US" sz="1200" kern="1200" dirty="0" smtClean="0">
                <a:solidFill>
                  <a:schemeClr val="tx1"/>
                </a:solidFill>
                <a:effectLst/>
                <a:latin typeface="Calibri" panose="020F0502020204030204" pitchFamily="34" charset="0"/>
                <a:ea typeface="+mn-ea"/>
                <a:cs typeface="+mn-cs"/>
              </a:rPr>
              <a:t>? Lucy Bradshaw? Kim Swift? How many ethnic minorities can you name in charge of creative in AAA? Is it more than you can fit on two hands? It wasn’t when I tried this exercise at home.</a:t>
            </a:r>
          </a:p>
          <a:p>
            <a:endParaRPr lang="en-US" dirty="0"/>
          </a:p>
        </p:txBody>
      </p:sp>
      <p:sp>
        <p:nvSpPr>
          <p:cNvPr id="4" name="Slide Number Placeholder 3"/>
          <p:cNvSpPr>
            <a:spLocks noGrp="1"/>
          </p:cNvSpPr>
          <p:nvPr>
            <p:ph type="sldNum" sz="quarter" idx="10"/>
          </p:nvPr>
        </p:nvSpPr>
        <p:spPr/>
        <p:txBody>
          <a:bodyPr/>
          <a:lstStyle/>
          <a:p>
            <a:fld id="{2A81D38B-CAF0-4C58-AFD6-4A8AB935DB7C}" type="slidenum">
              <a:rPr lang="en-US" altLang="en-US" smtClean="0">
                <a:solidFill>
                  <a:srgbClr val="000000"/>
                </a:solidFill>
              </a:rPr>
              <a:pPr/>
              <a:t>75</a:t>
            </a:fld>
            <a:endParaRPr lang="en-US" altLang="en-US">
              <a:solidFill>
                <a:srgbClr val="000000"/>
              </a:solidFill>
            </a:endParaRPr>
          </a:p>
        </p:txBody>
      </p:sp>
    </p:spTree>
    <p:extLst>
      <p:ext uri="{BB962C8B-B14F-4D97-AF65-F5344CB8AC3E}">
        <p14:creationId xmlns:p14="http://schemas.microsoft.com/office/powerpoint/2010/main" val="3983041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t>If we </a:t>
            </a:r>
            <a:r>
              <a:rPr lang="en-US" altLang="en-US" dirty="0" smtClean="0"/>
              <a:t>go back to the first brain </a:t>
            </a:r>
            <a:r>
              <a:rPr lang="en-US" altLang="en-US" dirty="0" smtClean="0"/>
              <a:t>dump,</a:t>
            </a:r>
            <a:r>
              <a:rPr lang="en-US" altLang="en-US" baseline="0" dirty="0" smtClean="0"/>
              <a:t> three years ago, </a:t>
            </a:r>
            <a:r>
              <a:rPr lang="en-US" altLang="en-US" dirty="0" smtClean="0"/>
              <a:t>we </a:t>
            </a:r>
            <a:r>
              <a:rPr lang="en-US" altLang="en-US" dirty="0" smtClean="0"/>
              <a:t>find I already did my version of this talk.</a:t>
            </a:r>
          </a:p>
          <a:p>
            <a:endParaRPr lang="en-US" dirty="0"/>
          </a:p>
        </p:txBody>
      </p:sp>
      <p:sp>
        <p:nvSpPr>
          <p:cNvPr id="4" name="Slide Number Placeholder 3"/>
          <p:cNvSpPr>
            <a:spLocks noGrp="1"/>
          </p:cNvSpPr>
          <p:nvPr>
            <p:ph type="sldNum" sz="quarter" idx="10"/>
          </p:nvPr>
        </p:nvSpPr>
        <p:spPr/>
        <p:txBody>
          <a:bodyPr/>
          <a:lstStyle/>
          <a:p>
            <a:pPr>
              <a:defRPr/>
            </a:pPr>
            <a:fld id="{E9ECFE0A-5A89-45E0-A479-944C4307F62E}" type="slidenum">
              <a:rPr lang="en-US" smtClean="0"/>
              <a:pPr>
                <a:defRPr/>
              </a:pPr>
              <a:t>7</a:t>
            </a:fld>
            <a:endParaRPr lang="en-US"/>
          </a:p>
        </p:txBody>
      </p:sp>
    </p:spTree>
    <p:extLst>
      <p:ext uri="{BB962C8B-B14F-4D97-AF65-F5344CB8AC3E}">
        <p14:creationId xmlns:p14="http://schemas.microsoft.com/office/powerpoint/2010/main" val="173673740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Calibri" panose="020F0502020204030204" pitchFamily="34" charset="0"/>
                <a:ea typeface="+mn-ea"/>
                <a:cs typeface="+mn-cs"/>
              </a:rPr>
              <a:t>Why the hell is it that the largest space we have for game development feels like it has the smallest amount of opportunities for those of us not born with the fortunate condition of being a white man? And if any white men in the audience feel attacked by these statements,</a:t>
            </a:r>
            <a:r>
              <a:rPr lang="en-US" sz="1200" kern="1200" baseline="0" dirty="0" smtClean="0">
                <a:solidFill>
                  <a:schemeClr val="tx1"/>
                </a:solidFill>
                <a:effectLst/>
                <a:latin typeface="Calibri" panose="020F0502020204030204" pitchFamily="34" charset="0"/>
                <a:ea typeface="+mn-ea"/>
                <a:cs typeface="+mn-cs"/>
              </a:rPr>
              <a:t> </a:t>
            </a:r>
            <a:r>
              <a:rPr lang="en-US" sz="1200" kern="1200" dirty="0" smtClean="0">
                <a:solidFill>
                  <a:schemeClr val="tx1"/>
                </a:solidFill>
                <a:effectLst/>
                <a:latin typeface="Calibri" panose="020F0502020204030204" pitchFamily="34" charset="0"/>
                <a:ea typeface="+mn-ea"/>
                <a:cs typeface="+mn-cs"/>
              </a:rPr>
              <a:t>don’t worry: some of my best friends are white men.</a:t>
            </a:r>
            <a:endParaRPr lang="en-US" dirty="0"/>
          </a:p>
        </p:txBody>
      </p:sp>
      <p:sp>
        <p:nvSpPr>
          <p:cNvPr id="4" name="Slide Number Placeholder 3"/>
          <p:cNvSpPr>
            <a:spLocks noGrp="1"/>
          </p:cNvSpPr>
          <p:nvPr>
            <p:ph type="sldNum" sz="quarter" idx="10"/>
          </p:nvPr>
        </p:nvSpPr>
        <p:spPr/>
        <p:txBody>
          <a:bodyPr/>
          <a:lstStyle/>
          <a:p>
            <a:fld id="{2A81D38B-CAF0-4C58-AFD6-4A8AB935DB7C}" type="slidenum">
              <a:rPr lang="en-US" altLang="en-US" smtClean="0">
                <a:solidFill>
                  <a:srgbClr val="000000"/>
                </a:solidFill>
              </a:rPr>
              <a:pPr/>
              <a:t>76</a:t>
            </a:fld>
            <a:endParaRPr lang="en-US" altLang="en-US">
              <a:solidFill>
                <a:srgbClr val="000000"/>
              </a:solidFill>
            </a:endParaRPr>
          </a:p>
        </p:txBody>
      </p:sp>
    </p:spTree>
    <p:extLst>
      <p:ext uri="{BB962C8B-B14F-4D97-AF65-F5344CB8AC3E}">
        <p14:creationId xmlns:p14="http://schemas.microsoft.com/office/powerpoint/2010/main" val="164328722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Calibri" panose="020F0502020204030204" pitchFamily="34" charset="0"/>
                <a:ea typeface="+mn-ea"/>
                <a:cs typeface="+mn-cs"/>
              </a:rPr>
              <a:t>The status quo is not enough. It already questions our existence. Meritocracy is a proven lie if you aren’t a white man. Rape jokes are made. You get called the other Indian guys’ name. You’re told your too aggressive</a:t>
            </a:r>
            <a:r>
              <a:rPr lang="en-US" sz="1200" kern="1200" baseline="0" dirty="0" smtClean="0">
                <a:solidFill>
                  <a:schemeClr val="tx1"/>
                </a:solidFill>
                <a:effectLst/>
                <a:latin typeface="Calibri" panose="020F0502020204030204" pitchFamily="34" charset="0"/>
                <a:ea typeface="+mn-ea"/>
                <a:cs typeface="+mn-cs"/>
              </a:rPr>
              <a:t> and told to control your tone</a:t>
            </a:r>
            <a:r>
              <a:rPr lang="en-US" sz="1200" kern="1200" dirty="0" smtClean="0">
                <a:solidFill>
                  <a:schemeClr val="tx1"/>
                </a:solidFill>
                <a:effectLst/>
                <a:latin typeface="Calibri" panose="020F0502020204030204" pitchFamily="34" charset="0"/>
                <a:ea typeface="+mn-ea"/>
                <a:cs typeface="+mn-cs"/>
              </a:rPr>
              <a:t>. So I want you to ask yourself this question: what is your company currently doing to promote, retain, and nurture ethnic minorities and women and grow them into the future faces of your company? </a:t>
            </a:r>
          </a:p>
          <a:p>
            <a:endParaRPr lang="en-US" dirty="0"/>
          </a:p>
        </p:txBody>
      </p:sp>
      <p:sp>
        <p:nvSpPr>
          <p:cNvPr id="4" name="Slide Number Placeholder 3"/>
          <p:cNvSpPr>
            <a:spLocks noGrp="1"/>
          </p:cNvSpPr>
          <p:nvPr>
            <p:ph type="sldNum" sz="quarter" idx="10"/>
          </p:nvPr>
        </p:nvSpPr>
        <p:spPr/>
        <p:txBody>
          <a:bodyPr/>
          <a:lstStyle/>
          <a:p>
            <a:fld id="{2A81D38B-CAF0-4C58-AFD6-4A8AB935DB7C}" type="slidenum">
              <a:rPr lang="en-US" altLang="en-US" smtClean="0">
                <a:solidFill>
                  <a:srgbClr val="000000"/>
                </a:solidFill>
              </a:rPr>
              <a:pPr/>
              <a:t>77</a:t>
            </a:fld>
            <a:endParaRPr lang="en-US" altLang="en-US">
              <a:solidFill>
                <a:srgbClr val="000000"/>
              </a:solidFill>
            </a:endParaRPr>
          </a:p>
        </p:txBody>
      </p:sp>
    </p:spTree>
    <p:extLst>
      <p:ext uri="{BB962C8B-B14F-4D97-AF65-F5344CB8AC3E}">
        <p14:creationId xmlns:p14="http://schemas.microsoft.com/office/powerpoint/2010/main" val="120848240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anose="020F0502020204030204" pitchFamily="34" charset="0"/>
                <a:ea typeface="+mn-ea"/>
                <a:cs typeface="+mn-cs"/>
              </a:rPr>
              <a:t>We absolutely need to work at promoting qualified minorities and women to leadership positions</a:t>
            </a:r>
            <a:r>
              <a:rPr lang="en-US" sz="1200" kern="1200" baseline="0" dirty="0" smtClean="0">
                <a:solidFill>
                  <a:schemeClr val="tx1"/>
                </a:solidFill>
                <a:effectLst/>
                <a:latin typeface="Calibri" panose="020F0502020204030204" pitchFamily="34" charset="0"/>
                <a:ea typeface="+mn-ea"/>
                <a:cs typeface="+mn-cs"/>
              </a:rPr>
              <a:t> and having them PROMOTE OUR GAMES TO THE PUBLIC </a:t>
            </a:r>
            <a:r>
              <a:rPr lang="en-US" sz="1200" kern="1200" dirty="0" smtClean="0">
                <a:solidFill>
                  <a:schemeClr val="tx1"/>
                </a:solidFill>
                <a:effectLst/>
                <a:latin typeface="Calibri" panose="020F0502020204030204" pitchFamily="34" charset="0"/>
                <a:ea typeface="+mn-ea"/>
                <a:cs typeface="+mn-cs"/>
              </a:rPr>
              <a:t>SO THAT THEY CAN BE POSITIVE ROLE MODELS FOR OTHER MINORITIES AND WOMEN WHO WILL JOIN THIS INDUSTRY SOME DAY I</a:t>
            </a:r>
            <a:r>
              <a:rPr lang="en-US" sz="1200" kern="1200" baseline="0" dirty="0" smtClean="0">
                <a:solidFill>
                  <a:schemeClr val="tx1"/>
                </a:solidFill>
                <a:effectLst/>
                <a:latin typeface="Calibri" panose="020F0502020204030204" pitchFamily="34" charset="0"/>
                <a:ea typeface="+mn-ea"/>
                <a:cs typeface="+mn-cs"/>
              </a:rPr>
              <a:t> HOPE</a:t>
            </a:r>
            <a:r>
              <a:rPr lang="en-US" sz="1200" kern="1200" dirty="0" smtClean="0">
                <a:solidFill>
                  <a:schemeClr val="tx1"/>
                </a:solidFill>
                <a:effectLst/>
                <a:latin typeface="Calibri" panose="020F0502020204030204" pitchFamily="34" charset="0"/>
                <a:ea typeface="+mn-ea"/>
                <a:cs typeface="+mn-cs"/>
              </a:rPr>
              <a:t>. Look at the people in your company. Identify people who may not typically get into the lead track and figure out if that’s something they want and how to help nurture them there. Not just one woman or minority. Many. At each company. All the time.</a:t>
            </a:r>
            <a:endParaRPr lang="en-US" dirty="0"/>
          </a:p>
        </p:txBody>
      </p:sp>
      <p:sp>
        <p:nvSpPr>
          <p:cNvPr id="4" name="Slide Number Placeholder 3"/>
          <p:cNvSpPr>
            <a:spLocks noGrp="1"/>
          </p:cNvSpPr>
          <p:nvPr>
            <p:ph type="sldNum" sz="quarter" idx="10"/>
          </p:nvPr>
        </p:nvSpPr>
        <p:spPr/>
        <p:txBody>
          <a:bodyPr/>
          <a:lstStyle/>
          <a:p>
            <a:fld id="{2A81D38B-CAF0-4C58-AFD6-4A8AB935DB7C}" type="slidenum">
              <a:rPr lang="en-US" altLang="en-US" smtClean="0">
                <a:solidFill>
                  <a:srgbClr val="000000"/>
                </a:solidFill>
              </a:rPr>
              <a:pPr/>
              <a:t>78</a:t>
            </a:fld>
            <a:endParaRPr lang="en-US" altLang="en-US">
              <a:solidFill>
                <a:srgbClr val="000000"/>
              </a:solidFill>
            </a:endParaRPr>
          </a:p>
        </p:txBody>
      </p:sp>
    </p:spTree>
    <p:extLst>
      <p:ext uri="{BB962C8B-B14F-4D97-AF65-F5344CB8AC3E}">
        <p14:creationId xmlns:p14="http://schemas.microsoft.com/office/powerpoint/2010/main" val="37854492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Calibri" panose="020F0502020204030204" pitchFamily="34" charset="0"/>
                <a:ea typeface="+mn-ea"/>
                <a:cs typeface="+mn-cs"/>
              </a:rPr>
              <a:t>So let’s hit that reset button</a:t>
            </a:r>
            <a:r>
              <a:rPr lang="en-US" sz="1200" kern="1200" baseline="0" dirty="0" smtClean="0">
                <a:solidFill>
                  <a:schemeClr val="tx1"/>
                </a:solidFill>
                <a:effectLst/>
                <a:latin typeface="Calibri" panose="020F0502020204030204" pitchFamily="34" charset="0"/>
                <a:ea typeface="+mn-ea"/>
                <a:cs typeface="+mn-cs"/>
              </a:rPr>
              <a:t> </a:t>
            </a:r>
            <a:r>
              <a:rPr lang="en-US" sz="1200" kern="1200" dirty="0" smtClean="0">
                <a:solidFill>
                  <a:schemeClr val="tx1"/>
                </a:solidFill>
                <a:effectLst/>
                <a:latin typeface="Calibri" panose="020F0502020204030204" pitchFamily="34" charset="0"/>
                <a:ea typeface="+mn-ea"/>
                <a:cs typeface="+mn-cs"/>
              </a:rPr>
              <a:t>to go back to the start and fix our hiring and promotion practices so that the next 10 year old Indian kid who wants to make games for a living isn’t told, that’s not what brown people </a:t>
            </a:r>
            <a:r>
              <a:rPr lang="en-US" sz="1200" kern="1200" smtClean="0">
                <a:solidFill>
                  <a:schemeClr val="tx1"/>
                </a:solidFill>
                <a:effectLst/>
                <a:latin typeface="Calibri" panose="020F0502020204030204" pitchFamily="34" charset="0"/>
                <a:ea typeface="+mn-ea"/>
                <a:cs typeface="+mn-cs"/>
              </a:rPr>
              <a:t>do.</a:t>
            </a:r>
            <a:endParaRPr lang="en-US" sz="1200" kern="1200" dirty="0" smtClean="0">
              <a:solidFill>
                <a:schemeClr val="tx1"/>
              </a:solidFill>
              <a:effectLst/>
              <a:latin typeface="Calibri" panose="020F0502020204030204"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2A81D38B-CAF0-4C58-AFD6-4A8AB935DB7C}" type="slidenum">
              <a:rPr lang="en-US" altLang="en-US" smtClean="0">
                <a:solidFill>
                  <a:srgbClr val="000000"/>
                </a:solidFill>
              </a:rPr>
              <a:pPr/>
              <a:t>79</a:t>
            </a:fld>
            <a:endParaRPr lang="en-US" altLang="en-US">
              <a:solidFill>
                <a:srgbClr val="000000"/>
              </a:solidFill>
            </a:endParaRPr>
          </a:p>
        </p:txBody>
      </p:sp>
    </p:spTree>
    <p:extLst>
      <p:ext uri="{BB962C8B-B14F-4D97-AF65-F5344CB8AC3E}">
        <p14:creationId xmlns:p14="http://schemas.microsoft.com/office/powerpoint/2010/main" val="403079161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Calibri" panose="020F0502020204030204" pitchFamily="34" charset="0"/>
                <a:ea typeface="+mn-ea"/>
                <a:cs typeface="+mn-cs"/>
              </a:rPr>
              <a:t>I had the pleasure of working with Leah at Microsoft on games like Sunset Overdrive and Quantum Break.  She</a:t>
            </a:r>
            <a:r>
              <a:rPr lang="en-US" sz="1200" b="0" i="0" kern="1200" baseline="0" dirty="0" smtClean="0">
                <a:solidFill>
                  <a:schemeClr val="tx1"/>
                </a:solidFill>
                <a:effectLst/>
                <a:latin typeface="Calibri" panose="020F0502020204030204" pitchFamily="34" charset="0"/>
                <a:ea typeface="+mn-ea"/>
                <a:cs typeface="+mn-cs"/>
              </a:rPr>
              <a:t> comes to games from a background in TV animation, and is now the narrative director at Arena Net where I can only imagine she’s working on more Guild Wars.  </a:t>
            </a:r>
          </a:p>
          <a:p>
            <a:endParaRPr lang="en-US" sz="1200" b="0" i="0" kern="1200" baseline="0" dirty="0" smtClean="0">
              <a:solidFill>
                <a:schemeClr val="tx1"/>
              </a:solidFill>
              <a:effectLst/>
              <a:latin typeface="Calibri" panose="020F0502020204030204" pitchFamily="34" charset="0"/>
              <a:ea typeface="+mn-ea"/>
              <a:cs typeface="+mn-cs"/>
            </a:endParaRPr>
          </a:p>
          <a:p>
            <a:r>
              <a:rPr lang="en-US" sz="1200" b="0" i="0" kern="1200" baseline="0" dirty="0" smtClean="0">
                <a:solidFill>
                  <a:schemeClr val="tx1"/>
                </a:solidFill>
                <a:effectLst/>
                <a:latin typeface="Calibri" panose="020F0502020204030204" pitchFamily="34" charset="0"/>
                <a:ea typeface="+mn-ea"/>
                <a:cs typeface="+mn-cs"/>
              </a:rPr>
              <a:t>Leah Hoyer!  </a:t>
            </a:r>
            <a:endParaRPr lang="en-US" sz="1200" b="0" i="0" kern="1200" dirty="0" smtClean="0">
              <a:solidFill>
                <a:schemeClr val="tx1"/>
              </a:solidFill>
              <a:effectLst/>
              <a:latin typeface="Calibri" panose="020F0502020204030204" pitchFamily="34" charset="0"/>
              <a:ea typeface="+mn-ea"/>
              <a:cs typeface="+mn-cs"/>
            </a:endParaRPr>
          </a:p>
          <a:p>
            <a:endParaRPr lang="en-US" sz="1200" b="0" i="0" kern="1200" dirty="0" smtClean="0">
              <a:solidFill>
                <a:schemeClr val="tx1"/>
              </a:solidFill>
              <a:effectLst/>
              <a:latin typeface="Calibri" panose="020F0502020204030204"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E9ECFE0A-5A89-45E0-A479-944C4307F62E}" type="slidenum">
              <a:rPr lang="en-US" smtClean="0"/>
              <a:pPr>
                <a:defRPr/>
              </a:pPr>
              <a:t>80</a:t>
            </a:fld>
            <a:endParaRPr lang="en-US"/>
          </a:p>
        </p:txBody>
      </p:sp>
    </p:spTree>
    <p:extLst>
      <p:ext uri="{BB962C8B-B14F-4D97-AF65-F5344CB8AC3E}">
        <p14:creationId xmlns:p14="http://schemas.microsoft.com/office/powerpoint/2010/main" val="115536705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p:spPr>
        <p:txBody>
          <a:bodyPr/>
          <a:lstStyle/>
          <a:p>
            <a:endParaRPr lang="en-US" altLang="en-US" smtClean="0"/>
          </a:p>
        </p:txBody>
      </p:sp>
      <p:sp>
        <p:nvSpPr>
          <p:cNvPr id="15364"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83F7062-076E-41C8-A3D6-234BB41B9A4E}" type="slidenum">
              <a:rPr lang="en-US" altLang="en-US" smtClean="0">
                <a:solidFill>
                  <a:srgbClr val="000000"/>
                </a:solidFill>
                <a:latin typeface="Calibri" panose="020F0502020204030204" pitchFamily="34" charset="0"/>
              </a:rPr>
              <a:pPr/>
              <a:t>91</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286655009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p:spPr>
        <p:txBody>
          <a:bodyPr/>
          <a:lstStyle/>
          <a:p>
            <a:r>
              <a:rPr lang="en-US" altLang="en-US" dirty="0" smtClean="0"/>
              <a:t>Got</a:t>
            </a:r>
            <a:r>
              <a:rPr lang="en-US" altLang="en-US" baseline="0" dirty="0" smtClean="0"/>
              <a:t> his start out </a:t>
            </a:r>
            <a:r>
              <a:rPr lang="en-US" altLang="en-US" baseline="0" dirty="0" smtClean="0"/>
              <a:t>west working with Electronic Arts on </a:t>
            </a:r>
            <a:r>
              <a:rPr lang="en-US" altLang="en-US" dirty="0" smtClean="0"/>
              <a:t>the </a:t>
            </a:r>
            <a:r>
              <a:rPr lang="en-US" altLang="en-US" dirty="0" smtClean="0"/>
              <a:t>FIFA </a:t>
            </a:r>
            <a:r>
              <a:rPr lang="en-US" altLang="en-US" dirty="0" smtClean="0"/>
              <a:t>franchise and EA Skate.  He then came east</a:t>
            </a:r>
            <a:r>
              <a:rPr lang="en-US" altLang="en-US" baseline="0" dirty="0" smtClean="0"/>
              <a:t> and spent a time at Behavior before landing at </a:t>
            </a:r>
            <a:r>
              <a:rPr lang="en-US" altLang="en-US" dirty="0" smtClean="0"/>
              <a:t>Ubisoft </a:t>
            </a:r>
            <a:r>
              <a:rPr lang="en-US" altLang="en-US" dirty="0" smtClean="0"/>
              <a:t>where he worked </a:t>
            </a:r>
            <a:r>
              <a:rPr lang="en-US" altLang="en-US" dirty="0" smtClean="0"/>
              <a:t>on</a:t>
            </a:r>
            <a:r>
              <a:rPr lang="en-US" altLang="en-US" baseline="0" dirty="0" smtClean="0"/>
              <a:t> shipped </a:t>
            </a:r>
            <a:r>
              <a:rPr lang="en-US" altLang="en-US" i="1" dirty="0" smtClean="0"/>
              <a:t>Black </a:t>
            </a:r>
            <a:r>
              <a:rPr lang="en-US" altLang="en-US" i="1" dirty="0" smtClean="0"/>
              <a:t>Flag</a:t>
            </a:r>
            <a:r>
              <a:rPr lang="en-US" altLang="en-US" dirty="0" smtClean="0"/>
              <a:t> as the Game Director</a:t>
            </a:r>
            <a:r>
              <a:rPr lang="en-US" altLang="en-US" dirty="0" smtClean="0"/>
              <a:t>.</a:t>
            </a:r>
          </a:p>
          <a:p>
            <a:endParaRPr lang="en-US" altLang="en-US" dirty="0" smtClean="0"/>
          </a:p>
          <a:p>
            <a:r>
              <a:rPr lang="en-US" altLang="en-US" dirty="0" smtClean="0"/>
              <a:t>Ash Ismail!  </a:t>
            </a:r>
            <a:endParaRPr lang="en-US" altLang="en-US" dirty="0" smtClean="0"/>
          </a:p>
        </p:txBody>
      </p:sp>
    </p:spTree>
    <p:extLst>
      <p:ext uri="{BB962C8B-B14F-4D97-AF65-F5344CB8AC3E}">
        <p14:creationId xmlns:p14="http://schemas.microsoft.com/office/powerpoint/2010/main" val="290975453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ln/>
        </p:spPr>
      </p:sp>
      <p:sp>
        <p:nvSpPr>
          <p:cNvPr id="6147" name="Notes Placeholder 2"/>
          <p:cNvSpPr>
            <a:spLocks noGrp="1"/>
          </p:cNvSpPr>
          <p:nvPr>
            <p:ph type="body" idx="1"/>
          </p:nvPr>
        </p:nvSpPr>
        <p:spPr>
          <a:noFill/>
        </p:spPr>
        <p:txBody>
          <a:bodyPr/>
          <a:lstStyle/>
          <a:p>
            <a:r>
              <a:rPr lang="en-US" altLang="fr-FR" smtClean="0"/>
              <a:t>Its not often that a person gets the attention of a large group of people who are forced to listen to him – so I’m very grateful for this opportunity  because I do love hearing myself talk.</a:t>
            </a:r>
          </a:p>
          <a:p>
            <a:endParaRPr lang="en-US" altLang="fr-FR" smtClean="0"/>
          </a:p>
          <a:p>
            <a:r>
              <a:rPr lang="en-US" altLang="fr-FR" smtClean="0"/>
              <a:t>So “back to the start”, a few things came to mind. </a:t>
            </a:r>
            <a:endParaRPr lang="fr-CA" altLang="fr-FR" smtClean="0"/>
          </a:p>
          <a:p>
            <a:endParaRPr lang="en-CA" altLang="en-US" smtClean="0"/>
          </a:p>
        </p:txBody>
      </p:sp>
      <p:sp>
        <p:nvSpPr>
          <p:cNvPr id="614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AF7C523-A280-413F-AD10-05246A729BDD}" type="slidenum">
              <a:rPr lang="en-US" altLang="fr-FR" smtClean="0">
                <a:solidFill>
                  <a:srgbClr val="000000"/>
                </a:solidFill>
                <a:latin typeface="Calibri" panose="020F0502020204030204" pitchFamily="34" charset="0"/>
              </a:rPr>
              <a:pPr/>
              <a:t>93</a:t>
            </a:fld>
            <a:endParaRPr lang="en-US" altLang="fr-FR"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28066246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a:ln/>
        </p:spPr>
      </p:sp>
      <p:sp>
        <p:nvSpPr>
          <p:cNvPr id="8195" name="Notes Placeholder 2"/>
          <p:cNvSpPr>
            <a:spLocks noGrp="1"/>
          </p:cNvSpPr>
          <p:nvPr>
            <p:ph type="body" idx="1"/>
          </p:nvPr>
        </p:nvSpPr>
        <p:spPr>
          <a:noFill/>
        </p:spPr>
        <p:txBody>
          <a:bodyPr/>
          <a:lstStyle/>
          <a:p>
            <a:r>
              <a:rPr lang="en-US" altLang="fr-FR" smtClean="0"/>
              <a:t>Creation of the universe, creation of life,… my mind couldn’t help but go there. Reflecting on the beginning of things, reflecting on the WHY of things and how does that WHY have relevance today</a:t>
            </a:r>
          </a:p>
          <a:p>
            <a:endParaRPr lang="en-US" altLang="fr-FR" smtClean="0"/>
          </a:p>
          <a:p>
            <a:r>
              <a:rPr lang="en-US" altLang="fr-FR" smtClean="0"/>
              <a:t>Whats great about this slide is that you can take those 2 pics separately or you can take them together, it still works. </a:t>
            </a:r>
          </a:p>
          <a:p>
            <a:endParaRPr lang="en-US" altLang="fr-FR" smtClean="0"/>
          </a:p>
          <a:p>
            <a:r>
              <a:rPr lang="en-US" altLang="fr-FR" smtClean="0"/>
              <a:t>But my mind quickly lingered on a specific beginning,…</a:t>
            </a:r>
            <a:endParaRPr lang="fr-CA" altLang="fr-FR" smtClean="0"/>
          </a:p>
        </p:txBody>
      </p:sp>
      <p:sp>
        <p:nvSpPr>
          <p:cNvPr id="8196"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57238" indent="-290513">
              <a:defRPr>
                <a:solidFill>
                  <a:schemeClr val="tx1"/>
                </a:solidFill>
                <a:latin typeface="Arial" panose="020B0604020202020204" pitchFamily="34" charset="0"/>
                <a:cs typeface="Arial" panose="020B0604020202020204" pitchFamily="34" charset="0"/>
              </a:defRPr>
            </a:lvl2pPr>
            <a:lvl3pPr marL="1165225" indent="-231775">
              <a:defRPr>
                <a:solidFill>
                  <a:schemeClr val="tx1"/>
                </a:solidFill>
                <a:latin typeface="Arial" panose="020B0604020202020204" pitchFamily="34" charset="0"/>
                <a:cs typeface="Arial" panose="020B0604020202020204" pitchFamily="34" charset="0"/>
              </a:defRPr>
            </a:lvl3pPr>
            <a:lvl4pPr marL="1631950" indent="-231775">
              <a:defRPr>
                <a:solidFill>
                  <a:schemeClr val="tx1"/>
                </a:solidFill>
                <a:latin typeface="Arial" panose="020B0604020202020204" pitchFamily="34" charset="0"/>
                <a:cs typeface="Arial" panose="020B0604020202020204" pitchFamily="34" charset="0"/>
              </a:defRPr>
            </a:lvl4pPr>
            <a:lvl5pPr marL="2098675" indent="-231775">
              <a:defRPr>
                <a:solidFill>
                  <a:schemeClr val="tx1"/>
                </a:solidFill>
                <a:latin typeface="Arial" panose="020B0604020202020204" pitchFamily="34" charset="0"/>
                <a:cs typeface="Arial" panose="020B0604020202020204" pitchFamily="34" charset="0"/>
              </a:defRPr>
            </a:lvl5pPr>
            <a:lvl6pPr marL="25558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130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702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74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B8A16C9-D368-4C19-A260-094C28F0593A}" type="slidenum">
              <a:rPr lang="en-US" altLang="fr-FR" smtClean="0">
                <a:solidFill>
                  <a:srgbClr val="000000"/>
                </a:solidFill>
                <a:latin typeface="Calibri" panose="020F0502020204030204" pitchFamily="34" charset="0"/>
              </a:rPr>
              <a:pPr/>
              <a:t>94</a:t>
            </a:fld>
            <a:endParaRPr lang="en-US" altLang="fr-FR"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210763310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10243" name="Notes Placeholder 2"/>
          <p:cNvSpPr>
            <a:spLocks noGrp="1"/>
          </p:cNvSpPr>
          <p:nvPr>
            <p:ph type="body" idx="1"/>
          </p:nvPr>
        </p:nvSpPr>
        <p:spPr>
          <a:noFill/>
        </p:spPr>
        <p:txBody>
          <a:bodyPr/>
          <a:lstStyle/>
          <a:p>
            <a:r>
              <a:rPr lang="en-US" altLang="fr-FR" smtClean="0"/>
              <a:t>This. Checkmate was a mod for Unreal Tournament that myself and my best friends had made. It was our first real production of something that was released. Released in late 2003. </a:t>
            </a:r>
            <a:endParaRPr lang="fr-CA" altLang="fr-FR" smtClean="0"/>
          </a:p>
        </p:txBody>
      </p:sp>
      <p:sp>
        <p:nvSpPr>
          <p:cNvPr id="10244"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57238" indent="-290513">
              <a:defRPr>
                <a:solidFill>
                  <a:schemeClr val="tx1"/>
                </a:solidFill>
                <a:latin typeface="Arial" panose="020B0604020202020204" pitchFamily="34" charset="0"/>
                <a:cs typeface="Arial" panose="020B0604020202020204" pitchFamily="34" charset="0"/>
              </a:defRPr>
            </a:lvl2pPr>
            <a:lvl3pPr marL="1165225" indent="-231775">
              <a:defRPr>
                <a:solidFill>
                  <a:schemeClr val="tx1"/>
                </a:solidFill>
                <a:latin typeface="Arial" panose="020B0604020202020204" pitchFamily="34" charset="0"/>
                <a:cs typeface="Arial" panose="020B0604020202020204" pitchFamily="34" charset="0"/>
              </a:defRPr>
            </a:lvl3pPr>
            <a:lvl4pPr marL="1631950" indent="-231775">
              <a:defRPr>
                <a:solidFill>
                  <a:schemeClr val="tx1"/>
                </a:solidFill>
                <a:latin typeface="Arial" panose="020B0604020202020204" pitchFamily="34" charset="0"/>
                <a:cs typeface="Arial" panose="020B0604020202020204" pitchFamily="34" charset="0"/>
              </a:defRPr>
            </a:lvl4pPr>
            <a:lvl5pPr marL="2098675" indent="-231775">
              <a:defRPr>
                <a:solidFill>
                  <a:schemeClr val="tx1"/>
                </a:solidFill>
                <a:latin typeface="Arial" panose="020B0604020202020204" pitchFamily="34" charset="0"/>
                <a:cs typeface="Arial" panose="020B0604020202020204" pitchFamily="34" charset="0"/>
              </a:defRPr>
            </a:lvl5pPr>
            <a:lvl6pPr marL="25558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130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702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74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CE5DF72-4ACB-45D7-8788-FB47605E5C49}" type="slidenum">
              <a:rPr lang="en-US" altLang="fr-FR" smtClean="0">
                <a:solidFill>
                  <a:srgbClr val="000000"/>
                </a:solidFill>
                <a:latin typeface="Calibri" panose="020F0502020204030204" pitchFamily="34" charset="0"/>
              </a:rPr>
              <a:pPr/>
              <a:t>95</a:t>
            </a:fld>
            <a:endParaRPr lang="en-US" altLang="fr-FR"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4240288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At that first talk</a:t>
            </a:r>
            <a:r>
              <a:rPr lang="en-US" baseline="0" dirty="0" smtClean="0"/>
              <a:t> I discussed my inspiration for getting into game design. My parents </a:t>
            </a:r>
            <a:r>
              <a:rPr lang="en-US" dirty="0" smtClean="0"/>
              <a:t>got me an Apple II in 1985 instead of a console because</a:t>
            </a:r>
            <a:r>
              <a:rPr lang="en-US" baseline="0" dirty="0" smtClean="0"/>
              <a:t> they wanted something that I could also program – turned out to work out pretty well in the end.  </a:t>
            </a:r>
            <a:endParaRPr lang="en-US" dirty="0" smtClean="0"/>
          </a:p>
          <a:p>
            <a:endParaRPr lang="en-US" baseline="0" dirty="0" smtClean="0"/>
          </a:p>
          <a:p>
            <a:r>
              <a:rPr lang="en-US" baseline="0" dirty="0" smtClean="0"/>
              <a:t>Fortunately they did let me play a </a:t>
            </a:r>
            <a:r>
              <a:rPr lang="en-US" baseline="0" dirty="0" smtClean="0"/>
              <a:t>LOT of games </a:t>
            </a:r>
            <a:r>
              <a:rPr lang="en-US" baseline="0" dirty="0" smtClean="0"/>
              <a:t>on it.  </a:t>
            </a:r>
            <a:endParaRPr lang="en-US" baseline="0" dirty="0" smtClean="0"/>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For </a:t>
            </a:r>
            <a:r>
              <a:rPr lang="en-US" dirty="0" smtClean="0"/>
              <a:t>me this was  </a:t>
            </a:r>
            <a:r>
              <a:rPr lang="en-US" dirty="0" smtClean="0"/>
              <a:t>a golden era of game</a:t>
            </a:r>
            <a:r>
              <a:rPr lang="en-US" baseline="0" dirty="0" smtClean="0"/>
              <a:t> design </a:t>
            </a:r>
            <a:r>
              <a:rPr lang="en-US" dirty="0" smtClean="0"/>
              <a:t>– </a:t>
            </a:r>
            <a:r>
              <a:rPr lang="en-US" dirty="0" smtClean="0"/>
              <a:t>I</a:t>
            </a:r>
            <a:r>
              <a:rPr lang="en-US" baseline="0" dirty="0" smtClean="0"/>
              <a:t> loved these games, and still do.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(Indeed</a:t>
            </a:r>
            <a:r>
              <a:rPr lang="en-US" baseline="0" dirty="0" smtClean="0"/>
              <a:t>, </a:t>
            </a:r>
            <a:r>
              <a:rPr lang="en-US" baseline="0" dirty="0" smtClean="0"/>
              <a:t>the </a:t>
            </a:r>
            <a:r>
              <a:rPr lang="en-US" baseline="0" dirty="0" smtClean="0"/>
              <a:t>gameplay is </a:t>
            </a:r>
            <a:r>
              <a:rPr lang="en-US" baseline="0" dirty="0" smtClean="0"/>
              <a:t>in my indie project is largely </a:t>
            </a:r>
            <a:r>
              <a:rPr lang="en-US" baseline="0" dirty="0" smtClean="0"/>
              <a:t>inspired by one of the games </a:t>
            </a:r>
            <a:r>
              <a:rPr lang="en-US" baseline="0" dirty="0" smtClean="0"/>
              <a:t>on screen now.)  </a:t>
            </a: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r>
              <a:rPr lang="en-US" baseline="0" dirty="0" smtClean="0"/>
              <a:t>Looking </a:t>
            </a:r>
            <a:r>
              <a:rPr lang="en-US" baseline="0" dirty="0" smtClean="0"/>
              <a:t>back on these games for me makes me amazed at how much invention there </a:t>
            </a:r>
            <a:r>
              <a:rPr lang="en-US" baseline="0" dirty="0" smtClean="0"/>
              <a:t>was.  Every </a:t>
            </a:r>
            <a:r>
              <a:rPr lang="en-US" baseline="0" dirty="0" smtClean="0"/>
              <a:t>game </a:t>
            </a:r>
            <a:r>
              <a:rPr lang="en-US" baseline="0" dirty="0" smtClean="0"/>
              <a:t>seemed to have a new mechanic and wildly different styles </a:t>
            </a:r>
            <a:r>
              <a:rPr lang="en-US" baseline="0" dirty="0" smtClean="0"/>
              <a:t>of </a:t>
            </a:r>
            <a:r>
              <a:rPr lang="en-US" baseline="0" dirty="0" smtClean="0"/>
              <a:t>gameplay.</a:t>
            </a: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pPr>
              <a:defRPr/>
            </a:pPr>
            <a:fld id="{E9ECFE0A-5A89-45E0-A479-944C4307F62E}" type="slidenum">
              <a:rPr lang="en-US" smtClean="0"/>
              <a:pPr>
                <a:defRPr/>
              </a:pPr>
              <a:t>8</a:t>
            </a:fld>
            <a:endParaRPr lang="en-US"/>
          </a:p>
        </p:txBody>
      </p:sp>
    </p:spTree>
    <p:extLst>
      <p:ext uri="{BB962C8B-B14F-4D97-AF65-F5344CB8AC3E}">
        <p14:creationId xmlns:p14="http://schemas.microsoft.com/office/powerpoint/2010/main" val="390953740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p:spPr>
        <p:txBody>
          <a:bodyPr/>
          <a:lstStyle/>
          <a:p>
            <a:r>
              <a:rPr lang="en-US" altLang="fr-FR" smtClean="0"/>
              <a:t>Team based DM with rules and player classes heavily inspired by Chess. We spent 8 months on it. </a:t>
            </a:r>
          </a:p>
          <a:p>
            <a:endParaRPr lang="en-US" altLang="fr-FR" smtClean="0"/>
          </a:p>
          <a:p>
            <a:r>
              <a:rPr lang="en-US" altLang="fr-FR" smtClean="0"/>
              <a:t>Having no social life at all, barely paying the rent or eating, we lived, breathed and slept Checkmate. </a:t>
            </a:r>
          </a:p>
          <a:p>
            <a:endParaRPr lang="en-US" altLang="fr-FR" smtClean="0"/>
          </a:p>
          <a:p>
            <a:r>
              <a:rPr lang="en-US" altLang="fr-FR" smtClean="0"/>
              <a:t>We were intimately dedicated to this project and it was glorious. </a:t>
            </a:r>
          </a:p>
          <a:p>
            <a:endParaRPr lang="en-US" altLang="fr-FR" smtClean="0"/>
          </a:p>
          <a:p>
            <a:r>
              <a:rPr lang="en-US" altLang="fr-FR" smtClean="0"/>
              <a:t>To this day it is still one of my proudest achievements and one of my fondest memories of game dev. </a:t>
            </a:r>
          </a:p>
          <a:p>
            <a:endParaRPr lang="en-US" altLang="fr-FR" smtClean="0"/>
          </a:p>
          <a:p>
            <a:r>
              <a:rPr lang="en-US" altLang="fr-FR" smtClean="0"/>
              <a:t>We werent doing it for a paycheck or to have some kind of critical fame or mass fame, we were doing it out of cheer passion and joy for making games and of offering an experience for others to enjoy. </a:t>
            </a:r>
            <a:endParaRPr lang="fr-CA" altLang="fr-FR" smtClean="0"/>
          </a:p>
        </p:txBody>
      </p:sp>
      <p:sp>
        <p:nvSpPr>
          <p:cNvPr id="12292"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57238" indent="-290513">
              <a:defRPr>
                <a:solidFill>
                  <a:schemeClr val="tx1"/>
                </a:solidFill>
                <a:latin typeface="Arial" panose="020B0604020202020204" pitchFamily="34" charset="0"/>
                <a:cs typeface="Arial" panose="020B0604020202020204" pitchFamily="34" charset="0"/>
              </a:defRPr>
            </a:lvl2pPr>
            <a:lvl3pPr marL="1165225" indent="-231775">
              <a:defRPr>
                <a:solidFill>
                  <a:schemeClr val="tx1"/>
                </a:solidFill>
                <a:latin typeface="Arial" panose="020B0604020202020204" pitchFamily="34" charset="0"/>
                <a:cs typeface="Arial" panose="020B0604020202020204" pitchFamily="34" charset="0"/>
              </a:defRPr>
            </a:lvl3pPr>
            <a:lvl4pPr marL="1631950" indent="-231775">
              <a:defRPr>
                <a:solidFill>
                  <a:schemeClr val="tx1"/>
                </a:solidFill>
                <a:latin typeface="Arial" panose="020B0604020202020204" pitchFamily="34" charset="0"/>
                <a:cs typeface="Arial" panose="020B0604020202020204" pitchFamily="34" charset="0"/>
              </a:defRPr>
            </a:lvl4pPr>
            <a:lvl5pPr marL="2098675" indent="-231775">
              <a:defRPr>
                <a:solidFill>
                  <a:schemeClr val="tx1"/>
                </a:solidFill>
                <a:latin typeface="Arial" panose="020B0604020202020204" pitchFamily="34" charset="0"/>
                <a:cs typeface="Arial" panose="020B0604020202020204" pitchFamily="34" charset="0"/>
              </a:defRPr>
            </a:lvl5pPr>
            <a:lvl6pPr marL="25558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130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702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74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0E22A56-32A9-474D-86E9-215BC0A6652B}" type="slidenum">
              <a:rPr lang="en-US" altLang="fr-FR" smtClean="0">
                <a:solidFill>
                  <a:srgbClr val="000000"/>
                </a:solidFill>
                <a:latin typeface="Calibri" panose="020F0502020204030204" pitchFamily="34" charset="0"/>
              </a:rPr>
              <a:pPr/>
              <a:t>96</a:t>
            </a:fld>
            <a:endParaRPr lang="en-US" altLang="fr-FR"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184288927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p:spPr>
        <p:txBody>
          <a:bodyPr/>
          <a:lstStyle/>
          <a:p>
            <a:r>
              <a:rPr lang="en-US" altLang="fr-FR" smtClean="0"/>
              <a:t>A few months after the release of checkmate I got hired at EA Canada and my professional career started there. The details of that is an interesting story but for another day. </a:t>
            </a:r>
          </a:p>
          <a:p>
            <a:endParaRPr lang="en-US" altLang="fr-FR" smtClean="0"/>
          </a:p>
          <a:p>
            <a:r>
              <a:rPr lang="en-US" altLang="fr-FR" smtClean="0"/>
              <a:t>At EA I worked on many sports titles and at some point I had a stretch of finaling game after game. At a certain point after almost 6 months of 7 days a week, 12-16 hour days, I was burnt. I really questioned if I was at the right place, if I was really built for making games. If this was the life I wanted. The passion I had making checkmate, was gone and even forgotten. I was a robot mechanically going about my day, engaged in my work only in superficial ways.</a:t>
            </a:r>
          </a:p>
          <a:p>
            <a:endParaRPr lang="en-US" altLang="fr-FR" smtClean="0"/>
          </a:p>
          <a:p>
            <a:r>
              <a:rPr lang="en-US" altLang="fr-FR" smtClean="0"/>
              <a:t>And then one day I was lurking on a forum and saw this message. </a:t>
            </a:r>
            <a:endParaRPr lang="fr-CA" altLang="fr-FR" smtClean="0"/>
          </a:p>
        </p:txBody>
      </p:sp>
      <p:sp>
        <p:nvSpPr>
          <p:cNvPr id="14340"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57238" indent="-290513">
              <a:defRPr>
                <a:solidFill>
                  <a:schemeClr val="tx1"/>
                </a:solidFill>
                <a:latin typeface="Arial" panose="020B0604020202020204" pitchFamily="34" charset="0"/>
                <a:cs typeface="Arial" panose="020B0604020202020204" pitchFamily="34" charset="0"/>
              </a:defRPr>
            </a:lvl2pPr>
            <a:lvl3pPr marL="1165225" indent="-231775">
              <a:defRPr>
                <a:solidFill>
                  <a:schemeClr val="tx1"/>
                </a:solidFill>
                <a:latin typeface="Arial" panose="020B0604020202020204" pitchFamily="34" charset="0"/>
                <a:cs typeface="Arial" panose="020B0604020202020204" pitchFamily="34" charset="0"/>
              </a:defRPr>
            </a:lvl3pPr>
            <a:lvl4pPr marL="1631950" indent="-231775">
              <a:defRPr>
                <a:solidFill>
                  <a:schemeClr val="tx1"/>
                </a:solidFill>
                <a:latin typeface="Arial" panose="020B0604020202020204" pitchFamily="34" charset="0"/>
                <a:cs typeface="Arial" panose="020B0604020202020204" pitchFamily="34" charset="0"/>
              </a:defRPr>
            </a:lvl4pPr>
            <a:lvl5pPr marL="2098675" indent="-231775">
              <a:defRPr>
                <a:solidFill>
                  <a:schemeClr val="tx1"/>
                </a:solidFill>
                <a:latin typeface="Arial" panose="020B0604020202020204" pitchFamily="34" charset="0"/>
                <a:cs typeface="Arial" panose="020B0604020202020204" pitchFamily="34" charset="0"/>
              </a:defRPr>
            </a:lvl5pPr>
            <a:lvl6pPr marL="25558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130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702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74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95E9167-EBED-47AD-AF12-C08F5D25D4C9}" type="slidenum">
              <a:rPr lang="en-US" altLang="fr-FR" smtClean="0">
                <a:solidFill>
                  <a:srgbClr val="000000"/>
                </a:solidFill>
                <a:latin typeface="Calibri" panose="020F0502020204030204" pitchFamily="34" charset="0"/>
              </a:rPr>
              <a:pPr/>
              <a:t>97</a:t>
            </a:fld>
            <a:endParaRPr lang="en-US" altLang="fr-FR"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79449668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p:spPr>
        <p:txBody>
          <a:bodyPr/>
          <a:lstStyle/>
          <a:p>
            <a:r>
              <a:rPr lang="en-US" altLang="fr-FR" smtClean="0"/>
              <a:t>&lt;READ QUOTE&gt;</a:t>
            </a:r>
          </a:p>
          <a:p>
            <a:endParaRPr lang="en-US" altLang="fr-FR" smtClean="0"/>
          </a:p>
          <a:p>
            <a:r>
              <a:rPr lang="en-US" altLang="fr-FR" smtClean="0"/>
              <a:t>I`m not reading this quote as a pat on the back, I`m super proud of CM but I don’t think it’s the pinnacle  of gaming. But that’s not the point. </a:t>
            </a:r>
          </a:p>
          <a:p>
            <a:endParaRPr lang="en-US" altLang="fr-FR" smtClean="0"/>
          </a:p>
          <a:p>
            <a:r>
              <a:rPr lang="en-US" altLang="fr-FR" smtClean="0"/>
              <a:t>This game meant something to him. In terms of gaming experiences it had a profound place in his mind, in his heart. We gave him something special. Something that he held on to, and kept going back to. This thing that we poured our hearts and sweat into, it meant something to this one person. I sat there reading the message over and over again, in complete awe. It was like a vale had been lifted off my heart.</a:t>
            </a:r>
          </a:p>
          <a:p>
            <a:endParaRPr lang="en-US" altLang="fr-FR" smtClean="0"/>
          </a:p>
          <a:p>
            <a:r>
              <a:rPr lang="en-US" altLang="fr-FR" smtClean="0"/>
              <a:t>It was the spark I needed to reignite my passion. but I had made a big reflection.</a:t>
            </a:r>
            <a:endParaRPr lang="fr-CA" altLang="fr-FR" smtClean="0"/>
          </a:p>
        </p:txBody>
      </p:sp>
      <p:sp>
        <p:nvSpPr>
          <p:cNvPr id="1638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57238" indent="-290513">
              <a:defRPr>
                <a:solidFill>
                  <a:schemeClr val="tx1"/>
                </a:solidFill>
                <a:latin typeface="Arial" panose="020B0604020202020204" pitchFamily="34" charset="0"/>
                <a:cs typeface="Arial" panose="020B0604020202020204" pitchFamily="34" charset="0"/>
              </a:defRPr>
            </a:lvl2pPr>
            <a:lvl3pPr marL="1165225" indent="-231775">
              <a:defRPr>
                <a:solidFill>
                  <a:schemeClr val="tx1"/>
                </a:solidFill>
                <a:latin typeface="Arial" panose="020B0604020202020204" pitchFamily="34" charset="0"/>
                <a:cs typeface="Arial" panose="020B0604020202020204" pitchFamily="34" charset="0"/>
              </a:defRPr>
            </a:lvl3pPr>
            <a:lvl4pPr marL="1631950" indent="-231775">
              <a:defRPr>
                <a:solidFill>
                  <a:schemeClr val="tx1"/>
                </a:solidFill>
                <a:latin typeface="Arial" panose="020B0604020202020204" pitchFamily="34" charset="0"/>
                <a:cs typeface="Arial" panose="020B0604020202020204" pitchFamily="34" charset="0"/>
              </a:defRPr>
            </a:lvl4pPr>
            <a:lvl5pPr marL="2098675" indent="-231775">
              <a:defRPr>
                <a:solidFill>
                  <a:schemeClr val="tx1"/>
                </a:solidFill>
                <a:latin typeface="Arial" panose="020B0604020202020204" pitchFamily="34" charset="0"/>
                <a:cs typeface="Arial" panose="020B0604020202020204" pitchFamily="34" charset="0"/>
              </a:defRPr>
            </a:lvl5pPr>
            <a:lvl6pPr marL="25558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130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702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74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0172E2F-6799-43B6-A077-318BB474499C}" type="slidenum">
              <a:rPr lang="en-US" altLang="fr-FR" smtClean="0">
                <a:solidFill>
                  <a:srgbClr val="000000"/>
                </a:solidFill>
                <a:latin typeface="Calibri" panose="020F0502020204030204" pitchFamily="34" charset="0"/>
              </a:rPr>
              <a:pPr/>
              <a:t>98</a:t>
            </a:fld>
            <a:endParaRPr lang="en-US" altLang="fr-FR"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405218887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p:spPr>
        <p:txBody>
          <a:bodyPr/>
          <a:lstStyle/>
          <a:p>
            <a:r>
              <a:rPr lang="en-US" altLang="fr-FR" smtClean="0"/>
              <a:t>We work in an amazing industry. We provide entertainment. But the word “entertainment” does not properly invoke the deeper meaning. </a:t>
            </a:r>
          </a:p>
          <a:p>
            <a:endParaRPr lang="en-US" altLang="fr-FR" smtClean="0"/>
          </a:p>
          <a:p>
            <a:r>
              <a:rPr lang="en-US" altLang="fr-FR" smtClean="0"/>
              <a:t>We provide people with worlds that they get sucked into, realities and stories that immerse them. But unique to our form of entertainment, we provide interaction. </a:t>
            </a:r>
          </a:p>
          <a:p>
            <a:endParaRPr lang="en-US" altLang="fr-FR" smtClean="0"/>
          </a:p>
          <a:p>
            <a:r>
              <a:rPr lang="en-US" altLang="fr-FR" smtClean="0"/>
              <a:t>These worlds and characters and stories, they are not just for watching. They can be touched, they can be interacted with and they can be enjoyed WITH other people. Your presence in the world has meaning and it has a value. And this interaction resonates in a deep and unique way. </a:t>
            </a:r>
          </a:p>
          <a:p>
            <a:endParaRPr lang="en-US" altLang="fr-FR" smtClean="0"/>
          </a:p>
          <a:p>
            <a:r>
              <a:rPr lang="en-US" altLang="fr-FR" smtClean="0"/>
              <a:t>I inherently knew this but reading that message from kbnerd, that wonderful red head, it made it tangible, it made this reflection about the game industry physical and real.</a:t>
            </a:r>
            <a:endParaRPr lang="fr-CA" altLang="fr-FR" smtClean="0"/>
          </a:p>
        </p:txBody>
      </p:sp>
      <p:sp>
        <p:nvSpPr>
          <p:cNvPr id="18436"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57238" indent="-290513">
              <a:defRPr>
                <a:solidFill>
                  <a:schemeClr val="tx1"/>
                </a:solidFill>
                <a:latin typeface="Arial" panose="020B0604020202020204" pitchFamily="34" charset="0"/>
                <a:cs typeface="Arial" panose="020B0604020202020204" pitchFamily="34" charset="0"/>
              </a:defRPr>
            </a:lvl2pPr>
            <a:lvl3pPr marL="1165225" indent="-231775">
              <a:defRPr>
                <a:solidFill>
                  <a:schemeClr val="tx1"/>
                </a:solidFill>
                <a:latin typeface="Arial" panose="020B0604020202020204" pitchFamily="34" charset="0"/>
                <a:cs typeface="Arial" panose="020B0604020202020204" pitchFamily="34" charset="0"/>
              </a:defRPr>
            </a:lvl3pPr>
            <a:lvl4pPr marL="1631950" indent="-231775">
              <a:defRPr>
                <a:solidFill>
                  <a:schemeClr val="tx1"/>
                </a:solidFill>
                <a:latin typeface="Arial" panose="020B0604020202020204" pitchFamily="34" charset="0"/>
                <a:cs typeface="Arial" panose="020B0604020202020204" pitchFamily="34" charset="0"/>
              </a:defRPr>
            </a:lvl4pPr>
            <a:lvl5pPr marL="2098675" indent="-231775">
              <a:defRPr>
                <a:solidFill>
                  <a:schemeClr val="tx1"/>
                </a:solidFill>
                <a:latin typeface="Arial" panose="020B0604020202020204" pitchFamily="34" charset="0"/>
                <a:cs typeface="Arial" panose="020B0604020202020204" pitchFamily="34" charset="0"/>
              </a:defRPr>
            </a:lvl5pPr>
            <a:lvl6pPr marL="25558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130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702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74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B083A87-D186-4F0B-BAEE-5D5D8A4ADFC2}" type="slidenum">
              <a:rPr lang="en-US" altLang="fr-FR" smtClean="0">
                <a:solidFill>
                  <a:srgbClr val="000000"/>
                </a:solidFill>
                <a:latin typeface="Calibri" panose="020F0502020204030204" pitchFamily="34" charset="0"/>
              </a:rPr>
              <a:pPr/>
              <a:t>99</a:t>
            </a:fld>
            <a:endParaRPr lang="en-US" altLang="fr-FR"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356544055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p:spPr>
        <p:txBody>
          <a:bodyPr/>
          <a:lstStyle/>
          <a:p>
            <a:r>
              <a:rPr lang="en-US" altLang="fr-FR" smtClean="0"/>
              <a:t>We create universes. We create something that has a life. We create something that has a meaning for other people and something that demands to be touched and interacted with and shared with others. </a:t>
            </a:r>
            <a:endParaRPr lang="fr-CA" altLang="fr-FR" smtClean="0"/>
          </a:p>
        </p:txBody>
      </p:sp>
      <p:sp>
        <p:nvSpPr>
          <p:cNvPr id="20484"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57238" indent="-290513">
              <a:defRPr>
                <a:solidFill>
                  <a:schemeClr val="tx1"/>
                </a:solidFill>
                <a:latin typeface="Arial" panose="020B0604020202020204" pitchFamily="34" charset="0"/>
                <a:cs typeface="Arial" panose="020B0604020202020204" pitchFamily="34" charset="0"/>
              </a:defRPr>
            </a:lvl2pPr>
            <a:lvl3pPr marL="1165225" indent="-231775">
              <a:defRPr>
                <a:solidFill>
                  <a:schemeClr val="tx1"/>
                </a:solidFill>
                <a:latin typeface="Arial" panose="020B0604020202020204" pitchFamily="34" charset="0"/>
                <a:cs typeface="Arial" panose="020B0604020202020204" pitchFamily="34" charset="0"/>
              </a:defRPr>
            </a:lvl3pPr>
            <a:lvl4pPr marL="1631950" indent="-231775">
              <a:defRPr>
                <a:solidFill>
                  <a:schemeClr val="tx1"/>
                </a:solidFill>
                <a:latin typeface="Arial" panose="020B0604020202020204" pitchFamily="34" charset="0"/>
                <a:cs typeface="Arial" panose="020B0604020202020204" pitchFamily="34" charset="0"/>
              </a:defRPr>
            </a:lvl4pPr>
            <a:lvl5pPr marL="2098675" indent="-231775">
              <a:defRPr>
                <a:solidFill>
                  <a:schemeClr val="tx1"/>
                </a:solidFill>
                <a:latin typeface="Arial" panose="020B0604020202020204" pitchFamily="34" charset="0"/>
                <a:cs typeface="Arial" panose="020B0604020202020204" pitchFamily="34" charset="0"/>
              </a:defRPr>
            </a:lvl5pPr>
            <a:lvl6pPr marL="25558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130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702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74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BEDAE41-7B6D-43A6-8A01-3B71B1E3F2A8}" type="slidenum">
              <a:rPr lang="en-US" altLang="fr-FR" smtClean="0">
                <a:solidFill>
                  <a:srgbClr val="000000"/>
                </a:solidFill>
                <a:latin typeface="Calibri" panose="020F0502020204030204" pitchFamily="34" charset="0"/>
              </a:rPr>
              <a:pPr/>
              <a:t>100</a:t>
            </a:fld>
            <a:endParaRPr lang="en-US" altLang="fr-FR"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93890961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p:spPr>
        <p:txBody>
          <a:bodyPr/>
          <a:lstStyle/>
          <a:p>
            <a:r>
              <a:rPr lang="en-US" altLang="fr-FR" smtClean="0"/>
              <a:t>These universes can affect people beyond what we can imagine. To this day, I still read that message. When its been a tough day or a special feature gets cut or just to remind myself why I love to do what I do. Its become my security blanket.</a:t>
            </a:r>
            <a:endParaRPr lang="fr-CA" altLang="fr-FR" smtClean="0"/>
          </a:p>
          <a:p>
            <a:endParaRPr lang="en-US" altLang="fr-FR" smtClean="0"/>
          </a:p>
          <a:p>
            <a:r>
              <a:rPr lang="en-US" altLang="fr-FR" smtClean="0"/>
              <a:t>Now I know exactly what you are all thinking right this minute. Ash I’ve never been this turned on by an Arab before, but what more can I take away from this?</a:t>
            </a:r>
          </a:p>
          <a:p>
            <a:endParaRPr lang="en-US" altLang="fr-FR" smtClean="0"/>
          </a:p>
          <a:p>
            <a:r>
              <a:rPr lang="en-US" altLang="fr-FR" smtClean="0"/>
              <a:t>Back to the start. When times are tough, when the work day has become a grind, when you’ve lost your passion and have been disenchanted by the industry, step back and remind yourself WHY you got into this industry. Remind yourself of the wonderful impact you can have on others. </a:t>
            </a:r>
          </a:p>
          <a:p>
            <a:endParaRPr lang="en-US" altLang="fr-FR" smtClean="0"/>
          </a:p>
          <a:p>
            <a:r>
              <a:rPr lang="en-US" altLang="fr-FR" smtClean="0"/>
              <a:t>And go beyond your thoughts. Go and touch a manifestation of your passion. Play your game, or read old forum posts, look at screenshots, or talk to old teammates about the good ol’ days. What ever it is, find your own kbnerd and ignite your passion again. Because this industry is better than just a paycheck. This industry is better than the daily work grind. This industry, for all its warts and scars and moles, is special and unique and wonderful and it deserves &amp; demands your love and passion.</a:t>
            </a:r>
          </a:p>
          <a:p>
            <a:endParaRPr lang="en-US" altLang="fr-FR" smtClean="0"/>
          </a:p>
        </p:txBody>
      </p:sp>
      <p:sp>
        <p:nvSpPr>
          <p:cNvPr id="22532"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57238" indent="-290513">
              <a:defRPr>
                <a:solidFill>
                  <a:schemeClr val="tx1"/>
                </a:solidFill>
                <a:latin typeface="Arial" panose="020B0604020202020204" pitchFamily="34" charset="0"/>
                <a:cs typeface="Arial" panose="020B0604020202020204" pitchFamily="34" charset="0"/>
              </a:defRPr>
            </a:lvl2pPr>
            <a:lvl3pPr marL="1165225" indent="-231775">
              <a:defRPr>
                <a:solidFill>
                  <a:schemeClr val="tx1"/>
                </a:solidFill>
                <a:latin typeface="Arial" panose="020B0604020202020204" pitchFamily="34" charset="0"/>
                <a:cs typeface="Arial" panose="020B0604020202020204" pitchFamily="34" charset="0"/>
              </a:defRPr>
            </a:lvl3pPr>
            <a:lvl4pPr marL="1631950" indent="-231775">
              <a:defRPr>
                <a:solidFill>
                  <a:schemeClr val="tx1"/>
                </a:solidFill>
                <a:latin typeface="Arial" panose="020B0604020202020204" pitchFamily="34" charset="0"/>
                <a:cs typeface="Arial" panose="020B0604020202020204" pitchFamily="34" charset="0"/>
              </a:defRPr>
            </a:lvl4pPr>
            <a:lvl5pPr marL="2098675" indent="-231775">
              <a:defRPr>
                <a:solidFill>
                  <a:schemeClr val="tx1"/>
                </a:solidFill>
                <a:latin typeface="Arial" panose="020B0604020202020204" pitchFamily="34" charset="0"/>
                <a:cs typeface="Arial" panose="020B0604020202020204" pitchFamily="34" charset="0"/>
              </a:defRPr>
            </a:lvl5pPr>
            <a:lvl6pPr marL="25558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130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702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74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0186868-4BC0-4B79-9A9D-314F06471E6A}" type="slidenum">
              <a:rPr lang="en-US" altLang="fr-FR" smtClean="0">
                <a:solidFill>
                  <a:srgbClr val="000000"/>
                </a:solidFill>
                <a:latin typeface="Calibri" panose="020F0502020204030204" pitchFamily="34" charset="0"/>
              </a:rPr>
              <a:pPr/>
              <a:t>101</a:t>
            </a:fld>
            <a:endParaRPr lang="en-US" altLang="fr-FR"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91077264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p:spPr>
        <p:txBody>
          <a:bodyPr/>
          <a:lstStyle/>
          <a:p>
            <a:endParaRPr lang="fr-CA" altLang="en-US" smtClean="0"/>
          </a:p>
        </p:txBody>
      </p:sp>
      <p:sp>
        <p:nvSpPr>
          <p:cNvPr id="24580"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2AC121B-26DD-4FF0-B5FC-F294666E0653}" type="slidenum">
              <a:rPr lang="en-US" altLang="fr-FR" smtClean="0">
                <a:solidFill>
                  <a:srgbClr val="000000"/>
                </a:solidFill>
                <a:latin typeface="Calibri" panose="020F0502020204030204" pitchFamily="34" charset="0"/>
              </a:rPr>
              <a:pPr/>
              <a:t>102</a:t>
            </a:fld>
            <a:endParaRPr lang="en-US" altLang="fr-FR"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235290985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p:spPr>
        <p:txBody>
          <a:bodyPr/>
          <a:lstStyle/>
          <a:p>
            <a:r>
              <a:rPr lang="en-US" sz="1200" b="0" i="0" kern="1200" dirty="0" smtClean="0">
                <a:solidFill>
                  <a:schemeClr val="tx1"/>
                </a:solidFill>
                <a:effectLst/>
                <a:latin typeface="Calibri" panose="020F0502020204030204" pitchFamily="34" charset="0"/>
                <a:ea typeface="+mn-ea"/>
                <a:cs typeface="+mn-cs"/>
              </a:rPr>
              <a:t>Our next speaker earned her </a:t>
            </a:r>
            <a:r>
              <a:rPr lang="en-US" sz="1200" b="0" i="0" kern="1200" baseline="0" dirty="0" smtClean="0">
                <a:solidFill>
                  <a:schemeClr val="tx1"/>
                </a:solidFill>
                <a:effectLst/>
                <a:latin typeface="Calibri" panose="020F0502020204030204" pitchFamily="34" charset="0"/>
                <a:ea typeface="+mn-ea"/>
                <a:cs typeface="+mn-cs"/>
              </a:rPr>
              <a:t>PhD </a:t>
            </a:r>
            <a:r>
              <a:rPr lang="en-US" sz="1200" b="0" i="0" kern="1200" baseline="0" dirty="0" smtClean="0">
                <a:solidFill>
                  <a:schemeClr val="tx1"/>
                </a:solidFill>
                <a:effectLst/>
                <a:latin typeface="Calibri" panose="020F0502020204030204" pitchFamily="34" charset="0"/>
                <a:ea typeface="+mn-ea"/>
                <a:cs typeface="+mn-cs"/>
              </a:rPr>
              <a:t>in </a:t>
            </a:r>
            <a:r>
              <a:rPr lang="en-US" sz="1200" b="0" i="0" kern="1200" baseline="0" dirty="0" smtClean="0">
                <a:solidFill>
                  <a:schemeClr val="tx1"/>
                </a:solidFill>
                <a:effectLst/>
                <a:latin typeface="Calibri" panose="020F0502020204030204" pitchFamily="34" charset="0"/>
                <a:ea typeface="+mn-ea"/>
                <a:cs typeface="+mn-cs"/>
              </a:rPr>
              <a:t>psychology and started working with </a:t>
            </a:r>
            <a:r>
              <a:rPr lang="en-US" sz="1200" b="0" i="0" kern="1200" baseline="0" dirty="0" err="1" smtClean="0">
                <a:solidFill>
                  <a:schemeClr val="tx1"/>
                </a:solidFill>
                <a:effectLst/>
                <a:latin typeface="Calibri" panose="020F0502020204030204" pitchFamily="34" charset="0"/>
                <a:ea typeface="+mn-ea"/>
                <a:cs typeface="+mn-cs"/>
              </a:rPr>
              <a:t>Ubi</a:t>
            </a:r>
            <a:r>
              <a:rPr lang="en-US" sz="1200" b="0" i="0" kern="1200" baseline="0" dirty="0" smtClean="0">
                <a:solidFill>
                  <a:schemeClr val="tx1"/>
                </a:solidFill>
                <a:effectLst/>
                <a:latin typeface="Calibri" panose="020F0502020204030204" pitchFamily="34" charset="0"/>
                <a:ea typeface="+mn-ea"/>
                <a:cs typeface="+mn-cs"/>
              </a:rPr>
              <a:t> in France on User Experience for the company.  She and I got to work together at Ubisoft on the Rainbow 6 franchise.  She’s gone onto be Director of UX at Epic and is currently working on what will surely be a great user experience in </a:t>
            </a:r>
            <a:r>
              <a:rPr lang="en-US" sz="1200" b="0" i="0" kern="1200" baseline="0" dirty="0" err="1" smtClean="0">
                <a:solidFill>
                  <a:schemeClr val="tx1"/>
                </a:solidFill>
                <a:effectLst/>
                <a:latin typeface="Calibri" panose="020F0502020204030204" pitchFamily="34" charset="0"/>
                <a:ea typeface="+mn-ea"/>
                <a:cs typeface="+mn-cs"/>
              </a:rPr>
              <a:t>FortNite</a:t>
            </a:r>
            <a:r>
              <a:rPr lang="en-US" sz="1200" b="0" i="0" kern="1200" baseline="0" dirty="0" smtClean="0">
                <a:solidFill>
                  <a:schemeClr val="tx1"/>
                </a:solidFill>
                <a:effectLst/>
                <a:latin typeface="Calibri" panose="020F0502020204030204" pitchFamily="34" charset="0"/>
                <a:ea typeface="+mn-ea"/>
                <a:cs typeface="+mn-cs"/>
              </a:rPr>
              <a:t>…</a:t>
            </a:r>
            <a:endParaRPr lang="en-US" sz="1200" b="0" i="0" kern="1200" baseline="0" dirty="0" smtClean="0">
              <a:solidFill>
                <a:schemeClr val="tx1"/>
              </a:solidFill>
              <a:effectLst/>
              <a:latin typeface="Calibri" panose="020F0502020204030204" pitchFamily="34" charset="0"/>
              <a:ea typeface="+mn-ea"/>
              <a:cs typeface="+mn-cs"/>
            </a:endParaRPr>
          </a:p>
          <a:p>
            <a:endParaRPr lang="en-US" sz="1200" b="0" i="0" kern="1200" baseline="0" dirty="0" smtClean="0">
              <a:solidFill>
                <a:schemeClr val="tx1"/>
              </a:solidFill>
              <a:effectLst/>
              <a:latin typeface="Calibri" panose="020F0502020204030204" pitchFamily="34" charset="0"/>
              <a:ea typeface="+mn-ea"/>
              <a:cs typeface="+mn-cs"/>
            </a:endParaRPr>
          </a:p>
          <a:p>
            <a:r>
              <a:rPr lang="en-US" sz="1200" b="0" i="0" kern="1200" baseline="0" dirty="0" smtClean="0">
                <a:solidFill>
                  <a:schemeClr val="tx1"/>
                </a:solidFill>
                <a:effectLst/>
                <a:latin typeface="Calibri" panose="020F0502020204030204" pitchFamily="34" charset="0"/>
                <a:ea typeface="+mn-ea"/>
                <a:cs typeface="+mn-cs"/>
              </a:rPr>
              <a:t>Celia Hodent!</a:t>
            </a:r>
            <a:endParaRPr lang="en-US" sz="1200" b="0" i="0" kern="1200" baseline="0" dirty="0" smtClean="0">
              <a:solidFill>
                <a:schemeClr val="tx1"/>
              </a:solidFill>
              <a:effectLst/>
              <a:latin typeface="Calibri" panose="020F0502020204030204" pitchFamily="34" charset="0"/>
              <a:ea typeface="+mn-ea"/>
              <a:cs typeface="+mn-cs"/>
            </a:endParaRPr>
          </a:p>
        </p:txBody>
      </p:sp>
    </p:spTree>
    <p:extLst>
      <p:ext uri="{BB962C8B-B14F-4D97-AF65-F5344CB8AC3E}">
        <p14:creationId xmlns:p14="http://schemas.microsoft.com/office/powerpoint/2010/main" val="272312954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p:spPr>
        <p:txBody>
          <a:bodyPr/>
          <a:lstStyle/>
          <a:p>
            <a:r>
              <a:rPr lang="en-US" altLang="en-US" smtClean="0"/>
              <a:t>Hi everyone! I’ve been working on User Experience with multiple teams at Ubisoft, LucasArts, and Epic Games. And I wanted to share this little story with you. Each time I start in a new team, it feels like Groundhog Day, as I always encounter a lot of resistance and concerns about implementing UX practices in video games.</a:t>
            </a:r>
          </a:p>
        </p:txBody>
      </p:sp>
      <p:sp>
        <p:nvSpPr>
          <p:cNvPr id="1536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58FA7D71-3039-4A89-8174-C369D08FBC5F}" type="slidenum">
              <a:rPr lang="en-US" altLang="en-US" sz="1200" smtClean="0">
                <a:solidFill>
                  <a:srgbClr val="000000"/>
                </a:solidFill>
                <a:latin typeface="Calibri" panose="020F0502020204030204" pitchFamily="34" charset="0"/>
                <a:ea typeface="MS PGothic" panose="020B0600070205080204" pitchFamily="34" charset="-128"/>
              </a:rPr>
              <a:pPr algn="r" eaLnBrk="1" hangingPunct="1"/>
              <a:t>104</a:t>
            </a:fld>
            <a:endParaRPr lang="en-US" altLang="en-US" sz="1200" smtClean="0">
              <a:solidFill>
                <a:srgbClr val="000000"/>
              </a:solidFill>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395645542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p:spPr>
        <p:txBody>
          <a:bodyPr/>
          <a:lstStyle/>
          <a:p>
            <a:r>
              <a:rPr lang="en-US" altLang="en-US" smtClean="0"/>
              <a:t>UX practices have been used in industrial design and web design for a while. These practices are meant to avoid bad usability for a teapot for example, or bad multiplayer experience in the restroom.</a:t>
            </a:r>
          </a:p>
          <a:p>
            <a:endParaRPr lang="en-US" altLang="en-US" smtClean="0"/>
          </a:p>
          <a:p>
            <a:r>
              <a:rPr lang="en-US" altLang="en-US" smtClean="0"/>
              <a:t>But for some reason, in the video game industry, UX is fairly new and not always understood. And it’s weird to me, because it’s only meant to help developers design a better experience for their audience. </a:t>
            </a:r>
          </a:p>
        </p:txBody>
      </p:sp>
      <p:sp>
        <p:nvSpPr>
          <p:cNvPr id="1638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C5E80AD4-EFEA-45FD-A973-9C892FBDA7CB}" type="slidenum">
              <a:rPr lang="en-US" altLang="en-US" sz="1200" smtClean="0">
                <a:solidFill>
                  <a:srgbClr val="000000"/>
                </a:solidFill>
                <a:latin typeface="Calibri" panose="020F0502020204030204" pitchFamily="34" charset="0"/>
                <a:ea typeface="MS PGothic" panose="020B0600070205080204" pitchFamily="34" charset="-128"/>
              </a:rPr>
              <a:pPr algn="r" eaLnBrk="1" hangingPunct="1"/>
              <a:t>105</a:t>
            </a:fld>
            <a:endParaRPr lang="en-US" altLang="en-US" sz="1200" smtClean="0">
              <a:solidFill>
                <a:srgbClr val="000000"/>
              </a:solidFill>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23685742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They also featured a really wide </a:t>
            </a:r>
            <a:r>
              <a:rPr lang="en-US" baseline="0" dirty="0" smtClean="0"/>
              <a:t>range of subject </a:t>
            </a:r>
            <a:r>
              <a:rPr lang="en-US" baseline="0" dirty="0" smtClean="0"/>
              <a:t>matter.   Some </a:t>
            </a:r>
            <a:r>
              <a:rPr lang="en-US" baseline="0" dirty="0" smtClean="0"/>
              <a:t>big commercial games even got </a:t>
            </a:r>
            <a:r>
              <a:rPr lang="en-US" baseline="0" dirty="0" smtClean="0"/>
              <a:t>into politics in some interesting ways.  And they weren’t just doing for shock value, but to try to be thoughtful about the world and express that through a game’s systems.  </a:t>
            </a: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For me, this was perhaps the best period for game design ever…</a:t>
            </a:r>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E9ECFE0A-5A89-45E0-A479-944C4307F62E}" type="slidenum">
              <a:rPr lang="en-US" smtClean="0"/>
              <a:pPr>
                <a:defRPr/>
              </a:pPr>
              <a:t>9</a:t>
            </a:fld>
            <a:endParaRPr lang="en-US"/>
          </a:p>
        </p:txBody>
      </p:sp>
    </p:spTree>
    <p:extLst>
      <p:ext uri="{BB962C8B-B14F-4D97-AF65-F5344CB8AC3E}">
        <p14:creationId xmlns:p14="http://schemas.microsoft.com/office/powerpoint/2010/main" val="176675625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p:spPr>
        <p:txBody>
          <a:bodyPr/>
          <a:lstStyle/>
          <a:p>
            <a:r>
              <a:rPr lang="en-US" altLang="en-US" smtClean="0"/>
              <a:t>So here I am, starting in a new team, all excited, and I’m confronted to the same reactions over and over again.</a:t>
            </a:r>
          </a:p>
          <a:p>
            <a:r>
              <a:rPr lang="en-US" altLang="en-US" smtClean="0"/>
              <a:t>Here’s a top 3.</a:t>
            </a:r>
          </a:p>
        </p:txBody>
      </p:sp>
      <p:sp>
        <p:nvSpPr>
          <p:cNvPr id="1741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F821F54E-BC10-4268-9170-6F9A84E901A5}" type="slidenum">
              <a:rPr lang="en-US" altLang="en-US" sz="1200" smtClean="0">
                <a:solidFill>
                  <a:srgbClr val="000000"/>
                </a:solidFill>
                <a:latin typeface="Calibri" panose="020F0502020204030204" pitchFamily="34" charset="0"/>
                <a:ea typeface="MS PGothic" panose="020B0600070205080204" pitchFamily="34" charset="-128"/>
              </a:rPr>
              <a:pPr algn="r" eaLnBrk="1" hangingPunct="1"/>
              <a:t>106</a:t>
            </a:fld>
            <a:endParaRPr lang="en-US" altLang="en-US" sz="1200" smtClean="0">
              <a:solidFill>
                <a:srgbClr val="000000"/>
              </a:solidFill>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213030256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p:spPr>
        <p:txBody>
          <a:bodyPr/>
          <a:lstStyle/>
          <a:p>
            <a:r>
              <a:rPr lang="en-US" altLang="en-US" smtClean="0"/>
              <a:t>101/common sense. Sure, there are some common sense recommendations, such as whenever the player does something, there should always be a feedback. Or that it’s better to use green for health and dedicate red for immediate threat or damage taken.</a:t>
            </a:r>
          </a:p>
          <a:p>
            <a:endParaRPr lang="en-US" altLang="en-US" smtClean="0"/>
          </a:p>
          <a:p>
            <a:r>
              <a:rPr lang="en-US" altLang="en-US" smtClean="0"/>
              <a:t>However, games ship every day with “common sense” problems, either because they were not addressed soon enough or because you’re sometimes so close to your product that you don’t even see the obvious anymore.</a:t>
            </a:r>
          </a:p>
        </p:txBody>
      </p:sp>
      <p:sp>
        <p:nvSpPr>
          <p:cNvPr id="1843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429A5CC7-B95B-49DC-942F-D392BB12D86D}" type="slidenum">
              <a:rPr lang="en-US" altLang="en-US" sz="1200" smtClean="0">
                <a:solidFill>
                  <a:srgbClr val="000000"/>
                </a:solidFill>
                <a:latin typeface="Calibri" panose="020F0502020204030204" pitchFamily="34" charset="0"/>
                <a:ea typeface="MS PGothic" panose="020B0600070205080204" pitchFamily="34" charset="-128"/>
              </a:rPr>
              <a:pPr algn="r" eaLnBrk="1" hangingPunct="1"/>
              <a:t>107</a:t>
            </a:fld>
            <a:endParaRPr lang="en-US" altLang="en-US" sz="1200" smtClean="0">
              <a:solidFill>
                <a:srgbClr val="000000"/>
              </a:solidFill>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114170246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p:spPr>
        <p:txBody>
          <a:bodyPr/>
          <a:lstStyle/>
          <a:p>
            <a:r>
              <a:rPr lang="en-US" altLang="en-US" smtClean="0"/>
              <a:t>Easy. Unless the experience intended is to have an easy game, this is simply not true.</a:t>
            </a:r>
          </a:p>
          <a:p>
            <a:endParaRPr lang="en-US" altLang="en-US" smtClean="0"/>
          </a:p>
          <a:p>
            <a:r>
              <a:rPr lang="en-US" altLang="en-US" smtClean="0"/>
              <a:t>UX is all about making sure that the experience intended by the designers is the one felt by the target audience. It’s not about changing the experience. UX peeps are not here to replace designers or artists, but to empower them to refine their design into a great experience. </a:t>
            </a:r>
          </a:p>
          <a:p>
            <a:endParaRPr lang="en-US" altLang="en-US" smtClean="0"/>
          </a:p>
          <a:p>
            <a:r>
              <a:rPr lang="en-US" altLang="en-US" smtClean="0"/>
              <a:t>So, don’t worry my hardcore gamer friends, UX won’t spoil your beloved super difficult games. </a:t>
            </a:r>
          </a:p>
        </p:txBody>
      </p:sp>
      <p:sp>
        <p:nvSpPr>
          <p:cNvPr id="1946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2700831E-E248-4201-A6AE-1A8C874B73E9}" type="slidenum">
              <a:rPr lang="en-US" altLang="en-US" sz="1200" smtClean="0">
                <a:solidFill>
                  <a:srgbClr val="000000"/>
                </a:solidFill>
                <a:latin typeface="Calibri" panose="020F0502020204030204" pitchFamily="34" charset="0"/>
                <a:ea typeface="MS PGothic" panose="020B0600070205080204" pitchFamily="34" charset="-128"/>
              </a:rPr>
              <a:pPr algn="r" eaLnBrk="1" hangingPunct="1"/>
              <a:t>108</a:t>
            </a:fld>
            <a:endParaRPr lang="en-US" altLang="en-US" sz="1200" smtClean="0">
              <a:solidFill>
                <a:srgbClr val="000000"/>
              </a:solidFill>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78332280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p:spPr>
        <p:txBody>
          <a:bodyPr/>
          <a:lstStyle/>
          <a:p>
            <a:r>
              <a:rPr lang="en-US" altLang="en-US" smtClean="0"/>
              <a:t>Very often devs would tell me the feature is not ready for testing when I show up and insist we should start testing. Or that we don’t have the time in our tight schedule. Or that we don’t have the money to build a lab and bring people in.</a:t>
            </a:r>
          </a:p>
          <a:p>
            <a:endParaRPr lang="en-US" altLang="en-US" smtClean="0"/>
          </a:p>
          <a:p>
            <a:r>
              <a:rPr lang="en-US" altLang="en-US" smtClean="0"/>
              <a:t>But UX is above all a state of mind, there are many quick and dirty tests you can do that aren’t that costly. Also, keep in mind that by not playtesting or using UX best practices, you’re simply taking more risks of failing when it’s too late. Imagine the Star Wars characters we would have if George Lucas did not iterate on his vision.</a:t>
            </a:r>
          </a:p>
          <a:p>
            <a:endParaRPr lang="en-US" altLang="en-US" smtClean="0"/>
          </a:p>
          <a:p>
            <a:r>
              <a:rPr lang="en-US" altLang="en-US" smtClean="0"/>
              <a:t>Oh, by the way, there’s always something ready for testing: iconography, paper-prototype of your HUD, character design… even when your feature is not implemented yet you can paper-test different options and gain a huuuuuge time by starting to implement a version that’s already better (of course, you will have to refine, but it’s likely to take you less iterations).</a:t>
            </a:r>
          </a:p>
        </p:txBody>
      </p:sp>
      <p:sp>
        <p:nvSpPr>
          <p:cNvPr id="2048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954AB10B-E816-42D0-B52D-B30A7081DC91}" type="slidenum">
              <a:rPr lang="en-US" altLang="en-US" sz="1200" smtClean="0">
                <a:solidFill>
                  <a:srgbClr val="000000"/>
                </a:solidFill>
                <a:latin typeface="Calibri" panose="020F0502020204030204" pitchFamily="34" charset="0"/>
                <a:ea typeface="MS PGothic" panose="020B0600070205080204" pitchFamily="34" charset="-128"/>
              </a:rPr>
              <a:pPr algn="r" eaLnBrk="1" hangingPunct="1"/>
              <a:t>109</a:t>
            </a:fld>
            <a:endParaRPr lang="en-US" altLang="en-US" sz="1200" smtClean="0">
              <a:solidFill>
                <a:srgbClr val="000000"/>
              </a:solidFill>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389500697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p:spPr>
        <p:txBody>
          <a:bodyPr/>
          <a:lstStyle/>
          <a:p>
            <a:r>
              <a:rPr lang="en-US" altLang="en-US" smtClean="0"/>
              <a:t>But why most devs react that way? The truth is, we are all biased. </a:t>
            </a:r>
          </a:p>
          <a:p>
            <a:r>
              <a:rPr lang="en-US" altLang="en-US" smtClean="0"/>
              <a:t>What do you see here? color stripes? Or Street Fighter characters? You don’t perceive the same things depending on your previous knowledge… so as a designer, artist, engineer, you don’t necessarily perceive what your audience will.</a:t>
            </a:r>
          </a:p>
          <a:p>
            <a:endParaRPr lang="en-US" altLang="en-US" smtClean="0"/>
          </a:p>
          <a:p>
            <a:r>
              <a:rPr lang="en-US" altLang="en-US" smtClean="0"/>
              <a:t>Also, think about when you’re asking for directions to someone who really knows the area well. It seems super clear for that person. But for you? You’re completely lost. And that’s the most important problem in game development: devs are so close to their game, they have such a particular way to perceive it and talk about it, that at some point they fail seeing the obvious for a new player. And they can’t even realize that’s the case until you show them someone new struggling to understand their game.</a:t>
            </a:r>
          </a:p>
          <a:p>
            <a:endParaRPr lang="en-US" altLang="en-US" smtClean="0"/>
          </a:p>
          <a:p>
            <a:r>
              <a:rPr lang="en-US" altLang="en-US" smtClean="0"/>
              <a:t>Team psychology: when deadlines come closer, you and your team enter into a tunnel vision: the brain only thinks about sprinting, it’s not analyzing where you’re going. So even if you sprint towards a massive wall, you’re not likely to see it clearly. Having a UX friend who has more distance with the game will then be key to help you gain perspective.</a:t>
            </a:r>
          </a:p>
        </p:txBody>
      </p:sp>
      <p:sp>
        <p:nvSpPr>
          <p:cNvPr id="2150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2929D00B-9A20-4DBB-80B7-A95F7025B098}" type="slidenum">
              <a:rPr lang="en-US" altLang="en-US" sz="1200" smtClean="0">
                <a:solidFill>
                  <a:srgbClr val="000000"/>
                </a:solidFill>
                <a:latin typeface="Calibri" panose="020F0502020204030204" pitchFamily="34" charset="0"/>
                <a:ea typeface="MS PGothic" panose="020B0600070205080204" pitchFamily="34" charset="-128"/>
              </a:rPr>
              <a:pPr algn="r" eaLnBrk="1" hangingPunct="1"/>
              <a:t>110</a:t>
            </a:fld>
            <a:endParaRPr lang="en-US" altLang="en-US" sz="1200" smtClean="0">
              <a:solidFill>
                <a:srgbClr val="000000"/>
              </a:solidFill>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265113042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p:spPr>
        <p:txBody>
          <a:bodyPr/>
          <a:lstStyle/>
          <a:p>
            <a:r>
              <a:rPr lang="en-US" altLang="en-US" smtClean="0"/>
              <a:t>Every time, developers keep having concerns that I want to take over design and decide the experience for them.</a:t>
            </a:r>
          </a:p>
          <a:p>
            <a:endParaRPr lang="en-US" altLang="en-US" smtClean="0"/>
          </a:p>
          <a:p>
            <a:r>
              <a:rPr lang="en-US" altLang="en-US" smtClean="0"/>
              <a:t>Every single time, I have to reassure them that UX is actually meant to understand what experience the devs what to offer to their audience and guide them to achieve their goal by actually anticipating and analyzing how the players perceive the game and behave in it, and by helping the developers taking a step back from their games. </a:t>
            </a:r>
          </a:p>
          <a:p>
            <a:endParaRPr lang="en-US" altLang="en-US" smtClean="0"/>
          </a:p>
          <a:p>
            <a:r>
              <a:rPr lang="en-US" altLang="en-US" smtClean="0"/>
              <a:t>So please, don’t fear your UX peeps, they just want you to be successful faster and the players to be happy! And if you see me in the corridor of your studio one day, please don’t make me feel it’s groundhog day all over again. And at least let me try to show you how we can use ux practices early and often to gain time and improve efficiency. I know the game you’re making is a bit like your baby, I promise I’ll take good care of it. </a:t>
            </a:r>
            <a:r>
              <a:rPr lang="en-US" altLang="en-US" smtClean="0">
                <a:sym typeface="Wingdings" panose="05000000000000000000" pitchFamily="2" charset="2"/>
              </a:rPr>
              <a:t></a:t>
            </a:r>
            <a:r>
              <a:rPr lang="en-US" altLang="en-US" smtClean="0"/>
              <a:t> </a:t>
            </a:r>
          </a:p>
          <a:p>
            <a:endParaRPr lang="en-US" altLang="en-US" smtClean="0"/>
          </a:p>
          <a:p>
            <a:endParaRPr lang="en-US" altLang="en-US" smtClean="0"/>
          </a:p>
        </p:txBody>
      </p:sp>
      <p:sp>
        <p:nvSpPr>
          <p:cNvPr id="2253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DE42D7ED-3A05-40E1-825F-5E6A3EFEABFF}" type="slidenum">
              <a:rPr lang="en-US" altLang="en-US" sz="1200" smtClean="0">
                <a:solidFill>
                  <a:srgbClr val="000000"/>
                </a:solidFill>
                <a:latin typeface="Calibri" panose="020F0502020204030204" pitchFamily="34" charset="0"/>
                <a:ea typeface="MS PGothic" panose="020B0600070205080204" pitchFamily="34" charset="-128"/>
              </a:rPr>
              <a:pPr algn="r" eaLnBrk="1" hangingPunct="1"/>
              <a:t>111</a:t>
            </a:fld>
            <a:endParaRPr lang="en-US" altLang="en-US" sz="1200" smtClean="0">
              <a:solidFill>
                <a:srgbClr val="000000"/>
              </a:solidFill>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424822841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p:spPr>
        <p:txBody>
          <a:bodyPr/>
          <a:lstStyle/>
          <a:p>
            <a:endParaRPr lang="en-US" altLang="en-US" smtClean="0"/>
          </a:p>
        </p:txBody>
      </p:sp>
      <p:sp>
        <p:nvSpPr>
          <p:cNvPr id="2355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86A0CB87-5A48-4A34-A0F5-0F789C4ECC86}" type="slidenum">
              <a:rPr lang="en-US" altLang="en-US" sz="1200" smtClean="0">
                <a:solidFill>
                  <a:srgbClr val="000000"/>
                </a:solidFill>
                <a:latin typeface="Calibri" panose="020F0502020204030204" pitchFamily="34" charset="0"/>
                <a:ea typeface="MS PGothic" panose="020B0600070205080204" pitchFamily="34" charset="-128"/>
              </a:rPr>
              <a:pPr algn="r" eaLnBrk="1" hangingPunct="1"/>
              <a:t>112</a:t>
            </a:fld>
            <a:endParaRPr lang="en-US" altLang="en-US" sz="1200" smtClean="0">
              <a:solidFill>
                <a:srgbClr val="000000"/>
              </a:solidFill>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359663960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a:t>
            </a:r>
            <a:r>
              <a:rPr lang="en-US" baseline="0" dirty="0" smtClean="0"/>
              <a:t> next speaker is known for some f</a:t>
            </a:r>
            <a:r>
              <a:rPr lang="en-US" dirty="0" smtClean="0"/>
              <a:t>ascinatingly</a:t>
            </a:r>
            <a:r>
              <a:rPr lang="en-US" baseline="0" dirty="0" smtClean="0"/>
              <a:t> </a:t>
            </a:r>
            <a:r>
              <a:rPr lang="en-US" baseline="0" dirty="0" smtClean="0"/>
              <a:t>quirky </a:t>
            </a:r>
            <a:r>
              <a:rPr lang="en-US" baseline="0" dirty="0" smtClean="0"/>
              <a:t>games.  They are perhaps best known for the IGF-nominated Dominque </a:t>
            </a:r>
            <a:r>
              <a:rPr lang="en-US" baseline="0" dirty="0" err="1" smtClean="0"/>
              <a:t>Pamplemousse</a:t>
            </a:r>
            <a:r>
              <a:rPr lang="en-US" baseline="0" dirty="0" smtClean="0"/>
              <a:t>, a point-and-click adventure game about social awkwardness that </a:t>
            </a:r>
            <a:r>
              <a:rPr lang="en-US" baseline="0" dirty="0" smtClean="0"/>
              <a:t>also happens to be a musical.  Currently they are </a:t>
            </a:r>
            <a:r>
              <a:rPr lang="en-US" baseline="0" dirty="0" smtClean="0"/>
              <a:t>an MFA Candidate at UC Santa Cruz where they are working on Coffee! A </a:t>
            </a:r>
            <a:r>
              <a:rPr lang="en-US" baseline="0" dirty="0" smtClean="0"/>
              <a:t>Misunderstanding, an interactive theater piece about, once again, social awkwardness.</a:t>
            </a:r>
          </a:p>
          <a:p>
            <a:endParaRPr lang="en-US" baseline="0" dirty="0" smtClean="0"/>
          </a:p>
          <a:p>
            <a:r>
              <a:rPr lang="en-US" baseline="0" dirty="0" smtClean="0"/>
              <a:t>Squinky!</a:t>
            </a:r>
            <a:endParaRPr lang="en-US" baseline="0" dirty="0" smtClean="0"/>
          </a:p>
        </p:txBody>
      </p:sp>
      <p:sp>
        <p:nvSpPr>
          <p:cNvPr id="4" name="Slide Number Placeholder 3"/>
          <p:cNvSpPr>
            <a:spLocks noGrp="1"/>
          </p:cNvSpPr>
          <p:nvPr>
            <p:ph type="sldNum" sz="quarter" idx="10"/>
          </p:nvPr>
        </p:nvSpPr>
        <p:spPr/>
        <p:txBody>
          <a:bodyPr/>
          <a:lstStyle/>
          <a:p>
            <a:pPr>
              <a:defRPr/>
            </a:pPr>
            <a:fld id="{E9ECFE0A-5A89-45E0-A479-944C4307F62E}" type="slidenum">
              <a:rPr lang="en-US" smtClean="0"/>
              <a:pPr>
                <a:defRPr/>
              </a:pPr>
              <a:t>113</a:t>
            </a:fld>
            <a:endParaRPr lang="en-US"/>
          </a:p>
        </p:txBody>
      </p:sp>
    </p:spTree>
    <p:extLst>
      <p:ext uri="{BB962C8B-B14F-4D97-AF65-F5344CB8AC3E}">
        <p14:creationId xmlns:p14="http://schemas.microsoft.com/office/powerpoint/2010/main" val="333269078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70" name="Shape 26"/>
          <p:cNvSpPr>
            <a:spLocks noGrp="1" noRot="1" noChangeAspect="1" noTextEdit="1"/>
          </p:cNvSpPr>
          <p:nvPr>
            <p:ph type="sldImg" idx="2"/>
          </p:nvPr>
        </p:nvSpPr>
        <p:spPr>
          <a:custGeom>
            <a:avLst/>
            <a:gdLst>
              <a:gd name="T0" fmla="*/ 0 w 120000"/>
              <a:gd name="T1" fmla="*/ 0 h 120000"/>
              <a:gd name="T2" fmla="*/ 309676800 w 120000"/>
              <a:gd name="T3" fmla="*/ 0 h 120000"/>
              <a:gd name="T4" fmla="*/ 309676800 w 120000"/>
              <a:gd name="T5" fmla="*/ 97983675 h 120000"/>
              <a:gd name="T6" fmla="*/ 0 w 120000"/>
              <a:gd name="T7" fmla="*/ 97983675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
        <p:nvSpPr>
          <p:cNvPr id="32771" name="Shape 27"/>
          <p:cNvSpPr>
            <a:spLocks noGrp="1"/>
          </p:cNvSpPr>
          <p:nvPr>
            <p:ph type="body" idx="1"/>
          </p:nvPr>
        </p:nvSpPr>
        <p:spPr>
          <a:noFill/>
        </p:spPr>
        <p:txBody>
          <a:bodyPr lIns="91425" tIns="91425" rIns="91425" bIns="91425"/>
          <a:lstStyle/>
          <a:p>
            <a:pPr>
              <a:spcBef>
                <a:spcPct val="0"/>
              </a:spcBef>
            </a:pPr>
            <a:endParaRPr lang="en-US" altLang="en-US" smtClean="0"/>
          </a:p>
        </p:txBody>
      </p:sp>
    </p:spTree>
    <p:extLst>
      <p:ext uri="{BB962C8B-B14F-4D97-AF65-F5344CB8AC3E}">
        <p14:creationId xmlns:p14="http://schemas.microsoft.com/office/powerpoint/2010/main" val="190289976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818" name="Shape 31"/>
          <p:cNvSpPr>
            <a:spLocks noGrp="1" noRot="1" noChangeAspect="1" noTextEdit="1"/>
          </p:cNvSpPr>
          <p:nvPr>
            <p:ph type="sldImg" idx="2"/>
          </p:nvPr>
        </p:nvSpPr>
        <p:spPr>
          <a:custGeom>
            <a:avLst/>
            <a:gdLst>
              <a:gd name="T0" fmla="*/ 0 w 120000"/>
              <a:gd name="T1" fmla="*/ 0 h 120000"/>
              <a:gd name="T2" fmla="*/ 309676800 w 120000"/>
              <a:gd name="T3" fmla="*/ 0 h 120000"/>
              <a:gd name="T4" fmla="*/ 309676800 w 120000"/>
              <a:gd name="T5" fmla="*/ 97983675 h 120000"/>
              <a:gd name="T6" fmla="*/ 0 w 120000"/>
              <a:gd name="T7" fmla="*/ 97983675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
        <p:nvSpPr>
          <p:cNvPr id="34819" name="Shape 32"/>
          <p:cNvSpPr>
            <a:spLocks noGrp="1"/>
          </p:cNvSpPr>
          <p:nvPr>
            <p:ph type="body" idx="1"/>
          </p:nvPr>
        </p:nvSpPr>
        <p:spPr>
          <a:noFill/>
        </p:spPr>
        <p:txBody>
          <a:bodyPr lIns="91425" tIns="91425" rIns="91425" bIns="91425"/>
          <a:lstStyle/>
          <a:p>
            <a:pPr>
              <a:spcBef>
                <a:spcPct val="0"/>
              </a:spcBef>
            </a:pPr>
            <a:r>
              <a:rPr lang="en-US" altLang="en-US" smtClean="0"/>
              <a:t>Something happened this year. Don’t get me wrong; it’s the same thing that’s been happening for a while: women and queer people are getting harassed for ruining videogames. The only difference is, now the harassment has gotten so big that even the mainstream media knows about it.</a:t>
            </a:r>
          </a:p>
        </p:txBody>
      </p:sp>
    </p:spTree>
    <p:extLst>
      <p:ext uri="{BB962C8B-B14F-4D97-AF65-F5344CB8AC3E}">
        <p14:creationId xmlns:p14="http://schemas.microsoft.com/office/powerpoint/2010/main" val="2237551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3970275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370013"/>
            <a:ext cx="7886700" cy="3262312"/>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7579268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028701"/>
            <a:ext cx="7772400" cy="1878806"/>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3051573"/>
            <a:ext cx="7772400" cy="848915"/>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72C473-0061-401B-BFD7-ADEAA380E46D}" type="datetimeFigureOut">
              <a:rPr lang="en-CA" smtClean="0">
                <a:solidFill>
                  <a:prstClr val="black">
                    <a:lumMod val="65000"/>
                    <a:lumOff val="35000"/>
                  </a:prstClr>
                </a:solidFill>
              </a:rPr>
              <a:pPr/>
              <a:t>2014-11-13</a:t>
            </a:fld>
            <a:endParaRPr lang="en-CA">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CA">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8B4E367C-6A55-4598-B8C7-615E78AFB38E}" type="slidenum">
              <a:rPr lang="en-CA" smtClean="0">
                <a:solidFill>
                  <a:prstClr val="black">
                    <a:lumMod val="65000"/>
                    <a:lumOff val="35000"/>
                  </a:prstClr>
                </a:solidFill>
              </a:rPr>
              <a:pPr/>
              <a:t>‹#›</a:t>
            </a:fld>
            <a:endParaRPr lang="en-CA">
              <a:solidFill>
                <a:prstClr val="black">
                  <a:lumMod val="65000"/>
                  <a:lumOff val="35000"/>
                </a:prstClr>
              </a:solidFill>
            </a:endParaRPr>
          </a:p>
        </p:txBody>
      </p:sp>
      <p:sp>
        <p:nvSpPr>
          <p:cNvPr id="7" name="Oval 6"/>
          <p:cNvSpPr/>
          <p:nvPr/>
        </p:nvSpPr>
        <p:spPr>
          <a:xfrm>
            <a:off x="4495800" y="2943225"/>
            <a:ext cx="84772" cy="6357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8" name="Oval 7"/>
          <p:cNvSpPr/>
          <p:nvPr/>
        </p:nvSpPr>
        <p:spPr>
          <a:xfrm>
            <a:off x="4695825" y="2943225"/>
            <a:ext cx="84772" cy="6357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9" name="Oval 8"/>
          <p:cNvSpPr/>
          <p:nvPr/>
        </p:nvSpPr>
        <p:spPr>
          <a:xfrm>
            <a:off x="4296728" y="2943225"/>
            <a:ext cx="84772" cy="6357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3038159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200151"/>
            <a:ext cx="4038600" cy="3394472"/>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9972C473-0061-401B-BFD7-ADEAA380E46D}" type="datetimeFigureOut">
              <a:rPr lang="en-CA" smtClean="0">
                <a:solidFill>
                  <a:prstClr val="black">
                    <a:lumMod val="65000"/>
                    <a:lumOff val="35000"/>
                  </a:prstClr>
                </a:solidFill>
              </a:rPr>
              <a:pPr/>
              <a:t>2014-11-13</a:t>
            </a:fld>
            <a:endParaRPr lang="en-CA">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CA">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8B4E367C-6A55-4598-B8C7-615E78AFB38E}" type="slidenum">
              <a:rPr lang="en-CA" smtClean="0">
                <a:solidFill>
                  <a:prstClr val="black">
                    <a:lumMod val="65000"/>
                    <a:lumOff val="35000"/>
                  </a:prstClr>
                </a:solidFill>
              </a:rPr>
              <a:pPr/>
              <a:t>‹#›</a:t>
            </a:fld>
            <a:endParaRPr lang="en-CA">
              <a:solidFill>
                <a:prstClr val="black">
                  <a:lumMod val="65000"/>
                  <a:lumOff val="35000"/>
                </a:prstClr>
              </a:solidFill>
            </a:endParaRPr>
          </a:p>
        </p:txBody>
      </p:sp>
      <p:sp>
        <p:nvSpPr>
          <p:cNvPr id="9" name="Content Placeholder 8"/>
          <p:cNvSpPr>
            <a:spLocks noGrp="1"/>
          </p:cNvSpPr>
          <p:nvPr>
            <p:ph sz="quarter" idx="13"/>
          </p:nvPr>
        </p:nvSpPr>
        <p:spPr>
          <a:xfrm>
            <a:off x="365760" y="1200150"/>
            <a:ext cx="4041648" cy="33947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958630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00150"/>
            <a:ext cx="4040188" cy="4572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1" y="1200150"/>
            <a:ext cx="4041775" cy="4572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9972C473-0061-401B-BFD7-ADEAA380E46D}" type="datetimeFigureOut">
              <a:rPr lang="en-CA" smtClean="0">
                <a:solidFill>
                  <a:prstClr val="black">
                    <a:lumMod val="65000"/>
                    <a:lumOff val="35000"/>
                  </a:prstClr>
                </a:solidFill>
              </a:rPr>
              <a:pPr/>
              <a:t>2014-11-13</a:t>
            </a:fld>
            <a:endParaRPr lang="en-CA">
              <a:solidFill>
                <a:prstClr val="black">
                  <a:lumMod val="65000"/>
                  <a:lumOff val="35000"/>
                </a:prstClr>
              </a:solidFill>
            </a:endParaRPr>
          </a:p>
        </p:txBody>
      </p:sp>
      <p:sp>
        <p:nvSpPr>
          <p:cNvPr id="8" name="Footer Placeholder 7"/>
          <p:cNvSpPr>
            <a:spLocks noGrp="1"/>
          </p:cNvSpPr>
          <p:nvPr>
            <p:ph type="ftr" sz="quarter" idx="11"/>
          </p:nvPr>
        </p:nvSpPr>
        <p:spPr/>
        <p:txBody>
          <a:bodyPr/>
          <a:lstStyle/>
          <a:p>
            <a:endParaRPr lang="en-CA">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8B4E367C-6A55-4598-B8C7-615E78AFB38E}" type="slidenum">
              <a:rPr lang="en-CA" smtClean="0">
                <a:solidFill>
                  <a:prstClr val="black">
                    <a:lumMod val="65000"/>
                    <a:lumOff val="35000"/>
                  </a:prstClr>
                </a:solidFill>
              </a:rPr>
              <a:pPr/>
              <a:t>‹#›</a:t>
            </a:fld>
            <a:endParaRPr lang="en-CA">
              <a:solidFill>
                <a:prstClr val="black">
                  <a:lumMod val="65000"/>
                  <a:lumOff val="35000"/>
                </a:prstClr>
              </a:solidFill>
            </a:endParaRPr>
          </a:p>
        </p:txBody>
      </p:sp>
      <p:sp>
        <p:nvSpPr>
          <p:cNvPr id="11" name="Content Placeholder 10"/>
          <p:cNvSpPr>
            <a:spLocks noGrp="1"/>
          </p:cNvSpPr>
          <p:nvPr>
            <p:ph sz="quarter" idx="13"/>
          </p:nvPr>
        </p:nvSpPr>
        <p:spPr>
          <a:xfrm>
            <a:off x="457200" y="1659636"/>
            <a:ext cx="4041648" cy="293522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1659637"/>
            <a:ext cx="4041648" cy="293489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0033486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972C473-0061-401B-BFD7-ADEAA380E46D}" type="datetimeFigureOut">
              <a:rPr lang="en-CA" smtClean="0">
                <a:solidFill>
                  <a:prstClr val="black">
                    <a:lumMod val="65000"/>
                    <a:lumOff val="35000"/>
                  </a:prstClr>
                </a:solidFill>
              </a:rPr>
              <a:pPr/>
              <a:t>2014-11-13</a:t>
            </a:fld>
            <a:endParaRPr lang="en-CA">
              <a:solidFill>
                <a:prstClr val="black">
                  <a:lumMod val="65000"/>
                  <a:lumOff val="35000"/>
                </a:prstClr>
              </a:solidFill>
            </a:endParaRPr>
          </a:p>
        </p:txBody>
      </p:sp>
      <p:sp>
        <p:nvSpPr>
          <p:cNvPr id="4" name="Footer Placeholder 3"/>
          <p:cNvSpPr>
            <a:spLocks noGrp="1"/>
          </p:cNvSpPr>
          <p:nvPr>
            <p:ph type="ftr" sz="quarter" idx="11"/>
          </p:nvPr>
        </p:nvSpPr>
        <p:spPr/>
        <p:txBody>
          <a:bodyPr/>
          <a:lstStyle/>
          <a:p>
            <a:endParaRPr lang="en-CA">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8B4E367C-6A55-4598-B8C7-615E78AFB38E}" type="slidenum">
              <a:rPr lang="en-CA" smtClean="0">
                <a:solidFill>
                  <a:prstClr val="black">
                    <a:lumMod val="65000"/>
                    <a:lumOff val="35000"/>
                  </a:prstClr>
                </a:solidFill>
              </a:rPr>
              <a:pPr/>
              <a:t>‹#›</a:t>
            </a:fld>
            <a:endParaRPr lang="en-CA">
              <a:solidFill>
                <a:prstClr val="black">
                  <a:lumMod val="65000"/>
                  <a:lumOff val="35000"/>
                </a:prstClr>
              </a:solidFill>
            </a:endParaRPr>
          </a:p>
        </p:txBody>
      </p:sp>
    </p:spTree>
    <p:extLst>
      <p:ext uri="{BB962C8B-B14F-4D97-AF65-F5344CB8AC3E}">
        <p14:creationId xmlns:p14="http://schemas.microsoft.com/office/powerpoint/2010/main" val="49836363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72C473-0061-401B-BFD7-ADEAA380E46D}" type="datetimeFigureOut">
              <a:rPr lang="en-CA" smtClean="0">
                <a:solidFill>
                  <a:prstClr val="black">
                    <a:lumMod val="65000"/>
                    <a:lumOff val="35000"/>
                  </a:prstClr>
                </a:solidFill>
              </a:rPr>
              <a:pPr/>
              <a:t>2014-11-13</a:t>
            </a:fld>
            <a:endParaRPr lang="en-CA">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en-CA">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8B4E367C-6A55-4598-B8C7-615E78AFB38E}" type="slidenum">
              <a:rPr lang="en-CA" smtClean="0">
                <a:solidFill>
                  <a:prstClr val="black">
                    <a:lumMod val="65000"/>
                    <a:lumOff val="35000"/>
                  </a:prstClr>
                </a:solidFill>
              </a:rPr>
              <a:pPr/>
              <a:t>‹#›</a:t>
            </a:fld>
            <a:endParaRPr lang="en-CA">
              <a:solidFill>
                <a:prstClr val="black">
                  <a:lumMod val="65000"/>
                  <a:lumOff val="35000"/>
                </a:prstClr>
              </a:solidFill>
            </a:endParaRPr>
          </a:p>
        </p:txBody>
      </p:sp>
    </p:spTree>
    <p:extLst>
      <p:ext uri="{BB962C8B-B14F-4D97-AF65-F5344CB8AC3E}">
        <p14:creationId xmlns:p14="http://schemas.microsoft.com/office/powerpoint/2010/main" val="328922537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8" y="200025"/>
            <a:ext cx="3008313" cy="1571625"/>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8" y="204788"/>
            <a:ext cx="4995863"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8" y="1828801"/>
            <a:ext cx="3008313" cy="2765822"/>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72C473-0061-401B-BFD7-ADEAA380E46D}" type="datetimeFigureOut">
              <a:rPr lang="en-CA" smtClean="0">
                <a:solidFill>
                  <a:prstClr val="black">
                    <a:lumMod val="65000"/>
                    <a:lumOff val="35000"/>
                  </a:prstClr>
                </a:solidFill>
              </a:rPr>
              <a:pPr/>
              <a:t>2014-11-13</a:t>
            </a:fld>
            <a:endParaRPr lang="en-CA">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CA">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8B4E367C-6A55-4598-B8C7-615E78AFB38E}" type="slidenum">
              <a:rPr lang="en-CA" smtClean="0">
                <a:solidFill>
                  <a:prstClr val="black">
                    <a:lumMod val="65000"/>
                    <a:lumOff val="35000"/>
                  </a:prstClr>
                </a:solidFill>
              </a:rPr>
              <a:pPr/>
              <a:t>‹#›</a:t>
            </a:fld>
            <a:endParaRPr lang="en-CA">
              <a:solidFill>
                <a:prstClr val="black">
                  <a:lumMod val="65000"/>
                  <a:lumOff val="35000"/>
                </a:prstClr>
              </a:solidFill>
            </a:endParaRPr>
          </a:p>
        </p:txBody>
      </p:sp>
    </p:spTree>
    <p:extLst>
      <p:ext uri="{BB962C8B-B14F-4D97-AF65-F5344CB8AC3E}">
        <p14:creationId xmlns:p14="http://schemas.microsoft.com/office/powerpoint/2010/main" val="103851866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171450"/>
            <a:ext cx="5711824" cy="671513"/>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857250"/>
            <a:ext cx="6054724" cy="3405783"/>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679576" y="4357688"/>
            <a:ext cx="5711824" cy="40005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72C473-0061-401B-BFD7-ADEAA380E46D}" type="datetimeFigureOut">
              <a:rPr lang="en-CA" smtClean="0">
                <a:solidFill>
                  <a:prstClr val="black">
                    <a:lumMod val="65000"/>
                    <a:lumOff val="35000"/>
                  </a:prstClr>
                </a:solidFill>
              </a:rPr>
              <a:pPr/>
              <a:t>2014-11-13</a:t>
            </a:fld>
            <a:endParaRPr lang="en-CA">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CA">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8B4E367C-6A55-4598-B8C7-615E78AFB38E}" type="slidenum">
              <a:rPr lang="en-CA" smtClean="0">
                <a:solidFill>
                  <a:prstClr val="black">
                    <a:lumMod val="65000"/>
                    <a:lumOff val="35000"/>
                  </a:prstClr>
                </a:solidFill>
              </a:rPr>
              <a:pPr/>
              <a:t>‹#›</a:t>
            </a:fld>
            <a:endParaRPr lang="en-CA">
              <a:solidFill>
                <a:prstClr val="black">
                  <a:lumMod val="65000"/>
                  <a:lumOff val="35000"/>
                </a:prstClr>
              </a:solidFill>
            </a:endParaRPr>
          </a:p>
        </p:txBody>
      </p:sp>
    </p:spTree>
    <p:extLst>
      <p:ext uri="{BB962C8B-B14F-4D97-AF65-F5344CB8AC3E}">
        <p14:creationId xmlns:p14="http://schemas.microsoft.com/office/powerpoint/2010/main" val="230475362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72C473-0061-401B-BFD7-ADEAA380E46D}" type="datetimeFigureOut">
              <a:rPr lang="en-CA" smtClean="0">
                <a:solidFill>
                  <a:prstClr val="black">
                    <a:lumMod val="65000"/>
                    <a:lumOff val="35000"/>
                  </a:prstClr>
                </a:solidFill>
              </a:rPr>
              <a:pPr/>
              <a:t>2014-11-13</a:t>
            </a:fld>
            <a:endParaRPr lang="en-CA">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CA">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8B4E367C-6A55-4598-B8C7-615E78AFB38E}" type="slidenum">
              <a:rPr lang="en-CA" smtClean="0">
                <a:solidFill>
                  <a:prstClr val="black">
                    <a:lumMod val="65000"/>
                    <a:lumOff val="35000"/>
                  </a:prstClr>
                </a:solidFill>
              </a:rPr>
              <a:pPr/>
              <a:t>‹#›</a:t>
            </a:fld>
            <a:endParaRPr lang="en-CA">
              <a:solidFill>
                <a:prstClr val="black">
                  <a:lumMod val="65000"/>
                  <a:lumOff val="35000"/>
                </a:prstClr>
              </a:solidFill>
            </a:endParaRPr>
          </a:p>
        </p:txBody>
      </p:sp>
    </p:spTree>
    <p:extLst>
      <p:ext uri="{BB962C8B-B14F-4D97-AF65-F5344CB8AC3E}">
        <p14:creationId xmlns:p14="http://schemas.microsoft.com/office/powerpoint/2010/main" val="332105744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72C473-0061-401B-BFD7-ADEAA380E46D}" type="datetimeFigureOut">
              <a:rPr lang="en-CA" smtClean="0">
                <a:solidFill>
                  <a:prstClr val="black">
                    <a:lumMod val="65000"/>
                    <a:lumOff val="35000"/>
                  </a:prstClr>
                </a:solidFill>
              </a:rPr>
              <a:pPr/>
              <a:t>2014-11-13</a:t>
            </a:fld>
            <a:endParaRPr lang="en-CA">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CA">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8B4E367C-6A55-4598-B8C7-615E78AFB38E}" type="slidenum">
              <a:rPr lang="en-CA" smtClean="0">
                <a:solidFill>
                  <a:prstClr val="black">
                    <a:lumMod val="65000"/>
                    <a:lumOff val="35000"/>
                  </a:prstClr>
                </a:solidFill>
              </a:rPr>
              <a:pPr/>
              <a:t>‹#›</a:t>
            </a:fld>
            <a:endParaRPr lang="en-CA">
              <a:solidFill>
                <a:prstClr val="black">
                  <a:lumMod val="65000"/>
                  <a:lumOff val="35000"/>
                </a:prstClr>
              </a:solidFill>
            </a:endParaRPr>
          </a:p>
        </p:txBody>
      </p:sp>
    </p:spTree>
    <p:extLst>
      <p:ext uri="{BB962C8B-B14F-4D97-AF65-F5344CB8AC3E}">
        <p14:creationId xmlns:p14="http://schemas.microsoft.com/office/powerpoint/2010/main" val="362881161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2458474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4638"/>
            <a:ext cx="5762625" cy="4357687"/>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8952511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370013"/>
            <a:ext cx="7886700" cy="32623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143533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3441700"/>
            <a:ext cx="7886700" cy="1125538"/>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392336122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70013"/>
            <a:ext cx="3867150" cy="32623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0013"/>
            <a:ext cx="3867150" cy="32623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7606895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260475"/>
            <a:ext cx="3868737"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1879600"/>
            <a:ext cx="3868737" cy="27622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475"/>
            <a:ext cx="3887788"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1879600"/>
            <a:ext cx="3887788" cy="27622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7153540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80809280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133198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741363"/>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65439728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741363"/>
            <a:ext cx="4629150" cy="36544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6223664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370013"/>
            <a:ext cx="7886700" cy="3262312"/>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9775658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4638"/>
            <a:ext cx="5762625" cy="4357687"/>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672299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8144039-36AE-4B01-B7C0-55039C1B81F4}" type="datetimeFigureOut">
              <a:rPr lang="en-US"/>
              <a:pPr>
                <a:defRPr/>
              </a:pPr>
              <a:t>11/13/2014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25D556-9E2D-4C85-8783-0D8BE6C29ADA}" type="slidenum">
              <a:rPr lang="en-US"/>
              <a:pPr>
                <a:defRPr/>
              </a:pPr>
              <a:t>‹#›</a:t>
            </a:fld>
            <a:endParaRPr lang="en-US"/>
          </a:p>
        </p:txBody>
      </p:sp>
    </p:spTree>
    <p:extLst>
      <p:ext uri="{BB962C8B-B14F-4D97-AF65-F5344CB8AC3E}">
        <p14:creationId xmlns:p14="http://schemas.microsoft.com/office/powerpoint/2010/main" val="19728128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AE0C2912-85D8-4DC8-A7E1-6A63B34A38CC}" type="datetimeFigureOut">
              <a:rPr lang="en-US"/>
              <a:pPr>
                <a:defRPr/>
              </a:pPr>
              <a:t>11/13/2014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821988-4466-45B0-A6E2-98A9BC037FB7}" type="slidenum">
              <a:rPr lang="en-US"/>
              <a:pPr>
                <a:defRPr/>
              </a:pPr>
              <a:t>‹#›</a:t>
            </a:fld>
            <a:endParaRPr lang="en-US"/>
          </a:p>
        </p:txBody>
      </p:sp>
    </p:spTree>
    <p:extLst>
      <p:ext uri="{BB962C8B-B14F-4D97-AF65-F5344CB8AC3E}">
        <p14:creationId xmlns:p14="http://schemas.microsoft.com/office/powerpoint/2010/main" val="28146468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3441700"/>
            <a:ext cx="7886700" cy="1125538"/>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1468F371-A975-4A92-84C1-172EA30C0810}" type="datetimeFigureOut">
              <a:rPr lang="en-US"/>
              <a:pPr>
                <a:defRPr/>
              </a:pPr>
              <a:t>11/13/2014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DC49CD5-84E7-4BDA-9001-EF96AC1E359B}" type="slidenum">
              <a:rPr lang="en-US"/>
              <a:pPr>
                <a:defRPr/>
              </a:pPr>
              <a:t>‹#›</a:t>
            </a:fld>
            <a:endParaRPr lang="en-US"/>
          </a:p>
        </p:txBody>
      </p:sp>
    </p:spTree>
    <p:extLst>
      <p:ext uri="{BB962C8B-B14F-4D97-AF65-F5344CB8AC3E}">
        <p14:creationId xmlns:p14="http://schemas.microsoft.com/office/powerpoint/2010/main" val="4776057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0"/>
            <a:ext cx="4038600" cy="3394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0"/>
            <a:ext cx="4038600" cy="3394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9B300581-387F-4B40-8949-564DC4DF4164}" type="datetimeFigureOut">
              <a:rPr lang="en-US"/>
              <a:pPr>
                <a:defRPr/>
              </a:pPr>
              <a:t>11/13/2014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E1F1728-A07D-4FB0-BCAC-D19E4719A0B5}" type="slidenum">
              <a:rPr lang="en-US"/>
              <a:pPr>
                <a:defRPr/>
              </a:pPr>
              <a:t>‹#›</a:t>
            </a:fld>
            <a:endParaRPr lang="en-US"/>
          </a:p>
        </p:txBody>
      </p:sp>
    </p:spTree>
    <p:extLst>
      <p:ext uri="{BB962C8B-B14F-4D97-AF65-F5344CB8AC3E}">
        <p14:creationId xmlns:p14="http://schemas.microsoft.com/office/powerpoint/2010/main" val="39660032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1879600"/>
            <a:ext cx="3868737" cy="2762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1879600"/>
            <a:ext cx="3887788" cy="2762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5DE35F89-247F-477F-BAD0-9F1E5E3757E3}" type="datetimeFigureOut">
              <a:rPr lang="en-US"/>
              <a:pPr>
                <a:defRPr/>
              </a:pPr>
              <a:t>11/13/2014</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13FAD7D-038E-4004-A3F9-D908ABD057B5}" type="slidenum">
              <a:rPr lang="en-US"/>
              <a:pPr>
                <a:defRPr/>
              </a:pPr>
              <a:t>‹#›</a:t>
            </a:fld>
            <a:endParaRPr lang="en-US"/>
          </a:p>
        </p:txBody>
      </p:sp>
    </p:spTree>
    <p:extLst>
      <p:ext uri="{BB962C8B-B14F-4D97-AF65-F5344CB8AC3E}">
        <p14:creationId xmlns:p14="http://schemas.microsoft.com/office/powerpoint/2010/main" val="38635335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B3F719D1-7E99-4585-953B-6C740DB8B3B9}" type="datetimeFigureOut">
              <a:rPr lang="en-US"/>
              <a:pPr>
                <a:defRPr/>
              </a:pPr>
              <a:t>11/13/2014</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C15A1FD-A958-41F0-B9BC-F0E882629A6A}" type="slidenum">
              <a:rPr lang="en-US"/>
              <a:pPr>
                <a:defRPr/>
              </a:pPr>
              <a:t>‹#›</a:t>
            </a:fld>
            <a:endParaRPr lang="en-US"/>
          </a:p>
        </p:txBody>
      </p:sp>
    </p:spTree>
    <p:extLst>
      <p:ext uri="{BB962C8B-B14F-4D97-AF65-F5344CB8AC3E}">
        <p14:creationId xmlns:p14="http://schemas.microsoft.com/office/powerpoint/2010/main" val="8427707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544C4603-5098-4920-A512-F9FC91B0A5DF}" type="datetimeFigureOut">
              <a:rPr lang="en-US"/>
              <a:pPr>
                <a:defRPr/>
              </a:pPr>
              <a:t>11/13/2014</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E4992D4-2BFF-4958-B5E2-E20D524D975F}" type="slidenum">
              <a:rPr lang="en-US"/>
              <a:pPr>
                <a:defRPr/>
              </a:pPr>
              <a:t>‹#›</a:t>
            </a:fld>
            <a:endParaRPr lang="en-US"/>
          </a:p>
        </p:txBody>
      </p:sp>
    </p:spTree>
    <p:extLst>
      <p:ext uri="{BB962C8B-B14F-4D97-AF65-F5344CB8AC3E}">
        <p14:creationId xmlns:p14="http://schemas.microsoft.com/office/powerpoint/2010/main" val="26768029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C19F2E4E-E491-400E-B1AF-A72F75C73E23}" type="datetimeFigureOut">
              <a:rPr lang="en-US"/>
              <a:pPr>
                <a:defRPr/>
              </a:pPr>
              <a:t>11/13/2014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5177339-127E-4AAF-B1F7-7A89826DC3D3}" type="slidenum">
              <a:rPr lang="en-US"/>
              <a:pPr>
                <a:defRPr/>
              </a:pPr>
              <a:t>‹#›</a:t>
            </a:fld>
            <a:endParaRPr lang="en-US"/>
          </a:p>
        </p:txBody>
      </p:sp>
    </p:spTree>
    <p:extLst>
      <p:ext uri="{BB962C8B-B14F-4D97-AF65-F5344CB8AC3E}">
        <p14:creationId xmlns:p14="http://schemas.microsoft.com/office/powerpoint/2010/main" val="2669992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370013"/>
            <a:ext cx="7886700" cy="32623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192920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F5FE38B3-35F2-4209-9AB7-118B24D8CA47}" type="datetimeFigureOut">
              <a:rPr lang="en-US"/>
              <a:pPr>
                <a:defRPr/>
              </a:pPr>
              <a:t>11/13/2014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A4907C0-10AD-4FED-B17E-7D701FB71EE7}" type="slidenum">
              <a:rPr lang="en-US"/>
              <a:pPr>
                <a:defRPr/>
              </a:pPr>
              <a:t>‹#›</a:t>
            </a:fld>
            <a:endParaRPr lang="en-US"/>
          </a:p>
        </p:txBody>
      </p:sp>
    </p:spTree>
    <p:extLst>
      <p:ext uri="{BB962C8B-B14F-4D97-AF65-F5344CB8AC3E}">
        <p14:creationId xmlns:p14="http://schemas.microsoft.com/office/powerpoint/2010/main" val="33304924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33F0FE89-E692-4985-B936-D01C922377A7}" type="datetimeFigureOut">
              <a:rPr lang="en-US"/>
              <a:pPr>
                <a:defRPr/>
              </a:pPr>
              <a:t>11/13/2014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058F28-5C7C-4277-9963-AD18AFAE0BB7}" type="slidenum">
              <a:rPr lang="en-US"/>
              <a:pPr>
                <a:defRPr/>
              </a:pPr>
              <a:t>‹#›</a:t>
            </a:fld>
            <a:endParaRPr lang="en-US"/>
          </a:p>
        </p:txBody>
      </p:sp>
    </p:spTree>
    <p:extLst>
      <p:ext uri="{BB962C8B-B14F-4D97-AF65-F5344CB8AC3E}">
        <p14:creationId xmlns:p14="http://schemas.microsoft.com/office/powerpoint/2010/main" val="40811208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1E3441D8-D548-4498-8BBA-87D72FD2C6C7}" type="datetimeFigureOut">
              <a:rPr lang="en-US"/>
              <a:pPr>
                <a:defRPr/>
              </a:pPr>
              <a:t>11/13/2014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A4F4523-6ED8-4C07-8260-D09AAEB39258}" type="slidenum">
              <a:rPr lang="en-US"/>
              <a:pPr>
                <a:defRPr/>
              </a:pPr>
              <a:t>‹#›</a:t>
            </a:fld>
            <a:endParaRPr lang="en-US"/>
          </a:p>
        </p:txBody>
      </p:sp>
    </p:spTree>
    <p:extLst>
      <p:ext uri="{BB962C8B-B14F-4D97-AF65-F5344CB8AC3E}">
        <p14:creationId xmlns:p14="http://schemas.microsoft.com/office/powerpoint/2010/main" val="42863940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7"/>
        <p:cNvGrpSpPr/>
        <p:nvPr/>
      </p:nvGrpSpPr>
      <p:grpSpPr>
        <a:xfrm>
          <a:off x="0" y="0"/>
          <a:ext cx="0" cy="0"/>
          <a:chOff x="0" y="0"/>
          <a:chExt cx="0" cy="0"/>
        </a:xfrm>
      </p:grpSpPr>
      <p:sp>
        <p:nvSpPr>
          <p:cNvPr id="8" name="Shape 8"/>
          <p:cNvSpPr txBox="1">
            <a:spLocks noGrp="1"/>
          </p:cNvSpPr>
          <p:nvPr>
            <p:ph type="subTitle" idx="1"/>
          </p:nvPr>
        </p:nvSpPr>
        <p:spPr>
          <a:xfrm>
            <a:off x="685800" y="2840053"/>
            <a:ext cx="7772400" cy="784799"/>
          </a:xfrm>
          <a:prstGeom prst="rect">
            <a:avLst/>
          </a:prstGeom>
        </p:spPr>
        <p:txBody>
          <a:bodyPr/>
          <a:lstStyle>
            <a:lvl1pPr algn="ctr">
              <a:spcBef>
                <a:spcPts val="0"/>
              </a:spcBef>
              <a:buClr>
                <a:schemeClr val="lt2"/>
              </a:buClr>
              <a:buNone/>
              <a:defRPr>
                <a:solidFill>
                  <a:schemeClr val="lt2"/>
                </a:solidFill>
              </a:defRPr>
            </a:lvl1pPr>
            <a:lvl2pPr algn="ctr">
              <a:spcBef>
                <a:spcPts val="0"/>
              </a:spcBef>
              <a:buClr>
                <a:schemeClr val="lt2"/>
              </a:buClr>
              <a:buSzPct val="100000"/>
              <a:buNone/>
              <a:defRPr sz="3000">
                <a:solidFill>
                  <a:schemeClr val="lt2"/>
                </a:solidFill>
              </a:defRPr>
            </a:lvl2pPr>
            <a:lvl3pPr algn="ctr">
              <a:spcBef>
                <a:spcPts val="0"/>
              </a:spcBef>
              <a:buClr>
                <a:schemeClr val="lt2"/>
              </a:buClr>
              <a:buSzPct val="100000"/>
              <a:buNone/>
              <a:defRPr sz="3000">
                <a:solidFill>
                  <a:schemeClr val="lt2"/>
                </a:solidFill>
              </a:defRPr>
            </a:lvl3pPr>
            <a:lvl4pPr algn="ctr">
              <a:spcBef>
                <a:spcPts val="0"/>
              </a:spcBef>
              <a:buClr>
                <a:schemeClr val="lt2"/>
              </a:buClr>
              <a:buSzPct val="100000"/>
              <a:buNone/>
              <a:defRPr sz="3000">
                <a:solidFill>
                  <a:schemeClr val="lt2"/>
                </a:solidFill>
              </a:defRPr>
            </a:lvl4pPr>
            <a:lvl5pPr algn="ctr">
              <a:spcBef>
                <a:spcPts val="0"/>
              </a:spcBef>
              <a:buClr>
                <a:schemeClr val="lt2"/>
              </a:buClr>
              <a:buSzPct val="100000"/>
              <a:buNone/>
              <a:defRPr sz="3000">
                <a:solidFill>
                  <a:schemeClr val="lt2"/>
                </a:solidFill>
              </a:defRPr>
            </a:lvl5pPr>
            <a:lvl6pPr algn="ctr">
              <a:spcBef>
                <a:spcPts val="0"/>
              </a:spcBef>
              <a:buClr>
                <a:schemeClr val="lt2"/>
              </a:buClr>
              <a:buSzPct val="100000"/>
              <a:buNone/>
              <a:defRPr sz="3000">
                <a:solidFill>
                  <a:schemeClr val="lt2"/>
                </a:solidFill>
              </a:defRPr>
            </a:lvl6pPr>
            <a:lvl7pPr algn="ctr">
              <a:spcBef>
                <a:spcPts val="0"/>
              </a:spcBef>
              <a:buClr>
                <a:schemeClr val="lt2"/>
              </a:buClr>
              <a:buSzPct val="100000"/>
              <a:buNone/>
              <a:defRPr sz="3000">
                <a:solidFill>
                  <a:schemeClr val="lt2"/>
                </a:solidFill>
              </a:defRPr>
            </a:lvl7pPr>
            <a:lvl8pPr algn="ctr">
              <a:spcBef>
                <a:spcPts val="0"/>
              </a:spcBef>
              <a:buClr>
                <a:schemeClr val="lt2"/>
              </a:buClr>
              <a:buSzPct val="100000"/>
              <a:buNone/>
              <a:defRPr sz="3000">
                <a:solidFill>
                  <a:schemeClr val="lt2"/>
                </a:solidFill>
              </a:defRPr>
            </a:lvl8pPr>
            <a:lvl9pPr algn="ctr">
              <a:spcBef>
                <a:spcPts val="0"/>
              </a:spcBef>
              <a:buClr>
                <a:schemeClr val="lt2"/>
              </a:buClr>
              <a:buSzPct val="100000"/>
              <a:buNone/>
              <a:defRPr sz="3000">
                <a:solidFill>
                  <a:schemeClr val="lt2"/>
                </a:solidFill>
              </a:defRPr>
            </a:lvl9pPr>
          </a:lstStyle>
          <a:p>
            <a:endParaRPr/>
          </a:p>
        </p:txBody>
      </p:sp>
      <p:sp>
        <p:nvSpPr>
          <p:cNvPr id="9" name="Shape 9"/>
          <p:cNvSpPr txBox="1">
            <a:spLocks noGrp="1"/>
          </p:cNvSpPr>
          <p:nvPr>
            <p:ph type="ctrTitle"/>
          </p:nvPr>
        </p:nvSpPr>
        <p:spPr>
          <a:xfrm>
            <a:off x="685800" y="1583342"/>
            <a:ext cx="7772400" cy="1159799"/>
          </a:xfrm>
          <a:prstGeom prst="rect">
            <a:avLst/>
          </a:prstGeom>
        </p:spPr>
        <p:txBody>
          <a:bodyPr/>
          <a:lstStyle>
            <a:lvl1pPr algn="ctr">
              <a:spcBef>
                <a:spcPts val="0"/>
              </a:spcBef>
              <a:buSzPct val="100000"/>
              <a:defRPr sz="4800"/>
            </a:lvl1pPr>
            <a:lvl2pPr algn="ctr">
              <a:spcBef>
                <a:spcPts val="0"/>
              </a:spcBef>
              <a:buSzPct val="100000"/>
              <a:defRPr sz="4800"/>
            </a:lvl2pPr>
            <a:lvl3pPr algn="ctr">
              <a:spcBef>
                <a:spcPts val="0"/>
              </a:spcBef>
              <a:buSzPct val="100000"/>
              <a:defRPr sz="4800"/>
            </a:lvl3pPr>
            <a:lvl4pPr algn="ctr">
              <a:spcBef>
                <a:spcPts val="0"/>
              </a:spcBef>
              <a:buSzPct val="100000"/>
              <a:defRPr sz="4800"/>
            </a:lvl4pPr>
            <a:lvl5pPr algn="ctr">
              <a:spcBef>
                <a:spcPts val="0"/>
              </a:spcBef>
              <a:buSzPct val="100000"/>
              <a:defRPr sz="4800"/>
            </a:lvl5pPr>
            <a:lvl6pPr algn="ctr">
              <a:spcBef>
                <a:spcPts val="0"/>
              </a:spcBef>
              <a:buSzPct val="100000"/>
              <a:defRPr sz="4800"/>
            </a:lvl6pPr>
            <a:lvl7pPr algn="ctr">
              <a:spcBef>
                <a:spcPts val="0"/>
              </a:spcBef>
              <a:buSzPct val="100000"/>
              <a:defRPr sz="4800"/>
            </a:lvl7pPr>
            <a:lvl8pPr algn="ctr">
              <a:spcBef>
                <a:spcPts val="0"/>
              </a:spcBef>
              <a:buSzPct val="100000"/>
              <a:defRPr sz="4800"/>
            </a:lvl8pPr>
            <a:lvl9pPr algn="ctr">
              <a:spcBef>
                <a:spcPts val="0"/>
              </a:spcBef>
              <a:buSzPct val="100000"/>
              <a:defRPr sz="4800"/>
            </a:lvl9pPr>
          </a:lstStyle>
          <a:p>
            <a:endParaRPr/>
          </a:p>
        </p:txBody>
      </p:sp>
    </p:spTree>
    <p:extLst>
      <p:ext uri="{BB962C8B-B14F-4D97-AF65-F5344CB8AC3E}">
        <p14:creationId xmlns:p14="http://schemas.microsoft.com/office/powerpoint/2010/main" val="1120260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457200" y="205978"/>
            <a:ext cx="8229600" cy="857400"/>
          </a:xfrm>
          <a:prstGeom prst="rect">
            <a:avLst/>
          </a:prstGeo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2" name="Shape 12"/>
          <p:cNvSpPr txBox="1">
            <a:spLocks noGrp="1"/>
          </p:cNvSpPr>
          <p:nvPr>
            <p:ph type="body" idx="1"/>
          </p:nvPr>
        </p:nvSpPr>
        <p:spPr>
          <a:xfrm>
            <a:off x="457200" y="1200150"/>
            <a:ext cx="8229600" cy="3725699"/>
          </a:xfrm>
          <a:prstGeom prst="rect">
            <a:avLst/>
          </a:prstGeo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Tree>
    <p:extLst>
      <p:ext uri="{BB962C8B-B14F-4D97-AF65-F5344CB8AC3E}">
        <p14:creationId xmlns:p14="http://schemas.microsoft.com/office/powerpoint/2010/main" val="21214602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57200" y="205978"/>
            <a:ext cx="8229600" cy="857400"/>
          </a:xfrm>
          <a:prstGeom prst="rect">
            <a:avLst/>
          </a:prstGeo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5" name="Shape 15"/>
          <p:cNvSpPr txBox="1">
            <a:spLocks noGrp="1"/>
          </p:cNvSpPr>
          <p:nvPr>
            <p:ph type="body" idx="1"/>
          </p:nvPr>
        </p:nvSpPr>
        <p:spPr>
          <a:xfrm>
            <a:off x="457200" y="1200150"/>
            <a:ext cx="3994500" cy="3725699"/>
          </a:xfrm>
          <a:prstGeom prst="rect">
            <a:avLst/>
          </a:prstGeo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6" name="Shape 16"/>
          <p:cNvSpPr txBox="1">
            <a:spLocks noGrp="1"/>
          </p:cNvSpPr>
          <p:nvPr>
            <p:ph type="body" idx="2"/>
          </p:nvPr>
        </p:nvSpPr>
        <p:spPr>
          <a:xfrm>
            <a:off x="4692273" y="1200150"/>
            <a:ext cx="3994500" cy="3725699"/>
          </a:xfrm>
          <a:prstGeom prst="rect">
            <a:avLst/>
          </a:prstGeo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Tree>
    <p:extLst>
      <p:ext uri="{BB962C8B-B14F-4D97-AF65-F5344CB8AC3E}">
        <p14:creationId xmlns:p14="http://schemas.microsoft.com/office/powerpoint/2010/main" val="4966150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457200" y="205978"/>
            <a:ext cx="8229600" cy="857400"/>
          </a:xfrm>
          <a:prstGeom prst="rect">
            <a:avLst/>
          </a:prstGeo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Tree>
    <p:extLst>
      <p:ext uri="{BB962C8B-B14F-4D97-AF65-F5344CB8AC3E}">
        <p14:creationId xmlns:p14="http://schemas.microsoft.com/office/powerpoint/2010/main" val="24160143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Caption">
    <p:spTree>
      <p:nvGrpSpPr>
        <p:cNvPr id="1" name="Shape 19"/>
        <p:cNvGrpSpPr/>
        <p:nvPr/>
      </p:nvGrpSpPr>
      <p:grpSpPr>
        <a:xfrm>
          <a:off x="0" y="0"/>
          <a:ext cx="0" cy="0"/>
          <a:chOff x="0" y="0"/>
          <a:chExt cx="0" cy="0"/>
        </a:xfrm>
      </p:grpSpPr>
      <p:sp>
        <p:nvSpPr>
          <p:cNvPr id="20" name="Shape 20"/>
          <p:cNvSpPr txBox="1">
            <a:spLocks noGrp="1"/>
          </p:cNvSpPr>
          <p:nvPr>
            <p:ph type="body" idx="1"/>
          </p:nvPr>
        </p:nvSpPr>
        <p:spPr>
          <a:xfrm>
            <a:off x="457200" y="4406309"/>
            <a:ext cx="8229600" cy="519599"/>
          </a:xfrm>
          <a:prstGeom prst="rect">
            <a:avLst/>
          </a:prstGeom>
        </p:spPr>
        <p:txBody>
          <a:bodyPr/>
          <a:lstStyle>
            <a:lvl1pPr algn="ctr">
              <a:spcBef>
                <a:spcPts val="0"/>
              </a:spcBef>
              <a:buSzPct val="100000"/>
              <a:buNone/>
              <a:defRPr sz="1800"/>
            </a:lvl1pPr>
          </a:lstStyle>
          <a:p>
            <a:endParaRPr/>
          </a:p>
        </p:txBody>
      </p:sp>
    </p:spTree>
    <p:extLst>
      <p:ext uri="{BB962C8B-B14F-4D97-AF65-F5344CB8AC3E}">
        <p14:creationId xmlns:p14="http://schemas.microsoft.com/office/powerpoint/2010/main" val="12006443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1"/>
        <p:cNvGrpSpPr/>
        <p:nvPr/>
      </p:nvGrpSpPr>
      <p:grpSpPr>
        <a:xfrm>
          <a:off x="0" y="0"/>
          <a:ext cx="0" cy="0"/>
          <a:chOff x="0" y="0"/>
          <a:chExt cx="0" cy="0"/>
        </a:xfrm>
      </p:grpSpPr>
    </p:spTree>
    <p:extLst>
      <p:ext uri="{BB962C8B-B14F-4D97-AF65-F5344CB8AC3E}">
        <p14:creationId xmlns:p14="http://schemas.microsoft.com/office/powerpoint/2010/main" val="21220314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1466706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3441700"/>
            <a:ext cx="7886700" cy="1125538"/>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38758625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370013"/>
            <a:ext cx="7886700" cy="32623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381642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3441700"/>
            <a:ext cx="7886700" cy="1125538"/>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33651666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70013"/>
            <a:ext cx="3867150" cy="32623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0013"/>
            <a:ext cx="3867150" cy="32623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734880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260475"/>
            <a:ext cx="3868737"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1879600"/>
            <a:ext cx="3868737" cy="27622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475"/>
            <a:ext cx="3887788"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1879600"/>
            <a:ext cx="3887788" cy="27622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15381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3223912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73805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741363"/>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30456249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741363"/>
            <a:ext cx="4629150" cy="36544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2534943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370013"/>
            <a:ext cx="7886700" cy="3262312"/>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94673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4638"/>
            <a:ext cx="5762625" cy="4357687"/>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05157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70013"/>
            <a:ext cx="3867150" cy="32623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0013"/>
            <a:ext cx="3867150" cy="32623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02307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457200" y="205978"/>
            <a:ext cx="8229600" cy="857400"/>
          </a:xfrm>
          <a:prstGeom prst="rect">
            <a:avLst/>
          </a:prstGeo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2" name="Shape 12"/>
          <p:cNvSpPr txBox="1">
            <a:spLocks noGrp="1"/>
          </p:cNvSpPr>
          <p:nvPr>
            <p:ph type="body" idx="1"/>
          </p:nvPr>
        </p:nvSpPr>
        <p:spPr>
          <a:xfrm>
            <a:off x="457200" y="1200150"/>
            <a:ext cx="8229600" cy="3725699"/>
          </a:xfrm>
          <a:prstGeom prst="rect">
            <a:avLst/>
          </a:prstGeo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Tree>
    <p:extLst>
      <p:ext uri="{BB962C8B-B14F-4D97-AF65-F5344CB8AC3E}">
        <p14:creationId xmlns:p14="http://schemas.microsoft.com/office/powerpoint/2010/main" val="5716102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10495419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370013"/>
            <a:ext cx="7886700" cy="32623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63434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3441700"/>
            <a:ext cx="7886700" cy="1125538"/>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26466351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70013"/>
            <a:ext cx="3867150" cy="32623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0013"/>
            <a:ext cx="3867150" cy="32623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562421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260475"/>
            <a:ext cx="3868737"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1879600"/>
            <a:ext cx="3868737" cy="27622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475"/>
            <a:ext cx="3887788"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1879600"/>
            <a:ext cx="3887788" cy="27622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575172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4106816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309671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741363"/>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39897885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741363"/>
            <a:ext cx="4629150" cy="36544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3243085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260475"/>
            <a:ext cx="3868737"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1879600"/>
            <a:ext cx="3868737" cy="27622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475"/>
            <a:ext cx="3887788"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1879600"/>
            <a:ext cx="3887788" cy="27622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452694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370013"/>
            <a:ext cx="7886700" cy="3262312"/>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716085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4638"/>
            <a:ext cx="5762625" cy="4357687"/>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1066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41070903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370013"/>
            <a:ext cx="7886700" cy="32623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773512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3441700"/>
            <a:ext cx="7886700" cy="1125538"/>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20745120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70013"/>
            <a:ext cx="3867150" cy="32623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0013"/>
            <a:ext cx="3867150" cy="32623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985660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260475"/>
            <a:ext cx="3868737"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1879600"/>
            <a:ext cx="3868737" cy="27622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475"/>
            <a:ext cx="3887788"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1879600"/>
            <a:ext cx="3887788" cy="27622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19208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0663586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58669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741363"/>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3912988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2559059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741363"/>
            <a:ext cx="4629150" cy="36544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1072048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370013"/>
            <a:ext cx="7886700" cy="3262312"/>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17968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4638"/>
            <a:ext cx="5762625" cy="4357687"/>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206845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Default">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5886112"/>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1_Default">
    <p:spTree>
      <p:nvGrpSpPr>
        <p:cNvPr id="1" name=""/>
        <p:cNvGrpSpPr/>
        <p:nvPr/>
      </p:nvGrpSpPr>
      <p:grpSpPr>
        <a:xfrm>
          <a:off x="0" y="0"/>
          <a:ext cx="0" cy="0"/>
          <a:chOff x="0" y="0"/>
          <a:chExt cx="0" cy="0"/>
        </a:xfrm>
      </p:grpSpPr>
      <p:sp>
        <p:nvSpPr>
          <p:cNvPr id="7" name="Shape 7"/>
          <p:cNvSpPr>
            <a:spLocks noGrp="1"/>
          </p:cNvSpPr>
          <p:nvPr>
            <p:ph type="title"/>
          </p:nvPr>
        </p:nvSpPr>
        <p:spPr>
          <a:prstGeom prst="rect">
            <a:avLst/>
          </a:prstGeom>
        </p:spPr>
        <p:txBody>
          <a:bodyPr/>
          <a:lstStyle/>
          <a:p>
            <a:pPr lvl="0">
              <a:defRPr sz="1800"/>
            </a:pPr>
            <a:r>
              <a:rPr sz="4400"/>
              <a:t>Title Text</a:t>
            </a:r>
          </a:p>
        </p:txBody>
      </p:sp>
      <p:sp>
        <p:nvSpPr>
          <p:cNvPr id="8" name="Shape 8"/>
          <p:cNvSpPr>
            <a:spLocks noGrp="1"/>
          </p:cNvSpPr>
          <p:nvPr>
            <p:ph type="body" idx="1"/>
          </p:nvPr>
        </p:nvSpPr>
        <p:spPr>
          <a:prstGeom prst="rect">
            <a:avLst/>
          </a:prstGeom>
        </p:spPr>
        <p:txBody>
          <a:body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9" name="Shape 9"/>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50050483"/>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21916802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370013"/>
            <a:ext cx="7886700" cy="32623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273599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3441700"/>
            <a:ext cx="7886700" cy="1125538"/>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2703784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70013"/>
            <a:ext cx="3867150" cy="32623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0013"/>
            <a:ext cx="3867150" cy="32623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93575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260475"/>
            <a:ext cx="3868737"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1879600"/>
            <a:ext cx="3868737" cy="27622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475"/>
            <a:ext cx="3887788"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1879600"/>
            <a:ext cx="3887788" cy="27622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67157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709851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9032089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483386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741363"/>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2823701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741363"/>
            <a:ext cx="4629150" cy="36544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2560976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370013"/>
            <a:ext cx="7886700" cy="3262312"/>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9447022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4638"/>
            <a:ext cx="5762625" cy="4357687"/>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6404461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A4C861DD-9B2A-459B-8B5F-2EDE4D7F35BC}" type="datetimeFigureOut">
              <a:rPr lang="en-US">
                <a:solidFill>
                  <a:srgbClr val="000000"/>
                </a:solidFill>
              </a:rPr>
              <a:pPr>
                <a:defRPr/>
              </a:pPr>
              <a:t>11/13/2014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A814F18-6E8F-48DC-9BE0-55B1EBFEEC8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631320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4EC8B5CF-6B22-46F3-9F2E-C80986A1AB6E}" type="datetimeFigureOut">
              <a:rPr lang="en-US">
                <a:solidFill>
                  <a:srgbClr val="000000"/>
                </a:solidFill>
              </a:rPr>
              <a:pPr>
                <a:defRPr/>
              </a:pPr>
              <a:t>11/13/2014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2CA0B44-8444-46F8-96B7-2716E4658A9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492418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3441700"/>
            <a:ext cx="7886700" cy="1125538"/>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2D349249-E104-4326-9DF6-3E1F5791B21A}" type="datetimeFigureOut">
              <a:rPr lang="en-US">
                <a:solidFill>
                  <a:srgbClr val="000000"/>
                </a:solidFill>
              </a:rPr>
              <a:pPr>
                <a:defRPr/>
              </a:pPr>
              <a:t>11/13/2014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B1D5593-C7F1-4A50-9284-1C78AF35A99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58315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0"/>
            <a:ext cx="4038600" cy="3394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0"/>
            <a:ext cx="4038600" cy="3394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688D4971-F779-4BFA-A748-75C6E06510E7}" type="datetimeFigureOut">
              <a:rPr lang="en-US">
                <a:solidFill>
                  <a:srgbClr val="000000"/>
                </a:solidFill>
              </a:rPr>
              <a:pPr>
                <a:defRPr/>
              </a:pPr>
              <a:t>11/13/2014</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D8024C1-85E3-4F8C-AFDD-B6EF3F51E23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6248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741363"/>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49262495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1879600"/>
            <a:ext cx="3868737" cy="2762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1879600"/>
            <a:ext cx="3887788" cy="2762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422B9D79-4010-4EB7-BD0B-934190EE6D37}" type="datetimeFigureOut">
              <a:rPr lang="en-US">
                <a:solidFill>
                  <a:srgbClr val="000000"/>
                </a:solidFill>
              </a:rPr>
              <a:pPr>
                <a:defRPr/>
              </a:pPr>
              <a:t>11/13/2014</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A5F9894-C91C-47F7-909D-B9567D5138E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772235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C5913762-D3A5-4D43-84C3-D77A00346755}" type="datetimeFigureOut">
              <a:rPr lang="en-US">
                <a:solidFill>
                  <a:srgbClr val="000000"/>
                </a:solidFill>
              </a:rPr>
              <a:pPr>
                <a:defRPr/>
              </a:pPr>
              <a:t>11/13/2014</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06A01D00-55CD-4E8F-A26C-D0A7459C4FD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13669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62DF623B-5B39-4134-A24E-D78401727132}" type="datetimeFigureOut">
              <a:rPr lang="en-US">
                <a:solidFill>
                  <a:srgbClr val="000000"/>
                </a:solidFill>
              </a:rPr>
              <a:pPr>
                <a:defRPr/>
              </a:pPr>
              <a:t>11/13/2014</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FF1EC930-342B-4FB1-9761-0E68112621C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4336604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AAA2DBAC-C45B-46F6-95EF-F9D08AEEE27A}" type="datetimeFigureOut">
              <a:rPr lang="en-US">
                <a:solidFill>
                  <a:srgbClr val="000000"/>
                </a:solidFill>
              </a:rPr>
              <a:pPr>
                <a:defRPr/>
              </a:pPr>
              <a:t>11/13/2014</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3785D38-BCB7-4E38-9C9B-3D774B202C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9987739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99D98838-91AD-443F-90E0-9200341DC1A1}" type="datetimeFigureOut">
              <a:rPr lang="en-US">
                <a:solidFill>
                  <a:srgbClr val="000000"/>
                </a:solidFill>
              </a:rPr>
              <a:pPr>
                <a:defRPr/>
              </a:pPr>
              <a:t>11/13/2014</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077D8B2-6A48-4604-8FC6-6978DC23DAB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682112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8633FA47-C27F-47CD-A785-D61A66B1E20B}" type="datetimeFigureOut">
              <a:rPr lang="en-US">
                <a:solidFill>
                  <a:srgbClr val="000000"/>
                </a:solidFill>
              </a:rPr>
              <a:pPr>
                <a:defRPr/>
              </a:pPr>
              <a:t>11/13/2014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C9857E6-EDA2-4897-9389-48DB7240E6D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479693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5B3DC574-B226-42D9-9845-308D928C786A}" type="datetimeFigureOut">
              <a:rPr lang="en-US">
                <a:solidFill>
                  <a:srgbClr val="000000"/>
                </a:solidFill>
              </a:rPr>
              <a:pPr>
                <a:defRPr/>
              </a:pPr>
              <a:t>11/13/2014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AD00C52-A17A-405A-B1DA-01801848422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861973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597822"/>
            <a:ext cx="7772400" cy="1102519"/>
          </a:xfrm>
        </p:spPr>
        <p:txBody>
          <a:bodyPr/>
          <a:lstStyle/>
          <a:p>
            <a:r>
              <a:rPr lang="fr-CA" smtClean="0"/>
              <a:t>Cliquez et modifiez le titre</a:t>
            </a:r>
            <a:endParaRPr lang="en-CA"/>
          </a:p>
        </p:txBody>
      </p:sp>
      <p:sp>
        <p:nvSpPr>
          <p:cNvPr id="3" name="Sous-titr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A" smtClean="0"/>
              <a:t>Cliquez pour modifier le style des sous-titres du masque</a:t>
            </a:r>
            <a:endParaRPr lang="en-CA"/>
          </a:p>
        </p:txBody>
      </p:sp>
      <p:sp>
        <p:nvSpPr>
          <p:cNvPr id="4" name="Espace réservé de la date 3"/>
          <p:cNvSpPr>
            <a:spLocks noGrp="1"/>
          </p:cNvSpPr>
          <p:nvPr>
            <p:ph type="dt" sz="half" idx="10"/>
          </p:nvPr>
        </p:nvSpPr>
        <p:spPr/>
        <p:txBody>
          <a:bodyPr/>
          <a:lstStyle/>
          <a:p>
            <a:fld id="{F52E4698-99C4-054A-B656-75A7E0519984}" type="datetimeFigureOut">
              <a:rPr lang="fr-FR" smtClean="0">
                <a:solidFill>
                  <a:prstClr val="black">
                    <a:tint val="75000"/>
                  </a:prstClr>
                </a:solidFill>
              </a:rPr>
              <a:pPr/>
              <a:t>13/11/2014</a:t>
            </a:fld>
            <a:endParaRPr lang="en-CA">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D08B35C8-5003-D64D-B92E-B07C0885F54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6814378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smtClean="0"/>
              <a:t>Cliquez et modifiez le titre</a:t>
            </a:r>
            <a:endParaRPr lang="en-CA"/>
          </a:p>
        </p:txBody>
      </p:sp>
      <p:sp>
        <p:nvSpPr>
          <p:cNvPr id="3" name="Espace réservé du contenu 2"/>
          <p:cNvSpPr>
            <a:spLocks noGrp="1"/>
          </p:cNvSpPr>
          <p:nvPr>
            <p:ph idx="1"/>
          </p:nvPr>
        </p:nvSpPr>
        <p:spPr/>
        <p:txBody>
          <a:body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en-CA"/>
          </a:p>
        </p:txBody>
      </p:sp>
      <p:sp>
        <p:nvSpPr>
          <p:cNvPr id="4" name="Espace réservé de la date 3"/>
          <p:cNvSpPr>
            <a:spLocks noGrp="1"/>
          </p:cNvSpPr>
          <p:nvPr>
            <p:ph type="dt" sz="half" idx="10"/>
          </p:nvPr>
        </p:nvSpPr>
        <p:spPr/>
        <p:txBody>
          <a:bodyPr/>
          <a:lstStyle/>
          <a:p>
            <a:fld id="{F52E4698-99C4-054A-B656-75A7E0519984}" type="datetimeFigureOut">
              <a:rPr lang="fr-FR" smtClean="0">
                <a:solidFill>
                  <a:prstClr val="black">
                    <a:tint val="75000"/>
                  </a:prstClr>
                </a:solidFill>
              </a:rPr>
              <a:pPr/>
              <a:t>13/11/2014</a:t>
            </a:fld>
            <a:endParaRPr lang="en-CA">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D08B35C8-5003-D64D-B92E-B07C0885F54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96206119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3305176"/>
            <a:ext cx="7772400" cy="1021556"/>
          </a:xfrm>
        </p:spPr>
        <p:txBody>
          <a:bodyPr anchor="t"/>
          <a:lstStyle>
            <a:lvl1pPr algn="l">
              <a:defRPr sz="4000" b="1" cap="all"/>
            </a:lvl1pPr>
          </a:lstStyle>
          <a:p>
            <a:r>
              <a:rPr lang="fr-CA" smtClean="0"/>
              <a:t>Cliquez et modifiez le titre</a:t>
            </a:r>
            <a:endParaRPr lang="en-CA"/>
          </a:p>
        </p:txBody>
      </p:sp>
      <p:sp>
        <p:nvSpPr>
          <p:cNvPr id="3" name="Espace réservé du texte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A" smtClean="0"/>
              <a:t>Cliquez pour modifier les styles du texte du masque</a:t>
            </a:r>
          </a:p>
        </p:txBody>
      </p:sp>
      <p:sp>
        <p:nvSpPr>
          <p:cNvPr id="4" name="Espace réservé de la date 3"/>
          <p:cNvSpPr>
            <a:spLocks noGrp="1"/>
          </p:cNvSpPr>
          <p:nvPr>
            <p:ph type="dt" sz="half" idx="10"/>
          </p:nvPr>
        </p:nvSpPr>
        <p:spPr/>
        <p:txBody>
          <a:bodyPr/>
          <a:lstStyle/>
          <a:p>
            <a:fld id="{F52E4698-99C4-054A-B656-75A7E0519984}" type="datetimeFigureOut">
              <a:rPr lang="fr-FR" smtClean="0">
                <a:solidFill>
                  <a:prstClr val="black">
                    <a:tint val="75000"/>
                  </a:prstClr>
                </a:solidFill>
              </a:rPr>
              <a:pPr/>
              <a:t>13/11/2014</a:t>
            </a:fld>
            <a:endParaRPr lang="en-CA">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D08B35C8-5003-D64D-B92E-B07C0885F54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4119727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741363"/>
            <a:ext cx="4629150" cy="36544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49252790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smtClean="0"/>
              <a:t>Cliquez et modifiez le titre</a:t>
            </a:r>
            <a:endParaRPr lang="en-CA"/>
          </a:p>
        </p:txBody>
      </p:sp>
      <p:sp>
        <p:nvSpPr>
          <p:cNvPr id="3" name="Espace réservé du contenu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en-CA"/>
          </a:p>
        </p:txBody>
      </p:sp>
      <p:sp>
        <p:nvSpPr>
          <p:cNvPr id="4" name="Espace réservé du contenu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en-CA"/>
          </a:p>
        </p:txBody>
      </p:sp>
      <p:sp>
        <p:nvSpPr>
          <p:cNvPr id="5" name="Espace réservé de la date 4"/>
          <p:cNvSpPr>
            <a:spLocks noGrp="1"/>
          </p:cNvSpPr>
          <p:nvPr>
            <p:ph type="dt" sz="half" idx="10"/>
          </p:nvPr>
        </p:nvSpPr>
        <p:spPr/>
        <p:txBody>
          <a:bodyPr/>
          <a:lstStyle/>
          <a:p>
            <a:fld id="{F52E4698-99C4-054A-B656-75A7E0519984}" type="datetimeFigureOut">
              <a:rPr lang="fr-FR" smtClean="0">
                <a:solidFill>
                  <a:prstClr val="black">
                    <a:tint val="75000"/>
                  </a:prstClr>
                </a:solidFill>
              </a:rPr>
              <a:pPr/>
              <a:t>13/11/2014</a:t>
            </a:fld>
            <a:endParaRPr lang="en-CA">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en-CA">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D08B35C8-5003-D64D-B92E-B07C0885F54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69958926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05979"/>
            <a:ext cx="8229600" cy="857250"/>
          </a:xfrm>
        </p:spPr>
        <p:txBody>
          <a:bodyPr/>
          <a:lstStyle>
            <a:lvl1pPr>
              <a:defRPr/>
            </a:lvl1pPr>
          </a:lstStyle>
          <a:p>
            <a:r>
              <a:rPr lang="fr-CA" smtClean="0"/>
              <a:t>Cliquez et modifiez le titre</a:t>
            </a:r>
            <a:endParaRPr lang="en-CA"/>
          </a:p>
        </p:txBody>
      </p:sp>
      <p:sp>
        <p:nvSpPr>
          <p:cNvPr id="3" name="Espace réservé du texte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smtClean="0"/>
              <a:t>Cliquez pour modifier les styles du texte du masque</a:t>
            </a:r>
          </a:p>
        </p:txBody>
      </p:sp>
      <p:sp>
        <p:nvSpPr>
          <p:cNvPr id="4" name="Espace réservé du contenu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en-CA"/>
          </a:p>
        </p:txBody>
      </p:sp>
      <p:sp>
        <p:nvSpPr>
          <p:cNvPr id="5" name="Espace réservé du texte 4"/>
          <p:cNvSpPr>
            <a:spLocks noGrp="1"/>
          </p:cNvSpPr>
          <p:nvPr>
            <p:ph type="body" sz="quarter" idx="3"/>
          </p:nvPr>
        </p:nvSpPr>
        <p:spPr>
          <a:xfrm>
            <a:off x="4645032"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smtClean="0"/>
              <a:t>Cliquez pour modifier les styles du texte du masque</a:t>
            </a:r>
          </a:p>
        </p:txBody>
      </p:sp>
      <p:sp>
        <p:nvSpPr>
          <p:cNvPr id="6" name="Espace réservé du contenu 5"/>
          <p:cNvSpPr>
            <a:spLocks noGrp="1"/>
          </p:cNvSpPr>
          <p:nvPr>
            <p:ph sz="quarter" idx="4"/>
          </p:nvPr>
        </p:nvSpPr>
        <p:spPr>
          <a:xfrm>
            <a:off x="4645032"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en-CA"/>
          </a:p>
        </p:txBody>
      </p:sp>
      <p:sp>
        <p:nvSpPr>
          <p:cNvPr id="7" name="Espace réservé de la date 6"/>
          <p:cNvSpPr>
            <a:spLocks noGrp="1"/>
          </p:cNvSpPr>
          <p:nvPr>
            <p:ph type="dt" sz="half" idx="10"/>
          </p:nvPr>
        </p:nvSpPr>
        <p:spPr/>
        <p:txBody>
          <a:bodyPr/>
          <a:lstStyle/>
          <a:p>
            <a:fld id="{F52E4698-99C4-054A-B656-75A7E0519984}" type="datetimeFigureOut">
              <a:rPr lang="fr-FR" smtClean="0">
                <a:solidFill>
                  <a:prstClr val="black">
                    <a:tint val="75000"/>
                  </a:prstClr>
                </a:solidFill>
              </a:rPr>
              <a:pPr/>
              <a:t>13/11/2014</a:t>
            </a:fld>
            <a:endParaRPr lang="en-CA">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en-CA">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D08B35C8-5003-D64D-B92E-B07C0885F54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76793924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smtClean="0"/>
              <a:t>Cliquez et modifiez le titre</a:t>
            </a:r>
            <a:endParaRPr lang="en-CA"/>
          </a:p>
        </p:txBody>
      </p:sp>
      <p:sp>
        <p:nvSpPr>
          <p:cNvPr id="3" name="Espace réservé de la date 2"/>
          <p:cNvSpPr>
            <a:spLocks noGrp="1"/>
          </p:cNvSpPr>
          <p:nvPr>
            <p:ph type="dt" sz="half" idx="10"/>
          </p:nvPr>
        </p:nvSpPr>
        <p:spPr/>
        <p:txBody>
          <a:bodyPr/>
          <a:lstStyle/>
          <a:p>
            <a:fld id="{F52E4698-99C4-054A-B656-75A7E0519984}" type="datetimeFigureOut">
              <a:rPr lang="fr-FR" smtClean="0">
                <a:solidFill>
                  <a:prstClr val="black">
                    <a:tint val="75000"/>
                  </a:prstClr>
                </a:solidFill>
              </a:rPr>
              <a:pPr/>
              <a:t>13/11/2014</a:t>
            </a:fld>
            <a:endParaRPr lang="en-CA">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en-CA">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D08B35C8-5003-D64D-B92E-B07C0885F54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55846352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52E4698-99C4-054A-B656-75A7E0519984}" type="datetimeFigureOut">
              <a:rPr lang="fr-FR" smtClean="0">
                <a:solidFill>
                  <a:prstClr val="black">
                    <a:tint val="75000"/>
                  </a:prstClr>
                </a:solidFill>
              </a:rPr>
              <a:pPr/>
              <a:t>13/11/2014</a:t>
            </a:fld>
            <a:endParaRPr lang="en-CA">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en-CA">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D08B35C8-5003-D64D-B92E-B07C0885F54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60992353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7" y="204787"/>
            <a:ext cx="3008313" cy="871538"/>
          </a:xfrm>
        </p:spPr>
        <p:txBody>
          <a:bodyPr anchor="b"/>
          <a:lstStyle>
            <a:lvl1pPr algn="l">
              <a:defRPr sz="2000" b="1"/>
            </a:lvl1pPr>
          </a:lstStyle>
          <a:p>
            <a:r>
              <a:rPr lang="fr-CA" smtClean="0"/>
              <a:t>Cliquez et modifiez le titre</a:t>
            </a:r>
            <a:endParaRPr lang="en-CA"/>
          </a:p>
        </p:txBody>
      </p:sp>
      <p:sp>
        <p:nvSpPr>
          <p:cNvPr id="3" name="Espace réservé du contenu 2"/>
          <p:cNvSpPr>
            <a:spLocks noGrp="1"/>
          </p:cNvSpPr>
          <p:nvPr>
            <p:ph idx="1"/>
          </p:nvPr>
        </p:nvSpPr>
        <p:spPr>
          <a:xfrm>
            <a:off x="3575050"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en-CA"/>
          </a:p>
        </p:txBody>
      </p:sp>
      <p:sp>
        <p:nvSpPr>
          <p:cNvPr id="4" name="Espace réservé du texte 3"/>
          <p:cNvSpPr>
            <a:spLocks noGrp="1"/>
          </p:cNvSpPr>
          <p:nvPr>
            <p:ph type="body" sz="half" idx="2"/>
          </p:nvPr>
        </p:nvSpPr>
        <p:spPr>
          <a:xfrm>
            <a:off x="457207"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smtClean="0"/>
              <a:t>Cliquez pour modifier les styles du texte du masque</a:t>
            </a:r>
          </a:p>
        </p:txBody>
      </p:sp>
      <p:sp>
        <p:nvSpPr>
          <p:cNvPr id="5" name="Espace réservé de la date 4"/>
          <p:cNvSpPr>
            <a:spLocks noGrp="1"/>
          </p:cNvSpPr>
          <p:nvPr>
            <p:ph type="dt" sz="half" idx="10"/>
          </p:nvPr>
        </p:nvSpPr>
        <p:spPr/>
        <p:txBody>
          <a:bodyPr/>
          <a:lstStyle/>
          <a:p>
            <a:fld id="{F52E4698-99C4-054A-B656-75A7E0519984}" type="datetimeFigureOut">
              <a:rPr lang="fr-FR" smtClean="0">
                <a:solidFill>
                  <a:prstClr val="black">
                    <a:tint val="75000"/>
                  </a:prstClr>
                </a:solidFill>
              </a:rPr>
              <a:pPr/>
              <a:t>13/11/2014</a:t>
            </a:fld>
            <a:endParaRPr lang="en-CA">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en-CA">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D08B35C8-5003-D64D-B92E-B07C0885F54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40298564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3600451"/>
            <a:ext cx="5486400" cy="425054"/>
          </a:xfrm>
        </p:spPr>
        <p:txBody>
          <a:bodyPr anchor="b"/>
          <a:lstStyle>
            <a:lvl1pPr algn="l">
              <a:defRPr sz="2000" b="1"/>
            </a:lvl1pPr>
          </a:lstStyle>
          <a:p>
            <a:r>
              <a:rPr lang="fr-CA" smtClean="0"/>
              <a:t>Cliquez et modifiez le titre</a:t>
            </a:r>
            <a:endParaRPr lang="en-CA"/>
          </a:p>
        </p:txBody>
      </p:sp>
      <p:sp>
        <p:nvSpPr>
          <p:cNvPr id="3" name="Espace réservé pour une imag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Espace réservé du texte 3"/>
          <p:cNvSpPr>
            <a:spLocks noGrp="1"/>
          </p:cNvSpPr>
          <p:nvPr>
            <p:ph type="body" sz="half" idx="2"/>
          </p:nvPr>
        </p:nvSpPr>
        <p:spPr>
          <a:xfrm>
            <a:off x="1792288" y="4025506"/>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smtClean="0"/>
              <a:t>Cliquez pour modifier les styles du texte du masque</a:t>
            </a:r>
          </a:p>
        </p:txBody>
      </p:sp>
      <p:sp>
        <p:nvSpPr>
          <p:cNvPr id="5" name="Espace réservé de la date 4"/>
          <p:cNvSpPr>
            <a:spLocks noGrp="1"/>
          </p:cNvSpPr>
          <p:nvPr>
            <p:ph type="dt" sz="half" idx="10"/>
          </p:nvPr>
        </p:nvSpPr>
        <p:spPr/>
        <p:txBody>
          <a:bodyPr/>
          <a:lstStyle/>
          <a:p>
            <a:fld id="{F52E4698-99C4-054A-B656-75A7E0519984}" type="datetimeFigureOut">
              <a:rPr lang="fr-FR" smtClean="0">
                <a:solidFill>
                  <a:prstClr val="black">
                    <a:tint val="75000"/>
                  </a:prstClr>
                </a:solidFill>
              </a:rPr>
              <a:pPr/>
              <a:t>13/11/2014</a:t>
            </a:fld>
            <a:endParaRPr lang="en-CA">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en-CA">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D08B35C8-5003-D64D-B92E-B07C0885F54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79057827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smtClean="0"/>
              <a:t>Cliquez et modifiez le titre</a:t>
            </a:r>
            <a:endParaRPr lang="en-CA"/>
          </a:p>
        </p:txBody>
      </p:sp>
      <p:sp>
        <p:nvSpPr>
          <p:cNvPr id="3" name="Espace réservé du texte vertical 2"/>
          <p:cNvSpPr>
            <a:spLocks noGrp="1"/>
          </p:cNvSpPr>
          <p:nvPr>
            <p:ph type="body" orient="vert" idx="1"/>
          </p:nvPr>
        </p:nvSpPr>
        <p:spPr/>
        <p:txBody>
          <a:bodyPr vert="eaVert"/>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en-CA"/>
          </a:p>
        </p:txBody>
      </p:sp>
      <p:sp>
        <p:nvSpPr>
          <p:cNvPr id="4" name="Espace réservé de la date 3"/>
          <p:cNvSpPr>
            <a:spLocks noGrp="1"/>
          </p:cNvSpPr>
          <p:nvPr>
            <p:ph type="dt" sz="half" idx="10"/>
          </p:nvPr>
        </p:nvSpPr>
        <p:spPr/>
        <p:txBody>
          <a:bodyPr/>
          <a:lstStyle/>
          <a:p>
            <a:fld id="{F52E4698-99C4-054A-B656-75A7E0519984}" type="datetimeFigureOut">
              <a:rPr lang="fr-FR" smtClean="0">
                <a:solidFill>
                  <a:prstClr val="black">
                    <a:tint val="75000"/>
                  </a:prstClr>
                </a:solidFill>
              </a:rPr>
              <a:pPr/>
              <a:t>13/11/2014</a:t>
            </a:fld>
            <a:endParaRPr lang="en-CA">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D08B35C8-5003-D64D-B92E-B07C0885F54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48784962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154783"/>
            <a:ext cx="2057400" cy="3290888"/>
          </a:xfrm>
        </p:spPr>
        <p:txBody>
          <a:bodyPr vert="eaVert"/>
          <a:lstStyle/>
          <a:p>
            <a:r>
              <a:rPr lang="fr-CA" smtClean="0"/>
              <a:t>Cliquez et modifiez le titre</a:t>
            </a:r>
            <a:endParaRPr lang="en-CA"/>
          </a:p>
        </p:txBody>
      </p:sp>
      <p:sp>
        <p:nvSpPr>
          <p:cNvPr id="3" name="Espace réservé du texte vertical 2"/>
          <p:cNvSpPr>
            <a:spLocks noGrp="1"/>
          </p:cNvSpPr>
          <p:nvPr>
            <p:ph type="body" orient="vert" idx="1"/>
          </p:nvPr>
        </p:nvSpPr>
        <p:spPr>
          <a:xfrm>
            <a:off x="457200" y="154783"/>
            <a:ext cx="6019800" cy="3290888"/>
          </a:xfrm>
        </p:spPr>
        <p:txBody>
          <a:bodyPr vert="eaVert"/>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en-CA"/>
          </a:p>
        </p:txBody>
      </p:sp>
      <p:sp>
        <p:nvSpPr>
          <p:cNvPr id="4" name="Espace réservé de la date 3"/>
          <p:cNvSpPr>
            <a:spLocks noGrp="1"/>
          </p:cNvSpPr>
          <p:nvPr>
            <p:ph type="dt" sz="half" idx="10"/>
          </p:nvPr>
        </p:nvSpPr>
        <p:spPr/>
        <p:txBody>
          <a:bodyPr/>
          <a:lstStyle/>
          <a:p>
            <a:fld id="{F52E4698-99C4-054A-B656-75A7E0519984}" type="datetimeFigureOut">
              <a:rPr lang="fr-FR" smtClean="0">
                <a:solidFill>
                  <a:prstClr val="black">
                    <a:tint val="75000"/>
                  </a:prstClr>
                </a:solidFill>
              </a:rPr>
              <a:pPr/>
              <a:t>13/11/2014</a:t>
            </a:fld>
            <a:endParaRPr lang="en-CA">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D08B35C8-5003-D64D-B92E-B07C0885F54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51437622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1"/>
            <a:ext cx="7772400" cy="3200400"/>
          </a:xfrm>
        </p:spPr>
        <p:txBody>
          <a:bodyPr anchor="b">
            <a:noAutofit/>
          </a:bodyPr>
          <a:lstStyle>
            <a:lvl1pPr>
              <a:lnSpc>
                <a:spcPct val="100000"/>
              </a:lnSpc>
              <a:defRPr sz="8000"/>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714750"/>
            <a:ext cx="6400800" cy="9144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9972C473-0061-401B-BFD7-ADEAA380E46D}" type="datetimeFigureOut">
              <a:rPr lang="en-CA" smtClean="0">
                <a:solidFill>
                  <a:prstClr val="black">
                    <a:lumMod val="65000"/>
                    <a:lumOff val="35000"/>
                  </a:prstClr>
                </a:solidFill>
              </a:rPr>
              <a:pPr/>
              <a:t>2014-11-13</a:t>
            </a:fld>
            <a:endParaRPr lang="en-CA">
              <a:solidFill>
                <a:prstClr val="black">
                  <a:lumMod val="65000"/>
                  <a:lumOff val="35000"/>
                </a:prstClr>
              </a:solidFill>
            </a:endParaRPr>
          </a:p>
        </p:txBody>
      </p:sp>
      <p:sp>
        <p:nvSpPr>
          <p:cNvPr id="8" name="Slide Number Placeholder 7"/>
          <p:cNvSpPr>
            <a:spLocks noGrp="1"/>
          </p:cNvSpPr>
          <p:nvPr>
            <p:ph type="sldNum" sz="quarter" idx="11"/>
          </p:nvPr>
        </p:nvSpPr>
        <p:spPr/>
        <p:txBody>
          <a:bodyPr/>
          <a:lstStyle/>
          <a:p>
            <a:fld id="{8B4E367C-6A55-4598-B8C7-615E78AFB38E}" type="slidenum">
              <a:rPr lang="en-CA" smtClean="0">
                <a:solidFill>
                  <a:prstClr val="black">
                    <a:lumMod val="65000"/>
                    <a:lumOff val="35000"/>
                  </a:prstClr>
                </a:solidFill>
              </a:rPr>
              <a:pPr/>
              <a:t>‹#›</a:t>
            </a:fld>
            <a:endParaRPr lang="en-CA">
              <a:solidFill>
                <a:prstClr val="black">
                  <a:lumMod val="65000"/>
                  <a:lumOff val="35000"/>
                </a:prstClr>
              </a:solidFill>
            </a:endParaRPr>
          </a:p>
        </p:txBody>
      </p:sp>
      <p:sp>
        <p:nvSpPr>
          <p:cNvPr id="9" name="Footer Placeholder 8"/>
          <p:cNvSpPr>
            <a:spLocks noGrp="1"/>
          </p:cNvSpPr>
          <p:nvPr>
            <p:ph type="ftr" sz="quarter" idx="12"/>
          </p:nvPr>
        </p:nvSpPr>
        <p:spPr/>
        <p:txBody>
          <a:bodyPr/>
          <a:lstStyle/>
          <a:p>
            <a:endParaRPr lang="en-CA" dirty="0">
              <a:solidFill>
                <a:prstClr val="black">
                  <a:lumMod val="65000"/>
                  <a:lumOff val="35000"/>
                </a:prstClr>
              </a:solidFill>
            </a:endParaRPr>
          </a:p>
        </p:txBody>
      </p:sp>
    </p:spTree>
    <p:extLst>
      <p:ext uri="{BB962C8B-B14F-4D97-AF65-F5344CB8AC3E}">
        <p14:creationId xmlns:p14="http://schemas.microsoft.com/office/powerpoint/2010/main" val="410052844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383619"/>
            <a:ext cx="8229600" cy="3211004"/>
          </a:xfrm>
        </p:spPr>
        <p:txBody>
          <a:bodyPr/>
          <a:lstStyle>
            <a:lvl5pPr>
              <a:defRPr/>
            </a:lvl5pPr>
            <a:lvl6pPr>
              <a:defRPr/>
            </a:lvl6pPr>
            <a:lvl7pPr>
              <a:defRPr/>
            </a:lvl7pPr>
            <a:lvl8pPr>
              <a:defRPr/>
            </a:lvl8pPr>
            <a:lvl9pPr>
              <a:buFont typeface="Arial" pitchFamily="34" charset="0"/>
              <a:buChar cha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10"/>
          </p:nvPr>
        </p:nvSpPr>
        <p:spPr/>
        <p:txBody>
          <a:bodyPr/>
          <a:lstStyle/>
          <a:p>
            <a:fld id="{9972C473-0061-401B-BFD7-ADEAA380E46D}" type="datetimeFigureOut">
              <a:rPr lang="en-CA" smtClean="0">
                <a:solidFill>
                  <a:prstClr val="black">
                    <a:lumMod val="65000"/>
                    <a:lumOff val="35000"/>
                  </a:prstClr>
                </a:solidFill>
              </a:rPr>
              <a:pPr/>
              <a:t>2014-11-13</a:t>
            </a:fld>
            <a:endParaRPr lang="en-CA">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r>
              <a:rPr lang="en-CA" dirty="0" smtClean="0">
                <a:solidFill>
                  <a:prstClr val="black">
                    <a:lumMod val="65000"/>
                    <a:lumOff val="35000"/>
                  </a:prstClr>
                </a:solidFill>
              </a:rPr>
              <a:t>Footer</a:t>
            </a:r>
          </a:p>
        </p:txBody>
      </p:sp>
      <p:sp>
        <p:nvSpPr>
          <p:cNvPr id="6" name="Slide Number Placeholder 5"/>
          <p:cNvSpPr>
            <a:spLocks noGrp="1"/>
          </p:cNvSpPr>
          <p:nvPr>
            <p:ph type="sldNum" sz="quarter" idx="12"/>
          </p:nvPr>
        </p:nvSpPr>
        <p:spPr/>
        <p:txBody>
          <a:bodyPr/>
          <a:lstStyle/>
          <a:p>
            <a:fld id="{8B4E367C-6A55-4598-B8C7-615E78AFB38E}" type="slidenum">
              <a:rPr lang="en-CA" smtClean="0">
                <a:solidFill>
                  <a:prstClr val="black">
                    <a:lumMod val="65000"/>
                    <a:lumOff val="35000"/>
                  </a:prstClr>
                </a:solidFill>
              </a:rPr>
              <a:pPr/>
              <a:t>‹#›</a:t>
            </a:fld>
            <a:endParaRPr lang="en-CA">
              <a:solidFill>
                <a:prstClr val="black">
                  <a:lumMod val="65000"/>
                  <a:lumOff val="35000"/>
                </a:prstClr>
              </a:solidFill>
            </a:endParaRPr>
          </a:p>
        </p:txBody>
      </p:sp>
    </p:spTree>
    <p:extLst>
      <p:ext uri="{BB962C8B-B14F-4D97-AF65-F5344CB8AC3E}">
        <p14:creationId xmlns:p14="http://schemas.microsoft.com/office/powerpoint/2010/main" val="3788944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10.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1.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2.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4.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8.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9.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511" name="Rectangle 7"/>
          <p:cNvSpPr>
            <a:spLocks noChangeArrowheads="1"/>
          </p:cNvSpPr>
          <p:nvPr userDrawn="1"/>
        </p:nvSpPr>
        <p:spPr bwMode="auto">
          <a:xfrm>
            <a:off x="457200" y="180975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1" hangingPunct="1">
              <a:defRPr/>
            </a:pPr>
            <a:endParaRPr lang="en-US" smtClean="0"/>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fr-CA" smtClean="0"/>
              <a:t>Cliquez et modifiez le titre</a:t>
            </a:r>
            <a:endParaRPr lang="en-CA"/>
          </a:p>
        </p:txBody>
      </p:sp>
      <p:sp>
        <p:nvSpPr>
          <p:cNvPr id="3" name="Espace réservé du texte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en-CA"/>
          </a:p>
        </p:txBody>
      </p:sp>
      <p:sp>
        <p:nvSpPr>
          <p:cNvPr id="4" name="Espace réservé de la date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F52E4698-99C4-054A-B656-75A7E0519984}" type="datetimeFigureOut">
              <a:rPr lang="fr-FR" smtClean="0">
                <a:solidFill>
                  <a:prstClr val="black">
                    <a:tint val="75000"/>
                  </a:prstClr>
                </a:solidFill>
                <a:latin typeface="Calibri"/>
                <a:cs typeface="+mn-cs"/>
              </a:rPr>
              <a:pPr defTabSz="457200" eaLnBrk="1" fontAlgn="auto" hangingPunct="1">
                <a:spcBef>
                  <a:spcPts val="0"/>
                </a:spcBef>
                <a:spcAft>
                  <a:spcPts val="0"/>
                </a:spcAft>
              </a:pPr>
              <a:t>13/11/2014</a:t>
            </a:fld>
            <a:endParaRPr lang="en-CA">
              <a:solidFill>
                <a:prstClr val="black">
                  <a:tint val="75000"/>
                </a:prstClr>
              </a:solidFill>
              <a:latin typeface="Calibri"/>
              <a:cs typeface="+mn-cs"/>
            </a:endParaRPr>
          </a:p>
        </p:txBody>
      </p:sp>
      <p:sp>
        <p:nvSpPr>
          <p:cNvPr id="5" name="Espace réservé du pied de page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CA">
              <a:solidFill>
                <a:prstClr val="black">
                  <a:tint val="75000"/>
                </a:prstClr>
              </a:solidFill>
              <a:latin typeface="Calibri"/>
              <a:cs typeface="+mn-cs"/>
            </a:endParaRPr>
          </a:p>
        </p:txBody>
      </p:sp>
      <p:sp>
        <p:nvSpPr>
          <p:cNvPr id="6" name="Espace réservé du numéro de diapositive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D08B35C8-5003-D64D-B92E-B07C0885F54A}" type="slidenum">
              <a:rPr lang="en-CA" smtClean="0">
                <a:solidFill>
                  <a:prstClr val="black">
                    <a:tint val="75000"/>
                  </a:prstClr>
                </a:solidFill>
                <a:latin typeface="Calibri"/>
                <a:cs typeface="+mn-cs"/>
              </a:rPr>
              <a:pPr defTabSz="457200" eaLnBrk="1" fontAlgn="auto" hangingPunct="1">
                <a:spcBef>
                  <a:spcPts val="0"/>
                </a:spcBef>
                <a:spcAft>
                  <a:spcPts val="0"/>
                </a:spcAft>
              </a:pPr>
              <a:t>‹#›</a:t>
            </a:fld>
            <a:endParaRPr lang="en-CA">
              <a:solidFill>
                <a:prstClr val="black">
                  <a:tint val="75000"/>
                </a:prstClr>
              </a:solidFill>
              <a:latin typeface="Calibri"/>
              <a:cs typeface="+mn-cs"/>
            </a:endParaRPr>
          </a:p>
        </p:txBody>
      </p:sp>
    </p:spTree>
    <p:extLst>
      <p:ext uri="{BB962C8B-B14F-4D97-AF65-F5344CB8AC3E}">
        <p14:creationId xmlns:p14="http://schemas.microsoft.com/office/powerpoint/2010/main" val="1848121347"/>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lumMod val="95000"/>
                <a:lumOff val="5000"/>
              </a:schemeClr>
            </a:gs>
            <a:gs pos="100000">
              <a:schemeClr val="tx1">
                <a:lumMod val="75000"/>
                <a:lumOff val="25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200150"/>
          </a:xfrm>
          <a:prstGeom prst="rect">
            <a:avLst/>
          </a:prstGeom>
        </p:spPr>
        <p:txBody>
          <a:bodyPr vert="horz" lIns="91440" tIns="45720" rIns="91440" bIns="45720" rtlCol="0" anchor="b">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329612"/>
            <a:ext cx="8229600" cy="326501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6363348" y="4767263"/>
            <a:ext cx="2085975" cy="273844"/>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pPr eaLnBrk="1" fontAlgn="auto" hangingPunct="1">
              <a:spcBef>
                <a:spcPts val="0"/>
              </a:spcBef>
              <a:spcAft>
                <a:spcPts val="0"/>
              </a:spcAft>
            </a:pPr>
            <a:fld id="{9972C473-0061-401B-BFD7-ADEAA380E46D}" type="datetimeFigureOut">
              <a:rPr lang="en-CA" smtClean="0">
                <a:solidFill>
                  <a:prstClr val="black">
                    <a:lumMod val="65000"/>
                    <a:lumOff val="35000"/>
                  </a:prstClr>
                </a:solidFill>
                <a:cs typeface="+mn-cs"/>
              </a:rPr>
              <a:pPr eaLnBrk="1" fontAlgn="auto" hangingPunct="1">
                <a:spcBef>
                  <a:spcPts val="0"/>
                </a:spcBef>
                <a:spcAft>
                  <a:spcPts val="0"/>
                </a:spcAft>
              </a:pPr>
              <a:t>2014-11-13</a:t>
            </a:fld>
            <a:endParaRPr lang="en-CA">
              <a:solidFill>
                <a:prstClr val="black">
                  <a:lumMod val="65000"/>
                  <a:lumOff val="35000"/>
                </a:prstClr>
              </a:solidFill>
              <a:cs typeface="+mn-cs"/>
            </a:endParaRPr>
          </a:p>
        </p:txBody>
      </p:sp>
      <p:sp>
        <p:nvSpPr>
          <p:cNvPr id="5" name="Footer Placeholder 4"/>
          <p:cNvSpPr>
            <a:spLocks noGrp="1"/>
          </p:cNvSpPr>
          <p:nvPr>
            <p:ph type="ftr" sz="quarter" idx="3"/>
          </p:nvPr>
        </p:nvSpPr>
        <p:spPr>
          <a:xfrm>
            <a:off x="659166" y="4767263"/>
            <a:ext cx="2847975" cy="273844"/>
          </a:xfrm>
          <a:prstGeom prst="rect">
            <a:avLst/>
          </a:prstGeom>
        </p:spPr>
        <p:txBody>
          <a:bodyPr vert="horz" lIns="45720" tIns="45720" rIns="91440" bIns="45720" rtlCol="0" anchor="ctr"/>
          <a:lstStyle>
            <a:lvl1pPr algn="l">
              <a:defRPr sz="1200" i="1">
                <a:solidFill>
                  <a:schemeClr val="tx1">
                    <a:lumMod val="65000"/>
                    <a:lumOff val="35000"/>
                  </a:schemeClr>
                </a:solidFill>
                <a:latin typeface="Century Gothic" pitchFamily="34" charset="0"/>
              </a:defRPr>
            </a:lvl1pPr>
          </a:lstStyle>
          <a:p>
            <a:pPr eaLnBrk="1" fontAlgn="auto" hangingPunct="1">
              <a:spcBef>
                <a:spcPts val="0"/>
              </a:spcBef>
              <a:spcAft>
                <a:spcPts val="0"/>
              </a:spcAft>
            </a:pPr>
            <a:r>
              <a:rPr lang="en-CA" dirty="0" smtClean="0">
                <a:solidFill>
                  <a:prstClr val="black">
                    <a:lumMod val="65000"/>
                    <a:lumOff val="35000"/>
                  </a:prstClr>
                </a:solidFill>
                <a:cs typeface="+mn-cs"/>
              </a:rPr>
              <a:t>Footer</a:t>
            </a:r>
          </a:p>
        </p:txBody>
      </p:sp>
      <p:sp>
        <p:nvSpPr>
          <p:cNvPr id="6" name="Slide Number Placeholder 5"/>
          <p:cNvSpPr>
            <a:spLocks noGrp="1"/>
          </p:cNvSpPr>
          <p:nvPr>
            <p:ph type="sldNum" sz="quarter" idx="4"/>
          </p:nvPr>
        </p:nvSpPr>
        <p:spPr>
          <a:xfrm>
            <a:off x="8543279" y="4767263"/>
            <a:ext cx="561975" cy="273844"/>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pPr eaLnBrk="1" fontAlgn="auto" hangingPunct="1">
              <a:spcBef>
                <a:spcPts val="0"/>
              </a:spcBef>
              <a:spcAft>
                <a:spcPts val="0"/>
              </a:spcAft>
            </a:pPr>
            <a:fld id="{8B4E367C-6A55-4598-B8C7-615E78AFB38E}" type="slidenum">
              <a:rPr lang="en-CA" smtClean="0">
                <a:solidFill>
                  <a:prstClr val="black">
                    <a:lumMod val="65000"/>
                    <a:lumOff val="35000"/>
                  </a:prstClr>
                </a:solidFill>
                <a:cs typeface="+mn-cs"/>
              </a:rPr>
              <a:pPr eaLnBrk="1" fontAlgn="auto" hangingPunct="1">
                <a:spcBef>
                  <a:spcPts val="0"/>
                </a:spcBef>
                <a:spcAft>
                  <a:spcPts val="0"/>
                </a:spcAft>
              </a:pPr>
              <a:t>‹#›</a:t>
            </a:fld>
            <a:endParaRPr lang="en-CA">
              <a:solidFill>
                <a:prstClr val="black">
                  <a:lumMod val="65000"/>
                  <a:lumOff val="35000"/>
                </a:prstClr>
              </a:solidFill>
              <a:cs typeface="+mn-cs"/>
            </a:endParaRPr>
          </a:p>
        </p:txBody>
      </p:sp>
    </p:spTree>
    <p:extLst>
      <p:ext uri="{BB962C8B-B14F-4D97-AF65-F5344CB8AC3E}">
        <p14:creationId xmlns:p14="http://schemas.microsoft.com/office/powerpoint/2010/main" val="1461825929"/>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511" name="Rectangle 7"/>
          <p:cNvSpPr>
            <a:spLocks noChangeArrowheads="1"/>
          </p:cNvSpPr>
          <p:nvPr userDrawn="1"/>
        </p:nvSpPr>
        <p:spPr bwMode="auto">
          <a:xfrm>
            <a:off x="457200" y="180975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1" hangingPunct="1">
              <a:defRPr/>
            </a:pPr>
            <a:endParaRPr lang="en-US" smtClean="0">
              <a:solidFill>
                <a:srgbClr val="000000"/>
              </a:solidFill>
            </a:endParaRPr>
          </a:p>
        </p:txBody>
      </p:sp>
    </p:spTree>
    <p:extLst>
      <p:ext uri="{BB962C8B-B14F-4D97-AF65-F5344CB8AC3E}">
        <p14:creationId xmlns:p14="http://schemas.microsoft.com/office/powerpoint/2010/main" val="3655759636"/>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06375"/>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457200" y="1200150"/>
            <a:ext cx="8229600" cy="339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5604" name="Rectangle 4"/>
          <p:cNvSpPr>
            <a:spLocks noGrp="1" noChangeArrowheads="1"/>
          </p:cNvSpPr>
          <p:nvPr>
            <p:ph type="dt" sz="half" idx="2"/>
          </p:nvPr>
        </p:nvSpPr>
        <p:spPr bwMode="auto">
          <a:xfrm>
            <a:off x="457200" y="4684713"/>
            <a:ext cx="2133600" cy="35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fld id="{EE0B4967-8BD4-41F1-8AA7-603A8EAC015F}" type="datetimeFigureOut">
              <a:rPr lang="en-US"/>
              <a:pPr>
                <a:defRPr/>
              </a:pPr>
              <a:t>11/13/2014</a:t>
            </a:fld>
            <a:endParaRPr lang="en-US"/>
          </a:p>
        </p:txBody>
      </p:sp>
      <p:sp>
        <p:nvSpPr>
          <p:cNvPr id="25605" name="Rectangle 5"/>
          <p:cNvSpPr>
            <a:spLocks noGrp="1" noChangeArrowheads="1"/>
          </p:cNvSpPr>
          <p:nvPr>
            <p:ph type="ftr" sz="quarter" idx="3"/>
          </p:nvPr>
        </p:nvSpPr>
        <p:spPr bwMode="auto">
          <a:xfrm>
            <a:off x="3124200" y="4684713"/>
            <a:ext cx="2895600" cy="35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25606" name="Rectangle 6"/>
          <p:cNvSpPr>
            <a:spLocks noGrp="1" noChangeArrowheads="1"/>
          </p:cNvSpPr>
          <p:nvPr>
            <p:ph type="sldNum" sz="quarter" idx="4"/>
          </p:nvPr>
        </p:nvSpPr>
        <p:spPr bwMode="auto">
          <a:xfrm>
            <a:off x="6553200" y="4684713"/>
            <a:ext cx="2133600" cy="35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255AEE-4975-4E2E-81B8-85CF232627E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Shape 5"/>
          <p:cNvSpPr txBox="1">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b" anchorCtr="0" compatLnSpc="1">
            <a:prstTxWarp prst="textNoShape">
              <a:avLst/>
            </a:prstTxWarp>
          </a:bodyPr>
          <a:lstStyle/>
          <a:p>
            <a:pPr lvl="0"/>
            <a:endParaRPr lang="en-US" altLang="en-US" smtClean="0">
              <a:sym typeface="Arial" panose="020B0604020202020204" pitchFamily="34" charset="0"/>
            </a:endParaRPr>
          </a:p>
        </p:txBody>
      </p:sp>
      <p:sp>
        <p:nvSpPr>
          <p:cNvPr id="3075" name="Shape 6"/>
          <p:cNvSpPr txBox="1">
            <a:spLocks noGrp="1"/>
          </p:cNvSpPr>
          <p:nvPr>
            <p:ph type="body" idx="1"/>
          </p:nvPr>
        </p:nvSpPr>
        <p:spPr bwMode="auto">
          <a:xfrm>
            <a:off x="457200" y="1200150"/>
            <a:ext cx="8229600" cy="372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smtClean="0">
              <a:sym typeface="Arial" panose="020B0604020202020204" pitchFamily="34" charset="0"/>
            </a:endParaRPr>
          </a:p>
        </p:txBody>
      </p:sp>
    </p:spTree>
  </p:cSld>
  <p:clrMap bg1="lt1" tx1="dk1" bg2="dk2" tx2="lt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Lst>
  <p:hf sldNum="0" hdr="0" ftr="0" dt="0"/>
  <p:txStyles>
    <p:titleStyle>
      <a:defPPr marR="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rtl val="0"/>
        </a:defRPr>
      </a:lvl1pPr>
      <a:lvl2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rtl val="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rtl val="0"/>
        </a:defRPr>
      </a:lvl1pPr>
      <a:lvl2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rtl val="0"/>
        </a:defRPr>
      </a:lvl2pPr>
      <a:lvl3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rtl val="0"/>
        </a:defRPr>
      </a:lvl3pPr>
      <a:lvl4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rtl val="0"/>
        </a:defRPr>
      </a:lvl4pPr>
      <a:lvl5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1511" name="Rectangle 7"/>
          <p:cNvSpPr>
            <a:spLocks noChangeArrowheads="1"/>
          </p:cNvSpPr>
          <p:nvPr/>
        </p:nvSpPr>
        <p:spPr bwMode="auto">
          <a:xfrm>
            <a:off x="457200" y="180975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1" hangingPunct="1">
              <a:defRPr/>
            </a:pPr>
            <a:endParaRPr lang="en-US" alt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830"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1511" name="Rectangle 7"/>
          <p:cNvSpPr>
            <a:spLocks noChangeArrowheads="1"/>
          </p:cNvSpPr>
          <p:nvPr/>
        </p:nvSpPr>
        <p:spPr bwMode="auto">
          <a:xfrm>
            <a:off x="457200" y="180975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1" hangingPunct="1">
              <a:defRPr/>
            </a:pPr>
            <a:endParaRPr lang="en-US" alt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1511" name="Rectangle 7"/>
          <p:cNvSpPr>
            <a:spLocks noChangeArrowheads="1"/>
          </p:cNvSpPr>
          <p:nvPr/>
        </p:nvSpPr>
        <p:spPr bwMode="auto">
          <a:xfrm>
            <a:off x="457200" y="180975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1" hangingPunct="1"/>
            <a:endParaRPr lang="en-US" altLang="en-US">
              <a:solidFill>
                <a:srgbClr val="000000"/>
              </a:solidFill>
            </a:endParaRPr>
          </a:p>
        </p:txBody>
      </p:sp>
    </p:spTree>
    <p:extLst>
      <p:ext uri="{BB962C8B-B14F-4D97-AF65-F5344CB8AC3E}">
        <p14:creationId xmlns:p14="http://schemas.microsoft.com/office/powerpoint/2010/main" val="3442545424"/>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69850"/>
            <a:ext cx="8229600" cy="1130300"/>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lstStyle/>
          <a:p>
            <a:pPr lvl="0">
              <a:defRPr sz="1800"/>
            </a:pPr>
            <a:r>
              <a:rPr sz="4400"/>
              <a:t>Title Text</a:t>
            </a:r>
          </a:p>
        </p:txBody>
      </p:sp>
      <p:sp>
        <p:nvSpPr>
          <p:cNvPr id="3" name="Shape 3"/>
          <p:cNvSpPr>
            <a:spLocks noGrp="1"/>
          </p:cNvSpPr>
          <p:nvPr>
            <p:ph type="body" idx="1"/>
          </p:nvPr>
        </p:nvSpPr>
        <p:spPr>
          <a:xfrm>
            <a:off x="457200" y="1200150"/>
            <a:ext cx="8229600" cy="3943350"/>
          </a:xfrm>
          <a:prstGeom prst="rect">
            <a:avLst/>
          </a:prstGeom>
          <a:ln w="12700">
            <a:miter lim="400000"/>
          </a:ln>
          <a:extLst>
            <a:ext uri="{C572A759-6A51-4108-AA02-DFA0A04FC94B}">
              <ma14:wrappingTextBoxFlag xmlns="" xmlns:ma14="http://schemas.microsoft.com/office/mac/drawingml/2011/main" val="1"/>
            </a:ext>
          </a:extLst>
        </p:spPr>
        <p:txBody>
          <a:bodyPr lIns="45719" rIns="45719"/>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4" name="Shape 4"/>
          <p:cNvSpPr>
            <a:spLocks noGrp="1"/>
          </p:cNvSpPr>
          <p:nvPr>
            <p:ph type="sldNum" sz="quarter" idx="2"/>
          </p:nvPr>
        </p:nvSpPr>
        <p:spPr>
          <a:xfrm>
            <a:off x="6553200" y="4684712"/>
            <a:ext cx="2133600" cy="288824"/>
          </a:xfrm>
          <a:prstGeom prst="rect">
            <a:avLst/>
          </a:prstGeom>
          <a:ln w="12700">
            <a:miter lim="400000"/>
          </a:ln>
        </p:spPr>
        <p:txBody>
          <a:bodyPr lIns="45719" rIns="45719">
            <a:spAutoFit/>
          </a:bodyPr>
          <a:lstStyle>
            <a:lvl1pPr algn="r">
              <a:defRPr sz="1400"/>
            </a:lvl1pPr>
          </a:lstStyle>
          <a:p>
            <a:pPr eaLnBrk="1" fontAlgn="auto" hangingPunct="1">
              <a:spcBef>
                <a:spcPts val="0"/>
              </a:spcBef>
              <a:spcAft>
                <a:spcPts val="0"/>
              </a:spcAft>
            </a:pPr>
            <a:fld id="{86CB4B4D-7CA3-9044-876B-883B54F8677D}" type="slidenum">
              <a:rPr kern="0">
                <a:solidFill>
                  <a:sysClr val="windowText" lastClr="000000"/>
                </a:solidFill>
                <a:latin typeface="Arial"/>
                <a:cs typeface="Arial"/>
                <a:sym typeface="Arial"/>
              </a:rPr>
              <a:pPr eaLnBrk="1" fontAlgn="auto" hangingPunct="1">
                <a:spcBef>
                  <a:spcPts val="0"/>
                </a:spcBef>
                <a:spcAft>
                  <a:spcPts val="0"/>
                </a:spcAft>
              </a:pPr>
              <a:t>‹#›</a:t>
            </a:fld>
            <a:endParaRPr kern="0">
              <a:solidFill>
                <a:sysClr val="windowText" lastClr="000000"/>
              </a:solidFill>
              <a:latin typeface="Arial"/>
              <a:cs typeface="Arial"/>
              <a:sym typeface="Arial"/>
            </a:endParaRPr>
          </a:p>
        </p:txBody>
      </p:sp>
    </p:spTree>
    <p:extLst>
      <p:ext uri="{BB962C8B-B14F-4D97-AF65-F5344CB8AC3E}">
        <p14:creationId xmlns:p14="http://schemas.microsoft.com/office/powerpoint/2010/main" val="2976385183"/>
      </p:ext>
    </p:extLst>
  </p:cSld>
  <p:clrMap bg1="lt1" tx1="dk1" bg2="lt2" tx2="dk2" accent1="accent1" accent2="accent2" accent3="accent3" accent4="accent4" accent5="accent5" accent6="accent6" hlink="hlink" folHlink="folHlink"/>
  <p:sldLayoutIdLst>
    <p:sldLayoutId id="2147483835" r:id="rId1"/>
    <p:sldLayoutId id="2147483836" r:id="rId2"/>
  </p:sldLayoutIdLst>
  <p:transition spd="med"/>
  <p:txStyles>
    <p:titleStyle>
      <a:lvl1pPr algn="ctr">
        <a:defRPr sz="4400">
          <a:latin typeface="Arial"/>
          <a:ea typeface="Arial"/>
          <a:cs typeface="Arial"/>
          <a:sym typeface="Arial"/>
        </a:defRPr>
      </a:lvl1pPr>
      <a:lvl2pPr algn="ctr">
        <a:defRPr sz="4400">
          <a:latin typeface="Arial"/>
          <a:ea typeface="Arial"/>
          <a:cs typeface="Arial"/>
          <a:sym typeface="Arial"/>
        </a:defRPr>
      </a:lvl2pPr>
      <a:lvl3pPr algn="ctr">
        <a:defRPr sz="4400">
          <a:latin typeface="Arial"/>
          <a:ea typeface="Arial"/>
          <a:cs typeface="Arial"/>
          <a:sym typeface="Arial"/>
        </a:defRPr>
      </a:lvl3pPr>
      <a:lvl4pPr algn="ctr">
        <a:defRPr sz="4400">
          <a:latin typeface="Arial"/>
          <a:ea typeface="Arial"/>
          <a:cs typeface="Arial"/>
          <a:sym typeface="Arial"/>
        </a:defRPr>
      </a:lvl4pPr>
      <a:lvl5pPr algn="ctr">
        <a:defRPr sz="4400">
          <a:latin typeface="Arial"/>
          <a:ea typeface="Arial"/>
          <a:cs typeface="Arial"/>
          <a:sym typeface="Arial"/>
        </a:defRPr>
      </a:lvl5pPr>
      <a:lvl6pPr indent="457200" algn="ctr">
        <a:defRPr sz="4400">
          <a:latin typeface="Arial"/>
          <a:ea typeface="Arial"/>
          <a:cs typeface="Arial"/>
          <a:sym typeface="Arial"/>
        </a:defRPr>
      </a:lvl6pPr>
      <a:lvl7pPr indent="914400" algn="ctr">
        <a:defRPr sz="4400">
          <a:latin typeface="Arial"/>
          <a:ea typeface="Arial"/>
          <a:cs typeface="Arial"/>
          <a:sym typeface="Arial"/>
        </a:defRPr>
      </a:lvl7pPr>
      <a:lvl8pPr indent="1371600" algn="ctr">
        <a:defRPr sz="4400">
          <a:latin typeface="Arial"/>
          <a:ea typeface="Arial"/>
          <a:cs typeface="Arial"/>
          <a:sym typeface="Arial"/>
        </a:defRPr>
      </a:lvl8pPr>
      <a:lvl9pPr indent="1828800" algn="ctr">
        <a:defRPr sz="4400">
          <a:latin typeface="Arial"/>
          <a:ea typeface="Arial"/>
          <a:cs typeface="Arial"/>
          <a:sym typeface="Arial"/>
        </a:defRPr>
      </a:lvl9pPr>
    </p:titleStyle>
    <p:bodyStyle>
      <a:lvl1pPr marL="342900" indent="-342900">
        <a:spcBef>
          <a:spcPts val="700"/>
        </a:spcBef>
        <a:buSzPct val="100000"/>
        <a:buChar char="»"/>
        <a:defRPr sz="3200">
          <a:latin typeface="Arial"/>
          <a:ea typeface="Arial"/>
          <a:cs typeface="Arial"/>
          <a:sym typeface="Arial"/>
        </a:defRPr>
      </a:lvl1pPr>
      <a:lvl2pPr marL="783771" indent="-326571">
        <a:spcBef>
          <a:spcPts val="700"/>
        </a:spcBef>
        <a:buSzPct val="100000"/>
        <a:buChar char="–"/>
        <a:defRPr sz="3200">
          <a:latin typeface="Arial"/>
          <a:ea typeface="Arial"/>
          <a:cs typeface="Arial"/>
          <a:sym typeface="Arial"/>
        </a:defRPr>
      </a:lvl2pPr>
      <a:lvl3pPr marL="1219200" indent="-304800">
        <a:spcBef>
          <a:spcPts val="700"/>
        </a:spcBef>
        <a:buSzPct val="100000"/>
        <a:buChar char="•"/>
        <a:defRPr sz="3200">
          <a:latin typeface="Arial"/>
          <a:ea typeface="Arial"/>
          <a:cs typeface="Arial"/>
          <a:sym typeface="Arial"/>
        </a:defRPr>
      </a:lvl3pPr>
      <a:lvl4pPr marL="1737360" indent="-365760">
        <a:spcBef>
          <a:spcPts val="700"/>
        </a:spcBef>
        <a:buSzPct val="100000"/>
        <a:buChar char="–"/>
        <a:defRPr sz="3200">
          <a:latin typeface="Arial"/>
          <a:ea typeface="Arial"/>
          <a:cs typeface="Arial"/>
          <a:sym typeface="Arial"/>
        </a:defRPr>
      </a:lvl4pPr>
      <a:lvl5pPr marL="2235200" indent="-406400">
        <a:spcBef>
          <a:spcPts val="700"/>
        </a:spcBef>
        <a:buSzPct val="100000"/>
        <a:buChar char="»"/>
        <a:defRPr sz="3200">
          <a:latin typeface="Arial"/>
          <a:ea typeface="Arial"/>
          <a:cs typeface="Arial"/>
          <a:sym typeface="Arial"/>
        </a:defRPr>
      </a:lvl5pPr>
      <a:lvl6pPr marL="2692400" indent="-406400">
        <a:spcBef>
          <a:spcPts val="700"/>
        </a:spcBef>
        <a:buSzPct val="100000"/>
        <a:buChar char="•"/>
        <a:defRPr sz="3200">
          <a:latin typeface="Arial"/>
          <a:ea typeface="Arial"/>
          <a:cs typeface="Arial"/>
          <a:sym typeface="Arial"/>
        </a:defRPr>
      </a:lvl6pPr>
      <a:lvl7pPr marL="3149600" indent="-406400">
        <a:spcBef>
          <a:spcPts val="700"/>
        </a:spcBef>
        <a:buSzPct val="100000"/>
        <a:buChar char="•"/>
        <a:defRPr sz="3200">
          <a:latin typeface="Arial"/>
          <a:ea typeface="Arial"/>
          <a:cs typeface="Arial"/>
          <a:sym typeface="Arial"/>
        </a:defRPr>
      </a:lvl7pPr>
      <a:lvl8pPr marL="3606800" indent="-406400">
        <a:spcBef>
          <a:spcPts val="700"/>
        </a:spcBef>
        <a:buSzPct val="100000"/>
        <a:buChar char="•"/>
        <a:defRPr sz="3200">
          <a:latin typeface="Arial"/>
          <a:ea typeface="Arial"/>
          <a:cs typeface="Arial"/>
          <a:sym typeface="Arial"/>
        </a:defRPr>
      </a:lvl8pPr>
      <a:lvl9pPr marL="4064000" indent="-406400">
        <a:spcBef>
          <a:spcPts val="700"/>
        </a:spcBef>
        <a:buSzPct val="100000"/>
        <a:buChar char="•"/>
        <a:defRPr sz="3200">
          <a:latin typeface="Arial"/>
          <a:ea typeface="Arial"/>
          <a:cs typeface="Arial"/>
          <a:sym typeface="Arial"/>
        </a:defRPr>
      </a:lvl9pPr>
    </p:bodyStyle>
    <p:otherStyle>
      <a:lvl1pPr algn="r">
        <a:defRPr sz="1400">
          <a:solidFill>
            <a:schemeClr val="tx1"/>
          </a:solidFill>
          <a:latin typeface="+mn-lt"/>
          <a:ea typeface="+mn-ea"/>
          <a:cs typeface="+mn-cs"/>
          <a:sym typeface="Arial"/>
        </a:defRPr>
      </a:lvl1pPr>
      <a:lvl2pPr indent="457200" algn="r">
        <a:defRPr sz="1400">
          <a:solidFill>
            <a:schemeClr val="tx1"/>
          </a:solidFill>
          <a:latin typeface="+mn-lt"/>
          <a:ea typeface="+mn-ea"/>
          <a:cs typeface="+mn-cs"/>
          <a:sym typeface="Arial"/>
        </a:defRPr>
      </a:lvl2pPr>
      <a:lvl3pPr indent="914400" algn="r">
        <a:defRPr sz="1400">
          <a:solidFill>
            <a:schemeClr val="tx1"/>
          </a:solidFill>
          <a:latin typeface="+mn-lt"/>
          <a:ea typeface="+mn-ea"/>
          <a:cs typeface="+mn-cs"/>
          <a:sym typeface="Arial"/>
        </a:defRPr>
      </a:lvl3pPr>
      <a:lvl4pPr indent="1371600" algn="r">
        <a:defRPr sz="1400">
          <a:solidFill>
            <a:schemeClr val="tx1"/>
          </a:solidFill>
          <a:latin typeface="+mn-lt"/>
          <a:ea typeface="+mn-ea"/>
          <a:cs typeface="+mn-cs"/>
          <a:sym typeface="Arial"/>
        </a:defRPr>
      </a:lvl4pPr>
      <a:lvl5pPr indent="1828800" algn="r">
        <a:defRPr sz="1400">
          <a:solidFill>
            <a:schemeClr val="tx1"/>
          </a:solidFill>
          <a:latin typeface="+mn-lt"/>
          <a:ea typeface="+mn-ea"/>
          <a:cs typeface="+mn-cs"/>
          <a:sym typeface="Arial"/>
        </a:defRPr>
      </a:lvl5pPr>
      <a:lvl6pPr algn="r">
        <a:defRPr sz="1400">
          <a:solidFill>
            <a:schemeClr val="tx1"/>
          </a:solidFill>
          <a:latin typeface="+mn-lt"/>
          <a:ea typeface="+mn-ea"/>
          <a:cs typeface="+mn-cs"/>
          <a:sym typeface="Arial"/>
        </a:defRPr>
      </a:lvl6pPr>
      <a:lvl7pPr algn="r">
        <a:defRPr sz="1400">
          <a:solidFill>
            <a:schemeClr val="tx1"/>
          </a:solidFill>
          <a:latin typeface="+mn-lt"/>
          <a:ea typeface="+mn-ea"/>
          <a:cs typeface="+mn-cs"/>
          <a:sym typeface="Arial"/>
        </a:defRPr>
      </a:lvl7pPr>
      <a:lvl8pPr algn="r">
        <a:defRPr sz="1400">
          <a:solidFill>
            <a:schemeClr val="tx1"/>
          </a:solidFill>
          <a:latin typeface="+mn-lt"/>
          <a:ea typeface="+mn-ea"/>
          <a:cs typeface="+mn-cs"/>
          <a:sym typeface="Arial"/>
        </a:defRPr>
      </a:lvl8pPr>
      <a:lvl9pPr algn="r">
        <a:defRPr sz="1400">
          <a:solidFill>
            <a:schemeClr val="tx1"/>
          </a:solidFill>
          <a:latin typeface="+mn-lt"/>
          <a:ea typeface="+mn-ea"/>
          <a:cs typeface="+mn-cs"/>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511" name="Rectangle 7"/>
          <p:cNvSpPr>
            <a:spLocks noChangeArrowheads="1"/>
          </p:cNvSpPr>
          <p:nvPr userDrawn="1"/>
        </p:nvSpPr>
        <p:spPr bwMode="auto">
          <a:xfrm>
            <a:off x="457200" y="180975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1" hangingPunct="1">
              <a:defRPr/>
            </a:pPr>
            <a:endParaRPr lang="en-US" smtClean="0">
              <a:solidFill>
                <a:srgbClr val="000000"/>
              </a:solidFill>
            </a:endParaRPr>
          </a:p>
        </p:txBody>
      </p:sp>
    </p:spTree>
    <p:extLst>
      <p:ext uri="{BB962C8B-B14F-4D97-AF65-F5344CB8AC3E}">
        <p14:creationId xmlns:p14="http://schemas.microsoft.com/office/powerpoint/2010/main" val="2291465010"/>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06375"/>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457200" y="1200150"/>
            <a:ext cx="8229600" cy="339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5604" name="Rectangle 4"/>
          <p:cNvSpPr>
            <a:spLocks noGrp="1" noChangeArrowheads="1"/>
          </p:cNvSpPr>
          <p:nvPr>
            <p:ph type="dt" sz="half" idx="2"/>
          </p:nvPr>
        </p:nvSpPr>
        <p:spPr bwMode="auto">
          <a:xfrm>
            <a:off x="457200" y="4684713"/>
            <a:ext cx="2133600" cy="35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panose="020B0604020202020204" pitchFamily="34" charset="0"/>
                <a:cs typeface="Arial" panose="020B0604020202020204" pitchFamily="34" charset="0"/>
              </a:defRPr>
            </a:lvl1pPr>
          </a:lstStyle>
          <a:p>
            <a:pPr>
              <a:defRPr/>
            </a:pPr>
            <a:fld id="{9E2FBD21-5559-4AF0-9630-F4EBE496860D}" type="datetimeFigureOut">
              <a:rPr lang="en-US">
                <a:solidFill>
                  <a:srgbClr val="000000"/>
                </a:solidFill>
              </a:rPr>
              <a:pPr>
                <a:defRPr/>
              </a:pPr>
              <a:t>11/13/2014</a:t>
            </a:fld>
            <a:endParaRPr lang="en-US">
              <a:solidFill>
                <a:srgbClr val="000000"/>
              </a:solidFill>
            </a:endParaRPr>
          </a:p>
        </p:txBody>
      </p:sp>
      <p:sp>
        <p:nvSpPr>
          <p:cNvPr id="25605" name="Rectangle 5"/>
          <p:cNvSpPr>
            <a:spLocks noGrp="1" noChangeArrowheads="1"/>
          </p:cNvSpPr>
          <p:nvPr>
            <p:ph type="ftr" sz="quarter" idx="3"/>
          </p:nvPr>
        </p:nvSpPr>
        <p:spPr bwMode="auto">
          <a:xfrm>
            <a:off x="3124200" y="4684713"/>
            <a:ext cx="2895600" cy="35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cs typeface="Arial" panose="020B0604020202020204" pitchFamily="34" charset="0"/>
              </a:defRPr>
            </a:lvl1pPr>
          </a:lstStyle>
          <a:p>
            <a:pPr>
              <a:defRPr/>
            </a:pPr>
            <a:endParaRPr lang="en-US">
              <a:solidFill>
                <a:srgbClr val="000000"/>
              </a:solidFill>
            </a:endParaRPr>
          </a:p>
        </p:txBody>
      </p:sp>
      <p:sp>
        <p:nvSpPr>
          <p:cNvPr id="25606" name="Rectangle 6"/>
          <p:cNvSpPr>
            <a:spLocks noGrp="1" noChangeArrowheads="1"/>
          </p:cNvSpPr>
          <p:nvPr>
            <p:ph type="sldNum" sz="quarter" idx="4"/>
          </p:nvPr>
        </p:nvSpPr>
        <p:spPr bwMode="auto">
          <a:xfrm>
            <a:off x="6553200" y="4684713"/>
            <a:ext cx="2133600" cy="35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3E4EF9B0-1EA9-42B6-B2A3-DB5605742847}" type="slidenum">
              <a:rPr lang="en-US" altLang="en-US" smtClean="0">
                <a:solidFill>
                  <a:srgbClr val="000000"/>
                </a:solidFill>
              </a:rPr>
              <a:pPr/>
              <a:t>‹#›</a:t>
            </a:fld>
            <a:endParaRPr lang="en-US" altLang="en-US" smtClean="0">
              <a:solidFill>
                <a:srgbClr val="000000"/>
              </a:solidFill>
            </a:endParaRPr>
          </a:p>
        </p:txBody>
      </p:sp>
    </p:spTree>
    <p:extLst>
      <p:ext uri="{BB962C8B-B14F-4D97-AF65-F5344CB8AC3E}">
        <p14:creationId xmlns:p14="http://schemas.microsoft.com/office/powerpoint/2010/main" val="3130205308"/>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53.xml"/><Relationship Id="rId4" Type="http://schemas.openxmlformats.org/officeDocument/2006/relationships/image" Target="../media/image37.jpg"/></Relationships>
</file>

<file path=ppt/slides/_rels/slide10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84.xml"/><Relationship Id="rId1" Type="http://schemas.openxmlformats.org/officeDocument/2006/relationships/slideLayout" Target="../slideLayouts/slideLayout115.xml"/><Relationship Id="rId4" Type="http://schemas.openxmlformats.org/officeDocument/2006/relationships/image" Target="../media/image136.jpeg"/></Relationships>
</file>

<file path=ppt/slides/_rels/slide101.xml.rels><?xml version="1.0" encoding="UTF-8" standalone="yes"?>
<Relationships xmlns="http://schemas.openxmlformats.org/package/2006/relationships"><Relationship Id="rId3" Type="http://schemas.openxmlformats.org/officeDocument/2006/relationships/image" Target="../media/image145.jpeg"/><Relationship Id="rId7" Type="http://schemas.openxmlformats.org/officeDocument/2006/relationships/image" Target="../media/image149.jpeg"/><Relationship Id="rId2" Type="http://schemas.openxmlformats.org/officeDocument/2006/relationships/notesSlide" Target="../notesSlides/notesSlide85.xml"/><Relationship Id="rId1" Type="http://schemas.openxmlformats.org/officeDocument/2006/relationships/slideLayout" Target="../slideLayouts/slideLayout115.xml"/><Relationship Id="rId6" Type="http://schemas.openxmlformats.org/officeDocument/2006/relationships/image" Target="../media/image148.jpeg"/><Relationship Id="rId5" Type="http://schemas.openxmlformats.org/officeDocument/2006/relationships/image" Target="../media/image147.jpeg"/><Relationship Id="rId4" Type="http://schemas.openxmlformats.org/officeDocument/2006/relationships/image" Target="../media/image146.jpeg"/></Relationships>
</file>

<file path=ppt/slides/_rels/slide10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86.xml"/><Relationship Id="rId1" Type="http://schemas.openxmlformats.org/officeDocument/2006/relationships/slideLayout" Target="../slideLayouts/slideLayout115.xml"/></Relationships>
</file>

<file path=ppt/slides/_rels/slide103.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notesSlide" Target="../notesSlides/notesSlide87.xml"/><Relationship Id="rId1" Type="http://schemas.openxmlformats.org/officeDocument/2006/relationships/slideLayout" Target="../slideLayouts/slideLayout28.xml"/><Relationship Id="rId4" Type="http://schemas.openxmlformats.org/officeDocument/2006/relationships/image" Target="../media/image152.jpeg"/></Relationships>
</file>

<file path=ppt/slides/_rels/slide104.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88.xml"/><Relationship Id="rId1" Type="http://schemas.openxmlformats.org/officeDocument/2006/relationships/slideLayout" Target="../slideLayouts/slideLayout71.xml"/></Relationships>
</file>

<file path=ppt/slides/_rels/slide105.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89.xml"/><Relationship Id="rId1" Type="http://schemas.openxmlformats.org/officeDocument/2006/relationships/slideLayout" Target="../slideLayouts/slideLayout82.xml"/><Relationship Id="rId4" Type="http://schemas.openxmlformats.org/officeDocument/2006/relationships/image" Target="../media/image155.jpeg"/></Relationships>
</file>

<file path=ppt/slides/_rels/slide106.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90.xml"/><Relationship Id="rId1" Type="http://schemas.openxmlformats.org/officeDocument/2006/relationships/slideLayout" Target="../slideLayouts/slideLayout82.xml"/></Relationships>
</file>

<file path=ppt/slides/_rels/slide107.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91.xml"/><Relationship Id="rId1" Type="http://schemas.openxmlformats.org/officeDocument/2006/relationships/slideLayout" Target="../slideLayouts/slideLayout82.xml"/><Relationship Id="rId5" Type="http://schemas.openxmlformats.org/officeDocument/2006/relationships/image" Target="../media/image159.jpeg"/><Relationship Id="rId4" Type="http://schemas.openxmlformats.org/officeDocument/2006/relationships/image" Target="../media/image158.jpeg"/></Relationships>
</file>

<file path=ppt/slides/_rels/slide108.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92.xml"/><Relationship Id="rId1" Type="http://schemas.openxmlformats.org/officeDocument/2006/relationships/slideLayout" Target="../slideLayouts/slideLayout82.xml"/><Relationship Id="rId5" Type="http://schemas.openxmlformats.org/officeDocument/2006/relationships/image" Target="../media/image162.jpeg"/><Relationship Id="rId4" Type="http://schemas.openxmlformats.org/officeDocument/2006/relationships/image" Target="../media/image161.jpeg"/></Relationships>
</file>

<file path=ppt/slides/_rels/slide109.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93.xml"/><Relationship Id="rId1" Type="http://schemas.openxmlformats.org/officeDocument/2006/relationships/slideLayout" Target="../slideLayouts/slideLayout82.xml"/><Relationship Id="rId5" Type="http://schemas.openxmlformats.org/officeDocument/2006/relationships/image" Target="../media/image165.jpeg"/><Relationship Id="rId4" Type="http://schemas.openxmlformats.org/officeDocument/2006/relationships/image" Target="../media/image164.png"/></Relationships>
</file>

<file path=ppt/slides/_rels/slide11.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jpeg"/><Relationship Id="rId18" Type="http://schemas.openxmlformats.org/officeDocument/2006/relationships/image" Target="../media/image30.jpeg"/><Relationship Id="rId3" Type="http://schemas.openxmlformats.org/officeDocument/2006/relationships/image" Target="../media/image15.jpeg"/><Relationship Id="rId21" Type="http://schemas.openxmlformats.org/officeDocument/2006/relationships/image" Target="../media/image33.jpeg"/><Relationship Id="rId7" Type="http://schemas.openxmlformats.org/officeDocument/2006/relationships/image" Target="../media/image19.jpeg"/><Relationship Id="rId12" Type="http://schemas.openxmlformats.org/officeDocument/2006/relationships/image" Target="../media/image24.png"/><Relationship Id="rId17" Type="http://schemas.openxmlformats.org/officeDocument/2006/relationships/image" Target="../media/image29.jpeg"/><Relationship Id="rId2" Type="http://schemas.openxmlformats.org/officeDocument/2006/relationships/notesSlide" Target="../notesSlides/notesSlide11.xml"/><Relationship Id="rId16" Type="http://schemas.openxmlformats.org/officeDocument/2006/relationships/image" Target="../media/image28.jpeg"/><Relationship Id="rId20" Type="http://schemas.openxmlformats.org/officeDocument/2006/relationships/image" Target="../media/image32.jpeg"/><Relationship Id="rId1" Type="http://schemas.openxmlformats.org/officeDocument/2006/relationships/slideLayout" Target="../slideLayouts/slideLayout53.xm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7.jpeg"/><Relationship Id="rId15" Type="http://schemas.openxmlformats.org/officeDocument/2006/relationships/image" Target="../media/image27.png"/><Relationship Id="rId10" Type="http://schemas.openxmlformats.org/officeDocument/2006/relationships/image" Target="../media/image22.jpeg"/><Relationship Id="rId19" Type="http://schemas.openxmlformats.org/officeDocument/2006/relationships/image" Target="../media/image31.jpeg"/><Relationship Id="rId4" Type="http://schemas.openxmlformats.org/officeDocument/2006/relationships/image" Target="../media/image16.jpeg"/><Relationship Id="rId9" Type="http://schemas.openxmlformats.org/officeDocument/2006/relationships/image" Target="../media/image21.jpeg"/><Relationship Id="rId14" Type="http://schemas.openxmlformats.org/officeDocument/2006/relationships/image" Target="../media/image26.jpeg"/></Relationships>
</file>

<file path=ppt/slides/_rels/slide110.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94.xml"/><Relationship Id="rId1" Type="http://schemas.openxmlformats.org/officeDocument/2006/relationships/slideLayout" Target="../slideLayouts/slideLayout82.xml"/><Relationship Id="rId4" Type="http://schemas.openxmlformats.org/officeDocument/2006/relationships/image" Target="../media/image167.jpeg"/></Relationships>
</file>

<file path=ppt/slides/_rels/slide111.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95.xml"/><Relationship Id="rId1" Type="http://schemas.openxmlformats.org/officeDocument/2006/relationships/slideLayout" Target="../slideLayouts/slideLayout82.xml"/><Relationship Id="rId4" Type="http://schemas.openxmlformats.org/officeDocument/2006/relationships/image" Target="../media/image169.png"/></Relationships>
</file>

<file path=ppt/slides/_rels/slide112.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96.xml"/><Relationship Id="rId1" Type="http://schemas.openxmlformats.org/officeDocument/2006/relationships/slideLayout" Target="../slideLayouts/slideLayout82.xml"/></Relationships>
</file>

<file path=ppt/slides/_rels/slide113.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97.xml"/><Relationship Id="rId1" Type="http://schemas.openxmlformats.org/officeDocument/2006/relationships/slideLayout" Target="../slideLayouts/slideLayout24.xml"/><Relationship Id="rId4" Type="http://schemas.openxmlformats.org/officeDocument/2006/relationships/image" Target="../media/image172.jpeg"/></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3.xml"/></Relationships>
</file>

<file path=ppt/slides/_rels/slide115.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99.xml"/><Relationship Id="rId1" Type="http://schemas.openxmlformats.org/officeDocument/2006/relationships/slideLayout" Target="../slideLayouts/slideLayout28.xml"/></Relationships>
</file>

<file path=ppt/slides/_rels/slide116.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00.xml"/><Relationship Id="rId1" Type="http://schemas.openxmlformats.org/officeDocument/2006/relationships/slideLayout" Target="../slideLayouts/slideLayout28.xml"/></Relationships>
</file>

<file path=ppt/slides/_rels/slide117.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01.xml"/><Relationship Id="rId1" Type="http://schemas.openxmlformats.org/officeDocument/2006/relationships/slideLayout" Target="../slideLayouts/slideLayout28.xml"/></Relationships>
</file>

<file path=ppt/slides/_rels/slide118.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02.xml"/><Relationship Id="rId1" Type="http://schemas.openxmlformats.org/officeDocument/2006/relationships/slideLayout" Target="../slideLayouts/slideLayout28.xml"/></Relationships>
</file>

<file path=ppt/slides/_rels/slide119.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03.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2.xml"/><Relationship Id="rId1" Type="http://schemas.openxmlformats.org/officeDocument/2006/relationships/slideLayout" Target="../slideLayouts/slideLayout53.xml"/></Relationships>
</file>

<file path=ppt/slides/_rels/slide120.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04.xml"/><Relationship Id="rId1" Type="http://schemas.openxmlformats.org/officeDocument/2006/relationships/slideLayout" Target="../slideLayouts/slideLayout28.xml"/></Relationships>
</file>

<file path=ppt/slides/_rels/slide121.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05.xml"/><Relationship Id="rId1" Type="http://schemas.openxmlformats.org/officeDocument/2006/relationships/slideLayout" Target="../slideLayouts/slideLayout28.xml"/></Relationships>
</file>

<file path=ppt/slides/_rels/slide122.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06.xml"/><Relationship Id="rId1" Type="http://schemas.openxmlformats.org/officeDocument/2006/relationships/slideLayout" Target="../slideLayouts/slideLayout28.xml"/></Relationships>
</file>

<file path=ppt/slides/_rels/slide123.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07.xml"/><Relationship Id="rId1" Type="http://schemas.openxmlformats.org/officeDocument/2006/relationships/slideLayout" Target="../slideLayouts/slideLayout28.xml"/></Relationships>
</file>

<file path=ppt/slides/_rels/slide124.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08.xml"/><Relationship Id="rId1" Type="http://schemas.openxmlformats.org/officeDocument/2006/relationships/slideLayout" Target="../slideLayouts/slideLayout28.xml"/></Relationships>
</file>

<file path=ppt/slides/_rels/slide125.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09.xml"/><Relationship Id="rId1" Type="http://schemas.openxmlformats.org/officeDocument/2006/relationships/slideLayout" Target="../slideLayouts/slideLayout28.xml"/></Relationships>
</file>

<file path=ppt/slides/_rels/slide126.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10.xml"/><Relationship Id="rId1" Type="http://schemas.openxmlformats.org/officeDocument/2006/relationships/slideLayout" Target="../slideLayouts/slideLayout28.xml"/></Relationships>
</file>

<file path=ppt/slides/_rels/slide127.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11.xml"/><Relationship Id="rId1" Type="http://schemas.openxmlformats.org/officeDocument/2006/relationships/slideLayout" Target="../slideLayouts/slideLayout28.xml"/></Relationships>
</file>

<file path=ppt/slides/_rels/slide128.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12.xml"/><Relationship Id="rId1" Type="http://schemas.openxmlformats.org/officeDocument/2006/relationships/slideLayout" Target="../slideLayouts/slideLayout28.xml"/></Relationships>
</file>

<file path=ppt/slides/_rels/slide129.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13.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3.xml"/><Relationship Id="rId1" Type="http://schemas.openxmlformats.org/officeDocument/2006/relationships/slideLayout" Target="../slideLayouts/slideLayout53.xml"/><Relationship Id="rId4" Type="http://schemas.openxmlformats.org/officeDocument/2006/relationships/image" Target="../media/image39.png"/></Relationships>
</file>

<file path=ppt/slides/_rels/slide130.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14.xml"/><Relationship Id="rId1" Type="http://schemas.openxmlformats.org/officeDocument/2006/relationships/slideLayout" Target="../slideLayouts/slideLayout28.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3.xml"/></Relationships>
</file>

<file path=ppt/slides/_rels/slide132.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16.xml"/><Relationship Id="rId1" Type="http://schemas.openxmlformats.org/officeDocument/2006/relationships/slideLayout" Target="../slideLayouts/slideLayout24.xml"/><Relationship Id="rId5" Type="http://schemas.openxmlformats.org/officeDocument/2006/relationships/image" Target="../media/image190.jpeg"/><Relationship Id="rId4" Type="http://schemas.openxmlformats.org/officeDocument/2006/relationships/image" Target="../media/image189.jpeg"/></Relationships>
</file>

<file path=ppt/slides/_rels/slide133.xml.rels><?xml version="1.0" encoding="UTF-8" standalone="yes"?>
<Relationships xmlns="http://schemas.openxmlformats.org/package/2006/relationships"><Relationship Id="rId3" Type="http://schemas.openxmlformats.org/officeDocument/2006/relationships/image" Target="../media/image191.jpg"/><Relationship Id="rId2" Type="http://schemas.openxmlformats.org/officeDocument/2006/relationships/notesSlide" Target="../notesSlides/notesSlide117.xml"/><Relationship Id="rId1" Type="http://schemas.openxmlformats.org/officeDocument/2006/relationships/slideLayout" Target="../slideLayouts/slideLayout88.xml"/></Relationships>
</file>

<file path=ppt/slides/_rels/slide134.xml.rels><?xml version="1.0" encoding="UTF-8" standalone="yes"?>
<Relationships xmlns="http://schemas.openxmlformats.org/package/2006/relationships"><Relationship Id="rId3" Type="http://schemas.openxmlformats.org/officeDocument/2006/relationships/image" Target="../media/image192.jpg"/><Relationship Id="rId2" Type="http://schemas.openxmlformats.org/officeDocument/2006/relationships/notesSlide" Target="../notesSlides/notesSlide118.xml"/><Relationship Id="rId1" Type="http://schemas.openxmlformats.org/officeDocument/2006/relationships/slideLayout" Target="../slideLayouts/slideLayout88.xml"/><Relationship Id="rId4" Type="http://schemas.openxmlformats.org/officeDocument/2006/relationships/image" Target="../media/image193.png"/></Relationships>
</file>

<file path=ppt/slides/_rels/slide135.xml.rels><?xml version="1.0" encoding="UTF-8" standalone="yes"?>
<Relationships xmlns="http://schemas.openxmlformats.org/package/2006/relationships"><Relationship Id="rId3" Type="http://schemas.openxmlformats.org/officeDocument/2006/relationships/image" Target="../media/image194.jpg"/><Relationship Id="rId2" Type="http://schemas.openxmlformats.org/officeDocument/2006/relationships/notesSlide" Target="../notesSlides/notesSlide119.xml"/><Relationship Id="rId1" Type="http://schemas.openxmlformats.org/officeDocument/2006/relationships/slideLayout" Target="../slideLayouts/slideLayout88.xml"/></Relationships>
</file>

<file path=ppt/slides/_rels/slide136.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20.xml"/><Relationship Id="rId1" Type="http://schemas.openxmlformats.org/officeDocument/2006/relationships/slideLayout" Target="../slideLayouts/slideLayout88.xml"/></Relationships>
</file>

<file path=ppt/slides/_rels/slide137.xml.rels><?xml version="1.0" encoding="UTF-8" standalone="yes"?>
<Relationships xmlns="http://schemas.openxmlformats.org/package/2006/relationships"><Relationship Id="rId2" Type="http://schemas.openxmlformats.org/officeDocument/2006/relationships/image" Target="../media/image196.jpg"/><Relationship Id="rId1" Type="http://schemas.openxmlformats.org/officeDocument/2006/relationships/slideLayout" Target="../slideLayouts/slideLayout88.xml"/></Relationships>
</file>

<file path=ppt/slides/_rels/slide138.xml.rels><?xml version="1.0" encoding="UTF-8" standalone="yes"?>
<Relationships xmlns="http://schemas.openxmlformats.org/package/2006/relationships"><Relationship Id="rId3" Type="http://schemas.openxmlformats.org/officeDocument/2006/relationships/image" Target="../media/image197.jpg"/><Relationship Id="rId2" Type="http://schemas.openxmlformats.org/officeDocument/2006/relationships/notesSlide" Target="../notesSlides/notesSlide121.xml"/><Relationship Id="rId1" Type="http://schemas.openxmlformats.org/officeDocument/2006/relationships/slideLayout" Target="../slideLayouts/slideLayout88.xml"/><Relationship Id="rId4" Type="http://schemas.openxmlformats.org/officeDocument/2006/relationships/image" Target="../media/image196.jpg"/></Relationships>
</file>

<file path=ppt/slides/_rels/slide139.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88.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4.xml"/><Relationship Id="rId1" Type="http://schemas.openxmlformats.org/officeDocument/2006/relationships/slideLayout" Target="../slideLayouts/slideLayout53.xml"/><Relationship Id="rId5" Type="http://schemas.openxmlformats.org/officeDocument/2006/relationships/image" Target="../media/image40.gif"/><Relationship Id="rId4" Type="http://schemas.openxmlformats.org/officeDocument/2006/relationships/image" Target="../media/image39.png"/></Relationships>
</file>

<file path=ppt/slides/_rels/slide140.xml.rels><?xml version="1.0" encoding="UTF-8" standalone="yes"?>
<Relationships xmlns="http://schemas.openxmlformats.org/package/2006/relationships"><Relationship Id="rId3" Type="http://schemas.openxmlformats.org/officeDocument/2006/relationships/image" Target="../media/image199.jpg"/><Relationship Id="rId2" Type="http://schemas.openxmlformats.org/officeDocument/2006/relationships/notesSlide" Target="../notesSlides/notesSlide122.xml"/><Relationship Id="rId1" Type="http://schemas.openxmlformats.org/officeDocument/2006/relationships/slideLayout" Target="../slideLayouts/slideLayout88.xml"/></Relationships>
</file>

<file path=ppt/slides/_rels/slide141.xml.rels><?xml version="1.0" encoding="UTF-8" standalone="yes"?>
<Relationships xmlns="http://schemas.openxmlformats.org/package/2006/relationships"><Relationship Id="rId2" Type="http://schemas.openxmlformats.org/officeDocument/2006/relationships/image" Target="../media/image200.jpg"/><Relationship Id="rId1" Type="http://schemas.openxmlformats.org/officeDocument/2006/relationships/slideLayout" Target="../slideLayouts/slideLayout88.xml"/></Relationships>
</file>

<file path=ppt/slides/_rels/slide142.xml.rels><?xml version="1.0" encoding="UTF-8" standalone="yes"?>
<Relationships xmlns="http://schemas.openxmlformats.org/package/2006/relationships"><Relationship Id="rId2" Type="http://schemas.openxmlformats.org/officeDocument/2006/relationships/image" Target="../media/image201.jpg"/><Relationship Id="rId1" Type="http://schemas.openxmlformats.org/officeDocument/2006/relationships/slideLayout" Target="../slideLayouts/slideLayout88.xml"/></Relationships>
</file>

<file path=ppt/slides/_rels/slide143.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202.jpeg"/><Relationship Id="rId7" Type="http://schemas.openxmlformats.org/officeDocument/2006/relationships/image" Target="../media/image205.jpeg"/><Relationship Id="rId2" Type="http://schemas.openxmlformats.org/officeDocument/2006/relationships/notesSlide" Target="../notesSlides/notesSlide123.xml"/><Relationship Id="rId1" Type="http://schemas.openxmlformats.org/officeDocument/2006/relationships/slideLayout" Target="../slideLayouts/slideLayout115.xml"/><Relationship Id="rId6" Type="http://schemas.openxmlformats.org/officeDocument/2006/relationships/image" Target="../media/image7.jpeg"/><Relationship Id="rId11" Type="http://schemas.openxmlformats.org/officeDocument/2006/relationships/image" Target="../media/image208.jpeg"/><Relationship Id="rId5" Type="http://schemas.openxmlformats.org/officeDocument/2006/relationships/image" Target="../media/image204.jpeg"/><Relationship Id="rId10" Type="http://schemas.openxmlformats.org/officeDocument/2006/relationships/image" Target="../media/image207.jpeg"/><Relationship Id="rId4" Type="http://schemas.openxmlformats.org/officeDocument/2006/relationships/image" Target="../media/image203.jpeg"/><Relationship Id="rId9" Type="http://schemas.openxmlformats.org/officeDocument/2006/relationships/image" Target="../media/image206.jpeg"/></Relationships>
</file>

<file path=ppt/slides/_rels/slide1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5.xml"/><Relationship Id="rId1" Type="http://schemas.openxmlformats.org/officeDocument/2006/relationships/slideLayout" Target="../slideLayouts/slideLayout30.xml"/><Relationship Id="rId6" Type="http://schemas.openxmlformats.org/officeDocument/2006/relationships/image" Target="../media/image41.jpeg"/><Relationship Id="rId5" Type="http://schemas.openxmlformats.org/officeDocument/2006/relationships/image" Target="../media/image40.gif"/><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6.xml"/><Relationship Id="rId1" Type="http://schemas.openxmlformats.org/officeDocument/2006/relationships/slideLayout" Target="../slideLayouts/slideLayout30.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8.xml"/><Relationship Id="rId1" Type="http://schemas.openxmlformats.org/officeDocument/2006/relationships/slideLayout" Target="../slideLayouts/slideLayout30.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48.jpg"/></Relationships>
</file>

<file path=ppt/slides/_rels/slide19.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jpeg"/><Relationship Id="rId18" Type="http://schemas.openxmlformats.org/officeDocument/2006/relationships/image" Target="../media/image30.jpeg"/><Relationship Id="rId3" Type="http://schemas.openxmlformats.org/officeDocument/2006/relationships/image" Target="../media/image15.jpeg"/><Relationship Id="rId21" Type="http://schemas.openxmlformats.org/officeDocument/2006/relationships/image" Target="../media/image33.jpeg"/><Relationship Id="rId7" Type="http://schemas.openxmlformats.org/officeDocument/2006/relationships/image" Target="../media/image19.jpeg"/><Relationship Id="rId12" Type="http://schemas.openxmlformats.org/officeDocument/2006/relationships/image" Target="../media/image24.png"/><Relationship Id="rId17" Type="http://schemas.openxmlformats.org/officeDocument/2006/relationships/image" Target="../media/image29.jpeg"/><Relationship Id="rId2" Type="http://schemas.openxmlformats.org/officeDocument/2006/relationships/notesSlide" Target="../notesSlides/notesSlide19.xml"/><Relationship Id="rId16" Type="http://schemas.openxmlformats.org/officeDocument/2006/relationships/image" Target="../media/image28.jpeg"/><Relationship Id="rId20" Type="http://schemas.openxmlformats.org/officeDocument/2006/relationships/image" Target="../media/image32.jpeg"/><Relationship Id="rId1" Type="http://schemas.openxmlformats.org/officeDocument/2006/relationships/slideLayout" Target="../slideLayouts/slideLayout53.xm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7.jpeg"/><Relationship Id="rId15" Type="http://schemas.openxmlformats.org/officeDocument/2006/relationships/image" Target="../media/image27.png"/><Relationship Id="rId10" Type="http://schemas.openxmlformats.org/officeDocument/2006/relationships/image" Target="../media/image22.jpeg"/><Relationship Id="rId19" Type="http://schemas.openxmlformats.org/officeDocument/2006/relationships/image" Target="../media/image31.jpeg"/><Relationship Id="rId4" Type="http://schemas.openxmlformats.org/officeDocument/2006/relationships/image" Target="../media/image16.jpeg"/><Relationship Id="rId9" Type="http://schemas.openxmlformats.org/officeDocument/2006/relationships/image" Target="../media/image21.jpeg"/><Relationship Id="rId1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4.png"/><Relationship Id="rId18" Type="http://schemas.openxmlformats.org/officeDocument/2006/relationships/image" Target="../media/image29.jpeg"/><Relationship Id="rId3" Type="http://schemas.openxmlformats.org/officeDocument/2006/relationships/image" Target="../media/image15.jpeg"/><Relationship Id="rId21" Type="http://schemas.openxmlformats.org/officeDocument/2006/relationships/image" Target="../media/image32.jpeg"/><Relationship Id="rId7" Type="http://schemas.openxmlformats.org/officeDocument/2006/relationships/image" Target="../media/image19.jpeg"/><Relationship Id="rId12" Type="http://schemas.openxmlformats.org/officeDocument/2006/relationships/image" Target="../media/image23.jpeg"/><Relationship Id="rId17" Type="http://schemas.openxmlformats.org/officeDocument/2006/relationships/image" Target="../media/image28.jpeg"/><Relationship Id="rId2" Type="http://schemas.openxmlformats.org/officeDocument/2006/relationships/notesSlide" Target="../notesSlides/notesSlide21.xml"/><Relationship Id="rId16" Type="http://schemas.openxmlformats.org/officeDocument/2006/relationships/image" Target="../media/image27.png"/><Relationship Id="rId20" Type="http://schemas.openxmlformats.org/officeDocument/2006/relationships/image" Target="../media/image31.jpeg"/><Relationship Id="rId1" Type="http://schemas.openxmlformats.org/officeDocument/2006/relationships/slideLayout" Target="../slideLayouts/slideLayout30.xml"/><Relationship Id="rId6" Type="http://schemas.openxmlformats.org/officeDocument/2006/relationships/image" Target="../media/image18.jpeg"/><Relationship Id="rId11" Type="http://schemas.openxmlformats.org/officeDocument/2006/relationships/image" Target="../media/image22.jpeg"/><Relationship Id="rId5" Type="http://schemas.openxmlformats.org/officeDocument/2006/relationships/image" Target="../media/image17.jpeg"/><Relationship Id="rId15" Type="http://schemas.openxmlformats.org/officeDocument/2006/relationships/image" Target="../media/image26.jpeg"/><Relationship Id="rId10" Type="http://schemas.openxmlformats.org/officeDocument/2006/relationships/image" Target="../media/image33.jpeg"/><Relationship Id="rId19" Type="http://schemas.openxmlformats.org/officeDocument/2006/relationships/image" Target="../media/image30.jpeg"/><Relationship Id="rId4" Type="http://schemas.openxmlformats.org/officeDocument/2006/relationships/image" Target="../media/image16.jpeg"/><Relationship Id="rId9" Type="http://schemas.openxmlformats.org/officeDocument/2006/relationships/image" Target="../media/image21.jpeg"/><Relationship Id="rId14" Type="http://schemas.openxmlformats.org/officeDocument/2006/relationships/image" Target="../media/image25.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3.xml"/><Relationship Id="rId1" Type="http://schemas.openxmlformats.org/officeDocument/2006/relationships/slideLayout" Target="../slideLayouts/slideLayout40.xml"/><Relationship Id="rId5" Type="http://schemas.openxmlformats.org/officeDocument/2006/relationships/image" Target="../media/image54.jpeg"/><Relationship Id="rId4" Type="http://schemas.openxmlformats.org/officeDocument/2006/relationships/image" Target="../media/image5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4.xml"/><Relationship Id="rId1" Type="http://schemas.openxmlformats.org/officeDocument/2006/relationships/slideLayout" Target="../slideLayouts/slideLayout63.xml"/><Relationship Id="rId4" Type="http://schemas.openxmlformats.org/officeDocument/2006/relationships/image" Target="../media/image56.jpe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63.xml"/><Relationship Id="rId4" Type="http://schemas.openxmlformats.org/officeDocument/2006/relationships/image" Target="../media/image58.tif"/></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6.xml"/><Relationship Id="rId1" Type="http://schemas.openxmlformats.org/officeDocument/2006/relationships/slideLayout" Target="../slideLayouts/slideLayout63.xml"/></Relationships>
</file>

<file path=ppt/slides/_rels/slide28.xml.rels><?xml version="1.0" encoding="UTF-8" standalone="yes"?>
<Relationships xmlns="http://schemas.openxmlformats.org/package/2006/relationships"><Relationship Id="rId3" Type="http://schemas.openxmlformats.org/officeDocument/2006/relationships/image" Target="../media/image60.tif"/><Relationship Id="rId2" Type="http://schemas.openxmlformats.org/officeDocument/2006/relationships/notesSlide" Target="../notesSlides/notesSlide27.xml"/><Relationship Id="rId1" Type="http://schemas.openxmlformats.org/officeDocument/2006/relationships/slideLayout" Target="../slideLayouts/slideLayout63.xml"/><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52.jpeg"/><Relationship Id="rId7" Type="http://schemas.openxmlformats.org/officeDocument/2006/relationships/image" Target="../media/image65.jpeg"/><Relationship Id="rId2" Type="http://schemas.openxmlformats.org/officeDocument/2006/relationships/notesSlide" Target="../notesSlides/notesSlide28.xml"/><Relationship Id="rId1" Type="http://schemas.openxmlformats.org/officeDocument/2006/relationships/slideLayout" Target="../slideLayouts/slideLayout63.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3.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3.jpeg"/><Relationship Id="rId7"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image" Target="../media/image10.jpeg"/><Relationship Id="rId4" Type="http://schemas.openxmlformats.org/officeDocument/2006/relationships/image" Target="../media/image7.jpeg"/><Relationship Id="rId9"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66.tif"/><Relationship Id="rId2" Type="http://schemas.openxmlformats.org/officeDocument/2006/relationships/notesSlide" Target="../notesSlides/notesSlide29.xml"/><Relationship Id="rId1" Type="http://schemas.openxmlformats.org/officeDocument/2006/relationships/slideLayout" Target="../slideLayouts/slideLayout63.xml"/></Relationships>
</file>

<file path=ppt/slides/_rels/slide31.xml.rels><?xml version="1.0" encoding="UTF-8" standalone="yes"?>
<Relationships xmlns="http://schemas.openxmlformats.org/package/2006/relationships"><Relationship Id="rId3" Type="http://schemas.openxmlformats.org/officeDocument/2006/relationships/image" Target="../media/image67.tif"/><Relationship Id="rId2" Type="http://schemas.openxmlformats.org/officeDocument/2006/relationships/notesSlide" Target="../notesSlides/notesSlide30.xml"/><Relationship Id="rId1" Type="http://schemas.openxmlformats.org/officeDocument/2006/relationships/slideLayout" Target="../slideLayouts/slideLayout63.xml"/><Relationship Id="rId4" Type="http://schemas.openxmlformats.org/officeDocument/2006/relationships/image" Target="../media/image68.png"/></Relationships>
</file>

<file path=ppt/slides/_rels/slide3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1.xml"/><Relationship Id="rId1" Type="http://schemas.openxmlformats.org/officeDocument/2006/relationships/slideLayout" Target="../slideLayouts/slideLayout63.xml"/><Relationship Id="rId6" Type="http://schemas.openxmlformats.org/officeDocument/2006/relationships/image" Target="../media/image72.tif"/><Relationship Id="rId5" Type="http://schemas.openxmlformats.org/officeDocument/2006/relationships/image" Target="../media/image71.png"/><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2.xml"/><Relationship Id="rId1" Type="http://schemas.openxmlformats.org/officeDocument/2006/relationships/slideLayout" Target="../slideLayouts/slideLayout63.xml"/></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3.xml"/><Relationship Id="rId1" Type="http://schemas.openxmlformats.org/officeDocument/2006/relationships/slideLayout" Target="../slideLayouts/slideLayout63.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4.xml"/><Relationship Id="rId1" Type="http://schemas.openxmlformats.org/officeDocument/2006/relationships/slideLayout" Target="../slideLayouts/slideLayout63.xml"/><Relationship Id="rId5" Type="http://schemas.openxmlformats.org/officeDocument/2006/relationships/image" Target="../media/image56.jpeg"/><Relationship Id="rId4" Type="http://schemas.openxmlformats.org/officeDocument/2006/relationships/image" Target="../media/image79.jpeg"/></Relationships>
</file>

<file path=ppt/slides/_rels/slide36.xml.rels><?xml version="1.0" encoding="UTF-8" standalone="yes"?>
<Relationships xmlns="http://schemas.openxmlformats.org/package/2006/relationships"><Relationship Id="rId3" Type="http://schemas.openxmlformats.org/officeDocument/2006/relationships/image" Target="../media/image80.tiff"/><Relationship Id="rId2" Type="http://schemas.openxmlformats.org/officeDocument/2006/relationships/notesSlide" Target="../notesSlides/notesSlide35.xml"/><Relationship Id="rId1" Type="http://schemas.openxmlformats.org/officeDocument/2006/relationships/slideLayout" Target="../slideLayouts/slideLayout63.xml"/><Relationship Id="rId4" Type="http://schemas.openxmlformats.org/officeDocument/2006/relationships/image" Target="../media/image81.jpeg"/></Relationships>
</file>

<file path=ppt/slides/_rels/slide37.xml.rels><?xml version="1.0" encoding="UTF-8" standalone="yes"?>
<Relationships xmlns="http://schemas.openxmlformats.org/package/2006/relationships"><Relationship Id="rId3" Type="http://schemas.openxmlformats.org/officeDocument/2006/relationships/image" Target="../media/image66.tif"/><Relationship Id="rId2" Type="http://schemas.openxmlformats.org/officeDocument/2006/relationships/notesSlide" Target="../notesSlides/notesSlide36.xml"/><Relationship Id="rId1" Type="http://schemas.openxmlformats.org/officeDocument/2006/relationships/slideLayout" Target="../slideLayouts/slideLayout6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3.xml"/></Relationships>
</file>

<file path=ppt/slides/_rels/slide39.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38.xml"/><Relationship Id="rId1" Type="http://schemas.openxmlformats.org/officeDocument/2006/relationships/slideLayout" Target="../slideLayouts/slideLayout40.xml"/><Relationship Id="rId5" Type="http://schemas.openxmlformats.org/officeDocument/2006/relationships/image" Target="../media/image84.jpeg"/><Relationship Id="rId4" Type="http://schemas.openxmlformats.org/officeDocument/2006/relationships/image" Target="../media/image83.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9.xml"/><Relationship Id="rId1" Type="http://schemas.openxmlformats.org/officeDocument/2006/relationships/slideLayout" Target="../slideLayouts/slideLayout98.xml"/><Relationship Id="rId4" Type="http://schemas.openxmlformats.org/officeDocument/2006/relationships/image" Target="../media/image86.png"/></Relationships>
</file>

<file path=ppt/slides/_rels/slide4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0.xml"/><Relationship Id="rId1" Type="http://schemas.openxmlformats.org/officeDocument/2006/relationships/slideLayout" Target="../slideLayouts/slideLayout99.xml"/></Relationships>
</file>

<file path=ppt/slides/_rels/slide4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1.xml"/><Relationship Id="rId1" Type="http://schemas.openxmlformats.org/officeDocument/2006/relationships/slideLayout" Target="../slideLayouts/slideLayout99.xml"/><Relationship Id="rId4" Type="http://schemas.openxmlformats.org/officeDocument/2006/relationships/image" Target="../media/image88.jpeg"/></Relationships>
</file>

<file path=ppt/slides/_rels/slide4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2.xml"/><Relationship Id="rId1" Type="http://schemas.openxmlformats.org/officeDocument/2006/relationships/slideLayout" Target="../slideLayouts/slideLayout99.xml"/><Relationship Id="rId4" Type="http://schemas.openxmlformats.org/officeDocument/2006/relationships/image" Target="../media/image89.jpeg"/></Relationships>
</file>

<file path=ppt/slides/_rels/slide4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3.xml"/><Relationship Id="rId1" Type="http://schemas.openxmlformats.org/officeDocument/2006/relationships/slideLayout" Target="../slideLayouts/slideLayout99.xml"/><Relationship Id="rId4" Type="http://schemas.openxmlformats.org/officeDocument/2006/relationships/image" Target="../media/image90.jpeg"/></Relationships>
</file>

<file path=ppt/slides/_rels/slide4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4.xml"/><Relationship Id="rId1" Type="http://schemas.openxmlformats.org/officeDocument/2006/relationships/slideLayout" Target="../slideLayouts/slideLayout99.xml"/><Relationship Id="rId4" Type="http://schemas.openxmlformats.org/officeDocument/2006/relationships/image" Target="../media/image91.jpeg"/></Relationships>
</file>

<file path=ppt/slides/_rels/slide4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5.xml"/><Relationship Id="rId1" Type="http://schemas.openxmlformats.org/officeDocument/2006/relationships/slideLayout" Target="../slideLayouts/slideLayout99.xml"/><Relationship Id="rId4" Type="http://schemas.openxmlformats.org/officeDocument/2006/relationships/image" Target="../media/image92.jpeg"/></Relationships>
</file>

<file path=ppt/slides/_rels/slide4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6.xml"/><Relationship Id="rId1" Type="http://schemas.openxmlformats.org/officeDocument/2006/relationships/slideLayout" Target="../slideLayouts/slideLayout99.xml"/><Relationship Id="rId4" Type="http://schemas.openxmlformats.org/officeDocument/2006/relationships/image" Target="../media/image93.jpeg"/></Relationships>
</file>

<file path=ppt/slides/_rels/slide4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7.xml"/><Relationship Id="rId1" Type="http://schemas.openxmlformats.org/officeDocument/2006/relationships/slideLayout" Target="../slideLayouts/slideLayout99.xml"/><Relationship Id="rId6" Type="http://schemas.openxmlformats.org/officeDocument/2006/relationships/image" Target="../media/image96.jpeg"/><Relationship Id="rId5" Type="http://schemas.openxmlformats.org/officeDocument/2006/relationships/image" Target="../media/image95.png"/><Relationship Id="rId4" Type="http://schemas.openxmlformats.org/officeDocument/2006/relationships/image" Target="../media/image94.jpeg"/></Relationships>
</file>

<file path=ppt/slides/_rels/slide4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8.xml"/><Relationship Id="rId1" Type="http://schemas.openxmlformats.org/officeDocument/2006/relationships/slideLayout" Target="../slideLayouts/slideLayout9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9.xml"/><Relationship Id="rId1" Type="http://schemas.openxmlformats.org/officeDocument/2006/relationships/slideLayout" Target="../slideLayouts/slideLayout99.xml"/></Relationships>
</file>

<file path=ppt/slides/_rels/slide5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0.xml"/><Relationship Id="rId1" Type="http://schemas.openxmlformats.org/officeDocument/2006/relationships/slideLayout" Target="../slideLayouts/slideLayout99.xml"/></Relationships>
</file>

<file path=ppt/slides/_rels/slide5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1.xml"/><Relationship Id="rId1" Type="http://schemas.openxmlformats.org/officeDocument/2006/relationships/slideLayout" Target="../slideLayouts/slideLayout99.xml"/><Relationship Id="rId4" Type="http://schemas.openxmlformats.org/officeDocument/2006/relationships/image" Target="../media/image97.png"/></Relationships>
</file>

<file path=ppt/slides/_rels/slide5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85.png"/><Relationship Id="rId1" Type="http://schemas.openxmlformats.org/officeDocument/2006/relationships/slideLayout" Target="../slideLayouts/slideLayout99.xml"/><Relationship Id="rId4" Type="http://schemas.openxmlformats.org/officeDocument/2006/relationships/image" Target="../media/image99.jpeg"/></Relationships>
</file>

<file path=ppt/slides/_rels/slide5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85.png"/><Relationship Id="rId1" Type="http://schemas.openxmlformats.org/officeDocument/2006/relationships/slideLayout" Target="../slideLayouts/slideLayout99.xml"/><Relationship Id="rId4" Type="http://schemas.openxmlformats.org/officeDocument/2006/relationships/image" Target="../media/image101.jpeg"/></Relationships>
</file>

<file path=ppt/slides/_rels/slide5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85.png"/><Relationship Id="rId1" Type="http://schemas.openxmlformats.org/officeDocument/2006/relationships/slideLayout" Target="../slideLayouts/slideLayout99.xml"/></Relationships>
</file>

<file path=ppt/slides/_rels/slide5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85.png"/><Relationship Id="rId1" Type="http://schemas.openxmlformats.org/officeDocument/2006/relationships/slideLayout" Target="../slideLayouts/slideLayout99.xml"/><Relationship Id="rId4" Type="http://schemas.openxmlformats.org/officeDocument/2006/relationships/image" Target="../media/image104.jpeg"/></Relationships>
</file>

<file path=ppt/slides/_rels/slide5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2.xml"/><Relationship Id="rId1" Type="http://schemas.openxmlformats.org/officeDocument/2006/relationships/slideLayout" Target="../slideLayouts/slideLayout99.xml"/><Relationship Id="rId4" Type="http://schemas.openxmlformats.org/officeDocument/2006/relationships/image" Target="../media/image105.png"/></Relationships>
</file>

<file path=ppt/slides/_rels/slide5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3.xml"/><Relationship Id="rId1" Type="http://schemas.openxmlformats.org/officeDocument/2006/relationships/slideLayout" Target="../slideLayouts/slideLayout99.xml"/><Relationship Id="rId4" Type="http://schemas.openxmlformats.org/officeDocument/2006/relationships/image" Target="../media/image106.jpeg"/></Relationships>
</file>

<file path=ppt/slides/_rels/slide5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4.xml"/><Relationship Id="rId1" Type="http://schemas.openxmlformats.org/officeDocument/2006/relationships/slideLayout" Target="../slideLayouts/slideLayout99.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6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5.xml"/><Relationship Id="rId1" Type="http://schemas.openxmlformats.org/officeDocument/2006/relationships/slideLayout" Target="../slideLayouts/slideLayout99.xml"/></Relationships>
</file>

<file path=ppt/slides/_rels/slide6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6.xml"/><Relationship Id="rId1" Type="http://schemas.openxmlformats.org/officeDocument/2006/relationships/slideLayout" Target="../slideLayouts/slideLayout99.xml"/></Relationships>
</file>

<file path=ppt/slides/_rels/slide6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7.xml"/><Relationship Id="rId1" Type="http://schemas.openxmlformats.org/officeDocument/2006/relationships/slideLayout" Target="../slideLayouts/slideLayout99.xml"/></Relationships>
</file>

<file path=ppt/slides/_rels/slide6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8.xml"/><Relationship Id="rId1" Type="http://schemas.openxmlformats.org/officeDocument/2006/relationships/slideLayout" Target="../slideLayouts/slideLayout99.xml"/></Relationships>
</file>

<file path=ppt/slides/_rels/slide6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9.xml"/><Relationship Id="rId1" Type="http://schemas.openxmlformats.org/officeDocument/2006/relationships/slideLayout" Target="../slideLayouts/slideLayout99.xml"/></Relationships>
</file>

<file path=ppt/slides/_rels/slide6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7.png"/><Relationship Id="rId1" Type="http://schemas.openxmlformats.org/officeDocument/2006/relationships/slideLayout" Target="../slideLayouts/slideLayout98.xml"/></Relationships>
</file>

<file path=ppt/slides/_rels/slide6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60.xml"/><Relationship Id="rId1" Type="http://schemas.openxmlformats.org/officeDocument/2006/relationships/slideLayout" Target="../slideLayouts/slideLayout24.xml"/><Relationship Id="rId4" Type="http://schemas.openxmlformats.org/officeDocument/2006/relationships/image" Target="../media/image108.png"/></Relationships>
</file>

<file path=ppt/slides/_rels/slide6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112.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jpeg"/><Relationship Id="rId18" Type="http://schemas.openxmlformats.org/officeDocument/2006/relationships/image" Target="../media/image30.jpeg"/><Relationship Id="rId3" Type="http://schemas.openxmlformats.org/officeDocument/2006/relationships/image" Target="../media/image15.jpeg"/><Relationship Id="rId21" Type="http://schemas.openxmlformats.org/officeDocument/2006/relationships/image" Target="../media/image33.jpeg"/><Relationship Id="rId7" Type="http://schemas.openxmlformats.org/officeDocument/2006/relationships/image" Target="../media/image19.jpeg"/><Relationship Id="rId12" Type="http://schemas.openxmlformats.org/officeDocument/2006/relationships/image" Target="../media/image24.png"/><Relationship Id="rId17" Type="http://schemas.openxmlformats.org/officeDocument/2006/relationships/image" Target="../media/image29.jpeg"/><Relationship Id="rId2" Type="http://schemas.openxmlformats.org/officeDocument/2006/relationships/notesSlide" Target="../notesSlides/notesSlide8.xml"/><Relationship Id="rId16" Type="http://schemas.openxmlformats.org/officeDocument/2006/relationships/image" Target="../media/image28.jpeg"/><Relationship Id="rId20" Type="http://schemas.openxmlformats.org/officeDocument/2006/relationships/image" Target="../media/image32.jpeg"/><Relationship Id="rId1" Type="http://schemas.openxmlformats.org/officeDocument/2006/relationships/slideLayout" Target="../slideLayouts/slideLayout53.xm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7.jpeg"/><Relationship Id="rId15" Type="http://schemas.openxmlformats.org/officeDocument/2006/relationships/image" Target="../media/image27.png"/><Relationship Id="rId10" Type="http://schemas.openxmlformats.org/officeDocument/2006/relationships/image" Target="../media/image22.jpeg"/><Relationship Id="rId19" Type="http://schemas.openxmlformats.org/officeDocument/2006/relationships/image" Target="../media/image31.jpeg"/><Relationship Id="rId4" Type="http://schemas.openxmlformats.org/officeDocument/2006/relationships/image" Target="../media/image16.jpeg"/><Relationship Id="rId9" Type="http://schemas.openxmlformats.org/officeDocument/2006/relationships/image" Target="../media/image21.jpeg"/><Relationship Id="rId14" Type="http://schemas.openxmlformats.org/officeDocument/2006/relationships/image" Target="../media/image26.jpeg"/></Relationships>
</file>

<file path=ppt/slides/_rels/slide8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74.xml"/><Relationship Id="rId1" Type="http://schemas.openxmlformats.org/officeDocument/2006/relationships/slideLayout" Target="../slideLayouts/slideLayout24.xml"/><Relationship Id="rId5" Type="http://schemas.openxmlformats.org/officeDocument/2006/relationships/image" Target="../media/image122.jpeg"/><Relationship Id="rId4" Type="http://schemas.openxmlformats.org/officeDocument/2006/relationships/image" Target="../media/image13.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C:\Projects\Speaking\MIGS\2014\MSND_Short.mp4" TargetMode="External"/><Relationship Id="rId1" Type="http://schemas.microsoft.com/office/2007/relationships/media" Target="file:///C:\Projects\Speaking\MIGS\2014\MSND_Short.mp4" TargetMode="External"/><Relationship Id="rId4" Type="http://schemas.openxmlformats.org/officeDocument/2006/relationships/image" Target="../media/image123.png"/></Relationships>
</file>

<file path=ppt/slides/_rels/slide8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jpeg"/><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53.xml"/><Relationship Id="rId4" Type="http://schemas.openxmlformats.org/officeDocument/2006/relationships/image" Target="../media/image35.jpeg"/></Relationships>
</file>

<file path=ppt/slides/_rels/slide90.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75.xml"/><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76.xml"/><Relationship Id="rId1" Type="http://schemas.openxmlformats.org/officeDocument/2006/relationships/slideLayout" Target="../slideLayouts/slideLayout28.xml"/><Relationship Id="rId4" Type="http://schemas.openxmlformats.org/officeDocument/2006/relationships/image" Target="../media/image134.jpe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15.xml"/></Relationships>
</file>

<file path=ppt/slides/_rels/slide94.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78.xml"/><Relationship Id="rId1" Type="http://schemas.openxmlformats.org/officeDocument/2006/relationships/slideLayout" Target="../slideLayouts/slideLayout115.xml"/><Relationship Id="rId4" Type="http://schemas.openxmlformats.org/officeDocument/2006/relationships/image" Target="../media/image136.jpeg"/></Relationships>
</file>

<file path=ppt/slides/_rels/slide9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79.xml"/><Relationship Id="rId1" Type="http://schemas.openxmlformats.org/officeDocument/2006/relationships/slideLayout" Target="../slideLayouts/slideLayout115.xml"/></Relationships>
</file>

<file path=ppt/slides/_rels/slide96.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80.xml"/><Relationship Id="rId1" Type="http://schemas.openxmlformats.org/officeDocument/2006/relationships/slideLayout" Target="../slideLayouts/slideLayout115.xml"/><Relationship Id="rId5" Type="http://schemas.openxmlformats.org/officeDocument/2006/relationships/image" Target="../media/image137.jpeg"/><Relationship Id="rId4" Type="http://schemas.openxmlformats.org/officeDocument/2006/relationships/image" Target="../media/image139.jpeg"/></Relationships>
</file>

<file path=ppt/slides/_rels/slide97.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81.xml"/><Relationship Id="rId1" Type="http://schemas.openxmlformats.org/officeDocument/2006/relationships/slideLayout" Target="../slideLayouts/slideLayout115.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15.xml"/></Relationships>
</file>

<file path=ppt/slides/_rels/slide9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83.xml"/><Relationship Id="rId1" Type="http://schemas.openxmlformats.org/officeDocument/2006/relationships/slideLayout" Target="../slideLayouts/slideLayout115.xml"/><Relationship Id="rId6" Type="http://schemas.openxmlformats.org/officeDocument/2006/relationships/image" Target="../media/image144.jpeg"/><Relationship Id="rId5" Type="http://schemas.openxmlformats.org/officeDocument/2006/relationships/image" Target="../media/image143.jpeg"/><Relationship Id="rId4" Type="http://schemas.openxmlformats.org/officeDocument/2006/relationships/image" Target="../media/image14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4" name="Rectangle 5"/>
          <p:cNvSpPr>
            <a:spLocks noChangeArrowheads="1"/>
          </p:cNvSpPr>
          <p:nvPr/>
        </p:nvSpPr>
        <p:spPr bwMode="auto">
          <a:xfrm>
            <a:off x="-228600" y="-269875"/>
            <a:ext cx="9677400"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80000"/>
              </a:lnSpc>
            </a:pPr>
            <a:r>
              <a:rPr lang="en-US" altLang="en-US" sz="6600" dirty="0">
                <a:solidFill>
                  <a:schemeClr val="bg1"/>
                </a:solidFill>
                <a:latin typeface="Rockwell Extra Bold" panose="02060903040505020403" pitchFamily="18" charset="0"/>
              </a:rPr>
              <a:t>MIGS Brain Dump</a:t>
            </a:r>
          </a:p>
        </p:txBody>
      </p:sp>
      <p:sp>
        <p:nvSpPr>
          <p:cNvPr id="8195" name="Rectangle 7"/>
          <p:cNvSpPr>
            <a:spLocks noChangeArrowheads="1"/>
          </p:cNvSpPr>
          <p:nvPr/>
        </p:nvSpPr>
        <p:spPr bwMode="auto">
          <a:xfrm>
            <a:off x="4419600" y="1590675"/>
            <a:ext cx="2667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lnSpc>
                <a:spcPct val="80000"/>
              </a:lnSpc>
              <a:spcBef>
                <a:spcPct val="20000"/>
              </a:spcBef>
            </a:pPr>
            <a:r>
              <a:rPr lang="en-US" altLang="en-US" sz="1700" b="1" dirty="0">
                <a:solidFill>
                  <a:schemeClr val="bg1"/>
                </a:solidFill>
              </a:rPr>
              <a:t>Richard Rouse III</a:t>
            </a:r>
          </a:p>
          <a:p>
            <a:pPr algn="r" eaLnBrk="1" hangingPunct="1">
              <a:lnSpc>
                <a:spcPct val="80000"/>
              </a:lnSpc>
              <a:spcBef>
                <a:spcPct val="20000"/>
              </a:spcBef>
            </a:pPr>
            <a:endParaRPr lang="en-US" altLang="en-US" sz="1700" b="1" dirty="0">
              <a:solidFill>
                <a:schemeClr val="bg1"/>
              </a:solidFill>
            </a:endParaRPr>
          </a:p>
          <a:p>
            <a:pPr algn="r" eaLnBrk="1" hangingPunct="1">
              <a:lnSpc>
                <a:spcPct val="80000"/>
              </a:lnSpc>
              <a:spcBef>
                <a:spcPct val="20000"/>
              </a:spcBef>
            </a:pPr>
            <a:endParaRPr lang="en-US" altLang="en-US" sz="1700" b="1" dirty="0">
              <a:solidFill>
                <a:schemeClr val="bg1"/>
              </a:solidFill>
            </a:endParaRPr>
          </a:p>
          <a:p>
            <a:pPr algn="r" eaLnBrk="1" hangingPunct="1">
              <a:lnSpc>
                <a:spcPct val="80000"/>
              </a:lnSpc>
              <a:spcBef>
                <a:spcPct val="20000"/>
              </a:spcBef>
            </a:pPr>
            <a:r>
              <a:rPr lang="en-US" altLang="en-US" sz="1700" b="1" dirty="0">
                <a:solidFill>
                  <a:schemeClr val="bg1"/>
                </a:solidFill>
              </a:rPr>
              <a:t>Patrice Désilets </a:t>
            </a:r>
          </a:p>
          <a:p>
            <a:pPr algn="r" eaLnBrk="1" hangingPunct="1">
              <a:lnSpc>
                <a:spcPct val="80000"/>
              </a:lnSpc>
              <a:spcBef>
                <a:spcPct val="20000"/>
              </a:spcBef>
            </a:pPr>
            <a:r>
              <a:rPr lang="en-US" altLang="en-US" sz="1700" b="1" dirty="0">
                <a:solidFill>
                  <a:schemeClr val="bg1"/>
                </a:solidFill>
              </a:rPr>
              <a:t>Manveer Heir</a:t>
            </a:r>
          </a:p>
          <a:p>
            <a:pPr algn="r" eaLnBrk="1" hangingPunct="1">
              <a:lnSpc>
                <a:spcPct val="80000"/>
              </a:lnSpc>
              <a:spcBef>
                <a:spcPct val="20000"/>
              </a:spcBef>
            </a:pPr>
            <a:r>
              <a:rPr lang="en-US" altLang="en-US" sz="1700" b="1" dirty="0">
                <a:solidFill>
                  <a:schemeClr val="bg1"/>
                </a:solidFill>
              </a:rPr>
              <a:t>Celia Hodent</a:t>
            </a:r>
          </a:p>
          <a:p>
            <a:pPr algn="r" eaLnBrk="1" hangingPunct="1">
              <a:lnSpc>
                <a:spcPct val="80000"/>
              </a:lnSpc>
              <a:spcBef>
                <a:spcPct val="20000"/>
              </a:spcBef>
            </a:pPr>
            <a:r>
              <a:rPr lang="en-US" altLang="en-US" sz="1700" b="1" dirty="0">
                <a:solidFill>
                  <a:schemeClr val="bg1"/>
                </a:solidFill>
              </a:rPr>
              <a:t>Leah Hoyer</a:t>
            </a:r>
          </a:p>
          <a:p>
            <a:pPr algn="r" eaLnBrk="1" hangingPunct="1">
              <a:lnSpc>
                <a:spcPct val="80000"/>
              </a:lnSpc>
              <a:spcBef>
                <a:spcPct val="20000"/>
              </a:spcBef>
            </a:pPr>
            <a:r>
              <a:rPr lang="en-US" altLang="en-US" sz="1700" b="1" dirty="0">
                <a:solidFill>
                  <a:schemeClr val="bg1"/>
                </a:solidFill>
              </a:rPr>
              <a:t>Ashraf Ismail</a:t>
            </a:r>
          </a:p>
          <a:p>
            <a:pPr algn="r" eaLnBrk="1" hangingPunct="1">
              <a:lnSpc>
                <a:spcPct val="80000"/>
              </a:lnSpc>
              <a:spcBef>
                <a:spcPct val="20000"/>
              </a:spcBef>
            </a:pPr>
            <a:r>
              <a:rPr lang="en-US" altLang="en-US" sz="1700" b="1" dirty="0">
                <a:solidFill>
                  <a:schemeClr val="bg1"/>
                </a:solidFill>
              </a:rPr>
              <a:t>Deirdra Squinky Kiai</a:t>
            </a:r>
          </a:p>
          <a:p>
            <a:pPr algn="r" eaLnBrk="1" hangingPunct="1">
              <a:lnSpc>
                <a:spcPct val="80000"/>
              </a:lnSpc>
              <a:spcBef>
                <a:spcPct val="20000"/>
              </a:spcBef>
            </a:pPr>
            <a:r>
              <a:rPr lang="en-US" altLang="en-US" sz="1700" b="1" dirty="0">
                <a:solidFill>
                  <a:schemeClr val="bg1"/>
                </a:solidFill>
              </a:rPr>
              <a:t>Patrick Plourde</a:t>
            </a:r>
          </a:p>
          <a:p>
            <a:pPr algn="r" eaLnBrk="1" hangingPunct="1">
              <a:lnSpc>
                <a:spcPct val="80000"/>
              </a:lnSpc>
              <a:spcBef>
                <a:spcPct val="20000"/>
              </a:spcBef>
            </a:pPr>
            <a:r>
              <a:rPr lang="en-US" altLang="en-US" sz="1700" b="1" dirty="0">
                <a:solidFill>
                  <a:schemeClr val="bg1"/>
                </a:solidFill>
              </a:rPr>
              <a:t>Tanya X Short</a:t>
            </a:r>
          </a:p>
          <a:p>
            <a:pPr algn="r" eaLnBrk="1" hangingPunct="1">
              <a:lnSpc>
                <a:spcPct val="80000"/>
              </a:lnSpc>
              <a:spcBef>
                <a:spcPct val="20000"/>
              </a:spcBef>
            </a:pPr>
            <a:endParaRPr lang="en-US" altLang="en-US" sz="1700" b="1" dirty="0">
              <a:solidFill>
                <a:schemeClr val="bg1"/>
              </a:solidFill>
            </a:endParaRPr>
          </a:p>
          <a:p>
            <a:pPr algn="r" eaLnBrk="1" hangingPunct="1">
              <a:lnSpc>
                <a:spcPct val="80000"/>
              </a:lnSpc>
              <a:spcBef>
                <a:spcPct val="20000"/>
              </a:spcBef>
            </a:pPr>
            <a:endParaRPr lang="en-US" altLang="en-US" sz="1000" b="1" dirty="0">
              <a:solidFill>
                <a:schemeClr val="bg1"/>
              </a:solidFill>
            </a:endParaRPr>
          </a:p>
          <a:p>
            <a:pPr algn="r" eaLnBrk="1" hangingPunct="1">
              <a:lnSpc>
                <a:spcPct val="80000"/>
              </a:lnSpc>
              <a:spcBef>
                <a:spcPct val="20000"/>
              </a:spcBef>
            </a:pPr>
            <a:endParaRPr lang="en-US" altLang="en-US" b="1" dirty="0">
              <a:solidFill>
                <a:schemeClr val="bg1"/>
              </a:solidFill>
            </a:endParaRPr>
          </a:p>
          <a:p>
            <a:pPr algn="r" eaLnBrk="1" hangingPunct="1">
              <a:lnSpc>
                <a:spcPct val="80000"/>
              </a:lnSpc>
              <a:spcBef>
                <a:spcPct val="20000"/>
              </a:spcBef>
            </a:pPr>
            <a:endParaRPr lang="en-US" altLang="en-US" b="1" dirty="0">
              <a:solidFill>
                <a:schemeClr val="bg1"/>
              </a:solidFill>
            </a:endParaRPr>
          </a:p>
          <a:p>
            <a:pPr eaLnBrk="1" hangingPunct="1">
              <a:lnSpc>
                <a:spcPct val="80000"/>
              </a:lnSpc>
              <a:spcBef>
                <a:spcPct val="20000"/>
              </a:spcBef>
              <a:buFontTx/>
              <a:buChar char="•"/>
            </a:pPr>
            <a:endParaRPr lang="en-US" altLang="en-US" b="1" dirty="0">
              <a:solidFill>
                <a:schemeClr val="bg1"/>
              </a:solidFill>
            </a:endParaRPr>
          </a:p>
          <a:p>
            <a:pPr eaLnBrk="1" hangingPunct="1">
              <a:lnSpc>
                <a:spcPct val="80000"/>
              </a:lnSpc>
              <a:spcBef>
                <a:spcPct val="20000"/>
              </a:spcBef>
              <a:buFontTx/>
              <a:buChar char="•"/>
            </a:pPr>
            <a:endParaRPr lang="en-US" altLang="en-US" b="1" dirty="0">
              <a:solidFill>
                <a:schemeClr val="bg1"/>
              </a:solidFill>
            </a:endParaRPr>
          </a:p>
          <a:p>
            <a:pPr eaLnBrk="1" hangingPunct="1">
              <a:lnSpc>
                <a:spcPct val="80000"/>
              </a:lnSpc>
              <a:spcBef>
                <a:spcPct val="20000"/>
              </a:spcBef>
              <a:buFontTx/>
              <a:buChar char="•"/>
            </a:pPr>
            <a:endParaRPr lang="en-US" altLang="en-US" b="1" dirty="0">
              <a:solidFill>
                <a:schemeClr val="bg1"/>
              </a:solidFill>
            </a:endParaRPr>
          </a:p>
        </p:txBody>
      </p:sp>
      <p:sp>
        <p:nvSpPr>
          <p:cNvPr id="8196" name="Rectangle 14"/>
          <p:cNvSpPr>
            <a:spLocks noChangeArrowheads="1"/>
          </p:cNvSpPr>
          <p:nvPr/>
        </p:nvSpPr>
        <p:spPr bwMode="auto">
          <a:xfrm>
            <a:off x="0" y="415925"/>
            <a:ext cx="9144000"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80000"/>
              </a:lnSpc>
            </a:pPr>
            <a:r>
              <a:rPr lang="en-US" altLang="en-US" sz="4800" dirty="0">
                <a:solidFill>
                  <a:schemeClr val="bg1"/>
                </a:solidFill>
                <a:latin typeface="Cooper Black" panose="0208090404030B020404" pitchFamily="18" charset="0"/>
              </a:rPr>
              <a:t>2014 – BACK TO THE START</a:t>
            </a:r>
          </a:p>
        </p:txBody>
      </p:sp>
      <p:sp>
        <p:nvSpPr>
          <p:cNvPr id="8197" name="Rectangle 16"/>
          <p:cNvSpPr>
            <a:spLocks noChangeArrowheads="1"/>
          </p:cNvSpPr>
          <p:nvPr/>
        </p:nvSpPr>
        <p:spPr bwMode="auto">
          <a:xfrm>
            <a:off x="4419600" y="4618038"/>
            <a:ext cx="4727575" cy="696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lnSpc>
                <a:spcPct val="80000"/>
              </a:lnSpc>
              <a:spcBef>
                <a:spcPct val="20000"/>
              </a:spcBef>
            </a:pPr>
            <a:r>
              <a:rPr lang="en-US" altLang="en-US" b="1">
                <a:solidFill>
                  <a:schemeClr val="bg1"/>
                </a:solidFill>
              </a:rPr>
              <a:t>Montreal International Game Summit</a:t>
            </a:r>
          </a:p>
          <a:p>
            <a:pPr algn="r" eaLnBrk="1" hangingPunct="1">
              <a:lnSpc>
                <a:spcPct val="80000"/>
              </a:lnSpc>
              <a:spcBef>
                <a:spcPct val="20000"/>
              </a:spcBef>
            </a:pPr>
            <a:r>
              <a:rPr lang="en-US" altLang="en-US" sz="1600" b="1">
                <a:solidFill>
                  <a:schemeClr val="bg1"/>
                </a:solidFill>
              </a:rPr>
              <a:t>Tuesday, November 11th,  5:15PM</a:t>
            </a:r>
          </a:p>
          <a:p>
            <a:pPr algn="r" eaLnBrk="1" hangingPunct="1">
              <a:lnSpc>
                <a:spcPct val="80000"/>
              </a:lnSpc>
              <a:spcBef>
                <a:spcPct val="20000"/>
              </a:spcBef>
              <a:buFontTx/>
              <a:buChar char="•"/>
            </a:pPr>
            <a:endParaRPr lang="en-US" altLang="en-US" b="1">
              <a:solidFill>
                <a:schemeClr val="bg1"/>
              </a:solidFill>
            </a:endParaRPr>
          </a:p>
          <a:p>
            <a:pPr algn="r" eaLnBrk="1" hangingPunct="1">
              <a:lnSpc>
                <a:spcPct val="80000"/>
              </a:lnSpc>
              <a:spcBef>
                <a:spcPct val="20000"/>
              </a:spcBef>
              <a:buFontTx/>
              <a:buChar char="•"/>
            </a:pPr>
            <a:endParaRPr lang="en-US" altLang="en-US" b="1">
              <a:solidFill>
                <a:schemeClr val="bg1"/>
              </a:solidFill>
            </a:endParaRPr>
          </a:p>
          <a:p>
            <a:pPr algn="r" eaLnBrk="1" hangingPunct="1">
              <a:lnSpc>
                <a:spcPct val="80000"/>
              </a:lnSpc>
              <a:spcBef>
                <a:spcPct val="20000"/>
              </a:spcBef>
              <a:buFontTx/>
              <a:buChar char="•"/>
            </a:pPr>
            <a:endParaRPr lang="en-US" altLang="en-US" b="1">
              <a:solidFill>
                <a:schemeClr val="bg1"/>
              </a:solidFill>
            </a:endParaRPr>
          </a:p>
        </p:txBody>
      </p:sp>
      <p:sp>
        <p:nvSpPr>
          <p:cNvPr id="8198" name="Rectangle 17"/>
          <p:cNvSpPr>
            <a:spLocks noChangeArrowheads="1"/>
          </p:cNvSpPr>
          <p:nvPr/>
        </p:nvSpPr>
        <p:spPr bwMode="auto">
          <a:xfrm>
            <a:off x="6991350" y="1592263"/>
            <a:ext cx="2143125" cy="3421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0000"/>
              </a:lnSpc>
              <a:spcBef>
                <a:spcPct val="20000"/>
              </a:spcBef>
            </a:pPr>
            <a:r>
              <a:rPr lang="en-US" altLang="en-US" sz="1700" b="1" dirty="0">
                <a:solidFill>
                  <a:schemeClr val="bg1"/>
                </a:solidFill>
              </a:rPr>
              <a:t>@</a:t>
            </a:r>
            <a:r>
              <a:rPr lang="en-US" altLang="en-US" sz="1700" b="1" dirty="0" err="1">
                <a:solidFill>
                  <a:schemeClr val="bg1"/>
                </a:solidFill>
              </a:rPr>
              <a:t>richardrouseiii</a:t>
            </a:r>
            <a:endParaRPr lang="en-US" altLang="en-US" sz="1700" b="1" dirty="0">
              <a:solidFill>
                <a:schemeClr val="bg1"/>
              </a:solidFill>
            </a:endParaRPr>
          </a:p>
          <a:p>
            <a:pPr eaLnBrk="1" hangingPunct="1">
              <a:lnSpc>
                <a:spcPct val="80000"/>
              </a:lnSpc>
              <a:spcBef>
                <a:spcPct val="20000"/>
              </a:spcBef>
            </a:pPr>
            <a:endParaRPr lang="en-US" altLang="en-US" sz="1700" b="1" dirty="0">
              <a:solidFill>
                <a:schemeClr val="bg1"/>
              </a:solidFill>
            </a:endParaRPr>
          </a:p>
          <a:p>
            <a:pPr eaLnBrk="1" hangingPunct="1">
              <a:lnSpc>
                <a:spcPct val="80000"/>
              </a:lnSpc>
              <a:spcBef>
                <a:spcPct val="20000"/>
              </a:spcBef>
            </a:pPr>
            <a:endParaRPr lang="en-US" altLang="en-US" sz="1700" b="1" dirty="0">
              <a:solidFill>
                <a:schemeClr val="bg1"/>
              </a:solidFill>
            </a:endParaRPr>
          </a:p>
          <a:p>
            <a:pPr eaLnBrk="1" hangingPunct="1">
              <a:lnSpc>
                <a:spcPct val="80000"/>
              </a:lnSpc>
              <a:spcBef>
                <a:spcPct val="20000"/>
              </a:spcBef>
            </a:pPr>
            <a:r>
              <a:rPr lang="en-US" altLang="en-US" sz="1700" b="1" dirty="0">
                <a:solidFill>
                  <a:schemeClr val="bg1"/>
                </a:solidFill>
              </a:rPr>
              <a:t>@</a:t>
            </a:r>
            <a:r>
              <a:rPr lang="en-US" altLang="en-US" sz="1700" b="1" dirty="0" err="1">
                <a:solidFill>
                  <a:schemeClr val="bg1"/>
                </a:solidFill>
              </a:rPr>
              <a:t>PatriceDez</a:t>
            </a:r>
            <a:endParaRPr lang="en-US" altLang="en-US" sz="1700" b="1" dirty="0">
              <a:solidFill>
                <a:schemeClr val="bg1"/>
              </a:solidFill>
            </a:endParaRPr>
          </a:p>
          <a:p>
            <a:pPr eaLnBrk="1" hangingPunct="1">
              <a:lnSpc>
                <a:spcPct val="80000"/>
              </a:lnSpc>
              <a:spcBef>
                <a:spcPct val="20000"/>
              </a:spcBef>
            </a:pPr>
            <a:r>
              <a:rPr lang="en-US" altLang="en-US" sz="1700" b="1" dirty="0">
                <a:solidFill>
                  <a:schemeClr val="bg1"/>
                </a:solidFill>
              </a:rPr>
              <a:t>@</a:t>
            </a:r>
            <a:r>
              <a:rPr lang="en-US" altLang="en-US" sz="1700" b="1" dirty="0" err="1">
                <a:solidFill>
                  <a:schemeClr val="bg1"/>
                </a:solidFill>
              </a:rPr>
              <a:t>manveerheir</a:t>
            </a:r>
            <a:endParaRPr lang="en-US" altLang="en-US" sz="1700" b="1" dirty="0">
              <a:solidFill>
                <a:schemeClr val="bg1"/>
              </a:solidFill>
            </a:endParaRPr>
          </a:p>
          <a:p>
            <a:pPr eaLnBrk="1" hangingPunct="1">
              <a:lnSpc>
                <a:spcPct val="80000"/>
              </a:lnSpc>
              <a:spcBef>
                <a:spcPct val="20000"/>
              </a:spcBef>
            </a:pPr>
            <a:r>
              <a:rPr lang="en-US" altLang="en-US" sz="1700" b="1" dirty="0">
                <a:solidFill>
                  <a:schemeClr val="bg1"/>
                </a:solidFill>
              </a:rPr>
              <a:t>@</a:t>
            </a:r>
            <a:r>
              <a:rPr lang="en-US" altLang="en-US" sz="1700" b="1" dirty="0" err="1">
                <a:solidFill>
                  <a:schemeClr val="bg1"/>
                </a:solidFill>
              </a:rPr>
              <a:t>CeliaHodent</a:t>
            </a:r>
            <a:r>
              <a:rPr lang="en-US" altLang="en-US" sz="1700" b="1" dirty="0">
                <a:solidFill>
                  <a:schemeClr val="bg1"/>
                </a:solidFill>
              </a:rPr>
              <a:t>     </a:t>
            </a:r>
          </a:p>
          <a:p>
            <a:pPr eaLnBrk="1" hangingPunct="1">
              <a:lnSpc>
                <a:spcPct val="80000"/>
              </a:lnSpc>
              <a:spcBef>
                <a:spcPct val="20000"/>
              </a:spcBef>
            </a:pPr>
            <a:r>
              <a:rPr lang="en-US" altLang="en-US" sz="1700" b="1" dirty="0">
                <a:solidFill>
                  <a:schemeClr val="bg1"/>
                </a:solidFill>
              </a:rPr>
              <a:t>@</a:t>
            </a:r>
            <a:r>
              <a:rPr lang="en-US" altLang="en-US" sz="1700" b="1" dirty="0" err="1">
                <a:solidFill>
                  <a:schemeClr val="bg1"/>
                </a:solidFill>
              </a:rPr>
              <a:t>LeahHoyer</a:t>
            </a:r>
            <a:r>
              <a:rPr lang="en-US" altLang="en-US" sz="1700" b="1" dirty="0">
                <a:solidFill>
                  <a:schemeClr val="bg1"/>
                </a:solidFill>
              </a:rPr>
              <a:t> </a:t>
            </a:r>
          </a:p>
          <a:p>
            <a:pPr eaLnBrk="1" hangingPunct="1">
              <a:lnSpc>
                <a:spcPct val="80000"/>
              </a:lnSpc>
              <a:spcBef>
                <a:spcPct val="20000"/>
              </a:spcBef>
            </a:pPr>
            <a:r>
              <a:rPr lang="en-US" altLang="en-US" sz="1700" b="1" dirty="0">
                <a:solidFill>
                  <a:schemeClr val="bg1"/>
                </a:solidFill>
              </a:rPr>
              <a:t>@</a:t>
            </a:r>
            <a:r>
              <a:rPr lang="en-US" altLang="en-US" sz="1700" b="1" dirty="0" err="1">
                <a:solidFill>
                  <a:schemeClr val="bg1"/>
                </a:solidFill>
              </a:rPr>
              <a:t>AshrafAIsmail</a:t>
            </a:r>
            <a:r>
              <a:rPr lang="en-US" altLang="en-US" sz="1700" b="1" dirty="0">
                <a:solidFill>
                  <a:schemeClr val="bg1"/>
                </a:solidFill>
              </a:rPr>
              <a:t> </a:t>
            </a:r>
          </a:p>
          <a:p>
            <a:pPr eaLnBrk="1" hangingPunct="1">
              <a:lnSpc>
                <a:spcPct val="80000"/>
              </a:lnSpc>
              <a:spcBef>
                <a:spcPct val="20000"/>
              </a:spcBef>
            </a:pPr>
            <a:r>
              <a:rPr lang="en-US" altLang="en-US" sz="1700" b="1" dirty="0">
                <a:solidFill>
                  <a:schemeClr val="bg1"/>
                </a:solidFill>
              </a:rPr>
              <a:t>@</a:t>
            </a:r>
            <a:r>
              <a:rPr lang="en-US" altLang="en-US" sz="1700" b="1" dirty="0" err="1">
                <a:solidFill>
                  <a:schemeClr val="bg1"/>
                </a:solidFill>
              </a:rPr>
              <a:t>TheSquink</a:t>
            </a:r>
            <a:endParaRPr lang="en-US" altLang="en-US" sz="1700" b="1" dirty="0">
              <a:solidFill>
                <a:schemeClr val="bg1"/>
              </a:solidFill>
            </a:endParaRPr>
          </a:p>
          <a:p>
            <a:pPr eaLnBrk="1" hangingPunct="1">
              <a:lnSpc>
                <a:spcPct val="80000"/>
              </a:lnSpc>
              <a:spcBef>
                <a:spcPct val="20000"/>
              </a:spcBef>
            </a:pPr>
            <a:r>
              <a:rPr lang="en-US" altLang="en-US" sz="1700" b="1" dirty="0">
                <a:solidFill>
                  <a:schemeClr val="bg1"/>
                </a:solidFill>
              </a:rPr>
              <a:t>@</a:t>
            </a:r>
            <a:r>
              <a:rPr lang="en-US" altLang="en-US" sz="1700" b="1" dirty="0" err="1">
                <a:solidFill>
                  <a:schemeClr val="bg1"/>
                </a:solidFill>
              </a:rPr>
              <a:t>patrick_plourde</a:t>
            </a:r>
            <a:endParaRPr lang="en-US" altLang="en-US" sz="1700" b="1" dirty="0">
              <a:solidFill>
                <a:schemeClr val="bg1"/>
              </a:solidFill>
            </a:endParaRPr>
          </a:p>
          <a:p>
            <a:pPr eaLnBrk="1" hangingPunct="1">
              <a:lnSpc>
                <a:spcPct val="80000"/>
              </a:lnSpc>
              <a:spcBef>
                <a:spcPct val="20000"/>
              </a:spcBef>
            </a:pPr>
            <a:r>
              <a:rPr lang="en-US" altLang="en-US" sz="1700" b="1" dirty="0">
                <a:solidFill>
                  <a:schemeClr val="bg1"/>
                </a:solidFill>
              </a:rPr>
              <a:t>@</a:t>
            </a:r>
            <a:r>
              <a:rPr lang="en-US" altLang="en-US" sz="1700" b="1" dirty="0" err="1">
                <a:solidFill>
                  <a:schemeClr val="bg1"/>
                </a:solidFill>
              </a:rPr>
              <a:t>tanyaxshort</a:t>
            </a:r>
            <a:r>
              <a:rPr lang="en-US" altLang="en-US" sz="1700" b="1" dirty="0">
                <a:solidFill>
                  <a:schemeClr val="bg1"/>
                </a:solidFill>
              </a:rPr>
              <a:t> </a:t>
            </a:r>
          </a:p>
        </p:txBody>
      </p:sp>
      <p:sp>
        <p:nvSpPr>
          <p:cNvPr id="8199" name="Rectangle 16"/>
          <p:cNvSpPr>
            <a:spLocks noChangeArrowheads="1"/>
          </p:cNvSpPr>
          <p:nvPr/>
        </p:nvSpPr>
        <p:spPr bwMode="auto">
          <a:xfrm>
            <a:off x="4791075" y="1374775"/>
            <a:ext cx="4419600" cy="696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80000"/>
              </a:lnSpc>
              <a:spcBef>
                <a:spcPct val="20000"/>
              </a:spcBef>
            </a:pPr>
            <a:r>
              <a:rPr lang="en-US" altLang="en-US" sz="1400" b="1" i="1">
                <a:solidFill>
                  <a:schemeClr val="bg1"/>
                </a:solidFill>
              </a:rPr>
              <a:t>Your host</a:t>
            </a:r>
          </a:p>
        </p:txBody>
      </p:sp>
      <p:pic>
        <p:nvPicPr>
          <p:cNvPr id="8200" name="Picture 1"/>
          <p:cNvPicPr>
            <a:picLocks noChangeAspect="1"/>
          </p:cNvPicPr>
          <p:nvPr/>
        </p:nvPicPr>
        <p:blipFill>
          <a:blip r:embed="rId3">
            <a:extLst>
              <a:ext uri="{28A0092B-C50C-407E-A947-70E740481C1C}">
                <a14:useLocalDpi xmlns:a14="http://schemas.microsoft.com/office/drawing/2010/main" val="0"/>
              </a:ext>
            </a:extLst>
          </a:blip>
          <a:srcRect b="-41"/>
          <a:stretch>
            <a:fillRect/>
          </a:stretch>
        </p:blipFill>
        <p:spPr bwMode="auto">
          <a:xfrm>
            <a:off x="0" y="1428750"/>
            <a:ext cx="4551363"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1" name="Rectangle 16"/>
          <p:cNvSpPr>
            <a:spLocks noChangeArrowheads="1"/>
          </p:cNvSpPr>
          <p:nvPr/>
        </p:nvSpPr>
        <p:spPr bwMode="auto">
          <a:xfrm>
            <a:off x="4791075" y="2032000"/>
            <a:ext cx="4419600" cy="696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80000"/>
              </a:lnSpc>
              <a:spcBef>
                <a:spcPct val="20000"/>
              </a:spcBef>
            </a:pPr>
            <a:r>
              <a:rPr lang="en-US" altLang="en-US" sz="1700" b="1" i="1">
                <a:solidFill>
                  <a:schemeClr val="bg1"/>
                </a:solidFill>
              </a:rPr>
              <a:t>with</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MadmenSti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
            <a:ext cx="8650357" cy="514349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14"/>
          <p:cNvSpPr>
            <a:spLocks noChangeArrowheads="1"/>
          </p:cNvSpPr>
          <p:nvPr/>
        </p:nvSpPr>
        <p:spPr bwMode="auto">
          <a:xfrm>
            <a:off x="381000" y="3673475"/>
            <a:ext cx="8077200"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80000"/>
              </a:lnSpc>
            </a:pPr>
            <a:r>
              <a:rPr lang="en-US" altLang="en-US" sz="4800" dirty="0" smtClean="0">
                <a:solidFill>
                  <a:schemeClr val="bg1"/>
                </a:solidFill>
                <a:latin typeface="Cooper Black" panose="0208090404030B020404" pitchFamily="18" charset="0"/>
              </a:rPr>
              <a:t>“Nostalgia – it’s delicate, but potent.”</a:t>
            </a:r>
            <a:endParaRPr lang="en-US" altLang="en-US" sz="4800" dirty="0">
              <a:solidFill>
                <a:schemeClr val="bg1"/>
              </a:solidFill>
              <a:latin typeface="Cooper Black" panose="0208090404030B020404" pitchFamily="18"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7400" y="0"/>
            <a:ext cx="3276600" cy="2184400"/>
          </a:xfrm>
          <a:prstGeom prst="rect">
            <a:avLst/>
          </a:prstGeom>
        </p:spPr>
      </p:pic>
    </p:spTree>
    <p:extLst>
      <p:ext uri="{BB962C8B-B14F-4D97-AF65-F5344CB8AC3E}">
        <p14:creationId xmlns:p14="http://schemas.microsoft.com/office/powerpoint/2010/main" val="323913749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fc06.deviantart.net/fs26/f/2008/066/4/b/__The_Big_Bang___by_ic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 y="1022350"/>
            <a:ext cx="4381500"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4" descr="http://www.clipartbest.com/cliparts/MTL/GE5/MTLGE5qBc.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3550" y="1250950"/>
            <a:ext cx="45847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69612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8" descr="http://i1.cdnds.net/13/38/618x412/gaming-gta5-midnigh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1416050"/>
            <a:ext cx="5638800"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4" descr="http://tattooartz.com/wp-content/uploads/tattoo-games-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638"/>
            <a:ext cx="3581400" cy="2686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6" descr="http://fanboyfashion.com/wp-content/uploads/2012/01/Assassins-Creed-Ezio-Auditore-Cospla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0875" y="2489200"/>
            <a:ext cx="1768475"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10" descr="http://na.lolesports.com/sites/default/files/styles/full_width_scale/public/worlds_2_alt_0.jpg?itok=Y3pRCXZ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9525"/>
            <a:ext cx="5562600"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12" descr="http://www.blogcdn.com/news.bigdownload.com/media/2008/10/metroid01_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25" y="2489200"/>
            <a:ext cx="19304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006332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Group 1"/>
          <p:cNvGrpSpPr>
            <a:grpSpLocks/>
          </p:cNvGrpSpPr>
          <p:nvPr/>
        </p:nvGrpSpPr>
        <p:grpSpPr bwMode="auto">
          <a:xfrm>
            <a:off x="1943100" y="803275"/>
            <a:ext cx="5257800" cy="1570038"/>
            <a:chOff x="1295400" y="895350"/>
            <a:chExt cx="5257800" cy="1570038"/>
          </a:xfrm>
        </p:grpSpPr>
        <p:sp>
          <p:nvSpPr>
            <p:cNvPr id="23562" name="TextBox 1"/>
            <p:cNvSpPr txBox="1">
              <a:spLocks noChangeArrowheads="1"/>
            </p:cNvSpPr>
            <p:nvPr/>
          </p:nvSpPr>
          <p:spPr bwMode="auto">
            <a:xfrm>
              <a:off x="1295400" y="895350"/>
              <a:ext cx="52546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fr-FR" sz="9600" smtClean="0">
                  <a:solidFill>
                    <a:srgbClr val="FFFFFF"/>
                  </a:solidFill>
                </a:rPr>
                <a:t>I</a:t>
              </a:r>
              <a:endParaRPr lang="fr-CA" altLang="fr-FR" sz="9600" smtClean="0">
                <a:solidFill>
                  <a:srgbClr val="FFFFFF"/>
                </a:solidFill>
              </a:endParaRPr>
            </a:p>
          </p:txBody>
        </p:sp>
        <p:pic>
          <p:nvPicPr>
            <p:cNvPr id="23563" name="Picture 2" descr="http://upload.wikimedia.org/wikipedia/commons/thumb/f/f1/Heart_coraz%C3%B3n.svg/1024px-Heart_coraz%C3%B3n.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0863" y="1127125"/>
              <a:ext cx="11049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4" name="Picture 2" descr="http://upload.wikimedia.org/wikipedia/commons/thumb/f/f1/Heart_coraz%C3%B3n.svg/1024px-Heart_coraz%C3%B3n.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9100" y="1127125"/>
              <a:ext cx="11049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5" name="Picture 2" descr="http://upload.wikimedia.org/wikipedia/commons/thumb/f/f1/Heart_coraz%C3%B3n.svg/1024px-Heart_coraz%C3%B3n.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6863" y="1127125"/>
              <a:ext cx="11049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6" name="Picture 2" descr="http://upload.wikimedia.org/wikipedia/commons/thumb/f/f1/Heart_coraz%C3%B3n.svg/1024px-Heart_coraz%C3%B3n.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3513" y="1127125"/>
              <a:ext cx="11049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795963" y="895350"/>
              <a:ext cx="757237" cy="7842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srgbClr val="FFFFFF"/>
                </a:solidFill>
              </a:endParaRPr>
            </a:p>
          </p:txBody>
        </p:sp>
      </p:grpSp>
      <p:sp>
        <p:nvSpPr>
          <p:cNvPr id="23555" name="TextBox 2"/>
          <p:cNvSpPr txBox="1">
            <a:spLocks noChangeArrowheads="1"/>
          </p:cNvSpPr>
          <p:nvPr/>
        </p:nvSpPr>
        <p:spPr bwMode="auto">
          <a:xfrm>
            <a:off x="1538288" y="2373313"/>
            <a:ext cx="606742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fr-FR" sz="9600" smtClean="0">
                <a:solidFill>
                  <a:srgbClr val="FFFFFF"/>
                </a:solidFill>
              </a:rPr>
              <a:t>Game Dev</a:t>
            </a:r>
            <a:endParaRPr lang="fr-CA" altLang="fr-FR" sz="9600" smtClean="0">
              <a:solidFill>
                <a:srgbClr val="FFFFFF"/>
              </a:solidFill>
            </a:endParaRPr>
          </a:p>
        </p:txBody>
      </p:sp>
    </p:spTree>
    <p:extLst>
      <p:ext uri="{BB962C8B-B14F-4D97-AF65-F5344CB8AC3E}">
        <p14:creationId xmlns:p14="http://schemas.microsoft.com/office/powerpoint/2010/main" val="309446466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ChangeArrowheads="1"/>
          </p:cNvSpPr>
          <p:nvPr/>
        </p:nvSpPr>
        <p:spPr bwMode="auto">
          <a:xfrm>
            <a:off x="-685800" y="285750"/>
            <a:ext cx="8610600" cy="352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80000"/>
              </a:lnSpc>
            </a:pPr>
            <a:r>
              <a:rPr lang="en-US" altLang="en-US" sz="9600" dirty="0" smtClean="0">
                <a:solidFill>
                  <a:srgbClr val="FFFFFF"/>
                </a:solidFill>
                <a:latin typeface="Rockwell Extra Bold" panose="02060903040505020403" pitchFamily="18" charset="0"/>
              </a:rPr>
              <a:t>CELIA</a:t>
            </a:r>
          </a:p>
          <a:p>
            <a:pPr algn="ctr">
              <a:lnSpc>
                <a:spcPct val="80000"/>
              </a:lnSpc>
            </a:pPr>
            <a:r>
              <a:rPr lang="en-US" altLang="en-US" sz="9600" dirty="0" smtClean="0">
                <a:solidFill>
                  <a:srgbClr val="FFFFFF"/>
                </a:solidFill>
                <a:latin typeface="Rockwell Extra Bold" panose="02060903040505020403" pitchFamily="18" charset="0"/>
              </a:rPr>
              <a:t>HODENT</a:t>
            </a:r>
            <a:endParaRPr lang="en-US" altLang="en-US" sz="9600" dirty="0">
              <a:solidFill>
                <a:srgbClr val="FFFFFF"/>
              </a:solidFill>
              <a:latin typeface="Rockwell Extra Bold" panose="02060903040505020403" pitchFamily="18" charset="0"/>
            </a:endParaRPr>
          </a:p>
        </p:txBody>
      </p:sp>
      <p:sp>
        <p:nvSpPr>
          <p:cNvPr id="96259" name="Rectangle 6"/>
          <p:cNvSpPr>
            <a:spLocks noChangeArrowheads="1"/>
          </p:cNvSpPr>
          <p:nvPr/>
        </p:nvSpPr>
        <p:spPr bwMode="auto">
          <a:xfrm>
            <a:off x="0" y="3943350"/>
            <a:ext cx="7772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80000"/>
              </a:lnSpc>
            </a:pPr>
            <a:r>
              <a:rPr lang="en-US" altLang="en-US" sz="3000" dirty="0" smtClean="0">
                <a:solidFill>
                  <a:srgbClr val="FFFFFF"/>
                </a:solidFill>
                <a:latin typeface="Rockwell Extra Bold" panose="02060903040505020403" pitchFamily="18" charset="0"/>
              </a:rPr>
              <a:t>Director of User Experience</a:t>
            </a:r>
            <a:endParaRPr lang="en-US" altLang="en-US" sz="3000" dirty="0">
              <a:solidFill>
                <a:srgbClr val="FFFFFF"/>
              </a:solidFill>
              <a:latin typeface="Rockwell Extra Bold" panose="02060903040505020403" pitchFamily="18" charset="0"/>
            </a:endParaRPr>
          </a:p>
          <a:p>
            <a:pPr>
              <a:lnSpc>
                <a:spcPct val="80000"/>
              </a:lnSpc>
            </a:pPr>
            <a:r>
              <a:rPr lang="en-US" altLang="en-US" sz="3000" dirty="0" smtClean="0">
                <a:solidFill>
                  <a:srgbClr val="FFFFFF"/>
                </a:solidFill>
                <a:latin typeface="Rockwell Extra Bold" panose="02060903040505020403" pitchFamily="18" charset="0"/>
              </a:rPr>
              <a:t>Epic Games</a:t>
            </a:r>
            <a:endParaRPr lang="en-US" altLang="en-US" sz="3000" dirty="0">
              <a:solidFill>
                <a:srgbClr val="FFFFFF"/>
              </a:solidFill>
              <a:latin typeface="Rockwell Extra Bold" panose="02060903040505020403" pitchFamily="18" charset="0"/>
            </a:endParaRPr>
          </a:p>
          <a:p>
            <a:pPr>
              <a:lnSpc>
                <a:spcPct val="80000"/>
              </a:lnSpc>
            </a:pPr>
            <a:r>
              <a:rPr lang="en-US" altLang="en-US" sz="3000" dirty="0" smtClean="0">
                <a:solidFill>
                  <a:srgbClr val="FFFFFF"/>
                </a:solidFill>
                <a:latin typeface="Rockwell Extra Bold" panose="02060903040505020403" pitchFamily="18" charset="0"/>
              </a:rPr>
              <a:t>@</a:t>
            </a:r>
            <a:r>
              <a:rPr lang="en-US" altLang="en-US" sz="3000" dirty="0" err="1" smtClean="0">
                <a:solidFill>
                  <a:srgbClr val="FFFFFF"/>
                </a:solidFill>
                <a:latin typeface="Rockwell Extra Bold" panose="02060903040505020403" pitchFamily="18" charset="0"/>
              </a:rPr>
              <a:t>CeliaHodent</a:t>
            </a:r>
            <a:endParaRPr lang="en-US" altLang="en-US" sz="3000" dirty="0">
              <a:solidFill>
                <a:srgbClr val="FFFFFF"/>
              </a:solidFill>
              <a:latin typeface="Rockwell Extra Bold" panose="02060903040505020403"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4125" y="256540"/>
            <a:ext cx="2657475" cy="1498993"/>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r="-192"/>
          <a:stretch/>
        </p:blipFill>
        <p:spPr>
          <a:xfrm>
            <a:off x="7239000" y="2266950"/>
            <a:ext cx="1752600" cy="2527788"/>
          </a:xfrm>
          <a:prstGeom prst="rect">
            <a:avLst/>
          </a:prstGeom>
        </p:spPr>
      </p:pic>
    </p:spTree>
    <p:extLst>
      <p:ext uri="{BB962C8B-B14F-4D97-AF65-F5344CB8AC3E}">
        <p14:creationId xmlns:p14="http://schemas.microsoft.com/office/powerpoint/2010/main" val="112786125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457200" y="0"/>
            <a:ext cx="8305800" cy="13874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ctr" eaLnBrk="1" hangingPunct="1">
              <a:lnSpc>
                <a:spcPct val="80000"/>
              </a:lnSpc>
              <a:defRPr/>
            </a:pPr>
            <a:r>
              <a:rPr lang="en-US" altLang="en-US" sz="4400" dirty="0">
                <a:solidFill>
                  <a:srgbClr val="2D2D8A">
                    <a:lumMod val="20000"/>
                    <a:lumOff val="80000"/>
                  </a:srgbClr>
                </a:solidFill>
                <a:latin typeface="Rockwell Extra Bold" pitchFamily="18" charset="0"/>
                <a:cs typeface="Arial" charset="0"/>
              </a:rPr>
              <a:t>The Groundhog-Day Problems of UX</a:t>
            </a:r>
          </a:p>
        </p:txBody>
      </p:sp>
      <p:sp>
        <p:nvSpPr>
          <p:cNvPr id="4099" name="Rectangle 16"/>
          <p:cNvSpPr>
            <a:spLocks noChangeArrowheads="1"/>
          </p:cNvSpPr>
          <p:nvPr/>
        </p:nvSpPr>
        <p:spPr bwMode="auto">
          <a:xfrm>
            <a:off x="7010400" y="4702175"/>
            <a:ext cx="2133600"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80000"/>
              </a:lnSpc>
              <a:spcBef>
                <a:spcPct val="20000"/>
              </a:spcBef>
            </a:pPr>
            <a:r>
              <a:rPr lang="en-US" altLang="en-US" b="1" smtClean="0">
                <a:solidFill>
                  <a:srgbClr val="FFFFFF"/>
                </a:solidFill>
                <a:latin typeface="Calibri" panose="020F0502020204030204" pitchFamily="34" charset="0"/>
              </a:rPr>
              <a:t>Celia Hodent, PhD.</a:t>
            </a:r>
          </a:p>
        </p:txBody>
      </p:sp>
      <p:pic>
        <p:nvPicPr>
          <p:cNvPr id="6150" name="Picture 6" descr="http://neatography.com/wp-content/uploads/2014/02/Murray_235885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920" y="1447863"/>
            <a:ext cx="5238160" cy="34860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955458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doctordisruption.com/wp-content/uploads/2013/08/everyday-thing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742950"/>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6" descr="http://www.cafesciencedundee.co.uk/wp-content/uploads/2012/04/piss_poor_desig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779" y="0"/>
            <a:ext cx="6856443" cy="514439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37016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5"/>
          <p:cNvSpPr>
            <a:spLocks noChangeArrowheads="1"/>
          </p:cNvSpPr>
          <p:nvPr/>
        </p:nvSpPr>
        <p:spPr bwMode="auto">
          <a:xfrm>
            <a:off x="419100" y="3851275"/>
            <a:ext cx="8305800" cy="930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lnSpc>
                <a:spcPct val="80000"/>
              </a:lnSpc>
              <a:spcBef>
                <a:spcPct val="0"/>
              </a:spcBef>
              <a:buFontTx/>
              <a:buNone/>
            </a:pPr>
            <a:r>
              <a:rPr lang="en-US" altLang="en-US" sz="4400" smtClean="0">
                <a:solidFill>
                  <a:srgbClr val="7030A0"/>
                </a:solidFill>
                <a:latin typeface="Rockwell Extra Bold" panose="02060903040505020403" pitchFamily="18" charset="0"/>
              </a:rPr>
              <a:t>Top 3 reactions …</a:t>
            </a:r>
          </a:p>
        </p:txBody>
      </p:sp>
      <p:pic>
        <p:nvPicPr>
          <p:cNvPr id="614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342900"/>
            <a:ext cx="2438400"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64707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ppt_x"/>
                                          </p:val>
                                        </p:tav>
                                        <p:tav tm="100000">
                                          <p:val>
                                            <p:strVal val="#ppt_x"/>
                                          </p:val>
                                        </p:tav>
                                      </p:tavLst>
                                    </p:anim>
                                    <p:anim calcmode="lin" valueType="num">
                                      <p:cBhvr additive="base">
                                        <p:cTn id="8"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5"/>
          <p:cNvSpPr>
            <a:spLocks noChangeArrowheads="1"/>
          </p:cNvSpPr>
          <p:nvPr/>
        </p:nvSpPr>
        <p:spPr bwMode="auto">
          <a:xfrm>
            <a:off x="419100" y="152400"/>
            <a:ext cx="8305800" cy="59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lnSpc>
                <a:spcPct val="80000"/>
              </a:lnSpc>
              <a:spcBef>
                <a:spcPct val="0"/>
              </a:spcBef>
              <a:buFontTx/>
              <a:buNone/>
            </a:pPr>
            <a:r>
              <a:rPr lang="en-US" altLang="en-US" sz="3600" b="1" smtClean="0">
                <a:solidFill>
                  <a:srgbClr val="7030A0"/>
                </a:solidFill>
                <a:latin typeface="Calibri" panose="020F0502020204030204" pitchFamily="34" charset="0"/>
              </a:rPr>
              <a:t>#1 – “UX is just common sense”</a:t>
            </a:r>
            <a:endParaRPr lang="en-US" altLang="en-US" sz="3600" b="1" smtClean="0">
              <a:solidFill>
                <a:srgbClr val="7030A0"/>
              </a:solidFill>
              <a:latin typeface="Rockwell Extra Bold" panose="02060903040505020403" pitchFamily="18" charset="0"/>
            </a:endParaRPr>
          </a:p>
        </p:txBody>
      </p:sp>
      <p:pic>
        <p:nvPicPr>
          <p:cNvPr id="717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4713" y="1200150"/>
            <a:ext cx="2314575"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2"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9888" y="971550"/>
            <a:ext cx="3324225"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819150"/>
            <a:ext cx="5486400" cy="402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23836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78"/>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7182"/>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71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5"/>
          <p:cNvSpPr>
            <a:spLocks noChangeArrowheads="1"/>
          </p:cNvSpPr>
          <p:nvPr/>
        </p:nvSpPr>
        <p:spPr bwMode="auto">
          <a:xfrm>
            <a:off x="457200" y="0"/>
            <a:ext cx="8305800" cy="97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lnSpc>
                <a:spcPct val="80000"/>
              </a:lnSpc>
              <a:spcBef>
                <a:spcPct val="0"/>
              </a:spcBef>
              <a:buFontTx/>
              <a:buNone/>
            </a:pPr>
            <a:r>
              <a:rPr lang="en-US" altLang="en-US" b="1" smtClean="0">
                <a:solidFill>
                  <a:srgbClr val="7030A0"/>
                </a:solidFill>
                <a:latin typeface="Calibri" panose="020F0502020204030204" pitchFamily="34" charset="0"/>
              </a:rPr>
              <a:t>#2 – “UX is about making the game too easy”</a:t>
            </a:r>
            <a:endParaRPr lang="en-US" altLang="en-US" b="1" smtClean="0">
              <a:solidFill>
                <a:srgbClr val="7030A0"/>
              </a:solidFill>
              <a:latin typeface="Rockwell Extra Bold" panose="02060903040505020403" pitchFamily="18" charset="0"/>
            </a:endParaRPr>
          </a:p>
        </p:txBody>
      </p:sp>
      <p:pic>
        <p:nvPicPr>
          <p:cNvPr id="8195" name="Picture 2" descr="http://bestofatlantaconcerts.com/wp-content/uploads/2010/07/Click-Here-2-Win-Butto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013" y="1276350"/>
            <a:ext cx="2593975" cy="29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6100" y="895350"/>
            <a:ext cx="2971800" cy="400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7288" y="895350"/>
            <a:ext cx="6829425" cy="411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73307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19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1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5"/>
          <p:cNvSpPr>
            <a:spLocks noChangeArrowheads="1"/>
          </p:cNvSpPr>
          <p:nvPr/>
        </p:nvSpPr>
        <p:spPr bwMode="auto">
          <a:xfrm>
            <a:off x="457200" y="0"/>
            <a:ext cx="8305800" cy="89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lnSpc>
                <a:spcPct val="80000"/>
              </a:lnSpc>
              <a:spcBef>
                <a:spcPct val="0"/>
              </a:spcBef>
              <a:buFontTx/>
              <a:buNone/>
            </a:pPr>
            <a:r>
              <a:rPr lang="en-US" altLang="en-US" sz="3600" b="1" smtClean="0">
                <a:solidFill>
                  <a:srgbClr val="7030A0"/>
                </a:solidFill>
                <a:latin typeface="Calibri" panose="020F0502020204030204" pitchFamily="34" charset="0"/>
              </a:rPr>
              <a:t>#3 – “We can’t afford doing UX!”</a:t>
            </a:r>
            <a:endParaRPr lang="en-US" altLang="en-US" sz="3600" b="1" smtClean="0">
              <a:solidFill>
                <a:srgbClr val="7030A0"/>
              </a:solidFill>
              <a:latin typeface="Rockwell Extra Bold" panose="02060903040505020403" pitchFamily="18" charset="0"/>
            </a:endParaRPr>
          </a:p>
        </p:txBody>
      </p:sp>
      <p:pic>
        <p:nvPicPr>
          <p:cNvPr id="6" name="Picture 5" descr="C:\Users\Celia.Hodent\Documents\Perso\Illustrations_PNG\DESIGNER Sto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951038"/>
            <a:ext cx="1566863" cy="256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C:\Users\Celia.Hodent\Documents\Perso\Illustrations_PNG\UX Bra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993900"/>
            <a:ext cx="2224088" cy="252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827088"/>
            <a:ext cx="3505200" cy="433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5118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92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5410" name="Picture 2" descr="250px-Choplifter!_AP2_bo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2095500"/>
            <a:ext cx="84455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785411" name="Picture 3" descr="564150_45573_fro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7475" y="3257550"/>
            <a:ext cx="1406525" cy="1885950"/>
          </a:xfrm>
          <a:prstGeom prst="rect">
            <a:avLst/>
          </a:prstGeom>
          <a:noFill/>
          <a:extLst>
            <a:ext uri="{909E8E84-426E-40DD-AFC4-6F175D3DCCD1}">
              <a14:hiddenFill xmlns:a14="http://schemas.microsoft.com/office/drawing/2010/main">
                <a:solidFill>
                  <a:srgbClr val="FFFFFF"/>
                </a:solidFill>
              </a14:hiddenFill>
            </a:ext>
          </a:extLst>
        </p:spPr>
      </p:pic>
      <p:pic>
        <p:nvPicPr>
          <p:cNvPr id="785412" name="Picture 4" descr="625421-930920_71870_front_1__lar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0"/>
            <a:ext cx="1470025" cy="1809750"/>
          </a:xfrm>
          <a:prstGeom prst="rect">
            <a:avLst/>
          </a:prstGeom>
          <a:noFill/>
          <a:extLst>
            <a:ext uri="{909E8E84-426E-40DD-AFC4-6F175D3DCCD1}">
              <a14:hiddenFill xmlns:a14="http://schemas.microsoft.com/office/drawing/2010/main">
                <a:solidFill>
                  <a:srgbClr val="FFFFFF"/>
                </a:solidFill>
              </a14:hiddenFill>
            </a:ext>
          </a:extLst>
        </p:spPr>
      </p:pic>
      <p:pic>
        <p:nvPicPr>
          <p:cNvPr id="785413" name="Picture 5" descr="654418-dr_j_and_larry_bird_one_on_on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34300" y="0"/>
            <a:ext cx="14097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785414" name="Picture 6" descr="926298_62571_fron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71600" y="3806825"/>
            <a:ext cx="1371600" cy="1336675"/>
          </a:xfrm>
          <a:prstGeom prst="rect">
            <a:avLst/>
          </a:prstGeom>
          <a:noFill/>
          <a:extLst>
            <a:ext uri="{909E8E84-426E-40DD-AFC4-6F175D3DCCD1}">
              <a14:hiddenFill xmlns:a14="http://schemas.microsoft.com/office/drawing/2010/main">
                <a:solidFill>
                  <a:srgbClr val="FFFFFF"/>
                </a:solidFill>
              </a14:hiddenFill>
            </a:ext>
          </a:extLst>
        </p:spPr>
      </p:pic>
      <p:pic>
        <p:nvPicPr>
          <p:cNvPr id="785415" name="Picture 7" descr="archon_ea_d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1600" y="2571750"/>
            <a:ext cx="1295400" cy="1200150"/>
          </a:xfrm>
          <a:prstGeom prst="rect">
            <a:avLst/>
          </a:prstGeom>
          <a:noFill/>
          <a:extLst>
            <a:ext uri="{909E8E84-426E-40DD-AFC4-6F175D3DCCD1}">
              <a14:hiddenFill xmlns:a14="http://schemas.microsoft.com/office/drawing/2010/main">
                <a:solidFill>
                  <a:srgbClr val="FFFFFF"/>
                </a:solidFill>
              </a14:hiddenFill>
            </a:ext>
          </a:extLst>
        </p:spPr>
      </p:pic>
      <p:pic>
        <p:nvPicPr>
          <p:cNvPr id="785416" name="Picture 8" descr="bards_tale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43200" y="2571750"/>
            <a:ext cx="1219200" cy="1185863"/>
          </a:xfrm>
          <a:prstGeom prst="rect">
            <a:avLst/>
          </a:prstGeom>
          <a:noFill/>
          <a:extLst>
            <a:ext uri="{909E8E84-426E-40DD-AFC4-6F175D3DCCD1}">
              <a14:hiddenFill xmlns:a14="http://schemas.microsoft.com/office/drawing/2010/main">
                <a:solidFill>
                  <a:srgbClr val="FFFFFF"/>
                </a:solidFill>
              </a14:hiddenFill>
            </a:ext>
          </a:extLst>
        </p:spPr>
      </p:pic>
      <p:pic>
        <p:nvPicPr>
          <p:cNvPr id="785419" name="Picture 11" descr="Drol"/>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1263650" cy="1733550"/>
          </a:xfrm>
          <a:prstGeom prst="rect">
            <a:avLst/>
          </a:prstGeom>
          <a:noFill/>
          <a:extLst>
            <a:ext uri="{909E8E84-426E-40DD-AFC4-6F175D3DCCD1}">
              <a14:hiddenFill xmlns:a14="http://schemas.microsoft.com/office/drawing/2010/main">
                <a:solidFill>
                  <a:srgbClr val="FFFFFF"/>
                </a:solidFill>
              </a14:hiddenFill>
            </a:ext>
          </a:extLst>
        </p:spPr>
      </p:pic>
      <p:pic>
        <p:nvPicPr>
          <p:cNvPr id="785420" name="Picture 12" descr="LeisureSuitLarry"/>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3409950"/>
            <a:ext cx="1382713" cy="1733550"/>
          </a:xfrm>
          <a:prstGeom prst="rect">
            <a:avLst/>
          </a:prstGeom>
          <a:noFill/>
          <a:extLst>
            <a:ext uri="{909E8E84-426E-40DD-AFC4-6F175D3DCCD1}">
              <a14:hiddenFill xmlns:a14="http://schemas.microsoft.com/office/drawing/2010/main">
                <a:solidFill>
                  <a:srgbClr val="FFFFFF"/>
                </a:solidFill>
              </a14:hiddenFill>
            </a:ext>
          </a:extLst>
        </p:spPr>
      </p:pic>
      <p:pic>
        <p:nvPicPr>
          <p:cNvPr id="785421" name="Picture 13" descr="Lode_Runner_Coverar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14800" y="1809750"/>
            <a:ext cx="1166813" cy="1581150"/>
          </a:xfrm>
          <a:prstGeom prst="rect">
            <a:avLst/>
          </a:prstGeom>
          <a:noFill/>
          <a:extLst>
            <a:ext uri="{909E8E84-426E-40DD-AFC4-6F175D3DCCD1}">
              <a14:hiddenFill xmlns:a14="http://schemas.microsoft.com/office/drawing/2010/main">
                <a:solidFill>
                  <a:srgbClr val="FFFFFF"/>
                </a:solidFill>
              </a14:hiddenFill>
            </a:ext>
          </a:extLst>
        </p:spPr>
      </p:pic>
      <p:pic>
        <p:nvPicPr>
          <p:cNvPr id="785422" name="Picture 14" descr="lurkinghorro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797175" y="3733800"/>
            <a:ext cx="1165225" cy="1409700"/>
          </a:xfrm>
          <a:prstGeom prst="rect">
            <a:avLst/>
          </a:prstGeom>
          <a:noFill/>
          <a:extLst>
            <a:ext uri="{909E8E84-426E-40DD-AFC4-6F175D3DCCD1}">
              <a14:hiddenFill xmlns:a14="http://schemas.microsoft.com/office/drawing/2010/main">
                <a:solidFill>
                  <a:srgbClr val="FFFFFF"/>
                </a:solidFill>
              </a14:hiddenFill>
            </a:ext>
          </a:extLst>
        </p:spPr>
      </p:pic>
      <p:pic>
        <p:nvPicPr>
          <p:cNvPr id="785423" name="Picture 15" descr="ManiacMansion"/>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1657350"/>
            <a:ext cx="1374775" cy="1752600"/>
          </a:xfrm>
          <a:prstGeom prst="rect">
            <a:avLst/>
          </a:prstGeom>
          <a:noFill/>
          <a:extLst>
            <a:ext uri="{909E8E84-426E-40DD-AFC4-6F175D3DCCD1}">
              <a14:hiddenFill xmlns:a14="http://schemas.microsoft.com/office/drawing/2010/main">
                <a:solidFill>
                  <a:srgbClr val="FFFFFF"/>
                </a:solidFill>
              </a14:hiddenFill>
            </a:ext>
          </a:extLst>
        </p:spPr>
      </p:pic>
      <p:pic>
        <p:nvPicPr>
          <p:cNvPr id="785424" name="Picture 16" descr="Pinball_Construction_Set_Coverart"/>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371600" y="0"/>
            <a:ext cx="259080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785425" name="Picture 17" descr="U4box"/>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410200" y="2095500"/>
            <a:ext cx="7493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785426" name="Picture 18" descr="250px-Airheart_box_art"/>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021138" y="3200400"/>
            <a:ext cx="1506537" cy="1962150"/>
          </a:xfrm>
          <a:prstGeom prst="rect">
            <a:avLst/>
          </a:prstGeom>
          <a:noFill/>
          <a:extLst>
            <a:ext uri="{909E8E84-426E-40DD-AFC4-6F175D3DCCD1}">
              <a14:hiddenFill xmlns:a14="http://schemas.microsoft.com/office/drawing/2010/main">
                <a:solidFill>
                  <a:srgbClr val="FFFFFF"/>
                </a:solidFill>
              </a14:hiddenFill>
            </a:ext>
          </a:extLst>
        </p:spPr>
      </p:pic>
      <p:pic>
        <p:nvPicPr>
          <p:cNvPr id="785427" name="Picture 19" descr="WinterGames"/>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172200" y="2095500"/>
            <a:ext cx="708025" cy="1066800"/>
          </a:xfrm>
          <a:prstGeom prst="rect">
            <a:avLst/>
          </a:prstGeom>
          <a:noFill/>
          <a:extLst>
            <a:ext uri="{909E8E84-426E-40DD-AFC4-6F175D3DCCD1}">
              <a14:hiddenFill xmlns:a14="http://schemas.microsoft.com/office/drawing/2010/main">
                <a:solidFill>
                  <a:srgbClr val="FFFFFF"/>
                </a:solidFill>
              </a14:hiddenFill>
            </a:ext>
          </a:extLst>
        </p:spPr>
      </p:pic>
      <p:pic>
        <p:nvPicPr>
          <p:cNvPr id="785428" name="Picture 20" descr="566640_30684_front"/>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734300" y="1428750"/>
            <a:ext cx="14097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5689600" y="3194050"/>
            <a:ext cx="1944688"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0" descr="BT2__larg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519930" y="0"/>
            <a:ext cx="2097012" cy="2105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4154044"/>
      </p:ext>
    </p:extLst>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ChangeArrowheads="1"/>
          </p:cNvSpPr>
          <p:nvPr/>
        </p:nvSpPr>
        <p:spPr bwMode="auto">
          <a:xfrm>
            <a:off x="419100" y="0"/>
            <a:ext cx="8305800" cy="89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lnSpc>
                <a:spcPct val="80000"/>
              </a:lnSpc>
              <a:spcBef>
                <a:spcPct val="0"/>
              </a:spcBef>
              <a:buFontTx/>
              <a:buNone/>
            </a:pPr>
            <a:r>
              <a:rPr lang="en-US" altLang="en-US" sz="4000" b="1" smtClean="0">
                <a:solidFill>
                  <a:srgbClr val="7030A0"/>
                </a:solidFill>
                <a:latin typeface="Calibri" panose="020F0502020204030204" pitchFamily="34" charset="0"/>
              </a:rPr>
              <a:t>The truth is: We are all biased …</a:t>
            </a:r>
            <a:endParaRPr lang="en-US" altLang="en-US" sz="4000" b="1" smtClean="0">
              <a:solidFill>
                <a:srgbClr val="7030A0"/>
              </a:solidFill>
              <a:latin typeface="Rockwell Extra Bold" panose="02060903040505020403" pitchFamily="18" charset="0"/>
            </a:endParaRPr>
          </a:p>
        </p:txBody>
      </p:sp>
      <p:pic>
        <p:nvPicPr>
          <p:cNvPr id="10243" name="Picture 3" descr="minimalis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200150"/>
            <a:ext cx="4114800" cy="33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2" descr="http://imgc.allpostersimages.com/images/P-473-488-90/60/6079/IMUD100Z/posters/james-stevenson-a-policeman-giving-directions-has-a-clear-mental-image-of-them-but-the-ma-new-yorker-carto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911225"/>
            <a:ext cx="5486400" cy="411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24359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2" descr="https://pbs.twimg.com/media/BwdzWrBIcAA4M3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3075" y="392694"/>
            <a:ext cx="5657850" cy="424973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4" name="Picture 2" descr="C:\Users\Celia.Hodent\Documents\Perso\Illustrations_PNG\UX &amp; DESIGN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2881313"/>
            <a:ext cx="2032000" cy="212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03964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5"/>
          <p:cNvSpPr>
            <a:spLocks noChangeArrowheads="1"/>
          </p:cNvSpPr>
          <p:nvPr/>
        </p:nvSpPr>
        <p:spPr bwMode="auto">
          <a:xfrm>
            <a:off x="457200" y="76200"/>
            <a:ext cx="8305800" cy="97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lnSpc>
                <a:spcPct val="80000"/>
              </a:lnSpc>
              <a:spcBef>
                <a:spcPct val="0"/>
              </a:spcBef>
              <a:buFontTx/>
              <a:buNone/>
            </a:pPr>
            <a:r>
              <a:rPr lang="en-US" altLang="en-US" sz="4400" b="1" smtClean="0">
                <a:solidFill>
                  <a:srgbClr val="7030A0"/>
                </a:solidFill>
                <a:latin typeface="Calibri" panose="020F0502020204030204" pitchFamily="34" charset="0"/>
              </a:rPr>
              <a:t>Thanks for your attention!</a:t>
            </a:r>
            <a:endParaRPr lang="en-US" altLang="en-US" sz="4400" b="1" smtClean="0">
              <a:solidFill>
                <a:srgbClr val="7030A0"/>
              </a:solidFill>
              <a:latin typeface="Rockwell Extra Bold" panose="02060903040505020403" pitchFamily="18" charset="0"/>
            </a:endParaRPr>
          </a:p>
        </p:txBody>
      </p:sp>
      <p:pic>
        <p:nvPicPr>
          <p:cNvPr id="12291" name="Picture 4" descr="http://catchitwildlife.com/images/groundhog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0967" y="1193800"/>
            <a:ext cx="4682066" cy="351155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spTree>
    <p:extLst>
      <p:ext uri="{BB962C8B-B14F-4D97-AF65-F5344CB8AC3E}">
        <p14:creationId xmlns:p14="http://schemas.microsoft.com/office/powerpoint/2010/main" val="411295588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533400" y="285750"/>
            <a:ext cx="7772400" cy="352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80000"/>
              </a:lnSpc>
            </a:pPr>
            <a:r>
              <a:rPr lang="en-US" altLang="en-US" sz="9000" dirty="0">
                <a:solidFill>
                  <a:srgbClr val="FFFFFF"/>
                </a:solidFill>
                <a:latin typeface="Rockwell Extra Bold" panose="02060903040505020403" pitchFamily="18" charset="0"/>
              </a:rPr>
              <a:t>DEIRDRA</a:t>
            </a:r>
          </a:p>
          <a:p>
            <a:pPr algn="ctr">
              <a:lnSpc>
                <a:spcPct val="80000"/>
              </a:lnSpc>
            </a:pPr>
            <a:r>
              <a:rPr lang="en-US" altLang="en-US" sz="9000" dirty="0">
                <a:solidFill>
                  <a:srgbClr val="FFFFFF"/>
                </a:solidFill>
                <a:latin typeface="Rockwell Extra Bold" panose="02060903040505020403" pitchFamily="18" charset="0"/>
              </a:rPr>
              <a:t>SQUINKY</a:t>
            </a:r>
          </a:p>
          <a:p>
            <a:pPr algn="ctr">
              <a:lnSpc>
                <a:spcPct val="80000"/>
              </a:lnSpc>
            </a:pPr>
            <a:r>
              <a:rPr lang="en-US" altLang="en-US" sz="9000" dirty="0">
                <a:solidFill>
                  <a:srgbClr val="FFFFFF"/>
                </a:solidFill>
                <a:latin typeface="Rockwell Extra Bold" panose="02060903040505020403" pitchFamily="18" charset="0"/>
              </a:rPr>
              <a:t>KIAI</a:t>
            </a:r>
          </a:p>
        </p:txBody>
      </p:sp>
      <p:sp>
        <p:nvSpPr>
          <p:cNvPr id="30723" name="Rectangle 4"/>
          <p:cNvSpPr>
            <a:spLocks noChangeArrowheads="1"/>
          </p:cNvSpPr>
          <p:nvPr/>
        </p:nvSpPr>
        <p:spPr bwMode="auto">
          <a:xfrm>
            <a:off x="0" y="4076700"/>
            <a:ext cx="4343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80000"/>
              </a:lnSpc>
            </a:pPr>
            <a:r>
              <a:rPr lang="en-US" altLang="en-US" sz="3000" dirty="0">
                <a:solidFill>
                  <a:srgbClr val="FFFFFF"/>
                </a:solidFill>
                <a:latin typeface="Rockwell Extra Bold" panose="02060903040505020403" pitchFamily="18" charset="0"/>
              </a:rPr>
              <a:t>MFA </a:t>
            </a:r>
            <a:r>
              <a:rPr lang="en-US" altLang="en-US" sz="3000" dirty="0" smtClean="0">
                <a:solidFill>
                  <a:srgbClr val="FFFFFF"/>
                </a:solidFill>
                <a:latin typeface="Rockwell Extra Bold" panose="02060903040505020403" pitchFamily="18" charset="0"/>
              </a:rPr>
              <a:t>Candidate</a:t>
            </a:r>
            <a:endParaRPr lang="en-US" altLang="en-US" sz="3000" dirty="0">
              <a:solidFill>
                <a:srgbClr val="FFFFFF"/>
              </a:solidFill>
              <a:latin typeface="Rockwell Extra Bold" panose="02060903040505020403" pitchFamily="18" charset="0"/>
            </a:endParaRPr>
          </a:p>
          <a:p>
            <a:pPr>
              <a:lnSpc>
                <a:spcPct val="80000"/>
              </a:lnSpc>
            </a:pPr>
            <a:r>
              <a:rPr lang="en-US" altLang="en-US" sz="3000" dirty="0">
                <a:solidFill>
                  <a:srgbClr val="FFFFFF"/>
                </a:solidFill>
                <a:latin typeface="Rockwell Extra Bold" panose="02060903040505020403" pitchFamily="18" charset="0"/>
              </a:rPr>
              <a:t>UC Santa Cruz</a:t>
            </a:r>
          </a:p>
          <a:p>
            <a:pPr>
              <a:lnSpc>
                <a:spcPct val="80000"/>
              </a:lnSpc>
            </a:pPr>
            <a:r>
              <a:rPr lang="en-US" altLang="en-US" sz="3000" dirty="0">
                <a:solidFill>
                  <a:srgbClr val="FFFFFF"/>
                </a:solidFill>
                <a:latin typeface="Rockwell Extra Bold" panose="02060903040505020403" pitchFamily="18" charset="0"/>
              </a:rPr>
              <a:t>@</a:t>
            </a:r>
            <a:r>
              <a:rPr lang="en-US" altLang="en-US" sz="3000" dirty="0" err="1">
                <a:solidFill>
                  <a:srgbClr val="FFFFFF"/>
                </a:solidFill>
                <a:latin typeface="Rockwell Extra Bold" panose="02060903040505020403" pitchFamily="18" charset="0"/>
              </a:rPr>
              <a:t>TheSquink</a:t>
            </a:r>
            <a:endParaRPr lang="en-US" altLang="en-US" sz="3000" dirty="0">
              <a:solidFill>
                <a:srgbClr val="FFFFFF"/>
              </a:solidFill>
              <a:latin typeface="Rockwell Extra Bold" panose="02060903040505020403" pitchFamily="18" charset="0"/>
            </a:endParaRPr>
          </a:p>
        </p:txBody>
      </p:sp>
      <p:pic>
        <p:nvPicPr>
          <p:cNvPr id="3072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08963" y="2800350"/>
            <a:ext cx="273050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629400" y="590550"/>
            <a:ext cx="2310063" cy="1752600"/>
          </a:xfrm>
          <a:prstGeom prst="rect">
            <a:avLst/>
          </a:prstGeom>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hape 23"/>
          <p:cNvSpPr txBox="1">
            <a:spLocks noGrp="1"/>
          </p:cNvSpPr>
          <p:nvPr>
            <p:ph type="ctrTitle"/>
          </p:nvPr>
        </p:nvSpPr>
        <p:spPr>
          <a:xfrm>
            <a:off x="685800" y="481013"/>
            <a:ext cx="7772400" cy="2411412"/>
          </a:xfrm>
        </p:spPr>
        <p:txBody>
          <a:bodyPr/>
          <a:lstStyle/>
          <a:p>
            <a:pPr eaLnBrk="1" hangingPunct="1">
              <a:spcBef>
                <a:spcPct val="0"/>
              </a:spcBef>
              <a:buClr>
                <a:srgbClr val="FFFFFF"/>
              </a:buClr>
              <a:buSzTx/>
            </a:pPr>
            <a:r>
              <a:rPr lang="en-US" altLang="en-US" b="1" dirty="0" smtClean="0">
                <a:solidFill>
                  <a:srgbClr val="FFFFFF"/>
                </a:solidFill>
                <a:latin typeface="Arial" panose="020B0604020202020204" pitchFamily="34" charset="0"/>
                <a:cs typeface="Arial" panose="020B0604020202020204" pitchFamily="34" charset="0"/>
              </a:rPr>
              <a:t>Making a Game as Catharsis during a </a:t>
            </a:r>
            <a:br>
              <a:rPr lang="en-US" altLang="en-US" b="1" dirty="0" smtClean="0">
                <a:solidFill>
                  <a:srgbClr val="FFFFFF"/>
                </a:solidFill>
                <a:latin typeface="Arial" panose="020B0604020202020204" pitchFamily="34" charset="0"/>
                <a:cs typeface="Arial" panose="020B0604020202020204" pitchFamily="34" charset="0"/>
              </a:rPr>
            </a:br>
            <a:r>
              <a:rPr lang="en-US" altLang="en-US" b="1" dirty="0" smtClean="0">
                <a:solidFill>
                  <a:srgbClr val="FFFFFF"/>
                </a:solidFill>
                <a:latin typeface="Arial" panose="020B0604020202020204" pitchFamily="34" charset="0"/>
                <a:cs typeface="Arial" panose="020B0604020202020204" pitchFamily="34" charset="0"/>
              </a:rPr>
              <a:t>Dark Time</a:t>
            </a:r>
          </a:p>
        </p:txBody>
      </p:sp>
      <p:sp>
        <p:nvSpPr>
          <p:cNvPr id="31747" name="Shape 24"/>
          <p:cNvSpPr txBox="1">
            <a:spLocks noGrp="1"/>
          </p:cNvSpPr>
          <p:nvPr>
            <p:ph type="subTitle" idx="1"/>
          </p:nvPr>
        </p:nvSpPr>
        <p:spPr>
          <a:xfrm>
            <a:off x="685800" y="2989263"/>
            <a:ext cx="7772400" cy="1673225"/>
          </a:xfrm>
        </p:spPr>
        <p:txBody>
          <a:bodyPr/>
          <a:lstStyle/>
          <a:p>
            <a:pPr eaLnBrk="1" hangingPunct="1">
              <a:spcBef>
                <a:spcPct val="0"/>
              </a:spcBef>
              <a:buClr>
                <a:srgbClr val="CCCCCC"/>
              </a:buClr>
            </a:pPr>
            <a:r>
              <a:rPr lang="en-US" altLang="en-US" sz="3000" smtClean="0">
                <a:solidFill>
                  <a:srgbClr val="CCCCCC"/>
                </a:solidFill>
                <a:latin typeface="Arial" panose="020B0604020202020204" pitchFamily="34" charset="0"/>
                <a:cs typeface="Arial" panose="020B0604020202020204" pitchFamily="34" charset="0"/>
              </a:rPr>
              <a:t>Deirdra “Squinky” Kiai</a:t>
            </a:r>
          </a:p>
          <a:p>
            <a:pPr eaLnBrk="1" hangingPunct="1">
              <a:spcBef>
                <a:spcPct val="0"/>
              </a:spcBef>
              <a:buClr>
                <a:srgbClr val="CCCCCC"/>
              </a:buClr>
            </a:pPr>
            <a:r>
              <a:rPr lang="en-US" altLang="en-US" sz="3000" smtClean="0">
                <a:solidFill>
                  <a:srgbClr val="CCCCCC"/>
                </a:solidFill>
                <a:latin typeface="Arial" panose="020B0604020202020204" pitchFamily="34" charset="0"/>
                <a:cs typeface="Arial" panose="020B0604020202020204" pitchFamily="34" charset="0"/>
              </a:rPr>
              <a:t>squinky.me</a:t>
            </a:r>
          </a:p>
          <a:p>
            <a:pPr eaLnBrk="1" hangingPunct="1">
              <a:spcBef>
                <a:spcPct val="0"/>
              </a:spcBef>
              <a:buClr>
                <a:srgbClr val="CCCCCC"/>
              </a:buClr>
            </a:pPr>
            <a:r>
              <a:rPr lang="en-US" altLang="en-US" sz="3000" smtClean="0">
                <a:solidFill>
                  <a:srgbClr val="CCCCCC"/>
                </a:solidFill>
                <a:latin typeface="Arial" panose="020B0604020202020204" pitchFamily="34" charset="0"/>
                <a:cs typeface="Arial" panose="020B0604020202020204" pitchFamily="34" charset="0"/>
              </a:rPr>
              <a:t>@TheSquink</a:t>
            </a:r>
          </a:p>
        </p:txBody>
      </p:sp>
    </p:spTree>
  </p:cSld>
  <p:clrMapOvr>
    <a:masterClrMapping/>
  </p:clrMapOvr>
  <p:transition spd="slow">
    <p:cut/>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Shape 2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4800" y="268288"/>
            <a:ext cx="3454400" cy="460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ut/>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Shape 34"/>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6575" y="482600"/>
            <a:ext cx="2990850"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ut/>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Shape 3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3013" y="320675"/>
            <a:ext cx="4117975" cy="450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ut/>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Shape 44"/>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85750"/>
            <a:ext cx="7315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ut/>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Shape 4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438" y="1804988"/>
            <a:ext cx="8493125"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bwMode="auto">
          <a:xfrm>
            <a:off x="162972" y="1079094"/>
            <a:ext cx="4349749" cy="32623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764727" y="2433251"/>
            <a:ext cx="1614545" cy="276999"/>
          </a:xfrm>
          <a:prstGeom prst="rect">
            <a:avLst/>
          </a:prstGeom>
        </p:spPr>
        <p:txBody>
          <a:bodyPr wrap="none">
            <a:spAutoFit/>
          </a:bodyPr>
          <a:lstStyle/>
          <a:p>
            <a:pPr lvl="0">
              <a:spcBef>
                <a:spcPct val="30000"/>
              </a:spcBef>
            </a:pPr>
            <a:r>
              <a:rPr lang="en-US" sz="1200" dirty="0">
                <a:solidFill>
                  <a:srgbClr val="000000"/>
                </a:solidFill>
                <a:latin typeface="Calibri" panose="020F0502020204030204" pitchFamily="34" charset="0"/>
                <a:cs typeface="+mn-cs"/>
              </a:rPr>
              <a:t>Got an Apple II in 1985</a:t>
            </a:r>
          </a:p>
        </p:txBody>
      </p:sp>
    </p:spTree>
    <p:extLst>
      <p:ext uri="{BB962C8B-B14F-4D97-AF65-F5344CB8AC3E}">
        <p14:creationId xmlns:p14="http://schemas.microsoft.com/office/powerpoint/2010/main" val="2758412554"/>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Shape 54"/>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263" y="1096963"/>
            <a:ext cx="8499475" cy="29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ut/>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Shape 5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5" y="1946275"/>
            <a:ext cx="8401050"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ut/>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Shape 64"/>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163" y="1935163"/>
            <a:ext cx="8575675"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ut/>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Shape 6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746250"/>
            <a:ext cx="864870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ut/>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Shape 74"/>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513" y="1597025"/>
            <a:ext cx="8562975"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ut/>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Shape 7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338" y="612775"/>
            <a:ext cx="8823325" cy="391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ut/>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Shape 84"/>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88" y="560388"/>
            <a:ext cx="8836025"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ut/>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Shape 8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1693863"/>
            <a:ext cx="8331200"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ut/>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Shape 94"/>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704975"/>
            <a:ext cx="7343775"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ut/>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Shape 9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704975"/>
            <a:ext cx="7343775"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2467" name="Shape 100"/>
          <p:cNvCxnSpPr>
            <a:cxnSpLocks noChangeShapeType="1"/>
          </p:cNvCxnSpPr>
          <p:nvPr/>
        </p:nvCxnSpPr>
        <p:spPr bwMode="auto">
          <a:xfrm>
            <a:off x="833438" y="2112963"/>
            <a:ext cx="3684587" cy="0"/>
          </a:xfrm>
          <a:prstGeom prst="straightConnector1">
            <a:avLst/>
          </a:prstGeom>
          <a:noFill/>
          <a:ln w="76200">
            <a:solidFill>
              <a:srgbClr val="FF0000"/>
            </a:solidFill>
            <a:round/>
            <a:headEnd type="none" w="lg" len="lg"/>
            <a:tailEnd type="none" w="lg" len="lg"/>
          </a:ln>
          <a:extLst>
            <a:ext uri="{909E8E84-426E-40DD-AFC4-6F175D3DCCD1}">
              <a14:hiddenFill xmlns:a14="http://schemas.microsoft.com/office/drawing/2010/main">
                <a:noFill/>
              </a14:hiddenFill>
            </a:ext>
          </a:extLst>
        </p:spPr>
      </p:cxnSp>
    </p:spTree>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bwMode="auto">
          <a:xfrm>
            <a:off x="162972" y="1079094"/>
            <a:ext cx="4349749" cy="32623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764727" y="2433251"/>
            <a:ext cx="1614545" cy="276999"/>
          </a:xfrm>
          <a:prstGeom prst="rect">
            <a:avLst/>
          </a:prstGeom>
        </p:spPr>
        <p:txBody>
          <a:bodyPr wrap="none">
            <a:spAutoFit/>
          </a:bodyPr>
          <a:lstStyle/>
          <a:p>
            <a:pPr lvl="0">
              <a:spcBef>
                <a:spcPct val="30000"/>
              </a:spcBef>
            </a:pPr>
            <a:r>
              <a:rPr lang="en-US" sz="1200" dirty="0">
                <a:solidFill>
                  <a:srgbClr val="000000"/>
                </a:solidFill>
                <a:latin typeface="Calibri" panose="020F0502020204030204" pitchFamily="34" charset="0"/>
                <a:cs typeface="+mn-cs"/>
              </a:rPr>
              <a:t>Got an Apple II in 1985</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3414" y="133655"/>
            <a:ext cx="3555555" cy="2438095"/>
          </a:xfrm>
          <a:prstGeom prst="rect">
            <a:avLst/>
          </a:prstGeom>
        </p:spPr>
      </p:pic>
    </p:spTree>
    <p:extLst>
      <p:ext uri="{BB962C8B-B14F-4D97-AF65-F5344CB8AC3E}">
        <p14:creationId xmlns:p14="http://schemas.microsoft.com/office/powerpoint/2010/main" val="2663001360"/>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Shape 105"/>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833438"/>
            <a:ext cx="3810000"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ut/>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hape 110"/>
          <p:cNvSpPr txBox="1">
            <a:spLocks noGrp="1"/>
          </p:cNvSpPr>
          <p:nvPr>
            <p:ph type="ctrTitle"/>
          </p:nvPr>
        </p:nvSpPr>
        <p:spPr>
          <a:xfrm>
            <a:off x="685800" y="2117725"/>
            <a:ext cx="7772400" cy="908050"/>
          </a:xfrm>
        </p:spPr>
        <p:txBody>
          <a:bodyPr/>
          <a:lstStyle/>
          <a:p>
            <a:pPr eaLnBrk="1" hangingPunct="1">
              <a:spcBef>
                <a:spcPct val="0"/>
              </a:spcBef>
              <a:buClr>
                <a:srgbClr val="FFFFFF"/>
              </a:buClr>
              <a:buSzTx/>
            </a:pPr>
            <a:r>
              <a:rPr lang="en-US" altLang="en-US" b="1" smtClean="0">
                <a:solidFill>
                  <a:srgbClr val="FFFFFF"/>
                </a:solidFill>
                <a:latin typeface="Arial" panose="020B0604020202020204" pitchFamily="34" charset="0"/>
                <a:cs typeface="Arial" panose="020B0604020202020204" pitchFamily="34" charset="0"/>
              </a:rPr>
              <a:t>squinky.me/quing</a:t>
            </a:r>
          </a:p>
        </p:txBody>
      </p:sp>
    </p:spTree>
  </p:cSld>
  <p:clrMapOvr>
    <a:masterClrMapping/>
  </p:clrMapOvr>
  <p:transition spd="slow">
    <p:cut/>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ChangeArrowheads="1"/>
          </p:cNvSpPr>
          <p:nvPr/>
        </p:nvSpPr>
        <p:spPr bwMode="auto">
          <a:xfrm>
            <a:off x="-152400" y="34925"/>
            <a:ext cx="7772400" cy="352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80000"/>
              </a:lnSpc>
            </a:pPr>
            <a:r>
              <a:rPr lang="en-US" altLang="en-US" sz="10000">
                <a:solidFill>
                  <a:schemeClr val="bg1"/>
                </a:solidFill>
                <a:latin typeface="Rockwell Extra Bold" panose="02060903040505020403" pitchFamily="18" charset="0"/>
              </a:rPr>
              <a:t>PATRICE</a:t>
            </a:r>
            <a:br>
              <a:rPr lang="en-US" altLang="en-US" sz="10000">
                <a:solidFill>
                  <a:schemeClr val="bg1"/>
                </a:solidFill>
                <a:latin typeface="Rockwell Extra Bold" panose="02060903040505020403" pitchFamily="18" charset="0"/>
              </a:rPr>
            </a:br>
            <a:r>
              <a:rPr lang="en-US" altLang="en-US" sz="10000">
                <a:solidFill>
                  <a:schemeClr val="bg1"/>
                </a:solidFill>
                <a:latin typeface="Rockwell Extra Bold" panose="02060903040505020403" pitchFamily="18" charset="0"/>
              </a:rPr>
              <a:t>D</a:t>
            </a:r>
            <a:r>
              <a:rPr lang="en-US" altLang="en-US" sz="10000" b="1">
                <a:solidFill>
                  <a:schemeClr val="bg1"/>
                </a:solidFill>
                <a:latin typeface="Rockwell Extra Bold" panose="02060903040505020403" pitchFamily="18" charset="0"/>
              </a:rPr>
              <a:t>É</a:t>
            </a:r>
            <a:r>
              <a:rPr lang="en-US" altLang="en-US" sz="10000">
                <a:solidFill>
                  <a:schemeClr val="bg1"/>
                </a:solidFill>
                <a:latin typeface="Rockwell Extra Bold" panose="02060903040505020403" pitchFamily="18" charset="0"/>
              </a:rPr>
              <a:t>SILETS</a:t>
            </a:r>
          </a:p>
        </p:txBody>
      </p:sp>
      <p:sp>
        <p:nvSpPr>
          <p:cNvPr id="119811" name="Rectangle 4"/>
          <p:cNvSpPr>
            <a:spLocks noChangeArrowheads="1"/>
          </p:cNvSpPr>
          <p:nvPr/>
        </p:nvSpPr>
        <p:spPr bwMode="auto">
          <a:xfrm>
            <a:off x="0" y="4019550"/>
            <a:ext cx="4343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80000"/>
              </a:lnSpc>
            </a:pPr>
            <a:r>
              <a:rPr lang="en-US" altLang="en-US" sz="3000" dirty="0" smtClean="0">
                <a:solidFill>
                  <a:schemeClr val="bg1"/>
                </a:solidFill>
                <a:latin typeface="Rockwell Extra Bold" panose="02060903040505020403" pitchFamily="18" charset="0"/>
              </a:rPr>
              <a:t>Creative Director</a:t>
            </a:r>
          </a:p>
          <a:p>
            <a:pPr>
              <a:lnSpc>
                <a:spcPct val="80000"/>
              </a:lnSpc>
            </a:pPr>
            <a:r>
              <a:rPr lang="en-US" altLang="en-US" sz="3000" dirty="0" smtClean="0">
                <a:solidFill>
                  <a:schemeClr val="bg1"/>
                </a:solidFill>
                <a:latin typeface="Rockwell Extra Bold" panose="02060903040505020403" pitchFamily="18" charset="0"/>
              </a:rPr>
              <a:t>@</a:t>
            </a:r>
            <a:r>
              <a:rPr lang="en-US" altLang="en-US" sz="3000" dirty="0" err="1" smtClean="0">
                <a:solidFill>
                  <a:schemeClr val="bg1"/>
                </a:solidFill>
                <a:latin typeface="Rockwell Extra Bold" panose="02060903040505020403" pitchFamily="18" charset="0"/>
              </a:rPr>
              <a:t>PatriceDez</a:t>
            </a:r>
            <a:endParaRPr lang="en-US" altLang="en-US" sz="3000" dirty="0" smtClean="0">
              <a:solidFill>
                <a:schemeClr val="bg1"/>
              </a:solidFill>
              <a:latin typeface="Rockwell Extra Bold" panose="02060903040505020403" pitchFamily="18" charset="0"/>
            </a:endParaRPr>
          </a:p>
        </p:txBody>
      </p:sp>
      <p:pic>
        <p:nvPicPr>
          <p:cNvPr id="119812" name="Picture 6" descr="ac2bo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3879" y="21248"/>
            <a:ext cx="1208508"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3" name="Picture 7" descr="Assassin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3878" y="1779392"/>
            <a:ext cx="1198495" cy="1704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4" name="Picture 8" descr="prince-of-persia-the-sands-of-time-ps2-bo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33878" y="3538595"/>
            <a:ext cx="1208509" cy="1623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blipFill rotWithShape="1">
          <a:blip r:embed="rId3">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CA" dirty="0" smtClean="0"/>
              <a:t>Before we start…</a:t>
            </a:r>
            <a:endParaRPr lang="en-CA" dirty="0"/>
          </a:p>
        </p:txBody>
      </p:sp>
      <p:sp>
        <p:nvSpPr>
          <p:cNvPr id="3" name="Espace réservé du contenu 2"/>
          <p:cNvSpPr>
            <a:spLocks noGrp="1"/>
          </p:cNvSpPr>
          <p:nvPr>
            <p:ph idx="1"/>
          </p:nvPr>
        </p:nvSpPr>
        <p:spPr>
          <a:xfrm>
            <a:off x="986118" y="3311793"/>
            <a:ext cx="7700682" cy="3394472"/>
          </a:xfrm>
        </p:spPr>
        <p:txBody>
          <a:bodyPr>
            <a:normAutofit/>
          </a:bodyPr>
          <a:lstStyle/>
          <a:p>
            <a:pPr marL="0" indent="0">
              <a:buNone/>
            </a:pPr>
            <a:r>
              <a:rPr lang="en-CA" dirty="0" smtClean="0"/>
              <a:t>Patrice Désilets – Creative Director at </a:t>
            </a:r>
            <a:r>
              <a:rPr lang="en-CA" smtClean="0"/>
              <a:t>Panache Digital Games</a:t>
            </a:r>
            <a:endParaRPr lang="en-CA" dirty="0" smtClean="0"/>
          </a:p>
          <a:p>
            <a:endParaRPr lang="en-CA" dirty="0" smtClean="0"/>
          </a:p>
          <a:p>
            <a:pPr marL="0" indent="0">
              <a:buNone/>
            </a:pPr>
            <a:endParaRPr lang="en-CA" dirty="0"/>
          </a:p>
        </p:txBody>
      </p:sp>
    </p:spTree>
    <p:extLst>
      <p:ext uri="{BB962C8B-B14F-4D97-AF65-F5344CB8AC3E}">
        <p14:creationId xmlns:p14="http://schemas.microsoft.com/office/powerpoint/2010/main" val="1309503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4.xml><?xml version="1.0" encoding="utf-8"?>
<p:sld xmlns:a="http://schemas.openxmlformats.org/drawingml/2006/main" xmlns:r="http://schemas.openxmlformats.org/officeDocument/2006/relationships" xmlns:p="http://schemas.openxmlformats.org/presentationml/2006/main">
  <p:cSld>
    <p:bg>
      <p:bgPr>
        <a:blipFill rotWithShape="1">
          <a:blip r:embed="rId3">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solidFill>
            <a:schemeClr val="tx1">
              <a:alpha val="54000"/>
            </a:schemeClr>
          </a:solidFill>
        </p:spPr>
        <p:txBody>
          <a:bodyPr/>
          <a:lstStyle/>
          <a:p>
            <a:r>
              <a:rPr lang="en-CA" dirty="0" smtClean="0">
                <a:solidFill>
                  <a:srgbClr val="FFFFFF"/>
                </a:solidFill>
              </a:rPr>
              <a:t>So </a:t>
            </a:r>
            <a:r>
              <a:rPr lang="en-CA" i="1" dirty="0" smtClean="0">
                <a:solidFill>
                  <a:srgbClr val="FFFFFF"/>
                </a:solidFill>
              </a:rPr>
              <a:t>Back to the start</a:t>
            </a:r>
            <a:endParaRPr lang="en-CA" i="1" dirty="0">
              <a:solidFill>
                <a:srgbClr val="FFFFFF"/>
              </a:solidFill>
            </a:endParaRPr>
          </a:p>
        </p:txBody>
      </p:sp>
      <p:sp>
        <p:nvSpPr>
          <p:cNvPr id="3" name="Espace réservé du contenu 2"/>
          <p:cNvSpPr>
            <a:spLocks noGrp="1"/>
          </p:cNvSpPr>
          <p:nvPr>
            <p:ph idx="1"/>
          </p:nvPr>
        </p:nvSpPr>
        <p:spPr>
          <a:xfrm>
            <a:off x="5214471" y="1578538"/>
            <a:ext cx="3472329" cy="3394472"/>
          </a:xfrm>
          <a:solidFill>
            <a:schemeClr val="tx1">
              <a:alpha val="61000"/>
            </a:schemeClr>
          </a:solidFill>
        </p:spPr>
        <p:txBody>
          <a:bodyPr>
            <a:normAutofit fontScale="85000" lnSpcReduction="10000"/>
          </a:bodyPr>
          <a:lstStyle/>
          <a:p>
            <a:r>
              <a:rPr lang="en-CA" dirty="0" smtClean="0">
                <a:solidFill>
                  <a:schemeClr val="bg1"/>
                </a:solidFill>
              </a:rPr>
              <a:t>I was here 4 years ago, doing the same thing</a:t>
            </a:r>
          </a:p>
          <a:p>
            <a:r>
              <a:rPr lang="en-CA" dirty="0" smtClean="0">
                <a:solidFill>
                  <a:schemeClr val="bg1"/>
                </a:solidFill>
              </a:rPr>
              <a:t>Back to the Start represents well the adventure of making video game : we are always at the start…</a:t>
            </a:r>
            <a:endParaRPr lang="en-CA" dirty="0">
              <a:solidFill>
                <a:schemeClr val="bg1"/>
              </a:solidFill>
            </a:endParaRPr>
          </a:p>
        </p:txBody>
      </p:sp>
      <p:pic>
        <p:nvPicPr>
          <p:cNvPr id="5" name="Image 4" descr="Capture d’écran 2014-11-04 à 16.09.4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738034"/>
            <a:ext cx="4402820" cy="2475378"/>
          </a:xfrm>
          <a:prstGeom prst="rect">
            <a:avLst/>
          </a:prstGeom>
        </p:spPr>
      </p:pic>
    </p:spTree>
    <p:extLst>
      <p:ext uri="{BB962C8B-B14F-4D97-AF65-F5344CB8AC3E}">
        <p14:creationId xmlns:p14="http://schemas.microsoft.com/office/powerpoint/2010/main" val="1425147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135.xml><?xml version="1.0" encoding="utf-8"?>
<p:sld xmlns:a="http://schemas.openxmlformats.org/drawingml/2006/main" xmlns:r="http://schemas.openxmlformats.org/officeDocument/2006/relationships" xmlns:p="http://schemas.openxmlformats.org/presentationml/2006/main">
  <p:cSld>
    <p:bg>
      <p:bgPr>
        <a:blipFill rotWithShape="1">
          <a:blip r:embed="rId3">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solidFill>
            <a:schemeClr val="tx1">
              <a:alpha val="47000"/>
            </a:schemeClr>
          </a:solidFill>
        </p:spPr>
        <p:txBody>
          <a:bodyPr/>
          <a:lstStyle/>
          <a:p>
            <a:r>
              <a:rPr lang="en-CA" dirty="0" smtClean="0">
                <a:solidFill>
                  <a:srgbClr val="FFFFFF"/>
                </a:solidFill>
              </a:rPr>
              <a:t>My start…</a:t>
            </a:r>
            <a:endParaRPr lang="en-CA" dirty="0">
              <a:solidFill>
                <a:srgbClr val="FFFFFF"/>
              </a:solidFill>
            </a:endParaRPr>
          </a:p>
        </p:txBody>
      </p:sp>
      <p:sp>
        <p:nvSpPr>
          <p:cNvPr id="3" name="Espace réservé du contenu 2"/>
          <p:cNvSpPr>
            <a:spLocks noGrp="1"/>
          </p:cNvSpPr>
          <p:nvPr>
            <p:ph idx="1"/>
          </p:nvPr>
        </p:nvSpPr>
        <p:spPr>
          <a:xfrm>
            <a:off x="457200" y="1200151"/>
            <a:ext cx="5608918" cy="3394472"/>
          </a:xfrm>
          <a:solidFill>
            <a:schemeClr val="tx1">
              <a:alpha val="47000"/>
            </a:schemeClr>
          </a:solidFill>
        </p:spPr>
        <p:txBody>
          <a:bodyPr>
            <a:normAutofit/>
          </a:bodyPr>
          <a:lstStyle/>
          <a:p>
            <a:r>
              <a:rPr lang="en-CA" dirty="0" smtClean="0">
                <a:solidFill>
                  <a:srgbClr val="FFFFFF"/>
                </a:solidFill>
              </a:rPr>
              <a:t>July 1997, very first day at </a:t>
            </a:r>
            <a:r>
              <a:rPr lang="en-CA" dirty="0" err="1" smtClean="0">
                <a:solidFill>
                  <a:srgbClr val="FFFFFF"/>
                </a:solidFill>
              </a:rPr>
              <a:t>Ubi</a:t>
            </a:r>
            <a:r>
              <a:rPr lang="en-CA" dirty="0" smtClean="0">
                <a:solidFill>
                  <a:srgbClr val="FFFFFF"/>
                </a:solidFill>
              </a:rPr>
              <a:t> MTL</a:t>
            </a:r>
          </a:p>
          <a:p>
            <a:pPr lvl="1"/>
            <a:r>
              <a:rPr lang="en-CA" dirty="0" smtClean="0">
                <a:solidFill>
                  <a:srgbClr val="FFFFFF"/>
                </a:solidFill>
              </a:rPr>
              <a:t>10 people…</a:t>
            </a:r>
          </a:p>
          <a:p>
            <a:pPr lvl="1"/>
            <a:r>
              <a:rPr lang="en-CA" dirty="0" smtClean="0">
                <a:solidFill>
                  <a:srgbClr val="FFFFFF"/>
                </a:solidFill>
              </a:rPr>
              <a:t>Didn’t have a background to make video games</a:t>
            </a:r>
          </a:p>
        </p:txBody>
      </p:sp>
    </p:spTree>
    <p:extLst>
      <p:ext uri="{BB962C8B-B14F-4D97-AF65-F5344CB8AC3E}">
        <p14:creationId xmlns:p14="http://schemas.microsoft.com/office/powerpoint/2010/main" val="417060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fade">
                                      <p:cBhvr>
                                        <p:cTn id="12" dur="500"/>
                                        <p:tgtEl>
                                          <p:spTgt spid="3">
                                            <p:bg/>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CA" dirty="0" smtClean="0">
                <a:solidFill>
                  <a:srgbClr val="FFFFFF"/>
                </a:solidFill>
              </a:rPr>
              <a:t>MIGS’ start…</a:t>
            </a:r>
            <a:endParaRPr lang="en-CA" dirty="0">
              <a:solidFill>
                <a:srgbClr val="FFFFFF"/>
              </a:solidFill>
            </a:endParaRPr>
          </a:p>
        </p:txBody>
      </p:sp>
      <p:sp>
        <p:nvSpPr>
          <p:cNvPr id="3" name="Espace réservé du contenu 2"/>
          <p:cNvSpPr>
            <a:spLocks noGrp="1"/>
          </p:cNvSpPr>
          <p:nvPr>
            <p:ph idx="1"/>
          </p:nvPr>
        </p:nvSpPr>
        <p:spPr>
          <a:xfrm>
            <a:off x="457201" y="1200151"/>
            <a:ext cx="4982759" cy="3394472"/>
          </a:xfrm>
        </p:spPr>
        <p:txBody>
          <a:bodyPr>
            <a:normAutofit fontScale="77500" lnSpcReduction="20000"/>
          </a:bodyPr>
          <a:lstStyle/>
          <a:p>
            <a:r>
              <a:rPr lang="en-CA" dirty="0" smtClean="0">
                <a:solidFill>
                  <a:srgbClr val="FFFFFF"/>
                </a:solidFill>
              </a:rPr>
              <a:t>I was here 10 years ago, at the start of MIGS &amp; Assassin’s Creed</a:t>
            </a:r>
          </a:p>
          <a:p>
            <a:r>
              <a:rPr lang="en-CA" dirty="0" smtClean="0">
                <a:solidFill>
                  <a:srgbClr val="FFFFFF"/>
                </a:solidFill>
              </a:rPr>
              <a:t>That was before:</a:t>
            </a:r>
          </a:p>
          <a:p>
            <a:pPr lvl="1"/>
            <a:r>
              <a:rPr lang="en-CA" dirty="0" smtClean="0">
                <a:solidFill>
                  <a:srgbClr val="FFFFFF"/>
                </a:solidFill>
              </a:rPr>
              <a:t>Facebook/Twitter/Social</a:t>
            </a:r>
          </a:p>
          <a:p>
            <a:pPr lvl="1"/>
            <a:r>
              <a:rPr lang="en-CA" dirty="0" err="1" smtClean="0">
                <a:solidFill>
                  <a:srgbClr val="FFFFFF"/>
                </a:solidFill>
              </a:rPr>
              <a:t>Ipad</a:t>
            </a:r>
            <a:r>
              <a:rPr lang="en-CA" dirty="0" smtClean="0">
                <a:solidFill>
                  <a:srgbClr val="FFFFFF"/>
                </a:solidFill>
              </a:rPr>
              <a:t>/Tablets</a:t>
            </a:r>
          </a:p>
          <a:p>
            <a:pPr lvl="1"/>
            <a:r>
              <a:rPr lang="en-CA" dirty="0" smtClean="0">
                <a:solidFill>
                  <a:srgbClr val="FFFFFF"/>
                </a:solidFill>
              </a:rPr>
              <a:t>Steam has just started…</a:t>
            </a:r>
          </a:p>
          <a:p>
            <a:r>
              <a:rPr lang="en-CA" dirty="0" smtClean="0">
                <a:solidFill>
                  <a:srgbClr val="FFFFFF"/>
                </a:solidFill>
              </a:rPr>
              <a:t>Question: So what is now the start of something “normal” in 10 years?</a:t>
            </a:r>
          </a:p>
        </p:txBody>
      </p:sp>
      <p:pic>
        <p:nvPicPr>
          <p:cNvPr id="4" name="Image 3" descr="mtl_summit04_04.jp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439960" y="1748117"/>
            <a:ext cx="3584510" cy="2420472"/>
          </a:xfrm>
          <a:prstGeom prst="rect">
            <a:avLst/>
          </a:prstGeom>
        </p:spPr>
      </p:pic>
    </p:spTree>
    <p:extLst>
      <p:ext uri="{BB962C8B-B14F-4D97-AF65-F5344CB8AC3E}">
        <p14:creationId xmlns:p14="http://schemas.microsoft.com/office/powerpoint/2010/main" val="3924102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CA" dirty="0" smtClean="0">
                <a:solidFill>
                  <a:schemeClr val="bg1"/>
                </a:solidFill>
              </a:rPr>
              <a:t>A well known start…</a:t>
            </a:r>
            <a:endParaRPr lang="en-CA" dirty="0">
              <a:solidFill>
                <a:schemeClr val="bg1"/>
              </a:solidFill>
            </a:endParaRPr>
          </a:p>
        </p:txBody>
      </p:sp>
      <p:sp>
        <p:nvSpPr>
          <p:cNvPr id="3" name="Espace réservé du contenu 2"/>
          <p:cNvSpPr>
            <a:spLocks noGrp="1"/>
          </p:cNvSpPr>
          <p:nvPr>
            <p:ph idx="1"/>
          </p:nvPr>
        </p:nvSpPr>
        <p:spPr>
          <a:xfrm>
            <a:off x="457200" y="1200151"/>
            <a:ext cx="3681506" cy="3394472"/>
          </a:xfrm>
        </p:spPr>
        <p:txBody>
          <a:bodyPr>
            <a:normAutofit fontScale="92500" lnSpcReduction="20000"/>
          </a:bodyPr>
          <a:lstStyle/>
          <a:p>
            <a:pPr marL="0" indent="0">
              <a:buNone/>
            </a:pPr>
            <a:r>
              <a:rPr lang="en-CA" dirty="0">
                <a:solidFill>
                  <a:schemeClr val="bg1"/>
                </a:solidFill>
              </a:rPr>
              <a:t>“Inspired by historical events and </a:t>
            </a:r>
            <a:r>
              <a:rPr lang="en-CA" dirty="0" smtClean="0">
                <a:solidFill>
                  <a:schemeClr val="bg1"/>
                </a:solidFill>
              </a:rPr>
              <a:t>characters. </a:t>
            </a:r>
            <a:r>
              <a:rPr lang="en-CA" dirty="0">
                <a:solidFill>
                  <a:schemeClr val="bg1"/>
                </a:solidFill>
              </a:rPr>
              <a:t>T</a:t>
            </a:r>
            <a:r>
              <a:rPr lang="en-CA" dirty="0" smtClean="0">
                <a:solidFill>
                  <a:schemeClr val="bg1"/>
                </a:solidFill>
              </a:rPr>
              <a:t>his </a:t>
            </a:r>
            <a:r>
              <a:rPr lang="en-CA" dirty="0">
                <a:solidFill>
                  <a:schemeClr val="bg1"/>
                </a:solidFill>
              </a:rPr>
              <a:t>work of fiction was designed, developed and produced by a multicultural team of various religious faiths and beliefs.”</a:t>
            </a:r>
          </a:p>
        </p:txBody>
      </p:sp>
      <p:pic>
        <p:nvPicPr>
          <p:cNvPr id="4" name="Image 3" descr="2646158_ori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8235" y="1200151"/>
            <a:ext cx="4541384" cy="2836301"/>
          </a:xfrm>
          <a:prstGeom prst="rect">
            <a:avLst/>
          </a:prstGeom>
        </p:spPr>
      </p:pic>
    </p:spTree>
    <p:extLst>
      <p:ext uri="{BB962C8B-B14F-4D97-AF65-F5344CB8AC3E}">
        <p14:creationId xmlns:p14="http://schemas.microsoft.com/office/powerpoint/2010/main" val="3422547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8.xml><?xml version="1.0" encoding="utf-8"?>
<p:sld xmlns:a="http://schemas.openxmlformats.org/drawingml/2006/main" xmlns:r="http://schemas.openxmlformats.org/officeDocument/2006/relationships" xmlns:p="http://schemas.openxmlformats.org/presentationml/2006/main">
  <p:cSld>
    <p:bg>
      <p:bgPr>
        <a:blipFill rotWithShape="1">
          <a:blip r:embed="rId3">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solidFill>
            <a:schemeClr val="tx1">
              <a:alpha val="53000"/>
            </a:schemeClr>
          </a:solidFill>
        </p:spPr>
        <p:txBody>
          <a:bodyPr/>
          <a:lstStyle/>
          <a:p>
            <a:r>
              <a:rPr lang="en-CA" dirty="0" smtClean="0">
                <a:solidFill>
                  <a:schemeClr val="bg1"/>
                </a:solidFill>
              </a:rPr>
              <a:t>A well known start…</a:t>
            </a:r>
            <a:endParaRPr lang="en-CA" dirty="0">
              <a:solidFill>
                <a:schemeClr val="bg1"/>
              </a:solidFill>
            </a:endParaRPr>
          </a:p>
        </p:txBody>
      </p:sp>
      <p:sp>
        <p:nvSpPr>
          <p:cNvPr id="3" name="Espace réservé du contenu 2"/>
          <p:cNvSpPr>
            <a:spLocks noGrp="1"/>
          </p:cNvSpPr>
          <p:nvPr>
            <p:ph idx="1"/>
          </p:nvPr>
        </p:nvSpPr>
        <p:spPr>
          <a:xfrm>
            <a:off x="457200" y="1200151"/>
            <a:ext cx="3681506" cy="3394472"/>
          </a:xfrm>
          <a:solidFill>
            <a:schemeClr val="tx1">
              <a:alpha val="54000"/>
            </a:schemeClr>
          </a:solidFill>
        </p:spPr>
        <p:txBody>
          <a:bodyPr>
            <a:normAutofit/>
          </a:bodyPr>
          <a:lstStyle/>
          <a:p>
            <a:r>
              <a:rPr lang="en-CA" dirty="0" smtClean="0">
                <a:solidFill>
                  <a:schemeClr val="bg1"/>
                </a:solidFill>
              </a:rPr>
              <a:t>Proud of that quote</a:t>
            </a:r>
          </a:p>
          <a:p>
            <a:pPr lvl="1"/>
            <a:r>
              <a:rPr lang="en-CA" dirty="0" smtClean="0">
                <a:solidFill>
                  <a:schemeClr val="bg1"/>
                </a:solidFill>
              </a:rPr>
              <a:t>Positive message about us “living together” that millions of gamers have read…</a:t>
            </a:r>
          </a:p>
        </p:txBody>
      </p:sp>
      <p:pic>
        <p:nvPicPr>
          <p:cNvPr id="4" name="Image 3" descr="2646158_orig.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8235" y="1200151"/>
            <a:ext cx="4541384" cy="2836301"/>
          </a:xfrm>
          <a:prstGeom prst="rect">
            <a:avLst/>
          </a:prstGeom>
        </p:spPr>
      </p:pic>
    </p:spTree>
    <p:extLst>
      <p:ext uri="{BB962C8B-B14F-4D97-AF65-F5344CB8AC3E}">
        <p14:creationId xmlns:p14="http://schemas.microsoft.com/office/powerpoint/2010/main" val="1731368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4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4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4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CA" dirty="0" smtClean="0">
                <a:solidFill>
                  <a:srgbClr val="FFFFFF"/>
                </a:solidFill>
              </a:rPr>
              <a:t>Press Start…</a:t>
            </a:r>
            <a:endParaRPr lang="en-CA" dirty="0">
              <a:solidFill>
                <a:srgbClr val="FFFFFF"/>
              </a:solidFill>
            </a:endParaRPr>
          </a:p>
        </p:txBody>
      </p:sp>
      <p:sp>
        <p:nvSpPr>
          <p:cNvPr id="3" name="Espace réservé du contenu 2"/>
          <p:cNvSpPr>
            <a:spLocks noGrp="1"/>
          </p:cNvSpPr>
          <p:nvPr>
            <p:ph idx="1"/>
          </p:nvPr>
        </p:nvSpPr>
        <p:spPr>
          <a:xfrm>
            <a:off x="4736353" y="1200151"/>
            <a:ext cx="3950447" cy="3394472"/>
          </a:xfrm>
        </p:spPr>
        <p:txBody>
          <a:bodyPr>
            <a:normAutofit fontScale="92500" lnSpcReduction="20000"/>
          </a:bodyPr>
          <a:lstStyle/>
          <a:p>
            <a:r>
              <a:rPr lang="en-CA" dirty="0" smtClean="0">
                <a:solidFill>
                  <a:srgbClr val="FFFFFF"/>
                </a:solidFill>
              </a:rPr>
              <a:t>How I fundamentally design</a:t>
            </a:r>
          </a:p>
          <a:p>
            <a:pPr lvl="1"/>
            <a:r>
              <a:rPr lang="en-CA" dirty="0" smtClean="0">
                <a:solidFill>
                  <a:srgbClr val="FFFFFF"/>
                </a:solidFill>
              </a:rPr>
              <a:t>Imagine what is going to happen after the most important interaction in any game:</a:t>
            </a:r>
          </a:p>
          <a:p>
            <a:pPr lvl="2"/>
            <a:r>
              <a:rPr lang="en-CA" dirty="0" smtClean="0">
                <a:solidFill>
                  <a:srgbClr val="FFFFFF"/>
                </a:solidFill>
              </a:rPr>
              <a:t>Press Start…</a:t>
            </a:r>
          </a:p>
          <a:p>
            <a:pPr lvl="1"/>
            <a:r>
              <a:rPr lang="en-CA" dirty="0" smtClean="0">
                <a:solidFill>
                  <a:srgbClr val="FFFFFF"/>
                </a:solidFill>
              </a:rPr>
              <a:t>Then go from there…</a:t>
            </a:r>
            <a:endParaRPr lang="en-CA" dirty="0">
              <a:solidFill>
                <a:srgbClr val="FFFFFF"/>
              </a:solidFill>
            </a:endParaRPr>
          </a:p>
        </p:txBody>
      </p:sp>
      <p:pic>
        <p:nvPicPr>
          <p:cNvPr id="4" name="Image 3" descr="195072_34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058" y="1200151"/>
            <a:ext cx="3779563" cy="2756858"/>
          </a:xfrm>
          <a:prstGeom prst="rect">
            <a:avLst/>
          </a:prstGeom>
        </p:spPr>
      </p:pic>
    </p:spTree>
    <p:extLst>
      <p:ext uri="{BB962C8B-B14F-4D97-AF65-F5344CB8AC3E}">
        <p14:creationId xmlns:p14="http://schemas.microsoft.com/office/powerpoint/2010/main" val="1080799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bwMode="auto">
          <a:xfrm>
            <a:off x="162972" y="1079094"/>
            <a:ext cx="4349749" cy="32623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764727" y="2433251"/>
            <a:ext cx="1614545" cy="276999"/>
          </a:xfrm>
          <a:prstGeom prst="rect">
            <a:avLst/>
          </a:prstGeom>
        </p:spPr>
        <p:txBody>
          <a:bodyPr wrap="none">
            <a:spAutoFit/>
          </a:bodyPr>
          <a:lstStyle/>
          <a:p>
            <a:pPr lvl="0">
              <a:spcBef>
                <a:spcPct val="30000"/>
              </a:spcBef>
            </a:pPr>
            <a:r>
              <a:rPr lang="en-US" sz="1200" dirty="0">
                <a:solidFill>
                  <a:srgbClr val="000000"/>
                </a:solidFill>
                <a:latin typeface="Calibri" panose="020F0502020204030204" pitchFamily="34" charset="0"/>
                <a:cs typeface="+mn-cs"/>
              </a:rPr>
              <a:t>Got an Apple II in 1985</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3414" y="133655"/>
            <a:ext cx="3555555" cy="243809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6592" y="1320111"/>
            <a:ext cx="3516505" cy="2411318"/>
          </a:xfrm>
          <a:prstGeom prst="rect">
            <a:avLst/>
          </a:prstGeom>
        </p:spPr>
      </p:pic>
    </p:spTree>
    <p:extLst>
      <p:ext uri="{BB962C8B-B14F-4D97-AF65-F5344CB8AC3E}">
        <p14:creationId xmlns:p14="http://schemas.microsoft.com/office/powerpoint/2010/main" val="3773926"/>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blipFill rotWithShape="1">
          <a:blip r:embed="rId3">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solidFill>
            <a:schemeClr val="tx1">
              <a:alpha val="49000"/>
            </a:schemeClr>
          </a:solidFill>
        </p:spPr>
        <p:txBody>
          <a:bodyPr/>
          <a:lstStyle/>
          <a:p>
            <a:r>
              <a:rPr lang="en-CA" dirty="0" smtClean="0">
                <a:solidFill>
                  <a:schemeClr val="bg1"/>
                </a:solidFill>
              </a:rPr>
              <a:t>Because every day is a new Start</a:t>
            </a:r>
            <a:endParaRPr lang="en-CA" dirty="0">
              <a:solidFill>
                <a:schemeClr val="bg1"/>
              </a:solidFill>
            </a:endParaRPr>
          </a:p>
        </p:txBody>
      </p:sp>
      <p:sp>
        <p:nvSpPr>
          <p:cNvPr id="3" name="Espace réservé du contenu 2"/>
          <p:cNvSpPr>
            <a:spLocks noGrp="1"/>
          </p:cNvSpPr>
          <p:nvPr>
            <p:ph idx="1"/>
          </p:nvPr>
        </p:nvSpPr>
        <p:spPr>
          <a:xfrm>
            <a:off x="457200" y="1219949"/>
            <a:ext cx="8229600" cy="2709580"/>
          </a:xfrm>
          <a:solidFill>
            <a:schemeClr val="tx1">
              <a:alpha val="49000"/>
            </a:schemeClr>
          </a:solidFill>
        </p:spPr>
        <p:txBody>
          <a:bodyPr>
            <a:normAutofit/>
          </a:bodyPr>
          <a:lstStyle/>
          <a:p>
            <a:r>
              <a:rPr lang="en-CA" dirty="0">
                <a:solidFill>
                  <a:schemeClr val="bg1"/>
                </a:solidFill>
              </a:rPr>
              <a:t>Each games we make </a:t>
            </a:r>
            <a:r>
              <a:rPr lang="en-CA" dirty="0" smtClean="0">
                <a:solidFill>
                  <a:schemeClr val="bg1"/>
                </a:solidFill>
              </a:rPr>
              <a:t>is </a:t>
            </a:r>
            <a:r>
              <a:rPr lang="en-CA" dirty="0">
                <a:solidFill>
                  <a:schemeClr val="bg1"/>
                </a:solidFill>
              </a:rPr>
              <a:t>unique</a:t>
            </a:r>
          </a:p>
          <a:p>
            <a:pPr lvl="1"/>
            <a:r>
              <a:rPr lang="en-CA" dirty="0">
                <a:solidFill>
                  <a:schemeClr val="bg1"/>
                </a:solidFill>
              </a:rPr>
              <a:t>It knows what it needs, just listen to it… as if each day is “Back to </a:t>
            </a:r>
            <a:r>
              <a:rPr lang="en-CA" dirty="0" smtClean="0">
                <a:solidFill>
                  <a:schemeClr val="bg1"/>
                </a:solidFill>
              </a:rPr>
              <a:t>the Start”</a:t>
            </a:r>
          </a:p>
          <a:p>
            <a:pPr lvl="1"/>
            <a:r>
              <a:rPr lang="en-CA" dirty="0" smtClean="0">
                <a:solidFill>
                  <a:schemeClr val="bg1"/>
                </a:solidFill>
              </a:rPr>
              <a:t>No game, when finished, is what we intended back to the start</a:t>
            </a:r>
          </a:p>
        </p:txBody>
      </p:sp>
    </p:spTree>
    <p:extLst>
      <p:ext uri="{BB962C8B-B14F-4D97-AF65-F5344CB8AC3E}">
        <p14:creationId xmlns:p14="http://schemas.microsoft.com/office/powerpoint/2010/main" val="3272472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fade">
                                      <p:cBhvr>
                                        <p:cTn id="12" dur="500"/>
                                        <p:tgtEl>
                                          <p:spTgt spid="3">
                                            <p:bg/>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CA" dirty="0" smtClean="0">
                <a:solidFill>
                  <a:srgbClr val="FFFFFF"/>
                </a:solidFill>
              </a:rPr>
              <a:t>My new Start…</a:t>
            </a:r>
            <a:endParaRPr lang="en-CA" dirty="0">
              <a:solidFill>
                <a:srgbClr val="FFFFFF"/>
              </a:solidFill>
            </a:endParaRPr>
          </a:p>
        </p:txBody>
      </p:sp>
      <p:sp>
        <p:nvSpPr>
          <p:cNvPr id="3" name="Espace réservé du contenu 2"/>
          <p:cNvSpPr>
            <a:spLocks noGrp="1"/>
          </p:cNvSpPr>
          <p:nvPr>
            <p:ph idx="1"/>
          </p:nvPr>
        </p:nvSpPr>
        <p:spPr>
          <a:xfrm>
            <a:off x="457200" y="1200151"/>
            <a:ext cx="4279153" cy="3394472"/>
          </a:xfrm>
        </p:spPr>
        <p:txBody>
          <a:bodyPr/>
          <a:lstStyle/>
          <a:p>
            <a:pPr marL="0" indent="0">
              <a:buNone/>
            </a:pPr>
            <a:r>
              <a:rPr lang="en-CA" dirty="0" smtClean="0">
                <a:solidFill>
                  <a:srgbClr val="FFFFFF"/>
                </a:solidFill>
              </a:rPr>
              <a:t>Always have Panache</a:t>
            </a:r>
          </a:p>
          <a:p>
            <a:pPr marL="0" indent="0">
              <a:buNone/>
            </a:pPr>
            <a:r>
              <a:rPr lang="en-CA" dirty="0" smtClean="0">
                <a:solidFill>
                  <a:srgbClr val="FFFFFF"/>
                </a:solidFill>
              </a:rPr>
              <a:t>In the Digital world</a:t>
            </a:r>
          </a:p>
          <a:p>
            <a:pPr marL="0" indent="0">
              <a:buNone/>
            </a:pPr>
            <a:r>
              <a:rPr lang="en-CA" dirty="0" smtClean="0">
                <a:solidFill>
                  <a:srgbClr val="FFFFFF"/>
                </a:solidFill>
              </a:rPr>
              <a:t>Making revolutionary video Games</a:t>
            </a:r>
            <a:endParaRPr lang="en-CA" dirty="0">
              <a:solidFill>
                <a:srgbClr val="FFFFFF"/>
              </a:solidFill>
            </a:endParaRPr>
          </a:p>
        </p:txBody>
      </p:sp>
      <p:pic>
        <p:nvPicPr>
          <p:cNvPr id="4" name="Image 3" descr="04_mission-statement-s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1325" y="1314823"/>
            <a:ext cx="4374298" cy="2522818"/>
          </a:xfrm>
          <a:prstGeom prst="rect">
            <a:avLst/>
          </a:prstGeom>
        </p:spPr>
      </p:pic>
    </p:spTree>
    <p:extLst>
      <p:ext uri="{BB962C8B-B14F-4D97-AF65-F5344CB8AC3E}">
        <p14:creationId xmlns:p14="http://schemas.microsoft.com/office/powerpoint/2010/main" val="1932948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2.xml><?xml version="1.0" encoding="utf-8"?>
<p:sld xmlns:a="http://schemas.openxmlformats.org/drawingml/2006/main" xmlns:r="http://schemas.openxmlformats.org/officeDocument/2006/relationships" xmlns:p="http://schemas.openxmlformats.org/presentationml/2006/main">
  <p:cSld>
    <p:bg>
      <p:bgPr>
        <a:blipFill rotWithShape="1">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CA" dirty="0" err="1" smtClean="0"/>
              <a:t>Merci</a:t>
            </a:r>
            <a:r>
              <a:rPr lang="en-CA" dirty="0" smtClean="0"/>
              <a:t>.</a:t>
            </a:r>
            <a:endParaRPr lang="en-CA" dirty="0"/>
          </a:p>
        </p:txBody>
      </p:sp>
      <p:sp>
        <p:nvSpPr>
          <p:cNvPr id="3" name="Espace réservé du contenu 2"/>
          <p:cNvSpPr>
            <a:spLocks noGrp="1"/>
          </p:cNvSpPr>
          <p:nvPr>
            <p:ph idx="1"/>
          </p:nvPr>
        </p:nvSpPr>
        <p:spPr>
          <a:xfrm>
            <a:off x="546849" y="1484034"/>
            <a:ext cx="8229600" cy="3394472"/>
          </a:xfrm>
        </p:spPr>
        <p:txBody>
          <a:bodyPr/>
          <a:lstStyle/>
          <a:p>
            <a:pPr marL="0" indent="0">
              <a:buNone/>
            </a:pPr>
            <a:endParaRPr lang="en-CA" dirty="0" smtClean="0">
              <a:solidFill>
                <a:srgbClr val="FFFFFF"/>
              </a:solidFill>
            </a:endParaRPr>
          </a:p>
          <a:p>
            <a:pPr marL="0" indent="0">
              <a:buNone/>
            </a:pPr>
            <a:endParaRPr lang="en-CA" dirty="0">
              <a:solidFill>
                <a:srgbClr val="FFFFFF"/>
              </a:solidFill>
            </a:endParaRPr>
          </a:p>
          <a:p>
            <a:pPr marL="0" indent="0">
              <a:buNone/>
            </a:pPr>
            <a:r>
              <a:rPr lang="en-CA" dirty="0" smtClean="0">
                <a:solidFill>
                  <a:srgbClr val="FFFFFF"/>
                </a:solidFill>
              </a:rPr>
              <a:t>@</a:t>
            </a:r>
            <a:r>
              <a:rPr lang="en-CA" dirty="0" err="1" smtClean="0">
                <a:solidFill>
                  <a:srgbClr val="FFFFFF"/>
                </a:solidFill>
              </a:rPr>
              <a:t>patricedez</a:t>
            </a:r>
            <a:endParaRPr lang="en-CA" dirty="0" smtClean="0">
              <a:solidFill>
                <a:srgbClr val="FFFFFF"/>
              </a:solidFill>
            </a:endParaRPr>
          </a:p>
          <a:p>
            <a:pPr marL="0" indent="0">
              <a:buNone/>
            </a:pPr>
            <a:r>
              <a:rPr lang="en-CA" dirty="0" err="1" smtClean="0">
                <a:solidFill>
                  <a:srgbClr val="FFFFFF"/>
                </a:solidFill>
              </a:rPr>
              <a:t>pdesilets@panachedigitalgames.com</a:t>
            </a:r>
            <a:endParaRPr lang="en-CA" dirty="0" smtClean="0">
              <a:solidFill>
                <a:srgbClr val="FFFFFF"/>
              </a:solidFill>
            </a:endParaRPr>
          </a:p>
        </p:txBody>
      </p:sp>
    </p:spTree>
    <p:extLst>
      <p:ext uri="{BB962C8B-B14F-4D97-AF65-F5344CB8AC3E}">
        <p14:creationId xmlns:p14="http://schemas.microsoft.com/office/powerpoint/2010/main" val="3156376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50" name="Rectangle 5"/>
          <p:cNvSpPr>
            <a:spLocks noChangeArrowheads="1"/>
          </p:cNvSpPr>
          <p:nvPr/>
        </p:nvSpPr>
        <p:spPr bwMode="auto">
          <a:xfrm>
            <a:off x="-257908" y="-476250"/>
            <a:ext cx="9677400"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80000"/>
              </a:lnSpc>
            </a:pPr>
            <a:r>
              <a:rPr lang="en-US" altLang="en-US" sz="3200" dirty="0" smtClean="0">
                <a:solidFill>
                  <a:srgbClr val="FFFFFF"/>
                </a:solidFill>
                <a:latin typeface="Rockwell Extra Bold" panose="02060903040505020403" pitchFamily="18" charset="0"/>
              </a:rPr>
              <a:t>MIGS BRAIN DUMP THANKS EVERYONE </a:t>
            </a:r>
          </a:p>
        </p:txBody>
      </p:sp>
      <p:sp>
        <p:nvSpPr>
          <p:cNvPr id="394251" name="Rectangle 17"/>
          <p:cNvSpPr>
            <a:spLocks noChangeArrowheads="1"/>
          </p:cNvSpPr>
          <p:nvPr/>
        </p:nvSpPr>
        <p:spPr bwMode="auto">
          <a:xfrm>
            <a:off x="6763197" y="4813300"/>
            <a:ext cx="2209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0000"/>
              </a:lnSpc>
              <a:spcBef>
                <a:spcPct val="20000"/>
              </a:spcBef>
            </a:pPr>
            <a:r>
              <a:rPr lang="en-US" altLang="en-US" sz="1700" b="1" dirty="0" smtClean="0">
                <a:solidFill>
                  <a:srgbClr val="FFFFFF"/>
                </a:solidFill>
              </a:rPr>
              <a:t>@</a:t>
            </a:r>
            <a:r>
              <a:rPr lang="en-US" altLang="en-US" sz="1700" b="1" dirty="0" err="1">
                <a:solidFill>
                  <a:schemeClr val="bg1"/>
                </a:solidFill>
              </a:rPr>
              <a:t>PatriceDez</a:t>
            </a:r>
            <a:endParaRPr lang="en-US" altLang="en-US" sz="1700" b="1" dirty="0">
              <a:solidFill>
                <a:schemeClr val="bg1"/>
              </a:solidFill>
            </a:endParaRPr>
          </a:p>
          <a:p>
            <a:pPr algn="r" eaLnBrk="1" hangingPunct="1">
              <a:lnSpc>
                <a:spcPct val="80000"/>
              </a:lnSpc>
              <a:spcBef>
                <a:spcPct val="20000"/>
              </a:spcBef>
            </a:pPr>
            <a:endParaRPr lang="en-US" altLang="en-US" sz="1700" b="1" dirty="0" smtClean="0">
              <a:solidFill>
                <a:srgbClr val="FFFFFF"/>
              </a:solidFill>
            </a:endParaRPr>
          </a:p>
          <a:p>
            <a:pPr eaLnBrk="1" hangingPunct="1">
              <a:lnSpc>
                <a:spcPct val="80000"/>
              </a:lnSpc>
              <a:spcBef>
                <a:spcPct val="20000"/>
              </a:spcBef>
              <a:buFontTx/>
              <a:buChar char="•"/>
            </a:pPr>
            <a:endParaRPr lang="en-US" altLang="en-US" sz="1700" b="1" dirty="0" smtClean="0">
              <a:solidFill>
                <a:srgbClr val="FFFFFF"/>
              </a:solidFill>
            </a:endParaRPr>
          </a:p>
          <a:p>
            <a:pPr eaLnBrk="1" hangingPunct="1">
              <a:lnSpc>
                <a:spcPct val="80000"/>
              </a:lnSpc>
              <a:spcBef>
                <a:spcPct val="20000"/>
              </a:spcBef>
              <a:buFontTx/>
              <a:buChar char="•"/>
            </a:pPr>
            <a:endParaRPr lang="en-US" altLang="en-US" sz="1700" b="1" dirty="0" smtClean="0">
              <a:solidFill>
                <a:srgbClr val="FFFFFF"/>
              </a:solidFill>
            </a:endParaRPr>
          </a:p>
          <a:p>
            <a:pPr eaLnBrk="1" hangingPunct="1">
              <a:lnSpc>
                <a:spcPct val="80000"/>
              </a:lnSpc>
              <a:spcBef>
                <a:spcPct val="20000"/>
              </a:spcBef>
              <a:buFontTx/>
              <a:buChar char="•"/>
            </a:pPr>
            <a:endParaRPr lang="en-US" altLang="en-US" sz="1700" b="1" dirty="0" smtClean="0">
              <a:solidFill>
                <a:srgbClr val="FFFFFF"/>
              </a:solidFill>
            </a:endParaRPr>
          </a:p>
        </p:txBody>
      </p:sp>
      <p:sp>
        <p:nvSpPr>
          <p:cNvPr id="394252" name="Rectangle 17"/>
          <p:cNvSpPr>
            <a:spLocks noChangeArrowheads="1"/>
          </p:cNvSpPr>
          <p:nvPr/>
        </p:nvSpPr>
        <p:spPr bwMode="auto">
          <a:xfrm>
            <a:off x="686532" y="4810125"/>
            <a:ext cx="2209800"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0000"/>
              </a:lnSpc>
              <a:spcBef>
                <a:spcPct val="20000"/>
              </a:spcBef>
            </a:pPr>
            <a:r>
              <a:rPr lang="en-US" altLang="en-US" sz="1700" b="1" dirty="0" smtClean="0">
                <a:solidFill>
                  <a:srgbClr val="FFFFFF"/>
                </a:solidFill>
              </a:rPr>
              <a:t>@</a:t>
            </a:r>
            <a:r>
              <a:rPr lang="en-US" altLang="en-US" sz="1700" b="1" dirty="0" err="1" smtClean="0">
                <a:solidFill>
                  <a:srgbClr val="FFFFFF"/>
                </a:solidFill>
              </a:rPr>
              <a:t>AshrafAIsmail</a:t>
            </a:r>
            <a:endParaRPr lang="en-US" altLang="en-US" sz="1700" b="1" dirty="0" smtClean="0">
              <a:solidFill>
                <a:srgbClr val="FFFFFF"/>
              </a:solidFill>
            </a:endParaRPr>
          </a:p>
        </p:txBody>
      </p:sp>
      <p:sp>
        <p:nvSpPr>
          <p:cNvPr id="394253" name="Rectangle 17"/>
          <p:cNvSpPr>
            <a:spLocks noChangeArrowheads="1"/>
          </p:cNvSpPr>
          <p:nvPr/>
        </p:nvSpPr>
        <p:spPr bwMode="auto">
          <a:xfrm>
            <a:off x="4797096" y="4819650"/>
            <a:ext cx="2209800"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0000"/>
              </a:lnSpc>
              <a:spcBef>
                <a:spcPct val="20000"/>
              </a:spcBef>
            </a:pPr>
            <a:r>
              <a:rPr lang="en-US" altLang="en-US" sz="1700" b="1" dirty="0" smtClean="0">
                <a:solidFill>
                  <a:srgbClr val="FFFFFF"/>
                </a:solidFill>
              </a:rPr>
              <a:t>@</a:t>
            </a:r>
            <a:r>
              <a:rPr lang="en-US" altLang="en-US" sz="1700" b="1" dirty="0" err="1" smtClean="0">
                <a:solidFill>
                  <a:srgbClr val="FFFFFF"/>
                </a:solidFill>
              </a:rPr>
              <a:t>TheSquink</a:t>
            </a:r>
            <a:r>
              <a:rPr lang="en-US" altLang="en-US" sz="1700" b="1" dirty="0" smtClean="0">
                <a:solidFill>
                  <a:srgbClr val="FFFFFF"/>
                </a:solidFill>
              </a:rPr>
              <a:t>      </a:t>
            </a:r>
          </a:p>
          <a:p>
            <a:pPr algn="r" eaLnBrk="1" hangingPunct="1">
              <a:lnSpc>
                <a:spcPct val="80000"/>
              </a:lnSpc>
              <a:spcBef>
                <a:spcPct val="20000"/>
              </a:spcBef>
            </a:pPr>
            <a:endParaRPr lang="en-US" altLang="en-US" sz="1700" b="1" dirty="0" smtClean="0">
              <a:solidFill>
                <a:srgbClr val="FFFFFF"/>
              </a:solidFill>
            </a:endParaRPr>
          </a:p>
          <a:p>
            <a:pPr eaLnBrk="1" hangingPunct="1">
              <a:lnSpc>
                <a:spcPct val="80000"/>
              </a:lnSpc>
              <a:spcBef>
                <a:spcPct val="20000"/>
              </a:spcBef>
              <a:buFontTx/>
              <a:buChar char="•"/>
            </a:pPr>
            <a:endParaRPr lang="en-US" altLang="en-US" sz="1700" b="1" dirty="0" smtClean="0">
              <a:solidFill>
                <a:srgbClr val="FFFFFF"/>
              </a:solidFill>
            </a:endParaRPr>
          </a:p>
          <a:p>
            <a:pPr eaLnBrk="1" hangingPunct="1">
              <a:lnSpc>
                <a:spcPct val="80000"/>
              </a:lnSpc>
              <a:spcBef>
                <a:spcPct val="20000"/>
              </a:spcBef>
              <a:buFontTx/>
              <a:buChar char="•"/>
            </a:pPr>
            <a:endParaRPr lang="en-US" altLang="en-US" sz="1700" b="1" dirty="0" smtClean="0">
              <a:solidFill>
                <a:srgbClr val="FFFFFF"/>
              </a:solidFill>
            </a:endParaRPr>
          </a:p>
          <a:p>
            <a:pPr eaLnBrk="1" hangingPunct="1">
              <a:lnSpc>
                <a:spcPct val="80000"/>
              </a:lnSpc>
              <a:spcBef>
                <a:spcPct val="20000"/>
              </a:spcBef>
              <a:buFontTx/>
              <a:buChar char="•"/>
            </a:pPr>
            <a:endParaRPr lang="en-US" altLang="en-US" sz="1700" b="1" dirty="0" smtClean="0">
              <a:solidFill>
                <a:srgbClr val="FFFFFF"/>
              </a:solidFill>
            </a:endParaRPr>
          </a:p>
        </p:txBody>
      </p:sp>
      <p:sp>
        <p:nvSpPr>
          <p:cNvPr id="394254" name="Rectangle 17"/>
          <p:cNvSpPr>
            <a:spLocks noChangeArrowheads="1"/>
          </p:cNvSpPr>
          <p:nvPr/>
        </p:nvSpPr>
        <p:spPr bwMode="auto">
          <a:xfrm>
            <a:off x="1781908" y="426425"/>
            <a:ext cx="2209800" cy="269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0000"/>
              </a:lnSpc>
              <a:spcBef>
                <a:spcPct val="20000"/>
              </a:spcBef>
            </a:pPr>
            <a:r>
              <a:rPr lang="en-US" altLang="en-US" sz="1700" b="1" dirty="0" smtClean="0">
                <a:solidFill>
                  <a:srgbClr val="FFFFFF"/>
                </a:solidFill>
              </a:rPr>
              <a:t>@</a:t>
            </a:r>
            <a:r>
              <a:rPr lang="en-US" altLang="en-US" sz="1700" b="1" dirty="0" err="1">
                <a:solidFill>
                  <a:schemeClr val="bg1"/>
                </a:solidFill>
              </a:rPr>
              <a:t>patrick_plourde</a:t>
            </a:r>
            <a:endParaRPr lang="en-US" altLang="en-US" sz="1700" b="1" dirty="0">
              <a:solidFill>
                <a:schemeClr val="bg1"/>
              </a:solidFill>
            </a:endParaRPr>
          </a:p>
          <a:p>
            <a:pPr eaLnBrk="1" hangingPunct="1">
              <a:lnSpc>
                <a:spcPct val="80000"/>
              </a:lnSpc>
              <a:spcBef>
                <a:spcPct val="20000"/>
              </a:spcBef>
            </a:pPr>
            <a:r>
              <a:rPr lang="en-US" altLang="en-US" sz="1700" b="1" dirty="0" smtClean="0">
                <a:solidFill>
                  <a:srgbClr val="FFFFFF"/>
                </a:solidFill>
              </a:rPr>
              <a:t> </a:t>
            </a:r>
          </a:p>
        </p:txBody>
      </p:sp>
      <p:sp>
        <p:nvSpPr>
          <p:cNvPr id="394255" name="Rectangle 17"/>
          <p:cNvSpPr>
            <a:spLocks noChangeArrowheads="1"/>
          </p:cNvSpPr>
          <p:nvPr/>
        </p:nvSpPr>
        <p:spPr bwMode="auto">
          <a:xfrm>
            <a:off x="3691185" y="422396"/>
            <a:ext cx="2209800" cy="269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0000"/>
              </a:lnSpc>
              <a:spcBef>
                <a:spcPct val="20000"/>
              </a:spcBef>
            </a:pPr>
            <a:r>
              <a:rPr lang="en-US" altLang="en-US" sz="1700" b="1" dirty="0" smtClean="0">
                <a:solidFill>
                  <a:srgbClr val="FFFFFF"/>
                </a:solidFill>
              </a:rPr>
              <a:t>@</a:t>
            </a:r>
            <a:r>
              <a:rPr lang="en-US" altLang="en-US" sz="1700" b="1" dirty="0" err="1" smtClean="0">
                <a:solidFill>
                  <a:srgbClr val="FFFFFF"/>
                </a:solidFill>
              </a:rPr>
              <a:t>TanyaXShort</a:t>
            </a:r>
            <a:endParaRPr lang="en-US" altLang="en-US" sz="1700" dirty="0" smtClean="0">
              <a:solidFill>
                <a:srgbClr val="FFFFFF"/>
              </a:solidFill>
            </a:endParaRPr>
          </a:p>
          <a:p>
            <a:pPr algn="r" eaLnBrk="1" hangingPunct="1">
              <a:lnSpc>
                <a:spcPct val="80000"/>
              </a:lnSpc>
              <a:spcBef>
                <a:spcPct val="20000"/>
              </a:spcBef>
            </a:pPr>
            <a:endParaRPr lang="en-US" altLang="en-US" sz="1700" b="1" dirty="0" smtClean="0">
              <a:solidFill>
                <a:srgbClr val="FFFFFF"/>
              </a:solidFill>
            </a:endParaRPr>
          </a:p>
          <a:p>
            <a:pPr eaLnBrk="1" hangingPunct="1">
              <a:lnSpc>
                <a:spcPct val="80000"/>
              </a:lnSpc>
              <a:spcBef>
                <a:spcPct val="20000"/>
              </a:spcBef>
              <a:buFontTx/>
              <a:buChar char="•"/>
            </a:pPr>
            <a:endParaRPr lang="en-US" altLang="en-US" sz="1700" b="1" dirty="0" smtClean="0">
              <a:solidFill>
                <a:srgbClr val="FFFFFF"/>
              </a:solidFill>
            </a:endParaRPr>
          </a:p>
          <a:p>
            <a:pPr eaLnBrk="1" hangingPunct="1">
              <a:lnSpc>
                <a:spcPct val="80000"/>
              </a:lnSpc>
              <a:spcBef>
                <a:spcPct val="20000"/>
              </a:spcBef>
              <a:buFontTx/>
              <a:buChar char="•"/>
            </a:pPr>
            <a:endParaRPr lang="en-US" altLang="en-US" sz="1700" b="1" dirty="0" smtClean="0">
              <a:solidFill>
                <a:srgbClr val="FFFFFF"/>
              </a:solidFill>
            </a:endParaRPr>
          </a:p>
          <a:p>
            <a:pPr eaLnBrk="1" hangingPunct="1">
              <a:lnSpc>
                <a:spcPct val="80000"/>
              </a:lnSpc>
              <a:spcBef>
                <a:spcPct val="20000"/>
              </a:spcBef>
              <a:buFontTx/>
              <a:buChar char="•"/>
            </a:pPr>
            <a:endParaRPr lang="en-US" altLang="en-US" sz="1700" b="1" dirty="0" smtClean="0">
              <a:solidFill>
                <a:srgbClr val="FFFFFF"/>
              </a:solidFill>
            </a:endParaRPr>
          </a:p>
        </p:txBody>
      </p:sp>
      <p:sp>
        <p:nvSpPr>
          <p:cNvPr id="394256" name="Rectangle 17"/>
          <p:cNvSpPr>
            <a:spLocks noChangeArrowheads="1"/>
          </p:cNvSpPr>
          <p:nvPr/>
        </p:nvSpPr>
        <p:spPr bwMode="auto">
          <a:xfrm>
            <a:off x="2688328" y="4819650"/>
            <a:ext cx="220980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0000"/>
              </a:lnSpc>
              <a:spcBef>
                <a:spcPct val="20000"/>
              </a:spcBef>
            </a:pPr>
            <a:r>
              <a:rPr lang="en-US" altLang="en-US" sz="1700" b="1" dirty="0" smtClean="0">
                <a:solidFill>
                  <a:srgbClr val="FFFFFF"/>
                </a:solidFill>
              </a:rPr>
              <a:t>@</a:t>
            </a:r>
            <a:r>
              <a:rPr lang="en-US" altLang="en-US" sz="1700" b="1" dirty="0" err="1" smtClean="0">
                <a:solidFill>
                  <a:srgbClr val="FFFFFF"/>
                </a:solidFill>
              </a:rPr>
              <a:t>CeliaHodent</a:t>
            </a:r>
            <a:r>
              <a:rPr lang="en-US" altLang="en-US" sz="1700" b="1" dirty="0" smtClean="0">
                <a:solidFill>
                  <a:srgbClr val="FFFFFF"/>
                </a:solidFill>
              </a:rPr>
              <a:t>     </a:t>
            </a:r>
          </a:p>
          <a:p>
            <a:pPr eaLnBrk="1" hangingPunct="1">
              <a:lnSpc>
                <a:spcPct val="80000"/>
              </a:lnSpc>
              <a:spcBef>
                <a:spcPct val="20000"/>
              </a:spcBef>
              <a:buFontTx/>
              <a:buChar char="•"/>
            </a:pPr>
            <a:endParaRPr lang="en-US" altLang="en-US" sz="1700" b="1" dirty="0" smtClean="0">
              <a:solidFill>
                <a:srgbClr val="FFFFFF"/>
              </a:solidFill>
            </a:endParaRPr>
          </a:p>
        </p:txBody>
      </p:sp>
      <p:sp>
        <p:nvSpPr>
          <p:cNvPr id="394257" name="Rectangle 17"/>
          <p:cNvSpPr>
            <a:spLocks noChangeArrowheads="1"/>
          </p:cNvSpPr>
          <p:nvPr/>
        </p:nvSpPr>
        <p:spPr bwMode="auto">
          <a:xfrm>
            <a:off x="-5862" y="434365"/>
            <a:ext cx="2209800" cy="285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0000"/>
              </a:lnSpc>
              <a:spcBef>
                <a:spcPct val="20000"/>
              </a:spcBef>
            </a:pPr>
            <a:r>
              <a:rPr lang="en-US" altLang="en-US" sz="1700" b="1" dirty="0" smtClean="0">
                <a:solidFill>
                  <a:srgbClr val="FFFFFF"/>
                </a:solidFill>
              </a:rPr>
              <a:t>@</a:t>
            </a:r>
            <a:r>
              <a:rPr lang="en-US" altLang="en-US" sz="1700" b="1" dirty="0" err="1" smtClean="0">
                <a:solidFill>
                  <a:srgbClr val="FFFFFF"/>
                </a:solidFill>
              </a:rPr>
              <a:t>richardrouseiii</a:t>
            </a:r>
            <a:endParaRPr lang="en-US" altLang="en-US" sz="1700" b="1" dirty="0" smtClean="0">
              <a:solidFill>
                <a:srgbClr val="FFFFFF"/>
              </a:solidFill>
            </a:endParaRPr>
          </a:p>
        </p:txBody>
      </p:sp>
      <p:sp>
        <p:nvSpPr>
          <p:cNvPr id="20" name="Rectangle 17"/>
          <p:cNvSpPr>
            <a:spLocks noChangeArrowheads="1"/>
          </p:cNvSpPr>
          <p:nvPr/>
        </p:nvSpPr>
        <p:spPr bwMode="auto">
          <a:xfrm>
            <a:off x="5544162" y="429356"/>
            <a:ext cx="2209800" cy="269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0000"/>
              </a:lnSpc>
              <a:spcBef>
                <a:spcPct val="20000"/>
              </a:spcBef>
            </a:pPr>
            <a:r>
              <a:rPr lang="en-US" altLang="en-US" sz="1700" b="1" dirty="0" smtClean="0">
                <a:solidFill>
                  <a:srgbClr val="FFFFFF"/>
                </a:solidFill>
              </a:rPr>
              <a:t>@</a:t>
            </a:r>
            <a:r>
              <a:rPr lang="en-US" altLang="en-US" sz="1700" b="1" dirty="0" err="1" smtClean="0">
                <a:solidFill>
                  <a:srgbClr val="FFFFFF"/>
                </a:solidFill>
              </a:rPr>
              <a:t>ManveerHeir</a:t>
            </a:r>
            <a:endParaRPr lang="en-US" altLang="en-US" sz="1700" dirty="0" smtClean="0">
              <a:solidFill>
                <a:srgbClr val="FFFFFF"/>
              </a:solidFill>
            </a:endParaRPr>
          </a:p>
          <a:p>
            <a:pPr algn="r" eaLnBrk="1" hangingPunct="1">
              <a:lnSpc>
                <a:spcPct val="80000"/>
              </a:lnSpc>
              <a:spcBef>
                <a:spcPct val="20000"/>
              </a:spcBef>
            </a:pPr>
            <a:endParaRPr lang="en-US" altLang="en-US" sz="1700" b="1" dirty="0" smtClean="0">
              <a:solidFill>
                <a:srgbClr val="FFFFFF"/>
              </a:solidFill>
            </a:endParaRPr>
          </a:p>
          <a:p>
            <a:pPr eaLnBrk="1" hangingPunct="1">
              <a:lnSpc>
                <a:spcPct val="80000"/>
              </a:lnSpc>
              <a:spcBef>
                <a:spcPct val="20000"/>
              </a:spcBef>
              <a:buFontTx/>
              <a:buChar char="•"/>
            </a:pPr>
            <a:endParaRPr lang="en-US" altLang="en-US" sz="1700" b="1" dirty="0" smtClean="0">
              <a:solidFill>
                <a:srgbClr val="FFFFFF"/>
              </a:solidFill>
            </a:endParaRPr>
          </a:p>
          <a:p>
            <a:pPr eaLnBrk="1" hangingPunct="1">
              <a:lnSpc>
                <a:spcPct val="80000"/>
              </a:lnSpc>
              <a:spcBef>
                <a:spcPct val="20000"/>
              </a:spcBef>
              <a:buFontTx/>
              <a:buChar char="•"/>
            </a:pPr>
            <a:endParaRPr lang="en-US" altLang="en-US" sz="1700" b="1" dirty="0" smtClean="0">
              <a:solidFill>
                <a:srgbClr val="FFFFFF"/>
              </a:solidFill>
            </a:endParaRPr>
          </a:p>
          <a:p>
            <a:pPr eaLnBrk="1" hangingPunct="1">
              <a:lnSpc>
                <a:spcPct val="80000"/>
              </a:lnSpc>
              <a:spcBef>
                <a:spcPct val="20000"/>
              </a:spcBef>
              <a:buFontTx/>
              <a:buChar char="•"/>
            </a:pPr>
            <a:endParaRPr lang="en-US" altLang="en-US" sz="1700" b="1" dirty="0" smtClean="0">
              <a:solidFill>
                <a:srgbClr val="FFFFFF"/>
              </a:solidFill>
            </a:endParaRPr>
          </a:p>
        </p:txBody>
      </p:sp>
      <p:sp>
        <p:nvSpPr>
          <p:cNvPr id="21" name="Rectangle 17"/>
          <p:cNvSpPr>
            <a:spLocks noChangeArrowheads="1"/>
          </p:cNvSpPr>
          <p:nvPr/>
        </p:nvSpPr>
        <p:spPr bwMode="auto">
          <a:xfrm>
            <a:off x="7399460" y="426792"/>
            <a:ext cx="2209800" cy="269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0000"/>
              </a:lnSpc>
              <a:spcBef>
                <a:spcPct val="20000"/>
              </a:spcBef>
            </a:pPr>
            <a:r>
              <a:rPr lang="en-US" altLang="en-US" sz="1700" b="1" dirty="0" smtClean="0">
                <a:solidFill>
                  <a:srgbClr val="FFFFFF"/>
                </a:solidFill>
              </a:rPr>
              <a:t>@</a:t>
            </a:r>
            <a:r>
              <a:rPr lang="en-US" altLang="en-US" sz="1700" b="1" dirty="0" err="1" smtClean="0">
                <a:solidFill>
                  <a:srgbClr val="FFFFFF"/>
                </a:solidFill>
              </a:rPr>
              <a:t>LeahHoyer</a:t>
            </a:r>
            <a:endParaRPr lang="en-US" altLang="en-US" sz="1700" dirty="0" smtClean="0">
              <a:solidFill>
                <a:srgbClr val="FFFFFF"/>
              </a:solidFill>
            </a:endParaRPr>
          </a:p>
          <a:p>
            <a:pPr algn="r" eaLnBrk="1" hangingPunct="1">
              <a:lnSpc>
                <a:spcPct val="80000"/>
              </a:lnSpc>
              <a:spcBef>
                <a:spcPct val="20000"/>
              </a:spcBef>
            </a:pPr>
            <a:endParaRPr lang="en-US" altLang="en-US" sz="1700" b="1" dirty="0" smtClean="0">
              <a:solidFill>
                <a:srgbClr val="FFFFFF"/>
              </a:solidFill>
            </a:endParaRPr>
          </a:p>
          <a:p>
            <a:pPr eaLnBrk="1" hangingPunct="1">
              <a:lnSpc>
                <a:spcPct val="80000"/>
              </a:lnSpc>
              <a:spcBef>
                <a:spcPct val="20000"/>
              </a:spcBef>
              <a:buFontTx/>
              <a:buChar char="•"/>
            </a:pPr>
            <a:endParaRPr lang="en-US" altLang="en-US" sz="1700" b="1" dirty="0" smtClean="0">
              <a:solidFill>
                <a:srgbClr val="FFFFFF"/>
              </a:solidFill>
            </a:endParaRPr>
          </a:p>
          <a:p>
            <a:pPr eaLnBrk="1" hangingPunct="1">
              <a:lnSpc>
                <a:spcPct val="80000"/>
              </a:lnSpc>
              <a:spcBef>
                <a:spcPct val="20000"/>
              </a:spcBef>
              <a:buFontTx/>
              <a:buChar char="•"/>
            </a:pPr>
            <a:endParaRPr lang="en-US" altLang="en-US" sz="1700" b="1" dirty="0" smtClean="0">
              <a:solidFill>
                <a:srgbClr val="FFFFFF"/>
              </a:solidFill>
            </a:endParaRPr>
          </a:p>
          <a:p>
            <a:pPr eaLnBrk="1" hangingPunct="1">
              <a:lnSpc>
                <a:spcPct val="80000"/>
              </a:lnSpc>
              <a:spcBef>
                <a:spcPct val="20000"/>
              </a:spcBef>
              <a:buFontTx/>
              <a:buChar char="•"/>
            </a:pPr>
            <a:endParaRPr lang="en-US" altLang="en-US" sz="1700" b="1" dirty="0" smtClean="0">
              <a:solidFill>
                <a:srgbClr val="FFFFFF"/>
              </a:solidFill>
            </a:endParaRPr>
          </a:p>
        </p:txBody>
      </p:sp>
      <p:pic>
        <p:nvPicPr>
          <p:cNvPr id="22" name="Picture 3"/>
          <p:cNvPicPr>
            <a:picLocks noChangeAspect="1"/>
          </p:cNvPicPr>
          <p:nvPr/>
        </p:nvPicPr>
        <p:blipFill>
          <a:blip r:embed="rId3">
            <a:extLst>
              <a:ext uri="{28A0092B-C50C-407E-A947-70E740481C1C}">
                <a14:useLocalDpi xmlns:a14="http://schemas.microsoft.com/office/drawing/2010/main" val="0"/>
              </a:ext>
            </a:extLst>
          </a:blip>
          <a:srcRect l="-3"/>
          <a:stretch>
            <a:fillRect/>
          </a:stretch>
        </p:blipFill>
        <p:spPr bwMode="auto">
          <a:xfrm>
            <a:off x="890954" y="2805311"/>
            <a:ext cx="1467661" cy="2000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
          <p:cNvPicPr>
            <a:picLocks noChangeAspect="1"/>
          </p:cNvPicPr>
          <p:nvPr/>
        </p:nvPicPr>
        <p:blipFill rotWithShape="1">
          <a:blip r:embed="rId4">
            <a:extLst>
              <a:ext uri="{28A0092B-C50C-407E-A947-70E740481C1C}">
                <a14:useLocalDpi xmlns:a14="http://schemas.microsoft.com/office/drawing/2010/main" val="0"/>
              </a:ext>
            </a:extLst>
          </a:blip>
          <a:srcRect/>
          <a:stretch/>
        </p:blipFill>
        <p:spPr bwMode="auto">
          <a:xfrm>
            <a:off x="2143738" y="742950"/>
            <a:ext cx="1326292" cy="1973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
          <p:cNvPicPr>
            <a:picLocks noChangeAspect="1"/>
          </p:cNvPicPr>
          <p:nvPr/>
        </p:nvPicPr>
        <p:blipFill rotWithShape="1">
          <a:blip r:embed="rId5">
            <a:extLst>
              <a:ext uri="{28A0092B-C50C-407E-A947-70E740481C1C}">
                <a14:useLocalDpi xmlns:a14="http://schemas.microsoft.com/office/drawing/2010/main" val="0"/>
              </a:ext>
            </a:extLst>
          </a:blip>
          <a:srcRect/>
          <a:stretch/>
        </p:blipFill>
        <p:spPr bwMode="auto">
          <a:xfrm>
            <a:off x="3736905" y="719504"/>
            <a:ext cx="1624381" cy="1996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97415" y="719504"/>
            <a:ext cx="1464571" cy="1996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
          <p:cNvPicPr>
            <a:picLocks noChangeAspect="1"/>
          </p:cNvPicPr>
          <p:nvPr/>
        </p:nvPicPr>
        <p:blipFill rotWithShape="1">
          <a:blip r:embed="rId7">
            <a:extLst>
              <a:ext uri="{28A0092B-C50C-407E-A947-70E740481C1C}">
                <a14:useLocalDpi xmlns:a14="http://schemas.microsoft.com/office/drawing/2010/main" val="0"/>
              </a:ext>
            </a:extLst>
          </a:blip>
          <a:srcRect/>
          <a:stretch/>
        </p:blipFill>
        <p:spPr bwMode="auto">
          <a:xfrm>
            <a:off x="7485184" y="719504"/>
            <a:ext cx="1392326" cy="1996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791852" y="2805311"/>
            <a:ext cx="1467368" cy="1995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663666" y="2801864"/>
            <a:ext cx="1716063" cy="200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806250" y="2790752"/>
            <a:ext cx="1391924" cy="2000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p:cNvPicPr>
          <p:nvPr/>
        </p:nvPicPr>
        <p:blipFill>
          <a:blip r:embed="rId11">
            <a:extLst>
              <a:ext uri="{28A0092B-C50C-407E-A947-70E740481C1C}">
                <a14:useLocalDpi xmlns:a14="http://schemas.microsoft.com/office/drawing/2010/main" val="0"/>
              </a:ext>
            </a:extLst>
          </a:blip>
          <a:srcRect t="-2"/>
          <a:stretch>
            <a:fillRect/>
          </a:stretch>
        </p:blipFill>
        <p:spPr bwMode="auto">
          <a:xfrm>
            <a:off x="211015" y="742950"/>
            <a:ext cx="1677095" cy="1973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73342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bwMode="auto">
          <a:xfrm>
            <a:off x="162972" y="1079094"/>
            <a:ext cx="4349749" cy="32623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764727" y="2433251"/>
            <a:ext cx="1614545" cy="276999"/>
          </a:xfrm>
          <a:prstGeom prst="rect">
            <a:avLst/>
          </a:prstGeom>
        </p:spPr>
        <p:txBody>
          <a:bodyPr wrap="none">
            <a:spAutoFit/>
          </a:bodyPr>
          <a:lstStyle/>
          <a:p>
            <a:pPr lvl="0">
              <a:spcBef>
                <a:spcPct val="30000"/>
              </a:spcBef>
            </a:pPr>
            <a:r>
              <a:rPr lang="en-US" sz="1200" dirty="0">
                <a:solidFill>
                  <a:srgbClr val="000000"/>
                </a:solidFill>
                <a:latin typeface="Calibri" panose="020F0502020204030204" pitchFamily="34" charset="0"/>
                <a:cs typeface="+mn-cs"/>
              </a:rPr>
              <a:t>Got an Apple II in 1985</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3414" y="133655"/>
            <a:ext cx="3555555" cy="243809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6592" y="1320111"/>
            <a:ext cx="3516505" cy="2411318"/>
          </a:xfrm>
          <a:prstGeom prst="rect">
            <a:avLst/>
          </a:prstGeom>
        </p:spPr>
      </p:pic>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5552027" y="2834640"/>
            <a:ext cx="3429000" cy="219456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64727" y="2433251"/>
            <a:ext cx="1614545" cy="276999"/>
          </a:xfrm>
          <a:prstGeom prst="rect">
            <a:avLst/>
          </a:prstGeom>
        </p:spPr>
        <p:txBody>
          <a:bodyPr wrap="none">
            <a:spAutoFit/>
          </a:bodyPr>
          <a:lstStyle/>
          <a:p>
            <a:pPr lvl="0">
              <a:spcBef>
                <a:spcPct val="30000"/>
              </a:spcBef>
            </a:pPr>
            <a:r>
              <a:rPr lang="en-US" sz="1200" dirty="0">
                <a:solidFill>
                  <a:srgbClr val="000000"/>
                </a:solidFill>
                <a:latin typeface="Calibri" panose="020F0502020204030204" pitchFamily="34" charset="0"/>
                <a:cs typeface="+mn-cs"/>
              </a:rPr>
              <a:t>Got an Apple II in 1985</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44" y="57150"/>
            <a:ext cx="2394621" cy="3626844"/>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736371" y="2800351"/>
            <a:ext cx="3768316" cy="2312376"/>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3707" y="1352550"/>
            <a:ext cx="2388759" cy="3605752"/>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46974" y="119505"/>
            <a:ext cx="3244226" cy="2223645"/>
          </a:xfrm>
          <a:prstGeom prst="rect">
            <a:avLst/>
          </a:prstGeom>
        </p:spPr>
      </p:pic>
    </p:spTree>
    <p:extLst>
      <p:ext uri="{BB962C8B-B14F-4D97-AF65-F5344CB8AC3E}">
        <p14:creationId xmlns:p14="http://schemas.microsoft.com/office/powerpoint/2010/main" val="6559250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33444"/>
          <a:stretch/>
        </p:blipFill>
        <p:spPr>
          <a:xfrm>
            <a:off x="0" y="285750"/>
            <a:ext cx="9144000" cy="6096000"/>
          </a:xfrm>
          <a:prstGeom prst="rect">
            <a:avLst/>
          </a:prstGeom>
        </p:spPr>
      </p:pic>
    </p:spTree>
    <p:extLst>
      <p:ext uri="{BB962C8B-B14F-4D97-AF65-F5344CB8AC3E}">
        <p14:creationId xmlns:p14="http://schemas.microsoft.com/office/powerpoint/2010/main" val="28456879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1800" y="-23764"/>
            <a:ext cx="3672192" cy="2295120"/>
          </a:xfrm>
          <a:prstGeom prst="rect">
            <a:avLst/>
          </a:prstGeom>
        </p:spPr>
      </p:pic>
      <p:sp>
        <p:nvSpPr>
          <p:cNvPr id="2" name="Rectangle 1"/>
          <p:cNvSpPr/>
          <p:nvPr/>
        </p:nvSpPr>
        <p:spPr>
          <a:xfrm>
            <a:off x="3764727" y="2433251"/>
            <a:ext cx="1614545" cy="276999"/>
          </a:xfrm>
          <a:prstGeom prst="rect">
            <a:avLst/>
          </a:prstGeom>
        </p:spPr>
        <p:txBody>
          <a:bodyPr wrap="none">
            <a:spAutoFit/>
          </a:bodyPr>
          <a:lstStyle/>
          <a:p>
            <a:pPr lvl="0">
              <a:spcBef>
                <a:spcPct val="30000"/>
              </a:spcBef>
            </a:pPr>
            <a:r>
              <a:rPr lang="en-US" sz="1200" dirty="0">
                <a:solidFill>
                  <a:srgbClr val="000000"/>
                </a:solidFill>
                <a:latin typeface="Calibri" panose="020F0502020204030204" pitchFamily="34" charset="0"/>
                <a:cs typeface="+mn-cs"/>
              </a:rPr>
              <a:t>Got an Apple II in 1985</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46" y="57150"/>
            <a:ext cx="2795954" cy="2822166"/>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1167" y="3105150"/>
            <a:ext cx="2961033" cy="19812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8400" y="2271355"/>
            <a:ext cx="2819400" cy="2814995"/>
          </a:xfrm>
          <a:prstGeom prst="rect">
            <a:avLst/>
          </a:prstGeom>
        </p:spPr>
      </p:pic>
    </p:spTree>
    <p:extLst>
      <p:ext uri="{BB962C8B-B14F-4D97-AF65-F5344CB8AC3E}">
        <p14:creationId xmlns:p14="http://schemas.microsoft.com/office/powerpoint/2010/main" val="586075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250px-Choplifter!_AP2_bo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2095500"/>
            <a:ext cx="84455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3" descr="564150_45573_fro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7475" y="3257550"/>
            <a:ext cx="1406525" cy="188595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625421-930920_71870_front_1__lar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0"/>
            <a:ext cx="1470025" cy="180975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5" descr="654418-dr_j_and_larry_bird_one_on_on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34300" y="0"/>
            <a:ext cx="14097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926298_62571_fron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71600" y="3806825"/>
            <a:ext cx="1371600" cy="13366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archon_ea_d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1600" y="2571750"/>
            <a:ext cx="1295400" cy="1200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bards_tale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43200" y="2571750"/>
            <a:ext cx="1219200" cy="118586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1" descr="Drol"/>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420" y="0"/>
            <a:ext cx="1263650" cy="173355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 descr="LeisureSuitLarry"/>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3409950"/>
            <a:ext cx="1382713" cy="173355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3" descr="Lode_Runner_Coverar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14800" y="1809750"/>
            <a:ext cx="1166813" cy="158115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4" descr="lurkinghorro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797175" y="3733800"/>
            <a:ext cx="1165225" cy="14097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5" descr="ManiacMansion"/>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1657350"/>
            <a:ext cx="1374775" cy="17526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6" descr="Pinball_Construction_Set_Coverart"/>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371600" y="0"/>
            <a:ext cx="259080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7" descr="U4box"/>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410200" y="2095500"/>
            <a:ext cx="7493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8" descr="250px-Airheart_box_art"/>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021138" y="3200400"/>
            <a:ext cx="1506537" cy="196215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9" descr="WinterGames"/>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172200" y="2095500"/>
            <a:ext cx="708025" cy="10668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0" descr="566640_30684_front"/>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734300" y="1428750"/>
            <a:ext cx="14097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5689600" y="3194050"/>
            <a:ext cx="1944688"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10" descr="BT2__larg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519930" y="0"/>
            <a:ext cx="2097012" cy="2105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5231142"/>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p:cNvPicPr>
            <a:picLocks noChangeAspect="1"/>
          </p:cNvPicPr>
          <p:nvPr/>
        </p:nvPicPr>
        <p:blipFill rotWithShape="1">
          <a:blip r:embed="rId3">
            <a:extLst>
              <a:ext uri="{28A0092B-C50C-407E-A947-70E740481C1C}">
                <a14:useLocalDpi xmlns:a14="http://schemas.microsoft.com/office/drawing/2010/main" val="0"/>
              </a:ext>
            </a:extLst>
          </a:blip>
          <a:srcRect/>
          <a:stretch/>
        </p:blipFill>
        <p:spPr bwMode="auto">
          <a:xfrm>
            <a:off x="6659880" y="173778"/>
            <a:ext cx="1645920" cy="236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27550" y="2659796"/>
            <a:ext cx="1725256" cy="2345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77079" y="2659796"/>
            <a:ext cx="2009327" cy="2345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7"/>
          <p:cNvPicPr>
            <a:picLocks noChangeAspect="1"/>
          </p:cNvPicPr>
          <p:nvPr/>
        </p:nvPicPr>
        <p:blipFill rotWithShape="1">
          <a:blip r:embed="rId6">
            <a:extLst>
              <a:ext uri="{28A0092B-C50C-407E-A947-70E740481C1C}">
                <a14:useLocalDpi xmlns:a14="http://schemas.microsoft.com/office/drawing/2010/main" val="0"/>
              </a:ext>
            </a:extLst>
          </a:blip>
          <a:srcRect/>
          <a:stretch/>
        </p:blipFill>
        <p:spPr bwMode="auto">
          <a:xfrm>
            <a:off x="2576621" y="173778"/>
            <a:ext cx="1928585" cy="237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16992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bwMode="auto">
          <a:xfrm>
            <a:off x="-26505" y="828"/>
            <a:ext cx="9183343" cy="514267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4"/>
          <p:cNvSpPr>
            <a:spLocks noChangeArrowheads="1"/>
          </p:cNvSpPr>
          <p:nvPr/>
        </p:nvSpPr>
        <p:spPr bwMode="auto">
          <a:xfrm>
            <a:off x="0" y="3698266"/>
            <a:ext cx="9144000"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80000"/>
              </a:lnSpc>
            </a:pPr>
            <a:r>
              <a:rPr lang="en-US" altLang="en-US" sz="4400" dirty="0" smtClean="0">
                <a:solidFill>
                  <a:schemeClr val="bg1"/>
                </a:solidFill>
                <a:latin typeface="Cooper Black" panose="0208090404030B020404" pitchFamily="18" charset="0"/>
              </a:rPr>
              <a:t>“A place we ache to go again, where we know we are loved.”</a:t>
            </a:r>
            <a:endParaRPr lang="en-US" altLang="en-US" sz="4400" dirty="0">
              <a:solidFill>
                <a:schemeClr val="bg1"/>
              </a:solidFill>
              <a:latin typeface="Cooper Black" panose="0208090404030B020404" pitchFamily="18" charset="0"/>
            </a:endParaRPr>
          </a:p>
        </p:txBody>
      </p:sp>
    </p:spTree>
    <p:extLst>
      <p:ext uri="{BB962C8B-B14F-4D97-AF65-F5344CB8AC3E}">
        <p14:creationId xmlns:p14="http://schemas.microsoft.com/office/powerpoint/2010/main" val="3250227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5410" name="Picture 2" descr="250px-Choplifter!_AP2_bo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2095500"/>
            <a:ext cx="84455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785411" name="Picture 3" descr="564150_45573_fro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7475" y="3257550"/>
            <a:ext cx="1406525" cy="1885950"/>
          </a:xfrm>
          <a:prstGeom prst="rect">
            <a:avLst/>
          </a:prstGeom>
          <a:noFill/>
          <a:extLst>
            <a:ext uri="{909E8E84-426E-40DD-AFC4-6F175D3DCCD1}">
              <a14:hiddenFill xmlns:a14="http://schemas.microsoft.com/office/drawing/2010/main">
                <a:solidFill>
                  <a:srgbClr val="FFFFFF"/>
                </a:solidFill>
              </a14:hiddenFill>
            </a:ext>
          </a:extLst>
        </p:spPr>
      </p:pic>
      <p:pic>
        <p:nvPicPr>
          <p:cNvPr id="785412" name="Picture 4" descr="625421-930920_71870_front_1__lar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0"/>
            <a:ext cx="1470025" cy="1809750"/>
          </a:xfrm>
          <a:prstGeom prst="rect">
            <a:avLst/>
          </a:prstGeom>
          <a:noFill/>
          <a:extLst>
            <a:ext uri="{909E8E84-426E-40DD-AFC4-6F175D3DCCD1}">
              <a14:hiddenFill xmlns:a14="http://schemas.microsoft.com/office/drawing/2010/main">
                <a:solidFill>
                  <a:srgbClr val="FFFFFF"/>
                </a:solidFill>
              </a14:hiddenFill>
            </a:ext>
          </a:extLst>
        </p:spPr>
      </p:pic>
      <p:pic>
        <p:nvPicPr>
          <p:cNvPr id="785413" name="Picture 5" descr="654418-dr_j_and_larry_bird_one_on_on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34300" y="0"/>
            <a:ext cx="14097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785414" name="Picture 6" descr="926298_62571_fron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71600" y="3806825"/>
            <a:ext cx="1371600" cy="1336675"/>
          </a:xfrm>
          <a:prstGeom prst="rect">
            <a:avLst/>
          </a:prstGeom>
          <a:noFill/>
          <a:extLst>
            <a:ext uri="{909E8E84-426E-40DD-AFC4-6F175D3DCCD1}">
              <a14:hiddenFill xmlns:a14="http://schemas.microsoft.com/office/drawing/2010/main">
                <a:solidFill>
                  <a:srgbClr val="FFFFFF"/>
                </a:solidFill>
              </a14:hiddenFill>
            </a:ext>
          </a:extLst>
        </p:spPr>
      </p:pic>
      <p:pic>
        <p:nvPicPr>
          <p:cNvPr id="785415" name="Picture 7" descr="archon_ea_d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1600" y="2571750"/>
            <a:ext cx="1295400" cy="1200150"/>
          </a:xfrm>
          <a:prstGeom prst="rect">
            <a:avLst/>
          </a:prstGeom>
          <a:noFill/>
          <a:extLst>
            <a:ext uri="{909E8E84-426E-40DD-AFC4-6F175D3DCCD1}">
              <a14:hiddenFill xmlns:a14="http://schemas.microsoft.com/office/drawing/2010/main">
                <a:solidFill>
                  <a:srgbClr val="FFFFFF"/>
                </a:solidFill>
              </a14:hiddenFill>
            </a:ext>
          </a:extLst>
        </p:spPr>
      </p:pic>
      <p:pic>
        <p:nvPicPr>
          <p:cNvPr id="785416" name="Picture 8" descr="bards_tale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43200" y="2571750"/>
            <a:ext cx="1219200" cy="1185863"/>
          </a:xfrm>
          <a:prstGeom prst="rect">
            <a:avLst/>
          </a:prstGeom>
          <a:noFill/>
          <a:extLst>
            <a:ext uri="{909E8E84-426E-40DD-AFC4-6F175D3DCCD1}">
              <a14:hiddenFill xmlns:a14="http://schemas.microsoft.com/office/drawing/2010/main">
                <a:solidFill>
                  <a:srgbClr val="FFFFFF"/>
                </a:solidFill>
              </a14:hiddenFill>
            </a:ext>
          </a:extLst>
        </p:spPr>
      </p:pic>
      <p:pic>
        <p:nvPicPr>
          <p:cNvPr id="785418" name="Picture 10" descr="BT2__larg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19930" y="0"/>
            <a:ext cx="2097012" cy="2105530"/>
          </a:xfrm>
          <a:prstGeom prst="rect">
            <a:avLst/>
          </a:prstGeom>
          <a:noFill/>
          <a:extLst>
            <a:ext uri="{909E8E84-426E-40DD-AFC4-6F175D3DCCD1}">
              <a14:hiddenFill xmlns:a14="http://schemas.microsoft.com/office/drawing/2010/main">
                <a:solidFill>
                  <a:srgbClr val="FFFFFF"/>
                </a:solidFill>
              </a14:hiddenFill>
            </a:ext>
          </a:extLst>
        </p:spPr>
      </p:pic>
      <p:pic>
        <p:nvPicPr>
          <p:cNvPr id="785419" name="Picture 11" descr="Drol"/>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1263650" cy="1733550"/>
          </a:xfrm>
          <a:prstGeom prst="rect">
            <a:avLst/>
          </a:prstGeom>
          <a:noFill/>
          <a:extLst>
            <a:ext uri="{909E8E84-426E-40DD-AFC4-6F175D3DCCD1}">
              <a14:hiddenFill xmlns:a14="http://schemas.microsoft.com/office/drawing/2010/main">
                <a:solidFill>
                  <a:srgbClr val="FFFFFF"/>
                </a:solidFill>
              </a14:hiddenFill>
            </a:ext>
          </a:extLst>
        </p:spPr>
      </p:pic>
      <p:pic>
        <p:nvPicPr>
          <p:cNvPr id="785420" name="Picture 12" descr="LeisureSuitLarr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3409950"/>
            <a:ext cx="1382713" cy="1733550"/>
          </a:xfrm>
          <a:prstGeom prst="rect">
            <a:avLst/>
          </a:prstGeom>
          <a:noFill/>
          <a:extLst>
            <a:ext uri="{909E8E84-426E-40DD-AFC4-6F175D3DCCD1}">
              <a14:hiddenFill xmlns:a14="http://schemas.microsoft.com/office/drawing/2010/main">
                <a:solidFill>
                  <a:srgbClr val="FFFFFF"/>
                </a:solidFill>
              </a14:hiddenFill>
            </a:ext>
          </a:extLst>
        </p:spPr>
      </p:pic>
      <p:pic>
        <p:nvPicPr>
          <p:cNvPr id="785421" name="Picture 13" descr="Lode_Runner_Coverar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14800" y="1809750"/>
            <a:ext cx="1166813" cy="1581150"/>
          </a:xfrm>
          <a:prstGeom prst="rect">
            <a:avLst/>
          </a:prstGeom>
          <a:noFill/>
          <a:extLst>
            <a:ext uri="{909E8E84-426E-40DD-AFC4-6F175D3DCCD1}">
              <a14:hiddenFill xmlns:a14="http://schemas.microsoft.com/office/drawing/2010/main">
                <a:solidFill>
                  <a:srgbClr val="FFFFFF"/>
                </a:solidFill>
              </a14:hiddenFill>
            </a:ext>
          </a:extLst>
        </p:spPr>
      </p:pic>
      <p:pic>
        <p:nvPicPr>
          <p:cNvPr id="785422" name="Picture 14" descr="lurkinghorro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97175" y="3733800"/>
            <a:ext cx="1165225" cy="1409700"/>
          </a:xfrm>
          <a:prstGeom prst="rect">
            <a:avLst/>
          </a:prstGeom>
          <a:noFill/>
          <a:extLst>
            <a:ext uri="{909E8E84-426E-40DD-AFC4-6F175D3DCCD1}">
              <a14:hiddenFill xmlns:a14="http://schemas.microsoft.com/office/drawing/2010/main">
                <a:solidFill>
                  <a:srgbClr val="FFFFFF"/>
                </a:solidFill>
              </a14:hiddenFill>
            </a:ext>
          </a:extLst>
        </p:spPr>
      </p:pic>
      <p:pic>
        <p:nvPicPr>
          <p:cNvPr id="785423" name="Picture 15" descr="ManiacMansion"/>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1657350"/>
            <a:ext cx="1374775" cy="1752600"/>
          </a:xfrm>
          <a:prstGeom prst="rect">
            <a:avLst/>
          </a:prstGeom>
          <a:noFill/>
          <a:extLst>
            <a:ext uri="{909E8E84-426E-40DD-AFC4-6F175D3DCCD1}">
              <a14:hiddenFill xmlns:a14="http://schemas.microsoft.com/office/drawing/2010/main">
                <a:solidFill>
                  <a:srgbClr val="FFFFFF"/>
                </a:solidFill>
              </a14:hiddenFill>
            </a:ext>
          </a:extLst>
        </p:spPr>
      </p:pic>
      <p:pic>
        <p:nvPicPr>
          <p:cNvPr id="785424" name="Picture 16" descr="Pinball_Construction_Set_Coverart"/>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371600" y="0"/>
            <a:ext cx="259080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785425" name="Picture 17" descr="U4box"/>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410200" y="2095500"/>
            <a:ext cx="7493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785426" name="Picture 18" descr="250px-Airheart_box_art"/>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021138" y="3200400"/>
            <a:ext cx="1506537" cy="1962150"/>
          </a:xfrm>
          <a:prstGeom prst="rect">
            <a:avLst/>
          </a:prstGeom>
          <a:noFill/>
          <a:extLst>
            <a:ext uri="{909E8E84-426E-40DD-AFC4-6F175D3DCCD1}">
              <a14:hiddenFill xmlns:a14="http://schemas.microsoft.com/office/drawing/2010/main">
                <a:solidFill>
                  <a:srgbClr val="FFFFFF"/>
                </a:solidFill>
              </a14:hiddenFill>
            </a:ext>
          </a:extLst>
        </p:spPr>
      </p:pic>
      <p:pic>
        <p:nvPicPr>
          <p:cNvPr id="785427" name="Picture 19" descr="WinterGames"/>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172200" y="2095500"/>
            <a:ext cx="708025" cy="1066800"/>
          </a:xfrm>
          <a:prstGeom prst="rect">
            <a:avLst/>
          </a:prstGeom>
          <a:noFill/>
          <a:extLst>
            <a:ext uri="{909E8E84-426E-40DD-AFC4-6F175D3DCCD1}">
              <a14:hiddenFill xmlns:a14="http://schemas.microsoft.com/office/drawing/2010/main">
                <a:solidFill>
                  <a:srgbClr val="FFFFFF"/>
                </a:solidFill>
              </a14:hiddenFill>
            </a:ext>
          </a:extLst>
        </p:spPr>
      </p:pic>
      <p:pic>
        <p:nvPicPr>
          <p:cNvPr id="785428" name="Picture 20" descr="566640_30684_front"/>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734300" y="1428750"/>
            <a:ext cx="14097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5689600" y="3194050"/>
            <a:ext cx="1944688"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6308785"/>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4"/>
          <p:cNvSpPr>
            <a:spLocks noChangeArrowheads="1"/>
          </p:cNvSpPr>
          <p:nvPr/>
        </p:nvSpPr>
        <p:spPr bwMode="auto">
          <a:xfrm>
            <a:off x="0" y="1657350"/>
            <a:ext cx="9144000"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80000"/>
              </a:lnSpc>
            </a:pPr>
            <a:r>
              <a:rPr lang="en-US" altLang="en-US" sz="8800" dirty="0" smtClean="0">
                <a:solidFill>
                  <a:schemeClr val="bg1"/>
                </a:solidFill>
                <a:latin typeface="Cooper Black" panose="0208090404030B020404" pitchFamily="18" charset="0"/>
              </a:rPr>
              <a:t>BACK </a:t>
            </a:r>
            <a:r>
              <a:rPr lang="en-US" altLang="en-US" sz="8800" dirty="0">
                <a:solidFill>
                  <a:schemeClr val="bg1"/>
                </a:solidFill>
                <a:latin typeface="Cooper Black" panose="0208090404030B020404" pitchFamily="18" charset="0"/>
              </a:rPr>
              <a:t>TO </a:t>
            </a:r>
            <a:endParaRPr lang="en-US" altLang="en-US" sz="8800" dirty="0" smtClean="0">
              <a:solidFill>
                <a:schemeClr val="bg1"/>
              </a:solidFill>
              <a:latin typeface="Cooper Black" panose="0208090404030B020404" pitchFamily="18" charset="0"/>
            </a:endParaRPr>
          </a:p>
          <a:p>
            <a:pPr algn="ctr" eaLnBrk="1" hangingPunct="1">
              <a:lnSpc>
                <a:spcPct val="80000"/>
              </a:lnSpc>
            </a:pPr>
            <a:r>
              <a:rPr lang="en-US" altLang="en-US" sz="8800" dirty="0" smtClean="0">
                <a:solidFill>
                  <a:schemeClr val="bg1"/>
                </a:solidFill>
                <a:latin typeface="Cooper Black" panose="0208090404030B020404" pitchFamily="18" charset="0"/>
              </a:rPr>
              <a:t>THE </a:t>
            </a:r>
            <a:r>
              <a:rPr lang="en-US" altLang="en-US" sz="8800" dirty="0">
                <a:solidFill>
                  <a:schemeClr val="bg1"/>
                </a:solidFill>
                <a:latin typeface="Cooper Black" panose="0208090404030B020404" pitchFamily="18" charset="0"/>
              </a:rPr>
              <a:t>START</a:t>
            </a:r>
          </a:p>
        </p:txBody>
      </p:sp>
    </p:spTree>
    <p:extLst>
      <p:ext uri="{BB962C8B-B14F-4D97-AF65-F5344CB8AC3E}">
        <p14:creationId xmlns:p14="http://schemas.microsoft.com/office/powerpoint/2010/main" val="19141908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ChangeArrowheads="1"/>
          </p:cNvSpPr>
          <p:nvPr/>
        </p:nvSpPr>
        <p:spPr bwMode="auto">
          <a:xfrm>
            <a:off x="-152400" y="34925"/>
            <a:ext cx="7772400" cy="352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80000"/>
              </a:lnSpc>
            </a:pPr>
            <a:r>
              <a:rPr lang="en-US" altLang="en-US" sz="10000">
                <a:solidFill>
                  <a:schemeClr val="bg1"/>
                </a:solidFill>
                <a:latin typeface="Rockwell Extra Bold" panose="02060903040505020403" pitchFamily="18" charset="0"/>
              </a:rPr>
              <a:t>PATRICK</a:t>
            </a:r>
          </a:p>
          <a:p>
            <a:pPr algn="ctr">
              <a:lnSpc>
                <a:spcPct val="80000"/>
              </a:lnSpc>
            </a:pPr>
            <a:r>
              <a:rPr lang="en-US" altLang="en-US" sz="10000">
                <a:solidFill>
                  <a:schemeClr val="bg1"/>
                </a:solidFill>
                <a:latin typeface="Rockwell Extra Bold" panose="02060903040505020403" pitchFamily="18" charset="0"/>
              </a:rPr>
              <a:t>PLOURDE</a:t>
            </a:r>
          </a:p>
        </p:txBody>
      </p:sp>
      <p:sp>
        <p:nvSpPr>
          <p:cNvPr id="118787" name="Rectangle 4"/>
          <p:cNvSpPr>
            <a:spLocks noChangeArrowheads="1"/>
          </p:cNvSpPr>
          <p:nvPr/>
        </p:nvSpPr>
        <p:spPr bwMode="auto">
          <a:xfrm>
            <a:off x="0" y="4017090"/>
            <a:ext cx="4343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80000"/>
              </a:lnSpc>
            </a:pPr>
            <a:r>
              <a:rPr lang="en-US" altLang="en-US" sz="3000" dirty="0">
                <a:solidFill>
                  <a:schemeClr val="bg1"/>
                </a:solidFill>
                <a:latin typeface="Rockwell Extra Bold" panose="02060903040505020403" pitchFamily="18" charset="0"/>
              </a:rPr>
              <a:t>Creative Director</a:t>
            </a:r>
          </a:p>
          <a:p>
            <a:pPr>
              <a:lnSpc>
                <a:spcPct val="80000"/>
              </a:lnSpc>
            </a:pPr>
            <a:r>
              <a:rPr lang="en-US" altLang="en-US" sz="3000" dirty="0">
                <a:solidFill>
                  <a:schemeClr val="bg1"/>
                </a:solidFill>
                <a:latin typeface="Rockwell Extra Bold" panose="02060903040505020403" pitchFamily="18" charset="0"/>
              </a:rPr>
              <a:t>Ubisoft Montreal</a:t>
            </a:r>
          </a:p>
          <a:p>
            <a:pPr>
              <a:lnSpc>
                <a:spcPct val="80000"/>
              </a:lnSpc>
            </a:pPr>
            <a:r>
              <a:rPr lang="en-US" altLang="en-US" sz="3000" dirty="0">
                <a:solidFill>
                  <a:schemeClr val="bg1"/>
                </a:solidFill>
                <a:latin typeface="Rockwell Extra Bold" panose="02060903040505020403" pitchFamily="18" charset="0"/>
              </a:rPr>
              <a:t>@</a:t>
            </a:r>
            <a:r>
              <a:rPr lang="en-US" altLang="en-US" sz="3000" dirty="0" err="1">
                <a:solidFill>
                  <a:schemeClr val="bg1"/>
                </a:solidFill>
                <a:latin typeface="Rockwell Extra Bold" panose="02060903040505020403" pitchFamily="18" charset="0"/>
              </a:rPr>
              <a:t>patrick_plourde</a:t>
            </a:r>
            <a:endParaRPr lang="en-US" altLang="en-US" sz="3000" dirty="0">
              <a:solidFill>
                <a:schemeClr val="bg1"/>
              </a:solidFill>
              <a:latin typeface="Rockwell Extra Bold" panose="02060903040505020403" pitchFamily="18" charset="0"/>
            </a:endParaRPr>
          </a:p>
        </p:txBody>
      </p:sp>
      <p:pic>
        <p:nvPicPr>
          <p:cNvPr id="5" name="Tom_Clancy_Rainbow_Six_Vegas_Game_Cover.jpg" descr="http://upload.wikimedia.org/wikipedia/en/a/a8/Tom_Clancy_Rainbow_Six_Vegas_Game_Cov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0" y="3525273"/>
            <a:ext cx="1252824" cy="1571237"/>
          </a:xfrm>
          <a:prstGeom prst="rect">
            <a:avLst/>
          </a:prstGeom>
          <a:ln w="12700">
            <a:miter lim="400000"/>
          </a:ln>
        </p:spPr>
      </p:pic>
      <p:pic>
        <p:nvPicPr>
          <p:cNvPr id="6" name="Far_Cry_3_PAL_box_art.jpg" descr="http://upload.wikimedia.org/wikipedia/en/c/c6/Far_Cry_3_PAL_box_ar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0" y="1671029"/>
            <a:ext cx="1229378" cy="1788084"/>
          </a:xfrm>
          <a:prstGeom prst="rect">
            <a:avLst/>
          </a:prstGeom>
          <a:ln w="12700">
            <a:miter lim="400000"/>
          </a:ln>
        </p:spPr>
      </p:pic>
      <p:pic>
        <p:nvPicPr>
          <p:cNvPr id="7" name="Child_of_Light_art.jpeg" descr="http://upload.wikimedia.org/wikipedia/en/8/8c/Child_of_Light_art.jpg"/>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7637710" y="34925"/>
            <a:ext cx="1211668" cy="1554480"/>
          </a:xfrm>
          <a:prstGeom prst="rect">
            <a:avLst/>
          </a:prstGeom>
          <a:ln w="12700">
            <a:miter lim="400000"/>
          </a:ln>
        </p:spPr>
      </p:pic>
    </p:spTree>
    <p:extLst>
      <p:ext uri="{BB962C8B-B14F-4D97-AF65-F5344CB8AC3E}">
        <p14:creationId xmlns:p14="http://schemas.microsoft.com/office/powerpoint/2010/main" val="38719398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hape 13"/>
          <p:cNvSpPr/>
          <p:nvPr/>
        </p:nvSpPr>
        <p:spPr>
          <a:xfrm>
            <a:off x="4449603" y="2965450"/>
            <a:ext cx="4407060" cy="171644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lgn="r" eaLnBrk="1" fontAlgn="auto" hangingPunct="1">
              <a:spcBef>
                <a:spcPts val="0"/>
              </a:spcBef>
              <a:spcAft>
                <a:spcPts val="0"/>
              </a:spcAft>
            </a:pPr>
            <a:r>
              <a:rPr sz="4800" kern="0">
                <a:solidFill>
                  <a:srgbClr val="FFFFFF"/>
                </a:solidFill>
                <a:latin typeface="Arial"/>
                <a:cs typeface="Arial"/>
                <a:sym typeface="Arial"/>
              </a:rPr>
              <a:t>Patrick Plourde</a:t>
            </a:r>
          </a:p>
          <a:p>
            <a:pPr algn="r" eaLnBrk="1" fontAlgn="auto" hangingPunct="1">
              <a:spcBef>
                <a:spcPts val="0"/>
              </a:spcBef>
              <a:spcAft>
                <a:spcPts val="0"/>
              </a:spcAft>
            </a:pPr>
            <a:r>
              <a:rPr sz="3200" kern="0">
                <a:solidFill>
                  <a:srgbClr val="FFFFFF"/>
                </a:solidFill>
                <a:latin typeface="Arial"/>
                <a:cs typeface="Arial"/>
                <a:sym typeface="Arial"/>
              </a:rPr>
              <a:t>Creative Director</a:t>
            </a:r>
          </a:p>
          <a:p>
            <a:pPr algn="r" eaLnBrk="1" fontAlgn="auto" hangingPunct="1">
              <a:spcBef>
                <a:spcPts val="0"/>
              </a:spcBef>
              <a:spcAft>
                <a:spcPts val="0"/>
              </a:spcAft>
            </a:pPr>
            <a:r>
              <a:rPr sz="3200" kern="0">
                <a:solidFill>
                  <a:srgbClr val="FFFFFF"/>
                </a:solidFill>
                <a:latin typeface="Arial"/>
                <a:cs typeface="Arial"/>
                <a:sym typeface="Arial"/>
              </a:rPr>
              <a:t>Ubisoft Montreal</a:t>
            </a:r>
          </a:p>
        </p:txBody>
      </p:sp>
    </p:spTree>
    <p:extLst>
      <p:ext uri="{BB962C8B-B14F-4D97-AF65-F5344CB8AC3E}">
        <p14:creationId xmlns:p14="http://schemas.microsoft.com/office/powerpoint/2010/main" val="363118967"/>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metal_gear_solid_ntsc-front.jpg" descr="http://stargamer1138.files.wordpress.com/2010/03/metal_gear_solid_ntsc-front.jpg"/>
          <p:cNvPicPr/>
          <p:nvPr/>
        </p:nvPicPr>
        <p:blipFill>
          <a:blip r:embed="rId3">
            <a:extLst>
              <a:ext uri="{28A0092B-C50C-407E-A947-70E740481C1C}">
                <a14:useLocalDpi xmlns:a14="http://schemas.microsoft.com/office/drawing/2010/main" val="0"/>
              </a:ext>
            </a:extLst>
          </a:blip>
          <a:stretch>
            <a:fillRect/>
          </a:stretch>
        </p:blipFill>
        <p:spPr>
          <a:xfrm>
            <a:off x="1676400" y="125412"/>
            <a:ext cx="4876800" cy="4781551"/>
          </a:xfrm>
          <a:prstGeom prst="rect">
            <a:avLst/>
          </a:prstGeom>
          <a:ln w="12700">
            <a:miter lim="400000"/>
          </a:ln>
        </p:spPr>
      </p:pic>
      <p:pic>
        <p:nvPicPr>
          <p:cNvPr id="16" name="cool_003.jpg" descr="http://coolstuffiknow.files.wordpress.com/2012/04/cool_003.jpg"/>
          <p:cNvPicPr/>
          <p:nvPr/>
        </p:nvPicPr>
        <p:blipFill>
          <a:blip r:embed="rId4">
            <a:extLst>
              <a:ext uri="{28A0092B-C50C-407E-A947-70E740481C1C}">
                <a14:useLocalDpi xmlns:a14="http://schemas.microsoft.com/office/drawing/2010/main" val="0"/>
              </a:ext>
            </a:extLst>
          </a:blip>
          <a:stretch>
            <a:fillRect/>
          </a:stretch>
        </p:blipFill>
        <p:spPr>
          <a:xfrm>
            <a:off x="5772150" y="1504950"/>
            <a:ext cx="3352800" cy="3402013"/>
          </a:xfrm>
          <a:prstGeom prst="rect">
            <a:avLst/>
          </a:prstGeom>
          <a:ln w="12700">
            <a:miter lim="400000"/>
          </a:ln>
        </p:spPr>
      </p:pic>
    </p:spTree>
    <p:extLst>
      <p:ext uri="{BB962C8B-B14F-4D97-AF65-F5344CB8AC3E}">
        <p14:creationId xmlns:p14="http://schemas.microsoft.com/office/powerpoint/2010/main" val="2845648159"/>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p:tmAbs val="0"/>
                                  </p:iterate>
                                  <p:childTnLst>
                                    <p:set>
                                      <p:cBhvr>
                                        <p:cTn id="6" fill="hold"/>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p:tmAbs val="0"/>
                                  </p:iterate>
                                  <p:childTnLst>
                                    <p:set>
                                      <p:cBhvr>
                                        <p:cTn id="11" fill="hold"/>
                                        <p:tgtEl>
                                          <p:spTgt spid="16"/>
                                        </p:tgtEl>
                                        <p:attrNameLst>
                                          <p:attrName>style.visibility</p:attrName>
                                        </p:attrNameLst>
                                      </p:cBhvr>
                                      <p:to>
                                        <p:strVal val="visible"/>
                                      </p:to>
                                    </p:set>
                                    <p:animEffect transition="in" filter="fade">
                                      <p:cBhvr>
                                        <p:cTn id="12" dur="4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advAuto="0"/>
      <p:bldP spid="16" grpId="0"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asted-image.png"/>
          <p:cNvPicPr/>
          <p:nvPr/>
        </p:nvPicPr>
        <p:blipFill>
          <a:blip r:embed="rId3">
            <a:extLst>
              <a:ext uri="{28A0092B-C50C-407E-A947-70E740481C1C}">
                <a14:useLocalDpi xmlns:a14="http://schemas.microsoft.com/office/drawing/2010/main" val="0"/>
              </a:ext>
            </a:extLst>
          </a:blip>
          <a:stretch>
            <a:fillRect/>
          </a:stretch>
        </p:blipFill>
        <p:spPr>
          <a:xfrm>
            <a:off x="3539388" y="1182287"/>
            <a:ext cx="5080140" cy="2857579"/>
          </a:xfrm>
          <a:prstGeom prst="rect">
            <a:avLst/>
          </a:prstGeom>
          <a:ln w="12700">
            <a:miter lim="400000"/>
          </a:ln>
        </p:spPr>
      </p:pic>
      <p:pic>
        <p:nvPicPr>
          <p:cNvPr id="21" name="pasted-image.tif"/>
          <p:cNvPicPr/>
          <p:nvPr/>
        </p:nvPicPr>
        <p:blipFill>
          <a:blip r:embed="rId4">
            <a:extLst>
              <a:ext uri="{28A0092B-C50C-407E-A947-70E740481C1C}">
                <a14:useLocalDpi xmlns:a14="http://schemas.microsoft.com/office/drawing/2010/main" val="0"/>
              </a:ext>
            </a:extLst>
          </a:blip>
          <a:stretch>
            <a:fillRect/>
          </a:stretch>
        </p:blipFill>
        <p:spPr>
          <a:xfrm>
            <a:off x="768730" y="1020253"/>
            <a:ext cx="2381293" cy="3359191"/>
          </a:xfrm>
          <a:prstGeom prst="rect">
            <a:avLst/>
          </a:prstGeom>
          <a:ln w="12700">
            <a:miter lim="400000"/>
          </a:ln>
        </p:spPr>
      </p:pic>
      <p:sp>
        <p:nvSpPr>
          <p:cNvPr id="22" name="Shape 22"/>
          <p:cNvSpPr/>
          <p:nvPr/>
        </p:nvSpPr>
        <p:spPr>
          <a:xfrm>
            <a:off x="2913507" y="2126738"/>
            <a:ext cx="1066801" cy="1143001"/>
          </a:xfrm>
          <a:prstGeom prst="rightArrow">
            <a:avLst>
              <a:gd name="adj1" fmla="val 50000"/>
              <a:gd name="adj2" fmla="val 50000"/>
            </a:avLst>
          </a:prstGeom>
          <a:solidFill>
            <a:srgbClr val="BBE0E3"/>
          </a:solidFill>
          <a:ln w="12700">
            <a:solidFill>
              <a:srgbClr val="89A4A7"/>
            </a:solidFill>
            <a:round/>
          </a:ln>
        </p:spPr>
        <p:txBody>
          <a:bodyPr lIns="0" tIns="0" rIns="0" bIns="0" anchor="ctr"/>
          <a:lstStyle/>
          <a:p>
            <a:pPr algn="ctr" eaLnBrk="1" fontAlgn="auto" hangingPunct="1">
              <a:spcBef>
                <a:spcPts val="0"/>
              </a:spcBef>
              <a:spcAft>
                <a:spcPts val="0"/>
              </a:spcAft>
              <a:defRPr>
                <a:solidFill>
                  <a:srgbClr val="FFFFFF"/>
                </a:solidFill>
              </a:defRPr>
            </a:pPr>
            <a:endParaRPr kern="0">
              <a:solidFill>
                <a:srgbClr val="FFFFFF"/>
              </a:solidFill>
              <a:latin typeface="Arial"/>
              <a:cs typeface="Arial"/>
              <a:sym typeface="Arial"/>
            </a:endParaRPr>
          </a:p>
        </p:txBody>
      </p:sp>
    </p:spTree>
    <p:extLst>
      <p:ext uri="{BB962C8B-B14F-4D97-AF65-F5344CB8AC3E}">
        <p14:creationId xmlns:p14="http://schemas.microsoft.com/office/powerpoint/2010/main" val="2380673599"/>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p:tmAbs val="0"/>
                                  </p:iterate>
                                  <p:childTnLst>
                                    <p:set>
                                      <p:cBhvr>
                                        <p:cTn id="6" fill="hold"/>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iterate>
                                    <p:tmAbs val="0"/>
                                  </p:iterate>
                                  <p:childTnLst>
                                    <p:set>
                                      <p:cBhvr>
                                        <p:cTn id="10" fill="hold"/>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advAuto="0"/>
      <p:bldP spid="22" grpId="0"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DSC_29701.jpeg" descr="http://ubiworkshop.com/the-workshop/wp-content/uploads/2011/10/DSC_29701.jpg"/>
          <p:cNvPicPr/>
          <p:nvPr/>
        </p:nvPicPr>
        <p:blipFill>
          <a:blip r:embed="rId3">
            <a:extLst>
              <a:ext uri="{28A0092B-C50C-407E-A947-70E740481C1C}">
                <a14:useLocalDpi xmlns:a14="http://schemas.microsoft.com/office/drawing/2010/main" val="0"/>
              </a:ext>
            </a:extLst>
          </a:blip>
          <a:stretch>
            <a:fillRect/>
          </a:stretch>
        </p:blipFill>
        <p:spPr>
          <a:xfrm>
            <a:off x="1524000" y="1090612"/>
            <a:ext cx="5715000" cy="3781426"/>
          </a:xfrm>
          <a:prstGeom prst="rect">
            <a:avLst/>
          </a:prstGeom>
          <a:ln w="12700">
            <a:miter lim="400000"/>
          </a:ln>
        </p:spPr>
      </p:pic>
      <p:sp>
        <p:nvSpPr>
          <p:cNvPr id="27" name="Shape 27"/>
          <p:cNvSpPr/>
          <p:nvPr/>
        </p:nvSpPr>
        <p:spPr>
          <a:xfrm>
            <a:off x="400050" y="214312"/>
            <a:ext cx="8286750" cy="85640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eaLnBrk="1" fontAlgn="auto" hangingPunct="1">
              <a:spcBef>
                <a:spcPts val="0"/>
              </a:spcBef>
              <a:spcAft>
                <a:spcPts val="0"/>
              </a:spcAft>
            </a:pPr>
            <a:r>
              <a:rPr sz="5400" kern="0">
                <a:solidFill>
                  <a:srgbClr val="FFFFFF"/>
                </a:solidFill>
                <a:latin typeface="Arial"/>
                <a:cs typeface="Arial"/>
                <a:sym typeface="Arial"/>
              </a:rPr>
              <a:t>15 years</a:t>
            </a:r>
            <a:r>
              <a:rPr sz="3200" kern="0">
                <a:solidFill>
                  <a:srgbClr val="FFFFFF"/>
                </a:solidFill>
                <a:latin typeface="Arial"/>
                <a:cs typeface="Arial"/>
                <a:sym typeface="Arial"/>
              </a:rPr>
              <a:t> (and 30 pounds later)</a:t>
            </a:r>
            <a:r>
              <a:rPr sz="5400" kern="0">
                <a:solidFill>
                  <a:srgbClr val="FFFFFF"/>
                </a:solidFill>
                <a:latin typeface="Arial"/>
                <a:cs typeface="Arial"/>
                <a:sym typeface="Arial"/>
              </a:rPr>
              <a:t>…</a:t>
            </a:r>
          </a:p>
        </p:txBody>
      </p:sp>
    </p:spTree>
    <p:extLst>
      <p:ext uri="{BB962C8B-B14F-4D97-AF65-F5344CB8AC3E}">
        <p14:creationId xmlns:p14="http://schemas.microsoft.com/office/powerpoint/2010/main" val="3879684896"/>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p:tmAbs val="0"/>
                                  </p:iterate>
                                  <p:childTnLst>
                                    <p:set>
                                      <p:cBhvr>
                                        <p:cTn id="6" fill="hold"/>
                                        <p:tgtEl>
                                          <p:spTgt spid="26"/>
                                        </p:tgtEl>
                                        <p:attrNameLst>
                                          <p:attrName>style.visibility</p:attrName>
                                        </p:attrNameLst>
                                      </p:cBhvr>
                                      <p:to>
                                        <p:strVal val="visible"/>
                                      </p:to>
                                    </p:set>
                                    <p:animEffect transition="in" filter="fade">
                                      <p:cBhvr>
                                        <p:cTn id="7"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asted-image.tif"/>
          <p:cNvPicPr/>
          <p:nvPr/>
        </p:nvPicPr>
        <p:blipFill>
          <a:blip r:embed="rId3">
            <a:extLst>
              <a:ext uri="{28A0092B-C50C-407E-A947-70E740481C1C}">
                <a14:useLocalDpi xmlns:a14="http://schemas.microsoft.com/office/drawing/2010/main" val="0"/>
              </a:ext>
            </a:extLst>
          </a:blip>
          <a:stretch>
            <a:fillRect/>
          </a:stretch>
        </p:blipFill>
        <p:spPr>
          <a:xfrm>
            <a:off x="651424" y="571"/>
            <a:ext cx="7709228" cy="5143501"/>
          </a:xfrm>
          <a:prstGeom prst="rect">
            <a:avLst/>
          </a:prstGeom>
          <a:ln w="12700">
            <a:miter lim="400000"/>
          </a:ln>
        </p:spPr>
      </p:pic>
      <p:pic>
        <p:nvPicPr>
          <p:cNvPr id="32" name="pasted-image.png"/>
          <p:cNvPicPr/>
          <p:nvPr/>
        </p:nvPicPr>
        <p:blipFill>
          <a:blip r:embed="rId4">
            <a:extLst>
              <a:ext uri="{28A0092B-C50C-407E-A947-70E740481C1C}">
                <a14:useLocalDpi xmlns:a14="http://schemas.microsoft.com/office/drawing/2010/main" val="0"/>
              </a:ext>
            </a:extLst>
          </a:blip>
          <a:stretch>
            <a:fillRect/>
          </a:stretch>
        </p:blipFill>
        <p:spPr>
          <a:xfrm>
            <a:off x="607983" y="-86460"/>
            <a:ext cx="8042491" cy="5365850"/>
          </a:xfrm>
          <a:prstGeom prst="rect">
            <a:avLst/>
          </a:prstGeom>
          <a:ln w="12700">
            <a:miter lim="400000"/>
          </a:ln>
        </p:spPr>
      </p:pic>
    </p:spTree>
    <p:extLst>
      <p:ext uri="{BB962C8B-B14F-4D97-AF65-F5344CB8AC3E}">
        <p14:creationId xmlns:p14="http://schemas.microsoft.com/office/powerpoint/2010/main" val="3432422640"/>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p:tmAbs val="0"/>
                                  </p:iterate>
                                  <p:childTnLst>
                                    <p:set>
                                      <p:cBhvr>
                                        <p:cTn id="6" fill="hold"/>
                                        <p:tgtEl>
                                          <p:spTgt spid="31"/>
                                        </p:tgtEl>
                                        <p:attrNameLst>
                                          <p:attrName>style.visibility</p:attrName>
                                        </p:attrNameLst>
                                      </p:cBhvr>
                                      <p:to>
                                        <p:strVal val="visible"/>
                                      </p:to>
                                    </p:set>
                                    <p:animEffect transition="in" filter="fade">
                                      <p:cBhvr>
                                        <p:cTn id="7" dur="1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p:tmAbs val="0"/>
                                  </p:iterate>
                                  <p:childTnLst>
                                    <p:set>
                                      <p:cBhvr>
                                        <p:cTn id="11" fill="hold"/>
                                        <p:tgtEl>
                                          <p:spTgt spid="32"/>
                                        </p:tgtEl>
                                        <p:attrNameLst>
                                          <p:attrName>style.visibility</p:attrName>
                                        </p:attrNameLst>
                                      </p:cBhvr>
                                      <p:to>
                                        <p:strVal val="visible"/>
                                      </p:to>
                                    </p:set>
                                    <p:animEffect transition="in" filter="fade">
                                      <p:cBhvr>
                                        <p:cTn id="12"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advAuto="0"/>
      <p:bldP spid="32" grpId="0"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Tom_Clancy_Rainbow_Six_Vegas_Game_Cover.jpg" descr="http://upload.wikimedia.org/wikipedia/en/a/a8/Tom_Clancy_Rainbow_Six_Vegas_Game_Cover.jpg"/>
          <p:cNvPicPr/>
          <p:nvPr/>
        </p:nvPicPr>
        <p:blipFill>
          <a:blip r:embed="rId3">
            <a:extLst>
              <a:ext uri="{28A0092B-C50C-407E-A947-70E740481C1C}">
                <a14:useLocalDpi xmlns:a14="http://schemas.microsoft.com/office/drawing/2010/main" val="0"/>
              </a:ext>
            </a:extLst>
          </a:blip>
          <a:stretch>
            <a:fillRect/>
          </a:stretch>
        </p:blipFill>
        <p:spPr>
          <a:xfrm>
            <a:off x="1528762" y="120650"/>
            <a:ext cx="2005013" cy="2514600"/>
          </a:xfrm>
          <a:prstGeom prst="rect">
            <a:avLst/>
          </a:prstGeom>
          <a:ln w="12700">
            <a:miter lim="400000"/>
          </a:ln>
        </p:spPr>
      </p:pic>
      <p:pic>
        <p:nvPicPr>
          <p:cNvPr id="37" name="Tom_Clancy_Rainbow_Six_Vegas_2_Game_Cover.jpg" descr="http://upload.wikimedia.org/wikipedia/en/8/8f/Tom_Clancy_Rainbow_Six_Vegas_2_Game_Cover.jpg"/>
          <p:cNvPicPr/>
          <p:nvPr/>
        </p:nvPicPr>
        <p:blipFill>
          <a:blip r:embed="rId4">
            <a:extLst>
              <a:ext uri="{28A0092B-C50C-407E-A947-70E740481C1C}">
                <a14:useLocalDpi xmlns:a14="http://schemas.microsoft.com/office/drawing/2010/main" val="0"/>
              </a:ext>
            </a:extLst>
          </a:blip>
          <a:stretch>
            <a:fillRect/>
          </a:stretch>
        </p:blipFill>
        <p:spPr>
          <a:xfrm>
            <a:off x="3533775" y="114300"/>
            <a:ext cx="2036763" cy="2514600"/>
          </a:xfrm>
          <a:prstGeom prst="rect">
            <a:avLst/>
          </a:prstGeom>
          <a:ln w="12700">
            <a:miter lim="400000"/>
          </a:ln>
        </p:spPr>
      </p:pic>
      <p:pic>
        <p:nvPicPr>
          <p:cNvPr id="38" name="Accover.jpg" descr="http://img4.wikia.nocookie.net/__cb20091222104717/assassinscreed/images/6/6a/Accover.jpg"/>
          <p:cNvPicPr/>
          <p:nvPr/>
        </p:nvPicPr>
        <p:blipFill>
          <a:blip r:embed="rId5">
            <a:extLst>
              <a:ext uri="{28A0092B-C50C-407E-A947-70E740481C1C}">
                <a14:useLocalDpi xmlns:a14="http://schemas.microsoft.com/office/drawing/2010/main" val="0"/>
              </a:ext>
            </a:extLst>
          </a:blip>
          <a:stretch>
            <a:fillRect/>
          </a:stretch>
        </p:blipFill>
        <p:spPr>
          <a:xfrm>
            <a:off x="5570537" y="120650"/>
            <a:ext cx="1970088" cy="2508250"/>
          </a:xfrm>
          <a:prstGeom prst="rect">
            <a:avLst/>
          </a:prstGeom>
          <a:ln w="12700">
            <a:miter lim="400000"/>
          </a:ln>
        </p:spPr>
      </p:pic>
      <p:pic>
        <p:nvPicPr>
          <p:cNvPr id="39" name="ANd9GcTmlzBvm3y4GnXVN6B1UkWRQdsxy8uPh9IY6fE50kbNKVsjYZl8pw.jpg" descr="http://t1.gstatic.com/images?q=tbn:ANd9GcTmlzBvm3y4GnXVN6B1UkWRQdsxy8uPh9IY6fE50kbNKVsjYZl8pw"/>
          <p:cNvPicPr/>
          <p:nvPr/>
        </p:nvPicPr>
        <p:blipFill>
          <a:blip r:embed="rId6">
            <a:extLst>
              <a:ext uri="{28A0092B-C50C-407E-A947-70E740481C1C}">
                <a14:useLocalDpi xmlns:a14="http://schemas.microsoft.com/office/drawing/2010/main" val="0"/>
              </a:ext>
            </a:extLst>
          </a:blip>
          <a:stretch>
            <a:fillRect/>
          </a:stretch>
        </p:blipFill>
        <p:spPr>
          <a:xfrm>
            <a:off x="1828800" y="2628900"/>
            <a:ext cx="1779588" cy="2514600"/>
          </a:xfrm>
          <a:prstGeom prst="rect">
            <a:avLst/>
          </a:prstGeom>
          <a:ln w="12700">
            <a:miter lim="400000"/>
          </a:ln>
        </p:spPr>
      </p:pic>
      <p:pic>
        <p:nvPicPr>
          <p:cNvPr id="40" name="Assassins_Creed_brotherhood_cover.jpeg" descr="http://upload.wikimedia.org/wikipedia/en/2/2a/Assassins_Creed_brotherhood_cover.jpg"/>
          <p:cNvPicPr/>
          <p:nvPr/>
        </p:nvPicPr>
        <p:blipFill>
          <a:blip r:embed="rId7">
            <a:extLst>
              <a:ext uri="{28A0092B-C50C-407E-A947-70E740481C1C}">
                <a14:useLocalDpi xmlns:a14="http://schemas.microsoft.com/office/drawing/2010/main" val="0"/>
              </a:ext>
            </a:extLst>
          </a:blip>
          <a:stretch>
            <a:fillRect/>
          </a:stretch>
        </p:blipFill>
        <p:spPr>
          <a:xfrm>
            <a:off x="3608387" y="2630487"/>
            <a:ext cx="2108201" cy="2513013"/>
          </a:xfrm>
          <a:prstGeom prst="rect">
            <a:avLst/>
          </a:prstGeom>
          <a:ln w="12700">
            <a:miter lim="400000"/>
          </a:ln>
        </p:spPr>
      </p:pic>
      <p:pic>
        <p:nvPicPr>
          <p:cNvPr id="41" name="Far_Cry_3_PAL_box_art.jpg" descr="http://upload.wikimedia.org/wikipedia/en/c/c6/Far_Cry_3_PAL_box_art.jpg"/>
          <p:cNvPicPr/>
          <p:nvPr/>
        </p:nvPicPr>
        <p:blipFill>
          <a:blip r:embed="rId8">
            <a:extLst>
              <a:ext uri="{28A0092B-C50C-407E-A947-70E740481C1C}">
                <a14:useLocalDpi xmlns:a14="http://schemas.microsoft.com/office/drawing/2010/main" val="0"/>
              </a:ext>
            </a:extLst>
          </a:blip>
          <a:stretch>
            <a:fillRect/>
          </a:stretch>
        </p:blipFill>
        <p:spPr>
          <a:xfrm>
            <a:off x="5716587" y="2628900"/>
            <a:ext cx="1725613" cy="2509838"/>
          </a:xfrm>
          <a:prstGeom prst="rect">
            <a:avLst/>
          </a:prstGeom>
          <a:ln w="12700">
            <a:miter lim="400000"/>
          </a:ln>
        </p:spPr>
      </p:pic>
    </p:spTree>
    <p:extLst>
      <p:ext uri="{BB962C8B-B14F-4D97-AF65-F5344CB8AC3E}">
        <p14:creationId xmlns:p14="http://schemas.microsoft.com/office/powerpoint/2010/main" val="69192095"/>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p:tmAbs val="0"/>
                                  </p:iterate>
                                  <p:childTnLst>
                                    <p:set>
                                      <p:cBhvr>
                                        <p:cTn id="6" fill="hold"/>
                                        <p:tgtEl>
                                          <p:spTgt spid="36"/>
                                        </p:tgtEl>
                                        <p:attrNameLst>
                                          <p:attrName>style.visibility</p:attrName>
                                        </p:attrNameLst>
                                      </p:cBhvr>
                                      <p:to>
                                        <p:strVal val="visible"/>
                                      </p:to>
                                    </p:set>
                                    <p:animEffect transition="in" filter="fade">
                                      <p:cBhvr>
                                        <p:cTn id="7" dur="500"/>
                                        <p:tgtEl>
                                          <p:spTgt spid="36"/>
                                        </p:tgtEl>
                                      </p:cBhvr>
                                    </p:animEffect>
                                  </p:childTnLst>
                                </p:cTn>
                              </p:par>
                            </p:childTnLst>
                          </p:cTn>
                        </p:par>
                        <p:par>
                          <p:cTn id="8" fill="hold">
                            <p:stCondLst>
                              <p:cond delay="500"/>
                            </p:stCondLst>
                            <p:childTnLst>
                              <p:par>
                                <p:cTn id="9" presetID="10" presetClass="entr" presetSubtype="0" fill="hold" grpId="0" nodeType="afterEffect">
                                  <p:stCondLst>
                                    <p:cond delay="0"/>
                                  </p:stCondLst>
                                  <p:iterate>
                                    <p:tmAbs val="0"/>
                                  </p:iterate>
                                  <p:childTnLst>
                                    <p:set>
                                      <p:cBhvr>
                                        <p:cTn id="10" fill="hold"/>
                                        <p:tgtEl>
                                          <p:spTgt spid="37"/>
                                        </p:tgtEl>
                                        <p:attrNameLst>
                                          <p:attrName>style.visibility</p:attrName>
                                        </p:attrNameLst>
                                      </p:cBhvr>
                                      <p:to>
                                        <p:strVal val="visible"/>
                                      </p:to>
                                    </p:set>
                                    <p:animEffect transition="in" filter="fade">
                                      <p:cBhvr>
                                        <p:cTn id="11" dur="400"/>
                                        <p:tgtEl>
                                          <p:spTgt spid="37"/>
                                        </p:tgtEl>
                                      </p:cBhvr>
                                    </p:animEffect>
                                  </p:childTnLst>
                                </p:cTn>
                              </p:par>
                            </p:childTnLst>
                          </p:cTn>
                        </p:par>
                        <p:par>
                          <p:cTn id="12" fill="hold">
                            <p:stCondLst>
                              <p:cond delay="900"/>
                            </p:stCondLst>
                            <p:childTnLst>
                              <p:par>
                                <p:cTn id="13" presetID="10" presetClass="entr" presetSubtype="0" fill="hold" grpId="0" nodeType="afterEffect">
                                  <p:stCondLst>
                                    <p:cond delay="0"/>
                                  </p:stCondLst>
                                  <p:iterate>
                                    <p:tmAbs val="0"/>
                                  </p:iterate>
                                  <p:childTnLst>
                                    <p:set>
                                      <p:cBhvr>
                                        <p:cTn id="14" fill="hold"/>
                                        <p:tgtEl>
                                          <p:spTgt spid="38"/>
                                        </p:tgtEl>
                                        <p:attrNameLst>
                                          <p:attrName>style.visibility</p:attrName>
                                        </p:attrNameLst>
                                      </p:cBhvr>
                                      <p:to>
                                        <p:strVal val="visible"/>
                                      </p:to>
                                    </p:set>
                                    <p:animEffect transition="in" filter="fade">
                                      <p:cBhvr>
                                        <p:cTn id="15" dur="400"/>
                                        <p:tgtEl>
                                          <p:spTgt spid="38"/>
                                        </p:tgtEl>
                                      </p:cBhvr>
                                    </p:animEffect>
                                  </p:childTnLst>
                                </p:cTn>
                              </p:par>
                            </p:childTnLst>
                          </p:cTn>
                        </p:par>
                        <p:par>
                          <p:cTn id="16" fill="hold">
                            <p:stCondLst>
                              <p:cond delay="1300"/>
                            </p:stCondLst>
                            <p:childTnLst>
                              <p:par>
                                <p:cTn id="17" presetID="10" presetClass="entr" presetSubtype="0" fill="hold" grpId="0" nodeType="afterEffect">
                                  <p:stCondLst>
                                    <p:cond delay="0"/>
                                  </p:stCondLst>
                                  <p:iterate>
                                    <p:tmAbs val="0"/>
                                  </p:iterate>
                                  <p:childTnLst>
                                    <p:set>
                                      <p:cBhvr>
                                        <p:cTn id="18" fill="hold"/>
                                        <p:tgtEl>
                                          <p:spTgt spid="39"/>
                                        </p:tgtEl>
                                        <p:attrNameLst>
                                          <p:attrName>style.visibility</p:attrName>
                                        </p:attrNameLst>
                                      </p:cBhvr>
                                      <p:to>
                                        <p:strVal val="visible"/>
                                      </p:to>
                                    </p:set>
                                    <p:animEffect transition="in" filter="fade">
                                      <p:cBhvr>
                                        <p:cTn id="19" dur="400"/>
                                        <p:tgtEl>
                                          <p:spTgt spid="39"/>
                                        </p:tgtEl>
                                      </p:cBhvr>
                                    </p:animEffect>
                                  </p:childTnLst>
                                </p:cTn>
                              </p:par>
                            </p:childTnLst>
                          </p:cTn>
                        </p:par>
                        <p:par>
                          <p:cTn id="20" fill="hold">
                            <p:stCondLst>
                              <p:cond delay="1700"/>
                            </p:stCondLst>
                            <p:childTnLst>
                              <p:par>
                                <p:cTn id="21" presetID="10" presetClass="entr" presetSubtype="0" fill="hold" grpId="0" nodeType="afterEffect">
                                  <p:stCondLst>
                                    <p:cond delay="0"/>
                                  </p:stCondLst>
                                  <p:iterate>
                                    <p:tmAbs val="0"/>
                                  </p:iterate>
                                  <p:childTnLst>
                                    <p:set>
                                      <p:cBhvr>
                                        <p:cTn id="22" fill="hold"/>
                                        <p:tgtEl>
                                          <p:spTgt spid="40"/>
                                        </p:tgtEl>
                                        <p:attrNameLst>
                                          <p:attrName>style.visibility</p:attrName>
                                        </p:attrNameLst>
                                      </p:cBhvr>
                                      <p:to>
                                        <p:strVal val="visible"/>
                                      </p:to>
                                    </p:set>
                                    <p:animEffect transition="in" filter="fade">
                                      <p:cBhvr>
                                        <p:cTn id="23" dur="400"/>
                                        <p:tgtEl>
                                          <p:spTgt spid="40"/>
                                        </p:tgtEl>
                                      </p:cBhvr>
                                    </p:animEffect>
                                  </p:childTnLst>
                                </p:cTn>
                              </p:par>
                            </p:childTnLst>
                          </p:cTn>
                        </p:par>
                        <p:par>
                          <p:cTn id="24" fill="hold">
                            <p:stCondLst>
                              <p:cond delay="2100"/>
                            </p:stCondLst>
                            <p:childTnLst>
                              <p:par>
                                <p:cTn id="25" presetID="10" presetClass="entr" presetSubtype="0" fill="hold" grpId="0" nodeType="afterEffect">
                                  <p:stCondLst>
                                    <p:cond delay="0"/>
                                  </p:stCondLst>
                                  <p:iterate>
                                    <p:tmAbs val="0"/>
                                  </p:iterate>
                                  <p:childTnLst>
                                    <p:set>
                                      <p:cBhvr>
                                        <p:cTn id="26" fill="hold"/>
                                        <p:tgtEl>
                                          <p:spTgt spid="41"/>
                                        </p:tgtEl>
                                        <p:attrNameLst>
                                          <p:attrName>style.visibility</p:attrName>
                                        </p:attrNameLst>
                                      </p:cBhvr>
                                      <p:to>
                                        <p:strVal val="visible"/>
                                      </p:to>
                                    </p:set>
                                    <p:animEffect transition="in" filter="fade">
                                      <p:cBhvr>
                                        <p:cTn id="27" dur="4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advAuto="0"/>
      <p:bldP spid="37" grpId="0" animBg="1" advAuto="0"/>
      <p:bldP spid="38" grpId="0" animBg="1" advAuto="0"/>
      <p:bldP spid="39" grpId="0" animBg="1" advAuto="0"/>
      <p:bldP spid="40" grpId="0" animBg="1" advAuto="0"/>
      <p:bldP spid="41" grpId="0"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p:cNvPicPr>
            <a:picLocks noChangeAspect="1"/>
          </p:cNvPicPr>
          <p:nvPr/>
        </p:nvPicPr>
        <p:blipFill rotWithShape="1">
          <a:blip r:embed="rId3">
            <a:extLst>
              <a:ext uri="{28A0092B-C50C-407E-A947-70E740481C1C}">
                <a14:useLocalDpi xmlns:a14="http://schemas.microsoft.com/office/drawing/2010/main" val="0"/>
              </a:ext>
            </a:extLst>
          </a:blip>
          <a:srcRect/>
          <a:stretch/>
        </p:blipFill>
        <p:spPr bwMode="auto">
          <a:xfrm>
            <a:off x="6659880" y="173778"/>
            <a:ext cx="1645920" cy="236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16221" y="173778"/>
            <a:ext cx="1731324" cy="236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3"/>
          <p:cNvPicPr>
            <a:picLocks noChangeAspect="1"/>
          </p:cNvPicPr>
          <p:nvPr/>
        </p:nvPicPr>
        <p:blipFill>
          <a:blip r:embed="rId5">
            <a:extLst>
              <a:ext uri="{28A0092B-C50C-407E-A947-70E740481C1C}">
                <a14:useLocalDpi xmlns:a14="http://schemas.microsoft.com/office/drawing/2010/main" val="0"/>
              </a:ext>
            </a:extLst>
          </a:blip>
          <a:srcRect l="-3"/>
          <a:stretch>
            <a:fillRect/>
          </a:stretch>
        </p:blipFill>
        <p:spPr bwMode="auto">
          <a:xfrm>
            <a:off x="771406" y="2666879"/>
            <a:ext cx="1706562" cy="232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4"/>
          <p:cNvPicPr>
            <a:picLocks noChangeAspect="1"/>
          </p:cNvPicPr>
          <p:nvPr/>
        </p:nvPicPr>
        <p:blipFill rotWithShape="1">
          <a:blip r:embed="rId6">
            <a:extLst>
              <a:ext uri="{28A0092B-C50C-407E-A947-70E740481C1C}">
                <a14:useLocalDpi xmlns:a14="http://schemas.microsoft.com/office/drawing/2010/main" val="0"/>
              </a:ext>
            </a:extLst>
          </a:blip>
          <a:srcRect/>
          <a:stretch/>
        </p:blipFill>
        <p:spPr bwMode="auto">
          <a:xfrm>
            <a:off x="808566" y="178174"/>
            <a:ext cx="1586486" cy="236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627550" y="2659796"/>
            <a:ext cx="1725256" cy="2345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477079" y="2659796"/>
            <a:ext cx="2009327" cy="2345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7"/>
          <p:cNvPicPr>
            <a:picLocks noChangeAspect="1"/>
          </p:cNvPicPr>
          <p:nvPr/>
        </p:nvPicPr>
        <p:blipFill rotWithShape="1">
          <a:blip r:embed="rId9">
            <a:extLst>
              <a:ext uri="{28A0092B-C50C-407E-A947-70E740481C1C}">
                <a14:useLocalDpi xmlns:a14="http://schemas.microsoft.com/office/drawing/2010/main" val="0"/>
              </a:ext>
            </a:extLst>
          </a:blip>
          <a:srcRect/>
          <a:stretch/>
        </p:blipFill>
        <p:spPr bwMode="auto">
          <a:xfrm>
            <a:off x="2576621" y="173778"/>
            <a:ext cx="1928585" cy="237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8"/>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659880" y="2659796"/>
            <a:ext cx="1635492" cy="2350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asted-image.tif"/>
          <p:cNvPicPr/>
          <p:nvPr/>
        </p:nvPicPr>
        <p:blipFill>
          <a:blip r:embed="rId3">
            <a:extLst>
              <a:ext uri="{28A0092B-C50C-407E-A947-70E740481C1C}">
                <a14:useLocalDpi xmlns:a14="http://schemas.microsoft.com/office/drawing/2010/main" val="0"/>
              </a:ext>
            </a:extLst>
          </a:blip>
          <a:stretch>
            <a:fillRect/>
          </a:stretch>
        </p:blipFill>
        <p:spPr>
          <a:xfrm>
            <a:off x="1190448" y="738703"/>
            <a:ext cx="6223001" cy="3835401"/>
          </a:xfrm>
          <a:prstGeom prst="rect">
            <a:avLst/>
          </a:prstGeom>
          <a:ln w="12700">
            <a:miter lim="400000"/>
          </a:ln>
        </p:spPr>
      </p:pic>
      <p:sp>
        <p:nvSpPr>
          <p:cNvPr id="4" name="Shape 86"/>
          <p:cNvSpPr/>
          <p:nvPr/>
        </p:nvSpPr>
        <p:spPr>
          <a:xfrm>
            <a:off x="1008305" y="3039885"/>
            <a:ext cx="6736877" cy="1892876"/>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12700">
                <a:solidFill>
                  <a:srgbClr val="FFFFFF"/>
                </a:solidFill>
              </a:defRPr>
            </a:lvl1pPr>
          </a:lstStyle>
          <a:p>
            <a:pPr lvl="0">
              <a:defRPr sz="1800">
                <a:solidFill>
                  <a:srgbClr val="000000"/>
                </a:solidFill>
              </a:defRPr>
            </a:pPr>
            <a:r>
              <a:rPr sz="12700" dirty="0">
                <a:solidFill>
                  <a:srgbClr val="FFFFFF"/>
                </a:solidFill>
              </a:rPr>
              <a:t>#BORED</a:t>
            </a:r>
          </a:p>
        </p:txBody>
      </p:sp>
    </p:spTree>
    <p:extLst>
      <p:ext uri="{BB962C8B-B14F-4D97-AF65-F5344CB8AC3E}">
        <p14:creationId xmlns:p14="http://schemas.microsoft.com/office/powerpoint/2010/main" val="151832427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sted-image.tif"/>
          <p:cNvPicPr/>
          <p:nvPr/>
        </p:nvPicPr>
        <p:blipFill>
          <a:blip r:embed="rId3">
            <a:extLst>
              <a:ext uri="{28A0092B-C50C-407E-A947-70E740481C1C}">
                <a14:useLocalDpi xmlns:a14="http://schemas.microsoft.com/office/drawing/2010/main" val="0"/>
              </a:ext>
            </a:extLst>
          </a:blip>
          <a:stretch>
            <a:fillRect/>
          </a:stretch>
        </p:blipFill>
        <p:spPr>
          <a:xfrm>
            <a:off x="454015" y="996271"/>
            <a:ext cx="3162301" cy="2578101"/>
          </a:xfrm>
          <a:prstGeom prst="rect">
            <a:avLst/>
          </a:prstGeom>
          <a:ln w="12700">
            <a:miter lim="400000"/>
          </a:ln>
        </p:spPr>
      </p:pic>
      <p:pic>
        <p:nvPicPr>
          <p:cNvPr id="51" name="pasted-image.png"/>
          <p:cNvPicPr/>
          <p:nvPr/>
        </p:nvPicPr>
        <p:blipFill>
          <a:blip r:embed="rId4">
            <a:extLst>
              <a:ext uri="{28A0092B-C50C-407E-A947-70E740481C1C}">
                <a14:useLocalDpi xmlns:a14="http://schemas.microsoft.com/office/drawing/2010/main" val="0"/>
              </a:ext>
            </a:extLst>
          </a:blip>
          <a:stretch>
            <a:fillRect/>
          </a:stretch>
        </p:blipFill>
        <p:spPr>
          <a:xfrm>
            <a:off x="4450261" y="-27808"/>
            <a:ext cx="4054561" cy="5143501"/>
          </a:xfrm>
          <a:prstGeom prst="rect">
            <a:avLst/>
          </a:prstGeom>
          <a:ln w="12700">
            <a:miter lim="400000"/>
          </a:ln>
        </p:spPr>
      </p:pic>
    </p:spTree>
    <p:extLst>
      <p:ext uri="{BB962C8B-B14F-4D97-AF65-F5344CB8AC3E}">
        <p14:creationId xmlns:p14="http://schemas.microsoft.com/office/powerpoint/2010/main" val="580401978"/>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p:tmAbs val="0"/>
                                  </p:iterate>
                                  <p:childTnLst>
                                    <p:set>
                                      <p:cBhvr>
                                        <p:cTn id="6" fill="hold"/>
                                        <p:tgtEl>
                                          <p:spTgt spid="50"/>
                                        </p:tgtEl>
                                        <p:attrNameLst>
                                          <p:attrName>style.visibility</p:attrName>
                                        </p:attrNameLst>
                                      </p:cBhvr>
                                      <p:to>
                                        <p:strVal val="visible"/>
                                      </p:to>
                                    </p:set>
                                    <p:animEffect transition="in" filter="fade">
                                      <p:cBhvr>
                                        <p:cTn id="7" dur="1000"/>
                                        <p:tgtEl>
                                          <p:spTgt spid="50"/>
                                        </p:tgtEl>
                                      </p:cBhvr>
                                    </p:animEffect>
                                  </p:childTnLst>
                                </p:cTn>
                              </p:par>
                            </p:childTnLst>
                          </p:cTn>
                        </p:par>
                        <p:par>
                          <p:cTn id="8" fill="hold">
                            <p:stCondLst>
                              <p:cond delay="1000"/>
                            </p:stCondLst>
                            <p:childTnLst>
                              <p:par>
                                <p:cTn id="9" presetID="10" presetClass="entr" presetSubtype="0" fill="hold" grpId="0" nodeType="afterEffect">
                                  <p:stCondLst>
                                    <p:cond delay="0"/>
                                  </p:stCondLst>
                                  <p:iterate>
                                    <p:tmAbs val="0"/>
                                  </p:iterate>
                                  <p:childTnLst>
                                    <p:set>
                                      <p:cBhvr>
                                        <p:cTn id="10" fill="hold"/>
                                        <p:tgtEl>
                                          <p:spTgt spid="51"/>
                                        </p:tgtEl>
                                        <p:attrNameLst>
                                          <p:attrName>style.visibility</p:attrName>
                                        </p:attrNameLst>
                                      </p:cBhvr>
                                      <p:to>
                                        <p:strVal val="visible"/>
                                      </p:to>
                                    </p:set>
                                    <p:animEffect transition="in" filter="fade">
                                      <p:cBhvr>
                                        <p:cTn id="11" dur="1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advAuto="0"/>
      <p:bldP spid="51" grpId="0"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Child_of_Light_art.jpeg" descr="http://upload.wikimedia.org/wikipedia/en/8/8c/Child_of_Light_art.jpg"/>
          <p:cNvPicPr/>
          <p:nvPr/>
        </p:nvPicPr>
        <p:blipFill>
          <a:blip r:embed="rId3">
            <a:extLst>
              <a:ext uri="{28A0092B-C50C-407E-A947-70E740481C1C}">
                <a14:useLocalDpi xmlns:a14="http://schemas.microsoft.com/office/drawing/2010/main" val="0"/>
              </a:ext>
            </a:extLst>
          </a:blip>
          <a:srcRect/>
          <a:stretch>
            <a:fillRect/>
          </a:stretch>
        </p:blipFill>
        <p:spPr>
          <a:xfrm>
            <a:off x="323109" y="-25401"/>
            <a:ext cx="3781426" cy="5143501"/>
          </a:xfrm>
          <a:prstGeom prst="rect">
            <a:avLst/>
          </a:prstGeom>
          <a:ln w="12700">
            <a:miter lim="400000"/>
          </a:ln>
        </p:spPr>
      </p:pic>
      <p:pic>
        <p:nvPicPr>
          <p:cNvPr id="56" name="pasted-image.tif"/>
          <p:cNvPicPr/>
          <p:nvPr/>
        </p:nvPicPr>
        <p:blipFill>
          <a:blip r:embed="rId4">
            <a:extLst>
              <a:ext uri="{28A0092B-C50C-407E-A947-70E740481C1C}">
                <a14:useLocalDpi xmlns:a14="http://schemas.microsoft.com/office/drawing/2010/main" val="0"/>
              </a:ext>
            </a:extLst>
          </a:blip>
          <a:stretch>
            <a:fillRect/>
          </a:stretch>
        </p:blipFill>
        <p:spPr>
          <a:xfrm>
            <a:off x="5341211" y="111378"/>
            <a:ext cx="2307185" cy="4880850"/>
          </a:xfrm>
          <a:prstGeom prst="rect">
            <a:avLst/>
          </a:prstGeom>
          <a:ln w="12700">
            <a:miter lim="400000"/>
          </a:ln>
        </p:spPr>
      </p:pic>
      <p:pic>
        <p:nvPicPr>
          <p:cNvPr id="57" name="pasted-image.tif"/>
          <p:cNvPicPr/>
          <p:nvPr/>
        </p:nvPicPr>
        <p:blipFill>
          <a:blip r:embed="rId5">
            <a:extLst>
              <a:ext uri="{28A0092B-C50C-407E-A947-70E740481C1C}">
                <a14:useLocalDpi xmlns:a14="http://schemas.microsoft.com/office/drawing/2010/main" val="0"/>
              </a:ext>
            </a:extLst>
          </a:blip>
          <a:stretch>
            <a:fillRect/>
          </a:stretch>
        </p:blipFill>
        <p:spPr>
          <a:xfrm>
            <a:off x="5028423" y="1000488"/>
            <a:ext cx="2839642" cy="2839641"/>
          </a:xfrm>
          <a:prstGeom prst="rect">
            <a:avLst/>
          </a:prstGeom>
          <a:ln w="12700">
            <a:miter lim="400000"/>
          </a:ln>
        </p:spPr>
      </p:pic>
      <p:pic>
        <p:nvPicPr>
          <p:cNvPr id="58" name="pasted-image.tif"/>
          <p:cNvPicPr/>
          <p:nvPr/>
        </p:nvPicPr>
        <p:blipFill>
          <a:blip r:embed="rId6">
            <a:extLst>
              <a:ext uri="{28A0092B-C50C-407E-A947-70E740481C1C}">
                <a14:useLocalDpi xmlns:a14="http://schemas.microsoft.com/office/drawing/2010/main" val="0"/>
              </a:ext>
            </a:extLst>
          </a:blip>
          <a:stretch>
            <a:fillRect/>
          </a:stretch>
        </p:blipFill>
        <p:spPr>
          <a:xfrm>
            <a:off x="2900431" y="894663"/>
            <a:ext cx="2655044" cy="3471452"/>
          </a:xfrm>
          <a:prstGeom prst="rect">
            <a:avLst/>
          </a:prstGeom>
          <a:ln w="12700">
            <a:miter lim="400000"/>
          </a:ln>
        </p:spPr>
      </p:pic>
    </p:spTree>
    <p:extLst>
      <p:ext uri="{BB962C8B-B14F-4D97-AF65-F5344CB8AC3E}">
        <p14:creationId xmlns:p14="http://schemas.microsoft.com/office/powerpoint/2010/main" val="1027903549"/>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p:tmAbs val="0"/>
                                  </p:iterate>
                                  <p:childTnLst>
                                    <p:set>
                                      <p:cBhvr>
                                        <p:cTn id="6" fill="hold"/>
                                        <p:tgtEl>
                                          <p:spTgt spid="56"/>
                                        </p:tgtEl>
                                        <p:attrNameLst>
                                          <p:attrName>style.visibility</p:attrName>
                                        </p:attrNameLst>
                                      </p:cBhvr>
                                      <p:to>
                                        <p:strVal val="visible"/>
                                      </p:to>
                                    </p:set>
                                    <p:animEffect transition="in" filter="fade">
                                      <p:cBhvr>
                                        <p:cTn id="7" dur="1000"/>
                                        <p:tgtEl>
                                          <p:spTgt spid="56"/>
                                        </p:tgtEl>
                                      </p:cBhvr>
                                    </p:animEffect>
                                  </p:childTnLst>
                                </p:cTn>
                              </p:par>
                            </p:childTnLst>
                          </p:cTn>
                        </p:par>
                        <p:par>
                          <p:cTn id="8" fill="hold">
                            <p:stCondLst>
                              <p:cond delay="1000"/>
                            </p:stCondLst>
                            <p:childTnLst>
                              <p:par>
                                <p:cTn id="9" presetID="10" presetClass="entr" presetSubtype="0" fill="hold" grpId="0" nodeType="afterEffect">
                                  <p:stCondLst>
                                    <p:cond delay="0"/>
                                  </p:stCondLst>
                                  <p:iterate>
                                    <p:tmAbs val="0"/>
                                  </p:iterate>
                                  <p:childTnLst>
                                    <p:set>
                                      <p:cBhvr>
                                        <p:cTn id="10" fill="hold"/>
                                        <p:tgtEl>
                                          <p:spTgt spid="57"/>
                                        </p:tgtEl>
                                        <p:attrNameLst>
                                          <p:attrName>style.visibility</p:attrName>
                                        </p:attrNameLst>
                                      </p:cBhvr>
                                      <p:to>
                                        <p:strVal val="visible"/>
                                      </p:to>
                                    </p:set>
                                    <p:animEffect transition="in" filter="fade">
                                      <p:cBhvr>
                                        <p:cTn id="11" dur="1000"/>
                                        <p:tgtEl>
                                          <p:spTgt spid="5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iterate>
                                    <p:tmAbs val="0"/>
                                  </p:iterate>
                                  <p:childTnLst>
                                    <p:set>
                                      <p:cBhvr>
                                        <p:cTn id="15" fill="hold"/>
                                        <p:tgtEl>
                                          <p:spTgt spid="58"/>
                                        </p:tgtEl>
                                        <p:attrNameLst>
                                          <p:attrName>style.visibility</p:attrName>
                                        </p:attrNameLst>
                                      </p:cBhvr>
                                      <p:to>
                                        <p:strVal val="visible"/>
                                      </p:to>
                                    </p:set>
                                    <p:animEffect transition="in" filter="fade">
                                      <p:cBhvr>
                                        <p:cTn id="16" dur="1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advAuto="0"/>
      <p:bldP spid="57" grpId="0" animBg="1" advAuto="0"/>
      <p:bldP spid="58" grpId="0"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CoLTeam.jpg" descr="C:\Users\pplourde\Desktop\CoLTeam.JPG"/>
          <p:cNvPicPr/>
          <p:nvPr/>
        </p:nvPicPr>
        <p:blipFill>
          <a:blip r:embed="rId3">
            <a:extLst>
              <a:ext uri="{28A0092B-C50C-407E-A947-70E740481C1C}">
                <a14:useLocalDpi xmlns:a14="http://schemas.microsoft.com/office/drawing/2010/main" val="0"/>
              </a:ext>
            </a:extLst>
          </a:blip>
          <a:stretch>
            <a:fillRect/>
          </a:stretch>
        </p:blipFill>
        <p:spPr>
          <a:xfrm>
            <a:off x="1581763" y="1357417"/>
            <a:ext cx="6007451" cy="1634638"/>
          </a:xfrm>
          <a:prstGeom prst="rect">
            <a:avLst/>
          </a:prstGeom>
          <a:ln w="12700">
            <a:miter lim="400000"/>
          </a:ln>
        </p:spPr>
      </p:pic>
    </p:spTree>
    <p:extLst>
      <p:ext uri="{BB962C8B-B14F-4D97-AF65-F5344CB8AC3E}">
        <p14:creationId xmlns:p14="http://schemas.microsoft.com/office/powerpoint/2010/main" val="4019686229"/>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p:tmAbs val="0"/>
                                  </p:iterate>
                                  <p:childTnLst>
                                    <p:set>
                                      <p:cBhvr>
                                        <p:cTn id="6" fill="hold"/>
                                        <p:tgtEl>
                                          <p:spTgt spid="62"/>
                                        </p:tgtEl>
                                        <p:attrNameLst>
                                          <p:attrName>style.visibility</p:attrName>
                                        </p:attrNameLst>
                                      </p:cBhvr>
                                      <p:to>
                                        <p:strVal val="visible"/>
                                      </p:to>
                                    </p:set>
                                    <p:animEffect transition="in" filter="fade">
                                      <p:cBhvr>
                                        <p:cTn id="7"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asted-image.png"/>
          <p:cNvPicPr/>
          <p:nvPr/>
        </p:nvPicPr>
        <p:blipFill>
          <a:blip r:embed="rId3">
            <a:extLst>
              <a:ext uri="{28A0092B-C50C-407E-A947-70E740481C1C}">
                <a14:useLocalDpi xmlns:a14="http://schemas.microsoft.com/office/drawing/2010/main" val="0"/>
              </a:ext>
            </a:extLst>
          </a:blip>
          <a:stretch>
            <a:fillRect/>
          </a:stretch>
        </p:blipFill>
        <p:spPr>
          <a:xfrm>
            <a:off x="243051" y="102495"/>
            <a:ext cx="5092856" cy="3384627"/>
          </a:xfrm>
          <a:prstGeom prst="rect">
            <a:avLst/>
          </a:prstGeom>
          <a:ln w="12700">
            <a:miter lim="400000"/>
          </a:ln>
        </p:spPr>
      </p:pic>
      <p:pic>
        <p:nvPicPr>
          <p:cNvPr id="67" name="pasted-image.png"/>
          <p:cNvPicPr/>
          <p:nvPr/>
        </p:nvPicPr>
        <p:blipFill>
          <a:blip r:embed="rId4">
            <a:extLst>
              <a:ext uri="{28A0092B-C50C-407E-A947-70E740481C1C}">
                <a14:useLocalDpi xmlns:a14="http://schemas.microsoft.com/office/drawing/2010/main" val="0"/>
              </a:ext>
            </a:extLst>
          </a:blip>
          <a:stretch>
            <a:fillRect/>
          </a:stretch>
        </p:blipFill>
        <p:spPr>
          <a:xfrm>
            <a:off x="634693" y="2549285"/>
            <a:ext cx="3703215" cy="2463666"/>
          </a:xfrm>
          <a:prstGeom prst="rect">
            <a:avLst/>
          </a:prstGeom>
          <a:ln w="12700">
            <a:miter lim="400000"/>
          </a:ln>
        </p:spPr>
      </p:pic>
      <p:pic>
        <p:nvPicPr>
          <p:cNvPr id="68" name="pasted-image.png"/>
          <p:cNvPicPr/>
          <p:nvPr/>
        </p:nvPicPr>
        <p:blipFill>
          <a:blip r:embed="rId5">
            <a:extLst>
              <a:ext uri="{28A0092B-C50C-407E-A947-70E740481C1C}">
                <a14:useLocalDpi xmlns:a14="http://schemas.microsoft.com/office/drawing/2010/main" val="0"/>
              </a:ext>
            </a:extLst>
          </a:blip>
          <a:stretch>
            <a:fillRect/>
          </a:stretch>
        </p:blipFill>
        <p:spPr>
          <a:xfrm>
            <a:off x="5438907" y="-34529"/>
            <a:ext cx="3857626" cy="5143501"/>
          </a:xfrm>
          <a:prstGeom prst="rect">
            <a:avLst/>
          </a:prstGeom>
          <a:ln w="12700">
            <a:miter lim="400000"/>
          </a:ln>
        </p:spPr>
      </p:pic>
      <p:pic>
        <p:nvPicPr>
          <p:cNvPr id="69" name="pasted-image.png"/>
          <p:cNvPicPr/>
          <p:nvPr/>
        </p:nvPicPr>
        <p:blipFill>
          <a:blip r:embed="rId6">
            <a:extLst>
              <a:ext uri="{28A0092B-C50C-407E-A947-70E740481C1C}">
                <a14:useLocalDpi xmlns:a14="http://schemas.microsoft.com/office/drawing/2010/main" val="0"/>
              </a:ext>
            </a:extLst>
          </a:blip>
          <a:stretch>
            <a:fillRect/>
          </a:stretch>
        </p:blipFill>
        <p:spPr>
          <a:xfrm>
            <a:off x="4376823" y="2467601"/>
            <a:ext cx="1759216" cy="2638823"/>
          </a:xfrm>
          <a:prstGeom prst="rect">
            <a:avLst/>
          </a:prstGeom>
          <a:ln w="12700">
            <a:miter lim="400000"/>
          </a:ln>
        </p:spPr>
      </p:pic>
    </p:spTree>
    <p:extLst>
      <p:ext uri="{BB962C8B-B14F-4D97-AF65-F5344CB8AC3E}">
        <p14:creationId xmlns:p14="http://schemas.microsoft.com/office/powerpoint/2010/main" val="3319807082"/>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p:tmAbs val="0"/>
                                  </p:iterate>
                                  <p:childTnLst>
                                    <p:set>
                                      <p:cBhvr>
                                        <p:cTn id="6" fill="hold"/>
                                        <p:tgtEl>
                                          <p:spTgt spid="66"/>
                                        </p:tgtEl>
                                        <p:attrNameLst>
                                          <p:attrName>style.visibility</p:attrName>
                                        </p:attrNameLst>
                                      </p:cBhvr>
                                      <p:to>
                                        <p:strVal val="visible"/>
                                      </p:to>
                                    </p:set>
                                    <p:animEffect transition="in" filter="fade">
                                      <p:cBhvr>
                                        <p:cTn id="7" dur="500"/>
                                        <p:tgtEl>
                                          <p:spTgt spid="66"/>
                                        </p:tgtEl>
                                      </p:cBhvr>
                                    </p:animEffect>
                                  </p:childTnLst>
                                </p:cTn>
                              </p:par>
                            </p:childTnLst>
                          </p:cTn>
                        </p:par>
                        <p:par>
                          <p:cTn id="8" fill="hold">
                            <p:stCondLst>
                              <p:cond delay="500"/>
                            </p:stCondLst>
                            <p:childTnLst>
                              <p:par>
                                <p:cTn id="9" presetID="10" presetClass="entr" presetSubtype="0" fill="hold" grpId="0" nodeType="afterEffect">
                                  <p:stCondLst>
                                    <p:cond delay="0"/>
                                  </p:stCondLst>
                                  <p:iterate>
                                    <p:tmAbs val="0"/>
                                  </p:iterate>
                                  <p:childTnLst>
                                    <p:set>
                                      <p:cBhvr>
                                        <p:cTn id="10" fill="hold"/>
                                        <p:tgtEl>
                                          <p:spTgt spid="68"/>
                                        </p:tgtEl>
                                        <p:attrNameLst>
                                          <p:attrName>style.visibility</p:attrName>
                                        </p:attrNameLst>
                                      </p:cBhvr>
                                      <p:to>
                                        <p:strVal val="visible"/>
                                      </p:to>
                                    </p:set>
                                    <p:animEffect transition="in" filter="fade">
                                      <p:cBhvr>
                                        <p:cTn id="11" dur="500"/>
                                        <p:tgtEl>
                                          <p:spTgt spid="68"/>
                                        </p:tgtEl>
                                      </p:cBhvr>
                                    </p:animEffect>
                                  </p:childTnLst>
                                </p:cTn>
                              </p:par>
                            </p:childTnLst>
                          </p:cTn>
                        </p:par>
                        <p:par>
                          <p:cTn id="12" fill="hold">
                            <p:stCondLst>
                              <p:cond delay="1000"/>
                            </p:stCondLst>
                            <p:childTnLst>
                              <p:par>
                                <p:cTn id="13" presetID="10" presetClass="entr" presetSubtype="0" fill="hold" grpId="0" nodeType="afterEffect">
                                  <p:stCondLst>
                                    <p:cond delay="0"/>
                                  </p:stCondLst>
                                  <p:iterate>
                                    <p:tmAbs val="0"/>
                                  </p:iterate>
                                  <p:childTnLst>
                                    <p:set>
                                      <p:cBhvr>
                                        <p:cTn id="14" fill="hold"/>
                                        <p:tgtEl>
                                          <p:spTgt spid="69"/>
                                        </p:tgtEl>
                                        <p:attrNameLst>
                                          <p:attrName>style.visibility</p:attrName>
                                        </p:attrNameLst>
                                      </p:cBhvr>
                                      <p:to>
                                        <p:strVal val="visible"/>
                                      </p:to>
                                    </p:set>
                                    <p:animEffect transition="in" filter="fade">
                                      <p:cBhvr>
                                        <p:cTn id="15" dur="500"/>
                                        <p:tgtEl>
                                          <p:spTgt spid="69"/>
                                        </p:tgtEl>
                                      </p:cBhvr>
                                    </p:animEffect>
                                  </p:childTnLst>
                                </p:cTn>
                              </p:par>
                            </p:childTnLst>
                          </p:cTn>
                        </p:par>
                        <p:par>
                          <p:cTn id="16" fill="hold">
                            <p:stCondLst>
                              <p:cond delay="1500"/>
                            </p:stCondLst>
                            <p:childTnLst>
                              <p:par>
                                <p:cTn id="17" presetID="10" presetClass="entr" presetSubtype="0" fill="hold" grpId="0" nodeType="afterEffect">
                                  <p:stCondLst>
                                    <p:cond delay="0"/>
                                  </p:stCondLst>
                                  <p:iterate>
                                    <p:tmAbs val="0"/>
                                  </p:iterate>
                                  <p:childTnLst>
                                    <p:set>
                                      <p:cBhvr>
                                        <p:cTn id="18" fill="hold"/>
                                        <p:tgtEl>
                                          <p:spTgt spid="67"/>
                                        </p:tgtEl>
                                        <p:attrNameLst>
                                          <p:attrName>style.visibility</p:attrName>
                                        </p:attrNameLst>
                                      </p:cBhvr>
                                      <p:to>
                                        <p:strVal val="visible"/>
                                      </p:to>
                                    </p:set>
                                    <p:animEffect transition="in" filter="fade">
                                      <p:cBhvr>
                                        <p:cTn id="19" dur="6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advAuto="0"/>
      <p:bldP spid="67" grpId="0" animBg="1" advAuto="0"/>
      <p:bldP spid="68" grpId="0" animBg="1" advAuto="0"/>
      <p:bldP spid="69" grpId="0"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625633_163909920428103_280721426_n.jpg" descr="https://scontent-a-ord.xx.fbcdn.net/hphotos-xap1/v/t1.0-9/625633_163909920428103_280721426_n.jpg?oh=7b7bcd9927796c6ad54289c602abeae0&amp;oe=54E88E6D"/>
          <p:cNvPicPr/>
          <p:nvPr/>
        </p:nvPicPr>
        <p:blipFill>
          <a:blip r:embed="rId3">
            <a:extLst>
              <a:ext uri="{28A0092B-C50C-407E-A947-70E740481C1C}">
                <a14:useLocalDpi xmlns:a14="http://schemas.microsoft.com/office/drawing/2010/main" val="0"/>
              </a:ext>
            </a:extLst>
          </a:blip>
          <a:srcRect/>
          <a:stretch>
            <a:fillRect/>
          </a:stretch>
        </p:blipFill>
        <p:spPr>
          <a:xfrm>
            <a:off x="1042423" y="680330"/>
            <a:ext cx="6553201" cy="3998913"/>
          </a:xfrm>
          <a:prstGeom prst="rect">
            <a:avLst/>
          </a:prstGeom>
          <a:ln w="12700">
            <a:miter lim="400000"/>
          </a:ln>
        </p:spPr>
      </p:pic>
      <p:pic>
        <p:nvPicPr>
          <p:cNvPr id="74" name="Child_of_Light_art.jpeg" descr="http://upload.wikimedia.org/wikipedia/en/8/8c/Child_of_Light_art.jpg"/>
          <p:cNvPicPr/>
          <p:nvPr/>
        </p:nvPicPr>
        <p:blipFill>
          <a:blip r:embed="rId4">
            <a:extLst>
              <a:ext uri="{28A0092B-C50C-407E-A947-70E740481C1C}">
                <a14:useLocalDpi xmlns:a14="http://schemas.microsoft.com/office/drawing/2010/main" val="0"/>
              </a:ext>
            </a:extLst>
          </a:blip>
          <a:srcRect/>
          <a:stretch>
            <a:fillRect/>
          </a:stretch>
        </p:blipFill>
        <p:spPr>
          <a:xfrm>
            <a:off x="5328168" y="161954"/>
            <a:ext cx="2360694" cy="3211019"/>
          </a:xfrm>
          <a:prstGeom prst="rect">
            <a:avLst/>
          </a:prstGeom>
          <a:ln w="12700">
            <a:miter lim="400000"/>
          </a:ln>
        </p:spPr>
      </p:pic>
      <p:pic>
        <p:nvPicPr>
          <p:cNvPr id="75" name="cool_003.jpg" descr="http://coolstuffiknow.files.wordpress.com/2012/04/cool_003.jpg"/>
          <p:cNvPicPr/>
          <p:nvPr/>
        </p:nvPicPr>
        <p:blipFill>
          <a:blip r:embed="rId5">
            <a:extLst>
              <a:ext uri="{28A0092B-C50C-407E-A947-70E740481C1C}">
                <a14:useLocalDpi xmlns:a14="http://schemas.microsoft.com/office/drawing/2010/main" val="0"/>
              </a:ext>
            </a:extLst>
          </a:blip>
          <a:stretch>
            <a:fillRect/>
          </a:stretch>
        </p:blipFill>
        <p:spPr>
          <a:xfrm>
            <a:off x="7045356" y="2097319"/>
            <a:ext cx="1660943" cy="1685322"/>
          </a:xfrm>
          <a:prstGeom prst="rect">
            <a:avLst/>
          </a:prstGeom>
          <a:ln w="12700">
            <a:miter lim="400000"/>
          </a:ln>
        </p:spPr>
      </p:pic>
    </p:spTree>
    <p:extLst>
      <p:ext uri="{BB962C8B-B14F-4D97-AF65-F5344CB8AC3E}">
        <p14:creationId xmlns:p14="http://schemas.microsoft.com/office/powerpoint/2010/main" val="3714922617"/>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p:tmAbs val="0"/>
                                  </p:iterate>
                                  <p:childTnLst>
                                    <p:set>
                                      <p:cBhvr>
                                        <p:cTn id="6" fill="hold"/>
                                        <p:tgtEl>
                                          <p:spTgt spid="74"/>
                                        </p:tgtEl>
                                        <p:attrNameLst>
                                          <p:attrName>style.visibility</p:attrName>
                                        </p:attrNameLst>
                                      </p:cBhvr>
                                      <p:to>
                                        <p:strVal val="visible"/>
                                      </p:to>
                                    </p:set>
                                    <p:animEffect transition="in" filter="fade">
                                      <p:cBhvr>
                                        <p:cTn id="7" dur="1000"/>
                                        <p:tgtEl>
                                          <p:spTgt spid="74"/>
                                        </p:tgtEl>
                                      </p:cBhvr>
                                    </p:animEffect>
                                  </p:childTnLst>
                                </p:cTn>
                              </p:par>
                            </p:childTnLst>
                          </p:cTn>
                        </p:par>
                        <p:par>
                          <p:cTn id="8" fill="hold">
                            <p:stCondLst>
                              <p:cond delay="1000"/>
                            </p:stCondLst>
                            <p:childTnLst>
                              <p:par>
                                <p:cTn id="9" presetID="10" presetClass="entr" presetSubtype="0" fill="hold" grpId="0" nodeType="afterEffect">
                                  <p:stCondLst>
                                    <p:cond delay="0"/>
                                  </p:stCondLst>
                                  <p:iterate>
                                    <p:tmAbs val="0"/>
                                  </p:iterate>
                                  <p:childTnLst>
                                    <p:set>
                                      <p:cBhvr>
                                        <p:cTn id="10" fill="hold"/>
                                        <p:tgtEl>
                                          <p:spTgt spid="75"/>
                                        </p:tgtEl>
                                        <p:attrNameLst>
                                          <p:attrName>style.visibility</p:attrName>
                                        </p:attrNameLst>
                                      </p:cBhvr>
                                      <p:to>
                                        <p:strVal val="visible"/>
                                      </p:to>
                                    </p:set>
                                    <p:animEffect transition="in" filter="fade">
                                      <p:cBhvr>
                                        <p:cTn id="11" dur="10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advAuto="0"/>
      <p:bldP spid="75" grpId="0"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pasted-image.tif"/>
          <p:cNvPicPr/>
          <p:nvPr/>
        </p:nvPicPr>
        <p:blipFill>
          <a:blip r:embed="rId3">
            <a:extLst>
              <a:ext uri="{28A0092B-C50C-407E-A947-70E740481C1C}">
                <a14:useLocalDpi xmlns:a14="http://schemas.microsoft.com/office/drawing/2010/main" val="0"/>
              </a:ext>
            </a:extLst>
          </a:blip>
          <a:srcRect/>
          <a:stretch>
            <a:fillRect/>
          </a:stretch>
        </p:blipFill>
        <p:spPr>
          <a:xfrm>
            <a:off x="845113" y="910686"/>
            <a:ext cx="3452893" cy="3086999"/>
          </a:xfrm>
          <a:prstGeom prst="rect">
            <a:avLst/>
          </a:prstGeom>
          <a:ln w="12700">
            <a:miter lim="400000"/>
          </a:ln>
        </p:spPr>
      </p:pic>
      <p:pic>
        <p:nvPicPr>
          <p:cNvPr id="80" name="a21.jpeg" descr="http://maiawalczak.com/wp-content/uploads/2012/09/a21.jpg"/>
          <p:cNvPicPr/>
          <p:nvPr/>
        </p:nvPicPr>
        <p:blipFill>
          <a:blip r:embed="rId4">
            <a:extLst>
              <a:ext uri="{28A0092B-C50C-407E-A947-70E740481C1C}">
                <a14:useLocalDpi xmlns:a14="http://schemas.microsoft.com/office/drawing/2010/main" val="0"/>
              </a:ext>
            </a:extLst>
          </a:blip>
          <a:stretch>
            <a:fillRect/>
          </a:stretch>
        </p:blipFill>
        <p:spPr>
          <a:xfrm>
            <a:off x="4857750" y="920750"/>
            <a:ext cx="4000500" cy="3203575"/>
          </a:xfrm>
          <a:prstGeom prst="rect">
            <a:avLst/>
          </a:prstGeom>
          <a:ln w="12700">
            <a:miter lim="400000"/>
          </a:ln>
        </p:spPr>
      </p:pic>
      <p:sp>
        <p:nvSpPr>
          <p:cNvPr id="81" name="Shape 81"/>
          <p:cNvSpPr/>
          <p:nvPr/>
        </p:nvSpPr>
        <p:spPr>
          <a:xfrm>
            <a:off x="4038600" y="2114550"/>
            <a:ext cx="1066800" cy="1143000"/>
          </a:xfrm>
          <a:prstGeom prst="rightArrow">
            <a:avLst>
              <a:gd name="adj1" fmla="val 50000"/>
              <a:gd name="adj2" fmla="val 50000"/>
            </a:avLst>
          </a:prstGeom>
          <a:solidFill>
            <a:srgbClr val="BBE0E3"/>
          </a:solidFill>
          <a:ln w="12700">
            <a:solidFill>
              <a:srgbClr val="89A4A7"/>
            </a:solidFill>
            <a:round/>
          </a:ln>
        </p:spPr>
        <p:txBody>
          <a:bodyPr lIns="0" tIns="0" rIns="0" bIns="0" anchor="ctr"/>
          <a:lstStyle/>
          <a:p>
            <a:pPr algn="ctr" eaLnBrk="1" fontAlgn="auto" hangingPunct="1">
              <a:spcBef>
                <a:spcPts val="0"/>
              </a:spcBef>
              <a:spcAft>
                <a:spcPts val="0"/>
              </a:spcAft>
              <a:defRPr>
                <a:solidFill>
                  <a:srgbClr val="FFFFFF"/>
                </a:solidFill>
              </a:defRPr>
            </a:pPr>
            <a:endParaRPr kern="0">
              <a:solidFill>
                <a:srgbClr val="FFFFFF"/>
              </a:solidFill>
              <a:latin typeface="Arial"/>
              <a:cs typeface="Arial"/>
              <a:sym typeface="Arial"/>
            </a:endParaRPr>
          </a:p>
        </p:txBody>
      </p:sp>
    </p:spTree>
    <p:extLst>
      <p:ext uri="{BB962C8B-B14F-4D97-AF65-F5344CB8AC3E}">
        <p14:creationId xmlns:p14="http://schemas.microsoft.com/office/powerpoint/2010/main" val="81095366"/>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p:tmAbs val="0"/>
                                  </p:iterate>
                                  <p:childTnLst>
                                    <p:set>
                                      <p:cBhvr>
                                        <p:cTn id="6" fill="hold"/>
                                        <p:tgtEl>
                                          <p:spTgt spid="81"/>
                                        </p:tgtEl>
                                        <p:attrNameLst>
                                          <p:attrName>style.visibility</p:attrName>
                                        </p:attrNameLst>
                                      </p:cBhvr>
                                      <p:to>
                                        <p:strVal val="visible"/>
                                      </p:to>
                                    </p:set>
                                    <p:animEffect transition="in" filter="fade">
                                      <p:cBhvr>
                                        <p:cTn id="7" dur="500"/>
                                        <p:tgtEl>
                                          <p:spTgt spid="81"/>
                                        </p:tgtEl>
                                      </p:cBhvr>
                                    </p:animEffect>
                                  </p:childTnLst>
                                </p:cTn>
                              </p:par>
                            </p:childTnLst>
                          </p:cTn>
                        </p:par>
                        <p:par>
                          <p:cTn id="8" fill="hold">
                            <p:stCondLst>
                              <p:cond delay="500"/>
                            </p:stCondLst>
                            <p:childTnLst>
                              <p:par>
                                <p:cTn id="9" presetID="10" presetClass="entr" presetSubtype="0" fill="hold" grpId="0" nodeType="afterEffect">
                                  <p:stCondLst>
                                    <p:cond delay="0"/>
                                  </p:stCondLst>
                                  <p:iterate>
                                    <p:tmAbs val="0"/>
                                  </p:iterate>
                                  <p:childTnLst>
                                    <p:set>
                                      <p:cBhvr>
                                        <p:cTn id="10" fill="hold"/>
                                        <p:tgtEl>
                                          <p:spTgt spid="80"/>
                                        </p:tgtEl>
                                        <p:attrNameLst>
                                          <p:attrName>style.visibility</p:attrName>
                                        </p:attrNameLst>
                                      </p:cBhvr>
                                      <p:to>
                                        <p:strVal val="visible"/>
                                      </p:to>
                                    </p:set>
                                    <p:animEffect transition="in" filter="fade">
                                      <p:cBhvr>
                                        <p:cTn id="11"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advAuto="0"/>
      <p:bldP spid="81" grpId="0"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pasted-image.tif"/>
          <p:cNvPicPr/>
          <p:nvPr/>
        </p:nvPicPr>
        <p:blipFill>
          <a:blip r:embed="rId3">
            <a:extLst>
              <a:ext uri="{28A0092B-C50C-407E-A947-70E740481C1C}">
                <a14:useLocalDpi xmlns:a14="http://schemas.microsoft.com/office/drawing/2010/main" val="0"/>
              </a:ext>
            </a:extLst>
          </a:blip>
          <a:stretch>
            <a:fillRect/>
          </a:stretch>
        </p:blipFill>
        <p:spPr>
          <a:xfrm>
            <a:off x="1190448" y="738703"/>
            <a:ext cx="6223001" cy="3835401"/>
          </a:xfrm>
          <a:prstGeom prst="rect">
            <a:avLst/>
          </a:prstGeom>
          <a:ln w="12700">
            <a:miter lim="400000"/>
          </a:ln>
        </p:spPr>
      </p:pic>
      <p:sp>
        <p:nvSpPr>
          <p:cNvPr id="5" name="Shape 86"/>
          <p:cNvSpPr/>
          <p:nvPr/>
        </p:nvSpPr>
        <p:spPr>
          <a:xfrm>
            <a:off x="1008305" y="3039885"/>
            <a:ext cx="6736877" cy="1892876"/>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12700">
                <a:solidFill>
                  <a:srgbClr val="FFFFFF"/>
                </a:solidFill>
              </a:defRPr>
            </a:lvl1pPr>
          </a:lstStyle>
          <a:p>
            <a:pPr lvl="0">
              <a:defRPr sz="1800">
                <a:solidFill>
                  <a:srgbClr val="000000"/>
                </a:solidFill>
              </a:defRPr>
            </a:pPr>
            <a:r>
              <a:rPr sz="12700" dirty="0">
                <a:solidFill>
                  <a:srgbClr val="FFFFFF"/>
                </a:solidFill>
              </a:rPr>
              <a:t>#BORED</a:t>
            </a:r>
          </a:p>
        </p:txBody>
      </p:sp>
    </p:spTree>
    <p:extLst>
      <p:ext uri="{BB962C8B-B14F-4D97-AF65-F5344CB8AC3E}">
        <p14:creationId xmlns:p14="http://schemas.microsoft.com/office/powerpoint/2010/main" val="2565052639"/>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8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advAuto="0"/>
      <p:bldP spid="5" grpId="0"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Shape 90"/>
          <p:cNvSpPr/>
          <p:nvPr/>
        </p:nvSpPr>
        <p:spPr>
          <a:xfrm>
            <a:off x="3596521" y="2965450"/>
            <a:ext cx="5260142" cy="171644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lgn="r" eaLnBrk="1" fontAlgn="auto" hangingPunct="1">
              <a:spcBef>
                <a:spcPts val="0"/>
              </a:spcBef>
              <a:spcAft>
                <a:spcPts val="0"/>
              </a:spcAft>
            </a:pPr>
            <a:r>
              <a:rPr sz="4800" kern="0">
                <a:solidFill>
                  <a:srgbClr val="FFFFFF"/>
                </a:solidFill>
                <a:latin typeface="Arial"/>
                <a:cs typeface="Arial"/>
                <a:sym typeface="Arial"/>
              </a:rPr>
              <a:t>Thanks!</a:t>
            </a:r>
          </a:p>
          <a:p>
            <a:pPr algn="r" eaLnBrk="1" fontAlgn="auto" hangingPunct="1">
              <a:spcBef>
                <a:spcPts val="0"/>
              </a:spcBef>
              <a:spcAft>
                <a:spcPts val="0"/>
              </a:spcAft>
            </a:pPr>
            <a:r>
              <a:rPr sz="3200" kern="0">
                <a:solidFill>
                  <a:srgbClr val="FFFFFF"/>
                </a:solidFill>
                <a:latin typeface="Arial"/>
                <a:cs typeface="Arial"/>
                <a:sym typeface="Arial"/>
              </a:rPr>
              <a:t>@patrick_plourde</a:t>
            </a:r>
          </a:p>
          <a:p>
            <a:pPr algn="r" eaLnBrk="1" fontAlgn="auto" hangingPunct="1">
              <a:spcBef>
                <a:spcPts val="0"/>
              </a:spcBef>
              <a:spcAft>
                <a:spcPts val="0"/>
              </a:spcAft>
            </a:pPr>
            <a:r>
              <a:rPr sz="3200" kern="0">
                <a:solidFill>
                  <a:srgbClr val="FFFFFF"/>
                </a:solidFill>
                <a:latin typeface="Arial"/>
                <a:cs typeface="Arial"/>
                <a:sym typeface="Arial"/>
              </a:rPr>
              <a:t>plourdepatrick@hotmail.com</a:t>
            </a:r>
          </a:p>
        </p:txBody>
      </p:sp>
    </p:spTree>
    <p:extLst>
      <p:ext uri="{BB962C8B-B14F-4D97-AF65-F5344CB8AC3E}">
        <p14:creationId xmlns:p14="http://schemas.microsoft.com/office/powerpoint/2010/main" val="1213247077"/>
      </p:ext>
    </p:extLst>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ChangeArrowheads="1"/>
          </p:cNvSpPr>
          <p:nvPr/>
        </p:nvSpPr>
        <p:spPr bwMode="auto">
          <a:xfrm>
            <a:off x="-533400" y="34925"/>
            <a:ext cx="7772400" cy="352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80000"/>
              </a:lnSpc>
            </a:pPr>
            <a:r>
              <a:rPr lang="en-US" altLang="en-US" sz="10000" dirty="0" smtClean="0">
                <a:solidFill>
                  <a:srgbClr val="FFFFFF"/>
                </a:solidFill>
                <a:latin typeface="Rockwell Extra Bold" panose="02060903040505020403" pitchFamily="18" charset="0"/>
              </a:rPr>
              <a:t>TANYA X</a:t>
            </a:r>
          </a:p>
          <a:p>
            <a:pPr algn="ctr">
              <a:lnSpc>
                <a:spcPct val="80000"/>
              </a:lnSpc>
            </a:pPr>
            <a:r>
              <a:rPr lang="en-US" altLang="en-US" sz="10000" dirty="0" smtClean="0">
                <a:solidFill>
                  <a:srgbClr val="FFFFFF"/>
                </a:solidFill>
                <a:latin typeface="Rockwell Extra Bold" panose="02060903040505020403" pitchFamily="18" charset="0"/>
              </a:rPr>
              <a:t>SHORT</a:t>
            </a:r>
            <a:endParaRPr lang="en-US" altLang="en-US" sz="10000" dirty="0">
              <a:solidFill>
                <a:srgbClr val="FFFFFF"/>
              </a:solidFill>
              <a:latin typeface="Rockwell Extra Bold" panose="02060903040505020403" pitchFamily="18" charset="0"/>
            </a:endParaRPr>
          </a:p>
        </p:txBody>
      </p:sp>
      <p:sp>
        <p:nvSpPr>
          <p:cNvPr id="118787" name="Rectangle 4"/>
          <p:cNvSpPr>
            <a:spLocks noChangeArrowheads="1"/>
          </p:cNvSpPr>
          <p:nvPr/>
        </p:nvSpPr>
        <p:spPr bwMode="auto">
          <a:xfrm>
            <a:off x="0" y="4017090"/>
            <a:ext cx="4343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80000"/>
              </a:lnSpc>
            </a:pPr>
            <a:r>
              <a:rPr lang="en-US" altLang="en-US" sz="3000" dirty="0">
                <a:solidFill>
                  <a:srgbClr val="FFFFFF"/>
                </a:solidFill>
                <a:latin typeface="Rockwell Extra Bold" panose="02060903040505020403" pitchFamily="18" charset="0"/>
              </a:rPr>
              <a:t>Creative Director</a:t>
            </a:r>
          </a:p>
          <a:p>
            <a:pPr>
              <a:lnSpc>
                <a:spcPct val="80000"/>
              </a:lnSpc>
            </a:pPr>
            <a:r>
              <a:rPr lang="en-US" altLang="en-US" sz="3000" dirty="0" err="1" smtClean="0">
                <a:solidFill>
                  <a:srgbClr val="FFFFFF"/>
                </a:solidFill>
                <a:latin typeface="Rockwell Extra Bold" panose="02060903040505020403" pitchFamily="18" charset="0"/>
              </a:rPr>
              <a:t>Kitfox</a:t>
            </a:r>
            <a:r>
              <a:rPr lang="en-US" altLang="en-US" sz="3000" dirty="0" smtClean="0">
                <a:solidFill>
                  <a:srgbClr val="FFFFFF"/>
                </a:solidFill>
                <a:latin typeface="Rockwell Extra Bold" panose="02060903040505020403" pitchFamily="18" charset="0"/>
              </a:rPr>
              <a:t> Games</a:t>
            </a:r>
            <a:endParaRPr lang="en-US" altLang="en-US" sz="3000" dirty="0">
              <a:solidFill>
                <a:srgbClr val="FFFFFF"/>
              </a:solidFill>
              <a:latin typeface="Rockwell Extra Bold" panose="02060903040505020403" pitchFamily="18" charset="0"/>
            </a:endParaRPr>
          </a:p>
          <a:p>
            <a:pPr>
              <a:lnSpc>
                <a:spcPct val="80000"/>
              </a:lnSpc>
            </a:pPr>
            <a:r>
              <a:rPr lang="en-US" altLang="en-US" sz="3000" dirty="0" smtClean="0">
                <a:solidFill>
                  <a:srgbClr val="FFFFFF"/>
                </a:solidFill>
                <a:latin typeface="Rockwell Extra Bold" panose="02060903040505020403" pitchFamily="18" charset="0"/>
              </a:rPr>
              <a:t>@</a:t>
            </a:r>
            <a:r>
              <a:rPr lang="en-US" altLang="en-US" sz="3000" dirty="0" err="1" smtClean="0">
                <a:solidFill>
                  <a:srgbClr val="FFFFFF"/>
                </a:solidFill>
                <a:latin typeface="Rockwell Extra Bold" panose="02060903040505020403" pitchFamily="18" charset="0"/>
              </a:rPr>
              <a:t>tanyaxshort</a:t>
            </a:r>
            <a:r>
              <a:rPr lang="en-US" altLang="en-US" sz="3000" dirty="0" smtClean="0">
                <a:solidFill>
                  <a:srgbClr val="FFFFFF"/>
                </a:solidFill>
                <a:latin typeface="Rockwell Extra Bold" panose="02060903040505020403" pitchFamily="18" charset="0"/>
              </a:rPr>
              <a:t> </a:t>
            </a:r>
            <a:endParaRPr lang="en-US" altLang="en-US" sz="3000" dirty="0">
              <a:solidFill>
                <a:srgbClr val="FFFFFF"/>
              </a:solidFill>
              <a:latin typeface="Rockwell Extra Bold" panose="02060903040505020403"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7600" y="3213848"/>
            <a:ext cx="1295400" cy="18288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6515" y="127952"/>
            <a:ext cx="2365085" cy="1300797"/>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626515" y="1526172"/>
            <a:ext cx="2365085" cy="1495169"/>
          </a:xfrm>
          <a:prstGeom prst="rect">
            <a:avLst/>
          </a:prstGeom>
        </p:spPr>
      </p:pic>
    </p:spTree>
    <p:extLst>
      <p:ext uri="{BB962C8B-B14F-4D97-AF65-F5344CB8AC3E}">
        <p14:creationId xmlns:p14="http://schemas.microsoft.com/office/powerpoint/2010/main" val="18000503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5283" name="Rectangle 3"/>
          <p:cNvSpPr>
            <a:spLocks noChangeArrowheads="1"/>
          </p:cNvSpPr>
          <p:nvPr/>
        </p:nvSpPr>
        <p:spPr bwMode="auto">
          <a:xfrm>
            <a:off x="0" y="57150"/>
            <a:ext cx="91440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lnSpc>
                <a:spcPct val="80000"/>
              </a:lnSpc>
            </a:pPr>
            <a:r>
              <a:rPr lang="en-US" sz="30000" dirty="0">
                <a:solidFill>
                  <a:schemeClr val="bg1"/>
                </a:solidFill>
                <a:latin typeface="Rockwell Extra Bold" panose="02060903040505020403" pitchFamily="18" charset="0"/>
              </a:rPr>
              <a:t>5</a:t>
            </a:r>
            <a:br>
              <a:rPr lang="en-US" sz="30000" dirty="0">
                <a:solidFill>
                  <a:schemeClr val="bg1"/>
                </a:solidFill>
                <a:latin typeface="Rockwell Extra Bold" panose="02060903040505020403" pitchFamily="18" charset="0"/>
              </a:rPr>
            </a:br>
            <a:r>
              <a:rPr lang="en-US" sz="5400" dirty="0">
                <a:solidFill>
                  <a:schemeClr val="bg1"/>
                </a:solidFill>
                <a:latin typeface="Rockwell Extra Bold" panose="02060903040505020403" pitchFamily="18" charset="0"/>
              </a:rPr>
              <a:t>MINUTES</a:t>
            </a:r>
          </a:p>
        </p:txBody>
      </p:sp>
    </p:spTree>
    <p:extLst>
      <p:ext uri="{BB962C8B-B14F-4D97-AF65-F5344CB8AC3E}">
        <p14:creationId xmlns:p14="http://schemas.microsoft.com/office/powerpoint/2010/main" val="28263316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99" y="-29647"/>
            <a:ext cx="9396536" cy="5173147"/>
          </a:xfrm>
          <a:prstGeom prst="rect">
            <a:avLst/>
          </a:prstGeom>
        </p:spPr>
      </p:pic>
      <p:sp>
        <p:nvSpPr>
          <p:cNvPr id="4" name="Title 1"/>
          <p:cNvSpPr txBox="1">
            <a:spLocks/>
          </p:cNvSpPr>
          <p:nvPr/>
        </p:nvSpPr>
        <p:spPr>
          <a:xfrm>
            <a:off x="35496" y="1779662"/>
            <a:ext cx="9143999" cy="681540"/>
          </a:xfrm>
          <a:prstGeom prst="rect">
            <a:avLst/>
          </a:prstGeom>
        </p:spPr>
        <p:txBody>
          <a:bodyPr vert="horz" lIns="91440" tIns="45720" rIns="91440" bIns="45720" rtlCol="0" anchor="b">
            <a:noAutofit/>
          </a:bodyPr>
          <a:lstStyle>
            <a:lvl1pPr algn="ctr" defTabSz="914400" rtl="0" eaLnBrk="1" latinLnBrk="0" hangingPunct="1">
              <a:lnSpc>
                <a:spcPct val="100000"/>
              </a:lnSpc>
              <a:spcBef>
                <a:spcPct val="0"/>
              </a:spcBef>
              <a:buNone/>
              <a:defRPr sz="80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fontAlgn="auto">
              <a:spcAft>
                <a:spcPts val="0"/>
              </a:spcAft>
            </a:pPr>
            <a:r>
              <a:rPr lang="en-CA" sz="4800" dirty="0" smtClean="0">
                <a:solidFill>
                  <a:prstClr val="white"/>
                </a:solidFill>
                <a:latin typeface="Tahoma" pitchFamily="34" charset="0"/>
                <a:ea typeface="Tahoma" pitchFamily="34" charset="0"/>
                <a:cs typeface="Tahoma" pitchFamily="34" charset="0"/>
              </a:rPr>
              <a:t>Procedural Generation:</a:t>
            </a:r>
          </a:p>
          <a:p>
            <a:pPr fontAlgn="auto">
              <a:spcAft>
                <a:spcPts val="0"/>
              </a:spcAft>
            </a:pPr>
            <a:r>
              <a:rPr lang="en-CA" sz="4800" dirty="0" smtClean="0">
                <a:solidFill>
                  <a:prstClr val="white"/>
                </a:solidFill>
                <a:latin typeface="Tahoma" pitchFamily="34" charset="0"/>
                <a:ea typeface="Tahoma" pitchFamily="34" charset="0"/>
                <a:cs typeface="Tahoma" pitchFamily="34" charset="0"/>
              </a:rPr>
              <a:t>Back to the Start</a:t>
            </a:r>
          </a:p>
        </p:txBody>
      </p:sp>
      <p:sp>
        <p:nvSpPr>
          <p:cNvPr id="6" name="TextBox 5"/>
          <p:cNvSpPr txBox="1"/>
          <p:nvPr/>
        </p:nvSpPr>
        <p:spPr>
          <a:xfrm>
            <a:off x="36512" y="4056915"/>
            <a:ext cx="9144000" cy="954107"/>
          </a:xfrm>
          <a:prstGeom prst="rect">
            <a:avLst/>
          </a:prstGeom>
          <a:noFill/>
        </p:spPr>
        <p:txBody>
          <a:bodyPr wrap="square" rtlCol="0">
            <a:spAutoFit/>
          </a:bodyPr>
          <a:lstStyle/>
          <a:p>
            <a:pPr algn="ctr" eaLnBrk="1" fontAlgn="auto" hangingPunct="1">
              <a:spcBef>
                <a:spcPts val="0"/>
              </a:spcBef>
              <a:spcAft>
                <a:spcPts val="0"/>
              </a:spcAft>
            </a:pPr>
            <a:r>
              <a:rPr lang="en-CA" sz="2800" dirty="0" smtClean="0">
                <a:solidFill>
                  <a:srgbClr val="C3986D">
                    <a:lumMod val="20000"/>
                    <a:lumOff val="80000"/>
                  </a:srgbClr>
                </a:solidFill>
                <a:latin typeface="Tahoma" pitchFamily="34" charset="0"/>
                <a:ea typeface="Tahoma" pitchFamily="34" charset="0"/>
                <a:cs typeface="Tahoma" pitchFamily="34" charset="0"/>
              </a:rPr>
              <a:t>Tanya X. Short</a:t>
            </a:r>
          </a:p>
          <a:p>
            <a:pPr algn="ctr" eaLnBrk="1" fontAlgn="auto" hangingPunct="1">
              <a:spcBef>
                <a:spcPts val="0"/>
              </a:spcBef>
              <a:spcAft>
                <a:spcPts val="0"/>
              </a:spcAft>
            </a:pPr>
            <a:r>
              <a:rPr lang="en-CA" sz="2800" dirty="0" smtClean="0">
                <a:solidFill>
                  <a:srgbClr val="C3986D">
                    <a:lumMod val="20000"/>
                    <a:lumOff val="80000"/>
                  </a:srgbClr>
                </a:solidFill>
                <a:latin typeface="Tahoma" pitchFamily="34" charset="0"/>
                <a:ea typeface="Tahoma" pitchFamily="34" charset="0"/>
                <a:cs typeface="Tahoma" pitchFamily="34" charset="0"/>
              </a:rPr>
              <a:t>@</a:t>
            </a:r>
            <a:r>
              <a:rPr lang="en-CA" sz="2800" dirty="0" err="1" smtClean="0">
                <a:solidFill>
                  <a:srgbClr val="C3986D">
                    <a:lumMod val="20000"/>
                    <a:lumOff val="80000"/>
                  </a:srgbClr>
                </a:solidFill>
                <a:latin typeface="Tahoma" pitchFamily="34" charset="0"/>
                <a:ea typeface="Tahoma" pitchFamily="34" charset="0"/>
                <a:cs typeface="Tahoma" pitchFamily="34" charset="0"/>
              </a:rPr>
              <a:t>kitfoxgames</a:t>
            </a:r>
            <a:endParaRPr lang="en-CA" sz="2800" dirty="0" smtClean="0">
              <a:solidFill>
                <a:srgbClr val="C3986D">
                  <a:lumMod val="20000"/>
                  <a:lumOff val="80000"/>
                </a:srgbClr>
              </a:solidFill>
              <a:latin typeface="Tahoma" pitchFamily="34" charset="0"/>
              <a:ea typeface="Tahoma" pitchFamily="34" charset="0"/>
              <a:cs typeface="Tahoma" pitchFamily="34" charset="0"/>
            </a:endParaRPr>
          </a:p>
        </p:txBody>
      </p:sp>
      <p:pic>
        <p:nvPicPr>
          <p:cNvPr id="8" name="Picture 2" descr="C:\Users\Anna\Dropbox\Kitfox\Marketing\PowerPoint Images Stuff\logo+typ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6256" y="3435846"/>
            <a:ext cx="2166259" cy="1515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641948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4090"/>
            <a:ext cx="9144000" cy="5036395"/>
          </a:xfrm>
          <a:prstGeom prst="rect">
            <a:avLst/>
          </a:prstGeom>
        </p:spPr>
      </p:pic>
      <p:sp>
        <p:nvSpPr>
          <p:cNvPr id="5" name="AutoShape 4" descr="data:image/jpeg;base64,/9j/4AAQSkZJRgABAQAAAQABAAD/2wCEAAkGBhIQERQUEhQVFBUUFxQVFRQVFRcYGBUVFxUVFRUWFhUXHCgfGBkkGhoUHzIsIycpLCwsFx4xNTAqNSYrLCkBCQoKDgwOGg8PGi8kHyQqLCwsLCwtLCwsLCwsLS0sNCwsLSkwNCwsNCwsKi0sLCwtLCwsLCwsLCwsLCwsKSwpLP/AABEIALcBEwMBIgACEQEDEQH/xAAcAAEAAgIDAQAAAAAAAAAAAAAABgcEBQIDCAH/xABPEAABAwICBAYJEAkEAwEAAAABAAIDBBEFEgYHITETQVFhkdEXIjJUcXOSk7EUFiQ0NVJTYnJ0gaGjsrPSIzM2QkNjgsHhJqLT8BVE4iX/xAAaAQEAAgMBAAAAAAAAAAAAAAAAAwQBAgUG/8QANxEAAgIBAQUECAUEAwEAAAAAAAECAxEEEiExQVEFE6GxMjRhcYHB0fAUFSJykSNCUuFDYqIz/9oADAMBAAIRAxEAPwC8UREAREQBERAEREAREQBERAEREAREQBERAEREAREQBERAEREAREQBERAEREAREQBERAEREAREQBERAEREAREQBU/rbo6qlkE8dXUBk7iBGyaRvBua2/ahpAym3SsnTnTisocSe2F4LBHH+ikbmZdwNzYEEHZxFRHSfTepxFrGztiAjcXN4Nrmm5BbtzPdssq1lq4czs6TRWJqe7Za8zS0mP1xaC6qqg7jBqJTzG1n81+NZtDidbLIyJtVU5pHBo9kS7z/AFLVs3LIoat0MrJWWzRuDmhwJFxuuARs+lV9rfvOq6Eq2orfjc/bg9IYJRyQwRxyv4R7Ghpeb3dbZtJ2k85WcqIxTWtiMzMofHDx5oWODjbiu9ztngW91g6WVccOHvimfE6aKR0mTYHEcERvB5T0q2ro4bXI4MtBYpxjJrMs+BbSLzr698R77m6W9SmGqzSirnrHxzzvlaY7gPscpaTtFhx3+oJG5SeDN/Z86YObaeC2kVA45ppXsqahraqVrWzTNa0EWDWyOAA2cgCwBpxiN/bc1rco3+Ste/XQkXZdm79S8foejUVXVelFUcBZOJXNm4RjOEHdEZ8pvzkKDevjEe+5ulvUtpXKJHT2fO1Nprc2ufI9FIvOvr4xHvybpb1L47TnEbH2XN0jqWv4iPQm/KbP8l4/Q9Fotbo5WumpYZH7XPYCfCtkrByAiIgCIiAIiIAiIgCIiAIiIAiIgCIiAIiIAiIgKc1j6NVNRiZMUTnB8cYa4Wt2oOa54vpUVx7ROpoWsdOwNDyWtsQbkC/FzL0aq013/qKXxrvwyq1lcUnI7Gj1lkrIVcuHgVKu2kpnSyMjYLue4NaOUldS2ei/t6l8cz+6qxWZJHbuk41ykuKTfgZ+Jau6+GMvdCSBvykE9C2es2Fwp8LBu0thkuOP+Ds2q8FU+u/9ZR/JqPTCrU4KEW17Dh6bUz1F8FPlny/0ViCpxqgNq8+KcoQvjmg71WjLZeTtX097W684yZ+P+26n5xUfivWAN5+j/v1r6AllrklUcJE/qP2bb49n4igCn84/023x7PxFAFLbxXuRT0PoS/c/kZOG0XDTRxXy8I4NueK/Gp+dS5tb1Wzw5f8AKrXLfeuEkDbHYNyxGSS3rJtdRZZLMJ7J6cwTD/U9PHFfNkaG35bLOWo0Slc+ip3OJJMbbk8a266B5NhERAEREAREQBERAEREAREQBERAEREAREQBERAFWuu/9RS+Nf8AhlWUq113fqKXxr/wyo7fQZd0HrEfvkVItnov7epfHM/utYtnov7epfHM/uqMPSXvPS6j/wCM/wBr8j0kqn14frKP5NR6YVbCqfXh+so/k1HphV270Gec7O9Yj8fJlZKS6v8AR+KuqjFLfLkLu1NjdRpTjU/7fPinKpVvmju61uNEmvZ5oiOKUwjnmjbujllY2/I2RzR9QCxVn4/7bqfnFR+M9YCjfEtQ9FE/qP2bb49n4igCn9R+zbfHs/EUAUtvFe4p6H0JfufyM3BKRs1RDG7uXva025CrgOqCg/meV/hUxR1boZGSMtmYQ5txcXG6441K3a3MSt3UPmv/AKWa5wiv1Ii1envtmnXLCx1aLrw6hbBEyJl8rAGi++wWSsHA8QNRTxSkWL2hxA4rrOV480EREAREQBERAEREAREQBERAERRjTrTVuGxNIbwkspIjYTYWbbM5x35Rcbt5I8Iw2kss3rrlZJRit7JOiombWviTjcSRs5mxNt/vufrXDsp4n8O3zMfUoPxETo/lV3VeP0L5RUN2U8T+Hb5mPqWwwjXHVxvHqhsczL9tlbkeBytIOUm3FbbyhZV8TEuzLkuT+JdKKGab6YPhw+Kqo3NPCSRgOc3MC1zXndy7Aq97LOJe/i80OtbStjF4ZFTobbo7UcfEvVVnpzoLiFdUl7ZWvhH6pju14MEDMABvNxvO1RY62sS9/F5odaO1tYlbu4vNDrUcrYSWGW6tBqapbUGs/fVHf2IK/wDleUepcodU2Isc17HRNc0hzXB+0EbQdysDSDTsUlDFUFgdJMGiOO9hmIzEk+9AuegcarWXWxiTiSJI2DkbE23+8krElVB8DNM9bfHaUlj2pfQunBROIIxUlplDQHlu4kcezl3qKaytCpsQMDoHNBi4QFrtlw/Ib35svJxqveynifw7fMx9SHWlifw7fMx9Sy7oSWGmYr7P1FctuLWfv2GZ2IK/+V5R6lJdX+gFVQ1RlmyZchb2rrm5UcwzXBXRuHDCOZl+2GTI+3xXNNr+EKf6UaXFuF+rKRwu7giwubewe9rSC3lsSkO79JLgY1C1e6qx5Ut3LHlkheN6pqx9RM+N0bmSSSSAk5T27i+xG3deywexBX/yvKPUunss4l7+LzQ607LOJe/i8yOtaZq6FlV65LG2vD6E0OgU7sH9RlzBKHh442mzs1r8SiPYgr/5XlnqWLPrdxMC7XwnebcCNtgd3bctllUWuHEGEGQQSjjbkcw25nBxsfoK2cqnvZDCrW15jCS68ufvQ7EFf/K8o9SO1P15G+Lyj1K08C0qjrqR08V2kNdmY612PAJseX+4VRN1u4nlBMkO21/0I61mUaljdxNardbY5JSxs8cpfQujR6hdBTRRPtmYwNNt1wtiqIdrbxIfxItv8oda5dlnEvfxeaHWtu/iQ/llz5r+f9F6oquptYdW7Cpqi7OGiljYHZO1Ie8DufAVGna2cT4pIef9D/8AS2d0URw7PtnnGNzwXsioka2cT9/F5kda+9lnEvfxeaHWte/iSLsu72ffwL1RUbBraxHM3M6IjM244IC4uLi99mxXbTS52NduzNB6RdSQmp8CrqNNOhpT5naiItysEREAREQBVDrtPsil8VJ99it5QXWpolJWQslgGaWDN2gtd7HWJAvszAgEfSo7YuUWkXNFZGu5Slw3+RSi2ejuASV0whiLQ4guu47LDetYQQbOa5jhsLXtLXAjeLH+2xco5XNcHNcWuG0OaS1wPKHDaFQW570enlmyH9N4zwfE51NDJE98cjS1zHOaRY8RtfaNxtf6V1NjdyHoKmGCazamGwnZHVN4y9obJ5wCx/qBPOrG0d02w6tIY0NilO6KVjWuJ+KdrXfQb8ymjCEuZQtv1NKy4JrqiBYgT63oAeKpAF+S0igyufXFEG4ewNAA4ePYBb92RUwtbliWPYSdny2qnLq2ZOG0DqiZkTLZnnKL7r86mDtTtdbuovKKhEcrmkOaXNcNoc0kEHmI2hZbtIKux9lVPH/Hl/MtYuCX6kTW13ylmueF7kyZ61qZ0MeHROO1kUwNt1xwIVfhT3WjUuliw57zdzoZSTyk8DdQJZt9Nmmg9Xh8fNmxwDA5K2dsMdg51zc7gBvKxK2kMMskbrZo3vjdbddjiw25rhSzVP7ot+Q/0KfYpqopJ5pJS6Rhkc57g07MziXOO3lJJW8atqKaK9uu7i+UZ5awsYwUep7DKTo5KD+7PGB4OGYVKOwzSfCS9I6l0aaaNx0GDTRRlxaZIXXdvuZmLZVOCbfQinrYXzrjFP0k95UK7aSnMj2MG97g0eErqXZT1Do3te3Y5hDmnfYjdsVZcd52J5cXs8cbveZukOAS0M/BS2zZWvGU3GVxPH/SVrbrMxbF5quUyzvzyEAXsBZo3ANaAABc9Kxo4y4ho3kgDaBtO4bVl4b3Gkcxh+t78bywtUUxy1jf3THm+nKR6FW1O2zWg7diu7QLRB9DSTOl2SSsPa+9aGmwJ5VSkPcjwD0Ka1OMYplHRTjbZbNdV8z6TZTPD9VdZPEyRpiyvaHC7jex5dihqzY8bqWgBtRUNA2ACeQADkADtiii4r0lkt3wtlju5bPXdks2h1b1DcNqKV7mB8kkcjSNo7Qg2PJeyiONatKukgknkMeSMAuyk3tcDZ0qeaocTlmppBLI6TJJZpe4udYi9sztpW21l+5dV8gffarbhGUNrHI4deourv7va/u37lv3lAr7FCXODW73OAF77ybLqlqGtFydlv8Av0rJwuVpmiAO3O3ZuOxzb+kdKqRW871k0ovD34JnFqeru1JdER2p3nmKuikiLWMad7WtB+gWXOPcPAFyXQjBR4Hk7b7LcbbzgIiLYhCIiAIiIAtHpBpnS0DmNqHuaXguaAx7rgGx7kGy3iqHXaPZFL4uX77FHZJxjlFrSUxutUJcN/kbnGNM8Dqxaa7vjcBKHD6Q1RJuh9JWveMNqC5zRmMUzHt2G/cucBdQwLb6L6Svw+fhmMEhyluVxLd/HcA7lV7zaf6kdz8G6Yt0Seejax5GrliLHOa4Wc0ua4cjmkgjpBXD/t+TkK7KicyPe91sz3Oe627M5xcbDkuSutQnRRY+k+LvqsBppJDd/DRtceUtbILquFN60f6eh+dD0SKEKS3j8EUtEkoNL/JmdgeHCpqIoScokcG35FZR1Jx98O8kdarLCcRNNPHM1ocY3Zg0mwPMSFOjruqB/wCtF5x/Ut65QS/UQ6urUysTpe7HXG8463aIQCgjBuGRTNvy2MIVeKxdb9VwzaCUAhr45iL8V+BNlXS0u9Nk+g9Xj8fNky1T+6LfkP8AQpJiuuOSGeaIUrXCKWWPMZiM2R7mXtwZte11X+jGkLqCoE7WCQgOblLst784B9CwK2rM0skrrB0r3yOA3AvcXkDmuVlWOMUkaS0cbLpTsWVhY3/QsXs3yd6M8+f+NZelGk//AJDA5ZsmR3CRNc3NcAiZm51hfZbiVUKdU4/07P4+P8aNbRnKSafQiu01VUq3BYe2uvzIKCu6ipjLIyMGxe4NB5CTZdKz8A9tQeNZ6VDHe0dC1uNcmuSfkd2k+jb6Co4GRwccjXhzb2s4kW287StTzKca4fdEfN4vvzKELM1iTRpppOVUZPi0W5qv0gfNRTwSEuMDXBhJueDLTYX5tyqGHuR4B6FYWqQ9tV+JP91XkPcjwD0LebzGJBpYqN1qXVeTOTjYE8is7B9UUc8EUpncDI0OsG7rjwqsnC6nmGa3p4IY4hTxOEbQ0EvcCQOMiyVOCztDW13z2e5fXO/HQsnQ7RFuHRvY15fndmuRa2yy6NZfuXVfIH32rloLpccRgc9zBG5ji0hpJHKLE8y4azXAYVVk+8H32q28OG7ocCG1HULb47Sz/J5/ZCB9N7347m6yMKceHYCN0jLHZt2hdK78KI4aMC2yRgNuI5gqMeJ6a1JQeOj8j07HuHgC5LjHuHgC5LpHjwiIgCIiAIiIAozp3oa3EoWgENljJMb/AA2zNPxTYdAUmXVVOcGOLLFwa4tB3ZrG17cV1hpNYZvXOUJKUXhlB1WrvEIyQYC7naQQV0esev72k6FIma66wgHgafb4z8y+nXVWfAU/2n5lS/pe09DnXdERz1j1/e0nQs3DdWdfM4B0XBN43PI2DwcatfHNLuBw01kbQSWxljXbrve1gBtyXv8AQq+7NNZ8DT/afmUko1we8r13ay+DcMdPvJKNL9CnnC4qamGd0T2PIJsXWDw4jnu5Vz2PcQ73d0jrVp6vdN34k2USsax8bh3F8paQLHtje97qK4trhqYqiaOOGAsjlkjaXZ7kMeW3NnW22WZ928SZFp3qoN0wxu4/Ei3Y9xDvd3SOtfHavMRsfY7ukda3/ZprPgaf7T8yl1HrJDcNFZUR2cXmNscf8R9zYNzHYANpJ5DzBaqNUiey3W14zje8I78W0L9W4bDA/tJYmtLHe9eG2IPKCLgqrqzV1iEbiOALvjMIIK3dRrorS7tIqdjeIOEjz5Qe30Lq7MuIe8pfNyf8qTlXJ5ZiijWUx2Y4x0ZovWPX97SdCesev72k6FvezLiHvKXzcn/Ks3Dddc7XD1RBG9t9phzMcBzNe5wcfpC1xV7SdvXJcIkfodW+ISuA4EsHG55AAVi4zoS9mDmkgs6QGN5vszObI17rdBstlpLphwOHerKbLIDwWTNexD3tbtAIIO1QHs01nwNP9p+ZSPu693UpR/Falqxf2v3b0aHse4h3u7pHWszBtAq9lRC50Dg1sjCTcbADt41suzTWfA0/2n5k7NNZ8DT/AGn5lGnUnneWpR10ouLxv9xsdZ+h1XU1bZYI+EaYmM2HaC1zyb34u2CiHY9xDvd3SOtSak12zgjhaaNzePg3uabcdg4EE9HhVlYHpBFW04nhJLSDscLOa4b2uHEQVIo12PKK07dXpYJSSxw6kD1a6K1VO6o4aMx548rSSNp28ihfY5xBva8ATbZcEWNuMX4lvWa66wgHgafaB8J+ZfTrqrPgaf7T8y0cqmkieNetjKUkll4zw5Gh7HuId7u6R1p2PcQ73d0jrV64JiXqmnjmtl4RodbkusDTXHn0NHJPG1rnMMYAffL20jWG9iDuKkdMEslSHaGonJQWMt4NLqrwOekglbOwsLn3ANtotzLeabYU+qoKiGOxe9lmg7jZwNt3IFWp11VnwNP9p+Zdceu6sI2w042kbpOI8V3ciK2GzgPR6nvNtpZznijS9jzEO93dI6124dq8r2SsPqdwAe1xPa++uTv8K3PZqrPgaf7T8y7qXXbUA/pKaJzePI9zTz2zAhRrui5Ja1prC8C3WDYPAFyWr0c0jhr4RLCTbc5rtjmOG9rhy/UVtFbTycCUXF4fEIiLJgIiIAiIgCIiA816SUPAVlTFa2SaS3yS4uZ/tLVrlMtbVBwWJOcBsmjjk8LheM2+hjelQ1c2axJo9lRPbrjLqkTrGsWLsBpI77XTBjvBG17vvZFBVlTVpdDFFfZG6Z1ueTJ/Zp6VipOW0zXT193Fr2vz+hOtUWI8FVTAnY6Eu8i5P1KDGUvJcd7iXHwuOY/WVlYbXGFz3NNi6KWMH5bC1YgCOWYpCuvZtnPrjwQKmem9KYaHDI9wLJ3kfGPBbehx6VFKCm4WWNg/fe1vSVYWuiIM9QtG5rJx0cAFvFf05P3EFs86quHsk/B/QrVZeF4XJUytiiGZ7twWIpbqs90o/kv9C0gsySZPqZuuqUo8URispXRSPjeLPjc5jhyFpsV0rcaYe6FX4+T0rTrV7mSwe1FN80icU05do7MCdjaiMDwGZhUHU0ov2fqfnEX4rFC1JZy9yK2k4Wfvl8jsp4DI9rGi7nENA5SdyycXweWkl4KZuR9g62/tTex2eA9C6KSpMUjJG2zMcHC+0XG64BGxZWP47LXTGabLnIa2zBla1rb2DQSTvJO0naVpux7Sd953n/XHia4XVm6mKk+yo79rYPtyG1lWrIy4gNBJOwAb+hXJqv0XkpYJZZm5XyjY07w0DjU1MXtZKHaVkVVsZ3vBS0Xct8A9C5lcYe5HgHoXIqudXmeidCPaFN4tq1mtj3Lm+VB+NGtnoR7QpvFtWs1se5c3yoPxo10p+g/ceP0/rEP3LzKIy7b+Dj5OZdkEBe5rGi7nEADnO5cCbLOwH21B41npXPistHqrXswk1xSbOGLYRNSSmKduV2Vr7fFcSAb7jtaVh7b81j07P8qc64fdFvzeL78yg6zNYk0jTTyc6oylxaLJ1JTOEtQy+wta63Pu9CtxVBqV9sT+Lb95W+rtXoI85r/WJfDyQREUpSCIiAIiIAiIgKv13UPa0s3I6SI/1NDx9x3SqqV761aDhcMlI3xFko8DXDN/tLlRCo3rEz0/Zs9qhLo2vn8wuQjJBPELXPJfYFxUs0cwThsMxGT3jWuaeeIiU/U0qOMdotXW92k+rS/l/QiaIi1JyTauaHhsQhHEy7z9A61KNePd0fyaj0wLp1L0F55pT+60NH9R2+hd+vBhzUZ4rVAvzngSB9R6FZxin76nFU9rtBezK/8ALKwUt1V+6UfyX+hRJbjRPHhQ1TJ3MLw0OBa0gHaLbL7FDW0pJs6WqhKdUox44PmmA/8A0Kvx8vpWoWViteaieWYjKZZHyZb3y5iSBfjsLBYq0fElrjsxSfRE0ov2fqPnEX4rFC7Ka0Y/0/UfOIvxWKFKSzl7kVtJ/wAn75fI7aWnMj2sb3T3BovynYFl47gUtFNwMwAdla/tTcFrrgfWCvmAe2qfxrPSpPrg90R4iL78qworYz7TLtktQq+Wzn45ISf8+DnV1ar9J31VK+OVxdJB2udxuXMI7Uk8ZG6/HZUqrG1NO/SVI/lhb0v9RD2lFOnL5NFbQ9y3wD0LmVxh7keAehcioDpcz0ToR7QpvFtWs1se5c3yoPxo1EMD1utpaeKE0z38G0NzCRoBtx2IWdpNpizEsHqXtjMZZJAC0kO/jR2NwFfdkZRaT5HmK9LbVdCU1hbS6dSqlnYF7ag8az0rBJXfh9VwUsclr5HNdbdexva6pR3NM9DanKEkuOH5Ex1xe6Lfm8X35lB1utLtJTiFSZjHwYDGxtbmzdq0uNybDaS48S0oKzN5k2jXTwcKoxlxSLG1K+2J/Ft+8rfVQalR7In+Q30q31dq9BHm9f6xL4eSCIilKQREQBERAEREBhY1h4qKeaE7pY5I/KaW/wB154GidaztXQSlw2FwbsJG+1l6URRzrU+Ja0+qnRnZ59TzUNGqzvaYW+Jv2cX+eRXDq4wF0eHFkrS102fM1wsbOGXb9CmiJCtR3ozfrLLklLkebDofXRktdTyXbsNgSLgAbDbaONffWxV97y+QV6SRadxEsLtS5cl4/UhOqjBn09I4yNLHveTZwsbDYFsNP9FDiFLkYQJY3Z4yd17EFp5iCR0KTIpdlY2Sj30+87xcc5PNU+itfE4iWneN/ctLhxW7bj4+JcP/AAlT8BL5DupemF8sonREvx7UuSxheP1PM5wWp+Al3+8O7l3LKo9FKyZwaynk2ne5tgOckr0dZfU7iJh9qXNciucY0NlhwQ00Y4SXNHI8DjtI1z7ctgPqVXx6L1l9tPN5Jt4P+8q9LItpVRkQU62ypYXXO888YDo3VtqonOglDRLGblpsALXPTfoUp1raP1Eta2SOJz2GFjbtF9rXSEg23bwreRO6jjZNvx9ned5uzjHzPNh0XrLj2PL5BU/1S4PPDLPwkT2ZmADMCLm/OrURI1Ri8ozdr7LYOEksP76nm31p1rO1NPLduw2bcXHIRvX31sVfe8vkFekUWv4eJL+a3dF4/U82nRis73l8gqU4Po5UnCq2PgXh7nwOa0ixIY9rnWvv2Aq6UWVTFEc+0bZ4yluaf8fE82HRis73l3e8KN0Xqxs9Ty7PiFek0WO4ib/ml3ReP1PNvrYq+95fIK5w6IVzzZtNKb8osOkr0eidxEPtS59P4/2QzVroa+gic6W3Cy2uB+60bhdTNEUyWNyOdKTk9p8QiIsmoREQBERAEREAREQBERAEREAREQBERAEREAREQBERAEREAREQBERAEREAREQBERAEREAREQH/2Q=="/>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CA">
              <a:solidFill>
                <a:prstClr val="black"/>
              </a:solidFill>
              <a:latin typeface="Palatino Linotype"/>
              <a:cs typeface="+mn-cs"/>
            </a:endParaRPr>
          </a:p>
        </p:txBody>
      </p:sp>
      <p:sp>
        <p:nvSpPr>
          <p:cNvPr id="6" name="AutoShape 6" descr="data:image/jpeg;base64,/9j/4AAQSkZJRgABAQAAAQABAAD/2wCEAAkGBhIQERQUEhQVFBUUFxQVFRQVFRcYGBUVFxUVFRUWFhUXHCgfGBkkGhoUHzIsIycpLCwsFx4xNTAqNSYrLCkBCQoKDgwOGg8PGi8kHyQqLCwsLCwtLCwsLCwsLS0sNCwsLSkwNCwsNCwsKi0sLCwtLCwsLCwsLCwsLCwsKSwpLP/AABEIALcBEwMBIgACEQEDEQH/xAAcAAEAAgIDAQAAAAAAAAAAAAAABgcEBQIDCAH/xABPEAABAwICBAYJEAkEAwEAAAABAAIDBBEFEgYHITETQVFhkdEXIjJUcXOSk7EUFiQ0NVJTYnJ0gaGjsrPSIzM2QkNjgsHhJqLT8BVE4iX/xAAaAQEAAgMBAAAAAAAAAAAAAAAAAwQBAgUG/8QANxEAAgIBAQUECAUEAwEAAAAAAAECAxEEEiExQVEFE6GxMjRhcYHB0fAUFSJykSNCUuFDYqIz/9oADAMBAAIRAxEAPwC8UREAREQBERAEREAREQBERAEREAREQBERAEREAREQBERAEREAREQBERAEREAREQBERAEREAREQBERAEREAREQBU/rbo6qlkE8dXUBk7iBGyaRvBua2/ahpAym3SsnTnTisocSe2F4LBHH+ikbmZdwNzYEEHZxFRHSfTepxFrGztiAjcXN4Nrmm5BbtzPdssq1lq4czs6TRWJqe7Za8zS0mP1xaC6qqg7jBqJTzG1n81+NZtDidbLIyJtVU5pHBo9kS7z/AFLVs3LIoat0MrJWWzRuDmhwJFxuuARs+lV9rfvOq6Eq2orfjc/bg9IYJRyQwRxyv4R7Ghpeb3dbZtJ2k85WcqIxTWtiMzMofHDx5oWODjbiu9ztngW91g6WVccOHvimfE6aKR0mTYHEcERvB5T0q2ro4bXI4MtBYpxjJrMs+BbSLzr698R77m6W9SmGqzSirnrHxzzvlaY7gPscpaTtFhx3+oJG5SeDN/Z86YObaeC2kVA45ppXsqahraqVrWzTNa0EWDWyOAA2cgCwBpxiN/bc1rco3+Ste/XQkXZdm79S8foejUVXVelFUcBZOJXNm4RjOEHdEZ8pvzkKDevjEe+5ulvUtpXKJHT2fO1Nprc2ufI9FIvOvr4xHvybpb1L47TnEbH2XN0jqWv4iPQm/KbP8l4/Q9Fotbo5WumpYZH7XPYCfCtkrByAiIgCIiAIiIAiIgCIiAIiIAiIgCIiAIiIAiIgKc1j6NVNRiZMUTnB8cYa4Wt2oOa54vpUVx7ROpoWsdOwNDyWtsQbkC/FzL0aq013/qKXxrvwyq1lcUnI7Gj1lkrIVcuHgVKu2kpnSyMjYLue4NaOUldS2ei/t6l8cz+6qxWZJHbuk41ykuKTfgZ+Jau6+GMvdCSBvykE9C2es2Fwp8LBu0thkuOP+Ds2q8FU+u/9ZR/JqPTCrU4KEW17Dh6bUz1F8FPlny/0ViCpxqgNq8+KcoQvjmg71WjLZeTtX097W684yZ+P+26n5xUfivWAN5+j/v1r6AllrklUcJE/qP2bb49n4igCn84/023x7PxFAFLbxXuRT0PoS/c/kZOG0XDTRxXy8I4NueK/Gp+dS5tb1Wzw5f8AKrXLfeuEkDbHYNyxGSS3rJtdRZZLMJ7J6cwTD/U9PHFfNkaG35bLOWo0Slc+ip3OJJMbbk8a266B5NhERAEREAREQBERAEREAREQBERAEREAREQBERAFWuu/9RS+Nf8AhlWUq113fqKXxr/wyo7fQZd0HrEfvkVItnov7epfHM/utYtnov7epfHM/uqMPSXvPS6j/wCM/wBr8j0kqn14frKP5NR6YVbCqfXh+so/k1HphV270Gec7O9Yj8fJlZKS6v8AR+KuqjFLfLkLu1NjdRpTjU/7fPinKpVvmju61uNEmvZ5oiOKUwjnmjbujllY2/I2RzR9QCxVn4/7bqfnFR+M9YCjfEtQ9FE/qP2bb49n4igCn9R+zbfHs/EUAUtvFe4p6H0JfufyM3BKRs1RDG7uXva025CrgOqCg/meV/hUxR1boZGSMtmYQ5txcXG6441K3a3MSt3UPmv/AKWa5wiv1Ii1envtmnXLCx1aLrw6hbBEyJl8rAGi++wWSsHA8QNRTxSkWL2hxA4rrOV480EREAREQBERAEREAREQBERAERRjTrTVuGxNIbwkspIjYTYWbbM5x35Rcbt5I8Iw2kss3rrlZJRit7JOiombWviTjcSRs5mxNt/vufrXDsp4n8O3zMfUoPxETo/lV3VeP0L5RUN2U8T+Hb5mPqWwwjXHVxvHqhsczL9tlbkeBytIOUm3FbbyhZV8TEuzLkuT+JdKKGab6YPhw+Kqo3NPCSRgOc3MC1zXndy7Aq97LOJe/i80OtbStjF4ZFTobbo7UcfEvVVnpzoLiFdUl7ZWvhH6pju14MEDMABvNxvO1RY62sS9/F5odaO1tYlbu4vNDrUcrYSWGW6tBqapbUGs/fVHf2IK/wDleUepcodU2Isc17HRNc0hzXB+0EbQdysDSDTsUlDFUFgdJMGiOO9hmIzEk+9AuegcarWXWxiTiSJI2DkbE23+8krElVB8DNM9bfHaUlj2pfQunBROIIxUlplDQHlu4kcezl3qKaytCpsQMDoHNBi4QFrtlw/Ib35svJxqveynifw7fMx9SHWlifw7fMx9Sy7oSWGmYr7P1FctuLWfv2GZ2IK/+V5R6lJdX+gFVQ1RlmyZchb2rrm5UcwzXBXRuHDCOZl+2GTI+3xXNNr+EKf6UaXFuF+rKRwu7giwubewe9rSC3lsSkO79JLgY1C1e6qx5Ut3LHlkheN6pqx9RM+N0bmSSSSAk5T27i+xG3deywexBX/yvKPUunss4l7+LzQ607LOJe/i8yOtaZq6FlV65LG2vD6E0OgU7sH9RlzBKHh442mzs1r8SiPYgr/5XlnqWLPrdxMC7XwnebcCNtgd3bctllUWuHEGEGQQSjjbkcw25nBxsfoK2cqnvZDCrW15jCS68ufvQ7EFf/K8o9SO1P15G+Lyj1K08C0qjrqR08V2kNdmY612PAJseX+4VRN1u4nlBMkO21/0I61mUaljdxNardbY5JSxs8cpfQujR6hdBTRRPtmYwNNt1wtiqIdrbxIfxItv8oda5dlnEvfxeaHWtu/iQ/llz5r+f9F6oquptYdW7Cpqi7OGiljYHZO1Ie8DufAVGna2cT4pIef9D/8AS2d0URw7PtnnGNzwXsioka2cT9/F5kda+9lnEvfxeaHWte/iSLsu72ffwL1RUbBraxHM3M6IjM244IC4uLi99mxXbTS52NduzNB6RdSQmp8CrqNNOhpT5naiItysEREAREQBVDrtPsil8VJ99it5QXWpolJWQslgGaWDN2gtd7HWJAvszAgEfSo7YuUWkXNFZGu5Slw3+RSi2ejuASV0whiLQ4guu47LDetYQQbOa5jhsLXtLXAjeLH+2xco5XNcHNcWuG0OaS1wPKHDaFQW570enlmyH9N4zwfE51NDJE98cjS1zHOaRY8RtfaNxtf6V1NjdyHoKmGCazamGwnZHVN4y9obJ5wCx/qBPOrG0d02w6tIY0NilO6KVjWuJ+KdrXfQb8ymjCEuZQtv1NKy4JrqiBYgT63oAeKpAF+S0igyufXFEG4ewNAA4ePYBb92RUwtbliWPYSdny2qnLq2ZOG0DqiZkTLZnnKL7r86mDtTtdbuovKKhEcrmkOaXNcNoc0kEHmI2hZbtIKux9lVPH/Hl/MtYuCX6kTW13ylmueF7kyZ61qZ0MeHROO1kUwNt1xwIVfhT3WjUuliw57zdzoZSTyk8DdQJZt9Nmmg9Xh8fNmxwDA5K2dsMdg51zc7gBvKxK2kMMskbrZo3vjdbddjiw25rhSzVP7ot+Q/0KfYpqopJ5pJS6Rhkc57g07MziXOO3lJJW8atqKaK9uu7i+UZ5awsYwUep7DKTo5KD+7PGB4OGYVKOwzSfCS9I6l0aaaNx0GDTRRlxaZIXXdvuZmLZVOCbfQinrYXzrjFP0k95UK7aSnMj2MG97g0eErqXZT1Do3te3Y5hDmnfYjdsVZcd52J5cXs8cbveZukOAS0M/BS2zZWvGU3GVxPH/SVrbrMxbF5quUyzvzyEAXsBZo3ANaAABc9Kxo4y4ho3kgDaBtO4bVl4b3Gkcxh+t78bywtUUxy1jf3THm+nKR6FW1O2zWg7diu7QLRB9DSTOl2SSsPa+9aGmwJ5VSkPcjwD0Ka1OMYplHRTjbZbNdV8z6TZTPD9VdZPEyRpiyvaHC7jex5dihqzY8bqWgBtRUNA2ACeQADkADtiii4r0lkt3wtlju5bPXdks2h1b1DcNqKV7mB8kkcjSNo7Qg2PJeyiONatKukgknkMeSMAuyk3tcDZ0qeaocTlmppBLI6TJJZpe4udYi9sztpW21l+5dV8gffarbhGUNrHI4deourv7va/u37lv3lAr7FCXODW73OAF77ybLqlqGtFydlv8Av0rJwuVpmiAO3O3ZuOxzb+kdKqRW871k0ovD34JnFqeru1JdER2p3nmKuikiLWMad7WtB+gWXOPcPAFyXQjBR4Hk7b7LcbbzgIiLYhCIiAIiIAtHpBpnS0DmNqHuaXguaAx7rgGx7kGy3iqHXaPZFL4uX77FHZJxjlFrSUxutUJcN/kbnGNM8Dqxaa7vjcBKHD6Q1RJuh9JWveMNqC5zRmMUzHt2G/cucBdQwLb6L6Svw+fhmMEhyluVxLd/HcA7lV7zaf6kdz8G6Yt0Seejax5GrliLHOa4Wc0ua4cjmkgjpBXD/t+TkK7KicyPe91sz3Oe627M5xcbDkuSutQnRRY+k+LvqsBppJDd/DRtceUtbILquFN60f6eh+dD0SKEKS3j8EUtEkoNL/JmdgeHCpqIoScokcG35FZR1Jx98O8kdarLCcRNNPHM1ocY3Zg0mwPMSFOjruqB/wCtF5x/Ut65QS/UQ6urUysTpe7HXG8463aIQCgjBuGRTNvy2MIVeKxdb9VwzaCUAhr45iL8V+BNlXS0u9Nk+g9Xj8fNky1T+6LfkP8AQpJiuuOSGeaIUrXCKWWPMZiM2R7mXtwZte11X+jGkLqCoE7WCQgOblLst784B9CwK2rM0skrrB0r3yOA3AvcXkDmuVlWOMUkaS0cbLpTsWVhY3/QsXs3yd6M8+f+NZelGk//AJDA5ZsmR3CRNc3NcAiZm51hfZbiVUKdU4/07P4+P8aNbRnKSafQiu01VUq3BYe2uvzIKCu6ipjLIyMGxe4NB5CTZdKz8A9tQeNZ6VDHe0dC1uNcmuSfkd2k+jb6Co4GRwccjXhzb2s4kW287StTzKca4fdEfN4vvzKELM1iTRpppOVUZPi0W5qv0gfNRTwSEuMDXBhJueDLTYX5tyqGHuR4B6FYWqQ9tV+JP91XkPcjwD0LebzGJBpYqN1qXVeTOTjYE8is7B9UUc8EUpncDI0OsG7rjwqsnC6nmGa3p4IY4hTxOEbQ0EvcCQOMiyVOCztDW13z2e5fXO/HQsnQ7RFuHRvY15fndmuRa2yy6NZfuXVfIH32rloLpccRgc9zBG5ji0hpJHKLE8y4azXAYVVk+8H32q28OG7ocCG1HULb47Sz/J5/ZCB9N7347m6yMKceHYCN0jLHZt2hdK78KI4aMC2yRgNuI5gqMeJ6a1JQeOj8j07HuHgC5LjHuHgC5LpHjwiIgCIiAIiIAozp3oa3EoWgENljJMb/AA2zNPxTYdAUmXVVOcGOLLFwa4tB3ZrG17cV1hpNYZvXOUJKUXhlB1WrvEIyQYC7naQQV0esev72k6FIma66wgHgafb4z8y+nXVWfAU/2n5lS/pe09DnXdERz1j1/e0nQs3DdWdfM4B0XBN43PI2DwcatfHNLuBw01kbQSWxljXbrve1gBtyXv8AQq+7NNZ8DT/afmUko1we8r13ay+DcMdPvJKNL9CnnC4qamGd0T2PIJsXWDw4jnu5Vz2PcQ73d0jrVp6vdN34k2USsax8bh3F8paQLHtje97qK4trhqYqiaOOGAsjlkjaXZ7kMeW3NnW22WZ928SZFp3qoN0wxu4/Ei3Y9xDvd3SOtfHavMRsfY7ukda3/ZprPgaf7T8yl1HrJDcNFZUR2cXmNscf8R9zYNzHYANpJ5DzBaqNUiey3W14zje8I78W0L9W4bDA/tJYmtLHe9eG2IPKCLgqrqzV1iEbiOALvjMIIK3dRrorS7tIqdjeIOEjz5Qe30Lq7MuIe8pfNyf8qTlXJ5ZiijWUx2Y4x0ZovWPX97SdCesev72k6FvezLiHvKXzcn/Ks3Dddc7XD1RBG9t9phzMcBzNe5wcfpC1xV7SdvXJcIkfodW+ISuA4EsHG55AAVi4zoS9mDmkgs6QGN5vszObI17rdBstlpLphwOHerKbLIDwWTNexD3tbtAIIO1QHs01nwNP9p+ZSPu693UpR/Falqxf2v3b0aHse4h3u7pHWszBtAq9lRC50Dg1sjCTcbADt41suzTWfA0/2n5k7NNZ8DT/AGn5lGnUnneWpR10ouLxv9xsdZ+h1XU1bZYI+EaYmM2HaC1zyb34u2CiHY9xDvd3SOtSak12zgjhaaNzePg3uabcdg4EE9HhVlYHpBFW04nhJLSDscLOa4b2uHEQVIo12PKK07dXpYJSSxw6kD1a6K1VO6o4aMx548rSSNp28ihfY5xBva8ATbZcEWNuMX4lvWa66wgHgafaB8J+ZfTrqrPgaf7T8y0cqmkieNetjKUkll4zw5Gh7HuId7u6R1p2PcQ73d0jrV64JiXqmnjmtl4RodbkusDTXHn0NHJPG1rnMMYAffL20jWG9iDuKkdMEslSHaGonJQWMt4NLqrwOekglbOwsLn3ANtotzLeabYU+qoKiGOxe9lmg7jZwNt3IFWp11VnwNP9p+Zdceu6sI2w042kbpOI8V3ciK2GzgPR6nvNtpZznijS9jzEO93dI6124dq8r2SsPqdwAe1xPa++uTv8K3PZqrPgaf7T8y7qXXbUA/pKaJzePI9zTz2zAhRrui5Ja1prC8C3WDYPAFyWr0c0jhr4RLCTbc5rtjmOG9rhy/UVtFbTycCUXF4fEIiLJgIiIAiIgCIiA816SUPAVlTFa2SaS3yS4uZ/tLVrlMtbVBwWJOcBsmjjk8LheM2+hjelQ1c2axJo9lRPbrjLqkTrGsWLsBpI77XTBjvBG17vvZFBVlTVpdDFFfZG6Z1ueTJ/Zp6VipOW0zXT193Fr2vz+hOtUWI8FVTAnY6Eu8i5P1KDGUvJcd7iXHwuOY/WVlYbXGFz3NNi6KWMH5bC1YgCOWYpCuvZtnPrjwQKmem9KYaHDI9wLJ3kfGPBbehx6VFKCm4WWNg/fe1vSVYWuiIM9QtG5rJx0cAFvFf05P3EFs86quHsk/B/QrVZeF4XJUytiiGZ7twWIpbqs90o/kv9C0gsySZPqZuuqUo8URispXRSPjeLPjc5jhyFpsV0rcaYe6FX4+T0rTrV7mSwe1FN80icU05do7MCdjaiMDwGZhUHU0ov2fqfnEX4rFC1JZy9yK2k4Wfvl8jsp4DI9rGi7nENA5SdyycXweWkl4KZuR9g62/tTex2eA9C6KSpMUjJG2zMcHC+0XG64BGxZWP47LXTGabLnIa2zBla1rb2DQSTvJO0naVpux7Sd953n/XHia4XVm6mKk+yo79rYPtyG1lWrIy4gNBJOwAb+hXJqv0XkpYJZZm5XyjY07w0DjU1MXtZKHaVkVVsZ3vBS0Xct8A9C5lcYe5HgHoXIqudXmeidCPaFN4tq1mtj3Lm+VB+NGtnoR7QpvFtWs1se5c3yoPxo10p+g/ceP0/rEP3LzKIy7b+Dj5OZdkEBe5rGi7nEADnO5cCbLOwH21B41npXPistHqrXswk1xSbOGLYRNSSmKduV2Vr7fFcSAb7jtaVh7b81j07P8qc64fdFvzeL78yg6zNYk0jTTyc6oylxaLJ1JTOEtQy+wta63Pu9CtxVBqV9sT+Lb95W+rtXoI85r/WJfDyQREUpSCIiAIiIAiIgKv13UPa0s3I6SI/1NDx9x3SqqV761aDhcMlI3xFko8DXDN/tLlRCo3rEz0/Zs9qhLo2vn8wuQjJBPELXPJfYFxUs0cwThsMxGT3jWuaeeIiU/U0qOMdotXW92k+rS/l/QiaIi1JyTauaHhsQhHEy7z9A61KNePd0fyaj0wLp1L0F55pT+60NH9R2+hd+vBhzUZ4rVAvzngSB9R6FZxin76nFU9rtBezK/8ALKwUt1V+6UfyX+hRJbjRPHhQ1TJ3MLw0OBa0gHaLbL7FDW0pJs6WqhKdUox44PmmA/8A0Kvx8vpWoWViteaieWYjKZZHyZb3y5iSBfjsLBYq0fElrjsxSfRE0ov2fqPnEX4rFC7Ka0Y/0/UfOIvxWKFKSzl7kVtJ/wAn75fI7aWnMj2sb3T3BovynYFl47gUtFNwMwAdla/tTcFrrgfWCvmAe2qfxrPSpPrg90R4iL78qworYz7TLtktQq+Wzn45ISf8+DnV1ar9J31VK+OVxdJB2udxuXMI7Uk8ZG6/HZUqrG1NO/SVI/lhb0v9RD2lFOnL5NFbQ9y3wD0LmVxh7keAehcioDpcz0ToR7QpvFtWs1se5c3yoPxo1EMD1utpaeKE0z38G0NzCRoBtx2IWdpNpizEsHqXtjMZZJAC0kO/jR2NwFfdkZRaT5HmK9LbVdCU1hbS6dSqlnYF7ag8az0rBJXfh9VwUsclr5HNdbdexva6pR3NM9DanKEkuOH5Ex1xe6Lfm8X35lB1utLtJTiFSZjHwYDGxtbmzdq0uNybDaS48S0oKzN5k2jXTwcKoxlxSLG1K+2J/Ft+8rfVQalR7In+Q30q31dq9BHm9f6xL4eSCIilKQREQBERAEREBhY1h4qKeaE7pY5I/KaW/wB154GidaztXQSlw2FwbsJG+1l6URRzrU+Ja0+qnRnZ59TzUNGqzvaYW+Jv2cX+eRXDq4wF0eHFkrS102fM1wsbOGXb9CmiJCtR3ozfrLLklLkebDofXRktdTyXbsNgSLgAbDbaONffWxV97y+QV6SRadxEsLtS5cl4/UhOqjBn09I4yNLHveTZwsbDYFsNP9FDiFLkYQJY3Z4yd17EFp5iCR0KTIpdlY2Sj30+87xcc5PNU+itfE4iWneN/ctLhxW7bj4+JcP/AAlT8BL5DupemF8sonREvx7UuSxheP1PM5wWp+Al3+8O7l3LKo9FKyZwaynk2ne5tgOckr0dZfU7iJh9qXNciucY0NlhwQ00Y4SXNHI8DjtI1z7ctgPqVXx6L1l9tPN5Jt4P+8q9LItpVRkQU62ypYXXO888YDo3VtqonOglDRLGblpsALXPTfoUp1raP1Eta2SOJz2GFjbtF9rXSEg23bwreRO6jjZNvx9ned5uzjHzPNh0XrLj2PL5BU/1S4PPDLPwkT2ZmADMCLm/OrURI1Ri8ozdr7LYOEksP76nm31p1rO1NPLduw2bcXHIRvX31sVfe8vkFekUWv4eJL+a3dF4/U82nRis73l8gqU4Po5UnCq2PgXh7nwOa0ixIY9rnWvv2Aq6UWVTFEc+0bZ4yluaf8fE82HRis73l3e8KN0Xqxs9Ty7PiFek0WO4ib/ml3ReP1PNvrYq+95fIK5w6IVzzZtNKb8osOkr0eidxEPtS59P4/2QzVroa+gic6W3Cy2uB+60bhdTNEUyWNyOdKTk9p8QiIsmoREQBERAEREAREQBERAEREAREQBERAEREAREQBERAEREAREQBERAEREAREQBERAEREAREQH/2Q=="/>
          <p:cNvSpPr>
            <a:spLocks noChangeAspect="1" noChangeArrowheads="1"/>
          </p:cNvSpPr>
          <p:nvPr/>
        </p:nvSpPr>
        <p:spPr bwMode="auto">
          <a:xfrm>
            <a:off x="307975" y="5953"/>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CA">
              <a:solidFill>
                <a:prstClr val="black"/>
              </a:solidFill>
              <a:latin typeface="Palatino Linotype"/>
              <a:cs typeface="+mn-cs"/>
            </a:endParaRPr>
          </a:p>
        </p:txBody>
      </p:sp>
      <p:sp>
        <p:nvSpPr>
          <p:cNvPr id="13" name="Title 1"/>
          <p:cNvSpPr>
            <a:spLocks noGrp="1"/>
          </p:cNvSpPr>
          <p:nvPr>
            <p:ph type="title"/>
          </p:nvPr>
        </p:nvSpPr>
        <p:spPr>
          <a:xfrm>
            <a:off x="0" y="234553"/>
            <a:ext cx="9143999" cy="681540"/>
          </a:xfrm>
        </p:spPr>
        <p:txBody>
          <a:bodyPr/>
          <a:lstStyle/>
          <a:p>
            <a:r>
              <a:rPr lang="en-CA" sz="4800" dirty="0" smtClean="0">
                <a:solidFill>
                  <a:schemeClr val="bg1"/>
                </a:solidFill>
                <a:latin typeface="Tahoma" pitchFamily="34" charset="0"/>
                <a:ea typeface="Tahoma" pitchFamily="34" charset="0"/>
                <a:cs typeface="Tahoma" pitchFamily="34" charset="0"/>
              </a:rPr>
              <a:t>Good Design</a:t>
            </a:r>
            <a:endParaRPr lang="en-CA" sz="4800" dirty="0">
              <a:solidFill>
                <a:schemeClr val="bg1"/>
              </a:solidFill>
              <a:latin typeface="Tahoma" pitchFamily="34" charset="0"/>
              <a:ea typeface="Tahoma" pitchFamily="34" charset="0"/>
              <a:cs typeface="Tahoma" pitchFamily="34" charset="0"/>
            </a:endParaRPr>
          </a:p>
        </p:txBody>
      </p:sp>
      <p:sp>
        <p:nvSpPr>
          <p:cNvPr id="25" name="TextBox 24"/>
          <p:cNvSpPr txBox="1"/>
          <p:nvPr/>
        </p:nvSpPr>
        <p:spPr>
          <a:xfrm>
            <a:off x="0" y="1707654"/>
            <a:ext cx="9180512" cy="3416320"/>
          </a:xfrm>
          <a:prstGeom prst="rect">
            <a:avLst/>
          </a:prstGeom>
          <a:noFill/>
        </p:spPr>
        <p:txBody>
          <a:bodyPr wrap="square" rtlCol="0">
            <a:spAutoFit/>
          </a:bodyPr>
          <a:lstStyle/>
          <a:p>
            <a:pPr algn="ctr" eaLnBrk="1" fontAlgn="auto" hangingPunct="1">
              <a:spcBef>
                <a:spcPts val="0"/>
              </a:spcBef>
              <a:spcAft>
                <a:spcPts val="0"/>
              </a:spcAft>
            </a:pPr>
            <a:r>
              <a:rPr lang="en-CA" sz="2400" dirty="0" smtClean="0">
                <a:solidFill>
                  <a:srgbClr val="C3986D">
                    <a:lumMod val="20000"/>
                    <a:lumOff val="80000"/>
                  </a:srgbClr>
                </a:solidFill>
                <a:latin typeface="Tahoma" pitchFamily="34" charset="0"/>
                <a:ea typeface="Tahoma" pitchFamily="34" charset="0"/>
                <a:cs typeface="Tahoma" pitchFamily="34" charset="0"/>
              </a:rPr>
              <a:t>“a series of interesting decisions” – Sid Meier</a:t>
            </a:r>
          </a:p>
          <a:p>
            <a:pPr algn="ctr" eaLnBrk="1" fontAlgn="auto" hangingPunct="1">
              <a:spcBef>
                <a:spcPts val="0"/>
              </a:spcBef>
              <a:spcAft>
                <a:spcPts val="0"/>
              </a:spcAft>
            </a:pPr>
            <a:endParaRPr lang="en-CA" sz="2400" dirty="0">
              <a:solidFill>
                <a:srgbClr val="C3986D">
                  <a:lumMod val="20000"/>
                  <a:lumOff val="80000"/>
                </a:srgbClr>
              </a:solidFill>
              <a:latin typeface="Tahoma" pitchFamily="34" charset="0"/>
              <a:ea typeface="Tahoma" pitchFamily="34" charset="0"/>
              <a:cs typeface="Tahoma" pitchFamily="34" charset="0"/>
            </a:endParaRPr>
          </a:p>
          <a:p>
            <a:pPr algn="ctr" eaLnBrk="1" fontAlgn="auto" hangingPunct="1">
              <a:spcBef>
                <a:spcPts val="0"/>
              </a:spcBef>
              <a:spcAft>
                <a:spcPts val="0"/>
              </a:spcAft>
            </a:pPr>
            <a:r>
              <a:rPr lang="en-CA" sz="2400" dirty="0" smtClean="0">
                <a:solidFill>
                  <a:srgbClr val="C3986D">
                    <a:lumMod val="20000"/>
                    <a:lumOff val="80000"/>
                  </a:srgbClr>
                </a:solidFill>
                <a:latin typeface="Tahoma" pitchFamily="34" charset="0"/>
                <a:ea typeface="Tahoma" pitchFamily="34" charset="0"/>
                <a:cs typeface="Tahoma" pitchFamily="34" charset="0"/>
              </a:rPr>
              <a:t>“Satisfaction + Surprise” – Mark </a:t>
            </a:r>
            <a:r>
              <a:rPr lang="en-CA" sz="2400" dirty="0" err="1" smtClean="0">
                <a:solidFill>
                  <a:srgbClr val="C3986D">
                    <a:lumMod val="20000"/>
                    <a:lumOff val="80000"/>
                  </a:srgbClr>
                </a:solidFill>
                <a:latin typeface="Tahoma" pitchFamily="34" charset="0"/>
                <a:ea typeface="Tahoma" pitchFamily="34" charset="0"/>
                <a:cs typeface="Tahoma" pitchFamily="34" charset="0"/>
              </a:rPr>
              <a:t>Venturelli</a:t>
            </a:r>
            <a:endParaRPr lang="en-CA" sz="2400" dirty="0" smtClean="0">
              <a:solidFill>
                <a:srgbClr val="C3986D">
                  <a:lumMod val="20000"/>
                  <a:lumOff val="80000"/>
                </a:srgbClr>
              </a:solidFill>
              <a:latin typeface="Tahoma" pitchFamily="34" charset="0"/>
              <a:ea typeface="Tahoma" pitchFamily="34" charset="0"/>
              <a:cs typeface="Tahoma" pitchFamily="34" charset="0"/>
            </a:endParaRPr>
          </a:p>
          <a:p>
            <a:pPr algn="ctr" eaLnBrk="1" fontAlgn="auto" hangingPunct="1">
              <a:spcBef>
                <a:spcPts val="0"/>
              </a:spcBef>
              <a:spcAft>
                <a:spcPts val="0"/>
              </a:spcAft>
            </a:pPr>
            <a:endParaRPr lang="en-CA" sz="2400" dirty="0">
              <a:solidFill>
                <a:srgbClr val="C3986D">
                  <a:lumMod val="20000"/>
                  <a:lumOff val="80000"/>
                </a:srgbClr>
              </a:solidFill>
              <a:latin typeface="Tahoma" pitchFamily="34" charset="0"/>
              <a:ea typeface="Tahoma" pitchFamily="34" charset="0"/>
              <a:cs typeface="Tahoma" pitchFamily="34" charset="0"/>
            </a:endParaRPr>
          </a:p>
          <a:p>
            <a:pPr algn="ctr" eaLnBrk="1" fontAlgn="auto" hangingPunct="1">
              <a:spcBef>
                <a:spcPts val="0"/>
              </a:spcBef>
              <a:spcAft>
                <a:spcPts val="0"/>
              </a:spcAft>
            </a:pPr>
            <a:r>
              <a:rPr lang="en-CA" sz="2400" dirty="0" smtClean="0">
                <a:solidFill>
                  <a:srgbClr val="C3986D">
                    <a:lumMod val="20000"/>
                    <a:lumOff val="80000"/>
                  </a:srgbClr>
                </a:solidFill>
                <a:latin typeface="Tahoma" pitchFamily="34" charset="0"/>
                <a:ea typeface="Tahoma" pitchFamily="34" charset="0"/>
                <a:cs typeface="Tahoma" pitchFamily="34" charset="0"/>
              </a:rPr>
              <a:t>“just another word for learning” – </a:t>
            </a:r>
            <a:r>
              <a:rPr lang="en-CA" sz="2400" dirty="0" err="1" smtClean="0">
                <a:solidFill>
                  <a:srgbClr val="C3986D">
                    <a:lumMod val="20000"/>
                    <a:lumOff val="80000"/>
                  </a:srgbClr>
                </a:solidFill>
                <a:latin typeface="Tahoma" pitchFamily="34" charset="0"/>
                <a:ea typeface="Tahoma" pitchFamily="34" charset="0"/>
                <a:cs typeface="Tahoma" pitchFamily="34" charset="0"/>
              </a:rPr>
              <a:t>Raph</a:t>
            </a:r>
            <a:r>
              <a:rPr lang="en-CA" sz="2400" dirty="0" smtClean="0">
                <a:solidFill>
                  <a:srgbClr val="C3986D">
                    <a:lumMod val="20000"/>
                    <a:lumOff val="80000"/>
                  </a:srgbClr>
                </a:solidFill>
                <a:latin typeface="Tahoma" pitchFamily="34" charset="0"/>
                <a:ea typeface="Tahoma" pitchFamily="34" charset="0"/>
                <a:cs typeface="Tahoma" pitchFamily="34" charset="0"/>
              </a:rPr>
              <a:t> </a:t>
            </a:r>
            <a:r>
              <a:rPr lang="en-CA" sz="2400" dirty="0" err="1" smtClean="0">
                <a:solidFill>
                  <a:srgbClr val="C3986D">
                    <a:lumMod val="20000"/>
                    <a:lumOff val="80000"/>
                  </a:srgbClr>
                </a:solidFill>
                <a:latin typeface="Tahoma" pitchFamily="34" charset="0"/>
                <a:ea typeface="Tahoma" pitchFamily="34" charset="0"/>
                <a:cs typeface="Tahoma" pitchFamily="34" charset="0"/>
              </a:rPr>
              <a:t>Koster</a:t>
            </a:r>
            <a:endParaRPr lang="en-CA" sz="2400" dirty="0" smtClean="0">
              <a:solidFill>
                <a:srgbClr val="C3986D">
                  <a:lumMod val="20000"/>
                  <a:lumOff val="80000"/>
                </a:srgbClr>
              </a:solidFill>
              <a:latin typeface="Tahoma" pitchFamily="34" charset="0"/>
              <a:ea typeface="Tahoma" pitchFamily="34" charset="0"/>
              <a:cs typeface="Tahoma" pitchFamily="34" charset="0"/>
            </a:endParaRPr>
          </a:p>
          <a:p>
            <a:pPr algn="ctr" eaLnBrk="1" fontAlgn="auto" hangingPunct="1">
              <a:spcBef>
                <a:spcPts val="0"/>
              </a:spcBef>
              <a:spcAft>
                <a:spcPts val="0"/>
              </a:spcAft>
            </a:pPr>
            <a:endParaRPr lang="en-CA" sz="2400" dirty="0">
              <a:solidFill>
                <a:srgbClr val="C3986D">
                  <a:lumMod val="20000"/>
                  <a:lumOff val="80000"/>
                </a:srgbClr>
              </a:solidFill>
              <a:latin typeface="Tahoma" pitchFamily="34" charset="0"/>
              <a:ea typeface="Tahoma" pitchFamily="34" charset="0"/>
              <a:cs typeface="Tahoma" pitchFamily="34" charset="0"/>
            </a:endParaRPr>
          </a:p>
          <a:p>
            <a:pPr algn="ctr" eaLnBrk="1" fontAlgn="auto" hangingPunct="1">
              <a:spcBef>
                <a:spcPts val="0"/>
              </a:spcBef>
              <a:spcAft>
                <a:spcPts val="0"/>
              </a:spcAft>
            </a:pPr>
            <a:r>
              <a:rPr lang="en-CA" sz="2400" dirty="0" smtClean="0">
                <a:solidFill>
                  <a:srgbClr val="C3986D">
                    <a:lumMod val="20000"/>
                    <a:lumOff val="80000"/>
                  </a:srgbClr>
                </a:solidFill>
                <a:latin typeface="Tahoma" pitchFamily="34" charset="0"/>
                <a:ea typeface="Tahoma" pitchFamily="34" charset="0"/>
                <a:cs typeface="Tahoma" pitchFamily="34" charset="0"/>
              </a:rPr>
              <a:t>“a system of rules for play” – Zimmerman &amp; Lantz</a:t>
            </a:r>
          </a:p>
          <a:p>
            <a:pPr algn="ctr" eaLnBrk="1" fontAlgn="auto" hangingPunct="1">
              <a:spcBef>
                <a:spcPts val="0"/>
              </a:spcBef>
              <a:spcAft>
                <a:spcPts val="0"/>
              </a:spcAft>
            </a:pPr>
            <a:endParaRPr lang="en-CA" sz="2400" dirty="0">
              <a:solidFill>
                <a:srgbClr val="C3986D">
                  <a:lumMod val="20000"/>
                  <a:lumOff val="80000"/>
                </a:srgbClr>
              </a:solidFill>
              <a:latin typeface="Tahoma" pitchFamily="34" charset="0"/>
              <a:ea typeface="Tahoma" pitchFamily="34" charset="0"/>
              <a:cs typeface="Tahoma" pitchFamily="34" charset="0"/>
            </a:endParaRPr>
          </a:p>
          <a:p>
            <a:pPr algn="ctr" eaLnBrk="1" fontAlgn="auto" hangingPunct="1">
              <a:spcBef>
                <a:spcPts val="0"/>
              </a:spcBef>
              <a:spcAft>
                <a:spcPts val="0"/>
              </a:spcAft>
            </a:pPr>
            <a:endParaRPr lang="en-CA" sz="2400" dirty="0" smtClean="0">
              <a:solidFill>
                <a:srgbClr val="C3986D">
                  <a:lumMod val="20000"/>
                  <a:lumOff val="80000"/>
                </a:srgbClr>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417667273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4090"/>
            <a:ext cx="9144000" cy="5036395"/>
          </a:xfrm>
          <a:prstGeom prst="rect">
            <a:avLst/>
          </a:prstGeom>
        </p:spPr>
      </p:pic>
      <p:sp>
        <p:nvSpPr>
          <p:cNvPr id="5" name="AutoShape 4" descr="data:image/jpeg;base64,/9j/4AAQSkZJRgABAQAAAQABAAD/2wCEAAkGBhIQERQUEhQVFBUUFxQVFRQVFRcYGBUVFxUVFRUWFhUXHCgfGBkkGhoUHzIsIycpLCwsFx4xNTAqNSYrLCkBCQoKDgwOGg8PGi8kHyQqLCwsLCwtLCwsLCwsLS0sNCwsLSkwNCwsNCwsKi0sLCwtLCwsLCwsLCwsLCwsKSwpLP/AABEIALcBEwMBIgACEQEDEQH/xAAcAAEAAgIDAQAAAAAAAAAAAAAABgcEBQIDCAH/xABPEAABAwICBAYJEAkEAwEAAAABAAIDBBEFEgYHITETQVFhkdEXIjJUcXOSk7EUFiQ0NVJTYnJ0gaGjsrPSIzM2QkNjgsHhJqLT8BVE4iX/xAAaAQEAAgMBAAAAAAAAAAAAAAAAAwQBAgUG/8QANxEAAgIBAQUECAUEAwEAAAAAAAECAxEEEiExQVEFE6GxMjRhcYHB0fAUFSJykSNCUuFDYqIz/9oADAMBAAIRAxEAPwC8UREAREQBERAEREAREQBERAEREAREQBERAEREAREQBERAEREAREQBERAEREAREQBERAEREAREQBERAEREAREQBU/rbo6qlkE8dXUBk7iBGyaRvBua2/ahpAym3SsnTnTisocSe2F4LBHH+ikbmZdwNzYEEHZxFRHSfTepxFrGztiAjcXN4Nrmm5BbtzPdssq1lq4czs6TRWJqe7Za8zS0mP1xaC6qqg7jBqJTzG1n81+NZtDidbLIyJtVU5pHBo9kS7z/AFLVs3LIoat0MrJWWzRuDmhwJFxuuARs+lV9rfvOq6Eq2orfjc/bg9IYJRyQwRxyv4R7Ghpeb3dbZtJ2k85WcqIxTWtiMzMofHDx5oWODjbiu9ztngW91g6WVccOHvimfE6aKR0mTYHEcERvB5T0q2ro4bXI4MtBYpxjJrMs+BbSLzr698R77m6W9SmGqzSirnrHxzzvlaY7gPscpaTtFhx3+oJG5SeDN/Z86YObaeC2kVA45ppXsqahraqVrWzTNa0EWDWyOAA2cgCwBpxiN/bc1rco3+Ste/XQkXZdm79S8foejUVXVelFUcBZOJXNm4RjOEHdEZ8pvzkKDevjEe+5ulvUtpXKJHT2fO1Nprc2ufI9FIvOvr4xHvybpb1L47TnEbH2XN0jqWv4iPQm/KbP8l4/Q9Fotbo5WumpYZH7XPYCfCtkrByAiIgCIiAIiIAiIgCIiAIiIAiIgCIiAIiIAiIgKc1j6NVNRiZMUTnB8cYa4Wt2oOa54vpUVx7ROpoWsdOwNDyWtsQbkC/FzL0aq013/qKXxrvwyq1lcUnI7Gj1lkrIVcuHgVKu2kpnSyMjYLue4NaOUldS2ei/t6l8cz+6qxWZJHbuk41ykuKTfgZ+Jau6+GMvdCSBvykE9C2es2Fwp8LBu0thkuOP+Ds2q8FU+u/9ZR/JqPTCrU4KEW17Dh6bUz1F8FPlny/0ViCpxqgNq8+KcoQvjmg71WjLZeTtX097W684yZ+P+26n5xUfivWAN5+j/v1r6AllrklUcJE/qP2bb49n4igCn84/023x7PxFAFLbxXuRT0PoS/c/kZOG0XDTRxXy8I4NueK/Gp+dS5tb1Wzw5f8AKrXLfeuEkDbHYNyxGSS3rJtdRZZLMJ7J6cwTD/U9PHFfNkaG35bLOWo0Slc+ip3OJJMbbk8a266B5NhERAEREAREQBERAEREAREQBERAEREAREQBERAFWuu/9RS+Nf8AhlWUq113fqKXxr/wyo7fQZd0HrEfvkVItnov7epfHM/utYtnov7epfHM/uqMPSXvPS6j/wCM/wBr8j0kqn14frKP5NR6YVbCqfXh+so/k1HphV270Gec7O9Yj8fJlZKS6v8AR+KuqjFLfLkLu1NjdRpTjU/7fPinKpVvmju61uNEmvZ5oiOKUwjnmjbujllY2/I2RzR9QCxVn4/7bqfnFR+M9YCjfEtQ9FE/qP2bb49n4igCn9R+zbfHs/EUAUtvFe4p6H0JfufyM3BKRs1RDG7uXva025CrgOqCg/meV/hUxR1boZGSMtmYQ5txcXG6441K3a3MSt3UPmv/AKWa5wiv1Ii1envtmnXLCx1aLrw6hbBEyJl8rAGi++wWSsHA8QNRTxSkWL2hxA4rrOV480EREAREQBERAEREAREQBERAERRjTrTVuGxNIbwkspIjYTYWbbM5x35Rcbt5I8Iw2kss3rrlZJRit7JOiombWviTjcSRs5mxNt/vufrXDsp4n8O3zMfUoPxETo/lV3VeP0L5RUN2U8T+Hb5mPqWwwjXHVxvHqhsczL9tlbkeBytIOUm3FbbyhZV8TEuzLkuT+JdKKGab6YPhw+Kqo3NPCSRgOc3MC1zXndy7Aq97LOJe/i80OtbStjF4ZFTobbo7UcfEvVVnpzoLiFdUl7ZWvhH6pju14MEDMABvNxvO1RY62sS9/F5odaO1tYlbu4vNDrUcrYSWGW6tBqapbUGs/fVHf2IK/wDleUepcodU2Isc17HRNc0hzXB+0EbQdysDSDTsUlDFUFgdJMGiOO9hmIzEk+9AuegcarWXWxiTiSJI2DkbE23+8krElVB8DNM9bfHaUlj2pfQunBROIIxUlplDQHlu4kcezl3qKaytCpsQMDoHNBi4QFrtlw/Ib35svJxqveynifw7fMx9SHWlifw7fMx9Sy7oSWGmYr7P1FctuLWfv2GZ2IK/+V5R6lJdX+gFVQ1RlmyZchb2rrm5UcwzXBXRuHDCOZl+2GTI+3xXNNr+EKf6UaXFuF+rKRwu7giwubewe9rSC3lsSkO79JLgY1C1e6qx5Ut3LHlkheN6pqx9RM+N0bmSSSSAk5T27i+xG3deywexBX/yvKPUunss4l7+LzQ607LOJe/i8yOtaZq6FlV65LG2vD6E0OgU7sH9RlzBKHh442mzs1r8SiPYgr/5XlnqWLPrdxMC7XwnebcCNtgd3bctllUWuHEGEGQQSjjbkcw25nBxsfoK2cqnvZDCrW15jCS68ufvQ7EFf/K8o9SO1P15G+Lyj1K08C0qjrqR08V2kNdmY612PAJseX+4VRN1u4nlBMkO21/0I61mUaljdxNardbY5JSxs8cpfQujR6hdBTRRPtmYwNNt1wtiqIdrbxIfxItv8oda5dlnEvfxeaHWtu/iQ/llz5r+f9F6oquptYdW7Cpqi7OGiljYHZO1Ie8DufAVGna2cT4pIef9D/8AS2d0URw7PtnnGNzwXsioka2cT9/F5kda+9lnEvfxeaHWte/iSLsu72ffwL1RUbBraxHM3M6IjM244IC4uLi99mxXbTS52NduzNB6RdSQmp8CrqNNOhpT5naiItysEREAREQBVDrtPsil8VJ99it5QXWpolJWQslgGaWDN2gtd7HWJAvszAgEfSo7YuUWkXNFZGu5Slw3+RSi2ejuASV0whiLQ4guu47LDetYQQbOa5jhsLXtLXAjeLH+2xco5XNcHNcWuG0OaS1wPKHDaFQW570enlmyH9N4zwfE51NDJE98cjS1zHOaRY8RtfaNxtf6V1NjdyHoKmGCazamGwnZHVN4y9obJ5wCx/qBPOrG0d02w6tIY0NilO6KVjWuJ+KdrXfQb8ymjCEuZQtv1NKy4JrqiBYgT63oAeKpAF+S0igyufXFEG4ewNAA4ePYBb92RUwtbliWPYSdny2qnLq2ZOG0DqiZkTLZnnKL7r86mDtTtdbuovKKhEcrmkOaXNcNoc0kEHmI2hZbtIKux9lVPH/Hl/MtYuCX6kTW13ylmueF7kyZ61qZ0MeHROO1kUwNt1xwIVfhT3WjUuliw57zdzoZSTyk8DdQJZt9Nmmg9Xh8fNmxwDA5K2dsMdg51zc7gBvKxK2kMMskbrZo3vjdbddjiw25rhSzVP7ot+Q/0KfYpqopJ5pJS6Rhkc57g07MziXOO3lJJW8atqKaK9uu7i+UZ5awsYwUep7DKTo5KD+7PGB4OGYVKOwzSfCS9I6l0aaaNx0GDTRRlxaZIXXdvuZmLZVOCbfQinrYXzrjFP0k95UK7aSnMj2MG97g0eErqXZT1Do3te3Y5hDmnfYjdsVZcd52J5cXs8cbveZukOAS0M/BS2zZWvGU3GVxPH/SVrbrMxbF5quUyzvzyEAXsBZo3ANaAABc9Kxo4y4ho3kgDaBtO4bVl4b3Gkcxh+t78bywtUUxy1jf3THm+nKR6FW1O2zWg7diu7QLRB9DSTOl2SSsPa+9aGmwJ5VSkPcjwD0Ka1OMYplHRTjbZbNdV8z6TZTPD9VdZPEyRpiyvaHC7jex5dihqzY8bqWgBtRUNA2ACeQADkADtiii4r0lkt3wtlju5bPXdks2h1b1DcNqKV7mB8kkcjSNo7Qg2PJeyiONatKukgknkMeSMAuyk3tcDZ0qeaocTlmppBLI6TJJZpe4udYi9sztpW21l+5dV8gffarbhGUNrHI4deourv7va/u37lv3lAr7FCXODW73OAF77ybLqlqGtFydlv8Av0rJwuVpmiAO3O3ZuOxzb+kdKqRW871k0ovD34JnFqeru1JdER2p3nmKuikiLWMad7WtB+gWXOPcPAFyXQjBR4Hk7b7LcbbzgIiLYhCIiAIiIAtHpBpnS0DmNqHuaXguaAx7rgGx7kGy3iqHXaPZFL4uX77FHZJxjlFrSUxutUJcN/kbnGNM8Dqxaa7vjcBKHD6Q1RJuh9JWveMNqC5zRmMUzHt2G/cucBdQwLb6L6Svw+fhmMEhyluVxLd/HcA7lV7zaf6kdz8G6Yt0Seejax5GrliLHOa4Wc0ua4cjmkgjpBXD/t+TkK7KicyPe91sz3Oe627M5xcbDkuSutQnRRY+k+LvqsBppJDd/DRtceUtbILquFN60f6eh+dD0SKEKS3j8EUtEkoNL/JmdgeHCpqIoScokcG35FZR1Jx98O8kdarLCcRNNPHM1ocY3Zg0mwPMSFOjruqB/wCtF5x/Ut65QS/UQ6urUysTpe7HXG8463aIQCgjBuGRTNvy2MIVeKxdb9VwzaCUAhr45iL8V+BNlXS0u9Nk+g9Xj8fNky1T+6LfkP8AQpJiuuOSGeaIUrXCKWWPMZiM2R7mXtwZte11X+jGkLqCoE7WCQgOblLst784B9CwK2rM0skrrB0r3yOA3AvcXkDmuVlWOMUkaS0cbLpTsWVhY3/QsXs3yd6M8+f+NZelGk//AJDA5ZsmR3CRNc3NcAiZm51hfZbiVUKdU4/07P4+P8aNbRnKSafQiu01VUq3BYe2uvzIKCu6ipjLIyMGxe4NB5CTZdKz8A9tQeNZ6VDHe0dC1uNcmuSfkd2k+jb6Co4GRwccjXhzb2s4kW287StTzKca4fdEfN4vvzKELM1iTRpppOVUZPi0W5qv0gfNRTwSEuMDXBhJueDLTYX5tyqGHuR4B6FYWqQ9tV+JP91XkPcjwD0LebzGJBpYqN1qXVeTOTjYE8is7B9UUc8EUpncDI0OsG7rjwqsnC6nmGa3p4IY4hTxOEbQ0EvcCQOMiyVOCztDW13z2e5fXO/HQsnQ7RFuHRvY15fndmuRa2yy6NZfuXVfIH32rloLpccRgc9zBG5ji0hpJHKLE8y4azXAYVVk+8H32q28OG7ocCG1HULb47Sz/J5/ZCB9N7347m6yMKceHYCN0jLHZt2hdK78KI4aMC2yRgNuI5gqMeJ6a1JQeOj8j07HuHgC5LjHuHgC5LpHjwiIgCIiAIiIAozp3oa3EoWgENljJMb/AA2zNPxTYdAUmXVVOcGOLLFwa4tB3ZrG17cV1hpNYZvXOUJKUXhlB1WrvEIyQYC7naQQV0esev72k6FIma66wgHgafb4z8y+nXVWfAU/2n5lS/pe09DnXdERz1j1/e0nQs3DdWdfM4B0XBN43PI2DwcatfHNLuBw01kbQSWxljXbrve1gBtyXv8AQq+7NNZ8DT/afmUko1we8r13ay+DcMdPvJKNL9CnnC4qamGd0T2PIJsXWDw4jnu5Vz2PcQ73d0jrVp6vdN34k2USsax8bh3F8paQLHtje97qK4trhqYqiaOOGAsjlkjaXZ7kMeW3NnW22WZ928SZFp3qoN0wxu4/Ei3Y9xDvd3SOtfHavMRsfY7ukda3/ZprPgaf7T8yl1HrJDcNFZUR2cXmNscf8R9zYNzHYANpJ5DzBaqNUiey3W14zje8I78W0L9W4bDA/tJYmtLHe9eG2IPKCLgqrqzV1iEbiOALvjMIIK3dRrorS7tIqdjeIOEjz5Qe30Lq7MuIe8pfNyf8qTlXJ5ZiijWUx2Y4x0ZovWPX97SdCesev72k6FvezLiHvKXzcn/Ks3Dddc7XD1RBG9t9phzMcBzNe5wcfpC1xV7SdvXJcIkfodW+ISuA4EsHG55AAVi4zoS9mDmkgs6QGN5vszObI17rdBstlpLphwOHerKbLIDwWTNexD3tbtAIIO1QHs01nwNP9p+ZSPu693UpR/Falqxf2v3b0aHse4h3u7pHWszBtAq9lRC50Dg1sjCTcbADt41suzTWfA0/2n5k7NNZ8DT/AGn5lGnUnneWpR10ouLxv9xsdZ+h1XU1bZYI+EaYmM2HaC1zyb34u2CiHY9xDvd3SOtSak12zgjhaaNzePg3uabcdg4EE9HhVlYHpBFW04nhJLSDscLOa4b2uHEQVIo12PKK07dXpYJSSxw6kD1a6K1VO6o4aMx548rSSNp28ihfY5xBva8ATbZcEWNuMX4lvWa66wgHgafaB8J+ZfTrqrPgaf7T8y0cqmkieNetjKUkll4zw5Gh7HuId7u6R1p2PcQ73d0jrV64JiXqmnjmtl4RodbkusDTXHn0NHJPG1rnMMYAffL20jWG9iDuKkdMEslSHaGonJQWMt4NLqrwOekglbOwsLn3ANtotzLeabYU+qoKiGOxe9lmg7jZwNt3IFWp11VnwNP9p+Zdceu6sI2w042kbpOI8V3ciK2GzgPR6nvNtpZznijS9jzEO93dI6124dq8r2SsPqdwAe1xPa++uTv8K3PZqrPgaf7T8y7qXXbUA/pKaJzePI9zTz2zAhRrui5Ja1prC8C3WDYPAFyWr0c0jhr4RLCTbc5rtjmOG9rhy/UVtFbTycCUXF4fEIiLJgIiIAiIgCIiA816SUPAVlTFa2SaS3yS4uZ/tLVrlMtbVBwWJOcBsmjjk8LheM2+hjelQ1c2axJo9lRPbrjLqkTrGsWLsBpI77XTBjvBG17vvZFBVlTVpdDFFfZG6Z1ueTJ/Zp6VipOW0zXT193Fr2vz+hOtUWI8FVTAnY6Eu8i5P1KDGUvJcd7iXHwuOY/WVlYbXGFz3NNi6KWMH5bC1YgCOWYpCuvZtnPrjwQKmem9KYaHDI9wLJ3kfGPBbehx6VFKCm4WWNg/fe1vSVYWuiIM9QtG5rJx0cAFvFf05P3EFs86quHsk/B/QrVZeF4XJUytiiGZ7twWIpbqs90o/kv9C0gsySZPqZuuqUo8URispXRSPjeLPjc5jhyFpsV0rcaYe6FX4+T0rTrV7mSwe1FN80icU05do7MCdjaiMDwGZhUHU0ov2fqfnEX4rFC1JZy9yK2k4Wfvl8jsp4DI9rGi7nENA5SdyycXweWkl4KZuR9g62/tTex2eA9C6KSpMUjJG2zMcHC+0XG64BGxZWP47LXTGabLnIa2zBla1rb2DQSTvJO0naVpux7Sd953n/XHia4XVm6mKk+yo79rYPtyG1lWrIy4gNBJOwAb+hXJqv0XkpYJZZm5XyjY07w0DjU1MXtZKHaVkVVsZ3vBS0Xct8A9C5lcYe5HgHoXIqudXmeidCPaFN4tq1mtj3Lm+VB+NGtnoR7QpvFtWs1se5c3yoPxo10p+g/ceP0/rEP3LzKIy7b+Dj5OZdkEBe5rGi7nEADnO5cCbLOwH21B41npXPistHqrXswk1xSbOGLYRNSSmKduV2Vr7fFcSAb7jtaVh7b81j07P8qc64fdFvzeL78yg6zNYk0jTTyc6oylxaLJ1JTOEtQy+wta63Pu9CtxVBqV9sT+Lb95W+rtXoI85r/WJfDyQREUpSCIiAIiIAiIgKv13UPa0s3I6SI/1NDx9x3SqqV761aDhcMlI3xFko8DXDN/tLlRCo3rEz0/Zs9qhLo2vn8wuQjJBPELXPJfYFxUs0cwThsMxGT3jWuaeeIiU/U0qOMdotXW92k+rS/l/QiaIi1JyTauaHhsQhHEy7z9A61KNePd0fyaj0wLp1L0F55pT+60NH9R2+hd+vBhzUZ4rVAvzngSB9R6FZxin76nFU9rtBezK/8ALKwUt1V+6UfyX+hRJbjRPHhQ1TJ3MLw0OBa0gHaLbL7FDW0pJs6WqhKdUox44PmmA/8A0Kvx8vpWoWViteaieWYjKZZHyZb3y5iSBfjsLBYq0fElrjsxSfRE0ov2fqPnEX4rFC7Ka0Y/0/UfOIvxWKFKSzl7kVtJ/wAn75fI7aWnMj2sb3T3BovynYFl47gUtFNwMwAdla/tTcFrrgfWCvmAe2qfxrPSpPrg90R4iL78qworYz7TLtktQq+Wzn45ISf8+DnV1ar9J31VK+OVxdJB2udxuXMI7Uk8ZG6/HZUqrG1NO/SVI/lhb0v9RD2lFOnL5NFbQ9y3wD0LmVxh7keAehcioDpcz0ToR7QpvFtWs1se5c3yoPxo1EMD1utpaeKE0z38G0NzCRoBtx2IWdpNpizEsHqXtjMZZJAC0kO/jR2NwFfdkZRaT5HmK9LbVdCU1hbS6dSqlnYF7ag8az0rBJXfh9VwUsclr5HNdbdexva6pR3NM9DanKEkuOH5Ex1xe6Lfm8X35lB1utLtJTiFSZjHwYDGxtbmzdq0uNybDaS48S0oKzN5k2jXTwcKoxlxSLG1K+2J/Ft+8rfVQalR7In+Q30q31dq9BHm9f6xL4eSCIilKQREQBERAEREBhY1h4qKeaE7pY5I/KaW/wB154GidaztXQSlw2FwbsJG+1l6URRzrU+Ja0+qnRnZ59TzUNGqzvaYW+Jv2cX+eRXDq4wF0eHFkrS102fM1wsbOGXb9CmiJCtR3ozfrLLklLkebDofXRktdTyXbsNgSLgAbDbaONffWxV97y+QV6SRadxEsLtS5cl4/UhOqjBn09I4yNLHveTZwsbDYFsNP9FDiFLkYQJY3Z4yd17EFp5iCR0KTIpdlY2Sj30+87xcc5PNU+itfE4iWneN/ctLhxW7bj4+JcP/AAlT8BL5DupemF8sonREvx7UuSxheP1PM5wWp+Al3+8O7l3LKo9FKyZwaynk2ne5tgOckr0dZfU7iJh9qXNciucY0NlhwQ00Y4SXNHI8DjtI1z7ctgPqVXx6L1l9tPN5Jt4P+8q9LItpVRkQU62ypYXXO888YDo3VtqonOglDRLGblpsALXPTfoUp1raP1Eta2SOJz2GFjbtF9rXSEg23bwreRO6jjZNvx9ned5uzjHzPNh0XrLj2PL5BU/1S4PPDLPwkT2ZmADMCLm/OrURI1Ri8ozdr7LYOEksP76nm31p1rO1NPLduw2bcXHIRvX31sVfe8vkFekUWv4eJL+a3dF4/U82nRis73l8gqU4Po5UnCq2PgXh7nwOa0ixIY9rnWvv2Aq6UWVTFEc+0bZ4yluaf8fE82HRis73l3e8KN0Xqxs9Ty7PiFek0WO4ib/ml3ReP1PNvrYq+95fIK5w6IVzzZtNKb8osOkr0eidxEPtS59P4/2QzVroa+gic6W3Cy2uB+60bhdTNEUyWNyOdKTk9p8QiIsmoREQBERAEREAREQBERAEREAREQBERAEREAREQBERAEREAREQBERAEREAREQBERAEREAREQH/2Q=="/>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CA">
              <a:solidFill>
                <a:prstClr val="black"/>
              </a:solidFill>
              <a:latin typeface="Palatino Linotype"/>
              <a:cs typeface="+mn-cs"/>
            </a:endParaRPr>
          </a:p>
        </p:txBody>
      </p:sp>
      <p:sp>
        <p:nvSpPr>
          <p:cNvPr id="6" name="AutoShape 6" descr="data:image/jpeg;base64,/9j/4AAQSkZJRgABAQAAAQABAAD/2wCEAAkGBhIQERQUEhQVFBUUFxQVFRQVFRcYGBUVFxUVFRUWFhUXHCgfGBkkGhoUHzIsIycpLCwsFx4xNTAqNSYrLCkBCQoKDgwOGg8PGi8kHyQqLCwsLCwtLCwsLCwsLS0sNCwsLSkwNCwsNCwsKi0sLCwtLCwsLCwsLCwsLCwsKSwpLP/AABEIALcBEwMBIgACEQEDEQH/xAAcAAEAAgIDAQAAAAAAAAAAAAAABgcEBQIDCAH/xABPEAABAwICBAYJEAkEAwEAAAABAAIDBBEFEgYHITETQVFhkdEXIjJUcXOSk7EUFiQ0NVJTYnJ0gaGjsrPSIzM2QkNjgsHhJqLT8BVE4iX/xAAaAQEAAgMBAAAAAAAAAAAAAAAAAwQBAgUG/8QANxEAAgIBAQUECAUEAwEAAAAAAAECAxEEEiExQVEFE6GxMjRhcYHB0fAUFSJykSNCUuFDYqIz/9oADAMBAAIRAxEAPwC8UREAREQBERAEREAREQBERAEREAREQBERAEREAREQBERAEREAREQBERAEREAREQBERAEREAREQBERAEREAREQBU/rbo6qlkE8dXUBk7iBGyaRvBua2/ahpAym3SsnTnTisocSe2F4LBHH+ikbmZdwNzYEEHZxFRHSfTepxFrGztiAjcXN4Nrmm5BbtzPdssq1lq4czs6TRWJqe7Za8zS0mP1xaC6qqg7jBqJTzG1n81+NZtDidbLIyJtVU5pHBo9kS7z/AFLVs3LIoat0MrJWWzRuDmhwJFxuuARs+lV9rfvOq6Eq2orfjc/bg9IYJRyQwRxyv4R7Ghpeb3dbZtJ2k85WcqIxTWtiMzMofHDx5oWODjbiu9ztngW91g6WVccOHvimfE6aKR0mTYHEcERvB5T0q2ro4bXI4MtBYpxjJrMs+BbSLzr698R77m6W9SmGqzSirnrHxzzvlaY7gPscpaTtFhx3+oJG5SeDN/Z86YObaeC2kVA45ppXsqahraqVrWzTNa0EWDWyOAA2cgCwBpxiN/bc1rco3+Ste/XQkXZdm79S8foejUVXVelFUcBZOJXNm4RjOEHdEZ8pvzkKDevjEe+5ulvUtpXKJHT2fO1Nprc2ufI9FIvOvr4xHvybpb1L47TnEbH2XN0jqWv4iPQm/KbP8l4/Q9Fotbo5WumpYZH7XPYCfCtkrByAiIgCIiAIiIAiIgCIiAIiIAiIgCIiAIiIAiIgKc1j6NVNRiZMUTnB8cYa4Wt2oOa54vpUVx7ROpoWsdOwNDyWtsQbkC/FzL0aq013/qKXxrvwyq1lcUnI7Gj1lkrIVcuHgVKu2kpnSyMjYLue4NaOUldS2ei/t6l8cz+6qxWZJHbuk41ykuKTfgZ+Jau6+GMvdCSBvykE9C2es2Fwp8LBu0thkuOP+Ds2q8FU+u/9ZR/JqPTCrU4KEW17Dh6bUz1F8FPlny/0ViCpxqgNq8+KcoQvjmg71WjLZeTtX097W684yZ+P+26n5xUfivWAN5+j/v1r6AllrklUcJE/qP2bb49n4igCn84/023x7PxFAFLbxXuRT0PoS/c/kZOG0XDTRxXy8I4NueK/Gp+dS5tb1Wzw5f8AKrXLfeuEkDbHYNyxGSS3rJtdRZZLMJ7J6cwTD/U9PHFfNkaG35bLOWo0Slc+ip3OJJMbbk8a266B5NhERAEREAREQBERAEREAREQBERAEREAREQBERAFWuu/9RS+Nf8AhlWUq113fqKXxr/wyo7fQZd0HrEfvkVItnov7epfHM/utYtnov7epfHM/uqMPSXvPS6j/wCM/wBr8j0kqn14frKP5NR6YVbCqfXh+so/k1HphV270Gec7O9Yj8fJlZKS6v8AR+KuqjFLfLkLu1NjdRpTjU/7fPinKpVvmju61uNEmvZ5oiOKUwjnmjbujllY2/I2RzR9QCxVn4/7bqfnFR+M9YCjfEtQ9FE/qP2bb49n4igCn9R+zbfHs/EUAUtvFe4p6H0JfufyM3BKRs1RDG7uXva025CrgOqCg/meV/hUxR1boZGSMtmYQ5txcXG6441K3a3MSt3UPmv/AKWa5wiv1Ii1envtmnXLCx1aLrw6hbBEyJl8rAGi++wWSsHA8QNRTxSkWL2hxA4rrOV480EREAREQBERAEREAREQBERAERRjTrTVuGxNIbwkspIjYTYWbbM5x35Rcbt5I8Iw2kss3rrlZJRit7JOiombWviTjcSRs5mxNt/vufrXDsp4n8O3zMfUoPxETo/lV3VeP0L5RUN2U8T+Hb5mPqWwwjXHVxvHqhsczL9tlbkeBytIOUm3FbbyhZV8TEuzLkuT+JdKKGab6YPhw+Kqo3NPCSRgOc3MC1zXndy7Aq97LOJe/i80OtbStjF4ZFTobbo7UcfEvVVnpzoLiFdUl7ZWvhH6pju14MEDMABvNxvO1RY62sS9/F5odaO1tYlbu4vNDrUcrYSWGW6tBqapbUGs/fVHf2IK/wDleUepcodU2Isc17HRNc0hzXB+0EbQdysDSDTsUlDFUFgdJMGiOO9hmIzEk+9AuegcarWXWxiTiSJI2DkbE23+8krElVB8DNM9bfHaUlj2pfQunBROIIxUlplDQHlu4kcezl3qKaytCpsQMDoHNBi4QFrtlw/Ib35svJxqveynifw7fMx9SHWlifw7fMx9Sy7oSWGmYr7P1FctuLWfv2GZ2IK/+V5R6lJdX+gFVQ1RlmyZchb2rrm5UcwzXBXRuHDCOZl+2GTI+3xXNNr+EKf6UaXFuF+rKRwu7giwubewe9rSC3lsSkO79JLgY1C1e6qx5Ut3LHlkheN6pqx9RM+N0bmSSSSAk5T27i+xG3deywexBX/yvKPUunss4l7+LzQ607LOJe/i8yOtaZq6FlV65LG2vD6E0OgU7sH9RlzBKHh442mzs1r8SiPYgr/5XlnqWLPrdxMC7XwnebcCNtgd3bctllUWuHEGEGQQSjjbkcw25nBxsfoK2cqnvZDCrW15jCS68ufvQ7EFf/K8o9SO1P15G+Lyj1K08C0qjrqR08V2kNdmY612PAJseX+4VRN1u4nlBMkO21/0I61mUaljdxNardbY5JSxs8cpfQujR6hdBTRRPtmYwNNt1wtiqIdrbxIfxItv8oda5dlnEvfxeaHWtu/iQ/llz5r+f9F6oquptYdW7Cpqi7OGiljYHZO1Ie8DufAVGna2cT4pIef9D/8AS2d0URw7PtnnGNzwXsioka2cT9/F5kda+9lnEvfxeaHWte/iSLsu72ffwL1RUbBraxHM3M6IjM244IC4uLi99mxXbTS52NduzNB6RdSQmp8CrqNNOhpT5naiItysEREAREQBVDrtPsil8VJ99it5QXWpolJWQslgGaWDN2gtd7HWJAvszAgEfSo7YuUWkXNFZGu5Slw3+RSi2ejuASV0whiLQ4guu47LDetYQQbOa5jhsLXtLXAjeLH+2xco5XNcHNcWuG0OaS1wPKHDaFQW570enlmyH9N4zwfE51NDJE98cjS1zHOaRY8RtfaNxtf6V1NjdyHoKmGCazamGwnZHVN4y9obJ5wCx/qBPOrG0d02w6tIY0NilO6KVjWuJ+KdrXfQb8ymjCEuZQtv1NKy4JrqiBYgT63oAeKpAF+S0igyufXFEG4ewNAA4ePYBb92RUwtbliWPYSdny2qnLq2ZOG0DqiZkTLZnnKL7r86mDtTtdbuovKKhEcrmkOaXNcNoc0kEHmI2hZbtIKux9lVPH/Hl/MtYuCX6kTW13ylmueF7kyZ61qZ0MeHROO1kUwNt1xwIVfhT3WjUuliw57zdzoZSTyk8DdQJZt9Nmmg9Xh8fNmxwDA5K2dsMdg51zc7gBvKxK2kMMskbrZo3vjdbddjiw25rhSzVP7ot+Q/0KfYpqopJ5pJS6Rhkc57g07MziXOO3lJJW8atqKaK9uu7i+UZ5awsYwUep7DKTo5KD+7PGB4OGYVKOwzSfCS9I6l0aaaNx0GDTRRlxaZIXXdvuZmLZVOCbfQinrYXzrjFP0k95UK7aSnMj2MG97g0eErqXZT1Do3te3Y5hDmnfYjdsVZcd52J5cXs8cbveZukOAS0M/BS2zZWvGU3GVxPH/SVrbrMxbF5quUyzvzyEAXsBZo3ANaAABc9Kxo4y4ho3kgDaBtO4bVl4b3Gkcxh+t78bywtUUxy1jf3THm+nKR6FW1O2zWg7diu7QLRB9DSTOl2SSsPa+9aGmwJ5VSkPcjwD0Ka1OMYplHRTjbZbNdV8z6TZTPD9VdZPEyRpiyvaHC7jex5dihqzY8bqWgBtRUNA2ACeQADkADtiii4r0lkt3wtlju5bPXdks2h1b1DcNqKV7mB8kkcjSNo7Qg2PJeyiONatKukgknkMeSMAuyk3tcDZ0qeaocTlmppBLI6TJJZpe4udYi9sztpW21l+5dV8gffarbhGUNrHI4deourv7va/u37lv3lAr7FCXODW73OAF77ybLqlqGtFydlv8Av0rJwuVpmiAO3O3ZuOxzb+kdKqRW871k0ovD34JnFqeru1JdER2p3nmKuikiLWMad7WtB+gWXOPcPAFyXQjBR4Hk7b7LcbbzgIiLYhCIiAIiIAtHpBpnS0DmNqHuaXguaAx7rgGx7kGy3iqHXaPZFL4uX77FHZJxjlFrSUxutUJcN/kbnGNM8Dqxaa7vjcBKHD6Q1RJuh9JWveMNqC5zRmMUzHt2G/cucBdQwLb6L6Svw+fhmMEhyluVxLd/HcA7lV7zaf6kdz8G6Yt0Seejax5GrliLHOa4Wc0ua4cjmkgjpBXD/t+TkK7KicyPe91sz3Oe627M5xcbDkuSutQnRRY+k+LvqsBppJDd/DRtceUtbILquFN60f6eh+dD0SKEKS3j8EUtEkoNL/JmdgeHCpqIoScokcG35FZR1Jx98O8kdarLCcRNNPHM1ocY3Zg0mwPMSFOjruqB/wCtF5x/Ut65QS/UQ6urUysTpe7HXG8463aIQCgjBuGRTNvy2MIVeKxdb9VwzaCUAhr45iL8V+BNlXS0u9Nk+g9Xj8fNky1T+6LfkP8AQpJiuuOSGeaIUrXCKWWPMZiM2R7mXtwZte11X+jGkLqCoE7WCQgOblLst784B9CwK2rM0skrrB0r3yOA3AvcXkDmuVlWOMUkaS0cbLpTsWVhY3/QsXs3yd6M8+f+NZelGk//AJDA5ZsmR3CRNc3NcAiZm51hfZbiVUKdU4/07P4+P8aNbRnKSafQiu01VUq3BYe2uvzIKCu6ipjLIyMGxe4NB5CTZdKz8A9tQeNZ6VDHe0dC1uNcmuSfkd2k+jb6Co4GRwccjXhzb2s4kW287StTzKca4fdEfN4vvzKELM1iTRpppOVUZPi0W5qv0gfNRTwSEuMDXBhJueDLTYX5tyqGHuR4B6FYWqQ9tV+JP91XkPcjwD0LebzGJBpYqN1qXVeTOTjYE8is7B9UUc8EUpncDI0OsG7rjwqsnC6nmGa3p4IY4hTxOEbQ0EvcCQOMiyVOCztDW13z2e5fXO/HQsnQ7RFuHRvY15fndmuRa2yy6NZfuXVfIH32rloLpccRgc9zBG5ji0hpJHKLE8y4azXAYVVk+8H32q28OG7ocCG1HULb47Sz/J5/ZCB9N7347m6yMKceHYCN0jLHZt2hdK78KI4aMC2yRgNuI5gqMeJ6a1JQeOj8j07HuHgC5LjHuHgC5LpHjwiIgCIiAIiIAozp3oa3EoWgENljJMb/AA2zNPxTYdAUmXVVOcGOLLFwa4tB3ZrG17cV1hpNYZvXOUJKUXhlB1WrvEIyQYC7naQQV0esev72k6FIma66wgHgafb4z8y+nXVWfAU/2n5lS/pe09DnXdERz1j1/e0nQs3DdWdfM4B0XBN43PI2DwcatfHNLuBw01kbQSWxljXbrve1gBtyXv8AQq+7NNZ8DT/afmUko1we8r13ay+DcMdPvJKNL9CnnC4qamGd0T2PIJsXWDw4jnu5Vz2PcQ73d0jrVp6vdN34k2USsax8bh3F8paQLHtje97qK4trhqYqiaOOGAsjlkjaXZ7kMeW3NnW22WZ928SZFp3qoN0wxu4/Ei3Y9xDvd3SOtfHavMRsfY7ukda3/ZprPgaf7T8yl1HrJDcNFZUR2cXmNscf8R9zYNzHYANpJ5DzBaqNUiey3W14zje8I78W0L9W4bDA/tJYmtLHe9eG2IPKCLgqrqzV1iEbiOALvjMIIK3dRrorS7tIqdjeIOEjz5Qe30Lq7MuIe8pfNyf8qTlXJ5ZiijWUx2Y4x0ZovWPX97SdCesev72k6FvezLiHvKXzcn/Ks3Dddc7XD1RBG9t9phzMcBzNe5wcfpC1xV7SdvXJcIkfodW+ISuA4EsHG55AAVi4zoS9mDmkgs6QGN5vszObI17rdBstlpLphwOHerKbLIDwWTNexD3tbtAIIO1QHs01nwNP9p+ZSPu693UpR/Falqxf2v3b0aHse4h3u7pHWszBtAq9lRC50Dg1sjCTcbADt41suzTWfA0/2n5k7NNZ8DT/AGn5lGnUnneWpR10ouLxv9xsdZ+h1XU1bZYI+EaYmM2HaC1zyb34u2CiHY9xDvd3SOtSak12zgjhaaNzePg3uabcdg4EE9HhVlYHpBFW04nhJLSDscLOa4b2uHEQVIo12PKK07dXpYJSSxw6kD1a6K1VO6o4aMx548rSSNp28ihfY5xBva8ATbZcEWNuMX4lvWa66wgHgafaB8J+ZfTrqrPgaf7T8y0cqmkieNetjKUkll4zw5Gh7HuId7u6R1p2PcQ73d0jrV64JiXqmnjmtl4RodbkusDTXHn0NHJPG1rnMMYAffL20jWG9iDuKkdMEslSHaGonJQWMt4NLqrwOekglbOwsLn3ANtotzLeabYU+qoKiGOxe9lmg7jZwNt3IFWp11VnwNP9p+Zdceu6sI2w042kbpOI8V3ciK2GzgPR6nvNtpZznijS9jzEO93dI6124dq8r2SsPqdwAe1xPa++uTv8K3PZqrPgaf7T8y7qXXbUA/pKaJzePI9zTz2zAhRrui5Ja1prC8C3WDYPAFyWr0c0jhr4RLCTbc5rtjmOG9rhy/UVtFbTycCUXF4fEIiLJgIiIAiIgCIiA816SUPAVlTFa2SaS3yS4uZ/tLVrlMtbVBwWJOcBsmjjk8LheM2+hjelQ1c2axJo9lRPbrjLqkTrGsWLsBpI77XTBjvBG17vvZFBVlTVpdDFFfZG6Z1ueTJ/Zp6VipOW0zXT193Fr2vz+hOtUWI8FVTAnY6Eu8i5P1KDGUvJcd7iXHwuOY/WVlYbXGFz3NNi6KWMH5bC1YgCOWYpCuvZtnPrjwQKmem9KYaHDI9wLJ3kfGPBbehx6VFKCm4WWNg/fe1vSVYWuiIM9QtG5rJx0cAFvFf05P3EFs86quHsk/B/QrVZeF4XJUytiiGZ7twWIpbqs90o/kv9C0gsySZPqZuuqUo8URispXRSPjeLPjc5jhyFpsV0rcaYe6FX4+T0rTrV7mSwe1FN80icU05do7MCdjaiMDwGZhUHU0ov2fqfnEX4rFC1JZy9yK2k4Wfvl8jsp4DI9rGi7nENA5SdyycXweWkl4KZuR9g62/tTex2eA9C6KSpMUjJG2zMcHC+0XG64BGxZWP47LXTGabLnIa2zBla1rb2DQSTvJO0naVpux7Sd953n/XHia4XVm6mKk+yo79rYPtyG1lWrIy4gNBJOwAb+hXJqv0XkpYJZZm5XyjY07w0DjU1MXtZKHaVkVVsZ3vBS0Xct8A9C5lcYe5HgHoXIqudXmeidCPaFN4tq1mtj3Lm+VB+NGtnoR7QpvFtWs1se5c3yoPxo10p+g/ceP0/rEP3LzKIy7b+Dj5OZdkEBe5rGi7nEADnO5cCbLOwH21B41npXPistHqrXswk1xSbOGLYRNSSmKduV2Vr7fFcSAb7jtaVh7b81j07P8qc64fdFvzeL78yg6zNYk0jTTyc6oylxaLJ1JTOEtQy+wta63Pu9CtxVBqV9sT+Lb95W+rtXoI85r/WJfDyQREUpSCIiAIiIAiIgKv13UPa0s3I6SI/1NDx9x3SqqV761aDhcMlI3xFko8DXDN/tLlRCo3rEz0/Zs9qhLo2vn8wuQjJBPELXPJfYFxUs0cwThsMxGT3jWuaeeIiU/U0qOMdotXW92k+rS/l/QiaIi1JyTauaHhsQhHEy7z9A61KNePd0fyaj0wLp1L0F55pT+60NH9R2+hd+vBhzUZ4rVAvzngSB9R6FZxin76nFU9rtBezK/8ALKwUt1V+6UfyX+hRJbjRPHhQ1TJ3MLw0OBa0gHaLbL7FDW0pJs6WqhKdUox44PmmA/8A0Kvx8vpWoWViteaieWYjKZZHyZb3y5iSBfjsLBYq0fElrjsxSfRE0ov2fqPnEX4rFC7Ka0Y/0/UfOIvxWKFKSzl7kVtJ/wAn75fI7aWnMj2sb3T3BovynYFl47gUtFNwMwAdla/tTcFrrgfWCvmAe2qfxrPSpPrg90R4iL78qworYz7TLtktQq+Wzn45ISf8+DnV1ar9J31VK+OVxdJB2udxuXMI7Uk8ZG6/HZUqrG1NO/SVI/lhb0v9RD2lFOnL5NFbQ9y3wD0LmVxh7keAehcioDpcz0ToR7QpvFtWs1se5c3yoPxo1EMD1utpaeKE0z38G0NzCRoBtx2IWdpNpizEsHqXtjMZZJAC0kO/jR2NwFfdkZRaT5HmK9LbVdCU1hbS6dSqlnYF7ag8az0rBJXfh9VwUsclr5HNdbdexva6pR3NM9DanKEkuOH5Ex1xe6Lfm8X35lB1utLtJTiFSZjHwYDGxtbmzdq0uNybDaS48S0oKzN5k2jXTwcKoxlxSLG1K+2J/Ft+8rfVQalR7In+Q30q31dq9BHm9f6xL4eSCIilKQREQBERAEREBhY1h4qKeaE7pY5I/KaW/wB154GidaztXQSlw2FwbsJG+1l6URRzrU+Ja0+qnRnZ59TzUNGqzvaYW+Jv2cX+eRXDq4wF0eHFkrS102fM1wsbOGXb9CmiJCtR3ozfrLLklLkebDofXRktdTyXbsNgSLgAbDbaONffWxV97y+QV6SRadxEsLtS5cl4/UhOqjBn09I4yNLHveTZwsbDYFsNP9FDiFLkYQJY3Z4yd17EFp5iCR0KTIpdlY2Sj30+87xcc5PNU+itfE4iWneN/ctLhxW7bj4+JcP/AAlT8BL5DupemF8sonREvx7UuSxheP1PM5wWp+Al3+8O7l3LKo9FKyZwaynk2ne5tgOckr0dZfU7iJh9qXNciucY0NlhwQ00Y4SXNHI8DjtI1z7ctgPqVXx6L1l9tPN5Jt4P+8q9LItpVRkQU62ypYXXO888YDo3VtqonOglDRLGblpsALXPTfoUp1raP1Eta2SOJz2GFjbtF9rXSEg23bwreRO6jjZNvx9ned5uzjHzPNh0XrLj2PL5BU/1S4PPDLPwkT2ZmADMCLm/OrURI1Ri8ozdr7LYOEksP76nm31p1rO1NPLduw2bcXHIRvX31sVfe8vkFekUWv4eJL+a3dF4/U82nRis73l8gqU4Po5UnCq2PgXh7nwOa0ixIY9rnWvv2Aq6UWVTFEc+0bZ4yluaf8fE82HRis73l3e8KN0Xqxs9Ty7PiFek0WO4ib/ml3ReP1PNvrYq+95fIK5w6IVzzZtNKb8osOkr0eidxEPtS59P4/2QzVroa+gic6W3Cy2uB+60bhdTNEUyWNyOdKTk9p8QiIsmoREQBERAEREAREQBERAEREAREQBERAEREAREQBERAEREAREQBERAEREAREQBERAEREAREQH/2Q=="/>
          <p:cNvSpPr>
            <a:spLocks noChangeAspect="1" noChangeArrowheads="1"/>
          </p:cNvSpPr>
          <p:nvPr/>
        </p:nvSpPr>
        <p:spPr bwMode="auto">
          <a:xfrm>
            <a:off x="307975" y="5953"/>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CA">
              <a:solidFill>
                <a:prstClr val="black"/>
              </a:solidFill>
              <a:latin typeface="Palatino Linotype"/>
              <a:cs typeface="+mn-cs"/>
            </a:endParaRPr>
          </a:p>
        </p:txBody>
      </p:sp>
      <p:sp>
        <p:nvSpPr>
          <p:cNvPr id="17" name="Title 1"/>
          <p:cNvSpPr>
            <a:spLocks noGrp="1"/>
          </p:cNvSpPr>
          <p:nvPr>
            <p:ph type="title"/>
          </p:nvPr>
        </p:nvSpPr>
        <p:spPr>
          <a:xfrm>
            <a:off x="0" y="234553"/>
            <a:ext cx="9143999" cy="681540"/>
          </a:xfrm>
        </p:spPr>
        <p:txBody>
          <a:bodyPr/>
          <a:lstStyle/>
          <a:p>
            <a:r>
              <a:rPr lang="en-CA" sz="4800" dirty="0" smtClean="0">
                <a:solidFill>
                  <a:schemeClr val="bg1"/>
                </a:solidFill>
                <a:latin typeface="Tahoma" pitchFamily="34" charset="0"/>
                <a:ea typeface="Tahoma" pitchFamily="34" charset="0"/>
                <a:cs typeface="Tahoma" pitchFamily="34" charset="0"/>
              </a:rPr>
              <a:t>Pattern Recognized</a:t>
            </a:r>
            <a:endParaRPr lang="en-CA" sz="4800" dirty="0">
              <a:solidFill>
                <a:schemeClr val="bg1"/>
              </a:solidFill>
              <a:latin typeface="Tahoma" pitchFamily="34" charset="0"/>
              <a:ea typeface="Tahoma" pitchFamily="34" charset="0"/>
              <a:cs typeface="Tahoma" pitchFamily="34" charset="0"/>
            </a:endParaRPr>
          </a:p>
        </p:txBody>
      </p:sp>
      <p:pic>
        <p:nvPicPr>
          <p:cNvPr id="7172" name="Picture 4" descr="http://www.gamershell.com/static/screenshots/2520/40113_ful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3445" y="987574"/>
            <a:ext cx="5337109" cy="4002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134921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4090"/>
            <a:ext cx="9144000" cy="5036395"/>
          </a:xfrm>
          <a:prstGeom prst="rect">
            <a:avLst/>
          </a:prstGeom>
        </p:spPr>
      </p:pic>
      <p:sp>
        <p:nvSpPr>
          <p:cNvPr id="5" name="AutoShape 4" descr="data:image/jpeg;base64,/9j/4AAQSkZJRgABAQAAAQABAAD/2wCEAAkGBhIQERQUEhQVFBUUFxQVFRQVFRcYGBUVFxUVFRUWFhUXHCgfGBkkGhoUHzIsIycpLCwsFx4xNTAqNSYrLCkBCQoKDgwOGg8PGi8kHyQqLCwsLCwtLCwsLCwsLS0sNCwsLSkwNCwsNCwsKi0sLCwtLCwsLCwsLCwsLCwsKSwpLP/AABEIALcBEwMBIgACEQEDEQH/xAAcAAEAAgIDAQAAAAAAAAAAAAAABgcEBQIDCAH/xABPEAABAwICBAYJEAkEAwEAAAABAAIDBBEFEgYHITETQVFhkdEXIjJUcXOSk7EUFiQ0NVJTYnJ0gaGjsrPSIzM2QkNjgsHhJqLT8BVE4iX/xAAaAQEAAgMBAAAAAAAAAAAAAAAAAwQBAgUG/8QANxEAAgIBAQUECAUEAwEAAAAAAAECAxEEEiExQVEFE6GxMjRhcYHB0fAUFSJykSNCUuFDYqIz/9oADAMBAAIRAxEAPwC8UREAREQBERAEREAREQBERAEREAREQBERAEREAREQBERAEREAREQBERAEREAREQBERAEREAREQBERAEREAREQBU/rbo6qlkE8dXUBk7iBGyaRvBua2/ahpAym3SsnTnTisocSe2F4LBHH+ikbmZdwNzYEEHZxFRHSfTepxFrGztiAjcXN4Nrmm5BbtzPdssq1lq4czs6TRWJqe7Za8zS0mP1xaC6qqg7jBqJTzG1n81+NZtDidbLIyJtVU5pHBo9kS7z/AFLVs3LIoat0MrJWWzRuDmhwJFxuuARs+lV9rfvOq6Eq2orfjc/bg9IYJRyQwRxyv4R7Ghpeb3dbZtJ2k85WcqIxTWtiMzMofHDx5oWODjbiu9ztngW91g6WVccOHvimfE6aKR0mTYHEcERvB5T0q2ro4bXI4MtBYpxjJrMs+BbSLzr698R77m6W9SmGqzSirnrHxzzvlaY7gPscpaTtFhx3+oJG5SeDN/Z86YObaeC2kVA45ppXsqahraqVrWzTNa0EWDWyOAA2cgCwBpxiN/bc1rco3+Ste/XQkXZdm79S8foejUVXVelFUcBZOJXNm4RjOEHdEZ8pvzkKDevjEe+5ulvUtpXKJHT2fO1Nprc2ufI9FIvOvr4xHvybpb1L47TnEbH2XN0jqWv4iPQm/KbP8l4/Q9Fotbo5WumpYZH7XPYCfCtkrByAiIgCIiAIiIAiIgCIiAIiIAiIgCIiAIiIAiIgKc1j6NVNRiZMUTnB8cYa4Wt2oOa54vpUVx7ROpoWsdOwNDyWtsQbkC/FzL0aq013/qKXxrvwyq1lcUnI7Gj1lkrIVcuHgVKu2kpnSyMjYLue4NaOUldS2ei/t6l8cz+6qxWZJHbuk41ykuKTfgZ+Jau6+GMvdCSBvykE9C2es2Fwp8LBu0thkuOP+Ds2q8FU+u/9ZR/JqPTCrU4KEW17Dh6bUz1F8FPlny/0ViCpxqgNq8+KcoQvjmg71WjLZeTtX097W684yZ+P+26n5xUfivWAN5+j/v1r6AllrklUcJE/qP2bb49n4igCn84/023x7PxFAFLbxXuRT0PoS/c/kZOG0XDTRxXy8I4NueK/Gp+dS5tb1Wzw5f8AKrXLfeuEkDbHYNyxGSS3rJtdRZZLMJ7J6cwTD/U9PHFfNkaG35bLOWo0Slc+ip3OJJMbbk8a266B5NhERAEREAREQBERAEREAREQBERAEREAREQBERAFWuu/9RS+Nf8AhlWUq113fqKXxr/wyo7fQZd0HrEfvkVItnov7epfHM/utYtnov7epfHM/uqMPSXvPS6j/wCM/wBr8j0kqn14frKP5NR6YVbCqfXh+so/k1HphV270Gec7O9Yj8fJlZKS6v8AR+KuqjFLfLkLu1NjdRpTjU/7fPinKpVvmju61uNEmvZ5oiOKUwjnmjbujllY2/I2RzR9QCxVn4/7bqfnFR+M9YCjfEtQ9FE/qP2bb49n4igCn9R+zbfHs/EUAUtvFe4p6H0JfufyM3BKRs1RDG7uXva025CrgOqCg/meV/hUxR1boZGSMtmYQ5txcXG6441K3a3MSt3UPmv/AKWa5wiv1Ii1envtmnXLCx1aLrw6hbBEyJl8rAGi++wWSsHA8QNRTxSkWL2hxA4rrOV480EREAREQBERAEREAREQBERAERRjTrTVuGxNIbwkspIjYTYWbbM5x35Rcbt5I8Iw2kss3rrlZJRit7JOiombWviTjcSRs5mxNt/vufrXDsp4n8O3zMfUoPxETo/lV3VeP0L5RUN2U8T+Hb5mPqWwwjXHVxvHqhsczL9tlbkeBytIOUm3FbbyhZV8TEuzLkuT+JdKKGab6YPhw+Kqo3NPCSRgOc3MC1zXndy7Aq97LOJe/i80OtbStjF4ZFTobbo7UcfEvVVnpzoLiFdUl7ZWvhH6pju14MEDMABvNxvO1RY62sS9/F5odaO1tYlbu4vNDrUcrYSWGW6tBqapbUGs/fVHf2IK/wDleUepcodU2Isc17HRNc0hzXB+0EbQdysDSDTsUlDFUFgdJMGiOO9hmIzEk+9AuegcarWXWxiTiSJI2DkbE23+8krElVB8DNM9bfHaUlj2pfQunBROIIxUlplDQHlu4kcezl3qKaytCpsQMDoHNBi4QFrtlw/Ib35svJxqveynifw7fMx9SHWlifw7fMx9Sy7oSWGmYr7P1FctuLWfv2GZ2IK/+V5R6lJdX+gFVQ1RlmyZchb2rrm5UcwzXBXRuHDCOZl+2GTI+3xXNNr+EKf6UaXFuF+rKRwu7giwubewe9rSC3lsSkO79JLgY1C1e6qx5Ut3LHlkheN6pqx9RM+N0bmSSSSAk5T27i+xG3deywexBX/yvKPUunss4l7+LzQ607LOJe/i8yOtaZq6FlV65LG2vD6E0OgU7sH9RlzBKHh442mzs1r8SiPYgr/5XlnqWLPrdxMC7XwnebcCNtgd3bctllUWuHEGEGQQSjjbkcw25nBxsfoK2cqnvZDCrW15jCS68ufvQ7EFf/K8o9SO1P15G+Lyj1K08C0qjrqR08V2kNdmY612PAJseX+4VRN1u4nlBMkO21/0I61mUaljdxNardbY5JSxs8cpfQujR6hdBTRRPtmYwNNt1wtiqIdrbxIfxItv8oda5dlnEvfxeaHWtu/iQ/llz5r+f9F6oquptYdW7Cpqi7OGiljYHZO1Ie8DufAVGna2cT4pIef9D/8AS2d0URw7PtnnGNzwXsioka2cT9/F5kda+9lnEvfxeaHWte/iSLsu72ffwL1RUbBraxHM3M6IjM244IC4uLi99mxXbTS52NduzNB6RdSQmp8CrqNNOhpT5naiItysEREAREQBVDrtPsil8VJ99it5QXWpolJWQslgGaWDN2gtd7HWJAvszAgEfSo7YuUWkXNFZGu5Slw3+RSi2ejuASV0whiLQ4guu47LDetYQQbOa5jhsLXtLXAjeLH+2xco5XNcHNcWuG0OaS1wPKHDaFQW570enlmyH9N4zwfE51NDJE98cjS1zHOaRY8RtfaNxtf6V1NjdyHoKmGCazamGwnZHVN4y9obJ5wCx/qBPOrG0d02w6tIY0NilO6KVjWuJ+KdrXfQb8ymjCEuZQtv1NKy4JrqiBYgT63oAeKpAF+S0igyufXFEG4ewNAA4ePYBb92RUwtbliWPYSdny2qnLq2ZOG0DqiZkTLZnnKL7r86mDtTtdbuovKKhEcrmkOaXNcNoc0kEHmI2hZbtIKux9lVPH/Hl/MtYuCX6kTW13ylmueF7kyZ61qZ0MeHROO1kUwNt1xwIVfhT3WjUuliw57zdzoZSTyk8DdQJZt9Nmmg9Xh8fNmxwDA5K2dsMdg51zc7gBvKxK2kMMskbrZo3vjdbddjiw25rhSzVP7ot+Q/0KfYpqopJ5pJS6Rhkc57g07MziXOO3lJJW8atqKaK9uu7i+UZ5awsYwUep7DKTo5KD+7PGB4OGYVKOwzSfCS9I6l0aaaNx0GDTRRlxaZIXXdvuZmLZVOCbfQinrYXzrjFP0k95UK7aSnMj2MG97g0eErqXZT1Do3te3Y5hDmnfYjdsVZcd52J5cXs8cbveZukOAS0M/BS2zZWvGU3GVxPH/SVrbrMxbF5quUyzvzyEAXsBZo3ANaAABc9Kxo4y4ho3kgDaBtO4bVl4b3Gkcxh+t78bywtUUxy1jf3THm+nKR6FW1O2zWg7diu7QLRB9DSTOl2SSsPa+9aGmwJ5VSkPcjwD0Ka1OMYplHRTjbZbNdV8z6TZTPD9VdZPEyRpiyvaHC7jex5dihqzY8bqWgBtRUNA2ACeQADkADtiii4r0lkt3wtlju5bPXdks2h1b1DcNqKV7mB8kkcjSNo7Qg2PJeyiONatKukgknkMeSMAuyk3tcDZ0qeaocTlmppBLI6TJJZpe4udYi9sztpW21l+5dV8gffarbhGUNrHI4deourv7va/u37lv3lAr7FCXODW73OAF77ybLqlqGtFydlv8Av0rJwuVpmiAO3O3ZuOxzb+kdKqRW871k0ovD34JnFqeru1JdER2p3nmKuikiLWMad7WtB+gWXOPcPAFyXQjBR4Hk7b7LcbbzgIiLYhCIiAIiIAtHpBpnS0DmNqHuaXguaAx7rgGx7kGy3iqHXaPZFL4uX77FHZJxjlFrSUxutUJcN/kbnGNM8Dqxaa7vjcBKHD6Q1RJuh9JWveMNqC5zRmMUzHt2G/cucBdQwLb6L6Svw+fhmMEhyluVxLd/HcA7lV7zaf6kdz8G6Yt0Seejax5GrliLHOa4Wc0ua4cjmkgjpBXD/t+TkK7KicyPe91sz3Oe627M5xcbDkuSutQnRRY+k+LvqsBppJDd/DRtceUtbILquFN60f6eh+dD0SKEKS3j8EUtEkoNL/JmdgeHCpqIoScokcG35FZR1Jx98O8kdarLCcRNNPHM1ocY3Zg0mwPMSFOjruqB/wCtF5x/Ut65QS/UQ6urUysTpe7HXG8463aIQCgjBuGRTNvy2MIVeKxdb9VwzaCUAhr45iL8V+BNlXS0u9Nk+g9Xj8fNky1T+6LfkP8AQpJiuuOSGeaIUrXCKWWPMZiM2R7mXtwZte11X+jGkLqCoE7WCQgOblLst784B9CwK2rM0skrrB0r3yOA3AvcXkDmuVlWOMUkaS0cbLpTsWVhY3/QsXs3yd6M8+f+NZelGk//AJDA5ZsmR3CRNc3NcAiZm51hfZbiVUKdU4/07P4+P8aNbRnKSafQiu01VUq3BYe2uvzIKCu6ipjLIyMGxe4NB5CTZdKz8A9tQeNZ6VDHe0dC1uNcmuSfkd2k+jb6Co4GRwccjXhzb2s4kW287StTzKca4fdEfN4vvzKELM1iTRpppOVUZPi0W5qv0gfNRTwSEuMDXBhJueDLTYX5tyqGHuR4B6FYWqQ9tV+JP91XkPcjwD0LebzGJBpYqN1qXVeTOTjYE8is7B9UUc8EUpncDI0OsG7rjwqsnC6nmGa3p4IY4hTxOEbQ0EvcCQOMiyVOCztDW13z2e5fXO/HQsnQ7RFuHRvY15fndmuRa2yy6NZfuXVfIH32rloLpccRgc9zBG5ji0hpJHKLE8y4azXAYVVk+8H32q28OG7ocCG1HULb47Sz/J5/ZCB9N7347m6yMKceHYCN0jLHZt2hdK78KI4aMC2yRgNuI5gqMeJ6a1JQeOj8j07HuHgC5LjHuHgC5LpHjwiIgCIiAIiIAozp3oa3EoWgENljJMb/AA2zNPxTYdAUmXVVOcGOLLFwa4tB3ZrG17cV1hpNYZvXOUJKUXhlB1WrvEIyQYC7naQQV0esev72k6FIma66wgHgafb4z8y+nXVWfAU/2n5lS/pe09DnXdERz1j1/e0nQs3DdWdfM4B0XBN43PI2DwcatfHNLuBw01kbQSWxljXbrve1gBtyXv8AQq+7NNZ8DT/afmUko1we8r13ay+DcMdPvJKNL9CnnC4qamGd0T2PIJsXWDw4jnu5Vz2PcQ73d0jrVp6vdN34k2USsax8bh3F8paQLHtje97qK4trhqYqiaOOGAsjlkjaXZ7kMeW3NnW22WZ928SZFp3qoN0wxu4/Ei3Y9xDvd3SOtfHavMRsfY7ukda3/ZprPgaf7T8yl1HrJDcNFZUR2cXmNscf8R9zYNzHYANpJ5DzBaqNUiey3W14zje8I78W0L9W4bDA/tJYmtLHe9eG2IPKCLgqrqzV1iEbiOALvjMIIK3dRrorS7tIqdjeIOEjz5Qe30Lq7MuIe8pfNyf8qTlXJ5ZiijWUx2Y4x0ZovWPX97SdCesev72k6FvezLiHvKXzcn/Ks3Dddc7XD1RBG9t9phzMcBzNe5wcfpC1xV7SdvXJcIkfodW+ISuA4EsHG55AAVi4zoS9mDmkgs6QGN5vszObI17rdBstlpLphwOHerKbLIDwWTNexD3tbtAIIO1QHs01nwNP9p+ZSPu693UpR/Falqxf2v3b0aHse4h3u7pHWszBtAq9lRC50Dg1sjCTcbADt41suzTWfA0/2n5k7NNZ8DT/AGn5lGnUnneWpR10ouLxv9xsdZ+h1XU1bZYI+EaYmM2HaC1zyb34u2CiHY9xDvd3SOtSak12zgjhaaNzePg3uabcdg4EE9HhVlYHpBFW04nhJLSDscLOa4b2uHEQVIo12PKK07dXpYJSSxw6kD1a6K1VO6o4aMx548rSSNp28ihfY5xBva8ATbZcEWNuMX4lvWa66wgHgafaB8J+ZfTrqrPgaf7T8y0cqmkieNetjKUkll4zw5Gh7HuId7u6R1p2PcQ73d0jrV64JiXqmnjmtl4RodbkusDTXHn0NHJPG1rnMMYAffL20jWG9iDuKkdMEslSHaGonJQWMt4NLqrwOekglbOwsLn3ANtotzLeabYU+qoKiGOxe9lmg7jZwNt3IFWp11VnwNP9p+Zdceu6sI2w042kbpOI8V3ciK2GzgPR6nvNtpZznijS9jzEO93dI6124dq8r2SsPqdwAe1xPa++uTv8K3PZqrPgaf7T8y7qXXbUA/pKaJzePI9zTz2zAhRrui5Ja1prC8C3WDYPAFyWr0c0jhr4RLCTbc5rtjmOG9rhy/UVtFbTycCUXF4fEIiLJgIiIAiIgCIiA816SUPAVlTFa2SaS3yS4uZ/tLVrlMtbVBwWJOcBsmjjk8LheM2+hjelQ1c2axJo9lRPbrjLqkTrGsWLsBpI77XTBjvBG17vvZFBVlTVpdDFFfZG6Z1ueTJ/Zp6VipOW0zXT193Fr2vz+hOtUWI8FVTAnY6Eu8i5P1KDGUvJcd7iXHwuOY/WVlYbXGFz3NNi6KWMH5bC1YgCOWYpCuvZtnPrjwQKmem9KYaHDI9wLJ3kfGPBbehx6VFKCm4WWNg/fe1vSVYWuiIM9QtG5rJx0cAFvFf05P3EFs86quHsk/B/QrVZeF4XJUytiiGZ7twWIpbqs90o/kv9C0gsySZPqZuuqUo8URispXRSPjeLPjc5jhyFpsV0rcaYe6FX4+T0rTrV7mSwe1FN80icU05do7MCdjaiMDwGZhUHU0ov2fqfnEX4rFC1JZy9yK2k4Wfvl8jsp4DI9rGi7nENA5SdyycXweWkl4KZuR9g62/tTex2eA9C6KSpMUjJG2zMcHC+0XG64BGxZWP47LXTGabLnIa2zBla1rb2DQSTvJO0naVpux7Sd953n/XHia4XVm6mKk+yo79rYPtyG1lWrIy4gNBJOwAb+hXJqv0XkpYJZZm5XyjY07w0DjU1MXtZKHaVkVVsZ3vBS0Xct8A9C5lcYe5HgHoXIqudXmeidCPaFN4tq1mtj3Lm+VB+NGtnoR7QpvFtWs1se5c3yoPxo10p+g/ceP0/rEP3LzKIy7b+Dj5OZdkEBe5rGi7nEADnO5cCbLOwH21B41npXPistHqrXswk1xSbOGLYRNSSmKduV2Vr7fFcSAb7jtaVh7b81j07P8qc64fdFvzeL78yg6zNYk0jTTyc6oylxaLJ1JTOEtQy+wta63Pu9CtxVBqV9sT+Lb95W+rtXoI85r/WJfDyQREUpSCIiAIiIAiIgKv13UPa0s3I6SI/1NDx9x3SqqV761aDhcMlI3xFko8DXDN/tLlRCo3rEz0/Zs9qhLo2vn8wuQjJBPELXPJfYFxUs0cwThsMxGT3jWuaeeIiU/U0qOMdotXW92k+rS/l/QiaIi1JyTauaHhsQhHEy7z9A61KNePd0fyaj0wLp1L0F55pT+60NH9R2+hd+vBhzUZ4rVAvzngSB9R6FZxin76nFU9rtBezK/8ALKwUt1V+6UfyX+hRJbjRPHhQ1TJ3MLw0OBa0gHaLbL7FDW0pJs6WqhKdUox44PmmA/8A0Kvx8vpWoWViteaieWYjKZZHyZb3y5iSBfjsLBYq0fElrjsxSfRE0ov2fqPnEX4rFC7Ka0Y/0/UfOIvxWKFKSzl7kVtJ/wAn75fI7aWnMj2sb3T3BovynYFl47gUtFNwMwAdla/tTcFrrgfWCvmAe2qfxrPSpPrg90R4iL78qworYz7TLtktQq+Wzn45ISf8+DnV1ar9J31VK+OVxdJB2udxuXMI7Uk8ZG6/HZUqrG1NO/SVI/lhb0v9RD2lFOnL5NFbQ9y3wD0LmVxh7keAehcioDpcz0ToR7QpvFtWs1se5c3yoPxo1EMD1utpaeKE0z38G0NzCRoBtx2IWdpNpizEsHqXtjMZZJAC0kO/jR2NwFfdkZRaT5HmK9LbVdCU1hbS6dSqlnYF7ag8az0rBJXfh9VwUsclr5HNdbdexva6pR3NM9DanKEkuOH5Ex1xe6Lfm8X35lB1utLtJTiFSZjHwYDGxtbmzdq0uNybDaS48S0oKzN5k2jXTwcKoxlxSLG1K+2J/Ft+8rfVQalR7In+Q30q31dq9BHm9f6xL4eSCIilKQREQBERAEREBhY1h4qKeaE7pY5I/KaW/wB154GidaztXQSlw2FwbsJG+1l6URRzrU+Ja0+qnRnZ59TzUNGqzvaYW+Jv2cX+eRXDq4wF0eHFkrS102fM1wsbOGXb9CmiJCtR3ozfrLLklLkebDofXRktdTyXbsNgSLgAbDbaONffWxV97y+QV6SRadxEsLtS5cl4/UhOqjBn09I4yNLHveTZwsbDYFsNP9FDiFLkYQJY3Z4yd17EFp5iCR0KTIpdlY2Sj30+87xcc5PNU+itfE4iWneN/ctLhxW7bj4+JcP/AAlT8BL5DupemF8sonREvx7UuSxheP1PM5wWp+Al3+8O7l3LKo9FKyZwaynk2ne5tgOckr0dZfU7iJh9qXNciucY0NlhwQ00Y4SXNHI8DjtI1z7ctgPqVXx6L1l9tPN5Jt4P+8q9LItpVRkQU62ypYXXO888YDo3VtqonOglDRLGblpsALXPTfoUp1raP1Eta2SOJz2GFjbtF9rXSEg23bwreRO6jjZNvx9ned5uzjHzPNh0XrLj2PL5BU/1S4PPDLPwkT2ZmADMCLm/OrURI1Ri8ozdr7LYOEksP76nm31p1rO1NPLduw2bcXHIRvX31sVfe8vkFekUWv4eJL+a3dF4/U82nRis73l8gqU4Po5UnCq2PgXh7nwOa0ixIY9rnWvv2Aq6UWVTFEc+0bZ4yluaf8fE82HRis73l3e8KN0Xqxs9Ty7PiFek0WO4ib/ml3ReP1PNvrYq+95fIK5w6IVzzZtNKb8osOkr0eidxEPtS59P4/2QzVroa+gic6W3Cy2uB+60bhdTNEUyWNyOdKTk9p8QiIsmoREQBERAEREAREQBERAEREAREQBERAEREAREQBERAEREAREQBERAEREAREQBERAEREAREQH/2Q=="/>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CA">
              <a:solidFill>
                <a:prstClr val="black"/>
              </a:solidFill>
              <a:latin typeface="Palatino Linotype"/>
              <a:cs typeface="+mn-cs"/>
            </a:endParaRPr>
          </a:p>
        </p:txBody>
      </p:sp>
      <p:sp>
        <p:nvSpPr>
          <p:cNvPr id="6" name="AutoShape 6" descr="data:image/jpeg;base64,/9j/4AAQSkZJRgABAQAAAQABAAD/2wCEAAkGBhIQERQUEhQVFBUUFxQVFRQVFRcYGBUVFxUVFRUWFhUXHCgfGBkkGhoUHzIsIycpLCwsFx4xNTAqNSYrLCkBCQoKDgwOGg8PGi8kHyQqLCwsLCwtLCwsLCwsLS0sNCwsLSkwNCwsNCwsKi0sLCwtLCwsLCwsLCwsLCwsKSwpLP/AABEIALcBEwMBIgACEQEDEQH/xAAcAAEAAgIDAQAAAAAAAAAAAAAABgcEBQIDCAH/xABPEAABAwICBAYJEAkEAwEAAAABAAIDBBEFEgYHITETQVFhkdEXIjJUcXOSk7EUFiQ0NVJTYnJ0gaGjsrPSIzM2QkNjgsHhJqLT8BVE4iX/xAAaAQEAAgMBAAAAAAAAAAAAAAAAAwQBAgUG/8QANxEAAgIBAQUECAUEAwEAAAAAAAECAxEEEiExQVEFE6GxMjRhcYHB0fAUFSJykSNCUuFDYqIz/9oADAMBAAIRAxEAPwC8UREAREQBERAEREAREQBERAEREAREQBERAEREAREQBERAEREAREQBERAEREAREQBERAEREAREQBERAEREAREQBU/rbo6qlkE8dXUBk7iBGyaRvBua2/ahpAym3SsnTnTisocSe2F4LBHH+ikbmZdwNzYEEHZxFRHSfTepxFrGztiAjcXN4Nrmm5BbtzPdssq1lq4czs6TRWJqe7Za8zS0mP1xaC6qqg7jBqJTzG1n81+NZtDidbLIyJtVU5pHBo9kS7z/AFLVs3LIoat0MrJWWzRuDmhwJFxuuARs+lV9rfvOq6Eq2orfjc/bg9IYJRyQwRxyv4R7Ghpeb3dbZtJ2k85WcqIxTWtiMzMofHDx5oWODjbiu9ztngW91g6WVccOHvimfE6aKR0mTYHEcERvB5T0q2ro4bXI4MtBYpxjJrMs+BbSLzr698R77m6W9SmGqzSirnrHxzzvlaY7gPscpaTtFhx3+oJG5SeDN/Z86YObaeC2kVA45ppXsqahraqVrWzTNa0EWDWyOAA2cgCwBpxiN/bc1rco3+Ste/XQkXZdm79S8foejUVXVelFUcBZOJXNm4RjOEHdEZ8pvzkKDevjEe+5ulvUtpXKJHT2fO1Nprc2ufI9FIvOvr4xHvybpb1L47TnEbH2XN0jqWv4iPQm/KbP8l4/Q9Fotbo5WumpYZH7XPYCfCtkrByAiIgCIiAIiIAiIgCIiAIiIAiIgCIiAIiIAiIgKc1j6NVNRiZMUTnB8cYa4Wt2oOa54vpUVx7ROpoWsdOwNDyWtsQbkC/FzL0aq013/qKXxrvwyq1lcUnI7Gj1lkrIVcuHgVKu2kpnSyMjYLue4NaOUldS2ei/t6l8cz+6qxWZJHbuk41ykuKTfgZ+Jau6+GMvdCSBvykE9C2es2Fwp8LBu0thkuOP+Ds2q8FU+u/9ZR/JqPTCrU4KEW17Dh6bUz1F8FPlny/0ViCpxqgNq8+KcoQvjmg71WjLZeTtX097W684yZ+P+26n5xUfivWAN5+j/v1r6AllrklUcJE/qP2bb49n4igCn84/023x7PxFAFLbxXuRT0PoS/c/kZOG0XDTRxXy8I4NueK/Gp+dS5tb1Wzw5f8AKrXLfeuEkDbHYNyxGSS3rJtdRZZLMJ7J6cwTD/U9PHFfNkaG35bLOWo0Slc+ip3OJJMbbk8a266B5NhERAEREAREQBERAEREAREQBERAEREAREQBERAFWuu/9RS+Nf8AhlWUq113fqKXxr/wyo7fQZd0HrEfvkVItnov7epfHM/utYtnov7epfHM/uqMPSXvPS6j/wCM/wBr8j0kqn14frKP5NR6YVbCqfXh+so/k1HphV270Gec7O9Yj8fJlZKS6v8AR+KuqjFLfLkLu1NjdRpTjU/7fPinKpVvmju61uNEmvZ5oiOKUwjnmjbujllY2/I2RzR9QCxVn4/7bqfnFR+M9YCjfEtQ9FE/qP2bb49n4igCn9R+zbfHs/EUAUtvFe4p6H0JfufyM3BKRs1RDG7uXva025CrgOqCg/meV/hUxR1boZGSMtmYQ5txcXG6441K3a3MSt3UPmv/AKWa5wiv1Ii1envtmnXLCx1aLrw6hbBEyJl8rAGi++wWSsHA8QNRTxSkWL2hxA4rrOV480EREAREQBERAEREAREQBERAERRjTrTVuGxNIbwkspIjYTYWbbM5x35Rcbt5I8Iw2kss3rrlZJRit7JOiombWviTjcSRs5mxNt/vufrXDsp4n8O3zMfUoPxETo/lV3VeP0L5RUN2U8T+Hb5mPqWwwjXHVxvHqhsczL9tlbkeBytIOUm3FbbyhZV8TEuzLkuT+JdKKGab6YPhw+Kqo3NPCSRgOc3MC1zXndy7Aq97LOJe/i80OtbStjF4ZFTobbo7UcfEvVVnpzoLiFdUl7ZWvhH6pju14MEDMABvNxvO1RY62sS9/F5odaO1tYlbu4vNDrUcrYSWGW6tBqapbUGs/fVHf2IK/wDleUepcodU2Isc17HRNc0hzXB+0EbQdysDSDTsUlDFUFgdJMGiOO9hmIzEk+9AuegcarWXWxiTiSJI2DkbE23+8krElVB8DNM9bfHaUlj2pfQunBROIIxUlplDQHlu4kcezl3qKaytCpsQMDoHNBi4QFrtlw/Ib35svJxqveynifw7fMx9SHWlifw7fMx9Sy7oSWGmYr7P1FctuLWfv2GZ2IK/+V5R6lJdX+gFVQ1RlmyZchb2rrm5UcwzXBXRuHDCOZl+2GTI+3xXNNr+EKf6UaXFuF+rKRwu7giwubewe9rSC3lsSkO79JLgY1C1e6qx5Ut3LHlkheN6pqx9RM+N0bmSSSSAk5T27i+xG3deywexBX/yvKPUunss4l7+LzQ607LOJe/i8yOtaZq6FlV65LG2vD6E0OgU7sH9RlzBKHh442mzs1r8SiPYgr/5XlnqWLPrdxMC7XwnebcCNtgd3bctllUWuHEGEGQQSjjbkcw25nBxsfoK2cqnvZDCrW15jCS68ufvQ7EFf/K8o9SO1P15G+Lyj1K08C0qjrqR08V2kNdmY612PAJseX+4VRN1u4nlBMkO21/0I61mUaljdxNardbY5JSxs8cpfQujR6hdBTRRPtmYwNNt1wtiqIdrbxIfxItv8oda5dlnEvfxeaHWtu/iQ/llz5r+f9F6oquptYdW7Cpqi7OGiljYHZO1Ie8DufAVGna2cT4pIef9D/8AS2d0URw7PtnnGNzwXsioka2cT9/F5kda+9lnEvfxeaHWte/iSLsu72ffwL1RUbBraxHM3M6IjM244IC4uLi99mxXbTS52NduzNB6RdSQmp8CrqNNOhpT5naiItysEREAREQBVDrtPsil8VJ99it5QXWpolJWQslgGaWDN2gtd7HWJAvszAgEfSo7YuUWkXNFZGu5Slw3+RSi2ejuASV0whiLQ4guu47LDetYQQbOa5jhsLXtLXAjeLH+2xco5XNcHNcWuG0OaS1wPKHDaFQW570enlmyH9N4zwfE51NDJE98cjS1zHOaRY8RtfaNxtf6V1NjdyHoKmGCazamGwnZHVN4y9obJ5wCx/qBPOrG0d02w6tIY0NilO6KVjWuJ+KdrXfQb8ymjCEuZQtv1NKy4JrqiBYgT63oAeKpAF+S0igyufXFEG4ewNAA4ePYBb92RUwtbliWPYSdny2qnLq2ZOG0DqiZkTLZnnKL7r86mDtTtdbuovKKhEcrmkOaXNcNoc0kEHmI2hZbtIKux9lVPH/Hl/MtYuCX6kTW13ylmueF7kyZ61qZ0MeHROO1kUwNt1xwIVfhT3WjUuliw57zdzoZSTyk8DdQJZt9Nmmg9Xh8fNmxwDA5K2dsMdg51zc7gBvKxK2kMMskbrZo3vjdbddjiw25rhSzVP7ot+Q/0KfYpqopJ5pJS6Rhkc57g07MziXOO3lJJW8atqKaK9uu7i+UZ5awsYwUep7DKTo5KD+7PGB4OGYVKOwzSfCS9I6l0aaaNx0GDTRRlxaZIXXdvuZmLZVOCbfQinrYXzrjFP0k95UK7aSnMj2MG97g0eErqXZT1Do3te3Y5hDmnfYjdsVZcd52J5cXs8cbveZukOAS0M/BS2zZWvGU3GVxPH/SVrbrMxbF5quUyzvzyEAXsBZo3ANaAABc9Kxo4y4ho3kgDaBtO4bVl4b3Gkcxh+t78bywtUUxy1jf3THm+nKR6FW1O2zWg7diu7QLRB9DSTOl2SSsPa+9aGmwJ5VSkPcjwD0Ka1OMYplHRTjbZbNdV8z6TZTPD9VdZPEyRpiyvaHC7jex5dihqzY8bqWgBtRUNA2ACeQADkADtiii4r0lkt3wtlju5bPXdks2h1b1DcNqKV7mB8kkcjSNo7Qg2PJeyiONatKukgknkMeSMAuyk3tcDZ0qeaocTlmppBLI6TJJZpe4udYi9sztpW21l+5dV8gffarbhGUNrHI4deourv7va/u37lv3lAr7FCXODW73OAF77ybLqlqGtFydlv8Av0rJwuVpmiAO3O3ZuOxzb+kdKqRW871k0ovD34JnFqeru1JdER2p3nmKuikiLWMad7WtB+gWXOPcPAFyXQjBR4Hk7b7LcbbzgIiLYhCIiAIiIAtHpBpnS0DmNqHuaXguaAx7rgGx7kGy3iqHXaPZFL4uX77FHZJxjlFrSUxutUJcN/kbnGNM8Dqxaa7vjcBKHD6Q1RJuh9JWveMNqC5zRmMUzHt2G/cucBdQwLb6L6Svw+fhmMEhyluVxLd/HcA7lV7zaf6kdz8G6Yt0Seejax5GrliLHOa4Wc0ua4cjmkgjpBXD/t+TkK7KicyPe91sz3Oe627M5xcbDkuSutQnRRY+k+LvqsBppJDd/DRtceUtbILquFN60f6eh+dD0SKEKS3j8EUtEkoNL/JmdgeHCpqIoScokcG35FZR1Jx98O8kdarLCcRNNPHM1ocY3Zg0mwPMSFOjruqB/wCtF5x/Ut65QS/UQ6urUysTpe7HXG8463aIQCgjBuGRTNvy2MIVeKxdb9VwzaCUAhr45iL8V+BNlXS0u9Nk+g9Xj8fNky1T+6LfkP8AQpJiuuOSGeaIUrXCKWWPMZiM2R7mXtwZte11X+jGkLqCoE7WCQgOblLst784B9CwK2rM0skrrB0r3yOA3AvcXkDmuVlWOMUkaS0cbLpTsWVhY3/QsXs3yd6M8+f+NZelGk//AJDA5ZsmR3CRNc3NcAiZm51hfZbiVUKdU4/07P4+P8aNbRnKSafQiu01VUq3BYe2uvzIKCu6ipjLIyMGxe4NB5CTZdKz8A9tQeNZ6VDHe0dC1uNcmuSfkd2k+jb6Co4GRwccjXhzb2s4kW287StTzKca4fdEfN4vvzKELM1iTRpppOVUZPi0W5qv0gfNRTwSEuMDXBhJueDLTYX5tyqGHuR4B6FYWqQ9tV+JP91XkPcjwD0LebzGJBpYqN1qXVeTOTjYE8is7B9UUc8EUpncDI0OsG7rjwqsnC6nmGa3p4IY4hTxOEbQ0EvcCQOMiyVOCztDW13z2e5fXO/HQsnQ7RFuHRvY15fndmuRa2yy6NZfuXVfIH32rloLpccRgc9zBG5ji0hpJHKLE8y4azXAYVVk+8H32q28OG7ocCG1HULb47Sz/J5/ZCB9N7347m6yMKceHYCN0jLHZt2hdK78KI4aMC2yRgNuI5gqMeJ6a1JQeOj8j07HuHgC5LjHuHgC5LpHjwiIgCIiAIiIAozp3oa3EoWgENljJMb/AA2zNPxTYdAUmXVVOcGOLLFwa4tB3ZrG17cV1hpNYZvXOUJKUXhlB1WrvEIyQYC7naQQV0esev72k6FIma66wgHgafb4z8y+nXVWfAU/2n5lS/pe09DnXdERz1j1/e0nQs3DdWdfM4B0XBN43PI2DwcatfHNLuBw01kbQSWxljXbrve1gBtyXv8AQq+7NNZ8DT/afmUko1we8r13ay+DcMdPvJKNL9CnnC4qamGd0T2PIJsXWDw4jnu5Vz2PcQ73d0jrVp6vdN34k2USsax8bh3F8paQLHtje97qK4trhqYqiaOOGAsjlkjaXZ7kMeW3NnW22WZ928SZFp3qoN0wxu4/Ei3Y9xDvd3SOtfHavMRsfY7ukda3/ZprPgaf7T8yl1HrJDcNFZUR2cXmNscf8R9zYNzHYANpJ5DzBaqNUiey3W14zje8I78W0L9W4bDA/tJYmtLHe9eG2IPKCLgqrqzV1iEbiOALvjMIIK3dRrorS7tIqdjeIOEjz5Qe30Lq7MuIe8pfNyf8qTlXJ5ZiijWUx2Y4x0ZovWPX97SdCesev72k6FvezLiHvKXzcn/Ks3Dddc7XD1RBG9t9phzMcBzNe5wcfpC1xV7SdvXJcIkfodW+ISuA4EsHG55AAVi4zoS9mDmkgs6QGN5vszObI17rdBstlpLphwOHerKbLIDwWTNexD3tbtAIIO1QHs01nwNP9p+ZSPu693UpR/Falqxf2v3b0aHse4h3u7pHWszBtAq9lRC50Dg1sjCTcbADt41suzTWfA0/2n5k7NNZ8DT/AGn5lGnUnneWpR10ouLxv9xsdZ+h1XU1bZYI+EaYmM2HaC1zyb34u2CiHY9xDvd3SOtSak12zgjhaaNzePg3uabcdg4EE9HhVlYHpBFW04nhJLSDscLOa4b2uHEQVIo12PKK07dXpYJSSxw6kD1a6K1VO6o4aMx548rSSNp28ihfY5xBva8ATbZcEWNuMX4lvWa66wgHgafaB8J+ZfTrqrPgaf7T8y0cqmkieNetjKUkll4zw5Gh7HuId7u6R1p2PcQ73d0jrV64JiXqmnjmtl4RodbkusDTXHn0NHJPG1rnMMYAffL20jWG9iDuKkdMEslSHaGonJQWMt4NLqrwOekglbOwsLn3ANtotzLeabYU+qoKiGOxe9lmg7jZwNt3IFWp11VnwNP9p+Zdceu6sI2w042kbpOI8V3ciK2GzgPR6nvNtpZznijS9jzEO93dI6124dq8r2SsPqdwAe1xPa++uTv8K3PZqrPgaf7T8y7qXXbUA/pKaJzePI9zTz2zAhRrui5Ja1prC8C3WDYPAFyWr0c0jhr4RLCTbc5rtjmOG9rhy/UVtFbTycCUXF4fEIiLJgIiIAiIgCIiA816SUPAVlTFa2SaS3yS4uZ/tLVrlMtbVBwWJOcBsmjjk8LheM2+hjelQ1c2axJo9lRPbrjLqkTrGsWLsBpI77XTBjvBG17vvZFBVlTVpdDFFfZG6Z1ueTJ/Zp6VipOW0zXT193Fr2vz+hOtUWI8FVTAnY6Eu8i5P1KDGUvJcd7iXHwuOY/WVlYbXGFz3NNi6KWMH5bC1YgCOWYpCuvZtnPrjwQKmem9KYaHDI9wLJ3kfGPBbehx6VFKCm4WWNg/fe1vSVYWuiIM9QtG5rJx0cAFvFf05P3EFs86quHsk/B/QrVZeF4XJUytiiGZ7twWIpbqs90o/kv9C0gsySZPqZuuqUo8URispXRSPjeLPjc5jhyFpsV0rcaYe6FX4+T0rTrV7mSwe1FN80icU05do7MCdjaiMDwGZhUHU0ov2fqfnEX4rFC1JZy9yK2k4Wfvl8jsp4DI9rGi7nENA5SdyycXweWkl4KZuR9g62/tTex2eA9C6KSpMUjJG2zMcHC+0XG64BGxZWP47LXTGabLnIa2zBla1rb2DQSTvJO0naVpux7Sd953n/XHia4XVm6mKk+yo79rYPtyG1lWrIy4gNBJOwAb+hXJqv0XkpYJZZm5XyjY07w0DjU1MXtZKHaVkVVsZ3vBS0Xct8A9C5lcYe5HgHoXIqudXmeidCPaFN4tq1mtj3Lm+VB+NGtnoR7QpvFtWs1se5c3yoPxo10p+g/ceP0/rEP3LzKIy7b+Dj5OZdkEBe5rGi7nEADnO5cCbLOwH21B41npXPistHqrXswk1xSbOGLYRNSSmKduV2Vr7fFcSAb7jtaVh7b81j07P8qc64fdFvzeL78yg6zNYk0jTTyc6oylxaLJ1JTOEtQy+wta63Pu9CtxVBqV9sT+Lb95W+rtXoI85r/WJfDyQREUpSCIiAIiIAiIgKv13UPa0s3I6SI/1NDx9x3SqqV761aDhcMlI3xFko8DXDN/tLlRCo3rEz0/Zs9qhLo2vn8wuQjJBPELXPJfYFxUs0cwThsMxGT3jWuaeeIiU/U0qOMdotXW92k+rS/l/QiaIi1JyTauaHhsQhHEy7z9A61KNePd0fyaj0wLp1L0F55pT+60NH9R2+hd+vBhzUZ4rVAvzngSB9R6FZxin76nFU9rtBezK/8ALKwUt1V+6UfyX+hRJbjRPHhQ1TJ3MLw0OBa0gHaLbL7FDW0pJs6WqhKdUox44PmmA/8A0Kvx8vpWoWViteaieWYjKZZHyZb3y5iSBfjsLBYq0fElrjsxSfRE0ov2fqPnEX4rFC7Ka0Y/0/UfOIvxWKFKSzl7kVtJ/wAn75fI7aWnMj2sb3T3BovynYFl47gUtFNwMwAdla/tTcFrrgfWCvmAe2qfxrPSpPrg90R4iL78qworYz7TLtktQq+Wzn45ISf8+DnV1ar9J31VK+OVxdJB2udxuXMI7Uk8ZG6/HZUqrG1NO/SVI/lhb0v9RD2lFOnL5NFbQ9y3wD0LmVxh7keAehcioDpcz0ToR7QpvFtWs1se5c3yoPxo1EMD1utpaeKE0z38G0NzCRoBtx2IWdpNpizEsHqXtjMZZJAC0kO/jR2NwFfdkZRaT5HmK9LbVdCU1hbS6dSqlnYF7ag8az0rBJXfh9VwUsclr5HNdbdexva6pR3NM9DanKEkuOH5Ex1xe6Lfm8X35lB1utLtJTiFSZjHwYDGxtbmzdq0uNybDaS48S0oKzN5k2jXTwcKoxlxSLG1K+2J/Ft+8rfVQalR7In+Q30q31dq9BHm9f6xL4eSCIilKQREQBERAEREBhY1h4qKeaE7pY5I/KaW/wB154GidaztXQSlw2FwbsJG+1l6URRzrU+Ja0+qnRnZ59TzUNGqzvaYW+Jv2cX+eRXDq4wF0eHFkrS102fM1wsbOGXb9CmiJCtR3ozfrLLklLkebDofXRktdTyXbsNgSLgAbDbaONffWxV97y+QV6SRadxEsLtS5cl4/UhOqjBn09I4yNLHveTZwsbDYFsNP9FDiFLkYQJY3Z4yd17EFp5iCR0KTIpdlY2Sj30+87xcc5PNU+itfE4iWneN/ctLhxW7bj4+JcP/AAlT8BL5DupemF8sonREvx7UuSxheP1PM5wWp+Al3+8O7l3LKo9FKyZwaynk2ne5tgOckr0dZfU7iJh9qXNciucY0NlhwQ00Y4SXNHI8DjtI1z7ctgPqVXx6L1l9tPN5Jt4P+8q9LItpVRkQU62ypYXXO888YDo3VtqonOglDRLGblpsALXPTfoUp1raP1Eta2SOJz2GFjbtF9rXSEg23bwreRO6jjZNvx9ned5uzjHzPNh0XrLj2PL5BU/1S4PPDLPwkT2ZmADMCLm/OrURI1Ri8ozdr7LYOEksP76nm31p1rO1NPLduw2bcXHIRvX31sVfe8vkFekUWv4eJL+a3dF4/U82nRis73l8gqU4Po5UnCq2PgXh7nwOa0ixIY9rnWvv2Aq6UWVTFEc+0bZ4yluaf8fE82HRis73l3e8KN0Xqxs9Ty7PiFek0WO4ib/ml3ReP1PNvrYq+95fIK5w6IVzzZtNKb8osOkr0eidxEPtS59P4/2QzVroa+gic6W3Cy2uB+60bhdTNEUyWNyOdKTk9p8QiIsmoREQBERAEREAREQBERAEREAREQBERAEREAREQBERAEREAREQBERAEREAREQBERAEREAREQH/2Q=="/>
          <p:cNvSpPr>
            <a:spLocks noChangeAspect="1" noChangeArrowheads="1"/>
          </p:cNvSpPr>
          <p:nvPr/>
        </p:nvSpPr>
        <p:spPr bwMode="auto">
          <a:xfrm>
            <a:off x="307975" y="5953"/>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CA">
              <a:solidFill>
                <a:prstClr val="black"/>
              </a:solidFill>
              <a:latin typeface="Palatino Linotype"/>
              <a:cs typeface="+mn-cs"/>
            </a:endParaRPr>
          </a:p>
        </p:txBody>
      </p:sp>
      <p:sp>
        <p:nvSpPr>
          <p:cNvPr id="17" name="Title 1"/>
          <p:cNvSpPr>
            <a:spLocks noGrp="1"/>
          </p:cNvSpPr>
          <p:nvPr>
            <p:ph type="title"/>
          </p:nvPr>
        </p:nvSpPr>
        <p:spPr>
          <a:xfrm>
            <a:off x="0" y="234553"/>
            <a:ext cx="9143999" cy="681540"/>
          </a:xfrm>
        </p:spPr>
        <p:txBody>
          <a:bodyPr/>
          <a:lstStyle/>
          <a:p>
            <a:r>
              <a:rPr lang="en-CA" sz="4800" dirty="0" smtClean="0">
                <a:solidFill>
                  <a:schemeClr val="bg1"/>
                </a:solidFill>
                <a:latin typeface="Tahoma" pitchFamily="34" charset="0"/>
                <a:ea typeface="Tahoma" pitchFamily="34" charset="0"/>
                <a:cs typeface="Tahoma" pitchFamily="34" charset="0"/>
              </a:rPr>
              <a:t>Pattern Recognized</a:t>
            </a:r>
            <a:endParaRPr lang="en-CA" sz="4800" dirty="0">
              <a:solidFill>
                <a:schemeClr val="bg1"/>
              </a:solidFill>
              <a:latin typeface="Tahoma" pitchFamily="34" charset="0"/>
              <a:ea typeface="Tahoma" pitchFamily="34" charset="0"/>
              <a:cs typeface="Tahoma" pitchFamily="34" charset="0"/>
            </a:endParaRPr>
          </a:p>
        </p:txBody>
      </p:sp>
      <p:pic>
        <p:nvPicPr>
          <p:cNvPr id="6148" name="Picture 4" descr="http://www.mobygames.com/images/shots/l/440683-the-sims-3-macintosh-screenshot-he-loves-to-read-perfect-match.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8415" y="1203598"/>
            <a:ext cx="4587170" cy="3669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763610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4090"/>
            <a:ext cx="9144000" cy="5036395"/>
          </a:xfrm>
          <a:prstGeom prst="rect">
            <a:avLst/>
          </a:prstGeom>
        </p:spPr>
      </p:pic>
      <p:sp>
        <p:nvSpPr>
          <p:cNvPr id="5" name="AutoShape 4" descr="data:image/jpeg;base64,/9j/4AAQSkZJRgABAQAAAQABAAD/2wCEAAkGBhIQERQUEhQVFBUUFxQVFRQVFRcYGBUVFxUVFRUWFhUXHCgfGBkkGhoUHzIsIycpLCwsFx4xNTAqNSYrLCkBCQoKDgwOGg8PGi8kHyQqLCwsLCwtLCwsLCwsLS0sNCwsLSkwNCwsNCwsKi0sLCwtLCwsLCwsLCwsLCwsKSwpLP/AABEIALcBEwMBIgACEQEDEQH/xAAcAAEAAgIDAQAAAAAAAAAAAAAABgcEBQIDCAH/xABPEAABAwICBAYJEAkEAwEAAAABAAIDBBEFEgYHITETQVFhkdEXIjJUcXOSk7EUFiQ0NVJTYnJ0gaGjsrPSIzM2QkNjgsHhJqLT8BVE4iX/xAAaAQEAAgMBAAAAAAAAAAAAAAAAAwQBAgUG/8QANxEAAgIBAQUECAUEAwEAAAAAAAECAxEEEiExQVEFE6GxMjRhcYHB0fAUFSJykSNCUuFDYqIz/9oADAMBAAIRAxEAPwC8UREAREQBERAEREAREQBERAEREAREQBERAEREAREQBERAEREAREQBERAEREAREQBERAEREAREQBERAEREAREQBU/rbo6qlkE8dXUBk7iBGyaRvBua2/ahpAym3SsnTnTisocSe2F4LBHH+ikbmZdwNzYEEHZxFRHSfTepxFrGztiAjcXN4Nrmm5BbtzPdssq1lq4czs6TRWJqe7Za8zS0mP1xaC6qqg7jBqJTzG1n81+NZtDidbLIyJtVU5pHBo9kS7z/AFLVs3LIoat0MrJWWzRuDmhwJFxuuARs+lV9rfvOq6Eq2orfjc/bg9IYJRyQwRxyv4R7Ghpeb3dbZtJ2k85WcqIxTWtiMzMofHDx5oWODjbiu9ztngW91g6WVccOHvimfE6aKR0mTYHEcERvB5T0q2ro4bXI4MtBYpxjJrMs+BbSLzr698R77m6W9SmGqzSirnrHxzzvlaY7gPscpaTtFhx3+oJG5SeDN/Z86YObaeC2kVA45ppXsqahraqVrWzTNa0EWDWyOAA2cgCwBpxiN/bc1rco3+Ste/XQkXZdm79S8foejUVXVelFUcBZOJXNm4RjOEHdEZ8pvzkKDevjEe+5ulvUtpXKJHT2fO1Nprc2ufI9FIvOvr4xHvybpb1L47TnEbH2XN0jqWv4iPQm/KbP8l4/Q9Fotbo5WumpYZH7XPYCfCtkrByAiIgCIiAIiIAiIgCIiAIiIAiIgCIiAIiIAiIgKc1j6NVNRiZMUTnB8cYa4Wt2oOa54vpUVx7ROpoWsdOwNDyWtsQbkC/FzL0aq013/qKXxrvwyq1lcUnI7Gj1lkrIVcuHgVKu2kpnSyMjYLue4NaOUldS2ei/t6l8cz+6qxWZJHbuk41ykuKTfgZ+Jau6+GMvdCSBvykE9C2es2Fwp8LBu0thkuOP+Ds2q8FU+u/9ZR/JqPTCrU4KEW17Dh6bUz1F8FPlny/0ViCpxqgNq8+KcoQvjmg71WjLZeTtX097W684yZ+P+26n5xUfivWAN5+j/v1r6AllrklUcJE/qP2bb49n4igCn84/023x7PxFAFLbxXuRT0PoS/c/kZOG0XDTRxXy8I4NueK/Gp+dS5tb1Wzw5f8AKrXLfeuEkDbHYNyxGSS3rJtdRZZLMJ7J6cwTD/U9PHFfNkaG35bLOWo0Slc+ip3OJJMbbk8a266B5NhERAEREAREQBERAEREAREQBERAEREAREQBERAFWuu/9RS+Nf8AhlWUq113fqKXxr/wyo7fQZd0HrEfvkVItnov7epfHM/utYtnov7epfHM/uqMPSXvPS6j/wCM/wBr8j0kqn14frKP5NR6YVbCqfXh+so/k1HphV270Gec7O9Yj8fJlZKS6v8AR+KuqjFLfLkLu1NjdRpTjU/7fPinKpVvmju61uNEmvZ5oiOKUwjnmjbujllY2/I2RzR9QCxVn4/7bqfnFR+M9YCjfEtQ9FE/qP2bb49n4igCn9R+zbfHs/EUAUtvFe4p6H0JfufyM3BKRs1RDG7uXva025CrgOqCg/meV/hUxR1boZGSMtmYQ5txcXG6441K3a3MSt3UPmv/AKWa5wiv1Ii1envtmnXLCx1aLrw6hbBEyJl8rAGi++wWSsHA8QNRTxSkWL2hxA4rrOV480EREAREQBERAEREAREQBERAERRjTrTVuGxNIbwkspIjYTYWbbM5x35Rcbt5I8Iw2kss3rrlZJRit7JOiombWviTjcSRs5mxNt/vufrXDsp4n8O3zMfUoPxETo/lV3VeP0L5RUN2U8T+Hb5mPqWwwjXHVxvHqhsczL9tlbkeBytIOUm3FbbyhZV8TEuzLkuT+JdKKGab6YPhw+Kqo3NPCSRgOc3MC1zXndy7Aq97LOJe/i80OtbStjF4ZFTobbo7UcfEvVVnpzoLiFdUl7ZWvhH6pju14MEDMABvNxvO1RY62sS9/F5odaO1tYlbu4vNDrUcrYSWGW6tBqapbUGs/fVHf2IK/wDleUepcodU2Isc17HRNc0hzXB+0EbQdysDSDTsUlDFUFgdJMGiOO9hmIzEk+9AuegcarWXWxiTiSJI2DkbE23+8krElVB8DNM9bfHaUlj2pfQunBROIIxUlplDQHlu4kcezl3qKaytCpsQMDoHNBi4QFrtlw/Ib35svJxqveynifw7fMx9SHWlifw7fMx9Sy7oSWGmYr7P1FctuLWfv2GZ2IK/+V5R6lJdX+gFVQ1RlmyZchb2rrm5UcwzXBXRuHDCOZl+2GTI+3xXNNr+EKf6UaXFuF+rKRwu7giwubewe9rSC3lsSkO79JLgY1C1e6qx5Ut3LHlkheN6pqx9RM+N0bmSSSSAk5T27i+xG3deywexBX/yvKPUunss4l7+LzQ607LOJe/i8yOtaZq6FlV65LG2vD6E0OgU7sH9RlzBKHh442mzs1r8SiPYgr/5XlnqWLPrdxMC7XwnebcCNtgd3bctllUWuHEGEGQQSjjbkcw25nBxsfoK2cqnvZDCrW15jCS68ufvQ7EFf/K8o9SO1P15G+Lyj1K08C0qjrqR08V2kNdmY612PAJseX+4VRN1u4nlBMkO21/0I61mUaljdxNardbY5JSxs8cpfQujR6hdBTRRPtmYwNNt1wtiqIdrbxIfxItv8oda5dlnEvfxeaHWtu/iQ/llz5r+f9F6oquptYdW7Cpqi7OGiljYHZO1Ie8DufAVGna2cT4pIef9D/8AS2d0URw7PtnnGNzwXsioka2cT9/F5kda+9lnEvfxeaHWte/iSLsu72ffwL1RUbBraxHM3M6IjM244IC4uLi99mxXbTS52NduzNB6RdSQmp8CrqNNOhpT5naiItysEREAREQBVDrtPsil8VJ99it5QXWpolJWQslgGaWDN2gtd7HWJAvszAgEfSo7YuUWkXNFZGu5Slw3+RSi2ejuASV0whiLQ4guu47LDetYQQbOa5jhsLXtLXAjeLH+2xco5XNcHNcWuG0OaS1wPKHDaFQW570enlmyH9N4zwfE51NDJE98cjS1zHOaRY8RtfaNxtf6V1NjdyHoKmGCazamGwnZHVN4y9obJ5wCx/qBPOrG0d02w6tIY0NilO6KVjWuJ+KdrXfQb8ymjCEuZQtv1NKy4JrqiBYgT63oAeKpAF+S0igyufXFEG4ewNAA4ePYBb92RUwtbliWPYSdny2qnLq2ZOG0DqiZkTLZnnKL7r86mDtTtdbuovKKhEcrmkOaXNcNoc0kEHmI2hZbtIKux9lVPH/Hl/MtYuCX6kTW13ylmueF7kyZ61qZ0MeHROO1kUwNt1xwIVfhT3WjUuliw57zdzoZSTyk8DdQJZt9Nmmg9Xh8fNmxwDA5K2dsMdg51zc7gBvKxK2kMMskbrZo3vjdbddjiw25rhSzVP7ot+Q/0KfYpqopJ5pJS6Rhkc57g07MziXOO3lJJW8atqKaK9uu7i+UZ5awsYwUep7DKTo5KD+7PGB4OGYVKOwzSfCS9I6l0aaaNx0GDTRRlxaZIXXdvuZmLZVOCbfQinrYXzrjFP0k95UK7aSnMj2MG97g0eErqXZT1Do3te3Y5hDmnfYjdsVZcd52J5cXs8cbveZukOAS0M/BS2zZWvGU3GVxPH/SVrbrMxbF5quUyzvzyEAXsBZo3ANaAABc9Kxo4y4ho3kgDaBtO4bVl4b3Gkcxh+t78bywtUUxy1jf3THm+nKR6FW1O2zWg7diu7QLRB9DSTOl2SSsPa+9aGmwJ5VSkPcjwD0Ka1OMYplHRTjbZbNdV8z6TZTPD9VdZPEyRpiyvaHC7jex5dihqzY8bqWgBtRUNA2ACeQADkADtiii4r0lkt3wtlju5bPXdks2h1b1DcNqKV7mB8kkcjSNo7Qg2PJeyiONatKukgknkMeSMAuyk3tcDZ0qeaocTlmppBLI6TJJZpe4udYi9sztpW21l+5dV8gffarbhGUNrHI4deourv7va/u37lv3lAr7FCXODW73OAF77ybLqlqGtFydlv8Av0rJwuVpmiAO3O3ZuOxzb+kdKqRW871k0ovD34JnFqeru1JdER2p3nmKuikiLWMad7WtB+gWXOPcPAFyXQjBR4Hk7b7LcbbzgIiLYhCIiAIiIAtHpBpnS0DmNqHuaXguaAx7rgGx7kGy3iqHXaPZFL4uX77FHZJxjlFrSUxutUJcN/kbnGNM8Dqxaa7vjcBKHD6Q1RJuh9JWveMNqC5zRmMUzHt2G/cucBdQwLb6L6Svw+fhmMEhyluVxLd/HcA7lV7zaf6kdz8G6Yt0Seejax5GrliLHOa4Wc0ua4cjmkgjpBXD/t+TkK7KicyPe91sz3Oe627M5xcbDkuSutQnRRY+k+LvqsBppJDd/DRtceUtbILquFN60f6eh+dD0SKEKS3j8EUtEkoNL/JmdgeHCpqIoScokcG35FZR1Jx98O8kdarLCcRNNPHM1ocY3Zg0mwPMSFOjruqB/wCtF5x/Ut65QS/UQ6urUysTpe7HXG8463aIQCgjBuGRTNvy2MIVeKxdb9VwzaCUAhr45iL8V+BNlXS0u9Nk+g9Xj8fNky1T+6LfkP8AQpJiuuOSGeaIUrXCKWWPMZiM2R7mXtwZte11X+jGkLqCoE7WCQgOblLst784B9CwK2rM0skrrB0r3yOA3AvcXkDmuVlWOMUkaS0cbLpTsWVhY3/QsXs3yd6M8+f+NZelGk//AJDA5ZsmR3CRNc3NcAiZm51hfZbiVUKdU4/07P4+P8aNbRnKSafQiu01VUq3BYe2uvzIKCu6ipjLIyMGxe4NB5CTZdKz8A9tQeNZ6VDHe0dC1uNcmuSfkd2k+jb6Co4GRwccjXhzb2s4kW287StTzKca4fdEfN4vvzKELM1iTRpppOVUZPi0W5qv0gfNRTwSEuMDXBhJueDLTYX5tyqGHuR4B6FYWqQ9tV+JP91XkPcjwD0LebzGJBpYqN1qXVeTOTjYE8is7B9UUc8EUpncDI0OsG7rjwqsnC6nmGa3p4IY4hTxOEbQ0EvcCQOMiyVOCztDW13z2e5fXO/HQsnQ7RFuHRvY15fndmuRa2yy6NZfuXVfIH32rloLpccRgc9zBG5ji0hpJHKLE8y4azXAYVVk+8H32q28OG7ocCG1HULb47Sz/J5/ZCB9N7347m6yMKceHYCN0jLHZt2hdK78KI4aMC2yRgNuI5gqMeJ6a1JQeOj8j07HuHgC5LjHuHgC5LpHjwiIgCIiAIiIAozp3oa3EoWgENljJMb/AA2zNPxTYdAUmXVVOcGOLLFwa4tB3ZrG17cV1hpNYZvXOUJKUXhlB1WrvEIyQYC7naQQV0esev72k6FIma66wgHgafb4z8y+nXVWfAU/2n5lS/pe09DnXdERz1j1/e0nQs3DdWdfM4B0XBN43PI2DwcatfHNLuBw01kbQSWxljXbrve1gBtyXv8AQq+7NNZ8DT/afmUko1we8r13ay+DcMdPvJKNL9CnnC4qamGd0T2PIJsXWDw4jnu5Vz2PcQ73d0jrVp6vdN34k2USsax8bh3F8paQLHtje97qK4trhqYqiaOOGAsjlkjaXZ7kMeW3NnW22WZ928SZFp3qoN0wxu4/Ei3Y9xDvd3SOtfHavMRsfY7ukda3/ZprPgaf7T8yl1HrJDcNFZUR2cXmNscf8R9zYNzHYANpJ5DzBaqNUiey3W14zje8I78W0L9W4bDA/tJYmtLHe9eG2IPKCLgqrqzV1iEbiOALvjMIIK3dRrorS7tIqdjeIOEjz5Qe30Lq7MuIe8pfNyf8qTlXJ5ZiijWUx2Y4x0ZovWPX97SdCesev72k6FvezLiHvKXzcn/Ks3Dddc7XD1RBG9t9phzMcBzNe5wcfpC1xV7SdvXJcIkfodW+ISuA4EsHG55AAVi4zoS9mDmkgs6QGN5vszObI17rdBstlpLphwOHerKbLIDwWTNexD3tbtAIIO1QHs01nwNP9p+ZSPu693UpR/Falqxf2v3b0aHse4h3u7pHWszBtAq9lRC50Dg1sjCTcbADt41suzTWfA0/2n5k7NNZ8DT/AGn5lGnUnneWpR10ouLxv9xsdZ+h1XU1bZYI+EaYmM2HaC1zyb34u2CiHY9xDvd3SOtSak12zgjhaaNzePg3uabcdg4EE9HhVlYHpBFW04nhJLSDscLOa4b2uHEQVIo12PKK07dXpYJSSxw6kD1a6K1VO6o4aMx548rSSNp28ihfY5xBva8ATbZcEWNuMX4lvWa66wgHgafaB8J+ZfTrqrPgaf7T8y0cqmkieNetjKUkll4zw5Gh7HuId7u6R1p2PcQ73d0jrV64JiXqmnjmtl4RodbkusDTXHn0NHJPG1rnMMYAffL20jWG9iDuKkdMEslSHaGonJQWMt4NLqrwOekglbOwsLn3ANtotzLeabYU+qoKiGOxe9lmg7jZwNt3IFWp11VnwNP9p+Zdceu6sI2w042kbpOI8V3ciK2GzgPR6nvNtpZznijS9jzEO93dI6124dq8r2SsPqdwAe1xPa++uTv8K3PZqrPgaf7T8y7qXXbUA/pKaJzePI9zTz2zAhRrui5Ja1prC8C3WDYPAFyWr0c0jhr4RLCTbc5rtjmOG9rhy/UVtFbTycCUXF4fEIiLJgIiIAiIgCIiA816SUPAVlTFa2SaS3yS4uZ/tLVrlMtbVBwWJOcBsmjjk8LheM2+hjelQ1c2axJo9lRPbrjLqkTrGsWLsBpI77XTBjvBG17vvZFBVlTVpdDFFfZG6Z1ueTJ/Zp6VipOW0zXT193Fr2vz+hOtUWI8FVTAnY6Eu8i5P1KDGUvJcd7iXHwuOY/WVlYbXGFz3NNi6KWMH5bC1YgCOWYpCuvZtnPrjwQKmem9KYaHDI9wLJ3kfGPBbehx6VFKCm4WWNg/fe1vSVYWuiIM9QtG5rJx0cAFvFf05P3EFs86quHsk/B/QrVZeF4XJUytiiGZ7twWIpbqs90o/kv9C0gsySZPqZuuqUo8URispXRSPjeLPjc5jhyFpsV0rcaYe6FX4+T0rTrV7mSwe1FN80icU05do7MCdjaiMDwGZhUHU0ov2fqfnEX4rFC1JZy9yK2k4Wfvl8jsp4DI9rGi7nENA5SdyycXweWkl4KZuR9g62/tTex2eA9C6KSpMUjJG2zMcHC+0XG64BGxZWP47LXTGabLnIa2zBla1rb2DQSTvJO0naVpux7Sd953n/XHia4XVm6mKk+yo79rYPtyG1lWrIy4gNBJOwAb+hXJqv0XkpYJZZm5XyjY07w0DjU1MXtZKHaVkVVsZ3vBS0Xct8A9C5lcYe5HgHoXIqudXmeidCPaFN4tq1mtj3Lm+VB+NGtnoR7QpvFtWs1se5c3yoPxo10p+g/ceP0/rEP3LzKIy7b+Dj5OZdkEBe5rGi7nEADnO5cCbLOwH21B41npXPistHqrXswk1xSbOGLYRNSSmKduV2Vr7fFcSAb7jtaVh7b81j07P8qc64fdFvzeL78yg6zNYk0jTTyc6oylxaLJ1JTOEtQy+wta63Pu9CtxVBqV9sT+Lb95W+rtXoI85r/WJfDyQREUpSCIiAIiIAiIgKv13UPa0s3I6SI/1NDx9x3SqqV761aDhcMlI3xFko8DXDN/tLlRCo3rEz0/Zs9qhLo2vn8wuQjJBPELXPJfYFxUs0cwThsMxGT3jWuaeeIiU/U0qOMdotXW92k+rS/l/QiaIi1JyTauaHhsQhHEy7z9A61KNePd0fyaj0wLp1L0F55pT+60NH9R2+hd+vBhzUZ4rVAvzngSB9R6FZxin76nFU9rtBezK/8ALKwUt1V+6UfyX+hRJbjRPHhQ1TJ3MLw0OBa0gHaLbL7FDW0pJs6WqhKdUox44PmmA/8A0Kvx8vpWoWViteaieWYjKZZHyZb3y5iSBfjsLBYq0fElrjsxSfRE0ov2fqPnEX4rFC7Ka0Y/0/UfOIvxWKFKSzl7kVtJ/wAn75fI7aWnMj2sb3T3BovynYFl47gUtFNwMwAdla/tTcFrrgfWCvmAe2qfxrPSpPrg90R4iL78qworYz7TLtktQq+Wzn45ISf8+DnV1ar9J31VK+OVxdJB2udxuXMI7Uk8ZG6/HZUqrG1NO/SVI/lhb0v9RD2lFOnL5NFbQ9y3wD0LmVxh7keAehcioDpcz0ToR7QpvFtWs1se5c3yoPxo1EMD1utpaeKE0z38G0NzCRoBtx2IWdpNpizEsHqXtjMZZJAC0kO/jR2NwFfdkZRaT5HmK9LbVdCU1hbS6dSqlnYF7ag8az0rBJXfh9VwUsclr5HNdbdexva6pR3NM9DanKEkuOH5Ex1xe6Lfm8X35lB1utLtJTiFSZjHwYDGxtbmzdq0uNybDaS48S0oKzN5k2jXTwcKoxlxSLG1K+2J/Ft+8rfVQalR7In+Q30q31dq9BHm9f6xL4eSCIilKQREQBERAEREBhY1h4qKeaE7pY5I/KaW/wB154GidaztXQSlw2FwbsJG+1l6URRzrU+Ja0+qnRnZ59TzUNGqzvaYW+Jv2cX+eRXDq4wF0eHFkrS102fM1wsbOGXb9CmiJCtR3ozfrLLklLkebDofXRktdTyXbsNgSLgAbDbaONffWxV97y+QV6SRadxEsLtS5cl4/UhOqjBn09I4yNLHveTZwsbDYFsNP9FDiFLkYQJY3Z4yd17EFp5iCR0KTIpdlY2Sj30+87xcc5PNU+itfE4iWneN/ctLhxW7bj4+JcP/AAlT8BL5DupemF8sonREvx7UuSxheP1PM5wWp+Al3+8O7l3LKo9FKyZwaynk2ne5tgOckr0dZfU7iJh9qXNciucY0NlhwQ00Y4SXNHI8DjtI1z7ctgPqVXx6L1l9tPN5Jt4P+8q9LItpVRkQU62ypYXXO888YDo3VtqonOglDRLGblpsALXPTfoUp1raP1Eta2SOJz2GFjbtF9rXSEg23bwreRO6jjZNvx9ned5uzjHzPNh0XrLj2PL5BU/1S4PPDLPwkT2ZmADMCLm/OrURI1Ri8ozdr7LYOEksP76nm31p1rO1NPLduw2bcXHIRvX31sVfe8vkFekUWv4eJL+a3dF4/U82nRis73l8gqU4Po5UnCq2PgXh7nwOa0ixIY9rnWvv2Aq6UWVTFEc+0bZ4yluaf8fE82HRis73l3e8KN0Xqxs9Ty7PiFek0WO4ib/ml3ReP1PNvrYq+95fIK5w6IVzzZtNKb8osOkr0eidxEPtS59P4/2QzVroa+gic6W3Cy2uB+60bhdTNEUyWNyOdKTk9p8QiIsmoREQBERAEREAREQBERAEREAREQBERAEREAREQBERAEREAREQBERAEREAREQBERAEREAREQH/2Q=="/>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CA">
              <a:solidFill>
                <a:prstClr val="black"/>
              </a:solidFill>
              <a:latin typeface="Palatino Linotype"/>
              <a:cs typeface="+mn-cs"/>
            </a:endParaRPr>
          </a:p>
        </p:txBody>
      </p:sp>
      <p:sp>
        <p:nvSpPr>
          <p:cNvPr id="6" name="AutoShape 6" descr="data:image/jpeg;base64,/9j/4AAQSkZJRgABAQAAAQABAAD/2wCEAAkGBhIQERQUEhQVFBUUFxQVFRQVFRcYGBUVFxUVFRUWFhUXHCgfGBkkGhoUHzIsIycpLCwsFx4xNTAqNSYrLCkBCQoKDgwOGg8PGi8kHyQqLCwsLCwtLCwsLCwsLS0sNCwsLSkwNCwsNCwsKi0sLCwtLCwsLCwsLCwsLCwsKSwpLP/AABEIALcBEwMBIgACEQEDEQH/xAAcAAEAAgIDAQAAAAAAAAAAAAAABgcEBQIDCAH/xABPEAABAwICBAYJEAkEAwEAAAABAAIDBBEFEgYHITETQVFhkdEXIjJUcXOSk7EUFiQ0NVJTYnJ0gaGjsrPSIzM2QkNjgsHhJqLT8BVE4iX/xAAaAQEAAgMBAAAAAAAAAAAAAAAAAwQBAgUG/8QANxEAAgIBAQUECAUEAwEAAAAAAAECAxEEEiExQVEFE6GxMjRhcYHB0fAUFSJykSNCUuFDYqIz/9oADAMBAAIRAxEAPwC8UREAREQBERAEREAREQBERAEREAREQBERAEREAREQBERAEREAREQBERAEREAREQBERAEREAREQBERAEREAREQBU/rbo6qlkE8dXUBk7iBGyaRvBua2/ahpAym3SsnTnTisocSe2F4LBHH+ikbmZdwNzYEEHZxFRHSfTepxFrGztiAjcXN4Nrmm5BbtzPdssq1lq4czs6TRWJqe7Za8zS0mP1xaC6qqg7jBqJTzG1n81+NZtDidbLIyJtVU5pHBo9kS7z/AFLVs3LIoat0MrJWWzRuDmhwJFxuuARs+lV9rfvOq6Eq2orfjc/bg9IYJRyQwRxyv4R7Ghpeb3dbZtJ2k85WcqIxTWtiMzMofHDx5oWODjbiu9ztngW91g6WVccOHvimfE6aKR0mTYHEcERvB5T0q2ro4bXI4MtBYpxjJrMs+BbSLzr698R77m6W9SmGqzSirnrHxzzvlaY7gPscpaTtFhx3+oJG5SeDN/Z86YObaeC2kVA45ppXsqahraqVrWzTNa0EWDWyOAA2cgCwBpxiN/bc1rco3+Ste/XQkXZdm79S8foejUVXVelFUcBZOJXNm4RjOEHdEZ8pvzkKDevjEe+5ulvUtpXKJHT2fO1Nprc2ufI9FIvOvr4xHvybpb1L47TnEbH2XN0jqWv4iPQm/KbP8l4/Q9Fotbo5WumpYZH7XPYCfCtkrByAiIgCIiAIiIAiIgCIiAIiIAiIgCIiAIiIAiIgKc1j6NVNRiZMUTnB8cYa4Wt2oOa54vpUVx7ROpoWsdOwNDyWtsQbkC/FzL0aq013/qKXxrvwyq1lcUnI7Gj1lkrIVcuHgVKu2kpnSyMjYLue4NaOUldS2ei/t6l8cz+6qxWZJHbuk41ykuKTfgZ+Jau6+GMvdCSBvykE9C2es2Fwp8LBu0thkuOP+Ds2q8FU+u/9ZR/JqPTCrU4KEW17Dh6bUz1F8FPlny/0ViCpxqgNq8+KcoQvjmg71WjLZeTtX097W684yZ+P+26n5xUfivWAN5+j/v1r6AllrklUcJE/qP2bb49n4igCn84/023x7PxFAFLbxXuRT0PoS/c/kZOG0XDTRxXy8I4NueK/Gp+dS5tb1Wzw5f8AKrXLfeuEkDbHYNyxGSS3rJtdRZZLMJ7J6cwTD/U9PHFfNkaG35bLOWo0Slc+ip3OJJMbbk8a266B5NhERAEREAREQBERAEREAREQBERAEREAREQBERAFWuu/9RS+Nf8AhlWUq113fqKXxr/wyo7fQZd0HrEfvkVItnov7epfHM/utYtnov7epfHM/uqMPSXvPS6j/wCM/wBr8j0kqn14frKP5NR6YVbCqfXh+so/k1HphV270Gec7O9Yj8fJlZKS6v8AR+KuqjFLfLkLu1NjdRpTjU/7fPinKpVvmju61uNEmvZ5oiOKUwjnmjbujllY2/I2RzR9QCxVn4/7bqfnFR+M9YCjfEtQ9FE/qP2bb49n4igCn9R+zbfHs/EUAUtvFe4p6H0JfufyM3BKRs1RDG7uXva025CrgOqCg/meV/hUxR1boZGSMtmYQ5txcXG6441K3a3MSt3UPmv/AKWa5wiv1Ii1envtmnXLCx1aLrw6hbBEyJl8rAGi++wWSsHA8QNRTxSkWL2hxA4rrOV480EREAREQBERAEREAREQBERAERRjTrTVuGxNIbwkspIjYTYWbbM5x35Rcbt5I8Iw2kss3rrlZJRit7JOiombWviTjcSRs5mxNt/vufrXDsp4n8O3zMfUoPxETo/lV3VeP0L5RUN2U8T+Hb5mPqWwwjXHVxvHqhsczL9tlbkeBytIOUm3FbbyhZV8TEuzLkuT+JdKKGab6YPhw+Kqo3NPCSRgOc3MC1zXndy7Aq97LOJe/i80OtbStjF4ZFTobbo7UcfEvVVnpzoLiFdUl7ZWvhH6pju14MEDMABvNxvO1RY62sS9/F5odaO1tYlbu4vNDrUcrYSWGW6tBqapbUGs/fVHf2IK/wDleUepcodU2Isc17HRNc0hzXB+0EbQdysDSDTsUlDFUFgdJMGiOO9hmIzEk+9AuegcarWXWxiTiSJI2DkbE23+8krElVB8DNM9bfHaUlj2pfQunBROIIxUlplDQHlu4kcezl3qKaytCpsQMDoHNBi4QFrtlw/Ib35svJxqveynifw7fMx9SHWlifw7fMx9Sy7oSWGmYr7P1FctuLWfv2GZ2IK/+V5R6lJdX+gFVQ1RlmyZchb2rrm5UcwzXBXRuHDCOZl+2GTI+3xXNNr+EKf6UaXFuF+rKRwu7giwubewe9rSC3lsSkO79JLgY1C1e6qx5Ut3LHlkheN6pqx9RM+N0bmSSSSAk5T27i+xG3deywexBX/yvKPUunss4l7+LzQ607LOJe/i8yOtaZq6FlV65LG2vD6E0OgU7sH9RlzBKHh442mzs1r8SiPYgr/5XlnqWLPrdxMC7XwnebcCNtgd3bctllUWuHEGEGQQSjjbkcw25nBxsfoK2cqnvZDCrW15jCS68ufvQ7EFf/K8o9SO1P15G+Lyj1K08C0qjrqR08V2kNdmY612PAJseX+4VRN1u4nlBMkO21/0I61mUaljdxNardbY5JSxs8cpfQujR6hdBTRRPtmYwNNt1wtiqIdrbxIfxItv8oda5dlnEvfxeaHWtu/iQ/llz5r+f9F6oquptYdW7Cpqi7OGiljYHZO1Ie8DufAVGna2cT4pIef9D/8AS2d0URw7PtnnGNzwXsioka2cT9/F5kda+9lnEvfxeaHWte/iSLsu72ffwL1RUbBraxHM3M6IjM244IC4uLi99mxXbTS52NduzNB6RdSQmp8CrqNNOhpT5naiItysEREAREQBVDrtPsil8VJ99it5QXWpolJWQslgGaWDN2gtd7HWJAvszAgEfSo7YuUWkXNFZGu5Slw3+RSi2ejuASV0whiLQ4guu47LDetYQQbOa5jhsLXtLXAjeLH+2xco5XNcHNcWuG0OaS1wPKHDaFQW570enlmyH9N4zwfE51NDJE98cjS1zHOaRY8RtfaNxtf6V1NjdyHoKmGCazamGwnZHVN4y9obJ5wCx/qBPOrG0d02w6tIY0NilO6KVjWuJ+KdrXfQb8ymjCEuZQtv1NKy4JrqiBYgT63oAeKpAF+S0igyufXFEG4ewNAA4ePYBb92RUwtbliWPYSdny2qnLq2ZOG0DqiZkTLZnnKL7r86mDtTtdbuovKKhEcrmkOaXNcNoc0kEHmI2hZbtIKux9lVPH/Hl/MtYuCX6kTW13ylmueF7kyZ61qZ0MeHROO1kUwNt1xwIVfhT3WjUuliw57zdzoZSTyk8DdQJZt9Nmmg9Xh8fNmxwDA5K2dsMdg51zc7gBvKxK2kMMskbrZo3vjdbddjiw25rhSzVP7ot+Q/0KfYpqopJ5pJS6Rhkc57g07MziXOO3lJJW8atqKaK9uu7i+UZ5awsYwUep7DKTo5KD+7PGB4OGYVKOwzSfCS9I6l0aaaNx0GDTRRlxaZIXXdvuZmLZVOCbfQinrYXzrjFP0k95UK7aSnMj2MG97g0eErqXZT1Do3te3Y5hDmnfYjdsVZcd52J5cXs8cbveZukOAS0M/BS2zZWvGU3GVxPH/SVrbrMxbF5quUyzvzyEAXsBZo3ANaAABc9Kxo4y4ho3kgDaBtO4bVl4b3Gkcxh+t78bywtUUxy1jf3THm+nKR6FW1O2zWg7diu7QLRB9DSTOl2SSsPa+9aGmwJ5VSkPcjwD0Ka1OMYplHRTjbZbNdV8z6TZTPD9VdZPEyRpiyvaHC7jex5dihqzY8bqWgBtRUNA2ACeQADkADtiii4r0lkt3wtlju5bPXdks2h1b1DcNqKV7mB8kkcjSNo7Qg2PJeyiONatKukgknkMeSMAuyk3tcDZ0qeaocTlmppBLI6TJJZpe4udYi9sztpW21l+5dV8gffarbhGUNrHI4deourv7va/u37lv3lAr7FCXODW73OAF77ybLqlqGtFydlv8Av0rJwuVpmiAO3O3ZuOxzb+kdKqRW871k0ovD34JnFqeru1JdER2p3nmKuikiLWMad7WtB+gWXOPcPAFyXQjBR4Hk7b7LcbbzgIiLYhCIiAIiIAtHpBpnS0DmNqHuaXguaAx7rgGx7kGy3iqHXaPZFL4uX77FHZJxjlFrSUxutUJcN/kbnGNM8Dqxaa7vjcBKHD6Q1RJuh9JWveMNqC5zRmMUzHt2G/cucBdQwLb6L6Svw+fhmMEhyluVxLd/HcA7lV7zaf6kdz8G6Yt0Seejax5GrliLHOa4Wc0ua4cjmkgjpBXD/t+TkK7KicyPe91sz3Oe627M5xcbDkuSutQnRRY+k+LvqsBppJDd/DRtceUtbILquFN60f6eh+dD0SKEKS3j8EUtEkoNL/JmdgeHCpqIoScokcG35FZR1Jx98O8kdarLCcRNNPHM1ocY3Zg0mwPMSFOjruqB/wCtF5x/Ut65QS/UQ6urUysTpe7HXG8463aIQCgjBuGRTNvy2MIVeKxdb9VwzaCUAhr45iL8V+BNlXS0u9Nk+g9Xj8fNky1T+6LfkP8AQpJiuuOSGeaIUrXCKWWPMZiM2R7mXtwZte11X+jGkLqCoE7WCQgOblLst784B9CwK2rM0skrrB0r3yOA3AvcXkDmuVlWOMUkaS0cbLpTsWVhY3/QsXs3yd6M8+f+NZelGk//AJDA5ZsmR3CRNc3NcAiZm51hfZbiVUKdU4/07P4+P8aNbRnKSafQiu01VUq3BYe2uvzIKCu6ipjLIyMGxe4NB5CTZdKz8A9tQeNZ6VDHe0dC1uNcmuSfkd2k+jb6Co4GRwccjXhzb2s4kW287StTzKca4fdEfN4vvzKELM1iTRpppOVUZPi0W5qv0gfNRTwSEuMDXBhJueDLTYX5tyqGHuR4B6FYWqQ9tV+JP91XkPcjwD0LebzGJBpYqN1qXVeTOTjYE8is7B9UUc8EUpncDI0OsG7rjwqsnC6nmGa3p4IY4hTxOEbQ0EvcCQOMiyVOCztDW13z2e5fXO/HQsnQ7RFuHRvY15fndmuRa2yy6NZfuXVfIH32rloLpccRgc9zBG5ji0hpJHKLE8y4azXAYVVk+8H32q28OG7ocCG1HULb47Sz/J5/ZCB9N7347m6yMKceHYCN0jLHZt2hdK78KI4aMC2yRgNuI5gqMeJ6a1JQeOj8j07HuHgC5LjHuHgC5LpHjwiIgCIiAIiIAozp3oa3EoWgENljJMb/AA2zNPxTYdAUmXVVOcGOLLFwa4tB3ZrG17cV1hpNYZvXOUJKUXhlB1WrvEIyQYC7naQQV0esev72k6FIma66wgHgafb4z8y+nXVWfAU/2n5lS/pe09DnXdERz1j1/e0nQs3DdWdfM4B0XBN43PI2DwcatfHNLuBw01kbQSWxljXbrve1gBtyXv8AQq+7NNZ8DT/afmUko1we8r13ay+DcMdPvJKNL9CnnC4qamGd0T2PIJsXWDw4jnu5Vz2PcQ73d0jrVp6vdN34k2USsax8bh3F8paQLHtje97qK4trhqYqiaOOGAsjlkjaXZ7kMeW3NnW22WZ928SZFp3qoN0wxu4/Ei3Y9xDvd3SOtfHavMRsfY7ukda3/ZprPgaf7T8yl1HrJDcNFZUR2cXmNscf8R9zYNzHYANpJ5DzBaqNUiey3W14zje8I78W0L9W4bDA/tJYmtLHe9eG2IPKCLgqrqzV1iEbiOALvjMIIK3dRrorS7tIqdjeIOEjz5Qe30Lq7MuIe8pfNyf8qTlXJ5ZiijWUx2Y4x0ZovWPX97SdCesev72k6FvezLiHvKXzcn/Ks3Dddc7XD1RBG9t9phzMcBzNe5wcfpC1xV7SdvXJcIkfodW+ISuA4EsHG55AAVi4zoS9mDmkgs6QGN5vszObI17rdBstlpLphwOHerKbLIDwWTNexD3tbtAIIO1QHs01nwNP9p+ZSPu693UpR/Falqxf2v3b0aHse4h3u7pHWszBtAq9lRC50Dg1sjCTcbADt41suzTWfA0/2n5k7NNZ8DT/AGn5lGnUnneWpR10ouLxv9xsdZ+h1XU1bZYI+EaYmM2HaC1zyb34u2CiHY9xDvd3SOtSak12zgjhaaNzePg3uabcdg4EE9HhVlYHpBFW04nhJLSDscLOa4b2uHEQVIo12PKK07dXpYJSSxw6kD1a6K1VO6o4aMx548rSSNp28ihfY5xBva8ATbZcEWNuMX4lvWa66wgHgafaB8J+ZfTrqrPgaf7T8y0cqmkieNetjKUkll4zw5Gh7HuId7u6R1p2PcQ73d0jrV64JiXqmnjmtl4RodbkusDTXHn0NHJPG1rnMMYAffL20jWG9iDuKkdMEslSHaGonJQWMt4NLqrwOekglbOwsLn3ANtotzLeabYU+qoKiGOxe9lmg7jZwNt3IFWp11VnwNP9p+Zdceu6sI2w042kbpOI8V3ciK2GzgPR6nvNtpZznijS9jzEO93dI6124dq8r2SsPqdwAe1xPa++uTv8K3PZqrPgaf7T8y7qXXbUA/pKaJzePI9zTz2zAhRrui5Ja1prC8C3WDYPAFyWr0c0jhr4RLCTbc5rtjmOG9rhy/UVtFbTycCUXF4fEIiLJgIiIAiIgCIiA816SUPAVlTFa2SaS3yS4uZ/tLVrlMtbVBwWJOcBsmjjk8LheM2+hjelQ1c2axJo9lRPbrjLqkTrGsWLsBpI77XTBjvBG17vvZFBVlTVpdDFFfZG6Z1ueTJ/Zp6VipOW0zXT193Fr2vz+hOtUWI8FVTAnY6Eu8i5P1KDGUvJcd7iXHwuOY/WVlYbXGFz3NNi6KWMH5bC1YgCOWYpCuvZtnPrjwQKmem9KYaHDI9wLJ3kfGPBbehx6VFKCm4WWNg/fe1vSVYWuiIM9QtG5rJx0cAFvFf05P3EFs86quHsk/B/QrVZeF4XJUytiiGZ7twWIpbqs90o/kv9C0gsySZPqZuuqUo8URispXRSPjeLPjc5jhyFpsV0rcaYe6FX4+T0rTrV7mSwe1FN80icU05do7MCdjaiMDwGZhUHU0ov2fqfnEX4rFC1JZy9yK2k4Wfvl8jsp4DI9rGi7nENA5SdyycXweWkl4KZuR9g62/tTex2eA9C6KSpMUjJG2zMcHC+0XG64BGxZWP47LXTGabLnIa2zBla1rb2DQSTvJO0naVpux7Sd953n/XHia4XVm6mKk+yo79rYPtyG1lWrIy4gNBJOwAb+hXJqv0XkpYJZZm5XyjY07w0DjU1MXtZKHaVkVVsZ3vBS0Xct8A9C5lcYe5HgHoXIqudXmeidCPaFN4tq1mtj3Lm+VB+NGtnoR7QpvFtWs1se5c3yoPxo10p+g/ceP0/rEP3LzKIy7b+Dj5OZdkEBe5rGi7nEADnO5cCbLOwH21B41npXPistHqrXswk1xSbOGLYRNSSmKduV2Vr7fFcSAb7jtaVh7b81j07P8qc64fdFvzeL78yg6zNYk0jTTyc6oylxaLJ1JTOEtQy+wta63Pu9CtxVBqV9sT+Lb95W+rtXoI85r/WJfDyQREUpSCIiAIiIAiIgKv13UPa0s3I6SI/1NDx9x3SqqV761aDhcMlI3xFko8DXDN/tLlRCo3rEz0/Zs9qhLo2vn8wuQjJBPELXPJfYFxUs0cwThsMxGT3jWuaeeIiU/U0qOMdotXW92k+rS/l/QiaIi1JyTauaHhsQhHEy7z9A61KNePd0fyaj0wLp1L0F55pT+60NH9R2+hd+vBhzUZ4rVAvzngSB9R6FZxin76nFU9rtBezK/8ALKwUt1V+6UfyX+hRJbjRPHhQ1TJ3MLw0OBa0gHaLbL7FDW0pJs6WqhKdUox44PmmA/8A0Kvx8vpWoWViteaieWYjKZZHyZb3y5iSBfjsLBYq0fElrjsxSfRE0ov2fqPnEX4rFC7Ka0Y/0/UfOIvxWKFKSzl7kVtJ/wAn75fI7aWnMj2sb3T3BovynYFl47gUtFNwMwAdla/tTcFrrgfWCvmAe2qfxrPSpPrg90R4iL78qworYz7TLtktQq+Wzn45ISf8+DnV1ar9J31VK+OVxdJB2udxuXMI7Uk8ZG6/HZUqrG1NO/SVI/lhb0v9RD2lFOnL5NFbQ9y3wD0LmVxh7keAehcioDpcz0ToR7QpvFtWs1se5c3yoPxo1EMD1utpaeKE0z38G0NzCRoBtx2IWdpNpizEsHqXtjMZZJAC0kO/jR2NwFfdkZRaT5HmK9LbVdCU1hbS6dSqlnYF7ag8az0rBJXfh9VwUsclr5HNdbdexva6pR3NM9DanKEkuOH5Ex1xe6Lfm8X35lB1utLtJTiFSZjHwYDGxtbmzdq0uNybDaS48S0oKzN5k2jXTwcKoxlxSLG1K+2J/Ft+8rfVQalR7In+Q30q31dq9BHm9f6xL4eSCIilKQREQBERAEREBhY1h4qKeaE7pY5I/KaW/wB154GidaztXQSlw2FwbsJG+1l6URRzrU+Ja0+qnRnZ59TzUNGqzvaYW+Jv2cX+eRXDq4wF0eHFkrS102fM1wsbOGXb9CmiJCtR3ozfrLLklLkebDofXRktdTyXbsNgSLgAbDbaONffWxV97y+QV6SRadxEsLtS5cl4/UhOqjBn09I4yNLHveTZwsbDYFsNP9FDiFLkYQJY3Z4yd17EFp5iCR0KTIpdlY2Sj30+87xcc5PNU+itfE4iWneN/ctLhxW7bj4+JcP/AAlT8BL5DupemF8sonREvx7UuSxheP1PM5wWp+Al3+8O7l3LKo9FKyZwaynk2ne5tgOckr0dZfU7iJh9qXNciucY0NlhwQ00Y4SXNHI8DjtI1z7ctgPqVXx6L1l9tPN5Jt4P+8q9LItpVRkQU62ypYXXO888YDo3VtqonOglDRLGblpsALXPTfoUp1raP1Eta2SOJz2GFjbtF9rXSEg23bwreRO6jjZNvx9ned5uzjHzPNh0XrLj2PL5BU/1S4PPDLPwkT2ZmADMCLm/OrURI1Ri8ozdr7LYOEksP76nm31p1rO1NPLduw2bcXHIRvX31sVfe8vkFekUWv4eJL+a3dF4/U82nRis73l8gqU4Po5UnCq2PgXh7nwOa0ixIY9rnWvv2Aq6UWVTFEc+0bZ4yluaf8fE82HRis73l3e8KN0Xqxs9Ty7PiFek0WO4ib/ml3ReP1PNvrYq+95fIK5w6IVzzZtNKb8osOkr0eidxEPtS59P4/2QzVroa+gic6W3Cy2uB+60bhdTNEUyWNyOdKTk9p8QiIsmoREQBERAEREAREQBERAEREAREQBERAEREAREQBERAEREAREQBERAEREAREQBERAEREAREQH/2Q=="/>
          <p:cNvSpPr>
            <a:spLocks noChangeAspect="1" noChangeArrowheads="1"/>
          </p:cNvSpPr>
          <p:nvPr/>
        </p:nvSpPr>
        <p:spPr bwMode="auto">
          <a:xfrm>
            <a:off x="307975" y="5953"/>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CA">
              <a:solidFill>
                <a:prstClr val="black"/>
              </a:solidFill>
              <a:latin typeface="Palatino Linotype"/>
              <a:cs typeface="+mn-cs"/>
            </a:endParaRPr>
          </a:p>
        </p:txBody>
      </p:sp>
      <p:sp>
        <p:nvSpPr>
          <p:cNvPr id="17" name="Title 1"/>
          <p:cNvSpPr>
            <a:spLocks noGrp="1"/>
          </p:cNvSpPr>
          <p:nvPr>
            <p:ph type="title"/>
          </p:nvPr>
        </p:nvSpPr>
        <p:spPr>
          <a:xfrm>
            <a:off x="0" y="234553"/>
            <a:ext cx="9143999" cy="681540"/>
          </a:xfrm>
        </p:spPr>
        <p:txBody>
          <a:bodyPr/>
          <a:lstStyle/>
          <a:p>
            <a:r>
              <a:rPr lang="en-CA" sz="4800" dirty="0" smtClean="0">
                <a:solidFill>
                  <a:schemeClr val="bg1"/>
                </a:solidFill>
                <a:latin typeface="Tahoma" pitchFamily="34" charset="0"/>
                <a:ea typeface="Tahoma" pitchFamily="34" charset="0"/>
                <a:cs typeface="Tahoma" pitchFamily="34" charset="0"/>
              </a:rPr>
              <a:t>Pattern Recognized</a:t>
            </a:r>
            <a:endParaRPr lang="en-CA" sz="4800" dirty="0">
              <a:solidFill>
                <a:schemeClr val="bg1"/>
              </a:solidFill>
              <a:latin typeface="Tahoma" pitchFamily="34" charset="0"/>
              <a:ea typeface="Tahoma" pitchFamily="34" charset="0"/>
              <a:cs typeface="Tahoma" pitchFamily="34" charset="0"/>
            </a:endParaRPr>
          </a:p>
        </p:txBody>
      </p:sp>
      <p:pic>
        <p:nvPicPr>
          <p:cNvPr id="3080" name="Picture 8" descr="http://86bb71d19d3bcb79effc-d9e6924a0395cb1b5b9f03b7640d26eb.r91.cf1.rackcdn.com/wp-content/uploads/2009/05/assassins-creed-screensho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250" y="1203598"/>
            <a:ext cx="5905500" cy="3324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518055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4090"/>
            <a:ext cx="9144000" cy="5036395"/>
          </a:xfrm>
          <a:prstGeom prst="rect">
            <a:avLst/>
          </a:prstGeom>
        </p:spPr>
      </p:pic>
      <p:sp>
        <p:nvSpPr>
          <p:cNvPr id="5" name="AutoShape 4" descr="data:image/jpeg;base64,/9j/4AAQSkZJRgABAQAAAQABAAD/2wCEAAkGBhIQERQUEhQVFBUUFxQVFRQVFRcYGBUVFxUVFRUWFhUXHCgfGBkkGhoUHzIsIycpLCwsFx4xNTAqNSYrLCkBCQoKDgwOGg8PGi8kHyQqLCwsLCwtLCwsLCwsLS0sNCwsLSkwNCwsNCwsKi0sLCwtLCwsLCwsLCwsLCwsKSwpLP/AABEIALcBEwMBIgACEQEDEQH/xAAcAAEAAgIDAQAAAAAAAAAAAAAABgcEBQIDCAH/xABPEAABAwICBAYJEAkEAwEAAAABAAIDBBEFEgYHITETQVFhkdEXIjJUcXOSk7EUFiQ0NVJTYnJ0gaGjsrPSIzM2QkNjgsHhJqLT8BVE4iX/xAAaAQEAAgMBAAAAAAAAAAAAAAAAAwQBAgUG/8QANxEAAgIBAQUECAUEAwEAAAAAAAECAxEEEiExQVEFE6GxMjRhcYHB0fAUFSJykSNCUuFDYqIz/9oADAMBAAIRAxEAPwC8UREAREQBERAEREAREQBERAEREAREQBERAEREAREQBERAEREAREQBERAEREAREQBERAEREAREQBERAEREAREQBU/rbo6qlkE8dXUBk7iBGyaRvBua2/ahpAym3SsnTnTisocSe2F4LBHH+ikbmZdwNzYEEHZxFRHSfTepxFrGztiAjcXN4Nrmm5BbtzPdssq1lq4czs6TRWJqe7Za8zS0mP1xaC6qqg7jBqJTzG1n81+NZtDidbLIyJtVU5pHBo9kS7z/AFLVs3LIoat0MrJWWzRuDmhwJFxuuARs+lV9rfvOq6Eq2orfjc/bg9IYJRyQwRxyv4R7Ghpeb3dbZtJ2k85WcqIxTWtiMzMofHDx5oWODjbiu9ztngW91g6WVccOHvimfE6aKR0mTYHEcERvB5T0q2ro4bXI4MtBYpxjJrMs+BbSLzr698R77m6W9SmGqzSirnrHxzzvlaY7gPscpaTtFhx3+oJG5SeDN/Z86YObaeC2kVA45ppXsqahraqVrWzTNa0EWDWyOAA2cgCwBpxiN/bc1rco3+Ste/XQkXZdm79S8foejUVXVelFUcBZOJXNm4RjOEHdEZ8pvzkKDevjEe+5ulvUtpXKJHT2fO1Nprc2ufI9FIvOvr4xHvybpb1L47TnEbH2XN0jqWv4iPQm/KbP8l4/Q9Fotbo5WumpYZH7XPYCfCtkrByAiIgCIiAIiIAiIgCIiAIiIAiIgCIiAIiIAiIgKc1j6NVNRiZMUTnB8cYa4Wt2oOa54vpUVx7ROpoWsdOwNDyWtsQbkC/FzL0aq013/qKXxrvwyq1lcUnI7Gj1lkrIVcuHgVKu2kpnSyMjYLue4NaOUldS2ei/t6l8cz+6qxWZJHbuk41ykuKTfgZ+Jau6+GMvdCSBvykE9C2es2Fwp8LBu0thkuOP+Ds2q8FU+u/9ZR/JqPTCrU4KEW17Dh6bUz1F8FPlny/0ViCpxqgNq8+KcoQvjmg71WjLZeTtX097W684yZ+P+26n5xUfivWAN5+j/v1r6AllrklUcJE/qP2bb49n4igCn84/023x7PxFAFLbxXuRT0PoS/c/kZOG0XDTRxXy8I4NueK/Gp+dS5tb1Wzw5f8AKrXLfeuEkDbHYNyxGSS3rJtdRZZLMJ7J6cwTD/U9PHFfNkaG35bLOWo0Slc+ip3OJJMbbk8a266B5NhERAEREAREQBERAEREAREQBERAEREAREQBERAFWuu/9RS+Nf8AhlWUq113fqKXxr/wyo7fQZd0HrEfvkVItnov7epfHM/utYtnov7epfHM/uqMPSXvPS6j/wCM/wBr8j0kqn14frKP5NR6YVbCqfXh+so/k1HphV270Gec7O9Yj8fJlZKS6v8AR+KuqjFLfLkLu1NjdRpTjU/7fPinKpVvmju61uNEmvZ5oiOKUwjnmjbujllY2/I2RzR9QCxVn4/7bqfnFR+M9YCjfEtQ9FE/qP2bb49n4igCn9R+zbfHs/EUAUtvFe4p6H0JfufyM3BKRs1RDG7uXva025CrgOqCg/meV/hUxR1boZGSMtmYQ5txcXG6441K3a3MSt3UPmv/AKWa5wiv1Ii1envtmnXLCx1aLrw6hbBEyJl8rAGi++wWSsHA8QNRTxSkWL2hxA4rrOV480EREAREQBERAEREAREQBERAERRjTrTVuGxNIbwkspIjYTYWbbM5x35Rcbt5I8Iw2kss3rrlZJRit7JOiombWviTjcSRs5mxNt/vufrXDsp4n8O3zMfUoPxETo/lV3VeP0L5RUN2U8T+Hb5mPqWwwjXHVxvHqhsczL9tlbkeBytIOUm3FbbyhZV8TEuzLkuT+JdKKGab6YPhw+Kqo3NPCSRgOc3MC1zXndy7Aq97LOJe/i80OtbStjF4ZFTobbo7UcfEvVVnpzoLiFdUl7ZWvhH6pju14MEDMABvNxvO1RY62sS9/F5odaO1tYlbu4vNDrUcrYSWGW6tBqapbUGs/fVHf2IK/wDleUepcodU2Isc17HRNc0hzXB+0EbQdysDSDTsUlDFUFgdJMGiOO9hmIzEk+9AuegcarWXWxiTiSJI2DkbE23+8krElVB8DNM9bfHaUlj2pfQunBROIIxUlplDQHlu4kcezl3qKaytCpsQMDoHNBi4QFrtlw/Ib35svJxqveynifw7fMx9SHWlifw7fMx9Sy7oSWGmYr7P1FctuLWfv2GZ2IK/+V5R6lJdX+gFVQ1RlmyZchb2rrm5UcwzXBXRuHDCOZl+2GTI+3xXNNr+EKf6UaXFuF+rKRwu7giwubewe9rSC3lsSkO79JLgY1C1e6qx5Ut3LHlkheN6pqx9RM+N0bmSSSSAk5T27i+xG3deywexBX/yvKPUunss4l7+LzQ607LOJe/i8yOtaZq6FlV65LG2vD6E0OgU7sH9RlzBKHh442mzs1r8SiPYgr/5XlnqWLPrdxMC7XwnebcCNtgd3bctllUWuHEGEGQQSjjbkcw25nBxsfoK2cqnvZDCrW15jCS68ufvQ7EFf/K8o9SO1P15G+Lyj1K08C0qjrqR08V2kNdmY612PAJseX+4VRN1u4nlBMkO21/0I61mUaljdxNardbY5JSxs8cpfQujR6hdBTRRPtmYwNNt1wtiqIdrbxIfxItv8oda5dlnEvfxeaHWtu/iQ/llz5r+f9F6oquptYdW7Cpqi7OGiljYHZO1Ie8DufAVGna2cT4pIef9D/8AS2d0URw7PtnnGNzwXsioka2cT9/F5kda+9lnEvfxeaHWte/iSLsu72ffwL1RUbBraxHM3M6IjM244IC4uLi99mxXbTS52NduzNB6RdSQmp8CrqNNOhpT5naiItysEREAREQBVDrtPsil8VJ99it5QXWpolJWQslgGaWDN2gtd7HWJAvszAgEfSo7YuUWkXNFZGu5Slw3+RSi2ejuASV0whiLQ4guu47LDetYQQbOa5jhsLXtLXAjeLH+2xco5XNcHNcWuG0OaS1wPKHDaFQW570enlmyH9N4zwfE51NDJE98cjS1zHOaRY8RtfaNxtf6V1NjdyHoKmGCazamGwnZHVN4y9obJ5wCx/qBPOrG0d02w6tIY0NilO6KVjWuJ+KdrXfQb8ymjCEuZQtv1NKy4JrqiBYgT63oAeKpAF+S0igyufXFEG4ewNAA4ePYBb92RUwtbliWPYSdny2qnLq2ZOG0DqiZkTLZnnKL7r86mDtTtdbuovKKhEcrmkOaXNcNoc0kEHmI2hZbtIKux9lVPH/Hl/MtYuCX6kTW13ylmueF7kyZ61qZ0MeHROO1kUwNt1xwIVfhT3WjUuliw57zdzoZSTyk8DdQJZt9Nmmg9Xh8fNmxwDA5K2dsMdg51zc7gBvKxK2kMMskbrZo3vjdbddjiw25rhSzVP7ot+Q/0KfYpqopJ5pJS6Rhkc57g07MziXOO3lJJW8atqKaK9uu7i+UZ5awsYwUep7DKTo5KD+7PGB4OGYVKOwzSfCS9I6l0aaaNx0GDTRRlxaZIXXdvuZmLZVOCbfQinrYXzrjFP0k95UK7aSnMj2MG97g0eErqXZT1Do3te3Y5hDmnfYjdsVZcd52J5cXs8cbveZukOAS0M/BS2zZWvGU3GVxPH/SVrbrMxbF5quUyzvzyEAXsBZo3ANaAABc9Kxo4y4ho3kgDaBtO4bVl4b3Gkcxh+t78bywtUUxy1jf3THm+nKR6FW1O2zWg7diu7QLRB9DSTOl2SSsPa+9aGmwJ5VSkPcjwD0Ka1OMYplHRTjbZbNdV8z6TZTPD9VdZPEyRpiyvaHC7jex5dihqzY8bqWgBtRUNA2ACeQADkADtiii4r0lkt3wtlju5bPXdks2h1b1DcNqKV7mB8kkcjSNo7Qg2PJeyiONatKukgknkMeSMAuyk3tcDZ0qeaocTlmppBLI6TJJZpe4udYi9sztpW21l+5dV8gffarbhGUNrHI4deourv7va/u37lv3lAr7FCXODW73OAF77ybLqlqGtFydlv8Av0rJwuVpmiAO3O3ZuOxzb+kdKqRW871k0ovD34JnFqeru1JdER2p3nmKuikiLWMad7WtB+gWXOPcPAFyXQjBR4Hk7b7LcbbzgIiLYhCIiAIiIAtHpBpnS0DmNqHuaXguaAx7rgGx7kGy3iqHXaPZFL4uX77FHZJxjlFrSUxutUJcN/kbnGNM8Dqxaa7vjcBKHD6Q1RJuh9JWveMNqC5zRmMUzHt2G/cucBdQwLb6L6Svw+fhmMEhyluVxLd/HcA7lV7zaf6kdz8G6Yt0Seejax5GrliLHOa4Wc0ua4cjmkgjpBXD/t+TkK7KicyPe91sz3Oe627M5xcbDkuSutQnRRY+k+LvqsBppJDd/DRtceUtbILquFN60f6eh+dD0SKEKS3j8EUtEkoNL/JmdgeHCpqIoScokcG35FZR1Jx98O8kdarLCcRNNPHM1ocY3Zg0mwPMSFOjruqB/wCtF5x/Ut65QS/UQ6urUysTpe7HXG8463aIQCgjBuGRTNvy2MIVeKxdb9VwzaCUAhr45iL8V+BNlXS0u9Nk+g9Xj8fNky1T+6LfkP8AQpJiuuOSGeaIUrXCKWWPMZiM2R7mXtwZte11X+jGkLqCoE7WCQgOblLst784B9CwK2rM0skrrB0r3yOA3AvcXkDmuVlWOMUkaS0cbLpTsWVhY3/QsXs3yd6M8+f+NZelGk//AJDA5ZsmR3CRNc3NcAiZm51hfZbiVUKdU4/07P4+P8aNbRnKSafQiu01VUq3BYe2uvzIKCu6ipjLIyMGxe4NB5CTZdKz8A9tQeNZ6VDHe0dC1uNcmuSfkd2k+jb6Co4GRwccjXhzb2s4kW287StTzKca4fdEfN4vvzKELM1iTRpppOVUZPi0W5qv0gfNRTwSEuMDXBhJueDLTYX5tyqGHuR4B6FYWqQ9tV+JP91XkPcjwD0LebzGJBpYqN1qXVeTOTjYE8is7B9UUc8EUpncDI0OsG7rjwqsnC6nmGa3p4IY4hTxOEbQ0EvcCQOMiyVOCztDW13z2e5fXO/HQsnQ7RFuHRvY15fndmuRa2yy6NZfuXVfIH32rloLpccRgc9zBG5ji0hpJHKLE8y4azXAYVVk+8H32q28OG7ocCG1HULb47Sz/J5/ZCB9N7347m6yMKceHYCN0jLHZt2hdK78KI4aMC2yRgNuI5gqMeJ6a1JQeOj8j07HuHgC5LjHuHgC5LpHjwiIgCIiAIiIAozp3oa3EoWgENljJMb/AA2zNPxTYdAUmXVVOcGOLLFwa4tB3ZrG17cV1hpNYZvXOUJKUXhlB1WrvEIyQYC7naQQV0esev72k6FIma66wgHgafb4z8y+nXVWfAU/2n5lS/pe09DnXdERz1j1/e0nQs3DdWdfM4B0XBN43PI2DwcatfHNLuBw01kbQSWxljXbrve1gBtyXv8AQq+7NNZ8DT/afmUko1we8r13ay+DcMdPvJKNL9CnnC4qamGd0T2PIJsXWDw4jnu5Vz2PcQ73d0jrVp6vdN34k2USsax8bh3F8paQLHtje97qK4trhqYqiaOOGAsjlkjaXZ7kMeW3NnW22WZ928SZFp3qoN0wxu4/Ei3Y9xDvd3SOtfHavMRsfY7ukda3/ZprPgaf7T8yl1HrJDcNFZUR2cXmNscf8R9zYNzHYANpJ5DzBaqNUiey3W14zje8I78W0L9W4bDA/tJYmtLHe9eG2IPKCLgqrqzV1iEbiOALvjMIIK3dRrorS7tIqdjeIOEjz5Qe30Lq7MuIe8pfNyf8qTlXJ5ZiijWUx2Y4x0ZovWPX97SdCesev72k6FvezLiHvKXzcn/Ks3Dddc7XD1RBG9t9phzMcBzNe5wcfpC1xV7SdvXJcIkfodW+ISuA4EsHG55AAVi4zoS9mDmkgs6QGN5vszObI17rdBstlpLphwOHerKbLIDwWTNexD3tbtAIIO1QHs01nwNP9p+ZSPu693UpR/Falqxf2v3b0aHse4h3u7pHWszBtAq9lRC50Dg1sjCTcbADt41suzTWfA0/2n5k7NNZ8DT/AGn5lGnUnneWpR10ouLxv9xsdZ+h1XU1bZYI+EaYmM2HaC1zyb34u2CiHY9xDvd3SOtSak12zgjhaaNzePg3uabcdg4EE9HhVlYHpBFW04nhJLSDscLOa4b2uHEQVIo12PKK07dXpYJSSxw6kD1a6K1VO6o4aMx548rSSNp28ihfY5xBva8ATbZcEWNuMX4lvWa66wgHgafaB8J+ZfTrqrPgaf7T8y0cqmkieNetjKUkll4zw5Gh7HuId7u6R1p2PcQ73d0jrV64JiXqmnjmtl4RodbkusDTXHn0NHJPG1rnMMYAffL20jWG9iDuKkdMEslSHaGonJQWMt4NLqrwOekglbOwsLn3ANtotzLeabYU+qoKiGOxe9lmg7jZwNt3IFWp11VnwNP9p+Zdceu6sI2w042kbpOI8V3ciK2GzgPR6nvNtpZznijS9jzEO93dI6124dq8r2SsPqdwAe1xPa++uTv8K3PZqrPgaf7T8y7qXXbUA/pKaJzePI9zTz2zAhRrui5Ja1prC8C3WDYPAFyWr0c0jhr4RLCTbc5rtjmOG9rhy/UVtFbTycCUXF4fEIiLJgIiIAiIgCIiA816SUPAVlTFa2SaS3yS4uZ/tLVrlMtbVBwWJOcBsmjjk8LheM2+hjelQ1c2axJo9lRPbrjLqkTrGsWLsBpI77XTBjvBG17vvZFBVlTVpdDFFfZG6Z1ueTJ/Zp6VipOW0zXT193Fr2vz+hOtUWI8FVTAnY6Eu8i5P1KDGUvJcd7iXHwuOY/WVlYbXGFz3NNi6KWMH5bC1YgCOWYpCuvZtnPrjwQKmem9KYaHDI9wLJ3kfGPBbehx6VFKCm4WWNg/fe1vSVYWuiIM9QtG5rJx0cAFvFf05P3EFs86quHsk/B/QrVZeF4XJUytiiGZ7twWIpbqs90o/kv9C0gsySZPqZuuqUo8URispXRSPjeLPjc5jhyFpsV0rcaYe6FX4+T0rTrV7mSwe1FN80icU05do7MCdjaiMDwGZhUHU0ov2fqfnEX4rFC1JZy9yK2k4Wfvl8jsp4DI9rGi7nENA5SdyycXweWkl4KZuR9g62/tTex2eA9C6KSpMUjJG2zMcHC+0XG64BGxZWP47LXTGabLnIa2zBla1rb2DQSTvJO0naVpux7Sd953n/XHia4XVm6mKk+yo79rYPtyG1lWrIy4gNBJOwAb+hXJqv0XkpYJZZm5XyjY07w0DjU1MXtZKHaVkVVsZ3vBS0Xct8A9C5lcYe5HgHoXIqudXmeidCPaFN4tq1mtj3Lm+VB+NGtnoR7QpvFtWs1se5c3yoPxo10p+g/ceP0/rEP3LzKIy7b+Dj5OZdkEBe5rGi7nEADnO5cCbLOwH21B41npXPistHqrXswk1xSbOGLYRNSSmKduV2Vr7fFcSAb7jtaVh7b81j07P8qc64fdFvzeL78yg6zNYk0jTTyc6oylxaLJ1JTOEtQy+wta63Pu9CtxVBqV9sT+Lb95W+rtXoI85r/WJfDyQREUpSCIiAIiIAiIgKv13UPa0s3I6SI/1NDx9x3SqqV761aDhcMlI3xFko8DXDN/tLlRCo3rEz0/Zs9qhLo2vn8wuQjJBPELXPJfYFxUs0cwThsMxGT3jWuaeeIiU/U0qOMdotXW92k+rS/l/QiaIi1JyTauaHhsQhHEy7z9A61KNePd0fyaj0wLp1L0F55pT+60NH9R2+hd+vBhzUZ4rVAvzngSB9R6FZxin76nFU9rtBezK/8ALKwUt1V+6UfyX+hRJbjRPHhQ1TJ3MLw0OBa0gHaLbL7FDW0pJs6WqhKdUox44PmmA/8A0Kvx8vpWoWViteaieWYjKZZHyZb3y5iSBfjsLBYq0fElrjsxSfRE0ov2fqPnEX4rFC7Ka0Y/0/UfOIvxWKFKSzl7kVtJ/wAn75fI7aWnMj2sb3T3BovynYFl47gUtFNwMwAdla/tTcFrrgfWCvmAe2qfxrPSpPrg90R4iL78qworYz7TLtktQq+Wzn45ISf8+DnV1ar9J31VK+OVxdJB2udxuXMI7Uk8ZG6/HZUqrG1NO/SVI/lhb0v9RD2lFOnL5NFbQ9y3wD0LmVxh7keAehcioDpcz0ToR7QpvFtWs1se5c3yoPxo1EMD1utpaeKE0z38G0NzCRoBtx2IWdpNpizEsHqXtjMZZJAC0kO/jR2NwFfdkZRaT5HmK9LbVdCU1hbS6dSqlnYF7ag8az0rBJXfh9VwUsclr5HNdbdexva6pR3NM9DanKEkuOH5Ex1xe6Lfm8X35lB1utLtJTiFSZjHwYDGxtbmzdq0uNybDaS48S0oKzN5k2jXTwcKoxlxSLG1K+2J/Ft+8rfVQalR7In+Q30q31dq9BHm9f6xL4eSCIilKQREQBERAEREBhY1h4qKeaE7pY5I/KaW/wB154GidaztXQSlw2FwbsJG+1l6URRzrU+Ja0+qnRnZ59TzUNGqzvaYW+Jv2cX+eRXDq4wF0eHFkrS102fM1wsbOGXb9CmiJCtR3ozfrLLklLkebDofXRktdTyXbsNgSLgAbDbaONffWxV97y+QV6SRadxEsLtS5cl4/UhOqjBn09I4yNLHveTZwsbDYFsNP9FDiFLkYQJY3Z4yd17EFp5iCR0KTIpdlY2Sj30+87xcc5PNU+itfE4iWneN/ctLhxW7bj4+JcP/AAlT8BL5DupemF8sonREvx7UuSxheP1PM5wWp+Al3+8O7l3LKo9FKyZwaynk2ne5tgOckr0dZfU7iJh9qXNciucY0NlhwQ00Y4SXNHI8DjtI1z7ctgPqVXx6L1l9tPN5Jt4P+8q9LItpVRkQU62ypYXXO888YDo3VtqonOglDRLGblpsALXPTfoUp1raP1Eta2SOJz2GFjbtF9rXSEg23bwreRO6jjZNvx9ned5uzjHzPNh0XrLj2PL5BU/1S4PPDLPwkT2ZmADMCLm/OrURI1Ri8ozdr7LYOEksP76nm31p1rO1NPLduw2bcXHIRvX31sVfe8vkFekUWv4eJL+a3dF4/U82nRis73l8gqU4Po5UnCq2PgXh7nwOa0ixIY9rnWvv2Aq6UWVTFEc+0bZ4yluaf8fE82HRis73l3e8KN0Xqxs9Ty7PiFek0WO4ib/ml3ReP1PNvrYq+95fIK5w6IVzzZtNKb8osOkr0eidxEPtS59P4/2QzVroa+gic6W3Cy2uB+60bhdTNEUyWNyOdKTk9p8QiIsmoREQBERAEREAREQBERAEREAREQBERAEREAREQBERAEREAREQBERAEREAREQBERAEREAREQH/2Q=="/>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CA">
              <a:solidFill>
                <a:prstClr val="black"/>
              </a:solidFill>
              <a:latin typeface="Palatino Linotype"/>
              <a:cs typeface="+mn-cs"/>
            </a:endParaRPr>
          </a:p>
        </p:txBody>
      </p:sp>
      <p:sp>
        <p:nvSpPr>
          <p:cNvPr id="6" name="AutoShape 6" descr="data:image/jpeg;base64,/9j/4AAQSkZJRgABAQAAAQABAAD/2wCEAAkGBhIQERQUEhQVFBUUFxQVFRQVFRcYGBUVFxUVFRUWFhUXHCgfGBkkGhoUHzIsIycpLCwsFx4xNTAqNSYrLCkBCQoKDgwOGg8PGi8kHyQqLCwsLCwtLCwsLCwsLS0sNCwsLSkwNCwsNCwsKi0sLCwtLCwsLCwsLCwsLCwsKSwpLP/AABEIALcBEwMBIgACEQEDEQH/xAAcAAEAAgIDAQAAAAAAAAAAAAAABgcEBQIDCAH/xABPEAABAwICBAYJEAkEAwEAAAABAAIDBBEFEgYHITETQVFhkdEXIjJUcXOSk7EUFiQ0NVJTYnJ0gaGjsrPSIzM2QkNjgsHhJqLT8BVE4iX/xAAaAQEAAgMBAAAAAAAAAAAAAAAAAwQBAgUG/8QANxEAAgIBAQUECAUEAwEAAAAAAAECAxEEEiExQVEFE6GxMjRhcYHB0fAUFSJykSNCUuFDYqIz/9oADAMBAAIRAxEAPwC8UREAREQBERAEREAREQBERAEREAREQBERAEREAREQBERAEREAREQBERAEREAREQBERAEREAREQBERAEREAREQBU/rbo6qlkE8dXUBk7iBGyaRvBua2/ahpAym3SsnTnTisocSe2F4LBHH+ikbmZdwNzYEEHZxFRHSfTepxFrGztiAjcXN4Nrmm5BbtzPdssq1lq4czs6TRWJqe7Za8zS0mP1xaC6qqg7jBqJTzG1n81+NZtDidbLIyJtVU5pHBo9kS7z/AFLVs3LIoat0MrJWWzRuDmhwJFxuuARs+lV9rfvOq6Eq2orfjc/bg9IYJRyQwRxyv4R7Ghpeb3dbZtJ2k85WcqIxTWtiMzMofHDx5oWODjbiu9ztngW91g6WVccOHvimfE6aKR0mTYHEcERvB5T0q2ro4bXI4MtBYpxjJrMs+BbSLzr698R77m6W9SmGqzSirnrHxzzvlaY7gPscpaTtFhx3+oJG5SeDN/Z86YObaeC2kVA45ppXsqahraqVrWzTNa0EWDWyOAA2cgCwBpxiN/bc1rco3+Ste/XQkXZdm79S8foejUVXVelFUcBZOJXNm4RjOEHdEZ8pvzkKDevjEe+5ulvUtpXKJHT2fO1Nprc2ufI9FIvOvr4xHvybpb1L47TnEbH2XN0jqWv4iPQm/KbP8l4/Q9Fotbo5WumpYZH7XPYCfCtkrByAiIgCIiAIiIAiIgCIiAIiIAiIgCIiAIiIAiIgKc1j6NVNRiZMUTnB8cYa4Wt2oOa54vpUVx7ROpoWsdOwNDyWtsQbkC/FzL0aq013/qKXxrvwyq1lcUnI7Gj1lkrIVcuHgVKu2kpnSyMjYLue4NaOUldS2ei/t6l8cz+6qxWZJHbuk41ykuKTfgZ+Jau6+GMvdCSBvykE9C2es2Fwp8LBu0thkuOP+Ds2q8FU+u/9ZR/JqPTCrU4KEW17Dh6bUz1F8FPlny/0ViCpxqgNq8+KcoQvjmg71WjLZeTtX097W684yZ+P+26n5xUfivWAN5+j/v1r6AllrklUcJE/qP2bb49n4igCn84/023x7PxFAFLbxXuRT0PoS/c/kZOG0XDTRxXy8I4NueK/Gp+dS5tb1Wzw5f8AKrXLfeuEkDbHYNyxGSS3rJtdRZZLMJ7J6cwTD/U9PHFfNkaG35bLOWo0Slc+ip3OJJMbbk8a266B5NhERAEREAREQBERAEREAREQBERAEREAREQBERAFWuu/9RS+Nf8AhlWUq113fqKXxr/wyo7fQZd0HrEfvkVItnov7epfHM/utYtnov7epfHM/uqMPSXvPS6j/wCM/wBr8j0kqn14frKP5NR6YVbCqfXh+so/k1HphV270Gec7O9Yj8fJlZKS6v8AR+KuqjFLfLkLu1NjdRpTjU/7fPinKpVvmju61uNEmvZ5oiOKUwjnmjbujllY2/I2RzR9QCxVn4/7bqfnFR+M9YCjfEtQ9FE/qP2bb49n4igCn9R+zbfHs/EUAUtvFe4p6H0JfufyM3BKRs1RDG7uXva025CrgOqCg/meV/hUxR1boZGSMtmYQ5txcXG6441K3a3MSt3UPmv/AKWa5wiv1Ii1envtmnXLCx1aLrw6hbBEyJl8rAGi++wWSsHA8QNRTxSkWL2hxA4rrOV480EREAREQBERAEREAREQBERAERRjTrTVuGxNIbwkspIjYTYWbbM5x35Rcbt5I8Iw2kss3rrlZJRit7JOiombWviTjcSRs5mxNt/vufrXDsp4n8O3zMfUoPxETo/lV3VeP0L5RUN2U8T+Hb5mPqWwwjXHVxvHqhsczL9tlbkeBytIOUm3FbbyhZV8TEuzLkuT+JdKKGab6YPhw+Kqo3NPCSRgOc3MC1zXndy7Aq97LOJe/i80OtbStjF4ZFTobbo7UcfEvVVnpzoLiFdUl7ZWvhH6pju14MEDMABvNxvO1RY62sS9/F5odaO1tYlbu4vNDrUcrYSWGW6tBqapbUGs/fVHf2IK/wDleUepcodU2Isc17HRNc0hzXB+0EbQdysDSDTsUlDFUFgdJMGiOO9hmIzEk+9AuegcarWXWxiTiSJI2DkbE23+8krElVB8DNM9bfHaUlj2pfQunBROIIxUlplDQHlu4kcezl3qKaytCpsQMDoHNBi4QFrtlw/Ib35svJxqveynifw7fMx9SHWlifw7fMx9Sy7oSWGmYr7P1FctuLWfv2GZ2IK/+V5R6lJdX+gFVQ1RlmyZchb2rrm5UcwzXBXRuHDCOZl+2GTI+3xXNNr+EKf6UaXFuF+rKRwu7giwubewe9rSC3lsSkO79JLgY1C1e6qx5Ut3LHlkheN6pqx9RM+N0bmSSSSAk5T27i+xG3deywexBX/yvKPUunss4l7+LzQ607LOJe/i8yOtaZq6FlV65LG2vD6E0OgU7sH9RlzBKHh442mzs1r8SiPYgr/5XlnqWLPrdxMC7XwnebcCNtgd3bctllUWuHEGEGQQSjjbkcw25nBxsfoK2cqnvZDCrW15jCS68ufvQ7EFf/K8o9SO1P15G+Lyj1K08C0qjrqR08V2kNdmY612PAJseX+4VRN1u4nlBMkO21/0I61mUaljdxNardbY5JSxs8cpfQujR6hdBTRRPtmYwNNt1wtiqIdrbxIfxItv8oda5dlnEvfxeaHWtu/iQ/llz5r+f9F6oquptYdW7Cpqi7OGiljYHZO1Ie8DufAVGna2cT4pIef9D/8AS2d0URw7PtnnGNzwXsioka2cT9/F5kda+9lnEvfxeaHWte/iSLsu72ffwL1RUbBraxHM3M6IjM244IC4uLi99mxXbTS52NduzNB6RdSQmp8CrqNNOhpT5naiItysEREAREQBVDrtPsil8VJ99it5QXWpolJWQslgGaWDN2gtd7HWJAvszAgEfSo7YuUWkXNFZGu5Slw3+RSi2ejuASV0whiLQ4guu47LDetYQQbOa5jhsLXtLXAjeLH+2xco5XNcHNcWuG0OaS1wPKHDaFQW570enlmyH9N4zwfE51NDJE98cjS1zHOaRY8RtfaNxtf6V1NjdyHoKmGCazamGwnZHVN4y9obJ5wCx/qBPOrG0d02w6tIY0NilO6KVjWuJ+KdrXfQb8ymjCEuZQtv1NKy4JrqiBYgT63oAeKpAF+S0igyufXFEG4ewNAA4ePYBb92RUwtbliWPYSdny2qnLq2ZOG0DqiZkTLZnnKL7r86mDtTtdbuovKKhEcrmkOaXNcNoc0kEHmI2hZbtIKux9lVPH/Hl/MtYuCX6kTW13ylmueF7kyZ61qZ0MeHROO1kUwNt1xwIVfhT3WjUuliw57zdzoZSTyk8DdQJZt9Nmmg9Xh8fNmxwDA5K2dsMdg51zc7gBvKxK2kMMskbrZo3vjdbddjiw25rhSzVP7ot+Q/0KfYpqopJ5pJS6Rhkc57g07MziXOO3lJJW8atqKaK9uu7i+UZ5awsYwUep7DKTo5KD+7PGB4OGYVKOwzSfCS9I6l0aaaNx0GDTRRlxaZIXXdvuZmLZVOCbfQinrYXzrjFP0k95UK7aSnMj2MG97g0eErqXZT1Do3te3Y5hDmnfYjdsVZcd52J5cXs8cbveZukOAS0M/BS2zZWvGU3GVxPH/SVrbrMxbF5quUyzvzyEAXsBZo3ANaAABc9Kxo4y4ho3kgDaBtO4bVl4b3Gkcxh+t78bywtUUxy1jf3THm+nKR6FW1O2zWg7diu7QLRB9DSTOl2SSsPa+9aGmwJ5VSkPcjwD0Ka1OMYplHRTjbZbNdV8z6TZTPD9VdZPEyRpiyvaHC7jex5dihqzY8bqWgBtRUNA2ACeQADkADtiii4r0lkt3wtlju5bPXdks2h1b1DcNqKV7mB8kkcjSNo7Qg2PJeyiONatKukgknkMeSMAuyk3tcDZ0qeaocTlmppBLI6TJJZpe4udYi9sztpW21l+5dV8gffarbhGUNrHI4deourv7va/u37lv3lAr7FCXODW73OAF77ybLqlqGtFydlv8Av0rJwuVpmiAO3O3ZuOxzb+kdKqRW871k0ovD34JnFqeru1JdER2p3nmKuikiLWMad7WtB+gWXOPcPAFyXQjBR4Hk7b7LcbbzgIiLYhCIiAIiIAtHpBpnS0DmNqHuaXguaAx7rgGx7kGy3iqHXaPZFL4uX77FHZJxjlFrSUxutUJcN/kbnGNM8Dqxaa7vjcBKHD6Q1RJuh9JWveMNqC5zRmMUzHt2G/cucBdQwLb6L6Svw+fhmMEhyluVxLd/HcA7lV7zaf6kdz8G6Yt0Seejax5GrliLHOa4Wc0ua4cjmkgjpBXD/t+TkK7KicyPe91sz3Oe627M5xcbDkuSutQnRRY+k+LvqsBppJDd/DRtceUtbILquFN60f6eh+dD0SKEKS3j8EUtEkoNL/JmdgeHCpqIoScokcG35FZR1Jx98O8kdarLCcRNNPHM1ocY3Zg0mwPMSFOjruqB/wCtF5x/Ut65QS/UQ6urUysTpe7HXG8463aIQCgjBuGRTNvy2MIVeKxdb9VwzaCUAhr45iL8V+BNlXS0u9Nk+g9Xj8fNky1T+6LfkP8AQpJiuuOSGeaIUrXCKWWPMZiM2R7mXtwZte11X+jGkLqCoE7WCQgOblLst784B9CwK2rM0skrrB0r3yOA3AvcXkDmuVlWOMUkaS0cbLpTsWVhY3/QsXs3yd6M8+f+NZelGk//AJDA5ZsmR3CRNc3NcAiZm51hfZbiVUKdU4/07P4+P8aNbRnKSafQiu01VUq3BYe2uvzIKCu6ipjLIyMGxe4NB5CTZdKz8A9tQeNZ6VDHe0dC1uNcmuSfkd2k+jb6Co4GRwccjXhzb2s4kW287StTzKca4fdEfN4vvzKELM1iTRpppOVUZPi0W5qv0gfNRTwSEuMDXBhJueDLTYX5tyqGHuR4B6FYWqQ9tV+JP91XkPcjwD0LebzGJBpYqN1qXVeTOTjYE8is7B9UUc8EUpncDI0OsG7rjwqsnC6nmGa3p4IY4hTxOEbQ0EvcCQOMiyVOCztDW13z2e5fXO/HQsnQ7RFuHRvY15fndmuRa2yy6NZfuXVfIH32rloLpccRgc9zBG5ji0hpJHKLE8y4azXAYVVk+8H32q28OG7ocCG1HULb47Sz/J5/ZCB9N7347m6yMKceHYCN0jLHZt2hdK78KI4aMC2yRgNuI5gqMeJ6a1JQeOj8j07HuHgC5LjHuHgC5LpHjwiIgCIiAIiIAozp3oa3EoWgENljJMb/AA2zNPxTYdAUmXVVOcGOLLFwa4tB3ZrG17cV1hpNYZvXOUJKUXhlB1WrvEIyQYC7naQQV0esev72k6FIma66wgHgafb4z8y+nXVWfAU/2n5lS/pe09DnXdERz1j1/e0nQs3DdWdfM4B0XBN43PI2DwcatfHNLuBw01kbQSWxljXbrve1gBtyXv8AQq+7NNZ8DT/afmUko1we8r13ay+DcMdPvJKNL9CnnC4qamGd0T2PIJsXWDw4jnu5Vz2PcQ73d0jrVp6vdN34k2USsax8bh3F8paQLHtje97qK4trhqYqiaOOGAsjlkjaXZ7kMeW3NnW22WZ928SZFp3qoN0wxu4/Ei3Y9xDvd3SOtfHavMRsfY7ukda3/ZprPgaf7T8yl1HrJDcNFZUR2cXmNscf8R9zYNzHYANpJ5DzBaqNUiey3W14zje8I78W0L9W4bDA/tJYmtLHe9eG2IPKCLgqrqzV1iEbiOALvjMIIK3dRrorS7tIqdjeIOEjz5Qe30Lq7MuIe8pfNyf8qTlXJ5ZiijWUx2Y4x0ZovWPX97SdCesev72k6FvezLiHvKXzcn/Ks3Dddc7XD1RBG9t9phzMcBzNe5wcfpC1xV7SdvXJcIkfodW+ISuA4EsHG55AAVi4zoS9mDmkgs6QGN5vszObI17rdBstlpLphwOHerKbLIDwWTNexD3tbtAIIO1QHs01nwNP9p+ZSPu693UpR/Falqxf2v3b0aHse4h3u7pHWszBtAq9lRC50Dg1sjCTcbADt41suzTWfA0/2n5k7NNZ8DT/AGn5lGnUnneWpR10ouLxv9xsdZ+h1XU1bZYI+EaYmM2HaC1zyb34u2CiHY9xDvd3SOtSak12zgjhaaNzePg3uabcdg4EE9HhVlYHpBFW04nhJLSDscLOa4b2uHEQVIo12PKK07dXpYJSSxw6kD1a6K1VO6o4aMx548rSSNp28ihfY5xBva8ATbZcEWNuMX4lvWa66wgHgafaB8J+ZfTrqrPgaf7T8y0cqmkieNetjKUkll4zw5Gh7HuId7u6R1p2PcQ73d0jrV64JiXqmnjmtl4RodbkusDTXHn0NHJPG1rnMMYAffL20jWG9iDuKkdMEslSHaGonJQWMt4NLqrwOekglbOwsLn3ANtotzLeabYU+qoKiGOxe9lmg7jZwNt3IFWp11VnwNP9p+Zdceu6sI2w042kbpOI8V3ciK2GzgPR6nvNtpZznijS9jzEO93dI6124dq8r2SsPqdwAe1xPa++uTv8K3PZqrPgaf7T8y7qXXbUA/pKaJzePI9zTz2zAhRrui5Ja1prC8C3WDYPAFyWr0c0jhr4RLCTbc5rtjmOG9rhy/UVtFbTycCUXF4fEIiLJgIiIAiIgCIiA816SUPAVlTFa2SaS3yS4uZ/tLVrlMtbVBwWJOcBsmjjk8LheM2+hjelQ1c2axJo9lRPbrjLqkTrGsWLsBpI77XTBjvBG17vvZFBVlTVpdDFFfZG6Z1ueTJ/Zp6VipOW0zXT193Fr2vz+hOtUWI8FVTAnY6Eu8i5P1KDGUvJcd7iXHwuOY/WVlYbXGFz3NNi6KWMH5bC1YgCOWYpCuvZtnPrjwQKmem9KYaHDI9wLJ3kfGPBbehx6VFKCm4WWNg/fe1vSVYWuiIM9QtG5rJx0cAFvFf05P3EFs86quHsk/B/QrVZeF4XJUytiiGZ7twWIpbqs90o/kv9C0gsySZPqZuuqUo8URispXRSPjeLPjc5jhyFpsV0rcaYe6FX4+T0rTrV7mSwe1FN80icU05do7MCdjaiMDwGZhUHU0ov2fqfnEX4rFC1JZy9yK2k4Wfvl8jsp4DI9rGi7nENA5SdyycXweWkl4KZuR9g62/tTex2eA9C6KSpMUjJG2zMcHC+0XG64BGxZWP47LXTGabLnIa2zBla1rb2DQSTvJO0naVpux7Sd953n/XHia4XVm6mKk+yo79rYPtyG1lWrIy4gNBJOwAb+hXJqv0XkpYJZZm5XyjY07w0DjU1MXtZKHaVkVVsZ3vBS0Xct8A9C5lcYe5HgHoXIqudXmeidCPaFN4tq1mtj3Lm+VB+NGtnoR7QpvFtWs1se5c3yoPxo10p+g/ceP0/rEP3LzKIy7b+Dj5OZdkEBe5rGi7nEADnO5cCbLOwH21B41npXPistHqrXswk1xSbOGLYRNSSmKduV2Vr7fFcSAb7jtaVh7b81j07P8qc64fdFvzeL78yg6zNYk0jTTyc6oylxaLJ1JTOEtQy+wta63Pu9CtxVBqV9sT+Lb95W+rtXoI85r/WJfDyQREUpSCIiAIiIAiIgKv13UPa0s3I6SI/1NDx9x3SqqV761aDhcMlI3xFko8DXDN/tLlRCo3rEz0/Zs9qhLo2vn8wuQjJBPELXPJfYFxUs0cwThsMxGT3jWuaeeIiU/U0qOMdotXW92k+rS/l/QiaIi1JyTauaHhsQhHEy7z9A61KNePd0fyaj0wLp1L0F55pT+60NH9R2+hd+vBhzUZ4rVAvzngSB9R6FZxin76nFU9rtBezK/8ALKwUt1V+6UfyX+hRJbjRPHhQ1TJ3MLw0OBa0gHaLbL7FDW0pJs6WqhKdUox44PmmA/8A0Kvx8vpWoWViteaieWYjKZZHyZb3y5iSBfjsLBYq0fElrjsxSfRE0ov2fqPnEX4rFC7Ka0Y/0/UfOIvxWKFKSzl7kVtJ/wAn75fI7aWnMj2sb3T3BovynYFl47gUtFNwMwAdla/tTcFrrgfWCvmAe2qfxrPSpPrg90R4iL78qworYz7TLtktQq+Wzn45ISf8+DnV1ar9J31VK+OVxdJB2udxuXMI7Uk8ZG6/HZUqrG1NO/SVI/lhb0v9RD2lFOnL5NFbQ9y3wD0LmVxh7keAehcioDpcz0ToR7QpvFtWs1se5c3yoPxo1EMD1utpaeKE0z38G0NzCRoBtx2IWdpNpizEsHqXtjMZZJAC0kO/jR2NwFfdkZRaT5HmK9LbVdCU1hbS6dSqlnYF7ag8az0rBJXfh9VwUsclr5HNdbdexva6pR3NM9DanKEkuOH5Ex1xe6Lfm8X35lB1utLtJTiFSZjHwYDGxtbmzdq0uNybDaS48S0oKzN5k2jXTwcKoxlxSLG1K+2J/Ft+8rfVQalR7In+Q30q31dq9BHm9f6xL4eSCIilKQREQBERAEREBhY1h4qKeaE7pY5I/KaW/wB154GidaztXQSlw2FwbsJG+1l6URRzrU+Ja0+qnRnZ59TzUNGqzvaYW+Jv2cX+eRXDq4wF0eHFkrS102fM1wsbOGXb9CmiJCtR3ozfrLLklLkebDofXRktdTyXbsNgSLgAbDbaONffWxV97y+QV6SRadxEsLtS5cl4/UhOqjBn09I4yNLHveTZwsbDYFsNP9FDiFLkYQJY3Z4yd17EFp5iCR0KTIpdlY2Sj30+87xcc5PNU+itfE4iWneN/ctLhxW7bj4+JcP/AAlT8BL5DupemF8sonREvx7UuSxheP1PM5wWp+Al3+8O7l3LKo9FKyZwaynk2ne5tgOckr0dZfU7iJh9qXNciucY0NlhwQ00Y4SXNHI8DjtI1z7ctgPqVXx6L1l9tPN5Jt4P+8q9LItpVRkQU62ypYXXO888YDo3VtqonOglDRLGblpsALXPTfoUp1raP1Eta2SOJz2GFjbtF9rXSEg23bwreRO6jjZNvx9ned5uzjHzPNh0XrLj2PL5BU/1S4PPDLPwkT2ZmADMCLm/OrURI1Ri8ozdr7LYOEksP76nm31p1rO1NPLduw2bcXHIRvX31sVfe8vkFekUWv4eJL+a3dF4/U82nRis73l8gqU4Po5UnCq2PgXh7nwOa0ixIY9rnWvv2Aq6UWVTFEc+0bZ4yluaf8fE82HRis73l3e8KN0Xqxs9Ty7PiFek0WO4ib/ml3ReP1PNvrYq+95fIK5w6IVzzZtNKb8osOkr0eidxEPtS59P4/2QzVroa+gic6W3Cy2uB+60bhdTNEUyWNyOdKTk9p8QiIsmoREQBERAEREAREQBERAEREAREQBERAEREAREQBERAEREAREQBERAEREAREQBERAEREAREQH/2Q=="/>
          <p:cNvSpPr>
            <a:spLocks noChangeAspect="1" noChangeArrowheads="1"/>
          </p:cNvSpPr>
          <p:nvPr/>
        </p:nvSpPr>
        <p:spPr bwMode="auto">
          <a:xfrm>
            <a:off x="307975" y="5953"/>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CA">
              <a:solidFill>
                <a:prstClr val="black"/>
              </a:solidFill>
              <a:latin typeface="Palatino Linotype"/>
              <a:cs typeface="+mn-cs"/>
            </a:endParaRPr>
          </a:p>
        </p:txBody>
      </p:sp>
      <p:sp>
        <p:nvSpPr>
          <p:cNvPr id="17" name="Title 1"/>
          <p:cNvSpPr>
            <a:spLocks noGrp="1"/>
          </p:cNvSpPr>
          <p:nvPr>
            <p:ph type="title"/>
          </p:nvPr>
        </p:nvSpPr>
        <p:spPr>
          <a:xfrm>
            <a:off x="0" y="234553"/>
            <a:ext cx="9143999" cy="681540"/>
          </a:xfrm>
        </p:spPr>
        <p:txBody>
          <a:bodyPr/>
          <a:lstStyle/>
          <a:p>
            <a:r>
              <a:rPr lang="en-CA" sz="4800" dirty="0" smtClean="0">
                <a:solidFill>
                  <a:schemeClr val="bg1"/>
                </a:solidFill>
                <a:latin typeface="Tahoma" pitchFamily="34" charset="0"/>
                <a:ea typeface="Tahoma" pitchFamily="34" charset="0"/>
                <a:cs typeface="Tahoma" pitchFamily="34" charset="0"/>
              </a:rPr>
              <a:t>Pattern Broken</a:t>
            </a:r>
            <a:endParaRPr lang="en-CA" sz="4800" dirty="0">
              <a:solidFill>
                <a:schemeClr val="bg1"/>
              </a:solidFill>
              <a:latin typeface="Tahoma" pitchFamily="34" charset="0"/>
              <a:ea typeface="Tahoma" pitchFamily="34" charset="0"/>
              <a:cs typeface="Tahoma" pitchFamily="34" charset="0"/>
            </a:endParaRPr>
          </a:p>
        </p:txBody>
      </p:sp>
      <p:pic>
        <p:nvPicPr>
          <p:cNvPr id="9218" name="Picture 2" descr="http://cloud-4.steampowered.com/ugc/523781054806566268/FC7F6AD615557F18C5CE1FC7FA17E1A50ED4D23C/200x200.resized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5650" y="1492385"/>
            <a:ext cx="2752700" cy="275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320632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4090"/>
            <a:ext cx="9144000" cy="5036395"/>
          </a:xfrm>
          <a:prstGeom prst="rect">
            <a:avLst/>
          </a:prstGeom>
        </p:spPr>
      </p:pic>
      <p:sp>
        <p:nvSpPr>
          <p:cNvPr id="5" name="AutoShape 4" descr="data:image/jpeg;base64,/9j/4AAQSkZJRgABAQAAAQABAAD/2wCEAAkGBhIQERQUEhQVFBUUFxQVFRQVFRcYGBUVFxUVFRUWFhUXHCgfGBkkGhoUHzIsIycpLCwsFx4xNTAqNSYrLCkBCQoKDgwOGg8PGi8kHyQqLCwsLCwtLCwsLCwsLS0sNCwsLSkwNCwsNCwsKi0sLCwtLCwsLCwsLCwsLCwsKSwpLP/AABEIALcBEwMBIgACEQEDEQH/xAAcAAEAAgIDAQAAAAAAAAAAAAAABgcEBQIDCAH/xABPEAABAwICBAYJEAkEAwEAAAABAAIDBBEFEgYHITETQVFhkdEXIjJUcXOSk7EUFiQ0NVJTYnJ0gaGjsrPSIzM2QkNjgsHhJqLT8BVE4iX/xAAaAQEAAgMBAAAAAAAAAAAAAAAAAwQBAgUG/8QANxEAAgIBAQUECAUEAwEAAAAAAAECAxEEEiExQVEFE6GxMjRhcYHB0fAUFSJykSNCUuFDYqIz/9oADAMBAAIRAxEAPwC8UREAREQBERAEREAREQBERAEREAREQBERAEREAREQBERAEREAREQBERAEREAREQBERAEREAREQBERAEREAREQBU/rbo6qlkE8dXUBk7iBGyaRvBua2/ahpAym3SsnTnTisocSe2F4LBHH+ikbmZdwNzYEEHZxFRHSfTepxFrGztiAjcXN4Nrmm5BbtzPdssq1lq4czs6TRWJqe7Za8zS0mP1xaC6qqg7jBqJTzG1n81+NZtDidbLIyJtVU5pHBo9kS7z/AFLVs3LIoat0MrJWWzRuDmhwJFxuuARs+lV9rfvOq6Eq2orfjc/bg9IYJRyQwRxyv4R7Ghpeb3dbZtJ2k85WcqIxTWtiMzMofHDx5oWODjbiu9ztngW91g6WVccOHvimfE6aKR0mTYHEcERvB5T0q2ro4bXI4MtBYpxjJrMs+BbSLzr698R77m6W9SmGqzSirnrHxzzvlaY7gPscpaTtFhx3+oJG5SeDN/Z86YObaeC2kVA45ppXsqahraqVrWzTNa0EWDWyOAA2cgCwBpxiN/bc1rco3+Ste/XQkXZdm79S8foejUVXVelFUcBZOJXNm4RjOEHdEZ8pvzkKDevjEe+5ulvUtpXKJHT2fO1Nprc2ufI9FIvOvr4xHvybpb1L47TnEbH2XN0jqWv4iPQm/KbP8l4/Q9Fotbo5WumpYZH7XPYCfCtkrByAiIgCIiAIiIAiIgCIiAIiIAiIgCIiAIiIAiIgKc1j6NVNRiZMUTnB8cYa4Wt2oOa54vpUVx7ROpoWsdOwNDyWtsQbkC/FzL0aq013/qKXxrvwyq1lcUnI7Gj1lkrIVcuHgVKu2kpnSyMjYLue4NaOUldS2ei/t6l8cz+6qxWZJHbuk41ykuKTfgZ+Jau6+GMvdCSBvykE9C2es2Fwp8LBu0thkuOP+Ds2q8FU+u/9ZR/JqPTCrU4KEW17Dh6bUz1F8FPlny/0ViCpxqgNq8+KcoQvjmg71WjLZeTtX097W684yZ+P+26n5xUfivWAN5+j/v1r6AllrklUcJE/qP2bb49n4igCn84/023x7PxFAFLbxXuRT0PoS/c/kZOG0XDTRxXy8I4NueK/Gp+dS5tb1Wzw5f8AKrXLfeuEkDbHYNyxGSS3rJtdRZZLMJ7J6cwTD/U9PHFfNkaG35bLOWo0Slc+ip3OJJMbbk8a266B5NhERAEREAREQBERAEREAREQBERAEREAREQBERAFWuu/9RS+Nf8AhlWUq113fqKXxr/wyo7fQZd0HrEfvkVItnov7epfHM/utYtnov7epfHM/uqMPSXvPS6j/wCM/wBr8j0kqn14frKP5NR6YVbCqfXh+so/k1HphV270Gec7O9Yj8fJlZKS6v8AR+KuqjFLfLkLu1NjdRpTjU/7fPinKpVvmju61uNEmvZ5oiOKUwjnmjbujllY2/I2RzR9QCxVn4/7bqfnFR+M9YCjfEtQ9FE/qP2bb49n4igCn9R+zbfHs/EUAUtvFe4p6H0JfufyM3BKRs1RDG7uXva025CrgOqCg/meV/hUxR1boZGSMtmYQ5txcXG6441K3a3MSt3UPmv/AKWa5wiv1Ii1envtmnXLCx1aLrw6hbBEyJl8rAGi++wWSsHA8QNRTxSkWL2hxA4rrOV480EREAREQBERAEREAREQBERAERRjTrTVuGxNIbwkspIjYTYWbbM5x35Rcbt5I8Iw2kss3rrlZJRit7JOiombWviTjcSRs5mxNt/vufrXDsp4n8O3zMfUoPxETo/lV3VeP0L5RUN2U8T+Hb5mPqWwwjXHVxvHqhsczL9tlbkeBytIOUm3FbbyhZV8TEuzLkuT+JdKKGab6YPhw+Kqo3NPCSRgOc3MC1zXndy7Aq97LOJe/i80OtbStjF4ZFTobbo7UcfEvVVnpzoLiFdUl7ZWvhH6pju14MEDMABvNxvO1RY62sS9/F5odaO1tYlbu4vNDrUcrYSWGW6tBqapbUGs/fVHf2IK/wDleUepcodU2Isc17HRNc0hzXB+0EbQdysDSDTsUlDFUFgdJMGiOO9hmIzEk+9AuegcarWXWxiTiSJI2DkbE23+8krElVB8DNM9bfHaUlj2pfQunBROIIxUlplDQHlu4kcezl3qKaytCpsQMDoHNBi4QFrtlw/Ib35svJxqveynifw7fMx9SHWlifw7fMx9Sy7oSWGmYr7P1FctuLWfv2GZ2IK/+V5R6lJdX+gFVQ1RlmyZchb2rrm5UcwzXBXRuHDCOZl+2GTI+3xXNNr+EKf6UaXFuF+rKRwu7giwubewe9rSC3lsSkO79JLgY1C1e6qx5Ut3LHlkheN6pqx9RM+N0bmSSSSAk5T27i+xG3deywexBX/yvKPUunss4l7+LzQ607LOJe/i8yOtaZq6FlV65LG2vD6E0OgU7sH9RlzBKHh442mzs1r8SiPYgr/5XlnqWLPrdxMC7XwnebcCNtgd3bctllUWuHEGEGQQSjjbkcw25nBxsfoK2cqnvZDCrW15jCS68ufvQ7EFf/K8o9SO1P15G+Lyj1K08C0qjrqR08V2kNdmY612PAJseX+4VRN1u4nlBMkO21/0I61mUaljdxNardbY5JSxs8cpfQujR6hdBTRRPtmYwNNt1wtiqIdrbxIfxItv8oda5dlnEvfxeaHWtu/iQ/llz5r+f9F6oquptYdW7Cpqi7OGiljYHZO1Ie8DufAVGna2cT4pIef9D/8AS2d0URw7PtnnGNzwXsioka2cT9/F5kda+9lnEvfxeaHWte/iSLsu72ffwL1RUbBraxHM3M6IjM244IC4uLi99mxXbTS52NduzNB6RdSQmp8CrqNNOhpT5naiItysEREAREQBVDrtPsil8VJ99it5QXWpolJWQslgGaWDN2gtd7HWJAvszAgEfSo7YuUWkXNFZGu5Slw3+RSi2ejuASV0whiLQ4guu47LDetYQQbOa5jhsLXtLXAjeLH+2xco5XNcHNcWuG0OaS1wPKHDaFQW570enlmyH9N4zwfE51NDJE98cjS1zHOaRY8RtfaNxtf6V1NjdyHoKmGCazamGwnZHVN4y9obJ5wCx/qBPOrG0d02w6tIY0NilO6KVjWuJ+KdrXfQb8ymjCEuZQtv1NKy4JrqiBYgT63oAeKpAF+S0igyufXFEG4ewNAA4ePYBb92RUwtbliWPYSdny2qnLq2ZOG0DqiZkTLZnnKL7r86mDtTtdbuovKKhEcrmkOaXNcNoc0kEHmI2hZbtIKux9lVPH/Hl/MtYuCX6kTW13ylmueF7kyZ61qZ0MeHROO1kUwNt1xwIVfhT3WjUuliw57zdzoZSTyk8DdQJZt9Nmmg9Xh8fNmxwDA5K2dsMdg51zc7gBvKxK2kMMskbrZo3vjdbddjiw25rhSzVP7ot+Q/0KfYpqopJ5pJS6Rhkc57g07MziXOO3lJJW8atqKaK9uu7i+UZ5awsYwUep7DKTo5KD+7PGB4OGYVKOwzSfCS9I6l0aaaNx0GDTRRlxaZIXXdvuZmLZVOCbfQinrYXzrjFP0k95UK7aSnMj2MG97g0eErqXZT1Do3te3Y5hDmnfYjdsVZcd52J5cXs8cbveZukOAS0M/BS2zZWvGU3GVxPH/SVrbrMxbF5quUyzvzyEAXsBZo3ANaAABc9Kxo4y4ho3kgDaBtO4bVl4b3Gkcxh+t78bywtUUxy1jf3THm+nKR6FW1O2zWg7diu7QLRB9DSTOl2SSsPa+9aGmwJ5VSkPcjwD0Ka1OMYplHRTjbZbNdV8z6TZTPD9VdZPEyRpiyvaHC7jex5dihqzY8bqWgBtRUNA2ACeQADkADtiii4r0lkt3wtlju5bPXdks2h1b1DcNqKV7mB8kkcjSNo7Qg2PJeyiONatKukgknkMeSMAuyk3tcDZ0qeaocTlmppBLI6TJJZpe4udYi9sztpW21l+5dV8gffarbhGUNrHI4deourv7va/u37lv3lAr7FCXODW73OAF77ybLqlqGtFydlv8Av0rJwuVpmiAO3O3ZuOxzb+kdKqRW871k0ovD34JnFqeru1JdER2p3nmKuikiLWMad7WtB+gWXOPcPAFyXQjBR4Hk7b7LcbbzgIiLYhCIiAIiIAtHpBpnS0DmNqHuaXguaAx7rgGx7kGy3iqHXaPZFL4uX77FHZJxjlFrSUxutUJcN/kbnGNM8Dqxaa7vjcBKHD6Q1RJuh9JWveMNqC5zRmMUzHt2G/cucBdQwLb6L6Svw+fhmMEhyluVxLd/HcA7lV7zaf6kdz8G6Yt0Seejax5GrliLHOa4Wc0ua4cjmkgjpBXD/t+TkK7KicyPe91sz3Oe627M5xcbDkuSutQnRRY+k+LvqsBppJDd/DRtceUtbILquFN60f6eh+dD0SKEKS3j8EUtEkoNL/JmdgeHCpqIoScokcG35FZR1Jx98O8kdarLCcRNNPHM1ocY3Zg0mwPMSFOjruqB/wCtF5x/Ut65QS/UQ6urUysTpe7HXG8463aIQCgjBuGRTNvy2MIVeKxdb9VwzaCUAhr45iL8V+BNlXS0u9Nk+g9Xj8fNky1T+6LfkP8AQpJiuuOSGeaIUrXCKWWPMZiM2R7mXtwZte11X+jGkLqCoE7WCQgOblLst784B9CwK2rM0skrrB0r3yOA3AvcXkDmuVlWOMUkaS0cbLpTsWVhY3/QsXs3yd6M8+f+NZelGk//AJDA5ZsmR3CRNc3NcAiZm51hfZbiVUKdU4/07P4+P8aNbRnKSafQiu01VUq3BYe2uvzIKCu6ipjLIyMGxe4NB5CTZdKz8A9tQeNZ6VDHe0dC1uNcmuSfkd2k+jb6Co4GRwccjXhzb2s4kW287StTzKca4fdEfN4vvzKELM1iTRpppOVUZPi0W5qv0gfNRTwSEuMDXBhJueDLTYX5tyqGHuR4B6FYWqQ9tV+JP91XkPcjwD0LebzGJBpYqN1qXVeTOTjYE8is7B9UUc8EUpncDI0OsG7rjwqsnC6nmGa3p4IY4hTxOEbQ0EvcCQOMiyVOCztDW13z2e5fXO/HQsnQ7RFuHRvY15fndmuRa2yy6NZfuXVfIH32rloLpccRgc9zBG5ji0hpJHKLE8y4azXAYVVk+8H32q28OG7ocCG1HULb47Sz/J5/ZCB9N7347m6yMKceHYCN0jLHZt2hdK78KI4aMC2yRgNuI5gqMeJ6a1JQeOj8j07HuHgC5LjHuHgC5LpHjwiIgCIiAIiIAozp3oa3EoWgENljJMb/AA2zNPxTYdAUmXVVOcGOLLFwa4tB3ZrG17cV1hpNYZvXOUJKUXhlB1WrvEIyQYC7naQQV0esev72k6FIma66wgHgafb4z8y+nXVWfAU/2n5lS/pe09DnXdERz1j1/e0nQs3DdWdfM4B0XBN43PI2DwcatfHNLuBw01kbQSWxljXbrve1gBtyXv8AQq+7NNZ8DT/afmUko1we8r13ay+DcMdPvJKNL9CnnC4qamGd0T2PIJsXWDw4jnu5Vz2PcQ73d0jrVp6vdN34k2USsax8bh3F8paQLHtje97qK4trhqYqiaOOGAsjlkjaXZ7kMeW3NnW22WZ928SZFp3qoN0wxu4/Ei3Y9xDvd3SOtfHavMRsfY7ukda3/ZprPgaf7T8yl1HrJDcNFZUR2cXmNscf8R9zYNzHYANpJ5DzBaqNUiey3W14zje8I78W0L9W4bDA/tJYmtLHe9eG2IPKCLgqrqzV1iEbiOALvjMIIK3dRrorS7tIqdjeIOEjz5Qe30Lq7MuIe8pfNyf8qTlXJ5ZiijWUx2Y4x0ZovWPX97SdCesev72k6FvezLiHvKXzcn/Ks3Dddc7XD1RBG9t9phzMcBzNe5wcfpC1xV7SdvXJcIkfodW+ISuA4EsHG55AAVi4zoS9mDmkgs6QGN5vszObI17rdBstlpLphwOHerKbLIDwWTNexD3tbtAIIO1QHs01nwNP9p+ZSPu693UpR/Falqxf2v3b0aHse4h3u7pHWszBtAq9lRC50Dg1sjCTcbADt41suzTWfA0/2n5k7NNZ8DT/AGn5lGnUnneWpR10ouLxv9xsdZ+h1XU1bZYI+EaYmM2HaC1zyb34u2CiHY9xDvd3SOtSak12zgjhaaNzePg3uabcdg4EE9HhVlYHpBFW04nhJLSDscLOa4b2uHEQVIo12PKK07dXpYJSSxw6kD1a6K1VO6o4aMx548rSSNp28ihfY5xBva8ATbZcEWNuMX4lvWa66wgHgafaB8J+ZfTrqrPgaf7T8y0cqmkieNetjKUkll4zw5Gh7HuId7u6R1p2PcQ73d0jrV64JiXqmnjmtl4RodbkusDTXHn0NHJPG1rnMMYAffL20jWG9iDuKkdMEslSHaGonJQWMt4NLqrwOekglbOwsLn3ANtotzLeabYU+qoKiGOxe9lmg7jZwNt3IFWp11VnwNP9p+Zdceu6sI2w042kbpOI8V3ciK2GzgPR6nvNtpZznijS9jzEO93dI6124dq8r2SsPqdwAe1xPa++uTv8K3PZqrPgaf7T8y7qXXbUA/pKaJzePI9zTz2zAhRrui5Ja1prC8C3WDYPAFyWr0c0jhr4RLCTbc5rtjmOG9rhy/UVtFbTycCUXF4fEIiLJgIiIAiIgCIiA816SUPAVlTFa2SaS3yS4uZ/tLVrlMtbVBwWJOcBsmjjk8LheM2+hjelQ1c2axJo9lRPbrjLqkTrGsWLsBpI77XTBjvBG17vvZFBVlTVpdDFFfZG6Z1ueTJ/Zp6VipOW0zXT193Fr2vz+hOtUWI8FVTAnY6Eu8i5P1KDGUvJcd7iXHwuOY/WVlYbXGFz3NNi6KWMH5bC1YgCOWYpCuvZtnPrjwQKmem9KYaHDI9wLJ3kfGPBbehx6VFKCm4WWNg/fe1vSVYWuiIM9QtG5rJx0cAFvFf05P3EFs86quHsk/B/QrVZeF4XJUytiiGZ7twWIpbqs90o/kv9C0gsySZPqZuuqUo8URispXRSPjeLPjc5jhyFpsV0rcaYe6FX4+T0rTrV7mSwe1FN80icU05do7MCdjaiMDwGZhUHU0ov2fqfnEX4rFC1JZy9yK2k4Wfvl8jsp4DI9rGi7nENA5SdyycXweWkl4KZuR9g62/tTex2eA9C6KSpMUjJG2zMcHC+0XG64BGxZWP47LXTGabLnIa2zBla1rb2DQSTvJO0naVpux7Sd953n/XHia4XVm6mKk+yo79rYPtyG1lWrIy4gNBJOwAb+hXJqv0XkpYJZZm5XyjY07w0DjU1MXtZKHaVkVVsZ3vBS0Xct8A9C5lcYe5HgHoXIqudXmeidCPaFN4tq1mtj3Lm+VB+NGtnoR7QpvFtWs1se5c3yoPxo10p+g/ceP0/rEP3LzKIy7b+Dj5OZdkEBe5rGi7nEADnO5cCbLOwH21B41npXPistHqrXswk1xSbOGLYRNSSmKduV2Vr7fFcSAb7jtaVh7b81j07P8qc64fdFvzeL78yg6zNYk0jTTyc6oylxaLJ1JTOEtQy+wta63Pu9CtxVBqV9sT+Lb95W+rtXoI85r/WJfDyQREUpSCIiAIiIAiIgKv13UPa0s3I6SI/1NDx9x3SqqV761aDhcMlI3xFko8DXDN/tLlRCo3rEz0/Zs9qhLo2vn8wuQjJBPELXPJfYFxUs0cwThsMxGT3jWuaeeIiU/U0qOMdotXW92k+rS/l/QiaIi1JyTauaHhsQhHEy7z9A61KNePd0fyaj0wLp1L0F55pT+60NH9R2+hd+vBhzUZ4rVAvzngSB9R6FZxin76nFU9rtBezK/8ALKwUt1V+6UfyX+hRJbjRPHhQ1TJ3MLw0OBa0gHaLbL7FDW0pJs6WqhKdUox44PmmA/8A0Kvx8vpWoWViteaieWYjKZZHyZb3y5iSBfjsLBYq0fElrjsxSfRE0ov2fqPnEX4rFC7Ka0Y/0/UfOIvxWKFKSzl7kVtJ/wAn75fI7aWnMj2sb3T3BovynYFl47gUtFNwMwAdla/tTcFrrgfWCvmAe2qfxrPSpPrg90R4iL78qworYz7TLtktQq+Wzn45ISf8+DnV1ar9J31VK+OVxdJB2udxuXMI7Uk8ZG6/HZUqrG1NO/SVI/lhb0v9RD2lFOnL5NFbQ9y3wD0LmVxh7keAehcioDpcz0ToR7QpvFtWs1se5c3yoPxo1EMD1utpaeKE0z38G0NzCRoBtx2IWdpNpizEsHqXtjMZZJAC0kO/jR2NwFfdkZRaT5HmK9LbVdCU1hbS6dSqlnYF7ag8az0rBJXfh9VwUsclr5HNdbdexva6pR3NM9DanKEkuOH5Ex1xe6Lfm8X35lB1utLtJTiFSZjHwYDGxtbmzdq0uNybDaS48S0oKzN5k2jXTwcKoxlxSLG1K+2J/Ft+8rfVQalR7In+Q30q31dq9BHm9f6xL4eSCIilKQREQBERAEREBhY1h4qKeaE7pY5I/KaW/wB154GidaztXQSlw2FwbsJG+1l6URRzrU+Ja0+qnRnZ59TzUNGqzvaYW+Jv2cX+eRXDq4wF0eHFkrS102fM1wsbOGXb9CmiJCtR3ozfrLLklLkebDofXRktdTyXbsNgSLgAbDbaONffWxV97y+QV6SRadxEsLtS5cl4/UhOqjBn09I4yNLHveTZwsbDYFsNP9FDiFLkYQJY3Z4yd17EFp5iCR0KTIpdlY2Sj30+87xcc5PNU+itfE4iWneN/ctLhxW7bj4+JcP/AAlT8BL5DupemF8sonREvx7UuSxheP1PM5wWp+Al3+8O7l3LKo9FKyZwaynk2ne5tgOckr0dZfU7iJh9qXNciucY0NlhwQ00Y4SXNHI8DjtI1z7ctgPqVXx6L1l9tPN5Jt4P+8q9LItpVRkQU62ypYXXO888YDo3VtqonOglDRLGblpsALXPTfoUp1raP1Eta2SOJz2GFjbtF9rXSEg23bwreRO6jjZNvx9ned5uzjHzPNh0XrLj2PL5BU/1S4PPDLPwkT2ZmADMCLm/OrURI1Ri8ozdr7LYOEksP76nm31p1rO1NPLduw2bcXHIRvX31sVfe8vkFekUWv4eJL+a3dF4/U82nRis73l8gqU4Po5UnCq2PgXh7nwOa0ixIY9rnWvv2Aq6UWVTFEc+0bZ4yluaf8fE82HRis73l3e8KN0Xqxs9Ty7PiFek0WO4ib/ml3ReP1PNvrYq+95fIK5w6IVzzZtNKb8osOkr0eidxEPtS59P4/2QzVroa+gic6W3Cy2uB+60bhdTNEUyWNyOdKTk9p8QiIsmoREQBERAEREAREQBERAEREAREQBERAEREAREQBERAEREAREQBERAEREAREQBERAEREAREQH/2Q=="/>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CA">
              <a:solidFill>
                <a:prstClr val="black"/>
              </a:solidFill>
              <a:latin typeface="Palatino Linotype"/>
              <a:cs typeface="+mn-cs"/>
            </a:endParaRPr>
          </a:p>
        </p:txBody>
      </p:sp>
      <p:sp>
        <p:nvSpPr>
          <p:cNvPr id="6" name="AutoShape 6" descr="data:image/jpeg;base64,/9j/4AAQSkZJRgABAQAAAQABAAD/2wCEAAkGBhIQERQUEhQVFBUUFxQVFRQVFRcYGBUVFxUVFRUWFhUXHCgfGBkkGhoUHzIsIycpLCwsFx4xNTAqNSYrLCkBCQoKDgwOGg8PGi8kHyQqLCwsLCwtLCwsLCwsLS0sNCwsLSkwNCwsNCwsKi0sLCwtLCwsLCwsLCwsLCwsKSwpLP/AABEIALcBEwMBIgACEQEDEQH/xAAcAAEAAgIDAQAAAAAAAAAAAAAABgcEBQIDCAH/xABPEAABAwICBAYJEAkEAwEAAAABAAIDBBEFEgYHITETQVFhkdEXIjJUcXOSk7EUFiQ0NVJTYnJ0gaGjsrPSIzM2QkNjgsHhJqLT8BVE4iX/xAAaAQEAAgMBAAAAAAAAAAAAAAAAAwQBAgUG/8QANxEAAgIBAQUECAUEAwEAAAAAAAECAxEEEiExQVEFE6GxMjRhcYHB0fAUFSJykSNCUuFDYqIz/9oADAMBAAIRAxEAPwC8UREAREQBERAEREAREQBERAEREAREQBERAEREAREQBERAEREAREQBERAEREAREQBERAEREAREQBERAEREAREQBU/rbo6qlkE8dXUBk7iBGyaRvBua2/ahpAym3SsnTnTisocSe2F4LBHH+ikbmZdwNzYEEHZxFRHSfTepxFrGztiAjcXN4Nrmm5BbtzPdssq1lq4czs6TRWJqe7Za8zS0mP1xaC6qqg7jBqJTzG1n81+NZtDidbLIyJtVU5pHBo9kS7z/AFLVs3LIoat0MrJWWzRuDmhwJFxuuARs+lV9rfvOq6Eq2orfjc/bg9IYJRyQwRxyv4R7Ghpeb3dbZtJ2k85WcqIxTWtiMzMofHDx5oWODjbiu9ztngW91g6WVccOHvimfE6aKR0mTYHEcERvB5T0q2ro4bXI4MtBYpxjJrMs+BbSLzr698R77m6W9SmGqzSirnrHxzzvlaY7gPscpaTtFhx3+oJG5SeDN/Z86YObaeC2kVA45ppXsqahraqVrWzTNa0EWDWyOAA2cgCwBpxiN/bc1rco3+Ste/XQkXZdm79S8foejUVXVelFUcBZOJXNm4RjOEHdEZ8pvzkKDevjEe+5ulvUtpXKJHT2fO1Nprc2ufI9FIvOvr4xHvybpb1L47TnEbH2XN0jqWv4iPQm/KbP8l4/Q9Fotbo5WumpYZH7XPYCfCtkrByAiIgCIiAIiIAiIgCIiAIiIAiIgCIiAIiIAiIgKc1j6NVNRiZMUTnB8cYa4Wt2oOa54vpUVx7ROpoWsdOwNDyWtsQbkC/FzL0aq013/qKXxrvwyq1lcUnI7Gj1lkrIVcuHgVKu2kpnSyMjYLue4NaOUldS2ei/t6l8cz+6qxWZJHbuk41ykuKTfgZ+Jau6+GMvdCSBvykE9C2es2Fwp8LBu0thkuOP+Ds2q8FU+u/9ZR/JqPTCrU4KEW17Dh6bUz1F8FPlny/0ViCpxqgNq8+KcoQvjmg71WjLZeTtX097W684yZ+P+26n5xUfivWAN5+j/v1r6AllrklUcJE/qP2bb49n4igCn84/023x7PxFAFLbxXuRT0PoS/c/kZOG0XDTRxXy8I4NueK/Gp+dS5tb1Wzw5f8AKrXLfeuEkDbHYNyxGSS3rJtdRZZLMJ7J6cwTD/U9PHFfNkaG35bLOWo0Slc+ip3OJJMbbk8a266B5NhERAEREAREQBERAEREAREQBERAEREAREQBERAFWuu/9RS+Nf8AhlWUq113fqKXxr/wyo7fQZd0HrEfvkVItnov7epfHM/utYtnov7epfHM/uqMPSXvPS6j/wCM/wBr8j0kqn14frKP5NR6YVbCqfXh+so/k1HphV270Gec7O9Yj8fJlZKS6v8AR+KuqjFLfLkLu1NjdRpTjU/7fPinKpVvmju61uNEmvZ5oiOKUwjnmjbujllY2/I2RzR9QCxVn4/7bqfnFR+M9YCjfEtQ9FE/qP2bb49n4igCn9R+zbfHs/EUAUtvFe4p6H0JfufyM3BKRs1RDG7uXva025CrgOqCg/meV/hUxR1boZGSMtmYQ5txcXG6441K3a3MSt3UPmv/AKWa5wiv1Ii1envtmnXLCx1aLrw6hbBEyJl8rAGi++wWSsHA8QNRTxSkWL2hxA4rrOV480EREAREQBERAEREAREQBERAERRjTrTVuGxNIbwkspIjYTYWbbM5x35Rcbt5I8Iw2kss3rrlZJRit7JOiombWviTjcSRs5mxNt/vufrXDsp4n8O3zMfUoPxETo/lV3VeP0L5RUN2U8T+Hb5mPqWwwjXHVxvHqhsczL9tlbkeBytIOUm3FbbyhZV8TEuzLkuT+JdKKGab6YPhw+Kqo3NPCSRgOc3MC1zXndy7Aq97LOJe/i80OtbStjF4ZFTobbo7UcfEvVVnpzoLiFdUl7ZWvhH6pju14MEDMABvNxvO1RY62sS9/F5odaO1tYlbu4vNDrUcrYSWGW6tBqapbUGs/fVHf2IK/wDleUepcodU2Isc17HRNc0hzXB+0EbQdysDSDTsUlDFUFgdJMGiOO9hmIzEk+9AuegcarWXWxiTiSJI2DkbE23+8krElVB8DNM9bfHaUlj2pfQunBROIIxUlplDQHlu4kcezl3qKaytCpsQMDoHNBi4QFrtlw/Ib35svJxqveynifw7fMx9SHWlifw7fMx9Sy7oSWGmYr7P1FctuLWfv2GZ2IK/+V5R6lJdX+gFVQ1RlmyZchb2rrm5UcwzXBXRuHDCOZl+2GTI+3xXNNr+EKf6UaXFuF+rKRwu7giwubewe9rSC3lsSkO79JLgY1C1e6qx5Ut3LHlkheN6pqx9RM+N0bmSSSSAk5T27i+xG3deywexBX/yvKPUunss4l7+LzQ607LOJe/i8yOtaZq6FlV65LG2vD6E0OgU7sH9RlzBKHh442mzs1r8SiPYgr/5XlnqWLPrdxMC7XwnebcCNtgd3bctllUWuHEGEGQQSjjbkcw25nBxsfoK2cqnvZDCrW15jCS68ufvQ7EFf/K8o9SO1P15G+Lyj1K08C0qjrqR08V2kNdmY612PAJseX+4VRN1u4nlBMkO21/0I61mUaljdxNardbY5JSxs8cpfQujR6hdBTRRPtmYwNNt1wtiqIdrbxIfxItv8oda5dlnEvfxeaHWtu/iQ/llz5r+f9F6oquptYdW7Cpqi7OGiljYHZO1Ie8DufAVGna2cT4pIef9D/8AS2d0URw7PtnnGNzwXsioka2cT9/F5kda+9lnEvfxeaHWte/iSLsu72ffwL1RUbBraxHM3M6IjM244IC4uLi99mxXbTS52NduzNB6RdSQmp8CrqNNOhpT5naiItysEREAREQBVDrtPsil8VJ99it5QXWpolJWQslgGaWDN2gtd7HWJAvszAgEfSo7YuUWkXNFZGu5Slw3+RSi2ejuASV0whiLQ4guu47LDetYQQbOa5jhsLXtLXAjeLH+2xco5XNcHNcWuG0OaS1wPKHDaFQW570enlmyH9N4zwfE51NDJE98cjS1zHOaRY8RtfaNxtf6V1NjdyHoKmGCazamGwnZHVN4y9obJ5wCx/qBPOrG0d02w6tIY0NilO6KVjWuJ+KdrXfQb8ymjCEuZQtv1NKy4JrqiBYgT63oAeKpAF+S0igyufXFEG4ewNAA4ePYBb92RUwtbliWPYSdny2qnLq2ZOG0DqiZkTLZnnKL7r86mDtTtdbuovKKhEcrmkOaXNcNoc0kEHmI2hZbtIKux9lVPH/Hl/MtYuCX6kTW13ylmueF7kyZ61qZ0MeHROO1kUwNt1xwIVfhT3WjUuliw57zdzoZSTyk8DdQJZt9Nmmg9Xh8fNmxwDA5K2dsMdg51zc7gBvKxK2kMMskbrZo3vjdbddjiw25rhSzVP7ot+Q/0KfYpqopJ5pJS6Rhkc57g07MziXOO3lJJW8atqKaK9uu7i+UZ5awsYwUep7DKTo5KD+7PGB4OGYVKOwzSfCS9I6l0aaaNx0GDTRRlxaZIXXdvuZmLZVOCbfQinrYXzrjFP0k95UK7aSnMj2MG97g0eErqXZT1Do3te3Y5hDmnfYjdsVZcd52J5cXs8cbveZukOAS0M/BS2zZWvGU3GVxPH/SVrbrMxbF5quUyzvzyEAXsBZo3ANaAABc9Kxo4y4ho3kgDaBtO4bVl4b3Gkcxh+t78bywtUUxy1jf3THm+nKR6FW1O2zWg7diu7QLRB9DSTOl2SSsPa+9aGmwJ5VSkPcjwD0Ka1OMYplHRTjbZbNdV8z6TZTPD9VdZPEyRpiyvaHC7jex5dihqzY8bqWgBtRUNA2ACeQADkADtiii4r0lkt3wtlju5bPXdks2h1b1DcNqKV7mB8kkcjSNo7Qg2PJeyiONatKukgknkMeSMAuyk3tcDZ0qeaocTlmppBLI6TJJZpe4udYi9sztpW21l+5dV8gffarbhGUNrHI4deourv7va/u37lv3lAr7FCXODW73OAF77ybLqlqGtFydlv8Av0rJwuVpmiAO3O3ZuOxzb+kdKqRW871k0ovD34JnFqeru1JdER2p3nmKuikiLWMad7WtB+gWXOPcPAFyXQjBR4Hk7b7LcbbzgIiLYhCIiAIiIAtHpBpnS0DmNqHuaXguaAx7rgGx7kGy3iqHXaPZFL4uX77FHZJxjlFrSUxutUJcN/kbnGNM8Dqxaa7vjcBKHD6Q1RJuh9JWveMNqC5zRmMUzHt2G/cucBdQwLb6L6Svw+fhmMEhyluVxLd/HcA7lV7zaf6kdz8G6Yt0Seejax5GrliLHOa4Wc0ua4cjmkgjpBXD/t+TkK7KicyPe91sz3Oe627M5xcbDkuSutQnRRY+k+LvqsBppJDd/DRtceUtbILquFN60f6eh+dD0SKEKS3j8EUtEkoNL/JmdgeHCpqIoScokcG35FZR1Jx98O8kdarLCcRNNPHM1ocY3Zg0mwPMSFOjruqB/wCtF5x/Ut65QS/UQ6urUysTpe7HXG8463aIQCgjBuGRTNvy2MIVeKxdb9VwzaCUAhr45iL8V+BNlXS0u9Nk+g9Xj8fNky1T+6LfkP8AQpJiuuOSGeaIUrXCKWWPMZiM2R7mXtwZte11X+jGkLqCoE7WCQgOblLst784B9CwK2rM0skrrB0r3yOA3AvcXkDmuVlWOMUkaS0cbLpTsWVhY3/QsXs3yd6M8+f+NZelGk//AJDA5ZsmR3CRNc3NcAiZm51hfZbiVUKdU4/07P4+P8aNbRnKSafQiu01VUq3BYe2uvzIKCu6ipjLIyMGxe4NB5CTZdKz8A9tQeNZ6VDHe0dC1uNcmuSfkd2k+jb6Co4GRwccjXhzb2s4kW287StTzKca4fdEfN4vvzKELM1iTRpppOVUZPi0W5qv0gfNRTwSEuMDXBhJueDLTYX5tyqGHuR4B6FYWqQ9tV+JP91XkPcjwD0LebzGJBpYqN1qXVeTOTjYE8is7B9UUc8EUpncDI0OsG7rjwqsnC6nmGa3p4IY4hTxOEbQ0EvcCQOMiyVOCztDW13z2e5fXO/HQsnQ7RFuHRvY15fndmuRa2yy6NZfuXVfIH32rloLpccRgc9zBG5ji0hpJHKLE8y4azXAYVVk+8H32q28OG7ocCG1HULb47Sz/J5/ZCB9N7347m6yMKceHYCN0jLHZt2hdK78KI4aMC2yRgNuI5gqMeJ6a1JQeOj8j07HuHgC5LjHuHgC5LpHjwiIgCIiAIiIAozp3oa3EoWgENljJMb/AA2zNPxTYdAUmXVVOcGOLLFwa4tB3ZrG17cV1hpNYZvXOUJKUXhlB1WrvEIyQYC7naQQV0esev72k6FIma66wgHgafb4z8y+nXVWfAU/2n5lS/pe09DnXdERz1j1/e0nQs3DdWdfM4B0XBN43PI2DwcatfHNLuBw01kbQSWxljXbrve1gBtyXv8AQq+7NNZ8DT/afmUko1we8r13ay+DcMdPvJKNL9CnnC4qamGd0T2PIJsXWDw4jnu5Vz2PcQ73d0jrVp6vdN34k2USsax8bh3F8paQLHtje97qK4trhqYqiaOOGAsjlkjaXZ7kMeW3NnW22WZ928SZFp3qoN0wxu4/Ei3Y9xDvd3SOtfHavMRsfY7ukda3/ZprPgaf7T8yl1HrJDcNFZUR2cXmNscf8R9zYNzHYANpJ5DzBaqNUiey3W14zje8I78W0L9W4bDA/tJYmtLHe9eG2IPKCLgqrqzV1iEbiOALvjMIIK3dRrorS7tIqdjeIOEjz5Qe30Lq7MuIe8pfNyf8qTlXJ5ZiijWUx2Y4x0ZovWPX97SdCesev72k6FvezLiHvKXzcn/Ks3Dddc7XD1RBG9t9phzMcBzNe5wcfpC1xV7SdvXJcIkfodW+ISuA4EsHG55AAVi4zoS9mDmkgs6QGN5vszObI17rdBstlpLphwOHerKbLIDwWTNexD3tbtAIIO1QHs01nwNP9p+ZSPu693UpR/Falqxf2v3b0aHse4h3u7pHWszBtAq9lRC50Dg1sjCTcbADt41suzTWfA0/2n5k7NNZ8DT/AGn5lGnUnneWpR10ouLxv9xsdZ+h1XU1bZYI+EaYmM2HaC1zyb34u2CiHY9xDvd3SOtSak12zgjhaaNzePg3uabcdg4EE9HhVlYHpBFW04nhJLSDscLOa4b2uHEQVIo12PKK07dXpYJSSxw6kD1a6K1VO6o4aMx548rSSNp28ihfY5xBva8ATbZcEWNuMX4lvWa66wgHgafaB8J+ZfTrqrPgaf7T8y0cqmkieNetjKUkll4zw5Gh7HuId7u6R1p2PcQ73d0jrV64JiXqmnjmtl4RodbkusDTXHn0NHJPG1rnMMYAffL20jWG9iDuKkdMEslSHaGonJQWMt4NLqrwOekglbOwsLn3ANtotzLeabYU+qoKiGOxe9lmg7jZwNt3IFWp11VnwNP9p+Zdceu6sI2w042kbpOI8V3ciK2GzgPR6nvNtpZznijS9jzEO93dI6124dq8r2SsPqdwAe1xPa++uTv8K3PZqrPgaf7T8y7qXXbUA/pKaJzePI9zTz2zAhRrui5Ja1prC8C3WDYPAFyWr0c0jhr4RLCTbc5rtjmOG9rhy/UVtFbTycCUXF4fEIiLJgIiIAiIgCIiA816SUPAVlTFa2SaS3yS4uZ/tLVrlMtbVBwWJOcBsmjjk8LheM2+hjelQ1c2axJo9lRPbrjLqkTrGsWLsBpI77XTBjvBG17vvZFBVlTVpdDFFfZG6Z1ueTJ/Zp6VipOW0zXT193Fr2vz+hOtUWI8FVTAnY6Eu8i5P1KDGUvJcd7iXHwuOY/WVlYbXGFz3NNi6KWMH5bC1YgCOWYpCuvZtnPrjwQKmem9KYaHDI9wLJ3kfGPBbehx6VFKCm4WWNg/fe1vSVYWuiIM9QtG5rJx0cAFvFf05P3EFs86quHsk/B/QrVZeF4XJUytiiGZ7twWIpbqs90o/kv9C0gsySZPqZuuqUo8URispXRSPjeLPjc5jhyFpsV0rcaYe6FX4+T0rTrV7mSwe1FN80icU05do7MCdjaiMDwGZhUHU0ov2fqfnEX4rFC1JZy9yK2k4Wfvl8jsp4DI9rGi7nENA5SdyycXweWkl4KZuR9g62/tTex2eA9C6KSpMUjJG2zMcHC+0XG64BGxZWP47LXTGabLnIa2zBla1rb2DQSTvJO0naVpux7Sd953n/XHia4XVm6mKk+yo79rYPtyG1lWrIy4gNBJOwAb+hXJqv0XkpYJZZm5XyjY07w0DjU1MXtZKHaVkVVsZ3vBS0Xct8A9C5lcYe5HgHoXIqudXmeidCPaFN4tq1mtj3Lm+VB+NGtnoR7QpvFtWs1se5c3yoPxo10p+g/ceP0/rEP3LzKIy7b+Dj5OZdkEBe5rGi7nEADnO5cCbLOwH21B41npXPistHqrXswk1xSbOGLYRNSSmKduV2Vr7fFcSAb7jtaVh7b81j07P8qc64fdFvzeL78yg6zNYk0jTTyc6oylxaLJ1JTOEtQy+wta63Pu9CtxVBqV9sT+Lb95W+rtXoI85r/WJfDyQREUpSCIiAIiIAiIgKv13UPa0s3I6SI/1NDx9x3SqqV761aDhcMlI3xFko8DXDN/tLlRCo3rEz0/Zs9qhLo2vn8wuQjJBPELXPJfYFxUs0cwThsMxGT3jWuaeeIiU/U0qOMdotXW92k+rS/l/QiaIi1JyTauaHhsQhHEy7z9A61KNePd0fyaj0wLp1L0F55pT+60NH9R2+hd+vBhzUZ4rVAvzngSB9R6FZxin76nFU9rtBezK/8ALKwUt1V+6UfyX+hRJbjRPHhQ1TJ3MLw0OBa0gHaLbL7FDW0pJs6WqhKdUox44PmmA/8A0Kvx8vpWoWViteaieWYjKZZHyZb3y5iSBfjsLBYq0fElrjsxSfRE0ov2fqPnEX4rFC7Ka0Y/0/UfOIvxWKFKSzl7kVtJ/wAn75fI7aWnMj2sb3T3BovynYFl47gUtFNwMwAdla/tTcFrrgfWCvmAe2qfxrPSpPrg90R4iL78qworYz7TLtktQq+Wzn45ISf8+DnV1ar9J31VK+OVxdJB2udxuXMI7Uk8ZG6/HZUqrG1NO/SVI/lhb0v9RD2lFOnL5NFbQ9y3wD0LmVxh7keAehcioDpcz0ToR7QpvFtWs1se5c3yoPxo1EMD1utpaeKE0z38G0NzCRoBtx2IWdpNpizEsHqXtjMZZJAC0kO/jR2NwFfdkZRaT5HmK9LbVdCU1hbS6dSqlnYF7ag8az0rBJXfh9VwUsclr5HNdbdexva6pR3NM9DanKEkuOH5Ex1xe6Lfm8X35lB1utLtJTiFSZjHwYDGxtbmzdq0uNybDaS48S0oKzN5k2jXTwcKoxlxSLG1K+2J/Ft+8rfVQalR7In+Q30q31dq9BHm9f6xL4eSCIilKQREQBERAEREBhY1h4qKeaE7pY5I/KaW/wB154GidaztXQSlw2FwbsJG+1l6URRzrU+Ja0+qnRnZ59TzUNGqzvaYW+Jv2cX+eRXDq4wF0eHFkrS102fM1wsbOGXb9CmiJCtR3ozfrLLklLkebDofXRktdTyXbsNgSLgAbDbaONffWxV97y+QV6SRadxEsLtS5cl4/UhOqjBn09I4yNLHveTZwsbDYFsNP9FDiFLkYQJY3Z4yd17EFp5iCR0KTIpdlY2Sj30+87xcc5PNU+itfE4iWneN/ctLhxW7bj4+JcP/AAlT8BL5DupemF8sonREvx7UuSxheP1PM5wWp+Al3+8O7l3LKo9FKyZwaynk2ne5tgOckr0dZfU7iJh9qXNciucY0NlhwQ00Y4SXNHI8DjtI1z7ctgPqVXx6L1l9tPN5Jt4P+8q9LItpVRkQU62ypYXXO888YDo3VtqonOglDRLGblpsALXPTfoUp1raP1Eta2SOJz2GFjbtF9rXSEg23bwreRO6jjZNvx9ned5uzjHzPNh0XrLj2PL5BU/1S4PPDLPwkT2ZmADMCLm/OrURI1Ri8ozdr7LYOEksP76nm31p1rO1NPLduw2bcXHIRvX31sVfe8vkFekUWv4eJL+a3dF4/U82nRis73l8gqU4Po5UnCq2PgXh7nwOa0ixIY9rnWvv2Aq6UWVTFEc+0bZ4yluaf8fE82HRis73l3e8KN0Xqxs9Ty7PiFek0WO4ib/ml3ReP1PNvrYq+95fIK5w6IVzzZtNKb8osOkr0eidxEPtS59P4/2QzVroa+gic6W3Cy2uB+60bhdTNEUyWNyOdKTk9p8QiIsmoREQBERAEREAREQBERAEREAREQBERAEREAREQBERAEREAREQBERAEREAREQBERAEREAREQH/2Q=="/>
          <p:cNvSpPr>
            <a:spLocks noChangeAspect="1" noChangeArrowheads="1"/>
          </p:cNvSpPr>
          <p:nvPr/>
        </p:nvSpPr>
        <p:spPr bwMode="auto">
          <a:xfrm>
            <a:off x="307975" y="5953"/>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CA">
              <a:solidFill>
                <a:prstClr val="black"/>
              </a:solidFill>
              <a:latin typeface="Palatino Linotype"/>
              <a:cs typeface="+mn-cs"/>
            </a:endParaRPr>
          </a:p>
        </p:txBody>
      </p:sp>
      <p:sp>
        <p:nvSpPr>
          <p:cNvPr id="17" name="Title 1"/>
          <p:cNvSpPr>
            <a:spLocks noGrp="1"/>
          </p:cNvSpPr>
          <p:nvPr>
            <p:ph type="title"/>
          </p:nvPr>
        </p:nvSpPr>
        <p:spPr>
          <a:xfrm>
            <a:off x="0" y="234553"/>
            <a:ext cx="9143999" cy="681540"/>
          </a:xfrm>
        </p:spPr>
        <p:txBody>
          <a:bodyPr/>
          <a:lstStyle/>
          <a:p>
            <a:r>
              <a:rPr lang="en-CA" sz="4800" dirty="0" smtClean="0">
                <a:solidFill>
                  <a:schemeClr val="bg1"/>
                </a:solidFill>
                <a:latin typeface="Tahoma" pitchFamily="34" charset="0"/>
                <a:ea typeface="Tahoma" pitchFamily="34" charset="0"/>
                <a:cs typeface="Tahoma" pitchFamily="34" charset="0"/>
              </a:rPr>
              <a:t>Pattern Broken</a:t>
            </a:r>
            <a:endParaRPr lang="en-CA" sz="4800" dirty="0">
              <a:solidFill>
                <a:schemeClr val="bg1"/>
              </a:solidFill>
              <a:latin typeface="Tahoma" pitchFamily="34" charset="0"/>
              <a:ea typeface="Tahoma" pitchFamily="34" charset="0"/>
              <a:cs typeface="Tahoma" pitchFamily="34" charset="0"/>
            </a:endParaRPr>
          </a:p>
        </p:txBody>
      </p:sp>
      <p:pic>
        <p:nvPicPr>
          <p:cNvPr id="5124" name="Picture 4" descr="http://cartercole.com/ccarchive/files/killtut/killtut_1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1347614"/>
            <a:ext cx="5407918" cy="3617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482726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4090"/>
            <a:ext cx="9144000" cy="5036395"/>
          </a:xfrm>
          <a:prstGeom prst="rect">
            <a:avLst/>
          </a:prstGeom>
        </p:spPr>
      </p:pic>
      <p:sp>
        <p:nvSpPr>
          <p:cNvPr id="5" name="AutoShape 4" descr="data:image/jpeg;base64,/9j/4AAQSkZJRgABAQAAAQABAAD/2wCEAAkGBhIQERQUEhQVFBUUFxQVFRQVFRcYGBUVFxUVFRUWFhUXHCgfGBkkGhoUHzIsIycpLCwsFx4xNTAqNSYrLCkBCQoKDgwOGg8PGi8kHyQqLCwsLCwtLCwsLCwsLS0sNCwsLSkwNCwsNCwsKi0sLCwtLCwsLCwsLCwsLCwsKSwpLP/AABEIALcBEwMBIgACEQEDEQH/xAAcAAEAAgIDAQAAAAAAAAAAAAAABgcEBQIDCAH/xABPEAABAwICBAYJEAkEAwEAAAABAAIDBBEFEgYHITETQVFhkdEXIjJUcXOSk7EUFiQ0NVJTYnJ0gaGjsrPSIzM2QkNjgsHhJqLT8BVE4iX/xAAaAQEAAgMBAAAAAAAAAAAAAAAAAwQBAgUG/8QANxEAAgIBAQUECAUEAwEAAAAAAAECAxEEEiExQVEFE6GxMjRhcYHB0fAUFSJykSNCUuFDYqIz/9oADAMBAAIRAxEAPwC8UREAREQBERAEREAREQBERAEREAREQBERAEREAREQBERAEREAREQBERAEREAREQBERAEREAREQBERAEREAREQBU/rbo6qlkE8dXUBk7iBGyaRvBua2/ahpAym3SsnTnTisocSe2F4LBHH+ikbmZdwNzYEEHZxFRHSfTepxFrGztiAjcXN4Nrmm5BbtzPdssq1lq4czs6TRWJqe7Za8zS0mP1xaC6qqg7jBqJTzG1n81+NZtDidbLIyJtVU5pHBo9kS7z/AFLVs3LIoat0MrJWWzRuDmhwJFxuuARs+lV9rfvOq6Eq2orfjc/bg9IYJRyQwRxyv4R7Ghpeb3dbZtJ2k85WcqIxTWtiMzMofHDx5oWODjbiu9ztngW91g6WVccOHvimfE6aKR0mTYHEcERvB5T0q2ro4bXI4MtBYpxjJrMs+BbSLzr698R77m6W9SmGqzSirnrHxzzvlaY7gPscpaTtFhx3+oJG5SeDN/Z86YObaeC2kVA45ppXsqahraqVrWzTNa0EWDWyOAA2cgCwBpxiN/bc1rco3+Ste/XQkXZdm79S8foejUVXVelFUcBZOJXNm4RjOEHdEZ8pvzkKDevjEe+5ulvUtpXKJHT2fO1Nprc2ufI9FIvOvr4xHvybpb1L47TnEbH2XN0jqWv4iPQm/KbP8l4/Q9Fotbo5WumpYZH7XPYCfCtkrByAiIgCIiAIiIAiIgCIiAIiIAiIgCIiAIiIAiIgKc1j6NVNRiZMUTnB8cYa4Wt2oOa54vpUVx7ROpoWsdOwNDyWtsQbkC/FzL0aq013/qKXxrvwyq1lcUnI7Gj1lkrIVcuHgVKu2kpnSyMjYLue4NaOUldS2ei/t6l8cz+6qxWZJHbuk41ykuKTfgZ+Jau6+GMvdCSBvykE9C2es2Fwp8LBu0thkuOP+Ds2q8FU+u/9ZR/JqPTCrU4KEW17Dh6bUz1F8FPlny/0ViCpxqgNq8+KcoQvjmg71WjLZeTtX097W684yZ+P+26n5xUfivWAN5+j/v1r6AllrklUcJE/qP2bb49n4igCn84/023x7PxFAFLbxXuRT0PoS/c/kZOG0XDTRxXy8I4NueK/Gp+dS5tb1Wzw5f8AKrXLfeuEkDbHYNyxGSS3rJtdRZZLMJ7J6cwTD/U9PHFfNkaG35bLOWo0Slc+ip3OJJMbbk8a266B5NhERAEREAREQBERAEREAREQBERAEREAREQBERAFWuu/9RS+Nf8AhlWUq113fqKXxr/wyo7fQZd0HrEfvkVItnov7epfHM/utYtnov7epfHM/uqMPSXvPS6j/wCM/wBr8j0kqn14frKP5NR6YVbCqfXh+so/k1HphV270Gec7O9Yj8fJlZKS6v8AR+KuqjFLfLkLu1NjdRpTjU/7fPinKpVvmju61uNEmvZ5oiOKUwjnmjbujllY2/I2RzR9QCxVn4/7bqfnFR+M9YCjfEtQ9FE/qP2bb49n4igCn9R+zbfHs/EUAUtvFe4p6H0JfufyM3BKRs1RDG7uXva025CrgOqCg/meV/hUxR1boZGSMtmYQ5txcXG6441K3a3MSt3UPmv/AKWa5wiv1Ii1envtmnXLCx1aLrw6hbBEyJl8rAGi++wWSsHA8QNRTxSkWL2hxA4rrOV480EREAREQBERAEREAREQBERAERRjTrTVuGxNIbwkspIjYTYWbbM5x35Rcbt5I8Iw2kss3rrlZJRit7JOiombWviTjcSRs5mxNt/vufrXDsp4n8O3zMfUoPxETo/lV3VeP0L5RUN2U8T+Hb5mPqWwwjXHVxvHqhsczL9tlbkeBytIOUm3FbbyhZV8TEuzLkuT+JdKKGab6YPhw+Kqo3NPCSRgOc3MC1zXndy7Aq97LOJe/i80OtbStjF4ZFTobbo7UcfEvVVnpzoLiFdUl7ZWvhH6pju14MEDMABvNxvO1RY62sS9/F5odaO1tYlbu4vNDrUcrYSWGW6tBqapbUGs/fVHf2IK/wDleUepcodU2Isc17HRNc0hzXB+0EbQdysDSDTsUlDFUFgdJMGiOO9hmIzEk+9AuegcarWXWxiTiSJI2DkbE23+8krElVB8DNM9bfHaUlj2pfQunBROIIxUlplDQHlu4kcezl3qKaytCpsQMDoHNBi4QFrtlw/Ib35svJxqveynifw7fMx9SHWlifw7fMx9Sy7oSWGmYr7P1FctuLWfv2GZ2IK/+V5R6lJdX+gFVQ1RlmyZchb2rrm5UcwzXBXRuHDCOZl+2GTI+3xXNNr+EKf6UaXFuF+rKRwu7giwubewe9rSC3lsSkO79JLgY1C1e6qx5Ut3LHlkheN6pqx9RM+N0bmSSSSAk5T27i+xG3deywexBX/yvKPUunss4l7+LzQ607LOJe/i8yOtaZq6FlV65LG2vD6E0OgU7sH9RlzBKHh442mzs1r8SiPYgr/5XlnqWLPrdxMC7XwnebcCNtgd3bctllUWuHEGEGQQSjjbkcw25nBxsfoK2cqnvZDCrW15jCS68ufvQ7EFf/K8o9SO1P15G+Lyj1K08C0qjrqR08V2kNdmY612PAJseX+4VRN1u4nlBMkO21/0I61mUaljdxNardbY5JSxs8cpfQujR6hdBTRRPtmYwNNt1wtiqIdrbxIfxItv8oda5dlnEvfxeaHWtu/iQ/llz5r+f9F6oquptYdW7Cpqi7OGiljYHZO1Ie8DufAVGna2cT4pIef9D/8AS2d0URw7PtnnGNzwXsioka2cT9/F5kda+9lnEvfxeaHWte/iSLsu72ffwL1RUbBraxHM3M6IjM244IC4uLi99mxXbTS52NduzNB6RdSQmp8CrqNNOhpT5naiItysEREAREQBVDrtPsil8VJ99it5QXWpolJWQslgGaWDN2gtd7HWJAvszAgEfSo7YuUWkXNFZGu5Slw3+RSi2ejuASV0whiLQ4guu47LDetYQQbOa5jhsLXtLXAjeLH+2xco5XNcHNcWuG0OaS1wPKHDaFQW570enlmyH9N4zwfE51NDJE98cjS1zHOaRY8RtfaNxtf6V1NjdyHoKmGCazamGwnZHVN4y9obJ5wCx/qBPOrG0d02w6tIY0NilO6KVjWuJ+KdrXfQb8ymjCEuZQtv1NKy4JrqiBYgT63oAeKpAF+S0igyufXFEG4ewNAA4ePYBb92RUwtbliWPYSdny2qnLq2ZOG0DqiZkTLZnnKL7r86mDtTtdbuovKKhEcrmkOaXNcNoc0kEHmI2hZbtIKux9lVPH/Hl/MtYuCX6kTW13ylmueF7kyZ61qZ0MeHROO1kUwNt1xwIVfhT3WjUuliw57zdzoZSTyk8DdQJZt9Nmmg9Xh8fNmxwDA5K2dsMdg51zc7gBvKxK2kMMskbrZo3vjdbddjiw25rhSzVP7ot+Q/0KfYpqopJ5pJS6Rhkc57g07MziXOO3lJJW8atqKaK9uu7i+UZ5awsYwUep7DKTo5KD+7PGB4OGYVKOwzSfCS9I6l0aaaNx0GDTRRlxaZIXXdvuZmLZVOCbfQinrYXzrjFP0k95UK7aSnMj2MG97g0eErqXZT1Do3te3Y5hDmnfYjdsVZcd52J5cXs8cbveZukOAS0M/BS2zZWvGU3GVxPH/SVrbrMxbF5quUyzvzyEAXsBZo3ANaAABc9Kxo4y4ho3kgDaBtO4bVl4b3Gkcxh+t78bywtUUxy1jf3THm+nKR6FW1O2zWg7diu7QLRB9DSTOl2SSsPa+9aGmwJ5VSkPcjwD0Ka1OMYplHRTjbZbNdV8z6TZTPD9VdZPEyRpiyvaHC7jex5dihqzY8bqWgBtRUNA2ACeQADkADtiii4r0lkt3wtlju5bPXdks2h1b1DcNqKV7mB8kkcjSNo7Qg2PJeyiONatKukgknkMeSMAuyk3tcDZ0qeaocTlmppBLI6TJJZpe4udYi9sztpW21l+5dV8gffarbhGUNrHI4deourv7va/u37lv3lAr7FCXODW73OAF77ybLqlqGtFydlv8Av0rJwuVpmiAO3O3ZuOxzb+kdKqRW871k0ovD34JnFqeru1JdER2p3nmKuikiLWMad7WtB+gWXOPcPAFyXQjBR4Hk7b7LcbbzgIiLYhCIiAIiIAtHpBpnS0DmNqHuaXguaAx7rgGx7kGy3iqHXaPZFL4uX77FHZJxjlFrSUxutUJcN/kbnGNM8Dqxaa7vjcBKHD6Q1RJuh9JWveMNqC5zRmMUzHt2G/cucBdQwLb6L6Svw+fhmMEhyluVxLd/HcA7lV7zaf6kdz8G6Yt0Seejax5GrliLHOa4Wc0ua4cjmkgjpBXD/t+TkK7KicyPe91sz3Oe627M5xcbDkuSutQnRRY+k+LvqsBppJDd/DRtceUtbILquFN60f6eh+dD0SKEKS3j8EUtEkoNL/JmdgeHCpqIoScokcG35FZR1Jx98O8kdarLCcRNNPHM1ocY3Zg0mwPMSFOjruqB/wCtF5x/Ut65QS/UQ6urUysTpe7HXG8463aIQCgjBuGRTNvy2MIVeKxdb9VwzaCUAhr45iL8V+BNlXS0u9Nk+g9Xj8fNky1T+6LfkP8AQpJiuuOSGeaIUrXCKWWPMZiM2R7mXtwZte11X+jGkLqCoE7WCQgOblLst784B9CwK2rM0skrrB0r3yOA3AvcXkDmuVlWOMUkaS0cbLpTsWVhY3/QsXs3yd6M8+f+NZelGk//AJDA5ZsmR3CRNc3NcAiZm51hfZbiVUKdU4/07P4+P8aNbRnKSafQiu01VUq3BYe2uvzIKCu6ipjLIyMGxe4NB5CTZdKz8A9tQeNZ6VDHe0dC1uNcmuSfkd2k+jb6Co4GRwccjXhzb2s4kW287StTzKca4fdEfN4vvzKELM1iTRpppOVUZPi0W5qv0gfNRTwSEuMDXBhJueDLTYX5tyqGHuR4B6FYWqQ9tV+JP91XkPcjwD0LebzGJBpYqN1qXVeTOTjYE8is7B9UUc8EUpncDI0OsG7rjwqsnC6nmGa3p4IY4hTxOEbQ0EvcCQOMiyVOCztDW13z2e5fXO/HQsnQ7RFuHRvY15fndmuRa2yy6NZfuXVfIH32rloLpccRgc9zBG5ji0hpJHKLE8y4azXAYVVk+8H32q28OG7ocCG1HULb47Sz/J5/ZCB9N7347m6yMKceHYCN0jLHZt2hdK78KI4aMC2yRgNuI5gqMeJ6a1JQeOj8j07HuHgC5LjHuHgC5LpHjwiIgCIiAIiIAozp3oa3EoWgENljJMb/AA2zNPxTYdAUmXVVOcGOLLFwa4tB3ZrG17cV1hpNYZvXOUJKUXhlB1WrvEIyQYC7naQQV0esev72k6FIma66wgHgafb4z8y+nXVWfAU/2n5lS/pe09DnXdERz1j1/e0nQs3DdWdfM4B0XBN43PI2DwcatfHNLuBw01kbQSWxljXbrve1gBtyXv8AQq+7NNZ8DT/afmUko1we8r13ay+DcMdPvJKNL9CnnC4qamGd0T2PIJsXWDw4jnu5Vz2PcQ73d0jrVp6vdN34k2USsax8bh3F8paQLHtje97qK4trhqYqiaOOGAsjlkjaXZ7kMeW3NnW22WZ928SZFp3qoN0wxu4/Ei3Y9xDvd3SOtfHavMRsfY7ukda3/ZprPgaf7T8yl1HrJDcNFZUR2cXmNscf8R9zYNzHYANpJ5DzBaqNUiey3W14zje8I78W0L9W4bDA/tJYmtLHe9eG2IPKCLgqrqzV1iEbiOALvjMIIK3dRrorS7tIqdjeIOEjz5Qe30Lq7MuIe8pfNyf8qTlXJ5ZiijWUx2Y4x0ZovWPX97SdCesev72k6FvezLiHvKXzcn/Ks3Dddc7XD1RBG9t9phzMcBzNe5wcfpC1xV7SdvXJcIkfodW+ISuA4EsHG55AAVi4zoS9mDmkgs6QGN5vszObI17rdBstlpLphwOHerKbLIDwWTNexD3tbtAIIO1QHs01nwNP9p+ZSPu693UpR/Falqxf2v3b0aHse4h3u7pHWszBtAq9lRC50Dg1sjCTcbADt41suzTWfA0/2n5k7NNZ8DT/AGn5lGnUnneWpR10ouLxv9xsdZ+h1XU1bZYI+EaYmM2HaC1zyb34u2CiHY9xDvd3SOtSak12zgjhaaNzePg3uabcdg4EE9HhVlYHpBFW04nhJLSDscLOa4b2uHEQVIo12PKK07dXpYJSSxw6kD1a6K1VO6o4aMx548rSSNp28ihfY5xBva8ATbZcEWNuMX4lvWa66wgHgafaB8J+ZfTrqrPgaf7T8y0cqmkieNetjKUkll4zw5Gh7HuId7u6R1p2PcQ73d0jrV64JiXqmnjmtl4RodbkusDTXHn0NHJPG1rnMMYAffL20jWG9iDuKkdMEslSHaGonJQWMt4NLqrwOekglbOwsLn3ANtotzLeabYU+qoKiGOxe9lmg7jZwNt3IFWp11VnwNP9p+Zdceu6sI2w042kbpOI8V3ciK2GzgPR6nvNtpZznijS9jzEO93dI6124dq8r2SsPqdwAe1xPa++uTv8K3PZqrPgaf7T8y7qXXbUA/pKaJzePI9zTz2zAhRrui5Ja1prC8C3WDYPAFyWr0c0jhr4RLCTbc5rtjmOG9rhy/UVtFbTycCUXF4fEIiLJgIiIAiIgCIiA816SUPAVlTFa2SaS3yS4uZ/tLVrlMtbVBwWJOcBsmjjk8LheM2+hjelQ1c2axJo9lRPbrjLqkTrGsWLsBpI77XTBjvBG17vvZFBVlTVpdDFFfZG6Z1ueTJ/Zp6VipOW0zXT193Fr2vz+hOtUWI8FVTAnY6Eu8i5P1KDGUvJcd7iXHwuOY/WVlYbXGFz3NNi6KWMH5bC1YgCOWYpCuvZtnPrjwQKmem9KYaHDI9wLJ3kfGPBbehx6VFKCm4WWNg/fe1vSVYWuiIM9QtG5rJx0cAFvFf05P3EFs86quHsk/B/QrVZeF4XJUytiiGZ7twWIpbqs90o/kv9C0gsySZPqZuuqUo8URispXRSPjeLPjc5jhyFpsV0rcaYe6FX4+T0rTrV7mSwe1FN80icU05do7MCdjaiMDwGZhUHU0ov2fqfnEX4rFC1JZy9yK2k4Wfvl8jsp4DI9rGi7nENA5SdyycXweWkl4KZuR9g62/tTex2eA9C6KSpMUjJG2zMcHC+0XG64BGxZWP47LXTGabLnIa2zBla1rb2DQSTvJO0naVpux7Sd953n/XHia4XVm6mKk+yo79rYPtyG1lWrIy4gNBJOwAb+hXJqv0XkpYJZZm5XyjY07w0DjU1MXtZKHaVkVVsZ3vBS0Xct8A9C5lcYe5HgHoXIqudXmeidCPaFN4tq1mtj3Lm+VB+NGtnoR7QpvFtWs1se5c3yoPxo10p+g/ceP0/rEP3LzKIy7b+Dj5OZdkEBe5rGi7nEADnO5cCbLOwH21B41npXPistHqrXswk1xSbOGLYRNSSmKduV2Vr7fFcSAb7jtaVh7b81j07P8qc64fdFvzeL78yg6zNYk0jTTyc6oylxaLJ1JTOEtQy+wta63Pu9CtxVBqV9sT+Lb95W+rtXoI85r/WJfDyQREUpSCIiAIiIAiIgKv13UPa0s3I6SI/1NDx9x3SqqV761aDhcMlI3xFko8DXDN/tLlRCo3rEz0/Zs9qhLo2vn8wuQjJBPELXPJfYFxUs0cwThsMxGT3jWuaeeIiU/U0qOMdotXW92k+rS/l/QiaIi1JyTauaHhsQhHEy7z9A61KNePd0fyaj0wLp1L0F55pT+60NH9R2+hd+vBhzUZ4rVAvzngSB9R6FZxin76nFU9rtBezK/8ALKwUt1V+6UfyX+hRJbjRPHhQ1TJ3MLw0OBa0gHaLbL7FDW0pJs6WqhKdUox44PmmA/8A0Kvx8vpWoWViteaieWYjKZZHyZb3y5iSBfjsLBYq0fElrjsxSfRE0ov2fqPnEX4rFC7Ka0Y/0/UfOIvxWKFKSzl7kVtJ/wAn75fI7aWnMj2sb3T3BovynYFl47gUtFNwMwAdla/tTcFrrgfWCvmAe2qfxrPSpPrg90R4iL78qworYz7TLtktQq+Wzn45ISf8+DnV1ar9J31VK+OVxdJB2udxuXMI7Uk8ZG6/HZUqrG1NO/SVI/lhb0v9RD2lFOnL5NFbQ9y3wD0LmVxh7keAehcioDpcz0ToR7QpvFtWs1se5c3yoPxo1EMD1utpaeKE0z38G0NzCRoBtx2IWdpNpizEsHqXtjMZZJAC0kO/jR2NwFfdkZRaT5HmK9LbVdCU1hbS6dSqlnYF7ag8az0rBJXfh9VwUsclr5HNdbdexva6pR3NM9DanKEkuOH5Ex1xe6Lfm8X35lB1utLtJTiFSZjHwYDGxtbmzdq0uNybDaS48S0oKzN5k2jXTwcKoxlxSLG1K+2J/Ft+8rfVQalR7In+Q30q31dq9BHm9f6xL4eSCIilKQREQBERAEREBhY1h4qKeaE7pY5I/KaW/wB154GidaztXQSlw2FwbsJG+1l6URRzrU+Ja0+qnRnZ59TzUNGqzvaYW+Jv2cX+eRXDq4wF0eHFkrS102fM1wsbOGXb9CmiJCtR3ozfrLLklLkebDofXRktdTyXbsNgSLgAbDbaONffWxV97y+QV6SRadxEsLtS5cl4/UhOqjBn09I4yNLHveTZwsbDYFsNP9FDiFLkYQJY3Z4yd17EFp5iCR0KTIpdlY2Sj30+87xcc5PNU+itfE4iWneN/ctLhxW7bj4+JcP/AAlT8BL5DupemF8sonREvx7UuSxheP1PM5wWp+Al3+8O7l3LKo9FKyZwaynk2ne5tgOckr0dZfU7iJh9qXNciucY0NlhwQ00Y4SXNHI8DjtI1z7ctgPqVXx6L1l9tPN5Jt4P+8q9LItpVRkQU62ypYXXO888YDo3VtqonOglDRLGblpsALXPTfoUp1raP1Eta2SOJz2GFjbtF9rXSEg23bwreRO6jjZNvx9ned5uzjHzPNh0XrLj2PL5BU/1S4PPDLPwkT2ZmADMCLm/OrURI1Ri8ozdr7LYOEksP76nm31p1rO1NPLduw2bcXHIRvX31sVfe8vkFekUWv4eJL+a3dF4/U82nRis73l8gqU4Po5UnCq2PgXh7nwOa0ixIY9rnWvv2Aq6UWVTFEc+0bZ4yluaf8fE82HRis73l3e8KN0Xqxs9Ty7PiFek0WO4ib/ml3ReP1PNvrYq+95fIK5w6IVzzZtNKb8osOkr0eidxEPtS59P4/2QzVroa+gic6W3Cy2uB+60bhdTNEUyWNyOdKTk9p8QiIsmoREQBERAEREAREQBERAEREAREQBERAEREAREQBERAEREAREQBERAEREAREQBERAEREAREQH/2Q=="/>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CA">
              <a:solidFill>
                <a:prstClr val="black"/>
              </a:solidFill>
              <a:latin typeface="Palatino Linotype"/>
              <a:cs typeface="+mn-cs"/>
            </a:endParaRPr>
          </a:p>
        </p:txBody>
      </p:sp>
      <p:sp>
        <p:nvSpPr>
          <p:cNvPr id="6" name="AutoShape 6" descr="data:image/jpeg;base64,/9j/4AAQSkZJRgABAQAAAQABAAD/2wCEAAkGBhIQERQUEhQVFBUUFxQVFRQVFRcYGBUVFxUVFRUWFhUXHCgfGBkkGhoUHzIsIycpLCwsFx4xNTAqNSYrLCkBCQoKDgwOGg8PGi8kHyQqLCwsLCwtLCwsLCwsLS0sNCwsLSkwNCwsNCwsKi0sLCwtLCwsLCwsLCwsLCwsKSwpLP/AABEIALcBEwMBIgACEQEDEQH/xAAcAAEAAgIDAQAAAAAAAAAAAAAABgcEBQIDCAH/xABPEAABAwICBAYJEAkEAwEAAAABAAIDBBEFEgYHITETQVFhkdEXIjJUcXOSk7EUFiQ0NVJTYnJ0gaGjsrPSIzM2QkNjgsHhJqLT8BVE4iX/xAAaAQEAAgMBAAAAAAAAAAAAAAAAAwQBAgUG/8QANxEAAgIBAQUECAUEAwEAAAAAAAECAxEEEiExQVEFE6GxMjRhcYHB0fAUFSJykSNCUuFDYqIz/9oADAMBAAIRAxEAPwC8UREAREQBERAEREAREQBERAEREAREQBERAEREAREQBERAEREAREQBERAEREAREQBERAEREAREQBERAEREAREQBU/rbo6qlkE8dXUBk7iBGyaRvBua2/ahpAym3SsnTnTisocSe2F4LBHH+ikbmZdwNzYEEHZxFRHSfTepxFrGztiAjcXN4Nrmm5BbtzPdssq1lq4czs6TRWJqe7Za8zS0mP1xaC6qqg7jBqJTzG1n81+NZtDidbLIyJtVU5pHBo9kS7z/AFLVs3LIoat0MrJWWzRuDmhwJFxuuARs+lV9rfvOq6Eq2orfjc/bg9IYJRyQwRxyv4R7Ghpeb3dbZtJ2k85WcqIxTWtiMzMofHDx5oWODjbiu9ztngW91g6WVccOHvimfE6aKR0mTYHEcERvB5T0q2ro4bXI4MtBYpxjJrMs+BbSLzr698R77m6W9SmGqzSirnrHxzzvlaY7gPscpaTtFhx3+oJG5SeDN/Z86YObaeC2kVA45ppXsqahraqVrWzTNa0EWDWyOAA2cgCwBpxiN/bc1rco3+Ste/XQkXZdm79S8foejUVXVelFUcBZOJXNm4RjOEHdEZ8pvzkKDevjEe+5ulvUtpXKJHT2fO1Nprc2ufI9FIvOvr4xHvybpb1L47TnEbH2XN0jqWv4iPQm/KbP8l4/Q9Fotbo5WumpYZH7XPYCfCtkrByAiIgCIiAIiIAiIgCIiAIiIAiIgCIiAIiIAiIgKc1j6NVNRiZMUTnB8cYa4Wt2oOa54vpUVx7ROpoWsdOwNDyWtsQbkC/FzL0aq013/qKXxrvwyq1lcUnI7Gj1lkrIVcuHgVKu2kpnSyMjYLue4NaOUldS2ei/t6l8cz+6qxWZJHbuk41ykuKTfgZ+Jau6+GMvdCSBvykE9C2es2Fwp8LBu0thkuOP+Ds2q8FU+u/9ZR/JqPTCrU4KEW17Dh6bUz1F8FPlny/0ViCpxqgNq8+KcoQvjmg71WjLZeTtX097W684yZ+P+26n5xUfivWAN5+j/v1r6AllrklUcJE/qP2bb49n4igCn84/023x7PxFAFLbxXuRT0PoS/c/kZOG0XDTRxXy8I4NueK/Gp+dS5tb1Wzw5f8AKrXLfeuEkDbHYNyxGSS3rJtdRZZLMJ7J6cwTD/U9PHFfNkaG35bLOWo0Slc+ip3OJJMbbk8a266B5NhERAEREAREQBERAEREAREQBERAEREAREQBERAFWuu/9RS+Nf8AhlWUq113fqKXxr/wyo7fQZd0HrEfvkVItnov7epfHM/utYtnov7epfHM/uqMPSXvPS6j/wCM/wBr8j0kqn14frKP5NR6YVbCqfXh+so/k1HphV270Gec7O9Yj8fJlZKS6v8AR+KuqjFLfLkLu1NjdRpTjU/7fPinKpVvmju61uNEmvZ5oiOKUwjnmjbujllY2/I2RzR9QCxVn4/7bqfnFR+M9YCjfEtQ9FE/qP2bb49n4igCn9R+zbfHs/EUAUtvFe4p6H0JfufyM3BKRs1RDG7uXva025CrgOqCg/meV/hUxR1boZGSMtmYQ5txcXG6441K3a3MSt3UPmv/AKWa5wiv1Ii1envtmnXLCx1aLrw6hbBEyJl8rAGi++wWSsHA8QNRTxSkWL2hxA4rrOV480EREAREQBERAEREAREQBERAERRjTrTVuGxNIbwkspIjYTYWbbM5x35Rcbt5I8Iw2kss3rrlZJRit7JOiombWviTjcSRs5mxNt/vufrXDsp4n8O3zMfUoPxETo/lV3VeP0L5RUN2U8T+Hb5mPqWwwjXHVxvHqhsczL9tlbkeBytIOUm3FbbyhZV8TEuzLkuT+JdKKGab6YPhw+Kqo3NPCSRgOc3MC1zXndy7Aq97LOJe/i80OtbStjF4ZFTobbo7UcfEvVVnpzoLiFdUl7ZWvhH6pju14MEDMABvNxvO1RY62sS9/F5odaO1tYlbu4vNDrUcrYSWGW6tBqapbUGs/fVHf2IK/wDleUepcodU2Isc17HRNc0hzXB+0EbQdysDSDTsUlDFUFgdJMGiOO9hmIzEk+9AuegcarWXWxiTiSJI2DkbE23+8krElVB8DNM9bfHaUlj2pfQunBROIIxUlplDQHlu4kcezl3qKaytCpsQMDoHNBi4QFrtlw/Ib35svJxqveynifw7fMx9SHWlifw7fMx9Sy7oSWGmYr7P1FctuLWfv2GZ2IK/+V5R6lJdX+gFVQ1RlmyZchb2rrm5UcwzXBXRuHDCOZl+2GTI+3xXNNr+EKf6UaXFuF+rKRwu7giwubewe9rSC3lsSkO79JLgY1C1e6qx5Ut3LHlkheN6pqx9RM+N0bmSSSSAk5T27i+xG3deywexBX/yvKPUunss4l7+LzQ607LOJe/i8yOtaZq6FlV65LG2vD6E0OgU7sH9RlzBKHh442mzs1r8SiPYgr/5XlnqWLPrdxMC7XwnebcCNtgd3bctllUWuHEGEGQQSjjbkcw25nBxsfoK2cqnvZDCrW15jCS68ufvQ7EFf/K8o9SO1P15G+Lyj1K08C0qjrqR08V2kNdmY612PAJseX+4VRN1u4nlBMkO21/0I61mUaljdxNardbY5JSxs8cpfQujR6hdBTRRPtmYwNNt1wtiqIdrbxIfxItv8oda5dlnEvfxeaHWtu/iQ/llz5r+f9F6oquptYdW7Cpqi7OGiljYHZO1Ie8DufAVGna2cT4pIef9D/8AS2d0URw7PtnnGNzwXsioka2cT9/F5kda+9lnEvfxeaHWte/iSLsu72ffwL1RUbBraxHM3M6IjM244IC4uLi99mxXbTS52NduzNB6RdSQmp8CrqNNOhpT5naiItysEREAREQBVDrtPsil8VJ99it5QXWpolJWQslgGaWDN2gtd7HWJAvszAgEfSo7YuUWkXNFZGu5Slw3+RSi2ejuASV0whiLQ4guu47LDetYQQbOa5jhsLXtLXAjeLH+2xco5XNcHNcWuG0OaS1wPKHDaFQW570enlmyH9N4zwfE51NDJE98cjS1zHOaRY8RtfaNxtf6V1NjdyHoKmGCazamGwnZHVN4y9obJ5wCx/qBPOrG0d02w6tIY0NilO6KVjWuJ+KdrXfQb8ymjCEuZQtv1NKy4JrqiBYgT63oAeKpAF+S0igyufXFEG4ewNAA4ePYBb92RUwtbliWPYSdny2qnLq2ZOG0DqiZkTLZnnKL7r86mDtTtdbuovKKhEcrmkOaXNcNoc0kEHmI2hZbtIKux9lVPH/Hl/MtYuCX6kTW13ylmueF7kyZ61qZ0MeHROO1kUwNt1xwIVfhT3WjUuliw57zdzoZSTyk8DdQJZt9Nmmg9Xh8fNmxwDA5K2dsMdg51zc7gBvKxK2kMMskbrZo3vjdbddjiw25rhSzVP7ot+Q/0KfYpqopJ5pJS6Rhkc57g07MziXOO3lJJW8atqKaK9uu7i+UZ5awsYwUep7DKTo5KD+7PGB4OGYVKOwzSfCS9I6l0aaaNx0GDTRRlxaZIXXdvuZmLZVOCbfQinrYXzrjFP0k95UK7aSnMj2MG97g0eErqXZT1Do3te3Y5hDmnfYjdsVZcd52J5cXs8cbveZukOAS0M/BS2zZWvGU3GVxPH/SVrbrMxbF5quUyzvzyEAXsBZo3ANaAABc9Kxo4y4ho3kgDaBtO4bVl4b3Gkcxh+t78bywtUUxy1jf3THm+nKR6FW1O2zWg7diu7QLRB9DSTOl2SSsPa+9aGmwJ5VSkPcjwD0Ka1OMYplHRTjbZbNdV8z6TZTPD9VdZPEyRpiyvaHC7jex5dihqzY8bqWgBtRUNA2ACeQADkADtiii4r0lkt3wtlju5bPXdks2h1b1DcNqKV7mB8kkcjSNo7Qg2PJeyiONatKukgknkMeSMAuyk3tcDZ0qeaocTlmppBLI6TJJZpe4udYi9sztpW21l+5dV8gffarbhGUNrHI4deourv7va/u37lv3lAr7FCXODW73OAF77ybLqlqGtFydlv8Av0rJwuVpmiAO3O3ZuOxzb+kdKqRW871k0ovD34JnFqeru1JdER2p3nmKuikiLWMad7WtB+gWXOPcPAFyXQjBR4Hk7b7LcbbzgIiLYhCIiAIiIAtHpBpnS0DmNqHuaXguaAx7rgGx7kGy3iqHXaPZFL4uX77FHZJxjlFrSUxutUJcN/kbnGNM8Dqxaa7vjcBKHD6Q1RJuh9JWveMNqC5zRmMUzHt2G/cucBdQwLb6L6Svw+fhmMEhyluVxLd/HcA7lV7zaf6kdz8G6Yt0Seejax5GrliLHOa4Wc0ua4cjmkgjpBXD/t+TkK7KicyPe91sz3Oe627M5xcbDkuSutQnRRY+k+LvqsBppJDd/DRtceUtbILquFN60f6eh+dD0SKEKS3j8EUtEkoNL/JmdgeHCpqIoScokcG35FZR1Jx98O8kdarLCcRNNPHM1ocY3Zg0mwPMSFOjruqB/wCtF5x/Ut65QS/UQ6urUysTpe7HXG8463aIQCgjBuGRTNvy2MIVeKxdb9VwzaCUAhr45iL8V+BNlXS0u9Nk+g9Xj8fNky1T+6LfkP8AQpJiuuOSGeaIUrXCKWWPMZiM2R7mXtwZte11X+jGkLqCoE7WCQgOblLst784B9CwK2rM0skrrB0r3yOA3AvcXkDmuVlWOMUkaS0cbLpTsWVhY3/QsXs3yd6M8+f+NZelGk//AJDA5ZsmR3CRNc3NcAiZm51hfZbiVUKdU4/07P4+P8aNbRnKSafQiu01VUq3BYe2uvzIKCu6ipjLIyMGxe4NB5CTZdKz8A9tQeNZ6VDHe0dC1uNcmuSfkd2k+jb6Co4GRwccjXhzb2s4kW287StTzKca4fdEfN4vvzKELM1iTRpppOVUZPi0W5qv0gfNRTwSEuMDXBhJueDLTYX5tyqGHuR4B6FYWqQ9tV+JP91XkPcjwD0LebzGJBpYqN1qXVeTOTjYE8is7B9UUc8EUpncDI0OsG7rjwqsnC6nmGa3p4IY4hTxOEbQ0EvcCQOMiyVOCztDW13z2e5fXO/HQsnQ7RFuHRvY15fndmuRa2yy6NZfuXVfIH32rloLpccRgc9zBG5ji0hpJHKLE8y4azXAYVVk+8H32q28OG7ocCG1HULb47Sz/J5/ZCB9N7347m6yMKceHYCN0jLHZt2hdK78KI4aMC2yRgNuI5gqMeJ6a1JQeOj8j07HuHgC5LjHuHgC5LpHjwiIgCIiAIiIAozp3oa3EoWgENljJMb/AA2zNPxTYdAUmXVVOcGOLLFwa4tB3ZrG17cV1hpNYZvXOUJKUXhlB1WrvEIyQYC7naQQV0esev72k6FIma66wgHgafb4z8y+nXVWfAU/2n5lS/pe09DnXdERz1j1/e0nQs3DdWdfM4B0XBN43PI2DwcatfHNLuBw01kbQSWxljXbrve1gBtyXv8AQq+7NNZ8DT/afmUko1we8r13ay+DcMdPvJKNL9CnnC4qamGd0T2PIJsXWDw4jnu5Vz2PcQ73d0jrVp6vdN34k2USsax8bh3F8paQLHtje97qK4trhqYqiaOOGAsjlkjaXZ7kMeW3NnW22WZ928SZFp3qoN0wxu4/Ei3Y9xDvd3SOtfHavMRsfY7ukda3/ZprPgaf7T8yl1HrJDcNFZUR2cXmNscf8R9zYNzHYANpJ5DzBaqNUiey3W14zje8I78W0L9W4bDA/tJYmtLHe9eG2IPKCLgqrqzV1iEbiOALvjMIIK3dRrorS7tIqdjeIOEjz5Qe30Lq7MuIe8pfNyf8qTlXJ5ZiijWUx2Y4x0ZovWPX97SdCesev72k6FvezLiHvKXzcn/Ks3Dddc7XD1RBG9t9phzMcBzNe5wcfpC1xV7SdvXJcIkfodW+ISuA4EsHG55AAVi4zoS9mDmkgs6QGN5vszObI17rdBstlpLphwOHerKbLIDwWTNexD3tbtAIIO1QHs01nwNP9p+ZSPu693UpR/Falqxf2v3b0aHse4h3u7pHWszBtAq9lRC50Dg1sjCTcbADt41suzTWfA0/2n5k7NNZ8DT/AGn5lGnUnneWpR10ouLxv9xsdZ+h1XU1bZYI+EaYmM2HaC1zyb34u2CiHY9xDvd3SOtSak12zgjhaaNzePg3uabcdg4EE9HhVlYHpBFW04nhJLSDscLOa4b2uHEQVIo12PKK07dXpYJSSxw6kD1a6K1VO6o4aMx548rSSNp28ihfY5xBva8ATbZcEWNuMX4lvWa66wgHgafaB8J+ZfTrqrPgaf7T8y0cqmkieNetjKUkll4zw5Gh7HuId7u6R1p2PcQ73d0jrV64JiXqmnjmtl4RodbkusDTXHn0NHJPG1rnMMYAffL20jWG9iDuKkdMEslSHaGonJQWMt4NLqrwOekglbOwsLn3ANtotzLeabYU+qoKiGOxe9lmg7jZwNt3IFWp11VnwNP9p+Zdceu6sI2w042kbpOI8V3ciK2GzgPR6nvNtpZznijS9jzEO93dI6124dq8r2SsPqdwAe1xPa++uTv8K3PZqrPgaf7T8y7qXXbUA/pKaJzePI9zTz2zAhRrui5Ja1prC8C3WDYPAFyWr0c0jhr4RLCTbc5rtjmOG9rhy/UVtFbTycCUXF4fEIiLJgIiIAiIgCIiA816SUPAVlTFa2SaS3yS4uZ/tLVrlMtbVBwWJOcBsmjjk8LheM2+hjelQ1c2axJo9lRPbrjLqkTrGsWLsBpI77XTBjvBG17vvZFBVlTVpdDFFfZG6Z1ueTJ/Zp6VipOW0zXT193Fr2vz+hOtUWI8FVTAnY6Eu8i5P1KDGUvJcd7iXHwuOY/WVlYbXGFz3NNi6KWMH5bC1YgCOWYpCuvZtnPrjwQKmem9KYaHDI9wLJ3kfGPBbehx6VFKCm4WWNg/fe1vSVYWuiIM9QtG5rJx0cAFvFf05P3EFs86quHsk/B/QrVZeF4XJUytiiGZ7twWIpbqs90o/kv9C0gsySZPqZuuqUo8URispXRSPjeLPjc5jhyFpsV0rcaYe6FX4+T0rTrV7mSwe1FN80icU05do7MCdjaiMDwGZhUHU0ov2fqfnEX4rFC1JZy9yK2k4Wfvl8jsp4DI9rGi7nENA5SdyycXweWkl4KZuR9g62/tTex2eA9C6KSpMUjJG2zMcHC+0XG64BGxZWP47LXTGabLnIa2zBla1rb2DQSTvJO0naVpux7Sd953n/XHia4XVm6mKk+yo79rYPtyG1lWrIy4gNBJOwAb+hXJqv0XkpYJZZm5XyjY07w0DjU1MXtZKHaVkVVsZ3vBS0Xct8A9C5lcYe5HgHoXIqudXmeidCPaFN4tq1mtj3Lm+VB+NGtnoR7QpvFtWs1se5c3yoPxo10p+g/ceP0/rEP3LzKIy7b+Dj5OZdkEBe5rGi7nEADnO5cCbLOwH21B41npXPistHqrXswk1xSbOGLYRNSSmKduV2Vr7fFcSAb7jtaVh7b81j07P8qc64fdFvzeL78yg6zNYk0jTTyc6oylxaLJ1JTOEtQy+wta63Pu9CtxVBqV9sT+Lb95W+rtXoI85r/WJfDyQREUpSCIiAIiIAiIgKv13UPa0s3I6SI/1NDx9x3SqqV761aDhcMlI3xFko8DXDN/tLlRCo3rEz0/Zs9qhLo2vn8wuQjJBPELXPJfYFxUs0cwThsMxGT3jWuaeeIiU/U0qOMdotXW92k+rS/l/QiaIi1JyTauaHhsQhHEy7z9A61KNePd0fyaj0wLp1L0F55pT+60NH9R2+hd+vBhzUZ4rVAvzngSB9R6FZxin76nFU9rtBezK/8ALKwUt1V+6UfyX+hRJbjRPHhQ1TJ3MLw0OBa0gHaLbL7FDW0pJs6WqhKdUox44PmmA/8A0Kvx8vpWoWViteaieWYjKZZHyZb3y5iSBfjsLBYq0fElrjsxSfRE0ov2fqPnEX4rFC7Ka0Y/0/UfOIvxWKFKSzl7kVtJ/wAn75fI7aWnMj2sb3T3BovynYFl47gUtFNwMwAdla/tTcFrrgfWCvmAe2qfxrPSpPrg90R4iL78qworYz7TLtktQq+Wzn45ISf8+DnV1ar9J31VK+OVxdJB2udxuXMI7Uk8ZG6/HZUqrG1NO/SVI/lhb0v9RD2lFOnL5NFbQ9y3wD0LmVxh7keAehcioDpcz0ToR7QpvFtWs1se5c3yoPxo1EMD1utpaeKE0z38G0NzCRoBtx2IWdpNpizEsHqXtjMZZJAC0kO/jR2NwFfdkZRaT5HmK9LbVdCU1hbS6dSqlnYF7ag8az0rBJXfh9VwUsclr5HNdbdexva6pR3NM9DanKEkuOH5Ex1xe6Lfm8X35lB1utLtJTiFSZjHwYDGxtbmzdq0uNybDaS48S0oKzN5k2jXTwcKoxlxSLG1K+2J/Ft+8rfVQalR7In+Q30q31dq9BHm9f6xL4eSCIilKQREQBERAEREBhY1h4qKeaE7pY5I/KaW/wB154GidaztXQSlw2FwbsJG+1l6URRzrU+Ja0+qnRnZ59TzUNGqzvaYW+Jv2cX+eRXDq4wF0eHFkrS102fM1wsbOGXb9CmiJCtR3ozfrLLklLkebDofXRktdTyXbsNgSLgAbDbaONffWxV97y+QV6SRadxEsLtS5cl4/UhOqjBn09I4yNLHveTZwsbDYFsNP9FDiFLkYQJY3Z4yd17EFp5iCR0KTIpdlY2Sj30+87xcc5PNU+itfE4iWneN/ctLhxW7bj4+JcP/AAlT8BL5DupemF8sonREvx7UuSxheP1PM5wWp+Al3+8O7l3LKo9FKyZwaynk2ne5tgOckr0dZfU7iJh9qXNciucY0NlhwQ00Y4SXNHI8DjtI1z7ctgPqVXx6L1l9tPN5Jt4P+8q9LItpVRkQU62ypYXXO888YDo3VtqonOglDRLGblpsALXPTfoUp1raP1Eta2SOJz2GFjbtF9rXSEg23bwreRO6jjZNvx9ned5uzjHzPNh0XrLj2PL5BU/1S4PPDLPwkT2ZmADMCLm/OrURI1Ri8ozdr7LYOEksP76nm31p1rO1NPLduw2bcXHIRvX31sVfe8vkFekUWv4eJL+a3dF4/U82nRis73l8gqU4Po5UnCq2PgXh7nwOa0ixIY9rnWvv2Aq6UWVTFEc+0bZ4yluaf8fE82HRis73l3e8KN0Xqxs9Ty7PiFek0WO4ib/ml3ReP1PNvrYq+95fIK5w6IVzzZtNKb8osOkr0eidxEPtS59P4/2QzVroa+gic6W3Cy2uB+60bhdTNEUyWNyOdKTk9p8QiIsmoREQBERAEREAREQBERAEREAREQBERAEREAREQBERAEREAREQBERAEREAREQBERAEREAREQH/2Q=="/>
          <p:cNvSpPr>
            <a:spLocks noChangeAspect="1" noChangeArrowheads="1"/>
          </p:cNvSpPr>
          <p:nvPr/>
        </p:nvSpPr>
        <p:spPr bwMode="auto">
          <a:xfrm>
            <a:off x="307975" y="5953"/>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CA">
              <a:solidFill>
                <a:prstClr val="black"/>
              </a:solidFill>
              <a:latin typeface="Palatino Linotype"/>
              <a:cs typeface="+mn-cs"/>
            </a:endParaRPr>
          </a:p>
        </p:txBody>
      </p:sp>
      <p:sp>
        <p:nvSpPr>
          <p:cNvPr id="17" name="Title 1"/>
          <p:cNvSpPr>
            <a:spLocks noGrp="1"/>
          </p:cNvSpPr>
          <p:nvPr>
            <p:ph type="title"/>
          </p:nvPr>
        </p:nvSpPr>
        <p:spPr>
          <a:xfrm>
            <a:off x="0" y="234553"/>
            <a:ext cx="9143999" cy="681540"/>
          </a:xfrm>
        </p:spPr>
        <p:txBody>
          <a:bodyPr/>
          <a:lstStyle/>
          <a:p>
            <a:r>
              <a:rPr lang="en-CA" sz="4800" dirty="0" smtClean="0">
                <a:solidFill>
                  <a:schemeClr val="bg1"/>
                </a:solidFill>
                <a:latin typeface="Tahoma" pitchFamily="34" charset="0"/>
                <a:ea typeface="Tahoma" pitchFamily="34" charset="0"/>
                <a:cs typeface="Tahoma" pitchFamily="34" charset="0"/>
              </a:rPr>
              <a:t>Pattern Broken</a:t>
            </a:r>
            <a:endParaRPr lang="en-CA" sz="4800" dirty="0">
              <a:solidFill>
                <a:schemeClr val="bg1"/>
              </a:solidFill>
              <a:latin typeface="Tahoma" pitchFamily="34" charset="0"/>
              <a:ea typeface="Tahoma" pitchFamily="34" charset="0"/>
              <a:cs typeface="Tahoma" pitchFamily="34" charset="0"/>
            </a:endParaRPr>
          </a:p>
        </p:txBody>
      </p:sp>
      <p:pic>
        <p:nvPicPr>
          <p:cNvPr id="4100" name="Picture 4" descr="http://www.explosion.com/wp-content/uploads/2013/04/Assassins-Creed-4-Whale-Wildlife-Screensho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2016" y="1131590"/>
            <a:ext cx="6199967" cy="3493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337340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4090"/>
            <a:ext cx="9144000" cy="5036395"/>
          </a:xfrm>
          <a:prstGeom prst="rect">
            <a:avLst/>
          </a:prstGeom>
        </p:spPr>
      </p:pic>
      <p:sp>
        <p:nvSpPr>
          <p:cNvPr id="5" name="AutoShape 4" descr="data:image/jpeg;base64,/9j/4AAQSkZJRgABAQAAAQABAAD/2wCEAAkGBhIQERQUEhQVFBUUFxQVFRQVFRcYGBUVFxUVFRUWFhUXHCgfGBkkGhoUHzIsIycpLCwsFx4xNTAqNSYrLCkBCQoKDgwOGg8PGi8kHyQqLCwsLCwtLCwsLCwsLS0sNCwsLSkwNCwsNCwsKi0sLCwtLCwsLCwsLCwsLCwsKSwpLP/AABEIALcBEwMBIgACEQEDEQH/xAAcAAEAAgIDAQAAAAAAAAAAAAAABgcEBQIDCAH/xABPEAABAwICBAYJEAkEAwEAAAABAAIDBBEFEgYHITETQVFhkdEXIjJUcXOSk7EUFiQ0NVJTYnJ0gaGjsrPSIzM2QkNjgsHhJqLT8BVE4iX/xAAaAQEAAgMBAAAAAAAAAAAAAAAAAwQBAgUG/8QANxEAAgIBAQUECAUEAwEAAAAAAAECAxEEEiExQVEFE6GxMjRhcYHB0fAUFSJykSNCUuFDYqIz/9oADAMBAAIRAxEAPwC8UREAREQBERAEREAREQBERAEREAREQBERAEREAREQBERAEREAREQBERAEREAREQBERAEREAREQBERAEREAREQBU/rbo6qlkE8dXUBk7iBGyaRvBua2/ahpAym3SsnTnTisocSe2F4LBHH+ikbmZdwNzYEEHZxFRHSfTepxFrGztiAjcXN4Nrmm5BbtzPdssq1lq4czs6TRWJqe7Za8zS0mP1xaC6qqg7jBqJTzG1n81+NZtDidbLIyJtVU5pHBo9kS7z/AFLVs3LIoat0MrJWWzRuDmhwJFxuuARs+lV9rfvOq6Eq2orfjc/bg9IYJRyQwRxyv4R7Ghpeb3dbZtJ2k85WcqIxTWtiMzMofHDx5oWODjbiu9ztngW91g6WVccOHvimfE6aKR0mTYHEcERvB5T0q2ro4bXI4MtBYpxjJrMs+BbSLzr698R77m6W9SmGqzSirnrHxzzvlaY7gPscpaTtFhx3+oJG5SeDN/Z86YObaeC2kVA45ppXsqahraqVrWzTNa0EWDWyOAA2cgCwBpxiN/bc1rco3+Ste/XQkXZdm79S8foejUVXVelFUcBZOJXNm4RjOEHdEZ8pvzkKDevjEe+5ulvUtpXKJHT2fO1Nprc2ufI9FIvOvr4xHvybpb1L47TnEbH2XN0jqWv4iPQm/KbP8l4/Q9Fotbo5WumpYZH7XPYCfCtkrByAiIgCIiAIiIAiIgCIiAIiIAiIgCIiAIiIAiIgKc1j6NVNRiZMUTnB8cYa4Wt2oOa54vpUVx7ROpoWsdOwNDyWtsQbkC/FzL0aq013/qKXxrvwyq1lcUnI7Gj1lkrIVcuHgVKu2kpnSyMjYLue4NaOUldS2ei/t6l8cz+6qxWZJHbuk41ykuKTfgZ+Jau6+GMvdCSBvykE9C2es2Fwp8LBu0thkuOP+Ds2q8FU+u/9ZR/JqPTCrU4KEW17Dh6bUz1F8FPlny/0ViCpxqgNq8+KcoQvjmg71WjLZeTtX097W684yZ+P+26n5xUfivWAN5+j/v1r6AllrklUcJE/qP2bb49n4igCn84/023x7PxFAFLbxXuRT0PoS/c/kZOG0XDTRxXy8I4NueK/Gp+dS5tb1Wzw5f8AKrXLfeuEkDbHYNyxGSS3rJtdRZZLMJ7J6cwTD/U9PHFfNkaG35bLOWo0Slc+ip3OJJMbbk8a266B5NhERAEREAREQBERAEREAREQBERAEREAREQBERAFWuu/9RS+Nf8AhlWUq113fqKXxr/wyo7fQZd0HrEfvkVItnov7epfHM/utYtnov7epfHM/uqMPSXvPS6j/wCM/wBr8j0kqn14frKP5NR6YVbCqfXh+so/k1HphV270Gec7O9Yj8fJlZKS6v8AR+KuqjFLfLkLu1NjdRpTjU/7fPinKpVvmju61uNEmvZ5oiOKUwjnmjbujllY2/I2RzR9QCxVn4/7bqfnFR+M9YCjfEtQ9FE/qP2bb49n4igCn9R+zbfHs/EUAUtvFe4p6H0JfufyM3BKRs1RDG7uXva025CrgOqCg/meV/hUxR1boZGSMtmYQ5txcXG6441K3a3MSt3UPmv/AKWa5wiv1Ii1envtmnXLCx1aLrw6hbBEyJl8rAGi++wWSsHA8QNRTxSkWL2hxA4rrOV480EREAREQBERAEREAREQBERAERRjTrTVuGxNIbwkspIjYTYWbbM5x35Rcbt5I8Iw2kss3rrlZJRit7JOiombWviTjcSRs5mxNt/vufrXDsp4n8O3zMfUoPxETo/lV3VeP0L5RUN2U8T+Hb5mPqWwwjXHVxvHqhsczL9tlbkeBytIOUm3FbbyhZV8TEuzLkuT+JdKKGab6YPhw+Kqo3NPCSRgOc3MC1zXndy7Aq97LOJe/i80OtbStjF4ZFTobbo7UcfEvVVnpzoLiFdUl7ZWvhH6pju14MEDMABvNxvO1RY62sS9/F5odaO1tYlbu4vNDrUcrYSWGW6tBqapbUGs/fVHf2IK/wDleUepcodU2Isc17HRNc0hzXB+0EbQdysDSDTsUlDFUFgdJMGiOO9hmIzEk+9AuegcarWXWxiTiSJI2DkbE23+8krElVB8DNM9bfHaUlj2pfQunBROIIxUlplDQHlu4kcezl3qKaytCpsQMDoHNBi4QFrtlw/Ib35svJxqveynifw7fMx9SHWlifw7fMx9Sy7oSWGmYr7P1FctuLWfv2GZ2IK/+V5R6lJdX+gFVQ1RlmyZchb2rrm5UcwzXBXRuHDCOZl+2GTI+3xXNNr+EKf6UaXFuF+rKRwu7giwubewe9rSC3lsSkO79JLgY1C1e6qx5Ut3LHlkheN6pqx9RM+N0bmSSSSAk5T27i+xG3deywexBX/yvKPUunss4l7+LzQ607LOJe/i8yOtaZq6FlV65LG2vD6E0OgU7sH9RlzBKHh442mzs1r8SiPYgr/5XlnqWLPrdxMC7XwnebcCNtgd3bctllUWuHEGEGQQSjjbkcw25nBxsfoK2cqnvZDCrW15jCS68ufvQ7EFf/K8o9SO1P15G+Lyj1K08C0qjrqR08V2kNdmY612PAJseX+4VRN1u4nlBMkO21/0I61mUaljdxNardbY5JSxs8cpfQujR6hdBTRRPtmYwNNt1wtiqIdrbxIfxItv8oda5dlnEvfxeaHWtu/iQ/llz5r+f9F6oquptYdW7Cpqi7OGiljYHZO1Ie8DufAVGna2cT4pIef9D/8AS2d0URw7PtnnGNzwXsioka2cT9/F5kda+9lnEvfxeaHWte/iSLsu72ffwL1RUbBraxHM3M6IjM244IC4uLi99mxXbTS52NduzNB6RdSQmp8CrqNNOhpT5naiItysEREAREQBVDrtPsil8VJ99it5QXWpolJWQslgGaWDN2gtd7HWJAvszAgEfSo7YuUWkXNFZGu5Slw3+RSi2ejuASV0whiLQ4guu47LDetYQQbOa5jhsLXtLXAjeLH+2xco5XNcHNcWuG0OaS1wPKHDaFQW570enlmyH9N4zwfE51NDJE98cjS1zHOaRY8RtfaNxtf6V1NjdyHoKmGCazamGwnZHVN4y9obJ5wCx/qBPOrG0d02w6tIY0NilO6KVjWuJ+KdrXfQb8ymjCEuZQtv1NKy4JrqiBYgT63oAeKpAF+S0igyufXFEG4ewNAA4ePYBb92RUwtbliWPYSdny2qnLq2ZOG0DqiZkTLZnnKL7r86mDtTtdbuovKKhEcrmkOaXNcNoc0kEHmI2hZbtIKux9lVPH/Hl/MtYuCX6kTW13ylmueF7kyZ61qZ0MeHROO1kUwNt1xwIVfhT3WjUuliw57zdzoZSTyk8DdQJZt9Nmmg9Xh8fNmxwDA5K2dsMdg51zc7gBvKxK2kMMskbrZo3vjdbddjiw25rhSzVP7ot+Q/0KfYpqopJ5pJS6Rhkc57g07MziXOO3lJJW8atqKaK9uu7i+UZ5awsYwUep7DKTo5KD+7PGB4OGYVKOwzSfCS9I6l0aaaNx0GDTRRlxaZIXXdvuZmLZVOCbfQinrYXzrjFP0k95UK7aSnMj2MG97g0eErqXZT1Do3te3Y5hDmnfYjdsVZcd52J5cXs8cbveZukOAS0M/BS2zZWvGU3GVxPH/SVrbrMxbF5quUyzvzyEAXsBZo3ANaAABc9Kxo4y4ho3kgDaBtO4bVl4b3Gkcxh+t78bywtUUxy1jf3THm+nKR6FW1O2zWg7diu7QLRB9DSTOl2SSsPa+9aGmwJ5VSkPcjwD0Ka1OMYplHRTjbZbNdV8z6TZTPD9VdZPEyRpiyvaHC7jex5dihqzY8bqWgBtRUNA2ACeQADkADtiii4r0lkt3wtlju5bPXdks2h1b1DcNqKV7mB8kkcjSNo7Qg2PJeyiONatKukgknkMeSMAuyk3tcDZ0qeaocTlmppBLI6TJJZpe4udYi9sztpW21l+5dV8gffarbhGUNrHI4deourv7va/u37lv3lAr7FCXODW73OAF77ybLqlqGtFydlv8Av0rJwuVpmiAO3O3ZuOxzb+kdKqRW871k0ovD34JnFqeru1JdER2p3nmKuikiLWMad7WtB+gWXOPcPAFyXQjBR4Hk7b7LcbbzgIiLYhCIiAIiIAtHpBpnS0DmNqHuaXguaAx7rgGx7kGy3iqHXaPZFL4uX77FHZJxjlFrSUxutUJcN/kbnGNM8Dqxaa7vjcBKHD6Q1RJuh9JWveMNqC5zRmMUzHt2G/cucBdQwLb6L6Svw+fhmMEhyluVxLd/HcA7lV7zaf6kdz8G6Yt0Seejax5GrliLHOa4Wc0ua4cjmkgjpBXD/t+TkK7KicyPe91sz3Oe627M5xcbDkuSutQnRRY+k+LvqsBppJDd/DRtceUtbILquFN60f6eh+dD0SKEKS3j8EUtEkoNL/JmdgeHCpqIoScokcG35FZR1Jx98O8kdarLCcRNNPHM1ocY3Zg0mwPMSFOjruqB/wCtF5x/Ut65QS/UQ6urUysTpe7HXG8463aIQCgjBuGRTNvy2MIVeKxdb9VwzaCUAhr45iL8V+BNlXS0u9Nk+g9Xj8fNky1T+6LfkP8AQpJiuuOSGeaIUrXCKWWPMZiM2R7mXtwZte11X+jGkLqCoE7WCQgOblLst784B9CwK2rM0skrrB0r3yOA3AvcXkDmuVlWOMUkaS0cbLpTsWVhY3/QsXs3yd6M8+f+NZelGk//AJDA5ZsmR3CRNc3NcAiZm51hfZbiVUKdU4/07P4+P8aNbRnKSafQiu01VUq3BYe2uvzIKCu6ipjLIyMGxe4NB5CTZdKz8A9tQeNZ6VDHe0dC1uNcmuSfkd2k+jb6Co4GRwccjXhzb2s4kW287StTzKca4fdEfN4vvzKELM1iTRpppOVUZPi0W5qv0gfNRTwSEuMDXBhJueDLTYX5tyqGHuR4B6FYWqQ9tV+JP91XkPcjwD0LebzGJBpYqN1qXVeTOTjYE8is7B9UUc8EUpncDI0OsG7rjwqsnC6nmGa3p4IY4hTxOEbQ0EvcCQOMiyVOCztDW13z2e5fXO/HQsnQ7RFuHRvY15fndmuRa2yy6NZfuXVfIH32rloLpccRgc9zBG5ji0hpJHKLE8y4azXAYVVk+8H32q28OG7ocCG1HULb47Sz/J5/ZCB9N7347m6yMKceHYCN0jLHZt2hdK78KI4aMC2yRgNuI5gqMeJ6a1JQeOj8j07HuHgC5LjHuHgC5LpHjwiIgCIiAIiIAozp3oa3EoWgENljJMb/AA2zNPxTYdAUmXVVOcGOLLFwa4tB3ZrG17cV1hpNYZvXOUJKUXhlB1WrvEIyQYC7naQQV0esev72k6FIma66wgHgafb4z8y+nXVWfAU/2n5lS/pe09DnXdERz1j1/e0nQs3DdWdfM4B0XBN43PI2DwcatfHNLuBw01kbQSWxljXbrve1gBtyXv8AQq+7NNZ8DT/afmUko1we8r13ay+DcMdPvJKNL9CnnC4qamGd0T2PIJsXWDw4jnu5Vz2PcQ73d0jrVp6vdN34k2USsax8bh3F8paQLHtje97qK4trhqYqiaOOGAsjlkjaXZ7kMeW3NnW22WZ928SZFp3qoN0wxu4/Ei3Y9xDvd3SOtfHavMRsfY7ukda3/ZprPgaf7T8yl1HrJDcNFZUR2cXmNscf8R9zYNzHYANpJ5DzBaqNUiey3W14zje8I78W0L9W4bDA/tJYmtLHe9eG2IPKCLgqrqzV1iEbiOALvjMIIK3dRrorS7tIqdjeIOEjz5Qe30Lq7MuIe8pfNyf8qTlXJ5ZiijWUx2Y4x0ZovWPX97SdCesev72k6FvezLiHvKXzcn/Ks3Dddc7XD1RBG9t9phzMcBzNe5wcfpC1xV7SdvXJcIkfodW+ISuA4EsHG55AAVi4zoS9mDmkgs6QGN5vszObI17rdBstlpLphwOHerKbLIDwWTNexD3tbtAIIO1QHs01nwNP9p+ZSPu693UpR/Falqxf2v3b0aHse4h3u7pHWszBtAq9lRC50Dg1sjCTcbADt41suzTWfA0/2n5k7NNZ8DT/AGn5lGnUnneWpR10ouLxv9xsdZ+h1XU1bZYI+EaYmM2HaC1zyb34u2CiHY9xDvd3SOtSak12zgjhaaNzePg3uabcdg4EE9HhVlYHpBFW04nhJLSDscLOa4b2uHEQVIo12PKK07dXpYJSSxw6kD1a6K1VO6o4aMx548rSSNp28ihfY5xBva8ATbZcEWNuMX4lvWa66wgHgafaB8J+ZfTrqrPgaf7T8y0cqmkieNetjKUkll4zw5Gh7HuId7u6R1p2PcQ73d0jrV64JiXqmnjmtl4RodbkusDTXHn0NHJPG1rnMMYAffL20jWG9iDuKkdMEslSHaGonJQWMt4NLqrwOekglbOwsLn3ANtotzLeabYU+qoKiGOxe9lmg7jZwNt3IFWp11VnwNP9p+Zdceu6sI2w042kbpOI8V3ciK2GzgPR6nvNtpZznijS9jzEO93dI6124dq8r2SsPqdwAe1xPa++uTv8K3PZqrPgaf7T8y7qXXbUA/pKaJzePI9zTz2zAhRrui5Ja1prC8C3WDYPAFyWr0c0jhr4RLCTbc5rtjmOG9rhy/UVtFbTycCUXF4fEIiLJgIiIAiIgCIiA816SUPAVlTFa2SaS3yS4uZ/tLVrlMtbVBwWJOcBsmjjk8LheM2+hjelQ1c2axJo9lRPbrjLqkTrGsWLsBpI77XTBjvBG17vvZFBVlTVpdDFFfZG6Z1ueTJ/Zp6VipOW0zXT193Fr2vz+hOtUWI8FVTAnY6Eu8i5P1KDGUvJcd7iXHwuOY/WVlYbXGFz3NNi6KWMH5bC1YgCOWYpCuvZtnPrjwQKmem9KYaHDI9wLJ3kfGPBbehx6VFKCm4WWNg/fe1vSVYWuiIM9QtG5rJx0cAFvFf05P3EFs86quHsk/B/QrVZeF4XJUytiiGZ7twWIpbqs90o/kv9C0gsySZPqZuuqUo8URispXRSPjeLPjc5jhyFpsV0rcaYe6FX4+T0rTrV7mSwe1FN80icU05do7MCdjaiMDwGZhUHU0ov2fqfnEX4rFC1JZy9yK2k4Wfvl8jsp4DI9rGi7nENA5SdyycXweWkl4KZuR9g62/tTex2eA9C6KSpMUjJG2zMcHC+0XG64BGxZWP47LXTGabLnIa2zBla1rb2DQSTvJO0naVpux7Sd953n/XHia4XVm6mKk+yo79rYPtyG1lWrIy4gNBJOwAb+hXJqv0XkpYJZZm5XyjY07w0DjU1MXtZKHaVkVVsZ3vBS0Xct8A9C5lcYe5HgHoXIqudXmeidCPaFN4tq1mtj3Lm+VB+NGtnoR7QpvFtWs1se5c3yoPxo10p+g/ceP0/rEP3LzKIy7b+Dj5OZdkEBe5rGi7nEADnO5cCbLOwH21B41npXPistHqrXswk1xSbOGLYRNSSmKduV2Vr7fFcSAb7jtaVh7b81j07P8qc64fdFvzeL78yg6zNYk0jTTyc6oylxaLJ1JTOEtQy+wta63Pu9CtxVBqV9sT+Lb95W+rtXoI85r/WJfDyQREUpSCIiAIiIAiIgKv13UPa0s3I6SI/1NDx9x3SqqV761aDhcMlI3xFko8DXDN/tLlRCo3rEz0/Zs9qhLo2vn8wuQjJBPELXPJfYFxUs0cwThsMxGT3jWuaeeIiU/U0qOMdotXW92k+rS/l/QiaIi1JyTauaHhsQhHEy7z9A61KNePd0fyaj0wLp1L0F55pT+60NH9R2+hd+vBhzUZ4rVAvzngSB9R6FZxin76nFU9rtBezK/8ALKwUt1V+6UfyX+hRJbjRPHhQ1TJ3MLw0OBa0gHaLbL7FDW0pJs6WqhKdUox44PmmA/8A0Kvx8vpWoWViteaieWYjKZZHyZb3y5iSBfjsLBYq0fElrjsxSfRE0ov2fqPnEX4rFC7Ka0Y/0/UfOIvxWKFKSzl7kVtJ/wAn75fI7aWnMj2sb3T3BovynYFl47gUtFNwMwAdla/tTcFrrgfWCvmAe2qfxrPSpPrg90R4iL78qworYz7TLtktQq+Wzn45ISf8+DnV1ar9J31VK+OVxdJB2udxuXMI7Uk8ZG6/HZUqrG1NO/SVI/lhb0v9RD2lFOnL5NFbQ9y3wD0LmVxh7keAehcioDpcz0ToR7QpvFtWs1se5c3yoPxo1EMD1utpaeKE0z38G0NzCRoBtx2IWdpNpizEsHqXtjMZZJAC0kO/jR2NwFfdkZRaT5HmK9LbVdCU1hbS6dSqlnYF7ag8az0rBJXfh9VwUsclr5HNdbdexva6pR3NM9DanKEkuOH5Ex1xe6Lfm8X35lB1utLtJTiFSZjHwYDGxtbmzdq0uNybDaS48S0oKzN5k2jXTwcKoxlxSLG1K+2J/Ft+8rfVQalR7In+Q30q31dq9BHm9f6xL4eSCIilKQREQBERAEREBhY1h4qKeaE7pY5I/KaW/wB154GidaztXQSlw2FwbsJG+1l6URRzrU+Ja0+qnRnZ59TzUNGqzvaYW+Jv2cX+eRXDq4wF0eHFkrS102fM1wsbOGXb9CmiJCtR3ozfrLLklLkebDofXRktdTyXbsNgSLgAbDbaONffWxV97y+QV6SRadxEsLtS5cl4/UhOqjBn09I4yNLHveTZwsbDYFsNP9FDiFLkYQJY3Z4yd17EFp5iCR0KTIpdlY2Sj30+87xcc5PNU+itfE4iWneN/ctLhxW7bj4+JcP/AAlT8BL5DupemF8sonREvx7UuSxheP1PM5wWp+Al3+8O7l3LKo9FKyZwaynk2ne5tgOckr0dZfU7iJh9qXNciucY0NlhwQ00Y4SXNHI8DjtI1z7ctgPqVXx6L1l9tPN5Jt4P+8q9LItpVRkQU62ypYXXO888YDo3VtqonOglDRLGblpsALXPTfoUp1raP1Eta2SOJz2GFjbtF9rXSEg23bwreRO6jjZNvx9ned5uzjHzPNh0XrLj2PL5BU/1S4PPDLPwkT2ZmADMCLm/OrURI1Ri8ozdr7LYOEksP76nm31p1rO1NPLduw2bcXHIRvX31sVfe8vkFekUWv4eJL+a3dF4/U82nRis73l8gqU4Po5UnCq2PgXh7nwOa0ixIY9rnWvv2Aq6UWVTFEc+0bZ4yluaf8fE82HRis73l3e8KN0Xqxs9Ty7PiFek0WO4ib/ml3ReP1PNvrYq+95fIK5w6IVzzZtNKb8osOkr0eidxEPtS59P4/2QzVroa+gic6W3Cy2uB+60bhdTNEUyWNyOdKTk9p8QiIsmoREQBERAEREAREQBERAEREAREQBERAEREAREQBERAEREAREQBERAEREAREQBERAEREAREQH/2Q=="/>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CA">
              <a:solidFill>
                <a:prstClr val="black"/>
              </a:solidFill>
              <a:latin typeface="Palatino Linotype"/>
              <a:cs typeface="+mn-cs"/>
            </a:endParaRPr>
          </a:p>
        </p:txBody>
      </p:sp>
      <p:sp>
        <p:nvSpPr>
          <p:cNvPr id="6" name="AutoShape 6" descr="data:image/jpeg;base64,/9j/4AAQSkZJRgABAQAAAQABAAD/2wCEAAkGBhIQERQUEhQVFBUUFxQVFRQVFRcYGBUVFxUVFRUWFhUXHCgfGBkkGhoUHzIsIycpLCwsFx4xNTAqNSYrLCkBCQoKDgwOGg8PGi8kHyQqLCwsLCwtLCwsLCwsLS0sNCwsLSkwNCwsNCwsKi0sLCwtLCwsLCwsLCwsLCwsKSwpLP/AABEIALcBEwMBIgACEQEDEQH/xAAcAAEAAgIDAQAAAAAAAAAAAAAABgcEBQIDCAH/xABPEAABAwICBAYJEAkEAwEAAAABAAIDBBEFEgYHITETQVFhkdEXIjJUcXOSk7EUFiQ0NVJTYnJ0gaGjsrPSIzM2QkNjgsHhJqLT8BVE4iX/xAAaAQEAAgMBAAAAAAAAAAAAAAAAAwQBAgUG/8QANxEAAgIBAQUECAUEAwEAAAAAAAECAxEEEiExQVEFE6GxMjRhcYHB0fAUFSJykSNCUuFDYqIz/9oADAMBAAIRAxEAPwC8UREAREQBERAEREAREQBERAEREAREQBERAEREAREQBERAEREAREQBERAEREAREQBERAEREAREQBERAEREAREQBU/rbo6qlkE8dXUBk7iBGyaRvBua2/ahpAym3SsnTnTisocSe2F4LBHH+ikbmZdwNzYEEHZxFRHSfTepxFrGztiAjcXN4Nrmm5BbtzPdssq1lq4czs6TRWJqe7Za8zS0mP1xaC6qqg7jBqJTzG1n81+NZtDidbLIyJtVU5pHBo9kS7z/AFLVs3LIoat0MrJWWzRuDmhwJFxuuARs+lV9rfvOq6Eq2orfjc/bg9IYJRyQwRxyv4R7Ghpeb3dbZtJ2k85WcqIxTWtiMzMofHDx5oWODjbiu9ztngW91g6WVccOHvimfE6aKR0mTYHEcERvB5T0q2ro4bXI4MtBYpxjJrMs+BbSLzr698R77m6W9SmGqzSirnrHxzzvlaY7gPscpaTtFhx3+oJG5SeDN/Z86YObaeC2kVA45ppXsqahraqVrWzTNa0EWDWyOAA2cgCwBpxiN/bc1rco3+Ste/XQkXZdm79S8foejUVXVelFUcBZOJXNm4RjOEHdEZ8pvzkKDevjEe+5ulvUtpXKJHT2fO1Nprc2ufI9FIvOvr4xHvybpb1L47TnEbH2XN0jqWv4iPQm/KbP8l4/Q9Fotbo5WumpYZH7XPYCfCtkrByAiIgCIiAIiIAiIgCIiAIiIAiIgCIiAIiIAiIgKc1j6NVNRiZMUTnB8cYa4Wt2oOa54vpUVx7ROpoWsdOwNDyWtsQbkC/FzL0aq013/qKXxrvwyq1lcUnI7Gj1lkrIVcuHgVKu2kpnSyMjYLue4NaOUldS2ei/t6l8cz+6qxWZJHbuk41ykuKTfgZ+Jau6+GMvdCSBvykE9C2es2Fwp8LBu0thkuOP+Ds2q8FU+u/9ZR/JqPTCrU4KEW17Dh6bUz1F8FPlny/0ViCpxqgNq8+KcoQvjmg71WjLZeTtX097W684yZ+P+26n5xUfivWAN5+j/v1r6AllrklUcJE/qP2bb49n4igCn84/023x7PxFAFLbxXuRT0PoS/c/kZOG0XDTRxXy8I4NueK/Gp+dS5tb1Wzw5f8AKrXLfeuEkDbHYNyxGSS3rJtdRZZLMJ7J6cwTD/U9PHFfNkaG35bLOWo0Slc+ip3OJJMbbk8a266B5NhERAEREAREQBERAEREAREQBERAEREAREQBERAFWuu/9RS+Nf8AhlWUq113fqKXxr/wyo7fQZd0HrEfvkVItnov7epfHM/utYtnov7epfHM/uqMPSXvPS6j/wCM/wBr8j0kqn14frKP5NR6YVbCqfXh+so/k1HphV270Gec7O9Yj8fJlZKS6v8AR+KuqjFLfLkLu1NjdRpTjU/7fPinKpVvmju61uNEmvZ5oiOKUwjnmjbujllY2/I2RzR9QCxVn4/7bqfnFR+M9YCjfEtQ9FE/qP2bb49n4igCn9R+zbfHs/EUAUtvFe4p6H0JfufyM3BKRs1RDG7uXva025CrgOqCg/meV/hUxR1boZGSMtmYQ5txcXG6441K3a3MSt3UPmv/AKWa5wiv1Ii1envtmnXLCx1aLrw6hbBEyJl8rAGi++wWSsHA8QNRTxSkWL2hxA4rrOV480EREAREQBERAEREAREQBERAERRjTrTVuGxNIbwkspIjYTYWbbM5x35Rcbt5I8Iw2kss3rrlZJRit7JOiombWviTjcSRs5mxNt/vufrXDsp4n8O3zMfUoPxETo/lV3VeP0L5RUN2U8T+Hb5mPqWwwjXHVxvHqhsczL9tlbkeBytIOUm3FbbyhZV8TEuzLkuT+JdKKGab6YPhw+Kqo3NPCSRgOc3MC1zXndy7Aq97LOJe/i80OtbStjF4ZFTobbo7UcfEvVVnpzoLiFdUl7ZWvhH6pju14MEDMABvNxvO1RY62sS9/F5odaO1tYlbu4vNDrUcrYSWGW6tBqapbUGs/fVHf2IK/wDleUepcodU2Isc17HRNc0hzXB+0EbQdysDSDTsUlDFUFgdJMGiOO9hmIzEk+9AuegcarWXWxiTiSJI2DkbE23+8krElVB8DNM9bfHaUlj2pfQunBROIIxUlplDQHlu4kcezl3qKaytCpsQMDoHNBi4QFrtlw/Ib35svJxqveynifw7fMx9SHWlifw7fMx9Sy7oSWGmYr7P1FctuLWfv2GZ2IK/+V5R6lJdX+gFVQ1RlmyZchb2rrm5UcwzXBXRuHDCOZl+2GTI+3xXNNr+EKf6UaXFuF+rKRwu7giwubewe9rSC3lsSkO79JLgY1C1e6qx5Ut3LHlkheN6pqx9RM+N0bmSSSSAk5T27i+xG3deywexBX/yvKPUunss4l7+LzQ607LOJe/i8yOtaZq6FlV65LG2vD6E0OgU7sH9RlzBKHh442mzs1r8SiPYgr/5XlnqWLPrdxMC7XwnebcCNtgd3bctllUWuHEGEGQQSjjbkcw25nBxsfoK2cqnvZDCrW15jCS68ufvQ7EFf/K8o9SO1P15G+Lyj1K08C0qjrqR08V2kNdmY612PAJseX+4VRN1u4nlBMkO21/0I61mUaljdxNardbY5JSxs8cpfQujR6hdBTRRPtmYwNNt1wtiqIdrbxIfxItv8oda5dlnEvfxeaHWtu/iQ/llz5r+f9F6oquptYdW7Cpqi7OGiljYHZO1Ie8DufAVGna2cT4pIef9D/8AS2d0URw7PtnnGNzwXsioka2cT9/F5kda+9lnEvfxeaHWte/iSLsu72ffwL1RUbBraxHM3M6IjM244IC4uLi99mxXbTS52NduzNB6RdSQmp8CrqNNOhpT5naiItysEREAREQBVDrtPsil8VJ99it5QXWpolJWQslgGaWDN2gtd7HWJAvszAgEfSo7YuUWkXNFZGu5Slw3+RSi2ejuASV0whiLQ4guu47LDetYQQbOa5jhsLXtLXAjeLH+2xco5XNcHNcWuG0OaS1wPKHDaFQW570enlmyH9N4zwfE51NDJE98cjS1zHOaRY8RtfaNxtf6V1NjdyHoKmGCazamGwnZHVN4y9obJ5wCx/qBPOrG0d02w6tIY0NilO6KVjWuJ+KdrXfQb8ymjCEuZQtv1NKy4JrqiBYgT63oAeKpAF+S0igyufXFEG4ewNAA4ePYBb92RUwtbliWPYSdny2qnLq2ZOG0DqiZkTLZnnKL7r86mDtTtdbuovKKhEcrmkOaXNcNoc0kEHmI2hZbtIKux9lVPH/Hl/MtYuCX6kTW13ylmueF7kyZ61qZ0MeHROO1kUwNt1xwIVfhT3WjUuliw57zdzoZSTyk8DdQJZt9Nmmg9Xh8fNmxwDA5K2dsMdg51zc7gBvKxK2kMMskbrZo3vjdbddjiw25rhSzVP7ot+Q/0KfYpqopJ5pJS6Rhkc57g07MziXOO3lJJW8atqKaK9uu7i+UZ5awsYwUep7DKTo5KD+7PGB4OGYVKOwzSfCS9I6l0aaaNx0GDTRRlxaZIXXdvuZmLZVOCbfQinrYXzrjFP0k95UK7aSnMj2MG97g0eErqXZT1Do3te3Y5hDmnfYjdsVZcd52J5cXs8cbveZukOAS0M/BS2zZWvGU3GVxPH/SVrbrMxbF5quUyzvzyEAXsBZo3ANaAABc9Kxo4y4ho3kgDaBtO4bVl4b3Gkcxh+t78bywtUUxy1jf3THm+nKR6FW1O2zWg7diu7QLRB9DSTOl2SSsPa+9aGmwJ5VSkPcjwD0Ka1OMYplHRTjbZbNdV8z6TZTPD9VdZPEyRpiyvaHC7jex5dihqzY8bqWgBtRUNA2ACeQADkADtiii4r0lkt3wtlju5bPXdks2h1b1DcNqKV7mB8kkcjSNo7Qg2PJeyiONatKukgknkMeSMAuyk3tcDZ0qeaocTlmppBLI6TJJZpe4udYi9sztpW21l+5dV8gffarbhGUNrHI4deourv7va/u37lv3lAr7FCXODW73OAF77ybLqlqGtFydlv8Av0rJwuVpmiAO3O3ZuOxzb+kdKqRW871k0ovD34JnFqeru1JdER2p3nmKuikiLWMad7WtB+gWXOPcPAFyXQjBR4Hk7b7LcbbzgIiLYhCIiAIiIAtHpBpnS0DmNqHuaXguaAx7rgGx7kGy3iqHXaPZFL4uX77FHZJxjlFrSUxutUJcN/kbnGNM8Dqxaa7vjcBKHD6Q1RJuh9JWveMNqC5zRmMUzHt2G/cucBdQwLb6L6Svw+fhmMEhyluVxLd/HcA7lV7zaf6kdz8G6Yt0Seejax5GrliLHOa4Wc0ua4cjmkgjpBXD/t+TkK7KicyPe91sz3Oe627M5xcbDkuSutQnRRY+k+LvqsBppJDd/DRtceUtbILquFN60f6eh+dD0SKEKS3j8EUtEkoNL/JmdgeHCpqIoScokcG35FZR1Jx98O8kdarLCcRNNPHM1ocY3Zg0mwPMSFOjruqB/wCtF5x/Ut65QS/UQ6urUysTpe7HXG8463aIQCgjBuGRTNvy2MIVeKxdb9VwzaCUAhr45iL8V+BNlXS0u9Nk+g9Xj8fNky1T+6LfkP8AQpJiuuOSGeaIUrXCKWWPMZiM2R7mXtwZte11X+jGkLqCoE7WCQgOblLst784B9CwK2rM0skrrB0r3yOA3AvcXkDmuVlWOMUkaS0cbLpTsWVhY3/QsXs3yd6M8+f+NZelGk//AJDA5ZsmR3CRNc3NcAiZm51hfZbiVUKdU4/07P4+P8aNbRnKSafQiu01VUq3BYe2uvzIKCu6ipjLIyMGxe4NB5CTZdKz8A9tQeNZ6VDHe0dC1uNcmuSfkd2k+jb6Co4GRwccjXhzb2s4kW287StTzKca4fdEfN4vvzKELM1iTRpppOVUZPi0W5qv0gfNRTwSEuMDXBhJueDLTYX5tyqGHuR4B6FYWqQ9tV+JP91XkPcjwD0LebzGJBpYqN1qXVeTOTjYE8is7B9UUc8EUpncDI0OsG7rjwqsnC6nmGa3p4IY4hTxOEbQ0EvcCQOMiyVOCztDW13z2e5fXO/HQsnQ7RFuHRvY15fndmuRa2yy6NZfuXVfIH32rloLpccRgc9zBG5ji0hpJHKLE8y4azXAYVVk+8H32q28OG7ocCG1HULb47Sz/J5/ZCB9N7347m6yMKceHYCN0jLHZt2hdK78KI4aMC2yRgNuI5gqMeJ6a1JQeOj8j07HuHgC5LjHuHgC5LpHjwiIgCIiAIiIAozp3oa3EoWgENljJMb/AA2zNPxTYdAUmXVVOcGOLLFwa4tB3ZrG17cV1hpNYZvXOUJKUXhlB1WrvEIyQYC7naQQV0esev72k6FIma66wgHgafb4z8y+nXVWfAU/2n5lS/pe09DnXdERz1j1/e0nQs3DdWdfM4B0XBN43PI2DwcatfHNLuBw01kbQSWxljXbrve1gBtyXv8AQq+7NNZ8DT/afmUko1we8r13ay+DcMdPvJKNL9CnnC4qamGd0T2PIJsXWDw4jnu5Vz2PcQ73d0jrVp6vdN34k2USsax8bh3F8paQLHtje97qK4trhqYqiaOOGAsjlkjaXZ7kMeW3NnW22WZ928SZFp3qoN0wxu4/Ei3Y9xDvd3SOtfHavMRsfY7ukda3/ZprPgaf7T8yl1HrJDcNFZUR2cXmNscf8R9zYNzHYANpJ5DzBaqNUiey3W14zje8I78W0L9W4bDA/tJYmtLHe9eG2IPKCLgqrqzV1iEbiOALvjMIIK3dRrorS7tIqdjeIOEjz5Qe30Lq7MuIe8pfNyf8qTlXJ5ZiijWUx2Y4x0ZovWPX97SdCesev72k6FvezLiHvKXzcn/Ks3Dddc7XD1RBG9t9phzMcBzNe5wcfpC1xV7SdvXJcIkfodW+ISuA4EsHG55AAVi4zoS9mDmkgs6QGN5vszObI17rdBstlpLphwOHerKbLIDwWTNexD3tbtAIIO1QHs01nwNP9p+ZSPu693UpR/Falqxf2v3b0aHse4h3u7pHWszBtAq9lRC50Dg1sjCTcbADt41suzTWfA0/2n5k7NNZ8DT/AGn5lGnUnneWpR10ouLxv9xsdZ+h1XU1bZYI+EaYmM2HaC1zyb34u2CiHY9xDvd3SOtSak12zgjhaaNzePg3uabcdg4EE9HhVlYHpBFW04nhJLSDscLOa4b2uHEQVIo12PKK07dXpYJSSxw6kD1a6K1VO6o4aMx548rSSNp28ihfY5xBva8ATbZcEWNuMX4lvWa66wgHgafaB8J+ZfTrqrPgaf7T8y0cqmkieNetjKUkll4zw5Gh7HuId7u6R1p2PcQ73d0jrV64JiXqmnjmtl4RodbkusDTXHn0NHJPG1rnMMYAffL20jWG9iDuKkdMEslSHaGonJQWMt4NLqrwOekglbOwsLn3ANtotzLeabYU+qoKiGOxe9lmg7jZwNt3IFWp11VnwNP9p+Zdceu6sI2w042kbpOI8V3ciK2GzgPR6nvNtpZznijS9jzEO93dI6124dq8r2SsPqdwAe1xPa++uTv8K3PZqrPgaf7T8y7qXXbUA/pKaJzePI9zTz2zAhRrui5Ja1prC8C3WDYPAFyWr0c0jhr4RLCTbc5rtjmOG9rhy/UVtFbTycCUXF4fEIiLJgIiIAiIgCIiA816SUPAVlTFa2SaS3yS4uZ/tLVrlMtbVBwWJOcBsmjjk8LheM2+hjelQ1c2axJo9lRPbrjLqkTrGsWLsBpI77XTBjvBG17vvZFBVlTVpdDFFfZG6Z1ueTJ/Zp6VipOW0zXT193Fr2vz+hOtUWI8FVTAnY6Eu8i5P1KDGUvJcd7iXHwuOY/WVlYbXGFz3NNi6KWMH5bC1YgCOWYpCuvZtnPrjwQKmem9KYaHDI9wLJ3kfGPBbehx6VFKCm4WWNg/fe1vSVYWuiIM9QtG5rJx0cAFvFf05P3EFs86quHsk/B/QrVZeF4XJUytiiGZ7twWIpbqs90o/kv9C0gsySZPqZuuqUo8URispXRSPjeLPjc5jhyFpsV0rcaYe6FX4+T0rTrV7mSwe1FN80icU05do7MCdjaiMDwGZhUHU0ov2fqfnEX4rFC1JZy9yK2k4Wfvl8jsp4DI9rGi7nENA5SdyycXweWkl4KZuR9g62/tTex2eA9C6KSpMUjJG2zMcHC+0XG64BGxZWP47LXTGabLnIa2zBla1rb2DQSTvJO0naVpux7Sd953n/XHia4XVm6mKk+yo79rYPtyG1lWrIy4gNBJOwAb+hXJqv0XkpYJZZm5XyjY07w0DjU1MXtZKHaVkVVsZ3vBS0Xct8A9C5lcYe5HgHoXIqudXmeidCPaFN4tq1mtj3Lm+VB+NGtnoR7QpvFtWs1se5c3yoPxo10p+g/ceP0/rEP3LzKIy7b+Dj5OZdkEBe5rGi7nEADnO5cCbLOwH21B41npXPistHqrXswk1xSbOGLYRNSSmKduV2Vr7fFcSAb7jtaVh7b81j07P8qc64fdFvzeL78yg6zNYk0jTTyc6oylxaLJ1JTOEtQy+wta63Pu9CtxVBqV9sT+Lb95W+rtXoI85r/WJfDyQREUpSCIiAIiIAiIgKv13UPa0s3I6SI/1NDx9x3SqqV761aDhcMlI3xFko8DXDN/tLlRCo3rEz0/Zs9qhLo2vn8wuQjJBPELXPJfYFxUs0cwThsMxGT3jWuaeeIiU/U0qOMdotXW92k+rS/l/QiaIi1JyTauaHhsQhHEy7z9A61KNePd0fyaj0wLp1L0F55pT+60NH9R2+hd+vBhzUZ4rVAvzngSB9R6FZxin76nFU9rtBezK/8ALKwUt1V+6UfyX+hRJbjRPHhQ1TJ3MLw0OBa0gHaLbL7FDW0pJs6WqhKdUox44PmmA/8A0Kvx8vpWoWViteaieWYjKZZHyZb3y5iSBfjsLBYq0fElrjsxSfRE0ov2fqPnEX4rFC7Ka0Y/0/UfOIvxWKFKSzl7kVtJ/wAn75fI7aWnMj2sb3T3BovynYFl47gUtFNwMwAdla/tTcFrrgfWCvmAe2qfxrPSpPrg90R4iL78qworYz7TLtktQq+Wzn45ISf8+DnV1ar9J31VK+OVxdJB2udxuXMI7Uk8ZG6/HZUqrG1NO/SVI/lhb0v9RD2lFOnL5NFbQ9y3wD0LmVxh7keAehcioDpcz0ToR7QpvFtWs1se5c3yoPxo1EMD1utpaeKE0z38G0NzCRoBtx2IWdpNpizEsHqXtjMZZJAC0kO/jR2NwFfdkZRaT5HmK9LbVdCU1hbS6dSqlnYF7ag8az0rBJXfh9VwUsclr5HNdbdexva6pR3NM9DanKEkuOH5Ex1xe6Lfm8X35lB1utLtJTiFSZjHwYDGxtbmzdq0uNybDaS48S0oKzN5k2jXTwcKoxlxSLG1K+2J/Ft+8rfVQalR7In+Q30q31dq9BHm9f6xL4eSCIilKQREQBERAEREBhY1h4qKeaE7pY5I/KaW/wB154GidaztXQSlw2FwbsJG+1l6URRzrU+Ja0+qnRnZ59TzUNGqzvaYW+Jv2cX+eRXDq4wF0eHFkrS102fM1wsbOGXb9CmiJCtR3ozfrLLklLkebDofXRktdTyXbsNgSLgAbDbaONffWxV97y+QV6SRadxEsLtS5cl4/UhOqjBn09I4yNLHveTZwsbDYFsNP9FDiFLkYQJY3Z4yd17EFp5iCR0KTIpdlY2Sj30+87xcc5PNU+itfE4iWneN/ctLhxW7bj4+JcP/AAlT8BL5DupemF8sonREvx7UuSxheP1PM5wWp+Al3+8O7l3LKo9FKyZwaynk2ne5tgOckr0dZfU7iJh9qXNciucY0NlhwQ00Y4SXNHI8DjtI1z7ctgPqVXx6L1l9tPN5Jt4P+8q9LItpVRkQU62ypYXXO888YDo3VtqonOglDRLGblpsALXPTfoUp1raP1Eta2SOJz2GFjbtF9rXSEg23bwreRO6jjZNvx9ned5uzjHzPNh0XrLj2PL5BU/1S4PPDLPwkT2ZmADMCLm/OrURI1Ri8ozdr7LYOEksP76nm31p1rO1NPLduw2bcXHIRvX31sVfe8vkFekUWv4eJL+a3dF4/U82nRis73l8gqU4Po5UnCq2PgXh7nwOa0ixIY9rnWvv2Aq6UWVTFEc+0bZ4yluaf8fE82HRis73l3e8KN0Xqxs9Ty7PiFek0WO4ib/ml3ReP1PNvrYq+95fIK5w6IVzzZtNKb8osOkr0eidxEPtS59P4/2QzVroa+gic6W3Cy2uB+60bhdTNEUyWNyOdKTk9p8QiIsmoREQBERAEREAREQBERAEREAREQBERAEREAREQBERAEREAREQBERAEREAREQBERAEREAREQH/2Q=="/>
          <p:cNvSpPr>
            <a:spLocks noChangeAspect="1" noChangeArrowheads="1"/>
          </p:cNvSpPr>
          <p:nvPr/>
        </p:nvSpPr>
        <p:spPr bwMode="auto">
          <a:xfrm>
            <a:off x="307975" y="5953"/>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CA">
              <a:solidFill>
                <a:prstClr val="black"/>
              </a:solidFill>
              <a:latin typeface="Palatino Linotype"/>
              <a:cs typeface="+mn-cs"/>
            </a:endParaRPr>
          </a:p>
        </p:txBody>
      </p:sp>
      <p:sp>
        <p:nvSpPr>
          <p:cNvPr id="13" name="Title 1"/>
          <p:cNvSpPr>
            <a:spLocks noGrp="1"/>
          </p:cNvSpPr>
          <p:nvPr>
            <p:ph type="title"/>
          </p:nvPr>
        </p:nvSpPr>
        <p:spPr>
          <a:xfrm>
            <a:off x="0" y="234553"/>
            <a:ext cx="9143999" cy="681540"/>
          </a:xfrm>
        </p:spPr>
        <p:txBody>
          <a:bodyPr/>
          <a:lstStyle/>
          <a:p>
            <a:r>
              <a:rPr lang="en-CA" sz="4800" dirty="0" smtClean="0">
                <a:solidFill>
                  <a:schemeClr val="bg1"/>
                </a:solidFill>
                <a:latin typeface="Tahoma" pitchFamily="34" charset="0"/>
                <a:ea typeface="Tahoma" pitchFamily="34" charset="0"/>
                <a:cs typeface="Tahoma" pitchFamily="34" charset="0"/>
              </a:rPr>
              <a:t>Procedural Generation</a:t>
            </a:r>
            <a:endParaRPr lang="en-CA" sz="4800" dirty="0">
              <a:solidFill>
                <a:schemeClr val="bg1"/>
              </a:solidFill>
              <a:latin typeface="Tahoma" pitchFamily="34" charset="0"/>
              <a:ea typeface="Tahoma" pitchFamily="34" charset="0"/>
              <a:cs typeface="Tahoma" pitchFamily="34" charset="0"/>
            </a:endParaRPr>
          </a:p>
        </p:txBody>
      </p:sp>
      <p:pic>
        <p:nvPicPr>
          <p:cNvPr id="10242" name="Picture 2" descr="http://www.biota.org/book/chbi/conlif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2063075"/>
            <a:ext cx="2288612" cy="1521407"/>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www.bay12games.com/dwarves/imgs/dwarf_sites_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800" y="1563638"/>
            <a:ext cx="2337933" cy="252028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static.filehorse.com/screenshots-web/online-games/minecraft-screenshot-0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18438" y="1787621"/>
            <a:ext cx="3574042" cy="2072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958532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4090"/>
            <a:ext cx="9144000" cy="5036395"/>
          </a:xfrm>
          <a:prstGeom prst="rect">
            <a:avLst/>
          </a:prstGeom>
        </p:spPr>
      </p:pic>
      <p:sp>
        <p:nvSpPr>
          <p:cNvPr id="5" name="AutoShape 4" descr="data:image/jpeg;base64,/9j/4AAQSkZJRgABAQAAAQABAAD/2wCEAAkGBhIQERQUEhQVFBUUFxQVFRQVFRcYGBUVFxUVFRUWFhUXHCgfGBkkGhoUHzIsIycpLCwsFx4xNTAqNSYrLCkBCQoKDgwOGg8PGi8kHyQqLCwsLCwtLCwsLCwsLS0sNCwsLSkwNCwsNCwsKi0sLCwtLCwsLCwsLCwsLCwsKSwpLP/AABEIALcBEwMBIgACEQEDEQH/xAAcAAEAAgIDAQAAAAAAAAAAAAAABgcEBQIDCAH/xABPEAABAwICBAYJEAkEAwEAAAABAAIDBBEFEgYHITETQVFhkdEXIjJUcXOSk7EUFiQ0NVJTYnJ0gaGjsrPSIzM2QkNjgsHhJqLT8BVE4iX/xAAaAQEAAgMBAAAAAAAAAAAAAAAAAwQBAgUG/8QANxEAAgIBAQUECAUEAwEAAAAAAAECAxEEEiExQVEFE6GxMjRhcYHB0fAUFSJykSNCUuFDYqIz/9oADAMBAAIRAxEAPwC8UREAREQBERAEREAREQBERAEREAREQBERAEREAREQBERAEREAREQBERAEREAREQBERAEREAREQBERAEREAREQBU/rbo6qlkE8dXUBk7iBGyaRvBua2/ahpAym3SsnTnTisocSe2F4LBHH+ikbmZdwNzYEEHZxFRHSfTepxFrGztiAjcXN4Nrmm5BbtzPdssq1lq4czs6TRWJqe7Za8zS0mP1xaC6qqg7jBqJTzG1n81+NZtDidbLIyJtVU5pHBo9kS7z/AFLVs3LIoat0MrJWWzRuDmhwJFxuuARs+lV9rfvOq6Eq2orfjc/bg9IYJRyQwRxyv4R7Ghpeb3dbZtJ2k85WcqIxTWtiMzMofHDx5oWODjbiu9ztngW91g6WVccOHvimfE6aKR0mTYHEcERvB5T0q2ro4bXI4MtBYpxjJrMs+BbSLzr698R77m6W9SmGqzSirnrHxzzvlaY7gPscpaTtFhx3+oJG5SeDN/Z86YObaeC2kVA45ppXsqahraqVrWzTNa0EWDWyOAA2cgCwBpxiN/bc1rco3+Ste/XQkXZdm79S8foejUVXVelFUcBZOJXNm4RjOEHdEZ8pvzkKDevjEe+5ulvUtpXKJHT2fO1Nprc2ufI9FIvOvr4xHvybpb1L47TnEbH2XN0jqWv4iPQm/KbP8l4/Q9Fotbo5WumpYZH7XPYCfCtkrByAiIgCIiAIiIAiIgCIiAIiIAiIgCIiAIiIAiIgKc1j6NVNRiZMUTnB8cYa4Wt2oOa54vpUVx7ROpoWsdOwNDyWtsQbkC/FzL0aq013/qKXxrvwyq1lcUnI7Gj1lkrIVcuHgVKu2kpnSyMjYLue4NaOUldS2ei/t6l8cz+6qxWZJHbuk41ykuKTfgZ+Jau6+GMvdCSBvykE9C2es2Fwp8LBu0thkuOP+Ds2q8FU+u/9ZR/JqPTCrU4KEW17Dh6bUz1F8FPlny/0ViCpxqgNq8+KcoQvjmg71WjLZeTtX097W684yZ+P+26n5xUfivWAN5+j/v1r6AllrklUcJE/qP2bb49n4igCn84/023x7PxFAFLbxXuRT0PoS/c/kZOG0XDTRxXy8I4NueK/Gp+dS5tb1Wzw5f8AKrXLfeuEkDbHYNyxGSS3rJtdRZZLMJ7J6cwTD/U9PHFfNkaG35bLOWo0Slc+ip3OJJMbbk8a266B5NhERAEREAREQBERAEREAREQBERAEREAREQBERAFWuu/9RS+Nf8AhlWUq113fqKXxr/wyo7fQZd0HrEfvkVItnov7epfHM/utYtnov7epfHM/uqMPSXvPS6j/wCM/wBr8j0kqn14frKP5NR6YVbCqfXh+so/k1HphV270Gec7O9Yj8fJlZKS6v8AR+KuqjFLfLkLu1NjdRpTjU/7fPinKpVvmju61uNEmvZ5oiOKUwjnmjbujllY2/I2RzR9QCxVn4/7bqfnFR+M9YCjfEtQ9FE/qP2bb49n4igCn9R+zbfHs/EUAUtvFe4p6H0JfufyM3BKRs1RDG7uXva025CrgOqCg/meV/hUxR1boZGSMtmYQ5txcXG6441K3a3MSt3UPmv/AKWa5wiv1Ii1envtmnXLCx1aLrw6hbBEyJl8rAGi++wWSsHA8QNRTxSkWL2hxA4rrOV480EREAREQBERAEREAREQBERAERRjTrTVuGxNIbwkspIjYTYWbbM5x35Rcbt5I8Iw2kss3rrlZJRit7JOiombWviTjcSRs5mxNt/vufrXDsp4n8O3zMfUoPxETo/lV3VeP0L5RUN2U8T+Hb5mPqWwwjXHVxvHqhsczL9tlbkeBytIOUm3FbbyhZV8TEuzLkuT+JdKKGab6YPhw+Kqo3NPCSRgOc3MC1zXndy7Aq97LOJe/i80OtbStjF4ZFTobbo7UcfEvVVnpzoLiFdUl7ZWvhH6pju14MEDMABvNxvO1RY62sS9/F5odaO1tYlbu4vNDrUcrYSWGW6tBqapbUGs/fVHf2IK/wDleUepcodU2Isc17HRNc0hzXB+0EbQdysDSDTsUlDFUFgdJMGiOO9hmIzEk+9AuegcarWXWxiTiSJI2DkbE23+8krElVB8DNM9bfHaUlj2pfQunBROIIxUlplDQHlu4kcezl3qKaytCpsQMDoHNBi4QFrtlw/Ib35svJxqveynifw7fMx9SHWlifw7fMx9Sy7oSWGmYr7P1FctuLWfv2GZ2IK/+V5R6lJdX+gFVQ1RlmyZchb2rrm5UcwzXBXRuHDCOZl+2GTI+3xXNNr+EKf6UaXFuF+rKRwu7giwubewe9rSC3lsSkO79JLgY1C1e6qx5Ut3LHlkheN6pqx9RM+N0bmSSSSAk5T27i+xG3deywexBX/yvKPUunss4l7+LzQ607LOJe/i8yOtaZq6FlV65LG2vD6E0OgU7sH9RlzBKHh442mzs1r8SiPYgr/5XlnqWLPrdxMC7XwnebcCNtgd3bctllUWuHEGEGQQSjjbkcw25nBxsfoK2cqnvZDCrW15jCS68ufvQ7EFf/K8o9SO1P15G+Lyj1K08C0qjrqR08V2kNdmY612PAJseX+4VRN1u4nlBMkO21/0I61mUaljdxNardbY5JSxs8cpfQujR6hdBTRRPtmYwNNt1wtiqIdrbxIfxItv8oda5dlnEvfxeaHWtu/iQ/llz5r+f9F6oquptYdW7Cpqi7OGiljYHZO1Ie8DufAVGna2cT4pIef9D/8AS2d0URw7PtnnGNzwXsioka2cT9/F5kda+9lnEvfxeaHWte/iSLsu72ffwL1RUbBraxHM3M6IjM244IC4uLi99mxXbTS52NduzNB6RdSQmp8CrqNNOhpT5naiItysEREAREQBVDrtPsil8VJ99it5QXWpolJWQslgGaWDN2gtd7HWJAvszAgEfSo7YuUWkXNFZGu5Slw3+RSi2ejuASV0whiLQ4guu47LDetYQQbOa5jhsLXtLXAjeLH+2xco5XNcHNcWuG0OaS1wPKHDaFQW570enlmyH9N4zwfE51NDJE98cjS1zHOaRY8RtfaNxtf6V1NjdyHoKmGCazamGwnZHVN4y9obJ5wCx/qBPOrG0d02w6tIY0NilO6KVjWuJ+KdrXfQb8ymjCEuZQtv1NKy4JrqiBYgT63oAeKpAF+S0igyufXFEG4ewNAA4ePYBb92RUwtbliWPYSdny2qnLq2ZOG0DqiZkTLZnnKL7r86mDtTtdbuovKKhEcrmkOaXNcNoc0kEHmI2hZbtIKux9lVPH/Hl/MtYuCX6kTW13ylmueF7kyZ61qZ0MeHROO1kUwNt1xwIVfhT3WjUuliw57zdzoZSTyk8DdQJZt9Nmmg9Xh8fNmxwDA5K2dsMdg51zc7gBvKxK2kMMskbrZo3vjdbddjiw25rhSzVP7ot+Q/0KfYpqopJ5pJS6Rhkc57g07MziXOO3lJJW8atqKaK9uu7i+UZ5awsYwUep7DKTo5KD+7PGB4OGYVKOwzSfCS9I6l0aaaNx0GDTRRlxaZIXXdvuZmLZVOCbfQinrYXzrjFP0k95UK7aSnMj2MG97g0eErqXZT1Do3te3Y5hDmnfYjdsVZcd52J5cXs8cbveZukOAS0M/BS2zZWvGU3GVxPH/SVrbrMxbF5quUyzvzyEAXsBZo3ANaAABc9Kxo4y4ho3kgDaBtO4bVl4b3Gkcxh+t78bywtUUxy1jf3THm+nKR6FW1O2zWg7diu7QLRB9DSTOl2SSsPa+9aGmwJ5VSkPcjwD0Ka1OMYplHRTjbZbNdV8z6TZTPD9VdZPEyRpiyvaHC7jex5dihqzY8bqWgBtRUNA2ACeQADkADtiii4r0lkt3wtlju5bPXdks2h1b1DcNqKV7mB8kkcjSNo7Qg2PJeyiONatKukgknkMeSMAuyk3tcDZ0qeaocTlmppBLI6TJJZpe4udYi9sztpW21l+5dV8gffarbhGUNrHI4deourv7va/u37lv3lAr7FCXODW73OAF77ybLqlqGtFydlv8Av0rJwuVpmiAO3O3ZuOxzb+kdKqRW871k0ovD34JnFqeru1JdER2p3nmKuikiLWMad7WtB+gWXOPcPAFyXQjBR4Hk7b7LcbbzgIiLYhCIiAIiIAtHpBpnS0DmNqHuaXguaAx7rgGx7kGy3iqHXaPZFL4uX77FHZJxjlFrSUxutUJcN/kbnGNM8Dqxaa7vjcBKHD6Q1RJuh9JWveMNqC5zRmMUzHt2G/cucBdQwLb6L6Svw+fhmMEhyluVxLd/HcA7lV7zaf6kdz8G6Yt0Seejax5GrliLHOa4Wc0ua4cjmkgjpBXD/t+TkK7KicyPe91sz3Oe627M5xcbDkuSutQnRRY+k+LvqsBppJDd/DRtceUtbILquFN60f6eh+dD0SKEKS3j8EUtEkoNL/JmdgeHCpqIoScokcG35FZR1Jx98O8kdarLCcRNNPHM1ocY3Zg0mwPMSFOjruqB/wCtF5x/Ut65QS/UQ6urUysTpe7HXG8463aIQCgjBuGRTNvy2MIVeKxdb9VwzaCUAhr45iL8V+BNlXS0u9Nk+g9Xj8fNky1T+6LfkP8AQpJiuuOSGeaIUrXCKWWPMZiM2R7mXtwZte11X+jGkLqCoE7WCQgOblLst784B9CwK2rM0skrrB0r3yOA3AvcXkDmuVlWOMUkaS0cbLpTsWVhY3/QsXs3yd6M8+f+NZelGk//AJDA5ZsmR3CRNc3NcAiZm51hfZbiVUKdU4/07P4+P8aNbRnKSafQiu01VUq3BYe2uvzIKCu6ipjLIyMGxe4NB5CTZdKz8A9tQeNZ6VDHe0dC1uNcmuSfkd2k+jb6Co4GRwccjXhzb2s4kW287StTzKca4fdEfN4vvzKELM1iTRpppOVUZPi0W5qv0gfNRTwSEuMDXBhJueDLTYX5tyqGHuR4B6FYWqQ9tV+JP91XkPcjwD0LebzGJBpYqN1qXVeTOTjYE8is7B9UUc8EUpncDI0OsG7rjwqsnC6nmGa3p4IY4hTxOEbQ0EvcCQOMiyVOCztDW13z2e5fXO/HQsnQ7RFuHRvY15fndmuRa2yy6NZfuXVfIH32rloLpccRgc9zBG5ji0hpJHKLE8y4azXAYVVk+8H32q28OG7ocCG1HULb47Sz/J5/ZCB9N7347m6yMKceHYCN0jLHZt2hdK78KI4aMC2yRgNuI5gqMeJ6a1JQeOj8j07HuHgC5LjHuHgC5LpHjwiIgCIiAIiIAozp3oa3EoWgENljJMb/AA2zNPxTYdAUmXVVOcGOLLFwa4tB3ZrG17cV1hpNYZvXOUJKUXhlB1WrvEIyQYC7naQQV0esev72k6FIma66wgHgafb4z8y+nXVWfAU/2n5lS/pe09DnXdERz1j1/e0nQs3DdWdfM4B0XBN43PI2DwcatfHNLuBw01kbQSWxljXbrve1gBtyXv8AQq+7NNZ8DT/afmUko1we8r13ay+DcMdPvJKNL9CnnC4qamGd0T2PIJsXWDw4jnu5Vz2PcQ73d0jrVp6vdN34k2USsax8bh3F8paQLHtje97qK4trhqYqiaOOGAsjlkjaXZ7kMeW3NnW22WZ928SZFp3qoN0wxu4/Ei3Y9xDvd3SOtfHavMRsfY7ukda3/ZprPgaf7T8yl1HrJDcNFZUR2cXmNscf8R9zYNzHYANpJ5DzBaqNUiey3W14zje8I78W0L9W4bDA/tJYmtLHe9eG2IPKCLgqrqzV1iEbiOALvjMIIK3dRrorS7tIqdjeIOEjz5Qe30Lq7MuIe8pfNyf8qTlXJ5ZiijWUx2Y4x0ZovWPX97SdCesev72k6FvezLiHvKXzcn/Ks3Dddc7XD1RBG9t9phzMcBzNe5wcfpC1xV7SdvXJcIkfodW+ISuA4EsHG55AAVi4zoS9mDmkgs6QGN5vszObI17rdBstlpLphwOHerKbLIDwWTNexD3tbtAIIO1QHs01nwNP9p+ZSPu693UpR/Falqxf2v3b0aHse4h3u7pHWszBtAq9lRC50Dg1sjCTcbADt41suzTWfA0/2n5k7NNZ8DT/AGn5lGnUnneWpR10ouLxv9xsdZ+h1XU1bZYI+EaYmM2HaC1zyb34u2CiHY9xDvd3SOtSak12zgjhaaNzePg3uabcdg4EE9HhVlYHpBFW04nhJLSDscLOa4b2uHEQVIo12PKK07dXpYJSSxw6kD1a6K1VO6o4aMx548rSSNp28ihfY5xBva8ATbZcEWNuMX4lvWa66wgHgafaB8J+ZfTrqrPgaf7T8y0cqmkieNetjKUkll4zw5Gh7HuId7u6R1p2PcQ73d0jrV64JiXqmnjmtl4RodbkusDTXHn0NHJPG1rnMMYAffL20jWG9iDuKkdMEslSHaGonJQWMt4NLqrwOekglbOwsLn3ANtotzLeabYU+qoKiGOxe9lmg7jZwNt3IFWp11VnwNP9p+Zdceu6sI2w042kbpOI8V3ciK2GzgPR6nvNtpZznijS9jzEO93dI6124dq8r2SsPqdwAe1xPa++uTv8K3PZqrPgaf7T8y7qXXbUA/pKaJzePI9zTz2zAhRrui5Ja1prC8C3WDYPAFyWr0c0jhr4RLCTbc5rtjmOG9rhy/UVtFbTycCUXF4fEIiLJgIiIAiIgCIiA816SUPAVlTFa2SaS3yS4uZ/tLVrlMtbVBwWJOcBsmjjk8LheM2+hjelQ1c2axJo9lRPbrjLqkTrGsWLsBpI77XTBjvBG17vvZFBVlTVpdDFFfZG6Z1ueTJ/Zp6VipOW0zXT193Fr2vz+hOtUWI8FVTAnY6Eu8i5P1KDGUvJcd7iXHwuOY/WVlYbXGFz3NNi6KWMH5bC1YgCOWYpCuvZtnPrjwQKmem9KYaHDI9wLJ3kfGPBbehx6VFKCm4WWNg/fe1vSVYWuiIM9QtG5rJx0cAFvFf05P3EFs86quHsk/B/QrVZeF4XJUytiiGZ7twWIpbqs90o/kv9C0gsySZPqZuuqUo8URispXRSPjeLPjc5jhyFpsV0rcaYe6FX4+T0rTrV7mSwe1FN80icU05do7MCdjaiMDwGZhUHU0ov2fqfnEX4rFC1JZy9yK2k4Wfvl8jsp4DI9rGi7nENA5SdyycXweWkl4KZuR9g62/tTex2eA9C6KSpMUjJG2zMcHC+0XG64BGxZWP47LXTGabLnIa2zBla1rb2DQSTvJO0naVpux7Sd953n/XHia4XVm6mKk+yo79rYPtyG1lWrIy4gNBJOwAb+hXJqv0XkpYJZZm5XyjY07w0DjU1MXtZKHaVkVVsZ3vBS0Xct8A9C5lcYe5HgHoXIqudXmeidCPaFN4tq1mtj3Lm+VB+NGtnoR7QpvFtWs1se5c3yoPxo10p+g/ceP0/rEP3LzKIy7b+Dj5OZdkEBe5rGi7nEADnO5cCbLOwH21B41npXPistHqrXswk1xSbOGLYRNSSmKduV2Vr7fFcSAb7jtaVh7b81j07P8qc64fdFvzeL78yg6zNYk0jTTyc6oylxaLJ1JTOEtQy+wta63Pu9CtxVBqV9sT+Lb95W+rtXoI85r/WJfDyQREUpSCIiAIiIAiIgKv13UPa0s3I6SI/1NDx9x3SqqV761aDhcMlI3xFko8DXDN/tLlRCo3rEz0/Zs9qhLo2vn8wuQjJBPELXPJfYFxUs0cwThsMxGT3jWuaeeIiU/U0qOMdotXW92k+rS/l/QiaIi1JyTauaHhsQhHEy7z9A61KNePd0fyaj0wLp1L0F55pT+60NH9R2+hd+vBhzUZ4rVAvzngSB9R6FZxin76nFU9rtBezK/8ALKwUt1V+6UfyX+hRJbjRPHhQ1TJ3MLw0OBa0gHaLbL7FDW0pJs6WqhKdUox44PmmA/8A0Kvx8vpWoWViteaieWYjKZZHyZb3y5iSBfjsLBYq0fElrjsxSfRE0ov2fqPnEX4rFC7Ka0Y/0/UfOIvxWKFKSzl7kVtJ/wAn75fI7aWnMj2sb3T3BovynYFl47gUtFNwMwAdla/tTcFrrgfWCvmAe2qfxrPSpPrg90R4iL78qworYz7TLtktQq+Wzn45ISf8+DnV1ar9J31VK+OVxdJB2udxuXMI7Uk8ZG6/HZUqrG1NO/SVI/lhb0v9RD2lFOnL5NFbQ9y3wD0LmVxh7keAehcioDpcz0ToR7QpvFtWs1se5c3yoPxo1EMD1utpaeKE0z38G0NzCRoBtx2IWdpNpizEsHqXtjMZZJAC0kO/jR2NwFfdkZRaT5HmK9LbVdCU1hbS6dSqlnYF7ag8az0rBJXfh9VwUsclr5HNdbdexva6pR3NM9DanKEkuOH5Ex1xe6Lfm8X35lB1utLtJTiFSZjHwYDGxtbmzdq0uNybDaS48S0oKzN5k2jXTwcKoxlxSLG1K+2J/Ft+8rfVQalR7In+Q30q31dq9BHm9f6xL4eSCIilKQREQBERAEREBhY1h4qKeaE7pY5I/KaW/wB154GidaztXQSlw2FwbsJG+1l6URRzrU+Ja0+qnRnZ59TzUNGqzvaYW+Jv2cX+eRXDq4wF0eHFkrS102fM1wsbOGXb9CmiJCtR3ozfrLLklLkebDofXRktdTyXbsNgSLgAbDbaONffWxV97y+QV6SRadxEsLtS5cl4/UhOqjBn09I4yNLHveTZwsbDYFsNP9FDiFLkYQJY3Z4yd17EFp5iCR0KTIpdlY2Sj30+87xcc5PNU+itfE4iWneN/ctLhxW7bj4+JcP/AAlT8BL5DupemF8sonREvx7UuSxheP1PM5wWp+Al3+8O7l3LKo9FKyZwaynk2ne5tgOckr0dZfU7iJh9qXNciucY0NlhwQ00Y4SXNHI8DjtI1z7ctgPqVXx6L1l9tPN5Jt4P+8q9LItpVRkQU62ypYXXO888YDo3VtqonOglDRLGblpsALXPTfoUp1raP1Eta2SOJz2GFjbtF9rXSEg23bwreRO6jjZNvx9ned5uzjHzPNh0XrLj2PL5BU/1S4PPDLPwkT2ZmADMCLm/OrURI1Ri8ozdr7LYOEksP76nm31p1rO1NPLduw2bcXHIRvX31sVfe8vkFekUWv4eJL+a3dF4/U82nRis73l8gqU4Po5UnCq2PgXh7nwOa0ixIY9rnWvv2Aq6UWVTFEc+0bZ4yluaf8fE82HRis73l3e8KN0Xqxs9Ty7PiFek0WO4ib/ml3ReP1PNvrYq+95fIK5w6IVzzZtNKb8osOkr0eidxEPtS59P4/2QzVroa+gic6W3Cy2uB+60bhdTNEUyWNyOdKTk9p8QiIsmoREQBERAEREAREQBERAEREAREQBERAEREAREQBERAEREAREQBERAEREAREQBERAEREAREQH/2Q=="/>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CA">
              <a:solidFill>
                <a:prstClr val="black"/>
              </a:solidFill>
              <a:latin typeface="Palatino Linotype"/>
              <a:cs typeface="+mn-cs"/>
            </a:endParaRPr>
          </a:p>
        </p:txBody>
      </p:sp>
      <p:sp>
        <p:nvSpPr>
          <p:cNvPr id="6" name="AutoShape 6" descr="data:image/jpeg;base64,/9j/4AAQSkZJRgABAQAAAQABAAD/2wCEAAkGBhIQERQUEhQVFBUUFxQVFRQVFRcYGBUVFxUVFRUWFhUXHCgfGBkkGhoUHzIsIycpLCwsFx4xNTAqNSYrLCkBCQoKDgwOGg8PGi8kHyQqLCwsLCwtLCwsLCwsLS0sNCwsLSkwNCwsNCwsKi0sLCwtLCwsLCwsLCwsLCwsKSwpLP/AABEIALcBEwMBIgACEQEDEQH/xAAcAAEAAgIDAQAAAAAAAAAAAAAABgcEBQIDCAH/xABPEAABAwICBAYJEAkEAwEAAAABAAIDBBEFEgYHITETQVFhkdEXIjJUcXOSk7EUFiQ0NVJTYnJ0gaGjsrPSIzM2QkNjgsHhJqLT8BVE4iX/xAAaAQEAAgMBAAAAAAAAAAAAAAAAAwQBAgUG/8QANxEAAgIBAQUECAUEAwEAAAAAAAECAxEEEiExQVEFE6GxMjRhcYHB0fAUFSJykSNCUuFDYqIz/9oADAMBAAIRAxEAPwC8UREAREQBERAEREAREQBERAEREAREQBERAEREAREQBERAEREAREQBERAEREAREQBERAEREAREQBERAEREAREQBU/rbo6qlkE8dXUBk7iBGyaRvBua2/ahpAym3SsnTnTisocSe2F4LBHH+ikbmZdwNzYEEHZxFRHSfTepxFrGztiAjcXN4Nrmm5BbtzPdssq1lq4czs6TRWJqe7Za8zS0mP1xaC6qqg7jBqJTzG1n81+NZtDidbLIyJtVU5pHBo9kS7z/AFLVs3LIoat0MrJWWzRuDmhwJFxuuARs+lV9rfvOq6Eq2orfjc/bg9IYJRyQwRxyv4R7Ghpeb3dbZtJ2k85WcqIxTWtiMzMofHDx5oWODjbiu9ztngW91g6WVccOHvimfE6aKR0mTYHEcERvB5T0q2ro4bXI4MtBYpxjJrMs+BbSLzr698R77m6W9SmGqzSirnrHxzzvlaY7gPscpaTtFhx3+oJG5SeDN/Z86YObaeC2kVA45ppXsqahraqVrWzTNa0EWDWyOAA2cgCwBpxiN/bc1rco3+Ste/XQkXZdm79S8foejUVXVelFUcBZOJXNm4RjOEHdEZ8pvzkKDevjEe+5ulvUtpXKJHT2fO1Nprc2ufI9FIvOvr4xHvybpb1L47TnEbH2XN0jqWv4iPQm/KbP8l4/Q9Fotbo5WumpYZH7XPYCfCtkrByAiIgCIiAIiIAiIgCIiAIiIAiIgCIiAIiIAiIgKc1j6NVNRiZMUTnB8cYa4Wt2oOa54vpUVx7ROpoWsdOwNDyWtsQbkC/FzL0aq013/qKXxrvwyq1lcUnI7Gj1lkrIVcuHgVKu2kpnSyMjYLue4NaOUldS2ei/t6l8cz+6qxWZJHbuk41ykuKTfgZ+Jau6+GMvdCSBvykE9C2es2Fwp8LBu0thkuOP+Ds2q8FU+u/9ZR/JqPTCrU4KEW17Dh6bUz1F8FPlny/0ViCpxqgNq8+KcoQvjmg71WjLZeTtX097W684yZ+P+26n5xUfivWAN5+j/v1r6AllrklUcJE/qP2bb49n4igCn84/023x7PxFAFLbxXuRT0PoS/c/kZOG0XDTRxXy8I4NueK/Gp+dS5tb1Wzw5f8AKrXLfeuEkDbHYNyxGSS3rJtdRZZLMJ7J6cwTD/U9PHFfNkaG35bLOWo0Slc+ip3OJJMbbk8a266B5NhERAEREAREQBERAEREAREQBERAEREAREQBERAFWuu/9RS+Nf8AhlWUq113fqKXxr/wyo7fQZd0HrEfvkVItnov7epfHM/utYtnov7epfHM/uqMPSXvPS6j/wCM/wBr8j0kqn14frKP5NR6YVbCqfXh+so/k1HphV270Gec7O9Yj8fJlZKS6v8AR+KuqjFLfLkLu1NjdRpTjU/7fPinKpVvmju61uNEmvZ5oiOKUwjnmjbujllY2/I2RzR9QCxVn4/7bqfnFR+M9YCjfEtQ9FE/qP2bb49n4igCn9R+zbfHs/EUAUtvFe4p6H0JfufyM3BKRs1RDG7uXva025CrgOqCg/meV/hUxR1boZGSMtmYQ5txcXG6441K3a3MSt3UPmv/AKWa5wiv1Ii1envtmnXLCx1aLrw6hbBEyJl8rAGi++wWSsHA8QNRTxSkWL2hxA4rrOV480EREAREQBERAEREAREQBERAERRjTrTVuGxNIbwkspIjYTYWbbM5x35Rcbt5I8Iw2kss3rrlZJRit7JOiombWviTjcSRs5mxNt/vufrXDsp4n8O3zMfUoPxETo/lV3VeP0L5RUN2U8T+Hb5mPqWwwjXHVxvHqhsczL9tlbkeBytIOUm3FbbyhZV8TEuzLkuT+JdKKGab6YPhw+Kqo3NPCSRgOc3MC1zXndy7Aq97LOJe/i80OtbStjF4ZFTobbo7UcfEvVVnpzoLiFdUl7ZWvhH6pju14MEDMABvNxvO1RY62sS9/F5odaO1tYlbu4vNDrUcrYSWGW6tBqapbUGs/fVHf2IK/wDleUepcodU2Isc17HRNc0hzXB+0EbQdysDSDTsUlDFUFgdJMGiOO9hmIzEk+9AuegcarWXWxiTiSJI2DkbE23+8krElVB8DNM9bfHaUlj2pfQunBROIIxUlplDQHlu4kcezl3qKaytCpsQMDoHNBi4QFrtlw/Ib35svJxqveynifw7fMx9SHWlifw7fMx9Sy7oSWGmYr7P1FctuLWfv2GZ2IK/+V5R6lJdX+gFVQ1RlmyZchb2rrm5UcwzXBXRuHDCOZl+2GTI+3xXNNr+EKf6UaXFuF+rKRwu7giwubewe9rSC3lsSkO79JLgY1C1e6qx5Ut3LHlkheN6pqx9RM+N0bmSSSSAk5T27i+xG3deywexBX/yvKPUunss4l7+LzQ607LOJe/i8yOtaZq6FlV65LG2vD6E0OgU7sH9RlzBKHh442mzs1r8SiPYgr/5XlnqWLPrdxMC7XwnebcCNtgd3bctllUWuHEGEGQQSjjbkcw25nBxsfoK2cqnvZDCrW15jCS68ufvQ7EFf/K8o9SO1P15G+Lyj1K08C0qjrqR08V2kNdmY612PAJseX+4VRN1u4nlBMkO21/0I61mUaljdxNardbY5JSxs8cpfQujR6hdBTRRPtmYwNNt1wtiqIdrbxIfxItv8oda5dlnEvfxeaHWtu/iQ/llz5r+f9F6oquptYdW7Cpqi7OGiljYHZO1Ie8DufAVGna2cT4pIef9D/8AS2d0URw7PtnnGNzwXsioka2cT9/F5kda+9lnEvfxeaHWte/iSLsu72ffwL1RUbBraxHM3M6IjM244IC4uLi99mxXbTS52NduzNB6RdSQmp8CrqNNOhpT5naiItysEREAREQBVDrtPsil8VJ99it5QXWpolJWQslgGaWDN2gtd7HWJAvszAgEfSo7YuUWkXNFZGu5Slw3+RSi2ejuASV0whiLQ4guu47LDetYQQbOa5jhsLXtLXAjeLH+2xco5XNcHNcWuG0OaS1wPKHDaFQW570enlmyH9N4zwfE51NDJE98cjS1zHOaRY8RtfaNxtf6V1NjdyHoKmGCazamGwnZHVN4y9obJ5wCx/qBPOrG0d02w6tIY0NilO6KVjWuJ+KdrXfQb8ymjCEuZQtv1NKy4JrqiBYgT63oAeKpAF+S0igyufXFEG4ewNAA4ePYBb92RUwtbliWPYSdny2qnLq2ZOG0DqiZkTLZnnKL7r86mDtTtdbuovKKhEcrmkOaXNcNoc0kEHmI2hZbtIKux9lVPH/Hl/MtYuCX6kTW13ylmueF7kyZ61qZ0MeHROO1kUwNt1xwIVfhT3WjUuliw57zdzoZSTyk8DdQJZt9Nmmg9Xh8fNmxwDA5K2dsMdg51zc7gBvKxK2kMMskbrZo3vjdbddjiw25rhSzVP7ot+Q/0KfYpqopJ5pJS6Rhkc57g07MziXOO3lJJW8atqKaK9uu7i+UZ5awsYwUep7DKTo5KD+7PGB4OGYVKOwzSfCS9I6l0aaaNx0GDTRRlxaZIXXdvuZmLZVOCbfQinrYXzrjFP0k95UK7aSnMj2MG97g0eErqXZT1Do3te3Y5hDmnfYjdsVZcd52J5cXs8cbveZukOAS0M/BS2zZWvGU3GVxPH/SVrbrMxbF5quUyzvzyEAXsBZo3ANaAABc9Kxo4y4ho3kgDaBtO4bVl4b3Gkcxh+t78bywtUUxy1jf3THm+nKR6FW1O2zWg7diu7QLRB9DSTOl2SSsPa+9aGmwJ5VSkPcjwD0Ka1OMYplHRTjbZbNdV8z6TZTPD9VdZPEyRpiyvaHC7jex5dihqzY8bqWgBtRUNA2ACeQADkADtiii4r0lkt3wtlju5bPXdks2h1b1DcNqKV7mB8kkcjSNo7Qg2PJeyiONatKukgknkMeSMAuyk3tcDZ0qeaocTlmppBLI6TJJZpe4udYi9sztpW21l+5dV8gffarbhGUNrHI4deourv7va/u37lv3lAr7FCXODW73OAF77ybLqlqGtFydlv8Av0rJwuVpmiAO3O3ZuOxzb+kdKqRW871k0ovD34JnFqeru1JdER2p3nmKuikiLWMad7WtB+gWXOPcPAFyXQjBR4Hk7b7LcbbzgIiLYhCIiAIiIAtHpBpnS0DmNqHuaXguaAx7rgGx7kGy3iqHXaPZFL4uX77FHZJxjlFrSUxutUJcN/kbnGNM8Dqxaa7vjcBKHD6Q1RJuh9JWveMNqC5zRmMUzHt2G/cucBdQwLb6L6Svw+fhmMEhyluVxLd/HcA7lV7zaf6kdz8G6Yt0Seejax5GrliLHOa4Wc0ua4cjmkgjpBXD/t+TkK7KicyPe91sz3Oe627M5xcbDkuSutQnRRY+k+LvqsBppJDd/DRtceUtbILquFN60f6eh+dD0SKEKS3j8EUtEkoNL/JmdgeHCpqIoScokcG35FZR1Jx98O8kdarLCcRNNPHM1ocY3Zg0mwPMSFOjruqB/wCtF5x/Ut65QS/UQ6urUysTpe7HXG8463aIQCgjBuGRTNvy2MIVeKxdb9VwzaCUAhr45iL8V+BNlXS0u9Nk+g9Xj8fNky1T+6LfkP8AQpJiuuOSGeaIUrXCKWWPMZiM2R7mXtwZte11X+jGkLqCoE7WCQgOblLst784B9CwK2rM0skrrB0r3yOA3AvcXkDmuVlWOMUkaS0cbLpTsWVhY3/QsXs3yd6M8+f+NZelGk//AJDA5ZsmR3CRNc3NcAiZm51hfZbiVUKdU4/07P4+P8aNbRnKSafQiu01VUq3BYe2uvzIKCu6ipjLIyMGxe4NB5CTZdKz8A9tQeNZ6VDHe0dC1uNcmuSfkd2k+jb6Co4GRwccjXhzb2s4kW287StTzKca4fdEfN4vvzKELM1iTRpppOVUZPi0W5qv0gfNRTwSEuMDXBhJueDLTYX5tyqGHuR4B6FYWqQ9tV+JP91XkPcjwD0LebzGJBpYqN1qXVeTOTjYE8is7B9UUc8EUpncDI0OsG7rjwqsnC6nmGa3p4IY4hTxOEbQ0EvcCQOMiyVOCztDW13z2e5fXO/HQsnQ7RFuHRvY15fndmuRa2yy6NZfuXVfIH32rloLpccRgc9zBG5ji0hpJHKLE8y4azXAYVVk+8H32q28OG7ocCG1HULb47Sz/J5/ZCB9N7347m6yMKceHYCN0jLHZt2hdK78KI4aMC2yRgNuI5gqMeJ6a1JQeOj8j07HuHgC5LjHuHgC5LpHjwiIgCIiAIiIAozp3oa3EoWgENljJMb/AA2zNPxTYdAUmXVVOcGOLLFwa4tB3ZrG17cV1hpNYZvXOUJKUXhlB1WrvEIyQYC7naQQV0esev72k6FIma66wgHgafb4z8y+nXVWfAU/2n5lS/pe09DnXdERz1j1/e0nQs3DdWdfM4B0XBN43PI2DwcatfHNLuBw01kbQSWxljXbrve1gBtyXv8AQq+7NNZ8DT/afmUko1we8r13ay+DcMdPvJKNL9CnnC4qamGd0T2PIJsXWDw4jnu5Vz2PcQ73d0jrVp6vdN34k2USsax8bh3F8paQLHtje97qK4trhqYqiaOOGAsjlkjaXZ7kMeW3NnW22WZ928SZFp3qoN0wxu4/Ei3Y9xDvd3SOtfHavMRsfY7ukda3/ZprPgaf7T8yl1HrJDcNFZUR2cXmNscf8R9zYNzHYANpJ5DzBaqNUiey3W14zje8I78W0L9W4bDA/tJYmtLHe9eG2IPKCLgqrqzV1iEbiOALvjMIIK3dRrorS7tIqdjeIOEjz5Qe30Lq7MuIe8pfNyf8qTlXJ5ZiijWUx2Y4x0ZovWPX97SdCesev72k6FvezLiHvKXzcn/Ks3Dddc7XD1RBG9t9phzMcBzNe5wcfpC1xV7SdvXJcIkfodW+ISuA4EsHG55AAVi4zoS9mDmkgs6QGN5vszObI17rdBstlpLphwOHerKbLIDwWTNexD3tbtAIIO1QHs01nwNP9p+ZSPu693UpR/Falqxf2v3b0aHse4h3u7pHWszBtAq9lRC50Dg1sjCTcbADt41suzTWfA0/2n5k7NNZ8DT/AGn5lGnUnneWpR10ouLxv9xsdZ+h1XU1bZYI+EaYmM2HaC1zyb34u2CiHY9xDvd3SOtSak12zgjhaaNzePg3uabcdg4EE9HhVlYHpBFW04nhJLSDscLOa4b2uHEQVIo12PKK07dXpYJSSxw6kD1a6K1VO6o4aMx548rSSNp28ihfY5xBva8ATbZcEWNuMX4lvWa66wgHgafaB8J+ZfTrqrPgaf7T8y0cqmkieNetjKUkll4zw5Gh7HuId7u6R1p2PcQ73d0jrV64JiXqmnjmtl4RodbkusDTXHn0NHJPG1rnMMYAffL20jWG9iDuKkdMEslSHaGonJQWMt4NLqrwOekglbOwsLn3ANtotzLeabYU+qoKiGOxe9lmg7jZwNt3IFWp11VnwNP9p+Zdceu6sI2w042kbpOI8V3ciK2GzgPR6nvNtpZznijS9jzEO93dI6124dq8r2SsPqdwAe1xPa++uTv8K3PZqrPgaf7T8y7qXXbUA/pKaJzePI9zTz2zAhRrui5Ja1prC8C3WDYPAFyWr0c0jhr4RLCTbc5rtjmOG9rhy/UVtFbTycCUXF4fEIiLJgIiIAiIgCIiA816SUPAVlTFa2SaS3yS4uZ/tLVrlMtbVBwWJOcBsmjjk8LheM2+hjelQ1c2axJo9lRPbrjLqkTrGsWLsBpI77XTBjvBG17vvZFBVlTVpdDFFfZG6Z1ueTJ/Zp6VipOW0zXT193Fr2vz+hOtUWI8FVTAnY6Eu8i5P1KDGUvJcd7iXHwuOY/WVlYbXGFz3NNi6KWMH5bC1YgCOWYpCuvZtnPrjwQKmem9KYaHDI9wLJ3kfGPBbehx6VFKCm4WWNg/fe1vSVYWuiIM9QtG5rJx0cAFvFf05P3EFs86quHsk/B/QrVZeF4XJUytiiGZ7twWIpbqs90o/kv9C0gsySZPqZuuqUo8URispXRSPjeLPjc5jhyFpsV0rcaYe6FX4+T0rTrV7mSwe1FN80icU05do7MCdjaiMDwGZhUHU0ov2fqfnEX4rFC1JZy9yK2k4Wfvl8jsp4DI9rGi7nENA5SdyycXweWkl4KZuR9g62/tTex2eA9C6KSpMUjJG2zMcHC+0XG64BGxZWP47LXTGabLnIa2zBla1rb2DQSTvJO0naVpux7Sd953n/XHia4XVm6mKk+yo79rYPtyG1lWrIy4gNBJOwAb+hXJqv0XkpYJZZm5XyjY07w0DjU1MXtZKHaVkVVsZ3vBS0Xct8A9C5lcYe5HgHoXIqudXmeidCPaFN4tq1mtj3Lm+VB+NGtnoR7QpvFtWs1se5c3yoPxo10p+g/ceP0/rEP3LzKIy7b+Dj5OZdkEBe5rGi7nEADnO5cCbLOwH21B41npXPistHqrXswk1xSbOGLYRNSSmKduV2Vr7fFcSAb7jtaVh7b81j07P8qc64fdFvzeL78yg6zNYk0jTTyc6oylxaLJ1JTOEtQy+wta63Pu9CtxVBqV9sT+Lb95W+rtXoI85r/WJfDyQREUpSCIiAIiIAiIgKv13UPa0s3I6SI/1NDx9x3SqqV761aDhcMlI3xFko8DXDN/tLlRCo3rEz0/Zs9qhLo2vn8wuQjJBPELXPJfYFxUs0cwThsMxGT3jWuaeeIiU/U0qOMdotXW92k+rS/l/QiaIi1JyTauaHhsQhHEy7z9A61KNePd0fyaj0wLp1L0F55pT+60NH9R2+hd+vBhzUZ4rVAvzngSB9R6FZxin76nFU9rtBezK/8ALKwUt1V+6UfyX+hRJbjRPHhQ1TJ3MLw0OBa0gHaLbL7FDW0pJs6WqhKdUox44PmmA/8A0Kvx8vpWoWViteaieWYjKZZHyZb3y5iSBfjsLBYq0fElrjsxSfRE0ov2fqPnEX4rFC7Ka0Y/0/UfOIvxWKFKSzl7kVtJ/wAn75fI7aWnMj2sb3T3BovynYFl47gUtFNwMwAdla/tTcFrrgfWCvmAe2qfxrPSpPrg90R4iL78qworYz7TLtktQq+Wzn45ISf8+DnV1ar9J31VK+OVxdJB2udxuXMI7Uk8ZG6/HZUqrG1NO/SVI/lhb0v9RD2lFOnL5NFbQ9y3wD0LmVxh7keAehcioDpcz0ToR7QpvFtWs1se5c3yoPxo1EMD1utpaeKE0z38G0NzCRoBtx2IWdpNpizEsHqXtjMZZJAC0kO/jR2NwFfdkZRaT5HmK9LbVdCU1hbS6dSqlnYF7ag8az0rBJXfh9VwUsclr5HNdbdexva6pR3NM9DanKEkuOH5Ex1xe6Lfm8X35lB1utLtJTiFSZjHwYDGxtbmzdq0uNybDaS48S0oKzN5k2jXTwcKoxlxSLG1K+2J/Ft+8rfVQalR7In+Q30q31dq9BHm9f6xL4eSCIilKQREQBERAEREBhY1h4qKeaE7pY5I/KaW/wB154GidaztXQSlw2FwbsJG+1l6URRzrU+Ja0+qnRnZ59TzUNGqzvaYW+Jv2cX+eRXDq4wF0eHFkrS102fM1wsbOGXb9CmiJCtR3ozfrLLklLkebDofXRktdTyXbsNgSLgAbDbaONffWxV97y+QV6SRadxEsLtS5cl4/UhOqjBn09I4yNLHveTZwsbDYFsNP9FDiFLkYQJY3Z4yd17EFp5iCR0KTIpdlY2Sj30+87xcc5PNU+itfE4iWneN/ctLhxW7bj4+JcP/AAlT8BL5DupemF8sonREvx7UuSxheP1PM5wWp+Al3+8O7l3LKo9FKyZwaynk2ne5tgOckr0dZfU7iJh9qXNciucY0NlhwQ00Y4SXNHI8DjtI1z7ctgPqVXx6L1l9tPN5Jt4P+8q9LItpVRkQU62ypYXXO888YDo3VtqonOglDRLGblpsALXPTfoUp1raP1Eta2SOJz2GFjbtF9rXSEg23bwreRO6jjZNvx9ned5uzjHzPNh0XrLj2PL5BU/1S4PPDLPwkT2ZmADMCLm/OrURI1Ri8ozdr7LYOEksP76nm31p1rO1NPLduw2bcXHIRvX31sVfe8vkFekUWv4eJL+a3dF4/U82nRis73l8gqU4Po5UnCq2PgXh7nwOa0ixIY9rnWvv2Aq6UWVTFEc+0bZ4yluaf8fE82HRis73l3e8KN0Xqxs9Ty7PiFek0WO4ib/ml3ReP1PNvrYq+95fIK5w6IVzzZtNKb8osOkr0eidxEPtS59P4/2QzVroa+gic6W3Cy2uB+60bhdTNEUyWNyOdKTk9p8QiIsmoREQBERAEREAREQBERAEREAREQBERAEREAREQBERAEREAREQBERAEREAREQBERAEREAREQH/2Q=="/>
          <p:cNvSpPr>
            <a:spLocks noChangeAspect="1" noChangeArrowheads="1"/>
          </p:cNvSpPr>
          <p:nvPr/>
        </p:nvSpPr>
        <p:spPr bwMode="auto">
          <a:xfrm>
            <a:off x="307975" y="5953"/>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CA">
              <a:solidFill>
                <a:prstClr val="black"/>
              </a:solidFill>
              <a:latin typeface="Palatino Linotype"/>
              <a:cs typeface="+mn-cs"/>
            </a:endParaRPr>
          </a:p>
        </p:txBody>
      </p:sp>
      <p:sp>
        <p:nvSpPr>
          <p:cNvPr id="13" name="Title 1"/>
          <p:cNvSpPr>
            <a:spLocks noGrp="1"/>
          </p:cNvSpPr>
          <p:nvPr>
            <p:ph type="title"/>
          </p:nvPr>
        </p:nvSpPr>
        <p:spPr>
          <a:xfrm>
            <a:off x="0" y="234553"/>
            <a:ext cx="9143999" cy="681540"/>
          </a:xfrm>
        </p:spPr>
        <p:txBody>
          <a:bodyPr/>
          <a:lstStyle/>
          <a:p>
            <a:r>
              <a:rPr lang="en-CA" sz="4800" dirty="0" smtClean="0">
                <a:solidFill>
                  <a:schemeClr val="bg1"/>
                </a:solidFill>
                <a:latin typeface="Tahoma" pitchFamily="34" charset="0"/>
                <a:ea typeface="Tahoma" pitchFamily="34" charset="0"/>
                <a:cs typeface="Tahoma" pitchFamily="34" charset="0"/>
              </a:rPr>
              <a:t>Procedural Generation</a:t>
            </a:r>
            <a:endParaRPr lang="en-CA" sz="4800" dirty="0">
              <a:solidFill>
                <a:schemeClr val="bg1"/>
              </a:solidFill>
              <a:latin typeface="Tahoma" pitchFamily="34" charset="0"/>
              <a:ea typeface="Tahoma" pitchFamily="34" charset="0"/>
              <a:cs typeface="Tahoma" pitchFamily="34" charset="0"/>
            </a:endParaRPr>
          </a:p>
        </p:txBody>
      </p:sp>
      <p:sp>
        <p:nvSpPr>
          <p:cNvPr id="25" name="TextBox 24"/>
          <p:cNvSpPr txBox="1"/>
          <p:nvPr/>
        </p:nvSpPr>
        <p:spPr>
          <a:xfrm>
            <a:off x="683568" y="1807458"/>
            <a:ext cx="7344816" cy="1569660"/>
          </a:xfrm>
          <a:prstGeom prst="rect">
            <a:avLst/>
          </a:prstGeom>
          <a:noFill/>
        </p:spPr>
        <p:txBody>
          <a:bodyPr wrap="square" rtlCol="0">
            <a:spAutoFit/>
          </a:bodyPr>
          <a:lstStyle/>
          <a:p>
            <a:pPr algn="ctr" eaLnBrk="1" fontAlgn="auto" hangingPunct="1">
              <a:spcBef>
                <a:spcPts val="0"/>
              </a:spcBef>
              <a:spcAft>
                <a:spcPts val="0"/>
              </a:spcAft>
            </a:pPr>
            <a:endParaRPr lang="en-CA" sz="3200" dirty="0">
              <a:solidFill>
                <a:srgbClr val="C3986D">
                  <a:lumMod val="20000"/>
                  <a:lumOff val="80000"/>
                </a:srgbClr>
              </a:solidFill>
              <a:latin typeface="Tahoma" pitchFamily="34" charset="0"/>
              <a:ea typeface="Tahoma" pitchFamily="34" charset="0"/>
              <a:cs typeface="Tahoma" pitchFamily="34" charset="0"/>
            </a:endParaRPr>
          </a:p>
          <a:p>
            <a:pPr algn="ctr" eaLnBrk="1" fontAlgn="auto" hangingPunct="1">
              <a:spcBef>
                <a:spcPts val="0"/>
              </a:spcBef>
              <a:spcAft>
                <a:spcPts val="0"/>
              </a:spcAft>
            </a:pPr>
            <a:r>
              <a:rPr lang="en-CA" sz="3200" dirty="0" smtClean="0">
                <a:solidFill>
                  <a:srgbClr val="C3986D">
                    <a:lumMod val="20000"/>
                    <a:lumOff val="80000"/>
                  </a:srgbClr>
                </a:solidFill>
                <a:latin typeface="Tahoma" pitchFamily="34" charset="0"/>
                <a:ea typeface="Tahoma" pitchFamily="34" charset="0"/>
                <a:cs typeface="Tahoma" pitchFamily="34" charset="0"/>
              </a:rPr>
              <a:t>The trick of creating infinite levels/worlds/content</a:t>
            </a:r>
          </a:p>
        </p:txBody>
      </p:sp>
    </p:spTree>
    <p:extLst>
      <p:ext uri="{BB962C8B-B14F-4D97-AF65-F5344CB8AC3E}">
        <p14:creationId xmlns:p14="http://schemas.microsoft.com/office/powerpoint/2010/main" val="268521790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4"/>
          <p:cNvSpPr>
            <a:spLocks noChangeArrowheads="1"/>
          </p:cNvSpPr>
          <p:nvPr/>
        </p:nvSpPr>
        <p:spPr bwMode="auto">
          <a:xfrm>
            <a:off x="0" y="1657350"/>
            <a:ext cx="9144000"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80000"/>
              </a:lnSpc>
            </a:pPr>
            <a:r>
              <a:rPr lang="en-US" altLang="en-US" sz="8800" dirty="0" smtClean="0">
                <a:solidFill>
                  <a:schemeClr val="bg1"/>
                </a:solidFill>
                <a:latin typeface="Cooper Black" panose="0208090404030B020404" pitchFamily="18" charset="0"/>
              </a:rPr>
              <a:t>BACK </a:t>
            </a:r>
            <a:r>
              <a:rPr lang="en-US" altLang="en-US" sz="8800" dirty="0">
                <a:solidFill>
                  <a:schemeClr val="bg1"/>
                </a:solidFill>
                <a:latin typeface="Cooper Black" panose="0208090404030B020404" pitchFamily="18" charset="0"/>
              </a:rPr>
              <a:t>TO </a:t>
            </a:r>
            <a:endParaRPr lang="en-US" altLang="en-US" sz="8800" dirty="0" smtClean="0">
              <a:solidFill>
                <a:schemeClr val="bg1"/>
              </a:solidFill>
              <a:latin typeface="Cooper Black" panose="0208090404030B020404" pitchFamily="18" charset="0"/>
            </a:endParaRPr>
          </a:p>
          <a:p>
            <a:pPr algn="ctr" eaLnBrk="1" hangingPunct="1">
              <a:lnSpc>
                <a:spcPct val="80000"/>
              </a:lnSpc>
            </a:pPr>
            <a:r>
              <a:rPr lang="en-US" altLang="en-US" sz="8800" dirty="0" smtClean="0">
                <a:solidFill>
                  <a:schemeClr val="bg1"/>
                </a:solidFill>
                <a:latin typeface="Cooper Black" panose="0208090404030B020404" pitchFamily="18" charset="0"/>
              </a:rPr>
              <a:t>THE </a:t>
            </a:r>
            <a:r>
              <a:rPr lang="en-US" altLang="en-US" sz="8800" dirty="0">
                <a:solidFill>
                  <a:schemeClr val="bg1"/>
                </a:solidFill>
                <a:latin typeface="Cooper Black" panose="0208090404030B020404" pitchFamily="18" charset="0"/>
              </a:rPr>
              <a:t>START</a:t>
            </a:r>
          </a:p>
        </p:txBody>
      </p:sp>
    </p:spTree>
    <p:extLst>
      <p:ext uri="{BB962C8B-B14F-4D97-AF65-F5344CB8AC3E}">
        <p14:creationId xmlns:p14="http://schemas.microsoft.com/office/powerpoint/2010/main" val="58756378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4090"/>
            <a:ext cx="9144000" cy="5036395"/>
          </a:xfrm>
          <a:prstGeom prst="rect">
            <a:avLst/>
          </a:prstGeom>
        </p:spPr>
      </p:pic>
      <p:sp>
        <p:nvSpPr>
          <p:cNvPr id="5" name="AutoShape 4" descr="data:image/jpeg;base64,/9j/4AAQSkZJRgABAQAAAQABAAD/2wCEAAkGBhIQERQUEhQVFBUUFxQVFRQVFRcYGBUVFxUVFRUWFhUXHCgfGBkkGhoUHzIsIycpLCwsFx4xNTAqNSYrLCkBCQoKDgwOGg8PGi8kHyQqLCwsLCwtLCwsLCwsLS0sNCwsLSkwNCwsNCwsKi0sLCwtLCwsLCwsLCwsLCwsKSwpLP/AABEIALcBEwMBIgACEQEDEQH/xAAcAAEAAgIDAQAAAAAAAAAAAAAABgcEBQIDCAH/xABPEAABAwICBAYJEAkEAwEAAAABAAIDBBEFEgYHITETQVFhkdEXIjJUcXOSk7EUFiQ0NVJTYnJ0gaGjsrPSIzM2QkNjgsHhJqLT8BVE4iX/xAAaAQEAAgMBAAAAAAAAAAAAAAAAAwQBAgUG/8QANxEAAgIBAQUECAUEAwEAAAAAAAECAxEEEiExQVEFE6GxMjRhcYHB0fAUFSJykSNCUuFDYqIz/9oADAMBAAIRAxEAPwC8UREAREQBERAEREAREQBERAEREAREQBERAEREAREQBERAEREAREQBERAEREAREQBERAEREAREQBERAEREAREQBU/rbo6qlkE8dXUBk7iBGyaRvBua2/ahpAym3SsnTnTisocSe2F4LBHH+ikbmZdwNzYEEHZxFRHSfTepxFrGztiAjcXN4Nrmm5BbtzPdssq1lq4czs6TRWJqe7Za8zS0mP1xaC6qqg7jBqJTzG1n81+NZtDidbLIyJtVU5pHBo9kS7z/AFLVs3LIoat0MrJWWzRuDmhwJFxuuARs+lV9rfvOq6Eq2orfjc/bg9IYJRyQwRxyv4R7Ghpeb3dbZtJ2k85WcqIxTWtiMzMofHDx5oWODjbiu9ztngW91g6WVccOHvimfE6aKR0mTYHEcERvB5T0q2ro4bXI4MtBYpxjJrMs+BbSLzr698R77m6W9SmGqzSirnrHxzzvlaY7gPscpaTtFhx3+oJG5SeDN/Z86YObaeC2kVA45ppXsqahraqVrWzTNa0EWDWyOAA2cgCwBpxiN/bc1rco3+Ste/XQkXZdm79S8foejUVXVelFUcBZOJXNm4RjOEHdEZ8pvzkKDevjEe+5ulvUtpXKJHT2fO1Nprc2ufI9FIvOvr4xHvybpb1L47TnEbH2XN0jqWv4iPQm/KbP8l4/Q9Fotbo5WumpYZH7XPYCfCtkrByAiIgCIiAIiIAiIgCIiAIiIAiIgCIiAIiIAiIgKc1j6NVNRiZMUTnB8cYa4Wt2oOa54vpUVx7ROpoWsdOwNDyWtsQbkC/FzL0aq013/qKXxrvwyq1lcUnI7Gj1lkrIVcuHgVKu2kpnSyMjYLue4NaOUldS2ei/t6l8cz+6qxWZJHbuk41ykuKTfgZ+Jau6+GMvdCSBvykE9C2es2Fwp8LBu0thkuOP+Ds2q8FU+u/9ZR/JqPTCrU4KEW17Dh6bUz1F8FPlny/0ViCpxqgNq8+KcoQvjmg71WjLZeTtX097W684yZ+P+26n5xUfivWAN5+j/v1r6AllrklUcJE/qP2bb49n4igCn84/023x7PxFAFLbxXuRT0PoS/c/kZOG0XDTRxXy8I4NueK/Gp+dS5tb1Wzw5f8AKrXLfeuEkDbHYNyxGSS3rJtdRZZLMJ7J6cwTD/U9PHFfNkaG35bLOWo0Slc+ip3OJJMbbk8a266B5NhERAEREAREQBERAEREAREQBERAEREAREQBERAFWuu/9RS+Nf8AhlWUq113fqKXxr/wyo7fQZd0HrEfvkVItnov7epfHM/utYtnov7epfHM/uqMPSXvPS6j/wCM/wBr8j0kqn14frKP5NR6YVbCqfXh+so/k1HphV270Gec7O9Yj8fJlZKS6v8AR+KuqjFLfLkLu1NjdRpTjU/7fPinKpVvmju61uNEmvZ5oiOKUwjnmjbujllY2/I2RzR9QCxVn4/7bqfnFR+M9YCjfEtQ9FE/qP2bb49n4igCn9R+zbfHs/EUAUtvFe4p6H0JfufyM3BKRs1RDG7uXva025CrgOqCg/meV/hUxR1boZGSMtmYQ5txcXG6441K3a3MSt3UPmv/AKWa5wiv1Ii1envtmnXLCx1aLrw6hbBEyJl8rAGi++wWSsHA8QNRTxSkWL2hxA4rrOV480EREAREQBERAEREAREQBERAERRjTrTVuGxNIbwkspIjYTYWbbM5x35Rcbt5I8Iw2kss3rrlZJRit7JOiombWviTjcSRs5mxNt/vufrXDsp4n8O3zMfUoPxETo/lV3VeP0L5RUN2U8T+Hb5mPqWwwjXHVxvHqhsczL9tlbkeBytIOUm3FbbyhZV8TEuzLkuT+JdKKGab6YPhw+Kqo3NPCSRgOc3MC1zXndy7Aq97LOJe/i80OtbStjF4ZFTobbo7UcfEvVVnpzoLiFdUl7ZWvhH6pju14MEDMABvNxvO1RY62sS9/F5odaO1tYlbu4vNDrUcrYSWGW6tBqapbUGs/fVHf2IK/wDleUepcodU2Isc17HRNc0hzXB+0EbQdysDSDTsUlDFUFgdJMGiOO9hmIzEk+9AuegcarWXWxiTiSJI2DkbE23+8krElVB8DNM9bfHaUlj2pfQunBROIIxUlplDQHlu4kcezl3qKaytCpsQMDoHNBi4QFrtlw/Ib35svJxqveynifw7fMx9SHWlifw7fMx9Sy7oSWGmYr7P1FctuLWfv2GZ2IK/+V5R6lJdX+gFVQ1RlmyZchb2rrm5UcwzXBXRuHDCOZl+2GTI+3xXNNr+EKf6UaXFuF+rKRwu7giwubewe9rSC3lsSkO79JLgY1C1e6qx5Ut3LHlkheN6pqx9RM+N0bmSSSSAk5T27i+xG3deywexBX/yvKPUunss4l7+LzQ607LOJe/i8yOtaZq6FlV65LG2vD6E0OgU7sH9RlzBKHh442mzs1r8SiPYgr/5XlnqWLPrdxMC7XwnebcCNtgd3bctllUWuHEGEGQQSjjbkcw25nBxsfoK2cqnvZDCrW15jCS68ufvQ7EFf/K8o9SO1P15G+Lyj1K08C0qjrqR08V2kNdmY612PAJseX+4VRN1u4nlBMkO21/0I61mUaljdxNardbY5JSxs8cpfQujR6hdBTRRPtmYwNNt1wtiqIdrbxIfxItv8oda5dlnEvfxeaHWtu/iQ/llz5r+f9F6oquptYdW7Cpqi7OGiljYHZO1Ie8DufAVGna2cT4pIef9D/8AS2d0URw7PtnnGNzwXsioka2cT9/F5kda+9lnEvfxeaHWte/iSLsu72ffwL1RUbBraxHM3M6IjM244IC4uLi99mxXbTS52NduzNB6RdSQmp8CrqNNOhpT5naiItysEREAREQBVDrtPsil8VJ99it5QXWpolJWQslgGaWDN2gtd7HWJAvszAgEfSo7YuUWkXNFZGu5Slw3+RSi2ejuASV0whiLQ4guu47LDetYQQbOa5jhsLXtLXAjeLH+2xco5XNcHNcWuG0OaS1wPKHDaFQW570enlmyH9N4zwfE51NDJE98cjS1zHOaRY8RtfaNxtf6V1NjdyHoKmGCazamGwnZHVN4y9obJ5wCx/qBPOrG0d02w6tIY0NilO6KVjWuJ+KdrXfQb8ymjCEuZQtv1NKy4JrqiBYgT63oAeKpAF+S0igyufXFEG4ewNAA4ePYBb92RUwtbliWPYSdny2qnLq2ZOG0DqiZkTLZnnKL7r86mDtTtdbuovKKhEcrmkOaXNcNoc0kEHmI2hZbtIKux9lVPH/Hl/MtYuCX6kTW13ylmueF7kyZ61qZ0MeHROO1kUwNt1xwIVfhT3WjUuliw57zdzoZSTyk8DdQJZt9Nmmg9Xh8fNmxwDA5K2dsMdg51zc7gBvKxK2kMMskbrZo3vjdbddjiw25rhSzVP7ot+Q/0KfYpqopJ5pJS6Rhkc57g07MziXOO3lJJW8atqKaK9uu7i+UZ5awsYwUep7DKTo5KD+7PGB4OGYVKOwzSfCS9I6l0aaaNx0GDTRRlxaZIXXdvuZmLZVOCbfQinrYXzrjFP0k95UK7aSnMj2MG97g0eErqXZT1Do3te3Y5hDmnfYjdsVZcd52J5cXs8cbveZukOAS0M/BS2zZWvGU3GVxPH/SVrbrMxbF5quUyzvzyEAXsBZo3ANaAABc9Kxo4y4ho3kgDaBtO4bVl4b3Gkcxh+t78bywtUUxy1jf3THm+nKR6FW1O2zWg7diu7QLRB9DSTOl2SSsPa+9aGmwJ5VSkPcjwD0Ka1OMYplHRTjbZbNdV8z6TZTPD9VdZPEyRpiyvaHC7jex5dihqzY8bqWgBtRUNA2ACeQADkADtiii4r0lkt3wtlju5bPXdks2h1b1DcNqKV7mB8kkcjSNo7Qg2PJeyiONatKukgknkMeSMAuyk3tcDZ0qeaocTlmppBLI6TJJZpe4udYi9sztpW21l+5dV8gffarbhGUNrHI4deourv7va/u37lv3lAr7FCXODW73OAF77ybLqlqGtFydlv8Av0rJwuVpmiAO3O3ZuOxzb+kdKqRW871k0ovD34JnFqeru1JdER2p3nmKuikiLWMad7WtB+gWXOPcPAFyXQjBR4Hk7b7LcbbzgIiLYhCIiAIiIAtHpBpnS0DmNqHuaXguaAx7rgGx7kGy3iqHXaPZFL4uX77FHZJxjlFrSUxutUJcN/kbnGNM8Dqxaa7vjcBKHD6Q1RJuh9JWveMNqC5zRmMUzHt2G/cucBdQwLb6L6Svw+fhmMEhyluVxLd/HcA7lV7zaf6kdz8G6Yt0Seejax5GrliLHOa4Wc0ua4cjmkgjpBXD/t+TkK7KicyPe91sz3Oe627M5xcbDkuSutQnRRY+k+LvqsBppJDd/DRtceUtbILquFN60f6eh+dD0SKEKS3j8EUtEkoNL/JmdgeHCpqIoScokcG35FZR1Jx98O8kdarLCcRNNPHM1ocY3Zg0mwPMSFOjruqB/wCtF5x/Ut65QS/UQ6urUysTpe7HXG8463aIQCgjBuGRTNvy2MIVeKxdb9VwzaCUAhr45iL8V+BNlXS0u9Nk+g9Xj8fNky1T+6LfkP8AQpJiuuOSGeaIUrXCKWWPMZiM2R7mXtwZte11X+jGkLqCoE7WCQgOblLst784B9CwK2rM0skrrB0r3yOA3AvcXkDmuVlWOMUkaS0cbLpTsWVhY3/QsXs3yd6M8+f+NZelGk//AJDA5ZsmR3CRNc3NcAiZm51hfZbiVUKdU4/07P4+P8aNbRnKSafQiu01VUq3BYe2uvzIKCu6ipjLIyMGxe4NB5CTZdKz8A9tQeNZ6VDHe0dC1uNcmuSfkd2k+jb6Co4GRwccjXhzb2s4kW287StTzKca4fdEfN4vvzKELM1iTRpppOVUZPi0W5qv0gfNRTwSEuMDXBhJueDLTYX5tyqGHuR4B6FYWqQ9tV+JP91XkPcjwD0LebzGJBpYqN1qXVeTOTjYE8is7B9UUc8EUpncDI0OsG7rjwqsnC6nmGa3p4IY4hTxOEbQ0EvcCQOMiyVOCztDW13z2e5fXO/HQsnQ7RFuHRvY15fndmuRa2yy6NZfuXVfIH32rloLpccRgc9zBG5ji0hpJHKLE8y4azXAYVVk+8H32q28OG7ocCG1HULb47Sz/J5/ZCB9N7347m6yMKceHYCN0jLHZt2hdK78KI4aMC2yRgNuI5gqMeJ6a1JQeOj8j07HuHgC5LjHuHgC5LpHjwiIgCIiAIiIAozp3oa3EoWgENljJMb/AA2zNPxTYdAUmXVVOcGOLLFwa4tB3ZrG17cV1hpNYZvXOUJKUXhlB1WrvEIyQYC7naQQV0esev72k6FIma66wgHgafb4z8y+nXVWfAU/2n5lS/pe09DnXdERz1j1/e0nQs3DdWdfM4B0XBN43PI2DwcatfHNLuBw01kbQSWxljXbrve1gBtyXv8AQq+7NNZ8DT/afmUko1we8r13ay+DcMdPvJKNL9CnnC4qamGd0T2PIJsXWDw4jnu5Vz2PcQ73d0jrVp6vdN34k2USsax8bh3F8paQLHtje97qK4trhqYqiaOOGAsjlkjaXZ7kMeW3NnW22WZ928SZFp3qoN0wxu4/Ei3Y9xDvd3SOtfHavMRsfY7ukda3/ZprPgaf7T8yl1HrJDcNFZUR2cXmNscf8R9zYNzHYANpJ5DzBaqNUiey3W14zje8I78W0L9W4bDA/tJYmtLHe9eG2IPKCLgqrqzV1iEbiOALvjMIIK3dRrorS7tIqdjeIOEjz5Qe30Lq7MuIe8pfNyf8qTlXJ5ZiijWUx2Y4x0ZovWPX97SdCesev72k6FvezLiHvKXzcn/Ks3Dddc7XD1RBG9t9phzMcBzNe5wcfpC1xV7SdvXJcIkfodW+ISuA4EsHG55AAVi4zoS9mDmkgs6QGN5vszObI17rdBstlpLphwOHerKbLIDwWTNexD3tbtAIIO1QHs01nwNP9p+ZSPu693UpR/Falqxf2v3b0aHse4h3u7pHWszBtAq9lRC50Dg1sjCTcbADt41suzTWfA0/2n5k7NNZ8DT/AGn5lGnUnneWpR10ouLxv9xsdZ+h1XU1bZYI+EaYmM2HaC1zyb34u2CiHY9xDvd3SOtSak12zgjhaaNzePg3uabcdg4EE9HhVlYHpBFW04nhJLSDscLOa4b2uHEQVIo12PKK07dXpYJSSxw6kD1a6K1VO6o4aMx548rSSNp28ihfY5xBva8ATbZcEWNuMX4lvWa66wgHgafaB8J+ZfTrqrPgaf7T8y0cqmkieNetjKUkll4zw5Gh7HuId7u6R1p2PcQ73d0jrV64JiXqmnjmtl4RodbkusDTXHn0NHJPG1rnMMYAffL20jWG9iDuKkdMEslSHaGonJQWMt4NLqrwOekglbOwsLn3ANtotzLeabYU+qoKiGOxe9lmg7jZwNt3IFWp11VnwNP9p+Zdceu6sI2w042kbpOI8V3ciK2GzgPR6nvNtpZznijS9jzEO93dI6124dq8r2SsPqdwAe1xPa++uTv8K3PZqrPgaf7T8y7qXXbUA/pKaJzePI9zTz2zAhRrui5Ja1prC8C3WDYPAFyWr0c0jhr4RLCTbc5rtjmOG9rhy/UVtFbTycCUXF4fEIiLJgIiIAiIgCIiA816SUPAVlTFa2SaS3yS4uZ/tLVrlMtbVBwWJOcBsmjjk8LheM2+hjelQ1c2axJo9lRPbrjLqkTrGsWLsBpI77XTBjvBG17vvZFBVlTVpdDFFfZG6Z1ueTJ/Zp6VipOW0zXT193Fr2vz+hOtUWI8FVTAnY6Eu8i5P1KDGUvJcd7iXHwuOY/WVlYbXGFz3NNi6KWMH5bC1YgCOWYpCuvZtnPrjwQKmem9KYaHDI9wLJ3kfGPBbehx6VFKCm4WWNg/fe1vSVYWuiIM9QtG5rJx0cAFvFf05P3EFs86quHsk/B/QrVZeF4XJUytiiGZ7twWIpbqs90o/kv9C0gsySZPqZuuqUo8URispXRSPjeLPjc5jhyFpsV0rcaYe6FX4+T0rTrV7mSwe1FN80icU05do7MCdjaiMDwGZhUHU0ov2fqfnEX4rFC1JZy9yK2k4Wfvl8jsp4DI9rGi7nENA5SdyycXweWkl4KZuR9g62/tTex2eA9C6KSpMUjJG2zMcHC+0XG64BGxZWP47LXTGabLnIa2zBla1rb2DQSTvJO0naVpux7Sd953n/XHia4XVm6mKk+yo79rYPtyG1lWrIy4gNBJOwAb+hXJqv0XkpYJZZm5XyjY07w0DjU1MXtZKHaVkVVsZ3vBS0Xct8A9C5lcYe5HgHoXIqudXmeidCPaFN4tq1mtj3Lm+VB+NGtnoR7QpvFtWs1se5c3yoPxo10p+g/ceP0/rEP3LzKIy7b+Dj5OZdkEBe5rGi7nEADnO5cCbLOwH21B41npXPistHqrXswk1xSbOGLYRNSSmKduV2Vr7fFcSAb7jtaVh7b81j07P8qc64fdFvzeL78yg6zNYk0jTTyc6oylxaLJ1JTOEtQy+wta63Pu9CtxVBqV9sT+Lb95W+rtXoI85r/WJfDyQREUpSCIiAIiIAiIgKv13UPa0s3I6SI/1NDx9x3SqqV761aDhcMlI3xFko8DXDN/tLlRCo3rEz0/Zs9qhLo2vn8wuQjJBPELXPJfYFxUs0cwThsMxGT3jWuaeeIiU/U0qOMdotXW92k+rS/l/QiaIi1JyTauaHhsQhHEy7z9A61KNePd0fyaj0wLp1L0F55pT+60NH9R2+hd+vBhzUZ4rVAvzngSB9R6FZxin76nFU9rtBezK/8ALKwUt1V+6UfyX+hRJbjRPHhQ1TJ3MLw0OBa0gHaLbL7FDW0pJs6WqhKdUox44PmmA/8A0Kvx8vpWoWViteaieWYjKZZHyZb3y5iSBfjsLBYq0fElrjsxSfRE0ov2fqPnEX4rFC7Ka0Y/0/UfOIvxWKFKSzl7kVtJ/wAn75fI7aWnMj2sb3T3BovynYFl47gUtFNwMwAdla/tTcFrrgfWCvmAe2qfxrPSpPrg90R4iL78qworYz7TLtktQq+Wzn45ISf8+DnV1ar9J31VK+OVxdJB2udxuXMI7Uk8ZG6/HZUqrG1NO/SVI/lhb0v9RD2lFOnL5NFbQ9y3wD0LmVxh7keAehcioDpcz0ToR7QpvFtWs1se5c3yoPxo1EMD1utpaeKE0z38G0NzCRoBtx2IWdpNpizEsHqXtjMZZJAC0kO/jR2NwFfdkZRaT5HmK9LbVdCU1hbS6dSqlnYF7ag8az0rBJXfh9VwUsclr5HNdbdexva6pR3NM9DanKEkuOH5Ex1xe6Lfm8X35lB1utLtJTiFSZjHwYDGxtbmzdq0uNybDaS48S0oKzN5k2jXTwcKoxlxSLG1K+2J/Ft+8rfVQalR7In+Q30q31dq9BHm9f6xL4eSCIilKQREQBERAEREBhY1h4qKeaE7pY5I/KaW/wB154GidaztXQSlw2FwbsJG+1l6URRzrU+Ja0+qnRnZ59TzUNGqzvaYW+Jv2cX+eRXDq4wF0eHFkrS102fM1wsbOGXb9CmiJCtR3ozfrLLklLkebDofXRktdTyXbsNgSLgAbDbaONffWxV97y+QV6SRadxEsLtS5cl4/UhOqjBn09I4yNLHveTZwsbDYFsNP9FDiFLkYQJY3Z4yd17EFp5iCR0KTIpdlY2Sj30+87xcc5PNU+itfE4iWneN/ctLhxW7bj4+JcP/AAlT8BL5DupemF8sonREvx7UuSxheP1PM5wWp+Al3+8O7l3LKo9FKyZwaynk2ne5tgOckr0dZfU7iJh9qXNciucY0NlhwQ00Y4SXNHI8DjtI1z7ctgPqVXx6L1l9tPN5Jt4P+8q9LItpVRkQU62ypYXXO888YDo3VtqonOglDRLGblpsALXPTfoUp1raP1Eta2SOJz2GFjbtF9rXSEg23bwreRO6jjZNvx9ned5uzjHzPNh0XrLj2PL5BU/1S4PPDLPwkT2ZmADMCLm/OrURI1Ri8ozdr7LYOEksP76nm31p1rO1NPLduw2bcXHIRvX31sVfe8vkFekUWv4eJL+a3dF4/U82nRis73l8gqU4Po5UnCq2PgXh7nwOa0ixIY9rnWvv2Aq6UWVTFEc+0bZ4yluaf8fE82HRis73l3e8KN0Xqxs9Ty7PiFek0WO4ib/ml3ReP1PNvrYq+95fIK5w6IVzzZtNKb8osOkr0eidxEPtS59P4/2QzVroa+gic6W3Cy2uB+60bhdTNEUyWNyOdKTk9p8QiIsmoREQBERAEREAREQBERAEREAREQBERAEREAREQBERAEREAREQBERAEREAREQBERAEREAREQH/2Q=="/>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CA">
              <a:solidFill>
                <a:prstClr val="black"/>
              </a:solidFill>
              <a:latin typeface="Palatino Linotype"/>
              <a:cs typeface="+mn-cs"/>
            </a:endParaRPr>
          </a:p>
        </p:txBody>
      </p:sp>
      <p:sp>
        <p:nvSpPr>
          <p:cNvPr id="6" name="AutoShape 6" descr="data:image/jpeg;base64,/9j/4AAQSkZJRgABAQAAAQABAAD/2wCEAAkGBhIQERQUEhQVFBUUFxQVFRQVFRcYGBUVFxUVFRUWFhUXHCgfGBkkGhoUHzIsIycpLCwsFx4xNTAqNSYrLCkBCQoKDgwOGg8PGi8kHyQqLCwsLCwtLCwsLCwsLS0sNCwsLSkwNCwsNCwsKi0sLCwtLCwsLCwsLCwsLCwsKSwpLP/AABEIALcBEwMBIgACEQEDEQH/xAAcAAEAAgIDAQAAAAAAAAAAAAAABgcEBQIDCAH/xABPEAABAwICBAYJEAkEAwEAAAABAAIDBBEFEgYHITETQVFhkdEXIjJUcXOSk7EUFiQ0NVJTYnJ0gaGjsrPSIzM2QkNjgsHhJqLT8BVE4iX/xAAaAQEAAgMBAAAAAAAAAAAAAAAAAwQBAgUG/8QANxEAAgIBAQUECAUEAwEAAAAAAAECAxEEEiExQVEFE6GxMjRhcYHB0fAUFSJykSNCUuFDYqIz/9oADAMBAAIRAxEAPwC8UREAREQBERAEREAREQBERAEREAREQBERAEREAREQBERAEREAREQBERAEREAREQBERAEREAREQBERAEREAREQBU/rbo6qlkE8dXUBk7iBGyaRvBua2/ahpAym3SsnTnTisocSe2F4LBHH+ikbmZdwNzYEEHZxFRHSfTepxFrGztiAjcXN4Nrmm5BbtzPdssq1lq4czs6TRWJqe7Za8zS0mP1xaC6qqg7jBqJTzG1n81+NZtDidbLIyJtVU5pHBo9kS7z/AFLVs3LIoat0MrJWWzRuDmhwJFxuuARs+lV9rfvOq6Eq2orfjc/bg9IYJRyQwRxyv4R7Ghpeb3dbZtJ2k85WcqIxTWtiMzMofHDx5oWODjbiu9ztngW91g6WVccOHvimfE6aKR0mTYHEcERvB5T0q2ro4bXI4MtBYpxjJrMs+BbSLzr698R77m6W9SmGqzSirnrHxzzvlaY7gPscpaTtFhx3+oJG5SeDN/Z86YObaeC2kVA45ppXsqahraqVrWzTNa0EWDWyOAA2cgCwBpxiN/bc1rco3+Ste/XQkXZdm79S8foejUVXVelFUcBZOJXNm4RjOEHdEZ8pvzkKDevjEe+5ulvUtpXKJHT2fO1Nprc2ufI9FIvOvr4xHvybpb1L47TnEbH2XN0jqWv4iPQm/KbP8l4/Q9Fotbo5WumpYZH7XPYCfCtkrByAiIgCIiAIiIAiIgCIiAIiIAiIgCIiAIiIAiIgKc1j6NVNRiZMUTnB8cYa4Wt2oOa54vpUVx7ROpoWsdOwNDyWtsQbkC/FzL0aq013/qKXxrvwyq1lcUnI7Gj1lkrIVcuHgVKu2kpnSyMjYLue4NaOUldS2ei/t6l8cz+6qxWZJHbuk41ykuKTfgZ+Jau6+GMvdCSBvykE9C2es2Fwp8LBu0thkuOP+Ds2q8FU+u/9ZR/JqPTCrU4KEW17Dh6bUz1F8FPlny/0ViCpxqgNq8+KcoQvjmg71WjLZeTtX097W684yZ+P+26n5xUfivWAN5+j/v1r6AllrklUcJE/qP2bb49n4igCn84/023x7PxFAFLbxXuRT0PoS/c/kZOG0XDTRxXy8I4NueK/Gp+dS5tb1Wzw5f8AKrXLfeuEkDbHYNyxGSS3rJtdRZZLMJ7J6cwTD/U9PHFfNkaG35bLOWo0Slc+ip3OJJMbbk8a266B5NhERAEREAREQBERAEREAREQBERAEREAREQBERAFWuu/9RS+Nf8AhlWUq113fqKXxr/wyo7fQZd0HrEfvkVItnov7epfHM/utYtnov7epfHM/uqMPSXvPS6j/wCM/wBr8j0kqn14frKP5NR6YVbCqfXh+so/k1HphV270Gec7O9Yj8fJlZKS6v8AR+KuqjFLfLkLu1NjdRpTjU/7fPinKpVvmju61uNEmvZ5oiOKUwjnmjbujllY2/I2RzR9QCxVn4/7bqfnFR+M9YCjfEtQ9FE/qP2bb49n4igCn9R+zbfHs/EUAUtvFe4p6H0JfufyM3BKRs1RDG7uXva025CrgOqCg/meV/hUxR1boZGSMtmYQ5txcXG6441K3a3MSt3UPmv/AKWa5wiv1Ii1envtmnXLCx1aLrw6hbBEyJl8rAGi++wWSsHA8QNRTxSkWL2hxA4rrOV480EREAREQBERAEREAREQBERAERRjTrTVuGxNIbwkspIjYTYWbbM5x35Rcbt5I8Iw2kss3rrlZJRit7JOiombWviTjcSRs5mxNt/vufrXDsp4n8O3zMfUoPxETo/lV3VeP0L5RUN2U8T+Hb5mPqWwwjXHVxvHqhsczL9tlbkeBytIOUm3FbbyhZV8TEuzLkuT+JdKKGab6YPhw+Kqo3NPCSRgOc3MC1zXndy7Aq97LOJe/i80OtbStjF4ZFTobbo7UcfEvVVnpzoLiFdUl7ZWvhH6pju14MEDMABvNxvO1RY62sS9/F5odaO1tYlbu4vNDrUcrYSWGW6tBqapbUGs/fVHf2IK/wDleUepcodU2Isc17HRNc0hzXB+0EbQdysDSDTsUlDFUFgdJMGiOO9hmIzEk+9AuegcarWXWxiTiSJI2DkbE23+8krElVB8DNM9bfHaUlj2pfQunBROIIxUlplDQHlu4kcezl3qKaytCpsQMDoHNBi4QFrtlw/Ib35svJxqveynifw7fMx9SHWlifw7fMx9Sy7oSWGmYr7P1FctuLWfv2GZ2IK/+V5R6lJdX+gFVQ1RlmyZchb2rrm5UcwzXBXRuHDCOZl+2GTI+3xXNNr+EKf6UaXFuF+rKRwu7giwubewe9rSC3lsSkO79JLgY1C1e6qx5Ut3LHlkheN6pqx9RM+N0bmSSSSAk5T27i+xG3deywexBX/yvKPUunss4l7+LzQ607LOJe/i8yOtaZq6FlV65LG2vD6E0OgU7sH9RlzBKHh442mzs1r8SiPYgr/5XlnqWLPrdxMC7XwnebcCNtgd3bctllUWuHEGEGQQSjjbkcw25nBxsfoK2cqnvZDCrW15jCS68ufvQ7EFf/K8o9SO1P15G+Lyj1K08C0qjrqR08V2kNdmY612PAJseX+4VRN1u4nlBMkO21/0I61mUaljdxNardbY5JSxs8cpfQujR6hdBTRRPtmYwNNt1wtiqIdrbxIfxItv8oda5dlnEvfxeaHWtu/iQ/llz5r+f9F6oquptYdW7Cpqi7OGiljYHZO1Ie8DufAVGna2cT4pIef9D/8AS2d0URw7PtnnGNzwXsioka2cT9/F5kda+9lnEvfxeaHWte/iSLsu72ffwL1RUbBraxHM3M6IjM244IC4uLi99mxXbTS52NduzNB6RdSQmp8CrqNNOhpT5naiItysEREAREQBVDrtPsil8VJ99it5QXWpolJWQslgGaWDN2gtd7HWJAvszAgEfSo7YuUWkXNFZGu5Slw3+RSi2ejuASV0whiLQ4guu47LDetYQQbOa5jhsLXtLXAjeLH+2xco5XNcHNcWuG0OaS1wPKHDaFQW570enlmyH9N4zwfE51NDJE98cjS1zHOaRY8RtfaNxtf6V1NjdyHoKmGCazamGwnZHVN4y9obJ5wCx/qBPOrG0d02w6tIY0NilO6KVjWuJ+KdrXfQb8ymjCEuZQtv1NKy4JrqiBYgT63oAeKpAF+S0igyufXFEG4ewNAA4ePYBb92RUwtbliWPYSdny2qnLq2ZOG0DqiZkTLZnnKL7r86mDtTtdbuovKKhEcrmkOaXNcNoc0kEHmI2hZbtIKux9lVPH/Hl/MtYuCX6kTW13ylmueF7kyZ61qZ0MeHROO1kUwNt1xwIVfhT3WjUuliw57zdzoZSTyk8DdQJZt9Nmmg9Xh8fNmxwDA5K2dsMdg51zc7gBvKxK2kMMskbrZo3vjdbddjiw25rhSzVP7ot+Q/0KfYpqopJ5pJS6Rhkc57g07MziXOO3lJJW8atqKaK9uu7i+UZ5awsYwUep7DKTo5KD+7PGB4OGYVKOwzSfCS9I6l0aaaNx0GDTRRlxaZIXXdvuZmLZVOCbfQinrYXzrjFP0k95UK7aSnMj2MG97g0eErqXZT1Do3te3Y5hDmnfYjdsVZcd52J5cXs8cbveZukOAS0M/BS2zZWvGU3GVxPH/SVrbrMxbF5quUyzvzyEAXsBZo3ANaAABc9Kxo4y4ho3kgDaBtO4bVl4b3Gkcxh+t78bywtUUxy1jf3THm+nKR6FW1O2zWg7diu7QLRB9DSTOl2SSsPa+9aGmwJ5VSkPcjwD0Ka1OMYplHRTjbZbNdV8z6TZTPD9VdZPEyRpiyvaHC7jex5dihqzY8bqWgBtRUNA2ACeQADkADtiii4r0lkt3wtlju5bPXdks2h1b1DcNqKV7mB8kkcjSNo7Qg2PJeyiONatKukgknkMeSMAuyk3tcDZ0qeaocTlmppBLI6TJJZpe4udYi9sztpW21l+5dV8gffarbhGUNrHI4deourv7va/u37lv3lAr7FCXODW73OAF77ybLqlqGtFydlv8Av0rJwuVpmiAO3O3ZuOxzb+kdKqRW871k0ovD34JnFqeru1JdER2p3nmKuikiLWMad7WtB+gWXOPcPAFyXQjBR4Hk7b7LcbbzgIiLYhCIiAIiIAtHpBpnS0DmNqHuaXguaAx7rgGx7kGy3iqHXaPZFL4uX77FHZJxjlFrSUxutUJcN/kbnGNM8Dqxaa7vjcBKHD6Q1RJuh9JWveMNqC5zRmMUzHt2G/cucBdQwLb6L6Svw+fhmMEhyluVxLd/HcA7lV7zaf6kdz8G6Yt0Seejax5GrliLHOa4Wc0ua4cjmkgjpBXD/t+TkK7KicyPe91sz3Oe627M5xcbDkuSutQnRRY+k+LvqsBppJDd/DRtceUtbILquFN60f6eh+dD0SKEKS3j8EUtEkoNL/JmdgeHCpqIoScokcG35FZR1Jx98O8kdarLCcRNNPHM1ocY3Zg0mwPMSFOjruqB/wCtF5x/Ut65QS/UQ6urUysTpe7HXG8463aIQCgjBuGRTNvy2MIVeKxdb9VwzaCUAhr45iL8V+BNlXS0u9Nk+g9Xj8fNky1T+6LfkP8AQpJiuuOSGeaIUrXCKWWPMZiM2R7mXtwZte11X+jGkLqCoE7WCQgOblLst784B9CwK2rM0skrrB0r3yOA3AvcXkDmuVlWOMUkaS0cbLpTsWVhY3/QsXs3yd6M8+f+NZelGk//AJDA5ZsmR3CRNc3NcAiZm51hfZbiVUKdU4/07P4+P8aNbRnKSafQiu01VUq3BYe2uvzIKCu6ipjLIyMGxe4NB5CTZdKz8A9tQeNZ6VDHe0dC1uNcmuSfkd2k+jb6Co4GRwccjXhzb2s4kW287StTzKca4fdEfN4vvzKELM1iTRpppOVUZPi0W5qv0gfNRTwSEuMDXBhJueDLTYX5tyqGHuR4B6FYWqQ9tV+JP91XkPcjwD0LebzGJBpYqN1qXVeTOTjYE8is7B9UUc8EUpncDI0OsG7rjwqsnC6nmGa3p4IY4hTxOEbQ0EvcCQOMiyVOCztDW13z2e5fXO/HQsnQ7RFuHRvY15fndmuRa2yy6NZfuXVfIH32rloLpccRgc9zBG5ji0hpJHKLE8y4azXAYVVk+8H32q28OG7ocCG1HULb47Sz/J5/ZCB9N7347m6yMKceHYCN0jLHZt2hdK78KI4aMC2yRgNuI5gqMeJ6a1JQeOj8j07HuHgC5LjHuHgC5LpHjwiIgCIiAIiIAozp3oa3EoWgENljJMb/AA2zNPxTYdAUmXVVOcGOLLFwa4tB3ZrG17cV1hpNYZvXOUJKUXhlB1WrvEIyQYC7naQQV0esev72k6FIma66wgHgafb4z8y+nXVWfAU/2n5lS/pe09DnXdERz1j1/e0nQs3DdWdfM4B0XBN43PI2DwcatfHNLuBw01kbQSWxljXbrve1gBtyXv8AQq+7NNZ8DT/afmUko1we8r13ay+DcMdPvJKNL9CnnC4qamGd0T2PIJsXWDw4jnu5Vz2PcQ73d0jrVp6vdN34k2USsax8bh3F8paQLHtje97qK4trhqYqiaOOGAsjlkjaXZ7kMeW3NnW22WZ928SZFp3qoN0wxu4/Ei3Y9xDvd3SOtfHavMRsfY7ukda3/ZprPgaf7T8yl1HrJDcNFZUR2cXmNscf8R9zYNzHYANpJ5DzBaqNUiey3W14zje8I78W0L9W4bDA/tJYmtLHe9eG2IPKCLgqrqzV1iEbiOALvjMIIK3dRrorS7tIqdjeIOEjz5Qe30Lq7MuIe8pfNyf8qTlXJ5ZiijWUx2Y4x0ZovWPX97SdCesev72k6FvezLiHvKXzcn/Ks3Dddc7XD1RBG9t9phzMcBzNe5wcfpC1xV7SdvXJcIkfodW+ISuA4EsHG55AAVi4zoS9mDmkgs6QGN5vszObI17rdBstlpLphwOHerKbLIDwWTNexD3tbtAIIO1QHs01nwNP9p+ZSPu693UpR/Falqxf2v3b0aHse4h3u7pHWszBtAq9lRC50Dg1sjCTcbADt41suzTWfA0/2n5k7NNZ8DT/AGn5lGnUnneWpR10ouLxv9xsdZ+h1XU1bZYI+EaYmM2HaC1zyb34u2CiHY9xDvd3SOtSak12zgjhaaNzePg3uabcdg4EE9HhVlYHpBFW04nhJLSDscLOa4b2uHEQVIo12PKK07dXpYJSSxw6kD1a6K1VO6o4aMx548rSSNp28ihfY5xBva8ATbZcEWNuMX4lvWa66wgHgafaB8J+ZfTrqrPgaf7T8y0cqmkieNetjKUkll4zw5Gh7HuId7u6R1p2PcQ73d0jrV64JiXqmnjmtl4RodbkusDTXHn0NHJPG1rnMMYAffL20jWG9iDuKkdMEslSHaGonJQWMt4NLqrwOekglbOwsLn3ANtotzLeabYU+qoKiGOxe9lmg7jZwNt3IFWp11VnwNP9p+Zdceu6sI2w042kbpOI8V3ciK2GzgPR6nvNtpZznijS9jzEO93dI6124dq8r2SsPqdwAe1xPa++uTv8K3PZqrPgaf7T8y7qXXbUA/pKaJzePI9zTz2zAhRrui5Ja1prC8C3WDYPAFyWr0c0jhr4RLCTbc5rtjmOG9rhy/UVtFbTycCUXF4fEIiLJgIiIAiIgCIiA816SUPAVlTFa2SaS3yS4uZ/tLVrlMtbVBwWJOcBsmjjk8LheM2+hjelQ1c2axJo9lRPbrjLqkTrGsWLsBpI77XTBjvBG17vvZFBVlTVpdDFFfZG6Z1ueTJ/Zp6VipOW0zXT193Fr2vz+hOtUWI8FVTAnY6Eu8i5P1KDGUvJcd7iXHwuOY/WVlYbXGFz3NNi6KWMH5bC1YgCOWYpCuvZtnPrjwQKmem9KYaHDI9wLJ3kfGPBbehx6VFKCm4WWNg/fe1vSVYWuiIM9QtG5rJx0cAFvFf05P3EFs86quHsk/B/QrVZeF4XJUytiiGZ7twWIpbqs90o/kv9C0gsySZPqZuuqUo8URispXRSPjeLPjc5jhyFpsV0rcaYe6FX4+T0rTrV7mSwe1FN80icU05do7MCdjaiMDwGZhUHU0ov2fqfnEX4rFC1JZy9yK2k4Wfvl8jsp4DI9rGi7nENA5SdyycXweWkl4KZuR9g62/tTex2eA9C6KSpMUjJG2zMcHC+0XG64BGxZWP47LXTGabLnIa2zBla1rb2DQSTvJO0naVpux7Sd953n/XHia4XVm6mKk+yo79rYPtyG1lWrIy4gNBJOwAb+hXJqv0XkpYJZZm5XyjY07w0DjU1MXtZKHaVkVVsZ3vBS0Xct8A9C5lcYe5HgHoXIqudXmeidCPaFN4tq1mtj3Lm+VB+NGtnoR7QpvFtWs1se5c3yoPxo10p+g/ceP0/rEP3LzKIy7b+Dj5OZdkEBe5rGi7nEADnO5cCbLOwH21B41npXPistHqrXswk1xSbOGLYRNSSmKduV2Vr7fFcSAb7jtaVh7b81j07P8qc64fdFvzeL78yg6zNYk0jTTyc6oylxaLJ1JTOEtQy+wta63Pu9CtxVBqV9sT+Lb95W+rtXoI85r/WJfDyQREUpSCIiAIiIAiIgKv13UPa0s3I6SI/1NDx9x3SqqV761aDhcMlI3xFko8DXDN/tLlRCo3rEz0/Zs9qhLo2vn8wuQjJBPELXPJfYFxUs0cwThsMxGT3jWuaeeIiU/U0qOMdotXW92k+rS/l/QiaIi1JyTauaHhsQhHEy7z9A61KNePd0fyaj0wLp1L0F55pT+60NH9R2+hd+vBhzUZ4rVAvzngSB9R6FZxin76nFU9rtBezK/8ALKwUt1V+6UfyX+hRJbjRPHhQ1TJ3MLw0OBa0gHaLbL7FDW0pJs6WqhKdUox44PmmA/8A0Kvx8vpWoWViteaieWYjKZZHyZb3y5iSBfjsLBYq0fElrjsxSfRE0ov2fqPnEX4rFC7Ka0Y/0/UfOIvxWKFKSzl7kVtJ/wAn75fI7aWnMj2sb3T3BovynYFl47gUtFNwMwAdla/tTcFrrgfWCvmAe2qfxrPSpPrg90R4iL78qworYz7TLtktQq+Wzn45ISf8+DnV1ar9J31VK+OVxdJB2udxuXMI7Uk8ZG6/HZUqrG1NO/SVI/lhb0v9RD2lFOnL5NFbQ9y3wD0LmVxh7keAehcioDpcz0ToR7QpvFtWs1se5c3yoPxo1EMD1utpaeKE0z38G0NzCRoBtx2IWdpNpizEsHqXtjMZZJAC0kO/jR2NwFfdkZRaT5HmK9LbVdCU1hbS6dSqlnYF7ag8az0rBJXfh9VwUsclr5HNdbdexva6pR3NM9DanKEkuOH5Ex1xe6Lfm8X35lB1utLtJTiFSZjHwYDGxtbmzdq0uNybDaS48S0oKzN5k2jXTwcKoxlxSLG1K+2J/Ft+8rfVQalR7In+Q30q31dq9BHm9f6xL4eSCIilKQREQBERAEREBhY1h4qKeaE7pY5I/KaW/wB154GidaztXQSlw2FwbsJG+1l6URRzrU+Ja0+qnRnZ59TzUNGqzvaYW+Jv2cX+eRXDq4wF0eHFkrS102fM1wsbOGXb9CmiJCtR3ozfrLLklLkebDofXRktdTyXbsNgSLgAbDbaONffWxV97y+QV6SRadxEsLtS5cl4/UhOqjBn09I4yNLHveTZwsbDYFsNP9FDiFLkYQJY3Z4yd17EFp5iCR0KTIpdlY2Sj30+87xcc5PNU+itfE4iWneN/ctLhxW7bj4+JcP/AAlT8BL5DupemF8sonREvx7UuSxheP1PM5wWp+Al3+8O7l3LKo9FKyZwaynk2ne5tgOckr0dZfU7iJh9qXNciucY0NlhwQ00Y4SXNHI8DjtI1z7ctgPqVXx6L1l9tPN5Jt4P+8q9LItpVRkQU62ypYXXO888YDo3VtqonOglDRLGblpsALXPTfoUp1raP1Eta2SOJz2GFjbtF9rXSEg23bwreRO6jjZNvx9ned5uzjHzPNh0XrLj2PL5BU/1S4PPDLPwkT2ZmADMCLm/OrURI1Ri8ozdr7LYOEksP76nm31p1rO1NPLduw2bcXHIRvX31sVfe8vkFekUWv4eJL+a3dF4/U82nRis73l8gqU4Po5UnCq2PgXh7nwOa0ixIY9rnWvv2Aq6UWVTFEc+0bZ4yluaf8fE82HRis73l3e8KN0Xqxs9Ty7PiFek0WO4ib/ml3ReP1PNvrYq+95fIK5w6IVzzZtNKb8osOkr0eidxEPtS59P4/2QzVroa+gic6W3Cy2uB+60bhdTNEUyWNyOdKTk9p8QiIsmoREQBERAEREAREQBERAEREAREQBERAEREAREQBERAEREAREQBERAEREAREQBERAEREAREQH/2Q=="/>
          <p:cNvSpPr>
            <a:spLocks noChangeAspect="1" noChangeArrowheads="1"/>
          </p:cNvSpPr>
          <p:nvPr/>
        </p:nvSpPr>
        <p:spPr bwMode="auto">
          <a:xfrm>
            <a:off x="307975" y="5953"/>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CA">
              <a:solidFill>
                <a:prstClr val="black"/>
              </a:solidFill>
              <a:latin typeface="Palatino Linotype"/>
              <a:cs typeface="+mn-cs"/>
            </a:endParaRPr>
          </a:p>
        </p:txBody>
      </p:sp>
      <p:sp>
        <p:nvSpPr>
          <p:cNvPr id="13" name="Title 1"/>
          <p:cNvSpPr>
            <a:spLocks noGrp="1"/>
          </p:cNvSpPr>
          <p:nvPr>
            <p:ph type="title"/>
          </p:nvPr>
        </p:nvSpPr>
        <p:spPr>
          <a:xfrm>
            <a:off x="0" y="234553"/>
            <a:ext cx="9143999" cy="681540"/>
          </a:xfrm>
        </p:spPr>
        <p:txBody>
          <a:bodyPr/>
          <a:lstStyle/>
          <a:p>
            <a:r>
              <a:rPr lang="en-CA" sz="4800" dirty="0" smtClean="0">
                <a:solidFill>
                  <a:schemeClr val="bg1"/>
                </a:solidFill>
                <a:latin typeface="Tahoma" pitchFamily="34" charset="0"/>
                <a:ea typeface="Tahoma" pitchFamily="34" charset="0"/>
                <a:cs typeface="Tahoma" pitchFamily="34" charset="0"/>
              </a:rPr>
              <a:t>Procedural Generation</a:t>
            </a:r>
            <a:endParaRPr lang="en-CA" sz="4800" dirty="0">
              <a:solidFill>
                <a:schemeClr val="bg1"/>
              </a:solidFill>
              <a:latin typeface="Tahoma" pitchFamily="34" charset="0"/>
              <a:ea typeface="Tahoma" pitchFamily="34" charset="0"/>
              <a:cs typeface="Tahoma" pitchFamily="34" charset="0"/>
            </a:endParaRPr>
          </a:p>
        </p:txBody>
      </p:sp>
      <p:sp>
        <p:nvSpPr>
          <p:cNvPr id="7" name="TextBox 6"/>
          <p:cNvSpPr txBox="1"/>
          <p:nvPr/>
        </p:nvSpPr>
        <p:spPr>
          <a:xfrm>
            <a:off x="683568" y="1807458"/>
            <a:ext cx="7344816" cy="1569660"/>
          </a:xfrm>
          <a:prstGeom prst="rect">
            <a:avLst/>
          </a:prstGeom>
          <a:noFill/>
        </p:spPr>
        <p:txBody>
          <a:bodyPr wrap="square" rtlCol="0">
            <a:spAutoFit/>
          </a:bodyPr>
          <a:lstStyle/>
          <a:p>
            <a:pPr algn="ctr" eaLnBrk="1" fontAlgn="auto" hangingPunct="1">
              <a:spcBef>
                <a:spcPts val="0"/>
              </a:spcBef>
              <a:spcAft>
                <a:spcPts val="0"/>
              </a:spcAft>
            </a:pPr>
            <a:endParaRPr lang="en-CA" sz="3200" strike="sngStrike" dirty="0">
              <a:solidFill>
                <a:srgbClr val="C3986D">
                  <a:lumMod val="20000"/>
                  <a:lumOff val="80000"/>
                </a:srgbClr>
              </a:solidFill>
              <a:latin typeface="Tahoma" pitchFamily="34" charset="0"/>
              <a:ea typeface="Tahoma" pitchFamily="34" charset="0"/>
              <a:cs typeface="Tahoma" pitchFamily="34" charset="0"/>
            </a:endParaRPr>
          </a:p>
          <a:p>
            <a:pPr algn="ctr" eaLnBrk="1" fontAlgn="auto" hangingPunct="1">
              <a:spcBef>
                <a:spcPts val="0"/>
              </a:spcBef>
              <a:spcAft>
                <a:spcPts val="0"/>
              </a:spcAft>
            </a:pPr>
            <a:r>
              <a:rPr lang="en-CA" sz="3200" strike="sngStrike" dirty="0" smtClean="0">
                <a:solidFill>
                  <a:srgbClr val="C3986D">
                    <a:lumMod val="20000"/>
                    <a:lumOff val="80000"/>
                  </a:srgbClr>
                </a:solidFill>
                <a:latin typeface="Tahoma" pitchFamily="34" charset="0"/>
                <a:ea typeface="Tahoma" pitchFamily="34" charset="0"/>
                <a:cs typeface="Tahoma" pitchFamily="34" charset="0"/>
              </a:rPr>
              <a:t>The trick of creating infinite levels/worlds/content</a:t>
            </a:r>
          </a:p>
        </p:txBody>
      </p:sp>
    </p:spTree>
    <p:extLst>
      <p:ext uri="{BB962C8B-B14F-4D97-AF65-F5344CB8AC3E}">
        <p14:creationId xmlns:p14="http://schemas.microsoft.com/office/powerpoint/2010/main" val="240474188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4090"/>
            <a:ext cx="9144000" cy="5036395"/>
          </a:xfrm>
          <a:prstGeom prst="rect">
            <a:avLst/>
          </a:prstGeom>
        </p:spPr>
      </p:pic>
      <p:sp>
        <p:nvSpPr>
          <p:cNvPr id="5" name="AutoShape 4" descr="data:image/jpeg;base64,/9j/4AAQSkZJRgABAQAAAQABAAD/2wCEAAkGBhIQERQUEhQVFBUUFxQVFRQVFRcYGBUVFxUVFRUWFhUXHCgfGBkkGhoUHzIsIycpLCwsFx4xNTAqNSYrLCkBCQoKDgwOGg8PGi8kHyQqLCwsLCwtLCwsLCwsLS0sNCwsLSkwNCwsNCwsKi0sLCwtLCwsLCwsLCwsLCwsKSwpLP/AABEIALcBEwMBIgACEQEDEQH/xAAcAAEAAgIDAQAAAAAAAAAAAAAABgcEBQIDCAH/xABPEAABAwICBAYJEAkEAwEAAAABAAIDBBEFEgYHITETQVFhkdEXIjJUcXOSk7EUFiQ0NVJTYnJ0gaGjsrPSIzM2QkNjgsHhJqLT8BVE4iX/xAAaAQEAAgMBAAAAAAAAAAAAAAAAAwQBAgUG/8QANxEAAgIBAQUECAUEAwEAAAAAAAECAxEEEiExQVEFE6GxMjRhcYHB0fAUFSJykSNCUuFDYqIz/9oADAMBAAIRAxEAPwC8UREAREQBERAEREAREQBERAEREAREQBERAEREAREQBERAEREAREQBERAEREAREQBERAEREAREQBERAEREAREQBU/rbo6qlkE8dXUBk7iBGyaRvBua2/ahpAym3SsnTnTisocSe2F4LBHH+ikbmZdwNzYEEHZxFRHSfTepxFrGztiAjcXN4Nrmm5BbtzPdssq1lq4czs6TRWJqe7Za8zS0mP1xaC6qqg7jBqJTzG1n81+NZtDidbLIyJtVU5pHBo9kS7z/AFLVs3LIoat0MrJWWzRuDmhwJFxuuARs+lV9rfvOq6Eq2orfjc/bg9IYJRyQwRxyv4R7Ghpeb3dbZtJ2k85WcqIxTWtiMzMofHDx5oWODjbiu9ztngW91g6WVccOHvimfE6aKR0mTYHEcERvB5T0q2ro4bXI4MtBYpxjJrMs+BbSLzr698R77m6W9SmGqzSirnrHxzzvlaY7gPscpaTtFhx3+oJG5SeDN/Z86YObaeC2kVA45ppXsqahraqVrWzTNa0EWDWyOAA2cgCwBpxiN/bc1rco3+Ste/XQkXZdm79S8foejUVXVelFUcBZOJXNm4RjOEHdEZ8pvzkKDevjEe+5ulvUtpXKJHT2fO1Nprc2ufI9FIvOvr4xHvybpb1L47TnEbH2XN0jqWv4iPQm/KbP8l4/Q9Fotbo5WumpYZH7XPYCfCtkrByAiIgCIiAIiIAiIgCIiAIiIAiIgCIiAIiIAiIgKc1j6NVNRiZMUTnB8cYa4Wt2oOa54vpUVx7ROpoWsdOwNDyWtsQbkC/FzL0aq013/qKXxrvwyq1lcUnI7Gj1lkrIVcuHgVKu2kpnSyMjYLue4NaOUldS2ei/t6l8cz+6qxWZJHbuk41ykuKTfgZ+Jau6+GMvdCSBvykE9C2es2Fwp8LBu0thkuOP+Ds2q8FU+u/9ZR/JqPTCrU4KEW17Dh6bUz1F8FPlny/0ViCpxqgNq8+KcoQvjmg71WjLZeTtX097W684yZ+P+26n5xUfivWAN5+j/v1r6AllrklUcJE/qP2bb49n4igCn84/023x7PxFAFLbxXuRT0PoS/c/kZOG0XDTRxXy8I4NueK/Gp+dS5tb1Wzw5f8AKrXLfeuEkDbHYNyxGSS3rJtdRZZLMJ7J6cwTD/U9PHFfNkaG35bLOWo0Slc+ip3OJJMbbk8a266B5NhERAEREAREQBERAEREAREQBERAEREAREQBERAFWuu/9RS+Nf8AhlWUq113fqKXxr/wyo7fQZd0HrEfvkVItnov7epfHM/utYtnov7epfHM/uqMPSXvPS6j/wCM/wBr8j0kqn14frKP5NR6YVbCqfXh+so/k1HphV270Gec7O9Yj8fJlZKS6v8AR+KuqjFLfLkLu1NjdRpTjU/7fPinKpVvmju61uNEmvZ5oiOKUwjnmjbujllY2/I2RzR9QCxVn4/7bqfnFR+M9YCjfEtQ9FE/qP2bb49n4igCn9R+zbfHs/EUAUtvFe4p6H0JfufyM3BKRs1RDG7uXva025CrgOqCg/meV/hUxR1boZGSMtmYQ5txcXG6441K3a3MSt3UPmv/AKWa5wiv1Ii1envtmnXLCx1aLrw6hbBEyJl8rAGi++wWSsHA8QNRTxSkWL2hxA4rrOV480EREAREQBERAEREAREQBERAERRjTrTVuGxNIbwkspIjYTYWbbM5x35Rcbt5I8Iw2kss3rrlZJRit7JOiombWviTjcSRs5mxNt/vufrXDsp4n8O3zMfUoPxETo/lV3VeP0L5RUN2U8T+Hb5mPqWwwjXHVxvHqhsczL9tlbkeBytIOUm3FbbyhZV8TEuzLkuT+JdKKGab6YPhw+Kqo3NPCSRgOc3MC1zXndy7Aq97LOJe/i80OtbStjF4ZFTobbo7UcfEvVVnpzoLiFdUl7ZWvhH6pju14MEDMABvNxvO1RY62sS9/F5odaO1tYlbu4vNDrUcrYSWGW6tBqapbUGs/fVHf2IK/wDleUepcodU2Isc17HRNc0hzXB+0EbQdysDSDTsUlDFUFgdJMGiOO9hmIzEk+9AuegcarWXWxiTiSJI2DkbE23+8krElVB8DNM9bfHaUlj2pfQunBROIIxUlplDQHlu4kcezl3qKaytCpsQMDoHNBi4QFrtlw/Ib35svJxqveynifw7fMx9SHWlifw7fMx9Sy7oSWGmYr7P1FctuLWfv2GZ2IK/+V5R6lJdX+gFVQ1RlmyZchb2rrm5UcwzXBXRuHDCOZl+2GTI+3xXNNr+EKf6UaXFuF+rKRwu7giwubewe9rSC3lsSkO79JLgY1C1e6qx5Ut3LHlkheN6pqx9RM+N0bmSSSSAk5T27i+xG3deywexBX/yvKPUunss4l7+LzQ607LOJe/i8yOtaZq6FlV65LG2vD6E0OgU7sH9RlzBKHh442mzs1r8SiPYgr/5XlnqWLPrdxMC7XwnebcCNtgd3bctllUWuHEGEGQQSjjbkcw25nBxsfoK2cqnvZDCrW15jCS68ufvQ7EFf/K8o9SO1P15G+Lyj1K08C0qjrqR08V2kNdmY612PAJseX+4VRN1u4nlBMkO21/0I61mUaljdxNardbY5JSxs8cpfQujR6hdBTRRPtmYwNNt1wtiqIdrbxIfxItv8oda5dlnEvfxeaHWtu/iQ/llz5r+f9F6oquptYdW7Cpqi7OGiljYHZO1Ie8DufAVGna2cT4pIef9D/8AS2d0URw7PtnnGNzwXsioka2cT9/F5kda+9lnEvfxeaHWte/iSLsu72ffwL1RUbBraxHM3M6IjM244IC4uLi99mxXbTS52NduzNB6RdSQmp8CrqNNOhpT5naiItysEREAREQBVDrtPsil8VJ99it5QXWpolJWQslgGaWDN2gtd7HWJAvszAgEfSo7YuUWkXNFZGu5Slw3+RSi2ejuASV0whiLQ4guu47LDetYQQbOa5jhsLXtLXAjeLH+2xco5XNcHNcWuG0OaS1wPKHDaFQW570enlmyH9N4zwfE51NDJE98cjS1zHOaRY8RtfaNxtf6V1NjdyHoKmGCazamGwnZHVN4y9obJ5wCx/qBPOrG0d02w6tIY0NilO6KVjWuJ+KdrXfQb8ymjCEuZQtv1NKy4JrqiBYgT63oAeKpAF+S0igyufXFEG4ewNAA4ePYBb92RUwtbliWPYSdny2qnLq2ZOG0DqiZkTLZnnKL7r86mDtTtdbuovKKhEcrmkOaXNcNoc0kEHmI2hZbtIKux9lVPH/Hl/MtYuCX6kTW13ylmueF7kyZ61qZ0MeHROO1kUwNt1xwIVfhT3WjUuliw57zdzoZSTyk8DdQJZt9Nmmg9Xh8fNmxwDA5K2dsMdg51zc7gBvKxK2kMMskbrZo3vjdbddjiw25rhSzVP7ot+Q/0KfYpqopJ5pJS6Rhkc57g07MziXOO3lJJW8atqKaK9uu7i+UZ5awsYwUep7DKTo5KD+7PGB4OGYVKOwzSfCS9I6l0aaaNx0GDTRRlxaZIXXdvuZmLZVOCbfQinrYXzrjFP0k95UK7aSnMj2MG97g0eErqXZT1Do3te3Y5hDmnfYjdsVZcd52J5cXs8cbveZukOAS0M/BS2zZWvGU3GVxPH/SVrbrMxbF5quUyzvzyEAXsBZo3ANaAABc9Kxo4y4ho3kgDaBtO4bVl4b3Gkcxh+t78bywtUUxy1jf3THm+nKR6FW1O2zWg7diu7QLRB9DSTOl2SSsPa+9aGmwJ5VSkPcjwD0Ka1OMYplHRTjbZbNdV8z6TZTPD9VdZPEyRpiyvaHC7jex5dihqzY8bqWgBtRUNA2ACeQADkADtiii4r0lkt3wtlju5bPXdks2h1b1DcNqKV7mB8kkcjSNo7Qg2PJeyiONatKukgknkMeSMAuyk3tcDZ0qeaocTlmppBLI6TJJZpe4udYi9sztpW21l+5dV8gffarbhGUNrHI4deourv7va/u37lv3lAr7FCXODW73OAF77ybLqlqGtFydlv8Av0rJwuVpmiAO3O3ZuOxzb+kdKqRW871k0ovD34JnFqeru1JdER2p3nmKuikiLWMad7WtB+gWXOPcPAFyXQjBR4Hk7b7LcbbzgIiLYhCIiAIiIAtHpBpnS0DmNqHuaXguaAx7rgGx7kGy3iqHXaPZFL4uX77FHZJxjlFrSUxutUJcN/kbnGNM8Dqxaa7vjcBKHD6Q1RJuh9JWveMNqC5zRmMUzHt2G/cucBdQwLb6L6Svw+fhmMEhyluVxLd/HcA7lV7zaf6kdz8G6Yt0Seejax5GrliLHOa4Wc0ua4cjmkgjpBXD/t+TkK7KicyPe91sz3Oe627M5xcbDkuSutQnRRY+k+LvqsBppJDd/DRtceUtbILquFN60f6eh+dD0SKEKS3j8EUtEkoNL/JmdgeHCpqIoScokcG35FZR1Jx98O8kdarLCcRNNPHM1ocY3Zg0mwPMSFOjruqB/wCtF5x/Ut65QS/UQ6urUysTpe7HXG8463aIQCgjBuGRTNvy2MIVeKxdb9VwzaCUAhr45iL8V+BNlXS0u9Nk+g9Xj8fNky1T+6LfkP8AQpJiuuOSGeaIUrXCKWWPMZiM2R7mXtwZte11X+jGkLqCoE7WCQgOblLst784B9CwK2rM0skrrB0r3yOA3AvcXkDmuVlWOMUkaS0cbLpTsWVhY3/QsXs3yd6M8+f+NZelGk//AJDA5ZsmR3CRNc3NcAiZm51hfZbiVUKdU4/07P4+P8aNbRnKSafQiu01VUq3BYe2uvzIKCu6ipjLIyMGxe4NB5CTZdKz8A9tQeNZ6VDHe0dC1uNcmuSfkd2k+jb6Co4GRwccjXhzb2s4kW287StTzKca4fdEfN4vvzKELM1iTRpppOVUZPi0W5qv0gfNRTwSEuMDXBhJueDLTYX5tyqGHuR4B6FYWqQ9tV+JP91XkPcjwD0LebzGJBpYqN1qXVeTOTjYE8is7B9UUc8EUpncDI0OsG7rjwqsnC6nmGa3p4IY4hTxOEbQ0EvcCQOMiyVOCztDW13z2e5fXO/HQsnQ7RFuHRvY15fndmuRa2yy6NZfuXVfIH32rloLpccRgc9zBG5ji0hpJHKLE8y4azXAYVVk+8H32q28OG7ocCG1HULb47Sz/J5/ZCB9N7347m6yMKceHYCN0jLHZt2hdK78KI4aMC2yRgNuI5gqMeJ6a1JQeOj8j07HuHgC5LjHuHgC5LpHjwiIgCIiAIiIAozp3oa3EoWgENljJMb/AA2zNPxTYdAUmXVVOcGOLLFwa4tB3ZrG17cV1hpNYZvXOUJKUXhlB1WrvEIyQYC7naQQV0esev72k6FIma66wgHgafb4z8y+nXVWfAU/2n5lS/pe09DnXdERz1j1/e0nQs3DdWdfM4B0XBN43PI2DwcatfHNLuBw01kbQSWxljXbrve1gBtyXv8AQq+7NNZ8DT/afmUko1we8r13ay+DcMdPvJKNL9CnnC4qamGd0T2PIJsXWDw4jnu5Vz2PcQ73d0jrVp6vdN34k2USsax8bh3F8paQLHtje97qK4trhqYqiaOOGAsjlkjaXZ7kMeW3NnW22WZ928SZFp3qoN0wxu4/Ei3Y9xDvd3SOtfHavMRsfY7ukda3/ZprPgaf7T8yl1HrJDcNFZUR2cXmNscf8R9zYNzHYANpJ5DzBaqNUiey3W14zje8I78W0L9W4bDA/tJYmtLHe9eG2IPKCLgqrqzV1iEbiOALvjMIIK3dRrorS7tIqdjeIOEjz5Qe30Lq7MuIe8pfNyf8qTlXJ5ZiijWUx2Y4x0ZovWPX97SdCesev72k6FvezLiHvKXzcn/Ks3Dddc7XD1RBG9t9phzMcBzNe5wcfpC1xV7SdvXJcIkfodW+ISuA4EsHG55AAVi4zoS9mDmkgs6QGN5vszObI17rdBstlpLphwOHerKbLIDwWTNexD3tbtAIIO1QHs01nwNP9p+ZSPu693UpR/Falqxf2v3b0aHse4h3u7pHWszBtAq9lRC50Dg1sjCTcbADt41suzTWfA0/2n5k7NNZ8DT/AGn5lGnUnneWpR10ouLxv9xsdZ+h1XU1bZYI+EaYmM2HaC1zyb34u2CiHY9xDvd3SOtSak12zgjhaaNzePg3uabcdg4EE9HhVlYHpBFW04nhJLSDscLOa4b2uHEQVIo12PKK07dXpYJSSxw6kD1a6K1VO6o4aMx548rSSNp28ihfY5xBva8ATbZcEWNuMX4lvWa66wgHgafaB8J+ZfTrqrPgaf7T8y0cqmkieNetjKUkll4zw5Gh7HuId7u6R1p2PcQ73d0jrV64JiXqmnjmtl4RodbkusDTXHn0NHJPG1rnMMYAffL20jWG9iDuKkdMEslSHaGonJQWMt4NLqrwOekglbOwsLn3ANtotzLeabYU+qoKiGOxe9lmg7jZwNt3IFWp11VnwNP9p+Zdceu6sI2w042kbpOI8V3ciK2GzgPR6nvNtpZznijS9jzEO93dI6124dq8r2SsPqdwAe1xPa++uTv8K3PZqrPgaf7T8y7qXXbUA/pKaJzePI9zTz2zAhRrui5Ja1prC8C3WDYPAFyWr0c0jhr4RLCTbc5rtjmOG9rhy/UVtFbTycCUXF4fEIiLJgIiIAiIgCIiA816SUPAVlTFa2SaS3yS4uZ/tLVrlMtbVBwWJOcBsmjjk8LheM2+hjelQ1c2axJo9lRPbrjLqkTrGsWLsBpI77XTBjvBG17vvZFBVlTVpdDFFfZG6Z1ueTJ/Zp6VipOW0zXT193Fr2vz+hOtUWI8FVTAnY6Eu8i5P1KDGUvJcd7iXHwuOY/WVlYbXGFz3NNi6KWMH5bC1YgCOWYpCuvZtnPrjwQKmem9KYaHDI9wLJ3kfGPBbehx6VFKCm4WWNg/fe1vSVYWuiIM9QtG5rJx0cAFvFf05P3EFs86quHsk/B/QrVZeF4XJUytiiGZ7twWIpbqs90o/kv9C0gsySZPqZuuqUo8URispXRSPjeLPjc5jhyFpsV0rcaYe6FX4+T0rTrV7mSwe1FN80icU05do7MCdjaiMDwGZhUHU0ov2fqfnEX4rFC1JZy9yK2k4Wfvl8jsp4DI9rGi7nENA5SdyycXweWkl4KZuR9g62/tTex2eA9C6KSpMUjJG2zMcHC+0XG64BGxZWP47LXTGabLnIa2zBla1rb2DQSTvJO0naVpux7Sd953n/XHia4XVm6mKk+yo79rYPtyG1lWrIy4gNBJOwAb+hXJqv0XkpYJZZm5XyjY07w0DjU1MXtZKHaVkVVsZ3vBS0Xct8A9C5lcYe5HgHoXIqudXmeidCPaFN4tq1mtj3Lm+VB+NGtnoR7QpvFtWs1se5c3yoPxo10p+g/ceP0/rEP3LzKIy7b+Dj5OZdkEBe5rGi7nEADnO5cCbLOwH21B41npXPistHqrXswk1xSbOGLYRNSSmKduV2Vr7fFcSAb7jtaVh7b81j07P8qc64fdFvzeL78yg6zNYk0jTTyc6oylxaLJ1JTOEtQy+wta63Pu9CtxVBqV9sT+Lb95W+rtXoI85r/WJfDyQREUpSCIiAIiIAiIgKv13UPa0s3I6SI/1NDx9x3SqqV761aDhcMlI3xFko8DXDN/tLlRCo3rEz0/Zs9qhLo2vn8wuQjJBPELXPJfYFxUs0cwThsMxGT3jWuaeeIiU/U0qOMdotXW92k+rS/l/QiaIi1JyTauaHhsQhHEy7z9A61KNePd0fyaj0wLp1L0F55pT+60NH9R2+hd+vBhzUZ4rVAvzngSB9R6FZxin76nFU9rtBezK/8ALKwUt1V+6UfyX+hRJbjRPHhQ1TJ3MLw0OBa0gHaLbL7FDW0pJs6WqhKdUox44PmmA/8A0Kvx8vpWoWViteaieWYjKZZHyZb3y5iSBfjsLBYq0fElrjsxSfRE0ov2fqPnEX4rFC7Ka0Y/0/UfOIvxWKFKSzl7kVtJ/wAn75fI7aWnMj2sb3T3BovynYFl47gUtFNwMwAdla/tTcFrrgfWCvmAe2qfxrPSpPrg90R4iL78qworYz7TLtktQq+Wzn45ISf8+DnV1ar9J31VK+OVxdJB2udxuXMI7Uk8ZG6/HZUqrG1NO/SVI/lhb0v9RD2lFOnL5NFbQ9y3wD0LmVxh7keAehcioDpcz0ToR7QpvFtWs1se5c3yoPxo1EMD1utpaeKE0z38G0NzCRoBtx2IWdpNpizEsHqXtjMZZJAC0kO/jR2NwFfdkZRaT5HmK9LbVdCU1hbS6dSqlnYF7ag8az0rBJXfh9VwUsclr5HNdbdexva6pR3NM9DanKEkuOH5Ex1xe6Lfm8X35lB1utLtJTiFSZjHwYDGxtbmzdq0uNybDaS48S0oKzN5k2jXTwcKoxlxSLG1K+2J/Ft+8rfVQalR7In+Q30q31dq9BHm9f6xL4eSCIilKQREQBERAEREBhY1h4qKeaE7pY5I/KaW/wB154GidaztXQSlw2FwbsJG+1l6URRzrU+Ja0+qnRnZ59TzUNGqzvaYW+Jv2cX+eRXDq4wF0eHFkrS102fM1wsbOGXb9CmiJCtR3ozfrLLklLkebDofXRktdTyXbsNgSLgAbDbaONffWxV97y+QV6SRadxEsLtS5cl4/UhOqjBn09I4yNLHveTZwsbDYFsNP9FDiFLkYQJY3Z4yd17EFp5iCR0KTIpdlY2Sj30+87xcc5PNU+itfE4iWneN/ctLhxW7bj4+JcP/AAlT8BL5DupemF8sonREvx7UuSxheP1PM5wWp+Al3+8O7l3LKo9FKyZwaynk2ne5tgOckr0dZfU7iJh9qXNciucY0NlhwQ00Y4SXNHI8DjtI1z7ctgPqVXx6L1l9tPN5Jt4P+8q9LItpVRkQU62ypYXXO888YDo3VtqonOglDRLGblpsALXPTfoUp1raP1Eta2SOJz2GFjbtF9rXSEg23bwreRO6jjZNvx9ned5uzjHzPNh0XrLj2PL5BU/1S4PPDLPwkT2ZmADMCLm/OrURI1Ri8ozdr7LYOEksP76nm31p1rO1NPLduw2bcXHIRvX31sVfe8vkFekUWv4eJL+a3dF4/U82nRis73l8gqU4Po5UnCq2PgXh7nwOa0ixIY9rnWvv2Aq6UWVTFEc+0bZ4yluaf8fE82HRis73l3e8KN0Xqxs9Ty7PiFek0WO4ib/ml3ReP1PNvrYq+95fIK5w6IVzzZtNKb8osOkr0eidxEPtS59P4/2QzVroa+gic6W3Cy2uB+60bhdTNEUyWNyOdKTk9p8QiIsmoREQBERAEREAREQBERAEREAREQBERAEREAREQBERAEREAREQBERAEREAREQBERAEREAREQH/2Q=="/>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CA">
              <a:solidFill>
                <a:prstClr val="black"/>
              </a:solidFill>
              <a:latin typeface="Palatino Linotype"/>
              <a:cs typeface="+mn-cs"/>
            </a:endParaRPr>
          </a:p>
        </p:txBody>
      </p:sp>
      <p:sp>
        <p:nvSpPr>
          <p:cNvPr id="6" name="AutoShape 6" descr="data:image/jpeg;base64,/9j/4AAQSkZJRgABAQAAAQABAAD/2wCEAAkGBhIQERQUEhQVFBUUFxQVFRQVFRcYGBUVFxUVFRUWFhUXHCgfGBkkGhoUHzIsIycpLCwsFx4xNTAqNSYrLCkBCQoKDgwOGg8PGi8kHyQqLCwsLCwtLCwsLCwsLS0sNCwsLSkwNCwsNCwsKi0sLCwtLCwsLCwsLCwsLCwsKSwpLP/AABEIALcBEwMBIgACEQEDEQH/xAAcAAEAAgIDAQAAAAAAAAAAAAAABgcEBQIDCAH/xABPEAABAwICBAYJEAkEAwEAAAABAAIDBBEFEgYHITETQVFhkdEXIjJUcXOSk7EUFiQ0NVJTYnJ0gaGjsrPSIzM2QkNjgsHhJqLT8BVE4iX/xAAaAQEAAgMBAAAAAAAAAAAAAAAAAwQBAgUG/8QANxEAAgIBAQUECAUEAwEAAAAAAAECAxEEEiExQVEFE6GxMjRhcYHB0fAUFSJykSNCUuFDYqIz/9oADAMBAAIRAxEAPwC8UREAREQBERAEREAREQBERAEREAREQBERAEREAREQBERAEREAREQBERAEREAREQBERAEREAREQBERAEREAREQBU/rbo6qlkE8dXUBk7iBGyaRvBua2/ahpAym3SsnTnTisocSe2F4LBHH+ikbmZdwNzYEEHZxFRHSfTepxFrGztiAjcXN4Nrmm5BbtzPdssq1lq4czs6TRWJqe7Za8zS0mP1xaC6qqg7jBqJTzG1n81+NZtDidbLIyJtVU5pHBo9kS7z/AFLVs3LIoat0MrJWWzRuDmhwJFxuuARs+lV9rfvOq6Eq2orfjc/bg9IYJRyQwRxyv4R7Ghpeb3dbZtJ2k85WcqIxTWtiMzMofHDx5oWODjbiu9ztngW91g6WVccOHvimfE6aKR0mTYHEcERvB5T0q2ro4bXI4MtBYpxjJrMs+BbSLzr698R77m6W9SmGqzSirnrHxzzvlaY7gPscpaTtFhx3+oJG5SeDN/Z86YObaeC2kVA45ppXsqahraqVrWzTNa0EWDWyOAA2cgCwBpxiN/bc1rco3+Ste/XQkXZdm79S8foejUVXVelFUcBZOJXNm4RjOEHdEZ8pvzkKDevjEe+5ulvUtpXKJHT2fO1Nprc2ufI9FIvOvr4xHvybpb1L47TnEbH2XN0jqWv4iPQm/KbP8l4/Q9Fotbo5WumpYZH7XPYCfCtkrByAiIgCIiAIiIAiIgCIiAIiIAiIgCIiAIiIAiIgKc1j6NVNRiZMUTnB8cYa4Wt2oOa54vpUVx7ROpoWsdOwNDyWtsQbkC/FzL0aq013/qKXxrvwyq1lcUnI7Gj1lkrIVcuHgVKu2kpnSyMjYLue4NaOUldS2ei/t6l8cz+6qxWZJHbuk41ykuKTfgZ+Jau6+GMvdCSBvykE9C2es2Fwp8LBu0thkuOP+Ds2q8FU+u/9ZR/JqPTCrU4KEW17Dh6bUz1F8FPlny/0ViCpxqgNq8+KcoQvjmg71WjLZeTtX097W684yZ+P+26n5xUfivWAN5+j/v1r6AllrklUcJE/qP2bb49n4igCn84/023x7PxFAFLbxXuRT0PoS/c/kZOG0XDTRxXy8I4NueK/Gp+dS5tb1Wzw5f8AKrXLfeuEkDbHYNyxGSS3rJtdRZZLMJ7J6cwTD/U9PHFfNkaG35bLOWo0Slc+ip3OJJMbbk8a266B5NhERAEREAREQBERAEREAREQBERAEREAREQBERAFWuu/9RS+Nf8AhlWUq113fqKXxr/wyo7fQZd0HrEfvkVItnov7epfHM/utYtnov7epfHM/uqMPSXvPS6j/wCM/wBr8j0kqn14frKP5NR6YVbCqfXh+so/k1HphV270Gec7O9Yj8fJlZKS6v8AR+KuqjFLfLkLu1NjdRpTjU/7fPinKpVvmju61uNEmvZ5oiOKUwjnmjbujllY2/I2RzR9QCxVn4/7bqfnFR+M9YCjfEtQ9FE/qP2bb49n4igCn9R+zbfHs/EUAUtvFe4p6H0JfufyM3BKRs1RDG7uXva025CrgOqCg/meV/hUxR1boZGSMtmYQ5txcXG6441K3a3MSt3UPmv/AKWa5wiv1Ii1envtmnXLCx1aLrw6hbBEyJl8rAGi++wWSsHA8QNRTxSkWL2hxA4rrOV480EREAREQBERAEREAREQBERAERRjTrTVuGxNIbwkspIjYTYWbbM5x35Rcbt5I8Iw2kss3rrlZJRit7JOiombWviTjcSRs5mxNt/vufrXDsp4n8O3zMfUoPxETo/lV3VeP0L5RUN2U8T+Hb5mPqWwwjXHVxvHqhsczL9tlbkeBytIOUm3FbbyhZV8TEuzLkuT+JdKKGab6YPhw+Kqo3NPCSRgOc3MC1zXndy7Aq97LOJe/i80OtbStjF4ZFTobbo7UcfEvVVnpzoLiFdUl7ZWvhH6pju14MEDMABvNxvO1RY62sS9/F5odaO1tYlbu4vNDrUcrYSWGW6tBqapbUGs/fVHf2IK/wDleUepcodU2Isc17HRNc0hzXB+0EbQdysDSDTsUlDFUFgdJMGiOO9hmIzEk+9AuegcarWXWxiTiSJI2DkbE23+8krElVB8DNM9bfHaUlj2pfQunBROIIxUlplDQHlu4kcezl3qKaytCpsQMDoHNBi4QFrtlw/Ib35svJxqveynifw7fMx9SHWlifw7fMx9Sy7oSWGmYr7P1FctuLWfv2GZ2IK/+V5R6lJdX+gFVQ1RlmyZchb2rrm5UcwzXBXRuHDCOZl+2GTI+3xXNNr+EKf6UaXFuF+rKRwu7giwubewe9rSC3lsSkO79JLgY1C1e6qx5Ut3LHlkheN6pqx9RM+N0bmSSSSAk5T27i+xG3deywexBX/yvKPUunss4l7+LzQ607LOJe/i8yOtaZq6FlV65LG2vD6E0OgU7sH9RlzBKHh442mzs1r8SiPYgr/5XlnqWLPrdxMC7XwnebcCNtgd3bctllUWuHEGEGQQSjjbkcw25nBxsfoK2cqnvZDCrW15jCS68ufvQ7EFf/K8o9SO1P15G+Lyj1K08C0qjrqR08V2kNdmY612PAJseX+4VRN1u4nlBMkO21/0I61mUaljdxNardbY5JSxs8cpfQujR6hdBTRRPtmYwNNt1wtiqIdrbxIfxItv8oda5dlnEvfxeaHWtu/iQ/llz5r+f9F6oquptYdW7Cpqi7OGiljYHZO1Ie8DufAVGna2cT4pIef9D/8AS2d0URw7PtnnGNzwXsioka2cT9/F5kda+9lnEvfxeaHWte/iSLsu72ffwL1RUbBraxHM3M6IjM244IC4uLi99mxXbTS52NduzNB6RdSQmp8CrqNNOhpT5naiItysEREAREQBVDrtPsil8VJ99it5QXWpolJWQslgGaWDN2gtd7HWJAvszAgEfSo7YuUWkXNFZGu5Slw3+RSi2ejuASV0whiLQ4guu47LDetYQQbOa5jhsLXtLXAjeLH+2xco5XNcHNcWuG0OaS1wPKHDaFQW570enlmyH9N4zwfE51NDJE98cjS1zHOaRY8RtfaNxtf6V1NjdyHoKmGCazamGwnZHVN4y9obJ5wCx/qBPOrG0d02w6tIY0NilO6KVjWuJ+KdrXfQb8ymjCEuZQtv1NKy4JrqiBYgT63oAeKpAF+S0igyufXFEG4ewNAA4ePYBb92RUwtbliWPYSdny2qnLq2ZOG0DqiZkTLZnnKL7r86mDtTtdbuovKKhEcrmkOaXNcNoc0kEHmI2hZbtIKux9lVPH/Hl/MtYuCX6kTW13ylmueF7kyZ61qZ0MeHROO1kUwNt1xwIVfhT3WjUuliw57zdzoZSTyk8DdQJZt9Nmmg9Xh8fNmxwDA5K2dsMdg51zc7gBvKxK2kMMskbrZo3vjdbddjiw25rhSzVP7ot+Q/0KfYpqopJ5pJS6Rhkc57g07MziXOO3lJJW8atqKaK9uu7i+UZ5awsYwUep7DKTo5KD+7PGB4OGYVKOwzSfCS9I6l0aaaNx0GDTRRlxaZIXXdvuZmLZVOCbfQinrYXzrjFP0k95UK7aSnMj2MG97g0eErqXZT1Do3te3Y5hDmnfYjdsVZcd52J5cXs8cbveZukOAS0M/BS2zZWvGU3GVxPH/SVrbrMxbF5quUyzvzyEAXsBZo3ANaAABc9Kxo4y4ho3kgDaBtO4bVl4b3Gkcxh+t78bywtUUxy1jf3THm+nKR6FW1O2zWg7diu7QLRB9DSTOl2SSsPa+9aGmwJ5VSkPcjwD0Ka1OMYplHRTjbZbNdV8z6TZTPD9VdZPEyRpiyvaHC7jex5dihqzY8bqWgBtRUNA2ACeQADkADtiii4r0lkt3wtlju5bPXdks2h1b1DcNqKV7mB8kkcjSNo7Qg2PJeyiONatKukgknkMeSMAuyk3tcDZ0qeaocTlmppBLI6TJJZpe4udYi9sztpW21l+5dV8gffarbhGUNrHI4deourv7va/u37lv3lAr7FCXODW73OAF77ybLqlqGtFydlv8Av0rJwuVpmiAO3O3ZuOxzb+kdKqRW871k0ovD34JnFqeru1JdER2p3nmKuikiLWMad7WtB+gWXOPcPAFyXQjBR4Hk7b7LcbbzgIiLYhCIiAIiIAtHpBpnS0DmNqHuaXguaAx7rgGx7kGy3iqHXaPZFL4uX77FHZJxjlFrSUxutUJcN/kbnGNM8Dqxaa7vjcBKHD6Q1RJuh9JWveMNqC5zRmMUzHt2G/cucBdQwLb6L6Svw+fhmMEhyluVxLd/HcA7lV7zaf6kdz8G6Yt0Seejax5GrliLHOa4Wc0ua4cjmkgjpBXD/t+TkK7KicyPe91sz3Oe627M5xcbDkuSutQnRRY+k+LvqsBppJDd/DRtceUtbILquFN60f6eh+dD0SKEKS3j8EUtEkoNL/JmdgeHCpqIoScokcG35FZR1Jx98O8kdarLCcRNNPHM1ocY3Zg0mwPMSFOjruqB/wCtF5x/Ut65QS/UQ6urUysTpe7HXG8463aIQCgjBuGRTNvy2MIVeKxdb9VwzaCUAhr45iL8V+BNlXS0u9Nk+g9Xj8fNky1T+6LfkP8AQpJiuuOSGeaIUrXCKWWPMZiM2R7mXtwZte11X+jGkLqCoE7WCQgOblLst784B9CwK2rM0skrrB0r3yOA3AvcXkDmuVlWOMUkaS0cbLpTsWVhY3/QsXs3yd6M8+f+NZelGk//AJDA5ZsmR3CRNc3NcAiZm51hfZbiVUKdU4/07P4+P8aNbRnKSafQiu01VUq3BYe2uvzIKCu6ipjLIyMGxe4NB5CTZdKz8A9tQeNZ6VDHe0dC1uNcmuSfkd2k+jb6Co4GRwccjXhzb2s4kW287StTzKca4fdEfN4vvzKELM1iTRpppOVUZPi0W5qv0gfNRTwSEuMDXBhJueDLTYX5tyqGHuR4B6FYWqQ9tV+JP91XkPcjwD0LebzGJBpYqN1qXVeTOTjYE8is7B9UUc8EUpncDI0OsG7rjwqsnC6nmGa3p4IY4hTxOEbQ0EvcCQOMiyVOCztDW13z2e5fXO/HQsnQ7RFuHRvY15fndmuRa2yy6NZfuXVfIH32rloLpccRgc9zBG5ji0hpJHKLE8y4azXAYVVk+8H32q28OG7ocCG1HULb47Sz/J5/ZCB9N7347m6yMKceHYCN0jLHZt2hdK78KI4aMC2yRgNuI5gqMeJ6a1JQeOj8j07HuHgC5LjHuHgC5LpHjwiIgCIiAIiIAozp3oa3EoWgENljJMb/AA2zNPxTYdAUmXVVOcGOLLFwa4tB3ZrG17cV1hpNYZvXOUJKUXhlB1WrvEIyQYC7naQQV0esev72k6FIma66wgHgafb4z8y+nXVWfAU/2n5lS/pe09DnXdERz1j1/e0nQs3DdWdfM4B0XBN43PI2DwcatfHNLuBw01kbQSWxljXbrve1gBtyXv8AQq+7NNZ8DT/afmUko1we8r13ay+DcMdPvJKNL9CnnC4qamGd0T2PIJsXWDw4jnu5Vz2PcQ73d0jrVp6vdN34k2USsax8bh3F8paQLHtje97qK4trhqYqiaOOGAsjlkjaXZ7kMeW3NnW22WZ928SZFp3qoN0wxu4/Ei3Y9xDvd3SOtfHavMRsfY7ukda3/ZprPgaf7T8yl1HrJDcNFZUR2cXmNscf8R9zYNzHYANpJ5DzBaqNUiey3W14zje8I78W0L9W4bDA/tJYmtLHe9eG2IPKCLgqrqzV1iEbiOALvjMIIK3dRrorS7tIqdjeIOEjz5Qe30Lq7MuIe8pfNyf8qTlXJ5ZiijWUx2Y4x0ZovWPX97SdCesev72k6FvezLiHvKXzcn/Ks3Dddc7XD1RBG9t9phzMcBzNe5wcfpC1xV7SdvXJcIkfodW+ISuA4EsHG55AAVi4zoS9mDmkgs6QGN5vszObI17rdBstlpLphwOHerKbLIDwWTNexD3tbtAIIO1QHs01nwNP9p+ZSPu693UpR/Falqxf2v3b0aHse4h3u7pHWszBtAq9lRC50Dg1sjCTcbADt41suzTWfA0/2n5k7NNZ8DT/AGn5lGnUnneWpR10ouLxv9xsdZ+h1XU1bZYI+EaYmM2HaC1zyb34u2CiHY9xDvd3SOtSak12zgjhaaNzePg3uabcdg4EE9HhVlYHpBFW04nhJLSDscLOa4b2uHEQVIo12PKK07dXpYJSSxw6kD1a6K1VO6o4aMx548rSSNp28ihfY5xBva8ATbZcEWNuMX4lvWa66wgHgafaB8J+ZfTrqrPgaf7T8y0cqmkieNetjKUkll4zw5Gh7HuId7u6R1p2PcQ73d0jrV64JiXqmnjmtl4RodbkusDTXHn0NHJPG1rnMMYAffL20jWG9iDuKkdMEslSHaGonJQWMt4NLqrwOekglbOwsLn3ANtotzLeabYU+qoKiGOxe9lmg7jZwNt3IFWp11VnwNP9p+Zdceu6sI2w042kbpOI8V3ciK2GzgPR6nvNtpZznijS9jzEO93dI6124dq8r2SsPqdwAe1xPa++uTv8K3PZqrPgaf7T8y7qXXbUA/pKaJzePI9zTz2zAhRrui5Ja1prC8C3WDYPAFyWr0c0jhr4RLCTbc5rtjmOG9rhy/UVtFbTycCUXF4fEIiLJgIiIAiIgCIiA816SUPAVlTFa2SaS3yS4uZ/tLVrlMtbVBwWJOcBsmjjk8LheM2+hjelQ1c2axJo9lRPbrjLqkTrGsWLsBpI77XTBjvBG17vvZFBVlTVpdDFFfZG6Z1ueTJ/Zp6VipOW0zXT193Fr2vz+hOtUWI8FVTAnY6Eu8i5P1KDGUvJcd7iXHwuOY/WVlYbXGFz3NNi6KWMH5bC1YgCOWYpCuvZtnPrjwQKmem9KYaHDI9wLJ3kfGPBbehx6VFKCm4WWNg/fe1vSVYWuiIM9QtG5rJx0cAFvFf05P3EFs86quHsk/B/QrVZeF4XJUytiiGZ7twWIpbqs90o/kv9C0gsySZPqZuuqUo8URispXRSPjeLPjc5jhyFpsV0rcaYe6FX4+T0rTrV7mSwe1FN80icU05do7MCdjaiMDwGZhUHU0ov2fqfnEX4rFC1JZy9yK2k4Wfvl8jsp4DI9rGi7nENA5SdyycXweWkl4KZuR9g62/tTex2eA9C6KSpMUjJG2zMcHC+0XG64BGxZWP47LXTGabLnIa2zBla1rb2DQSTvJO0naVpux7Sd953n/XHia4XVm6mKk+yo79rYPtyG1lWrIy4gNBJOwAb+hXJqv0XkpYJZZm5XyjY07w0DjU1MXtZKHaVkVVsZ3vBS0Xct8A9C5lcYe5HgHoXIqudXmeidCPaFN4tq1mtj3Lm+VB+NGtnoR7QpvFtWs1se5c3yoPxo10p+g/ceP0/rEP3LzKIy7b+Dj5OZdkEBe5rGi7nEADnO5cCbLOwH21B41npXPistHqrXswk1xSbOGLYRNSSmKduV2Vr7fFcSAb7jtaVh7b81j07P8qc64fdFvzeL78yg6zNYk0jTTyc6oylxaLJ1JTOEtQy+wta63Pu9CtxVBqV9sT+Lb95W+rtXoI85r/WJfDyQREUpSCIiAIiIAiIgKv13UPa0s3I6SI/1NDx9x3SqqV761aDhcMlI3xFko8DXDN/tLlRCo3rEz0/Zs9qhLo2vn8wuQjJBPELXPJfYFxUs0cwThsMxGT3jWuaeeIiU/U0qOMdotXW92k+rS/l/QiaIi1JyTauaHhsQhHEy7z9A61KNePd0fyaj0wLp1L0F55pT+60NH9R2+hd+vBhzUZ4rVAvzngSB9R6FZxin76nFU9rtBezK/8ALKwUt1V+6UfyX+hRJbjRPHhQ1TJ3MLw0OBa0gHaLbL7FDW0pJs6WqhKdUox44PmmA/8A0Kvx8vpWoWViteaieWYjKZZHyZb3y5iSBfjsLBYq0fElrjsxSfRE0ov2fqPnEX4rFC7Ka0Y/0/UfOIvxWKFKSzl7kVtJ/wAn75fI7aWnMj2sb3T3BovynYFl47gUtFNwMwAdla/tTcFrrgfWCvmAe2qfxrPSpPrg90R4iL78qworYz7TLtktQq+Wzn45ISf8+DnV1ar9J31VK+OVxdJB2udxuXMI7Uk8ZG6/HZUqrG1NO/SVI/lhb0v9RD2lFOnL5NFbQ9y3wD0LmVxh7keAehcioDpcz0ToR7QpvFtWs1se5c3yoPxo1EMD1utpaeKE0z38G0NzCRoBtx2IWdpNpizEsHqXtjMZZJAC0kO/jR2NwFfdkZRaT5HmK9LbVdCU1hbS6dSqlnYF7ag8az0rBJXfh9VwUsclr5HNdbdexva6pR3NM9DanKEkuOH5Ex1xe6Lfm8X35lB1utLtJTiFSZjHwYDGxtbmzdq0uNybDaS48S0oKzN5k2jXTwcKoxlxSLG1K+2J/Ft+8rfVQalR7In+Q30q31dq9BHm9f6xL4eSCIilKQREQBERAEREBhY1h4qKeaE7pY5I/KaW/wB154GidaztXQSlw2FwbsJG+1l6URRzrU+Ja0+qnRnZ59TzUNGqzvaYW+Jv2cX+eRXDq4wF0eHFkrS102fM1wsbOGXb9CmiJCtR3ozfrLLklLkebDofXRktdTyXbsNgSLgAbDbaONffWxV97y+QV6SRadxEsLtS5cl4/UhOqjBn09I4yNLHveTZwsbDYFsNP9FDiFLkYQJY3Z4yd17EFp5iCR0KTIpdlY2Sj30+87xcc5PNU+itfE4iWneN/ctLhxW7bj4+JcP/AAlT8BL5DupemF8sonREvx7UuSxheP1PM5wWp+Al3+8O7l3LKo9FKyZwaynk2ne5tgOckr0dZfU7iJh9qXNciucY0NlhwQ00Y4SXNHI8DjtI1z7ctgPqVXx6L1l9tPN5Jt4P+8q9LItpVRkQU62ypYXXO888YDo3VtqonOglDRLGblpsALXPTfoUp1raP1Eta2SOJz2GFjbtF9rXSEg23bwreRO6jjZNvx9ned5uzjHzPNh0XrLj2PL5BU/1S4PPDLPwkT2ZmADMCLm/OrURI1Ri8ozdr7LYOEksP76nm31p1rO1NPLduw2bcXHIRvX31sVfe8vkFekUWv4eJL+a3dF4/U82nRis73l8gqU4Po5UnCq2PgXh7nwOa0ixIY9rnWvv2Aq6UWVTFEc+0bZ4yluaf8fE82HRis73l3e8KN0Xqxs9Ty7PiFek0WO4ib/ml3ReP1PNvrYq+95fIK5w6IVzzZtNKb8osOkr0eidxEPtS59P4/2QzVroa+gic6W3Cy2uB+60bhdTNEUyWNyOdKTk9p8QiIsmoREQBERAEREAREQBERAEREAREQBERAEREAREQBERAEREAREQBERAEREAREQBERAEREAREQH/2Q=="/>
          <p:cNvSpPr>
            <a:spLocks noChangeAspect="1" noChangeArrowheads="1"/>
          </p:cNvSpPr>
          <p:nvPr/>
        </p:nvSpPr>
        <p:spPr bwMode="auto">
          <a:xfrm>
            <a:off x="307975" y="5953"/>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CA">
              <a:solidFill>
                <a:prstClr val="black"/>
              </a:solidFill>
              <a:latin typeface="Palatino Linotype"/>
              <a:cs typeface="+mn-cs"/>
            </a:endParaRPr>
          </a:p>
        </p:txBody>
      </p:sp>
      <p:sp>
        <p:nvSpPr>
          <p:cNvPr id="13" name="Title 1"/>
          <p:cNvSpPr>
            <a:spLocks noGrp="1"/>
          </p:cNvSpPr>
          <p:nvPr>
            <p:ph type="title"/>
          </p:nvPr>
        </p:nvSpPr>
        <p:spPr>
          <a:xfrm>
            <a:off x="0" y="234553"/>
            <a:ext cx="9143999" cy="681540"/>
          </a:xfrm>
        </p:spPr>
        <p:txBody>
          <a:bodyPr/>
          <a:lstStyle/>
          <a:p>
            <a:r>
              <a:rPr lang="en-CA" sz="4800" dirty="0" smtClean="0">
                <a:solidFill>
                  <a:schemeClr val="bg1"/>
                </a:solidFill>
                <a:latin typeface="Tahoma" pitchFamily="34" charset="0"/>
                <a:ea typeface="Tahoma" pitchFamily="34" charset="0"/>
                <a:cs typeface="Tahoma" pitchFamily="34" charset="0"/>
              </a:rPr>
              <a:t>Procedural Generation</a:t>
            </a:r>
            <a:endParaRPr lang="en-CA" sz="4800" dirty="0">
              <a:solidFill>
                <a:schemeClr val="bg1"/>
              </a:solidFill>
              <a:latin typeface="Tahoma" pitchFamily="34" charset="0"/>
              <a:ea typeface="Tahoma" pitchFamily="34" charset="0"/>
              <a:cs typeface="Tahoma" pitchFamily="34" charset="0"/>
            </a:endParaRPr>
          </a:p>
        </p:txBody>
      </p:sp>
      <p:sp>
        <p:nvSpPr>
          <p:cNvPr id="25" name="TextBox 24"/>
          <p:cNvSpPr txBox="1"/>
          <p:nvPr/>
        </p:nvSpPr>
        <p:spPr>
          <a:xfrm>
            <a:off x="827584" y="1807458"/>
            <a:ext cx="7560840" cy="1754326"/>
          </a:xfrm>
          <a:prstGeom prst="rect">
            <a:avLst/>
          </a:prstGeom>
          <a:noFill/>
        </p:spPr>
        <p:txBody>
          <a:bodyPr wrap="square" rtlCol="0">
            <a:spAutoFit/>
          </a:bodyPr>
          <a:lstStyle/>
          <a:p>
            <a:pPr algn="ctr" eaLnBrk="1" fontAlgn="auto" hangingPunct="1">
              <a:spcBef>
                <a:spcPts val="0"/>
              </a:spcBef>
              <a:spcAft>
                <a:spcPts val="0"/>
              </a:spcAft>
            </a:pPr>
            <a:endParaRPr lang="en-CA" sz="3600" dirty="0">
              <a:solidFill>
                <a:srgbClr val="C3986D">
                  <a:lumMod val="20000"/>
                  <a:lumOff val="80000"/>
                </a:srgbClr>
              </a:solidFill>
              <a:latin typeface="Tahoma" pitchFamily="34" charset="0"/>
              <a:ea typeface="Tahoma" pitchFamily="34" charset="0"/>
              <a:cs typeface="Tahoma" pitchFamily="34" charset="0"/>
            </a:endParaRPr>
          </a:p>
          <a:p>
            <a:pPr algn="ctr" eaLnBrk="1" fontAlgn="auto" hangingPunct="1">
              <a:spcBef>
                <a:spcPts val="0"/>
              </a:spcBef>
              <a:spcAft>
                <a:spcPts val="0"/>
              </a:spcAft>
            </a:pPr>
            <a:r>
              <a:rPr lang="en-CA" sz="3600" dirty="0" smtClean="0">
                <a:solidFill>
                  <a:srgbClr val="C3986D">
                    <a:lumMod val="20000"/>
                    <a:lumOff val="80000"/>
                  </a:srgbClr>
                </a:solidFill>
                <a:latin typeface="Tahoma" pitchFamily="34" charset="0"/>
                <a:ea typeface="Tahoma" pitchFamily="34" charset="0"/>
                <a:cs typeface="Tahoma" pitchFamily="34" charset="0"/>
              </a:rPr>
              <a:t>The trick of teaching a compiler how to design</a:t>
            </a:r>
          </a:p>
        </p:txBody>
      </p:sp>
    </p:spTree>
    <p:extLst>
      <p:ext uri="{BB962C8B-B14F-4D97-AF65-F5344CB8AC3E}">
        <p14:creationId xmlns:p14="http://schemas.microsoft.com/office/powerpoint/2010/main" val="139969706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36" y="-29647"/>
            <a:ext cx="9396536" cy="5173147"/>
          </a:xfrm>
          <a:prstGeom prst="rect">
            <a:avLst/>
          </a:prstGeom>
        </p:spPr>
      </p:pic>
      <p:sp>
        <p:nvSpPr>
          <p:cNvPr id="2" name="Title 1"/>
          <p:cNvSpPr>
            <a:spLocks noGrp="1"/>
          </p:cNvSpPr>
          <p:nvPr>
            <p:ph type="title"/>
          </p:nvPr>
        </p:nvSpPr>
        <p:spPr>
          <a:xfrm>
            <a:off x="269638" y="-29647"/>
            <a:ext cx="8229600" cy="1200150"/>
          </a:xfrm>
        </p:spPr>
        <p:txBody>
          <a:bodyPr/>
          <a:lstStyle/>
          <a:p>
            <a:r>
              <a:rPr lang="en-CA" sz="4800" dirty="0" smtClean="0">
                <a:solidFill>
                  <a:schemeClr val="bg1"/>
                </a:solidFill>
                <a:latin typeface="Tahoma" panose="020B0604030504040204" pitchFamily="34" charset="0"/>
                <a:ea typeface="Tahoma" panose="020B0604030504040204" pitchFamily="34" charset="0"/>
                <a:cs typeface="Tahoma" panose="020B0604030504040204" pitchFamily="34" charset="0"/>
              </a:rPr>
              <a:t>Back to the Start</a:t>
            </a:r>
            <a:endParaRPr lang="en-CA" sz="4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8" name="Rectangle 7"/>
          <p:cNvSpPr/>
          <p:nvPr/>
        </p:nvSpPr>
        <p:spPr>
          <a:xfrm>
            <a:off x="3453734" y="4654440"/>
            <a:ext cx="1861407" cy="369332"/>
          </a:xfrm>
          <a:prstGeom prst="rect">
            <a:avLst/>
          </a:prstGeom>
        </p:spPr>
        <p:txBody>
          <a:bodyPr wrap="none">
            <a:spAutoFit/>
          </a:bodyPr>
          <a:lstStyle/>
          <a:p>
            <a:pPr algn="ctr" eaLnBrk="1" fontAlgn="auto" hangingPunct="1">
              <a:spcBef>
                <a:spcPts val="0"/>
              </a:spcBef>
              <a:spcAft>
                <a:spcPts val="0"/>
              </a:spcAft>
            </a:pPr>
            <a:r>
              <a:rPr lang="en-CA" dirty="0" smtClean="0">
                <a:solidFill>
                  <a:prstClr val="white"/>
                </a:solidFill>
                <a:latin typeface="Tahoma" panose="020B0604030504040204" pitchFamily="34" charset="0"/>
                <a:ea typeface="Tahoma" panose="020B0604030504040204" pitchFamily="34" charset="0"/>
                <a:cs typeface="Tahoma" panose="020B0604030504040204" pitchFamily="34" charset="0"/>
              </a:rPr>
              <a:t>Shattered Planet</a:t>
            </a:r>
            <a:endParaRPr lang="en-CA"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3688" y="1341782"/>
            <a:ext cx="5678675" cy="3192930"/>
          </a:xfrm>
          <a:prstGeom prst="rect">
            <a:avLst/>
          </a:prstGeom>
        </p:spPr>
      </p:pic>
    </p:spTree>
    <p:extLst>
      <p:ext uri="{BB962C8B-B14F-4D97-AF65-F5344CB8AC3E}">
        <p14:creationId xmlns:p14="http://schemas.microsoft.com/office/powerpoint/2010/main" val="420622905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36" y="-29647"/>
            <a:ext cx="9396536" cy="5173147"/>
          </a:xfrm>
          <a:prstGeom prst="rect">
            <a:avLst/>
          </a:prstGeom>
        </p:spPr>
      </p:pic>
      <p:sp>
        <p:nvSpPr>
          <p:cNvPr id="2" name="Title 1"/>
          <p:cNvSpPr>
            <a:spLocks noGrp="1"/>
          </p:cNvSpPr>
          <p:nvPr>
            <p:ph type="title"/>
          </p:nvPr>
        </p:nvSpPr>
        <p:spPr>
          <a:xfrm>
            <a:off x="269638" y="-29647"/>
            <a:ext cx="8229600" cy="1200150"/>
          </a:xfrm>
        </p:spPr>
        <p:txBody>
          <a:bodyPr/>
          <a:lstStyle/>
          <a:p>
            <a:r>
              <a:rPr lang="en-CA" sz="4800" dirty="0" smtClean="0">
                <a:solidFill>
                  <a:schemeClr val="bg1"/>
                </a:solidFill>
                <a:latin typeface="Tahoma" panose="020B0604030504040204" pitchFamily="34" charset="0"/>
                <a:ea typeface="Tahoma" panose="020B0604030504040204" pitchFamily="34" charset="0"/>
                <a:cs typeface="Tahoma" panose="020B0604030504040204" pitchFamily="34" charset="0"/>
              </a:rPr>
              <a:t>Algorithm, Get on My Level</a:t>
            </a:r>
            <a:endParaRPr lang="en-CA" sz="4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2"/>
          <p:cNvSpPr>
            <a:spLocks noGrp="1"/>
          </p:cNvSpPr>
          <p:nvPr>
            <p:ph idx="1"/>
          </p:nvPr>
        </p:nvSpPr>
        <p:spPr>
          <a:xfrm>
            <a:off x="457200" y="1200151"/>
            <a:ext cx="8291264" cy="1803647"/>
          </a:xfrm>
        </p:spPr>
        <p:txBody>
          <a:bodyPr>
            <a:normAutofit/>
          </a:bodyPr>
          <a:lstStyle/>
          <a:p>
            <a:r>
              <a:rPr lang="en-CA" sz="2400" dirty="0" smtClean="0">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rPr>
              <a:t>Higher risk (or effort) can result in higher reward</a:t>
            </a:r>
          </a:p>
          <a:p>
            <a:pPr lvl="1"/>
            <a:r>
              <a:rPr lang="en-CA" sz="2000" dirty="0" smtClean="0">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rPr>
              <a:t>Implied: teach algorithm optional challenges</a:t>
            </a:r>
          </a:p>
          <a:p>
            <a:pPr marL="457200" lvl="1" indent="0">
              <a:buNone/>
            </a:pPr>
            <a:endParaRPr lang="en-CA" sz="2000" dirty="0" smtClean="0">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8" name="Rectangle 7"/>
          <p:cNvSpPr/>
          <p:nvPr/>
        </p:nvSpPr>
        <p:spPr>
          <a:xfrm>
            <a:off x="1216312" y="4705992"/>
            <a:ext cx="1861407" cy="369332"/>
          </a:xfrm>
          <a:prstGeom prst="rect">
            <a:avLst/>
          </a:prstGeom>
        </p:spPr>
        <p:txBody>
          <a:bodyPr wrap="none">
            <a:spAutoFit/>
          </a:bodyPr>
          <a:lstStyle/>
          <a:p>
            <a:pPr algn="ctr" eaLnBrk="1" fontAlgn="auto" hangingPunct="1">
              <a:spcBef>
                <a:spcPts val="0"/>
              </a:spcBef>
              <a:spcAft>
                <a:spcPts val="0"/>
              </a:spcAft>
            </a:pPr>
            <a:r>
              <a:rPr lang="en-CA" dirty="0" smtClean="0">
                <a:solidFill>
                  <a:prstClr val="white"/>
                </a:solidFill>
                <a:latin typeface="Tahoma" panose="020B0604030504040204" pitchFamily="34" charset="0"/>
                <a:ea typeface="Tahoma" panose="020B0604030504040204" pitchFamily="34" charset="0"/>
                <a:cs typeface="Tahoma" panose="020B0604030504040204" pitchFamily="34" charset="0"/>
              </a:rPr>
              <a:t>Shattered Planet</a:t>
            </a:r>
            <a:endParaRPr lang="en-CA"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5732" y="2292294"/>
            <a:ext cx="4070974" cy="2401815"/>
          </a:xfrm>
          <a:prstGeom prst="rect">
            <a:avLst/>
          </a:prstGeom>
        </p:spPr>
      </p:pic>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2228398"/>
            <a:ext cx="3389472" cy="2529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5667536" y="4705992"/>
            <a:ext cx="1627370" cy="369332"/>
          </a:xfrm>
          <a:prstGeom prst="rect">
            <a:avLst/>
          </a:prstGeom>
        </p:spPr>
        <p:txBody>
          <a:bodyPr wrap="none">
            <a:spAutoFit/>
          </a:bodyPr>
          <a:lstStyle/>
          <a:p>
            <a:pPr algn="ctr" eaLnBrk="1" fontAlgn="auto" hangingPunct="1">
              <a:spcBef>
                <a:spcPts val="0"/>
              </a:spcBef>
              <a:spcAft>
                <a:spcPts val="0"/>
              </a:spcAft>
            </a:pPr>
            <a:r>
              <a:rPr lang="en-CA" dirty="0" smtClean="0">
                <a:solidFill>
                  <a:prstClr val="white"/>
                </a:solidFill>
                <a:latin typeface="Tahoma" panose="020B0604030504040204" pitchFamily="34" charset="0"/>
                <a:ea typeface="Tahoma" panose="020B0604030504040204" pitchFamily="34" charset="0"/>
                <a:cs typeface="Tahoma" panose="020B0604030504040204" pitchFamily="34" charset="0"/>
              </a:rPr>
              <a:t>Rogue Legacy</a:t>
            </a:r>
            <a:endParaRPr lang="en-CA"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1054296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36" y="-29647"/>
            <a:ext cx="9396536" cy="5173147"/>
          </a:xfrm>
          <a:prstGeom prst="rect">
            <a:avLst/>
          </a:prstGeom>
        </p:spPr>
      </p:pic>
      <p:sp>
        <p:nvSpPr>
          <p:cNvPr id="7" name="Content Placeholder 2"/>
          <p:cNvSpPr>
            <a:spLocks noGrp="1"/>
          </p:cNvSpPr>
          <p:nvPr>
            <p:ph idx="1"/>
          </p:nvPr>
        </p:nvSpPr>
        <p:spPr>
          <a:xfrm>
            <a:off x="457200" y="1200150"/>
            <a:ext cx="8363272" cy="3747864"/>
          </a:xfrm>
        </p:spPr>
        <p:txBody>
          <a:bodyPr>
            <a:normAutofit/>
          </a:bodyPr>
          <a:lstStyle/>
          <a:p>
            <a:r>
              <a:rPr lang="en-CA" dirty="0" smtClean="0">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rPr>
              <a:t>Dead ends should be rare</a:t>
            </a:r>
          </a:p>
          <a:p>
            <a:pPr lvl="1"/>
            <a:r>
              <a:rPr lang="en-CA" dirty="0" smtClean="0">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rPr>
              <a:t>Reconnect branches, measure “level flow”</a:t>
            </a:r>
          </a:p>
          <a:p>
            <a:pPr marL="457200" lvl="1" indent="0">
              <a:buNone/>
            </a:pPr>
            <a:endParaRPr lang="en-CA" dirty="0" smtClean="0">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5897618" y="4685982"/>
            <a:ext cx="1442447" cy="369332"/>
          </a:xfrm>
          <a:prstGeom prst="rect">
            <a:avLst/>
          </a:prstGeom>
        </p:spPr>
        <p:txBody>
          <a:bodyPr wrap="none">
            <a:spAutoFit/>
          </a:bodyPr>
          <a:lstStyle/>
          <a:p>
            <a:pPr algn="ctr" eaLnBrk="1" fontAlgn="auto" hangingPunct="1">
              <a:spcBef>
                <a:spcPts val="0"/>
              </a:spcBef>
              <a:spcAft>
                <a:spcPts val="0"/>
              </a:spcAft>
            </a:pPr>
            <a:r>
              <a:rPr lang="en-CA" dirty="0" smtClean="0">
                <a:solidFill>
                  <a:prstClr val="white">
                    <a:lumMod val="85000"/>
                  </a:prstClr>
                </a:solidFill>
                <a:latin typeface="Tahoma" panose="020B0604030504040204" pitchFamily="34" charset="0"/>
                <a:ea typeface="Tahoma" panose="020B0604030504040204" pitchFamily="34" charset="0"/>
                <a:cs typeface="Tahoma" panose="020B0604030504040204" pitchFamily="34" charset="0"/>
              </a:rPr>
              <a:t>Don’t Starve</a:t>
            </a:r>
            <a:endParaRPr lang="en-CA" dirty="0">
              <a:solidFill>
                <a:prstClr val="white">
                  <a:lumMod val="85000"/>
                </a:prstClr>
              </a:solidFill>
              <a:latin typeface="Tahoma" panose="020B0604030504040204" pitchFamily="34" charset="0"/>
              <a:ea typeface="Tahoma" panose="020B0604030504040204" pitchFamily="34" charset="0"/>
              <a:cs typeface="Tahoma" panose="020B0604030504040204" pitchFamily="34" charset="0"/>
            </a:endParaRPr>
          </a:p>
        </p:txBody>
      </p:sp>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2386664"/>
            <a:ext cx="3912882" cy="2296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1198141" y="4685982"/>
            <a:ext cx="1869679" cy="369332"/>
          </a:xfrm>
          <a:prstGeom prst="rect">
            <a:avLst/>
          </a:prstGeom>
        </p:spPr>
        <p:txBody>
          <a:bodyPr wrap="none">
            <a:spAutoFit/>
          </a:bodyPr>
          <a:lstStyle/>
          <a:p>
            <a:pPr algn="ctr" eaLnBrk="1" fontAlgn="auto" hangingPunct="1">
              <a:spcBef>
                <a:spcPts val="0"/>
              </a:spcBef>
              <a:spcAft>
                <a:spcPts val="0"/>
              </a:spcAft>
            </a:pPr>
            <a:r>
              <a:rPr lang="en-CA" dirty="0" smtClean="0">
                <a:solidFill>
                  <a:prstClr val="white">
                    <a:lumMod val="85000"/>
                  </a:prstClr>
                </a:solidFill>
                <a:latin typeface="Tahoma" panose="020B0604030504040204" pitchFamily="34" charset="0"/>
                <a:ea typeface="Tahoma" panose="020B0604030504040204" pitchFamily="34" charset="0"/>
                <a:cs typeface="Tahoma" panose="020B0604030504040204" pitchFamily="34" charset="0"/>
              </a:rPr>
              <a:t>Shattered Planet</a:t>
            </a:r>
            <a:endParaRPr lang="en-CA" dirty="0">
              <a:solidFill>
                <a:prstClr val="white">
                  <a:lumMod val="85000"/>
                </a:prstClr>
              </a:solidFill>
              <a:latin typeface="Tahoma" panose="020B0604030504040204" pitchFamily="34" charset="0"/>
              <a:ea typeface="Tahoma" panose="020B0604030504040204" pitchFamily="34" charset="0"/>
              <a:cs typeface="Tahoma" panose="020B0604030504040204" pitchFamily="34" charset="0"/>
            </a:endParaRPr>
          </a:p>
        </p:txBody>
      </p:sp>
      <p:pic>
        <p:nvPicPr>
          <p:cNvPr id="3074" name="Picture 2" descr="https://dontstarvecheats.files.wordpress.com/2013/05/ds-map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976" y="2398634"/>
            <a:ext cx="4525727" cy="2307857"/>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395536" y="-29647"/>
            <a:ext cx="8229600" cy="120015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fontAlgn="auto">
              <a:spcAft>
                <a:spcPts val="0"/>
              </a:spcAft>
            </a:pPr>
            <a:r>
              <a:rPr lang="en-CA" sz="4800" dirty="0" smtClean="0">
                <a:solidFill>
                  <a:prstClr val="white"/>
                </a:solidFill>
                <a:latin typeface="Tahoma" panose="020B0604030504040204" pitchFamily="34" charset="0"/>
                <a:ea typeface="Tahoma" panose="020B0604030504040204" pitchFamily="34" charset="0"/>
                <a:cs typeface="Tahoma" panose="020B0604030504040204" pitchFamily="34" charset="0"/>
              </a:rPr>
              <a:t>Algorithm, Get on My Level</a:t>
            </a:r>
            <a:endParaRPr lang="en-CA" sz="48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0439199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36" y="-29647"/>
            <a:ext cx="9396536" cy="5173147"/>
          </a:xfrm>
          <a:prstGeom prst="rect">
            <a:avLst/>
          </a:prstGeom>
        </p:spPr>
      </p:pic>
      <p:sp>
        <p:nvSpPr>
          <p:cNvPr id="7" name="Content Placeholder 2"/>
          <p:cNvSpPr>
            <a:spLocks noGrp="1"/>
          </p:cNvSpPr>
          <p:nvPr>
            <p:ph idx="1"/>
          </p:nvPr>
        </p:nvSpPr>
        <p:spPr>
          <a:xfrm>
            <a:off x="457200" y="1200150"/>
            <a:ext cx="8363272" cy="3747864"/>
          </a:xfrm>
        </p:spPr>
        <p:txBody>
          <a:bodyPr>
            <a:normAutofit/>
          </a:bodyPr>
          <a:lstStyle/>
          <a:p>
            <a:r>
              <a:rPr lang="en-CA" dirty="0" smtClean="0">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rPr>
              <a:t>Satisfying pacing is peaks and valleys</a:t>
            </a:r>
          </a:p>
          <a:p>
            <a:pPr lvl="1"/>
            <a:r>
              <a:rPr lang="en-CA" dirty="0" smtClean="0">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rPr>
              <a:t>Not a ramp</a:t>
            </a:r>
          </a:p>
          <a:p>
            <a:pPr marL="457200" lvl="1" indent="0">
              <a:buNone/>
            </a:pPr>
            <a:endParaRPr lang="en-CA" dirty="0" smtClean="0">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9" name="Picture 4" descr="http://upload.wikimedia.org/wikipedia/en/5/53/Left2dead_ai_demonstra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2355726"/>
            <a:ext cx="7170936" cy="209065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3301452" y="4578695"/>
            <a:ext cx="3023542" cy="369332"/>
          </a:xfrm>
          <a:prstGeom prst="rect">
            <a:avLst/>
          </a:prstGeom>
        </p:spPr>
        <p:txBody>
          <a:bodyPr wrap="square">
            <a:spAutoFit/>
          </a:bodyPr>
          <a:lstStyle/>
          <a:p>
            <a:pPr eaLnBrk="1" fontAlgn="auto" hangingPunct="1">
              <a:spcBef>
                <a:spcPts val="0"/>
              </a:spcBef>
              <a:spcAft>
                <a:spcPts val="0"/>
              </a:spcAft>
            </a:pPr>
            <a:r>
              <a:rPr lang="en-CA" dirty="0" smtClean="0">
                <a:solidFill>
                  <a:prstClr val="white"/>
                </a:solidFill>
                <a:latin typeface="Tahoma" panose="020B0604030504040204" pitchFamily="34" charset="0"/>
                <a:ea typeface="Tahoma" panose="020B0604030504040204" pitchFamily="34" charset="0"/>
                <a:cs typeface="Tahoma" panose="020B0604030504040204" pitchFamily="34" charset="0"/>
              </a:rPr>
              <a:t>Left 4 Dead’s A.I. “Director”</a:t>
            </a:r>
            <a:endParaRPr lang="en-CA"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8" name="Title 1"/>
          <p:cNvSpPr txBox="1">
            <a:spLocks/>
          </p:cNvSpPr>
          <p:nvPr/>
        </p:nvSpPr>
        <p:spPr>
          <a:xfrm>
            <a:off x="330932" y="-29647"/>
            <a:ext cx="8229600" cy="120015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fontAlgn="auto">
              <a:spcAft>
                <a:spcPts val="0"/>
              </a:spcAft>
            </a:pPr>
            <a:r>
              <a:rPr lang="en-CA" sz="4800" dirty="0" smtClean="0">
                <a:solidFill>
                  <a:prstClr val="white"/>
                </a:solidFill>
                <a:latin typeface="Tahoma" panose="020B0604030504040204" pitchFamily="34" charset="0"/>
                <a:ea typeface="Tahoma" panose="020B0604030504040204" pitchFamily="34" charset="0"/>
                <a:cs typeface="Tahoma" panose="020B0604030504040204" pitchFamily="34" charset="0"/>
              </a:rPr>
              <a:t>Algorithm, Get on My Level</a:t>
            </a:r>
            <a:endParaRPr lang="en-CA" sz="48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9532034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36" y="-29647"/>
            <a:ext cx="9396536" cy="5173147"/>
          </a:xfrm>
          <a:prstGeom prst="rect">
            <a:avLst/>
          </a:prstGeom>
        </p:spPr>
      </p:pic>
      <p:sp>
        <p:nvSpPr>
          <p:cNvPr id="7" name="Content Placeholder 2"/>
          <p:cNvSpPr>
            <a:spLocks noGrp="1"/>
          </p:cNvSpPr>
          <p:nvPr>
            <p:ph idx="1"/>
          </p:nvPr>
        </p:nvSpPr>
        <p:spPr>
          <a:xfrm>
            <a:off x="457200" y="1059582"/>
            <a:ext cx="8363272" cy="3747864"/>
          </a:xfrm>
        </p:spPr>
        <p:txBody>
          <a:bodyPr>
            <a:normAutofit/>
          </a:bodyPr>
          <a:lstStyle/>
          <a:p>
            <a:r>
              <a:rPr lang="en-CA" dirty="0" smtClean="0">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rPr>
              <a:t>Can you teach your algorithm how to use ‘cramped’ and ‘spacious’ areas well?</a:t>
            </a: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2355724"/>
            <a:ext cx="2651448" cy="2658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descr="http://cdn2.vox-cdn.com/assets/4646831/no-mans-sky-gallery-0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79912" y="2361146"/>
            <a:ext cx="4164907" cy="234181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5093405" y="4754251"/>
            <a:ext cx="1537922" cy="369332"/>
          </a:xfrm>
          <a:prstGeom prst="rect">
            <a:avLst/>
          </a:prstGeom>
        </p:spPr>
        <p:txBody>
          <a:bodyPr wrap="none">
            <a:spAutoFit/>
          </a:bodyPr>
          <a:lstStyle/>
          <a:p>
            <a:pPr algn="ctr" eaLnBrk="1" fontAlgn="auto" hangingPunct="1">
              <a:spcBef>
                <a:spcPts val="0"/>
              </a:spcBef>
              <a:spcAft>
                <a:spcPts val="0"/>
              </a:spcAft>
            </a:pPr>
            <a:r>
              <a:rPr lang="en-CA" dirty="0" smtClean="0">
                <a:solidFill>
                  <a:prstClr val="white">
                    <a:lumMod val="85000"/>
                  </a:prstClr>
                </a:solidFill>
                <a:latin typeface="Tahoma" panose="020B0604030504040204" pitchFamily="34" charset="0"/>
                <a:ea typeface="Tahoma" panose="020B0604030504040204" pitchFamily="34" charset="0"/>
                <a:cs typeface="Tahoma" panose="020B0604030504040204" pitchFamily="34" charset="0"/>
              </a:rPr>
              <a:t>No Man’s Sky</a:t>
            </a:r>
            <a:endParaRPr lang="en-CA" dirty="0">
              <a:solidFill>
                <a:prstClr val="white">
                  <a:lumMod val="85000"/>
                </a:prstClr>
              </a:solidFill>
              <a:latin typeface="Tahoma" panose="020B0604030504040204" pitchFamily="34" charset="0"/>
              <a:ea typeface="Tahoma" panose="020B0604030504040204" pitchFamily="34" charset="0"/>
              <a:cs typeface="Tahoma" panose="020B0604030504040204" pitchFamily="34" charset="0"/>
            </a:endParaRPr>
          </a:p>
        </p:txBody>
      </p:sp>
      <p:sp>
        <p:nvSpPr>
          <p:cNvPr id="9" name="Title 1"/>
          <p:cNvSpPr>
            <a:spLocks noGrp="1"/>
          </p:cNvSpPr>
          <p:nvPr>
            <p:ph type="title"/>
          </p:nvPr>
        </p:nvSpPr>
        <p:spPr>
          <a:xfrm>
            <a:off x="330932" y="-58891"/>
            <a:ext cx="8229600" cy="1200150"/>
          </a:xfrm>
        </p:spPr>
        <p:txBody>
          <a:bodyPr/>
          <a:lstStyle/>
          <a:p>
            <a:r>
              <a:rPr lang="en-CA" sz="4800" dirty="0" smtClean="0">
                <a:solidFill>
                  <a:schemeClr val="bg1"/>
                </a:solidFill>
                <a:latin typeface="Tahoma" panose="020B0604030504040204" pitchFamily="34" charset="0"/>
                <a:ea typeface="Tahoma" panose="020B0604030504040204" pitchFamily="34" charset="0"/>
                <a:cs typeface="Tahoma" panose="020B0604030504040204" pitchFamily="34" charset="0"/>
              </a:rPr>
              <a:t>Algorithm, Get on My Level</a:t>
            </a:r>
            <a:endParaRPr lang="en-CA" sz="4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4150428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4090"/>
            <a:ext cx="9144000" cy="5036395"/>
          </a:xfrm>
          <a:prstGeom prst="rect">
            <a:avLst/>
          </a:prstGeom>
        </p:spPr>
      </p:pic>
      <p:sp>
        <p:nvSpPr>
          <p:cNvPr id="5" name="AutoShape 4" descr="data:image/jpeg;base64,/9j/4AAQSkZJRgABAQAAAQABAAD/2wCEAAkGBhIQERQUEhQVFBUUFxQVFRQVFRcYGBUVFxUVFRUWFhUXHCgfGBkkGhoUHzIsIycpLCwsFx4xNTAqNSYrLCkBCQoKDgwOGg8PGi8kHyQqLCwsLCwtLCwsLCwsLS0sNCwsLSkwNCwsNCwsKi0sLCwtLCwsLCwsLCwsLCwsKSwpLP/AABEIALcBEwMBIgACEQEDEQH/xAAcAAEAAgIDAQAAAAAAAAAAAAAABgcEBQIDCAH/xABPEAABAwICBAYJEAkEAwEAAAABAAIDBBEFEgYHITETQVFhkdEXIjJUcXOSk7EUFiQ0NVJTYnJ0gaGjsrPSIzM2QkNjgsHhJqLT8BVE4iX/xAAaAQEAAgMBAAAAAAAAAAAAAAAAAwQBAgUG/8QANxEAAgIBAQUECAUEAwEAAAAAAAECAxEEEiExQVEFE6GxMjRhcYHB0fAUFSJykSNCUuFDYqIz/9oADAMBAAIRAxEAPwC8UREAREQBERAEREAREQBERAEREAREQBERAEREAREQBERAEREAREQBERAEREAREQBERAEREAREQBERAEREAREQBU/rbo6qlkE8dXUBk7iBGyaRvBua2/ahpAym3SsnTnTisocSe2F4LBHH+ikbmZdwNzYEEHZxFRHSfTepxFrGztiAjcXN4Nrmm5BbtzPdssq1lq4czs6TRWJqe7Za8zS0mP1xaC6qqg7jBqJTzG1n81+NZtDidbLIyJtVU5pHBo9kS7z/AFLVs3LIoat0MrJWWzRuDmhwJFxuuARs+lV9rfvOq6Eq2orfjc/bg9IYJRyQwRxyv4R7Ghpeb3dbZtJ2k85WcqIxTWtiMzMofHDx5oWODjbiu9ztngW91g6WVccOHvimfE6aKR0mTYHEcERvB5T0q2ro4bXI4MtBYpxjJrMs+BbSLzr698R77m6W9SmGqzSirnrHxzzvlaY7gPscpaTtFhx3+oJG5SeDN/Z86YObaeC2kVA45ppXsqahraqVrWzTNa0EWDWyOAA2cgCwBpxiN/bc1rco3+Ste/XQkXZdm79S8foejUVXVelFUcBZOJXNm4RjOEHdEZ8pvzkKDevjEe+5ulvUtpXKJHT2fO1Nprc2ufI9FIvOvr4xHvybpb1L47TnEbH2XN0jqWv4iPQm/KbP8l4/Q9Fotbo5WumpYZH7XPYCfCtkrByAiIgCIiAIiIAiIgCIiAIiIAiIgCIiAIiIAiIgKc1j6NVNRiZMUTnB8cYa4Wt2oOa54vpUVx7ROpoWsdOwNDyWtsQbkC/FzL0aq013/qKXxrvwyq1lcUnI7Gj1lkrIVcuHgVKu2kpnSyMjYLue4NaOUldS2ei/t6l8cz+6qxWZJHbuk41ykuKTfgZ+Jau6+GMvdCSBvykE9C2es2Fwp8LBu0thkuOP+Ds2q8FU+u/9ZR/JqPTCrU4KEW17Dh6bUz1F8FPlny/0ViCpxqgNq8+KcoQvjmg71WjLZeTtX097W684yZ+P+26n5xUfivWAN5+j/v1r6AllrklUcJE/qP2bb49n4igCn84/023x7PxFAFLbxXuRT0PoS/c/kZOG0XDTRxXy8I4NueK/Gp+dS5tb1Wzw5f8AKrXLfeuEkDbHYNyxGSS3rJtdRZZLMJ7J6cwTD/U9PHFfNkaG35bLOWo0Slc+ip3OJJMbbk8a266B5NhERAEREAREQBERAEREAREQBERAEREAREQBERAFWuu/9RS+Nf8AhlWUq113fqKXxr/wyo7fQZd0HrEfvkVItnov7epfHM/utYtnov7epfHM/uqMPSXvPS6j/wCM/wBr8j0kqn14frKP5NR6YVbCqfXh+so/k1HphV270Gec7O9Yj8fJlZKS6v8AR+KuqjFLfLkLu1NjdRpTjU/7fPinKpVvmju61uNEmvZ5oiOKUwjnmjbujllY2/I2RzR9QCxVn4/7bqfnFR+M9YCjfEtQ9FE/qP2bb49n4igCn9R+zbfHs/EUAUtvFe4p6H0JfufyM3BKRs1RDG7uXva025CrgOqCg/meV/hUxR1boZGSMtmYQ5txcXG6441K3a3MSt3UPmv/AKWa5wiv1Ii1envtmnXLCx1aLrw6hbBEyJl8rAGi++wWSsHA8QNRTxSkWL2hxA4rrOV480EREAREQBERAEREAREQBERAERRjTrTVuGxNIbwkspIjYTYWbbM5x35Rcbt5I8Iw2kss3rrlZJRit7JOiombWviTjcSRs5mxNt/vufrXDsp4n8O3zMfUoPxETo/lV3VeP0L5RUN2U8T+Hb5mPqWwwjXHVxvHqhsczL9tlbkeBytIOUm3FbbyhZV8TEuzLkuT+JdKKGab6YPhw+Kqo3NPCSRgOc3MC1zXndy7Aq97LOJe/i80OtbStjF4ZFTobbo7UcfEvVVnpzoLiFdUl7ZWvhH6pju14MEDMABvNxvO1RY62sS9/F5odaO1tYlbu4vNDrUcrYSWGW6tBqapbUGs/fVHf2IK/wDleUepcodU2Isc17HRNc0hzXB+0EbQdysDSDTsUlDFUFgdJMGiOO9hmIzEk+9AuegcarWXWxiTiSJI2DkbE23+8krElVB8DNM9bfHaUlj2pfQunBROIIxUlplDQHlu4kcezl3qKaytCpsQMDoHNBi4QFrtlw/Ib35svJxqveynifw7fMx9SHWlifw7fMx9Sy7oSWGmYr7P1FctuLWfv2GZ2IK/+V5R6lJdX+gFVQ1RlmyZchb2rrm5UcwzXBXRuHDCOZl+2GTI+3xXNNr+EKf6UaXFuF+rKRwu7giwubewe9rSC3lsSkO79JLgY1C1e6qx5Ut3LHlkheN6pqx9RM+N0bmSSSSAk5T27i+xG3deywexBX/yvKPUunss4l7+LzQ607LOJe/i8yOtaZq6FlV65LG2vD6E0OgU7sH9RlzBKHh442mzs1r8SiPYgr/5XlnqWLPrdxMC7XwnebcCNtgd3bctllUWuHEGEGQQSjjbkcw25nBxsfoK2cqnvZDCrW15jCS68ufvQ7EFf/K8o9SO1P15G+Lyj1K08C0qjrqR08V2kNdmY612PAJseX+4VRN1u4nlBMkO21/0I61mUaljdxNardbY5JSxs8cpfQujR6hdBTRRPtmYwNNt1wtiqIdrbxIfxItv8oda5dlnEvfxeaHWtu/iQ/llz5r+f9F6oquptYdW7Cpqi7OGiljYHZO1Ie8DufAVGna2cT4pIef9D/8AS2d0URw7PtnnGNzwXsioka2cT9/F5kda+9lnEvfxeaHWte/iSLsu72ffwL1RUbBraxHM3M6IjM244IC4uLi99mxXbTS52NduzNB6RdSQmp8CrqNNOhpT5naiItysEREAREQBVDrtPsil8VJ99it5QXWpolJWQslgGaWDN2gtd7HWJAvszAgEfSo7YuUWkXNFZGu5Slw3+RSi2ejuASV0whiLQ4guu47LDetYQQbOa5jhsLXtLXAjeLH+2xco5XNcHNcWuG0OaS1wPKHDaFQW570enlmyH9N4zwfE51NDJE98cjS1zHOaRY8RtfaNxtf6V1NjdyHoKmGCazamGwnZHVN4y9obJ5wCx/qBPOrG0d02w6tIY0NilO6KVjWuJ+KdrXfQb8ymjCEuZQtv1NKy4JrqiBYgT63oAeKpAF+S0igyufXFEG4ewNAA4ePYBb92RUwtbliWPYSdny2qnLq2ZOG0DqiZkTLZnnKL7r86mDtTtdbuovKKhEcrmkOaXNcNoc0kEHmI2hZbtIKux9lVPH/Hl/MtYuCX6kTW13ylmueF7kyZ61qZ0MeHROO1kUwNt1xwIVfhT3WjUuliw57zdzoZSTyk8DdQJZt9Nmmg9Xh8fNmxwDA5K2dsMdg51zc7gBvKxK2kMMskbrZo3vjdbddjiw25rhSzVP7ot+Q/0KfYpqopJ5pJS6Rhkc57g07MziXOO3lJJW8atqKaK9uu7i+UZ5awsYwUep7DKTo5KD+7PGB4OGYVKOwzSfCS9I6l0aaaNx0GDTRRlxaZIXXdvuZmLZVOCbfQinrYXzrjFP0k95UK7aSnMj2MG97g0eErqXZT1Do3te3Y5hDmnfYjdsVZcd52J5cXs8cbveZukOAS0M/BS2zZWvGU3GVxPH/SVrbrMxbF5quUyzvzyEAXsBZo3ANaAABc9Kxo4y4ho3kgDaBtO4bVl4b3Gkcxh+t78bywtUUxy1jf3THm+nKR6FW1O2zWg7diu7QLRB9DSTOl2SSsPa+9aGmwJ5VSkPcjwD0Ka1OMYplHRTjbZbNdV8z6TZTPD9VdZPEyRpiyvaHC7jex5dihqzY8bqWgBtRUNA2ACeQADkADtiii4r0lkt3wtlju5bPXdks2h1b1DcNqKV7mB8kkcjSNo7Qg2PJeyiONatKukgknkMeSMAuyk3tcDZ0qeaocTlmppBLI6TJJZpe4udYi9sztpW21l+5dV8gffarbhGUNrHI4deourv7va/u37lv3lAr7FCXODW73OAF77ybLqlqGtFydlv8Av0rJwuVpmiAO3O3ZuOxzb+kdKqRW871k0ovD34JnFqeru1JdER2p3nmKuikiLWMad7WtB+gWXOPcPAFyXQjBR4Hk7b7LcbbzgIiLYhCIiAIiIAtHpBpnS0DmNqHuaXguaAx7rgGx7kGy3iqHXaPZFL4uX77FHZJxjlFrSUxutUJcN/kbnGNM8Dqxaa7vjcBKHD6Q1RJuh9JWveMNqC5zRmMUzHt2G/cucBdQwLb6L6Svw+fhmMEhyluVxLd/HcA7lV7zaf6kdz8G6Yt0Seejax5GrliLHOa4Wc0ua4cjmkgjpBXD/t+TkK7KicyPe91sz3Oe627M5xcbDkuSutQnRRY+k+LvqsBppJDd/DRtceUtbILquFN60f6eh+dD0SKEKS3j8EUtEkoNL/JmdgeHCpqIoScokcG35FZR1Jx98O8kdarLCcRNNPHM1ocY3Zg0mwPMSFOjruqB/wCtF5x/Ut65QS/UQ6urUysTpe7HXG8463aIQCgjBuGRTNvy2MIVeKxdb9VwzaCUAhr45iL8V+BNlXS0u9Nk+g9Xj8fNky1T+6LfkP8AQpJiuuOSGeaIUrXCKWWPMZiM2R7mXtwZte11X+jGkLqCoE7WCQgOblLst784B9CwK2rM0skrrB0r3yOA3AvcXkDmuVlWOMUkaS0cbLpTsWVhY3/QsXs3yd6M8+f+NZelGk//AJDA5ZsmR3CRNc3NcAiZm51hfZbiVUKdU4/07P4+P8aNbRnKSafQiu01VUq3BYe2uvzIKCu6ipjLIyMGxe4NB5CTZdKz8A9tQeNZ6VDHe0dC1uNcmuSfkd2k+jb6Co4GRwccjXhzb2s4kW287StTzKca4fdEfN4vvzKELM1iTRpppOVUZPi0W5qv0gfNRTwSEuMDXBhJueDLTYX5tyqGHuR4B6FYWqQ9tV+JP91XkPcjwD0LebzGJBpYqN1qXVeTOTjYE8is7B9UUc8EUpncDI0OsG7rjwqsnC6nmGa3p4IY4hTxOEbQ0EvcCQOMiyVOCztDW13z2e5fXO/HQsnQ7RFuHRvY15fndmuRa2yy6NZfuXVfIH32rloLpccRgc9zBG5ji0hpJHKLE8y4azXAYVVk+8H32q28OG7ocCG1HULb47Sz/J5/ZCB9N7347m6yMKceHYCN0jLHZt2hdK78KI4aMC2yRgNuI5gqMeJ6a1JQeOj8j07HuHgC5LjHuHgC5LpHjwiIgCIiAIiIAozp3oa3EoWgENljJMb/AA2zNPxTYdAUmXVVOcGOLLFwa4tB3ZrG17cV1hpNYZvXOUJKUXhlB1WrvEIyQYC7naQQV0esev72k6FIma66wgHgafb4z8y+nXVWfAU/2n5lS/pe09DnXdERz1j1/e0nQs3DdWdfM4B0XBN43PI2DwcatfHNLuBw01kbQSWxljXbrve1gBtyXv8AQq+7NNZ8DT/afmUko1we8r13ay+DcMdPvJKNL9CnnC4qamGd0T2PIJsXWDw4jnu5Vz2PcQ73d0jrVp6vdN34k2USsax8bh3F8paQLHtje97qK4trhqYqiaOOGAsjlkjaXZ7kMeW3NnW22WZ928SZFp3qoN0wxu4/Ei3Y9xDvd3SOtfHavMRsfY7ukda3/ZprPgaf7T8yl1HrJDcNFZUR2cXmNscf8R9zYNzHYANpJ5DzBaqNUiey3W14zje8I78W0L9W4bDA/tJYmtLHe9eG2IPKCLgqrqzV1iEbiOALvjMIIK3dRrorS7tIqdjeIOEjz5Qe30Lq7MuIe8pfNyf8qTlXJ5ZiijWUx2Y4x0ZovWPX97SdCesev72k6FvezLiHvKXzcn/Ks3Dddc7XD1RBG9t9phzMcBzNe5wcfpC1xV7SdvXJcIkfodW+ISuA4EsHG55AAVi4zoS9mDmkgs6QGN5vszObI17rdBstlpLphwOHerKbLIDwWTNexD3tbtAIIO1QHs01nwNP9p+ZSPu693UpR/Falqxf2v3b0aHse4h3u7pHWszBtAq9lRC50Dg1sjCTcbADt41suzTWfA0/2n5k7NNZ8DT/AGn5lGnUnneWpR10ouLxv9xsdZ+h1XU1bZYI+EaYmM2HaC1zyb34u2CiHY9xDvd3SOtSak12zgjhaaNzePg3uabcdg4EE9HhVlYHpBFW04nhJLSDscLOa4b2uHEQVIo12PKK07dXpYJSSxw6kD1a6K1VO6o4aMx548rSSNp28ihfY5xBva8ATbZcEWNuMX4lvWa66wgHgafaB8J+ZfTrqrPgaf7T8y0cqmkieNetjKUkll4zw5Gh7HuId7u6R1p2PcQ73d0jrV64JiXqmnjmtl4RodbkusDTXHn0NHJPG1rnMMYAffL20jWG9iDuKkdMEslSHaGonJQWMt4NLqrwOekglbOwsLn3ANtotzLeabYU+qoKiGOxe9lmg7jZwNt3IFWp11VnwNP9p+Zdceu6sI2w042kbpOI8V3ciK2GzgPR6nvNtpZznijS9jzEO93dI6124dq8r2SsPqdwAe1xPa++uTv8K3PZqrPgaf7T8y7qXXbUA/pKaJzePI9zTz2zAhRrui5Ja1prC8C3WDYPAFyWr0c0jhr4RLCTbc5rtjmOG9rhy/UVtFbTycCUXF4fEIiLJgIiIAiIgCIiA816SUPAVlTFa2SaS3yS4uZ/tLVrlMtbVBwWJOcBsmjjk8LheM2+hjelQ1c2axJo9lRPbrjLqkTrGsWLsBpI77XTBjvBG17vvZFBVlTVpdDFFfZG6Z1ueTJ/Zp6VipOW0zXT193Fr2vz+hOtUWI8FVTAnY6Eu8i5P1KDGUvJcd7iXHwuOY/WVlYbXGFz3NNi6KWMH5bC1YgCOWYpCuvZtnPrjwQKmem9KYaHDI9wLJ3kfGPBbehx6VFKCm4WWNg/fe1vSVYWuiIM9QtG5rJx0cAFvFf05P3EFs86quHsk/B/QrVZeF4XJUytiiGZ7twWIpbqs90o/kv9C0gsySZPqZuuqUo8URispXRSPjeLPjc5jhyFpsV0rcaYe6FX4+T0rTrV7mSwe1FN80icU05do7MCdjaiMDwGZhUHU0ov2fqfnEX4rFC1JZy9yK2k4Wfvl8jsp4DI9rGi7nENA5SdyycXweWkl4KZuR9g62/tTex2eA9C6KSpMUjJG2zMcHC+0XG64BGxZWP47LXTGabLnIa2zBla1rb2DQSTvJO0naVpux7Sd953n/XHia4XVm6mKk+yo79rYPtyG1lWrIy4gNBJOwAb+hXJqv0XkpYJZZm5XyjY07w0DjU1MXtZKHaVkVVsZ3vBS0Xct8A9C5lcYe5HgHoXIqudXmeidCPaFN4tq1mtj3Lm+VB+NGtnoR7QpvFtWs1se5c3yoPxo10p+g/ceP0/rEP3LzKIy7b+Dj5OZdkEBe5rGi7nEADnO5cCbLOwH21B41npXPistHqrXswk1xSbOGLYRNSSmKduV2Vr7fFcSAb7jtaVh7b81j07P8qc64fdFvzeL78yg6zNYk0jTTyc6oylxaLJ1JTOEtQy+wta63Pu9CtxVBqV9sT+Lb95W+rtXoI85r/WJfDyQREUpSCIiAIiIAiIgKv13UPa0s3I6SI/1NDx9x3SqqV761aDhcMlI3xFko8DXDN/tLlRCo3rEz0/Zs9qhLo2vn8wuQjJBPELXPJfYFxUs0cwThsMxGT3jWuaeeIiU/U0qOMdotXW92k+rS/l/QiaIi1JyTauaHhsQhHEy7z9A61KNePd0fyaj0wLp1L0F55pT+60NH9R2+hd+vBhzUZ4rVAvzngSB9R6FZxin76nFU9rtBezK/8ALKwUt1V+6UfyX+hRJbjRPHhQ1TJ3MLw0OBa0gHaLbL7FDW0pJs6WqhKdUox44PmmA/8A0Kvx8vpWoWViteaieWYjKZZHyZb3y5iSBfjsLBYq0fElrjsxSfRE0ov2fqPnEX4rFC7Ka0Y/0/UfOIvxWKFKSzl7kVtJ/wAn75fI7aWnMj2sb3T3BovynYFl47gUtFNwMwAdla/tTcFrrgfWCvmAe2qfxrPSpPrg90R4iL78qworYz7TLtktQq+Wzn45ISf8+DnV1ar9J31VK+OVxdJB2udxuXMI7Uk8ZG6/HZUqrG1NO/SVI/lhb0v9RD2lFOnL5NFbQ9y3wD0LmVxh7keAehcioDpcz0ToR7QpvFtWs1se5c3yoPxo1EMD1utpaeKE0z38G0NzCRoBtx2IWdpNpizEsHqXtjMZZJAC0kO/jR2NwFfdkZRaT5HmK9LbVdCU1hbS6dSqlnYF7ag8az0rBJXfh9VwUsclr5HNdbdexva6pR3NM9DanKEkuOH5Ex1xe6Lfm8X35lB1utLtJTiFSZjHwYDGxtbmzdq0uNybDaS48S0oKzN5k2jXTwcKoxlxSLG1K+2J/Ft+8rfVQalR7In+Q30q31dq9BHm9f6xL4eSCIilKQREQBERAEREBhY1h4qKeaE7pY5I/KaW/wB154GidaztXQSlw2FwbsJG+1l6URRzrU+Ja0+qnRnZ59TzUNGqzvaYW+Jv2cX+eRXDq4wF0eHFkrS102fM1wsbOGXb9CmiJCtR3ozfrLLklLkebDofXRktdTyXbsNgSLgAbDbaONffWxV97y+QV6SRadxEsLtS5cl4/UhOqjBn09I4yNLHveTZwsbDYFsNP9FDiFLkYQJY3Z4yd17EFp5iCR0KTIpdlY2Sj30+87xcc5PNU+itfE4iWneN/ctLhxW7bj4+JcP/AAlT8BL5DupemF8sonREvx7UuSxheP1PM5wWp+Al3+8O7l3LKo9FKyZwaynk2ne5tgOckr0dZfU7iJh9qXNciucY0NlhwQ00Y4SXNHI8DjtI1z7ctgPqVXx6L1l9tPN5Jt4P+8q9LItpVRkQU62ypYXXO888YDo3VtqonOglDRLGblpsALXPTfoUp1raP1Eta2SOJz2GFjbtF9rXSEg23bwreRO6jjZNvx9ned5uzjHzPNh0XrLj2PL5BU/1S4PPDLPwkT2ZmADMCLm/OrURI1Ri8ozdr7LYOEksP76nm31p1rO1NPLduw2bcXHIRvX31sVfe8vkFekUWv4eJL+a3dF4/U82nRis73l8gqU4Po5UnCq2PgXh7nwOa0ixIY9rnWvv2Aq6UWVTFEc+0bZ4yluaf8fE82HRis73l3e8KN0Xqxs9Ty7PiFek0WO4ib/ml3ReP1PNvrYq+95fIK5w6IVzzZtNKb8osOkr0eidxEPtS59P4/2QzVroa+gic6W3Cy2uB+60bhdTNEUyWNyOdKTk9p8QiIsmoREQBERAEREAREQBERAEREAREQBERAEREAREQBERAEREAREQBERAEREAREQBERAEREAREQH/2Q=="/>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CA">
              <a:solidFill>
                <a:prstClr val="black"/>
              </a:solidFill>
              <a:latin typeface="Palatino Linotype"/>
              <a:cs typeface="+mn-cs"/>
            </a:endParaRPr>
          </a:p>
        </p:txBody>
      </p:sp>
      <p:sp>
        <p:nvSpPr>
          <p:cNvPr id="6" name="AutoShape 6" descr="data:image/jpeg;base64,/9j/4AAQSkZJRgABAQAAAQABAAD/2wCEAAkGBhIQERQUEhQVFBUUFxQVFRQVFRcYGBUVFxUVFRUWFhUXHCgfGBkkGhoUHzIsIycpLCwsFx4xNTAqNSYrLCkBCQoKDgwOGg8PGi8kHyQqLCwsLCwtLCwsLCwsLS0sNCwsLSkwNCwsNCwsKi0sLCwtLCwsLCwsLCwsLCwsKSwpLP/AABEIALcBEwMBIgACEQEDEQH/xAAcAAEAAgIDAQAAAAAAAAAAAAAABgcEBQIDCAH/xABPEAABAwICBAYJEAkEAwEAAAABAAIDBBEFEgYHITETQVFhkdEXIjJUcXOSk7EUFiQ0NVJTYnJ0gaGjsrPSIzM2QkNjgsHhJqLT8BVE4iX/xAAaAQEAAgMBAAAAAAAAAAAAAAAAAwQBAgUG/8QANxEAAgIBAQUECAUEAwEAAAAAAAECAxEEEiExQVEFE6GxMjRhcYHB0fAUFSJykSNCUuFDYqIz/9oADAMBAAIRAxEAPwC8UREAREQBERAEREAREQBERAEREAREQBERAEREAREQBERAEREAREQBERAEREAREQBERAEREAREQBERAEREAREQBU/rbo6qlkE8dXUBk7iBGyaRvBua2/ahpAym3SsnTnTisocSe2F4LBHH+ikbmZdwNzYEEHZxFRHSfTepxFrGztiAjcXN4Nrmm5BbtzPdssq1lq4czs6TRWJqe7Za8zS0mP1xaC6qqg7jBqJTzG1n81+NZtDidbLIyJtVU5pHBo9kS7z/AFLVs3LIoat0MrJWWzRuDmhwJFxuuARs+lV9rfvOq6Eq2orfjc/bg9IYJRyQwRxyv4R7Ghpeb3dbZtJ2k85WcqIxTWtiMzMofHDx5oWODjbiu9ztngW91g6WVccOHvimfE6aKR0mTYHEcERvB5T0q2ro4bXI4MtBYpxjJrMs+BbSLzr698R77m6W9SmGqzSirnrHxzzvlaY7gPscpaTtFhx3+oJG5SeDN/Z86YObaeC2kVA45ppXsqahraqVrWzTNa0EWDWyOAA2cgCwBpxiN/bc1rco3+Ste/XQkXZdm79S8foejUVXVelFUcBZOJXNm4RjOEHdEZ8pvzkKDevjEe+5ulvUtpXKJHT2fO1Nprc2ufI9FIvOvr4xHvybpb1L47TnEbH2XN0jqWv4iPQm/KbP8l4/Q9Fotbo5WumpYZH7XPYCfCtkrByAiIgCIiAIiIAiIgCIiAIiIAiIgCIiAIiIAiIgKc1j6NVNRiZMUTnB8cYa4Wt2oOa54vpUVx7ROpoWsdOwNDyWtsQbkC/FzL0aq013/qKXxrvwyq1lcUnI7Gj1lkrIVcuHgVKu2kpnSyMjYLue4NaOUldS2ei/t6l8cz+6qxWZJHbuk41ykuKTfgZ+Jau6+GMvdCSBvykE9C2es2Fwp8LBu0thkuOP+Ds2q8FU+u/9ZR/JqPTCrU4KEW17Dh6bUz1F8FPlny/0ViCpxqgNq8+KcoQvjmg71WjLZeTtX097W684yZ+P+26n5xUfivWAN5+j/v1r6AllrklUcJE/qP2bb49n4igCn84/023x7PxFAFLbxXuRT0PoS/c/kZOG0XDTRxXy8I4NueK/Gp+dS5tb1Wzw5f8AKrXLfeuEkDbHYNyxGSS3rJtdRZZLMJ7J6cwTD/U9PHFfNkaG35bLOWo0Slc+ip3OJJMbbk8a266B5NhERAEREAREQBERAEREAREQBERAEREAREQBERAFWuu/9RS+Nf8AhlWUq113fqKXxr/wyo7fQZd0HrEfvkVItnov7epfHM/utYtnov7epfHM/uqMPSXvPS6j/wCM/wBr8j0kqn14frKP5NR6YVbCqfXh+so/k1HphV270Gec7O9Yj8fJlZKS6v8AR+KuqjFLfLkLu1NjdRpTjU/7fPinKpVvmju61uNEmvZ5oiOKUwjnmjbujllY2/I2RzR9QCxVn4/7bqfnFR+M9YCjfEtQ9FE/qP2bb49n4igCn9R+zbfHs/EUAUtvFe4p6H0JfufyM3BKRs1RDG7uXva025CrgOqCg/meV/hUxR1boZGSMtmYQ5txcXG6441K3a3MSt3UPmv/AKWa5wiv1Ii1envtmnXLCx1aLrw6hbBEyJl8rAGi++wWSsHA8QNRTxSkWL2hxA4rrOV480EREAREQBERAEREAREQBERAERRjTrTVuGxNIbwkspIjYTYWbbM5x35Rcbt5I8Iw2kss3rrlZJRit7JOiombWviTjcSRs5mxNt/vufrXDsp4n8O3zMfUoPxETo/lV3VeP0L5RUN2U8T+Hb5mPqWwwjXHVxvHqhsczL9tlbkeBytIOUm3FbbyhZV8TEuzLkuT+JdKKGab6YPhw+Kqo3NPCSRgOc3MC1zXndy7Aq97LOJe/i80OtbStjF4ZFTobbo7UcfEvVVnpzoLiFdUl7ZWvhH6pju14MEDMABvNxvO1RY62sS9/F5odaO1tYlbu4vNDrUcrYSWGW6tBqapbUGs/fVHf2IK/wDleUepcodU2Isc17HRNc0hzXB+0EbQdysDSDTsUlDFUFgdJMGiOO9hmIzEk+9AuegcarWXWxiTiSJI2DkbE23+8krElVB8DNM9bfHaUlj2pfQunBROIIxUlplDQHlu4kcezl3qKaytCpsQMDoHNBi4QFrtlw/Ib35svJxqveynifw7fMx9SHWlifw7fMx9Sy7oSWGmYr7P1FctuLWfv2GZ2IK/+V5R6lJdX+gFVQ1RlmyZchb2rrm5UcwzXBXRuHDCOZl+2GTI+3xXNNr+EKf6UaXFuF+rKRwu7giwubewe9rSC3lsSkO79JLgY1C1e6qx5Ut3LHlkheN6pqx9RM+N0bmSSSSAk5T27i+xG3deywexBX/yvKPUunss4l7+LzQ607LOJe/i8yOtaZq6FlV65LG2vD6E0OgU7sH9RlzBKHh442mzs1r8SiPYgr/5XlnqWLPrdxMC7XwnebcCNtgd3bctllUWuHEGEGQQSjjbkcw25nBxsfoK2cqnvZDCrW15jCS68ufvQ7EFf/K8o9SO1P15G+Lyj1K08C0qjrqR08V2kNdmY612PAJseX+4VRN1u4nlBMkO21/0I61mUaljdxNardbY5JSxs8cpfQujR6hdBTRRPtmYwNNt1wtiqIdrbxIfxItv8oda5dlnEvfxeaHWtu/iQ/llz5r+f9F6oquptYdW7Cpqi7OGiljYHZO1Ie8DufAVGna2cT4pIef9D/8AS2d0URw7PtnnGNzwXsioka2cT9/F5kda+9lnEvfxeaHWte/iSLsu72ffwL1RUbBraxHM3M6IjM244IC4uLi99mxXbTS52NduzNB6RdSQmp8CrqNNOhpT5naiItysEREAREQBVDrtPsil8VJ99it5QXWpolJWQslgGaWDN2gtd7HWJAvszAgEfSo7YuUWkXNFZGu5Slw3+RSi2ejuASV0whiLQ4guu47LDetYQQbOa5jhsLXtLXAjeLH+2xco5XNcHNcWuG0OaS1wPKHDaFQW570enlmyH9N4zwfE51NDJE98cjS1zHOaRY8RtfaNxtf6V1NjdyHoKmGCazamGwnZHVN4y9obJ5wCx/qBPOrG0d02w6tIY0NilO6KVjWuJ+KdrXfQb8ymjCEuZQtv1NKy4JrqiBYgT63oAeKpAF+S0igyufXFEG4ewNAA4ePYBb92RUwtbliWPYSdny2qnLq2ZOG0DqiZkTLZnnKL7r86mDtTtdbuovKKhEcrmkOaXNcNoc0kEHmI2hZbtIKux9lVPH/Hl/MtYuCX6kTW13ylmueF7kyZ61qZ0MeHROO1kUwNt1xwIVfhT3WjUuliw57zdzoZSTyk8DdQJZt9Nmmg9Xh8fNmxwDA5K2dsMdg51zc7gBvKxK2kMMskbrZo3vjdbddjiw25rhSzVP7ot+Q/0KfYpqopJ5pJS6Rhkc57g07MziXOO3lJJW8atqKaK9uu7i+UZ5awsYwUep7DKTo5KD+7PGB4OGYVKOwzSfCS9I6l0aaaNx0GDTRRlxaZIXXdvuZmLZVOCbfQinrYXzrjFP0k95UK7aSnMj2MG97g0eErqXZT1Do3te3Y5hDmnfYjdsVZcd52J5cXs8cbveZukOAS0M/BS2zZWvGU3GVxPH/SVrbrMxbF5quUyzvzyEAXsBZo3ANaAABc9Kxo4y4ho3kgDaBtO4bVl4b3Gkcxh+t78bywtUUxy1jf3THm+nKR6FW1O2zWg7diu7QLRB9DSTOl2SSsPa+9aGmwJ5VSkPcjwD0Ka1OMYplHRTjbZbNdV8z6TZTPD9VdZPEyRpiyvaHC7jex5dihqzY8bqWgBtRUNA2ACeQADkADtiii4r0lkt3wtlju5bPXdks2h1b1DcNqKV7mB8kkcjSNo7Qg2PJeyiONatKukgknkMeSMAuyk3tcDZ0qeaocTlmppBLI6TJJZpe4udYi9sztpW21l+5dV8gffarbhGUNrHI4deourv7va/u37lv3lAr7FCXODW73OAF77ybLqlqGtFydlv8Av0rJwuVpmiAO3O3ZuOxzb+kdKqRW871k0ovD34JnFqeru1JdER2p3nmKuikiLWMad7WtB+gWXOPcPAFyXQjBR4Hk7b7LcbbzgIiLYhCIiAIiIAtHpBpnS0DmNqHuaXguaAx7rgGx7kGy3iqHXaPZFL4uX77FHZJxjlFrSUxutUJcN/kbnGNM8Dqxaa7vjcBKHD6Q1RJuh9JWveMNqC5zRmMUzHt2G/cucBdQwLb6L6Svw+fhmMEhyluVxLd/HcA7lV7zaf6kdz8G6Yt0Seejax5GrliLHOa4Wc0ua4cjmkgjpBXD/t+TkK7KicyPe91sz3Oe627M5xcbDkuSutQnRRY+k+LvqsBppJDd/DRtceUtbILquFN60f6eh+dD0SKEKS3j8EUtEkoNL/JmdgeHCpqIoScokcG35FZR1Jx98O8kdarLCcRNNPHM1ocY3Zg0mwPMSFOjruqB/wCtF5x/Ut65QS/UQ6urUysTpe7HXG8463aIQCgjBuGRTNvy2MIVeKxdb9VwzaCUAhr45iL8V+BNlXS0u9Nk+g9Xj8fNky1T+6LfkP8AQpJiuuOSGeaIUrXCKWWPMZiM2R7mXtwZte11X+jGkLqCoE7WCQgOblLst784B9CwK2rM0skrrB0r3yOA3AvcXkDmuVlWOMUkaS0cbLpTsWVhY3/QsXs3yd6M8+f+NZelGk//AJDA5ZsmR3CRNc3NcAiZm51hfZbiVUKdU4/07P4+P8aNbRnKSafQiu01VUq3BYe2uvzIKCu6ipjLIyMGxe4NB5CTZdKz8A9tQeNZ6VDHe0dC1uNcmuSfkd2k+jb6Co4GRwccjXhzb2s4kW287StTzKca4fdEfN4vvzKELM1iTRpppOVUZPi0W5qv0gfNRTwSEuMDXBhJueDLTYX5tyqGHuR4B6FYWqQ9tV+JP91XkPcjwD0LebzGJBpYqN1qXVeTOTjYE8is7B9UUc8EUpncDI0OsG7rjwqsnC6nmGa3p4IY4hTxOEbQ0EvcCQOMiyVOCztDW13z2e5fXO/HQsnQ7RFuHRvY15fndmuRa2yy6NZfuXVfIH32rloLpccRgc9zBG5ji0hpJHKLE8y4azXAYVVk+8H32q28OG7ocCG1HULb47Sz/J5/ZCB9N7347m6yMKceHYCN0jLHZt2hdK78KI4aMC2yRgNuI5gqMeJ6a1JQeOj8j07HuHgC5LjHuHgC5LpHjwiIgCIiAIiIAozp3oa3EoWgENljJMb/AA2zNPxTYdAUmXVVOcGOLLFwa4tB3ZrG17cV1hpNYZvXOUJKUXhlB1WrvEIyQYC7naQQV0esev72k6FIma66wgHgafb4z8y+nXVWfAU/2n5lS/pe09DnXdERz1j1/e0nQs3DdWdfM4B0XBN43PI2DwcatfHNLuBw01kbQSWxljXbrve1gBtyXv8AQq+7NNZ8DT/afmUko1we8r13ay+DcMdPvJKNL9CnnC4qamGd0T2PIJsXWDw4jnu5Vz2PcQ73d0jrVp6vdN34k2USsax8bh3F8paQLHtje97qK4trhqYqiaOOGAsjlkjaXZ7kMeW3NnW22WZ928SZFp3qoN0wxu4/Ei3Y9xDvd3SOtfHavMRsfY7ukda3/ZprPgaf7T8yl1HrJDcNFZUR2cXmNscf8R9zYNzHYANpJ5DzBaqNUiey3W14zje8I78W0L9W4bDA/tJYmtLHe9eG2IPKCLgqrqzV1iEbiOALvjMIIK3dRrorS7tIqdjeIOEjz5Qe30Lq7MuIe8pfNyf8qTlXJ5ZiijWUx2Y4x0ZovWPX97SdCesev72k6FvezLiHvKXzcn/Ks3Dddc7XD1RBG9t9phzMcBzNe5wcfpC1xV7SdvXJcIkfodW+ISuA4EsHG55AAVi4zoS9mDmkgs6QGN5vszObI17rdBstlpLphwOHerKbLIDwWTNexD3tbtAIIO1QHs01nwNP9p+ZSPu693UpR/Falqxf2v3b0aHse4h3u7pHWszBtAq9lRC50Dg1sjCTcbADt41suzTWfA0/2n5k7NNZ8DT/AGn5lGnUnneWpR10ouLxv9xsdZ+h1XU1bZYI+EaYmM2HaC1zyb34u2CiHY9xDvd3SOtSak12zgjhaaNzePg3uabcdg4EE9HhVlYHpBFW04nhJLSDscLOa4b2uHEQVIo12PKK07dXpYJSSxw6kD1a6K1VO6o4aMx548rSSNp28ihfY5xBva8ATbZcEWNuMX4lvWa66wgHgafaB8J+ZfTrqrPgaf7T8y0cqmkieNetjKUkll4zw5Gh7HuId7u6R1p2PcQ73d0jrV64JiXqmnjmtl4RodbkusDTXHn0NHJPG1rnMMYAffL20jWG9iDuKkdMEslSHaGonJQWMt4NLqrwOekglbOwsLn3ANtotzLeabYU+qoKiGOxe9lmg7jZwNt3IFWp11VnwNP9p+Zdceu6sI2w042kbpOI8V3ciK2GzgPR6nvNtpZznijS9jzEO93dI6124dq8r2SsPqdwAe1xPa++uTv8K3PZqrPgaf7T8y7qXXbUA/pKaJzePI9zTz2zAhRrui5Ja1prC8C3WDYPAFyWr0c0jhr4RLCTbc5rtjmOG9rhy/UVtFbTycCUXF4fEIiLJgIiIAiIgCIiA816SUPAVlTFa2SaS3yS4uZ/tLVrlMtbVBwWJOcBsmjjk8LheM2+hjelQ1c2axJo9lRPbrjLqkTrGsWLsBpI77XTBjvBG17vvZFBVlTVpdDFFfZG6Z1ueTJ/Zp6VipOW0zXT193Fr2vz+hOtUWI8FVTAnY6Eu8i5P1KDGUvJcd7iXHwuOY/WVlYbXGFz3NNi6KWMH5bC1YgCOWYpCuvZtnPrjwQKmem9KYaHDI9wLJ3kfGPBbehx6VFKCm4WWNg/fe1vSVYWuiIM9QtG5rJx0cAFvFf05P3EFs86quHsk/B/QrVZeF4XJUytiiGZ7twWIpbqs90o/kv9C0gsySZPqZuuqUo8URispXRSPjeLPjc5jhyFpsV0rcaYe6FX4+T0rTrV7mSwe1FN80icU05do7MCdjaiMDwGZhUHU0ov2fqfnEX4rFC1JZy9yK2k4Wfvl8jsp4DI9rGi7nENA5SdyycXweWkl4KZuR9g62/tTex2eA9C6KSpMUjJG2zMcHC+0XG64BGxZWP47LXTGabLnIa2zBla1rb2DQSTvJO0naVpux7Sd953n/XHia4XVm6mKk+yo79rYPtyG1lWrIy4gNBJOwAb+hXJqv0XkpYJZZm5XyjY07w0DjU1MXtZKHaVkVVsZ3vBS0Xct8A9C5lcYe5HgHoXIqudXmeidCPaFN4tq1mtj3Lm+VB+NGtnoR7QpvFtWs1se5c3yoPxo10p+g/ceP0/rEP3LzKIy7b+Dj5OZdkEBe5rGi7nEADnO5cCbLOwH21B41npXPistHqrXswk1xSbOGLYRNSSmKduV2Vr7fFcSAb7jtaVh7b81j07P8qc64fdFvzeL78yg6zNYk0jTTyc6oylxaLJ1JTOEtQy+wta63Pu9CtxVBqV9sT+Lb95W+rtXoI85r/WJfDyQREUpSCIiAIiIAiIgKv13UPa0s3I6SI/1NDx9x3SqqV761aDhcMlI3xFko8DXDN/tLlRCo3rEz0/Zs9qhLo2vn8wuQjJBPELXPJfYFxUs0cwThsMxGT3jWuaeeIiU/U0qOMdotXW92k+rS/l/QiaIi1JyTauaHhsQhHEy7z9A61KNePd0fyaj0wLp1L0F55pT+60NH9R2+hd+vBhzUZ4rVAvzngSB9R6FZxin76nFU9rtBezK/8ALKwUt1V+6UfyX+hRJbjRPHhQ1TJ3MLw0OBa0gHaLbL7FDW0pJs6WqhKdUox44PmmA/8A0Kvx8vpWoWViteaieWYjKZZHyZb3y5iSBfjsLBYq0fElrjsxSfRE0ov2fqPnEX4rFC7Ka0Y/0/UfOIvxWKFKSzl7kVtJ/wAn75fI7aWnMj2sb3T3BovynYFl47gUtFNwMwAdla/tTcFrrgfWCvmAe2qfxrPSpPrg90R4iL78qworYz7TLtktQq+Wzn45ISf8+DnV1ar9J31VK+OVxdJB2udxuXMI7Uk8ZG6/HZUqrG1NO/SVI/lhb0v9RD2lFOnL5NFbQ9y3wD0LmVxh7keAehcioDpcz0ToR7QpvFtWs1se5c3yoPxo1EMD1utpaeKE0z38G0NzCRoBtx2IWdpNpizEsHqXtjMZZJAC0kO/jR2NwFfdkZRaT5HmK9LbVdCU1hbS6dSqlnYF7ag8az0rBJXfh9VwUsclr5HNdbdexva6pR3NM9DanKEkuOH5Ex1xe6Lfm8X35lB1utLtJTiFSZjHwYDGxtbmzdq0uNybDaS48S0oKzN5k2jXTwcKoxlxSLG1K+2J/Ft+8rfVQalR7In+Q30q31dq9BHm9f6xL4eSCIilKQREQBERAEREBhY1h4qKeaE7pY5I/KaW/wB154GidaztXQSlw2FwbsJG+1l6URRzrU+Ja0+qnRnZ59TzUNGqzvaYW+Jv2cX+eRXDq4wF0eHFkrS102fM1wsbOGXb9CmiJCtR3ozfrLLklLkebDofXRktdTyXbsNgSLgAbDbaONffWxV97y+QV6SRadxEsLtS5cl4/UhOqjBn09I4yNLHveTZwsbDYFsNP9FDiFLkYQJY3Z4yd17EFp5iCR0KTIpdlY2Sj30+87xcc5PNU+itfE4iWneN/ctLhxW7bj4+JcP/AAlT8BL5DupemF8sonREvx7UuSxheP1PM5wWp+Al3+8O7l3LKo9FKyZwaynk2ne5tgOckr0dZfU7iJh9qXNciucY0NlhwQ00Y4SXNHI8DjtI1z7ctgPqVXx6L1l9tPN5Jt4P+8q9LItpVRkQU62ypYXXO888YDo3VtqonOglDRLGblpsALXPTfoUp1raP1Eta2SOJz2GFjbtF9rXSEg23bwreRO6jjZNvx9ned5uzjHzPNh0XrLj2PL5BU/1S4PPDLPwkT2ZmADMCLm/OrURI1Ri8ozdr7LYOEksP76nm31p1rO1NPLduw2bcXHIRvX31sVfe8vkFekUWv4eJL+a3dF4/U82nRis73l8gqU4Po5UnCq2PgXh7nwOa0ixIY9rnWvv2Aq6UWVTFEc+0bZ4yluaf8fE82HRis73l3e8KN0Xqxs9Ty7PiFek0WO4ib/ml3ReP1PNvrYq+95fIK5w6IVzzZtNKb8osOkr0eidxEPtS59P4/2QzVroa+gic6W3Cy2uB+60bhdTNEUyWNyOdKTk9p8QiIsmoREQBERAEREAREQBERAEREAREQBERAEREAREQBERAEREAREQBERAEREAREQBERAEREAREQH/2Q=="/>
          <p:cNvSpPr>
            <a:spLocks noChangeAspect="1" noChangeArrowheads="1"/>
          </p:cNvSpPr>
          <p:nvPr/>
        </p:nvSpPr>
        <p:spPr bwMode="auto">
          <a:xfrm>
            <a:off x="307975" y="5953"/>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CA">
              <a:solidFill>
                <a:prstClr val="black"/>
              </a:solidFill>
              <a:latin typeface="Palatino Linotype"/>
              <a:cs typeface="+mn-cs"/>
            </a:endParaRPr>
          </a:p>
        </p:txBody>
      </p:sp>
      <p:sp>
        <p:nvSpPr>
          <p:cNvPr id="17" name="Title 1"/>
          <p:cNvSpPr>
            <a:spLocks noGrp="1"/>
          </p:cNvSpPr>
          <p:nvPr>
            <p:ph type="title"/>
          </p:nvPr>
        </p:nvSpPr>
        <p:spPr>
          <a:xfrm>
            <a:off x="0" y="234553"/>
            <a:ext cx="9143999" cy="681540"/>
          </a:xfrm>
        </p:spPr>
        <p:txBody>
          <a:bodyPr/>
          <a:lstStyle/>
          <a:p>
            <a:r>
              <a:rPr lang="en-CA" sz="4800" dirty="0" smtClean="0">
                <a:solidFill>
                  <a:schemeClr val="bg1"/>
                </a:solidFill>
                <a:latin typeface="Tahoma" pitchFamily="34" charset="0"/>
                <a:ea typeface="Tahoma" pitchFamily="34" charset="0"/>
                <a:cs typeface="Tahoma" pitchFamily="34" charset="0"/>
              </a:rPr>
              <a:t>Pattern Recognized</a:t>
            </a:r>
            <a:endParaRPr lang="en-CA" sz="4800" dirty="0">
              <a:solidFill>
                <a:schemeClr val="bg1"/>
              </a:solidFill>
              <a:latin typeface="Tahoma" pitchFamily="34" charset="0"/>
              <a:ea typeface="Tahoma" pitchFamily="34" charset="0"/>
              <a:cs typeface="Tahoma" pitchFamily="34" charset="0"/>
            </a:endParaRPr>
          </a:p>
        </p:txBody>
      </p:sp>
      <p:pic>
        <p:nvPicPr>
          <p:cNvPr id="1030" name="Picture 6" descr="http://upload.wikimedia.org/wikipedia/en/5/50/NES_Super_Mario_Bro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760" y="1203598"/>
            <a:ext cx="4094584" cy="3582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488800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4090"/>
            <a:ext cx="9144000" cy="5036395"/>
          </a:xfrm>
          <a:prstGeom prst="rect">
            <a:avLst/>
          </a:prstGeom>
        </p:spPr>
      </p:pic>
      <p:sp>
        <p:nvSpPr>
          <p:cNvPr id="5" name="AutoShape 4" descr="data:image/jpeg;base64,/9j/4AAQSkZJRgABAQAAAQABAAD/2wCEAAkGBhIQERQUEhQVFBUUFxQVFRQVFRcYGBUVFxUVFRUWFhUXHCgfGBkkGhoUHzIsIycpLCwsFx4xNTAqNSYrLCkBCQoKDgwOGg8PGi8kHyQqLCwsLCwtLCwsLCwsLS0sNCwsLSkwNCwsNCwsKi0sLCwtLCwsLCwsLCwsLCwsKSwpLP/AABEIALcBEwMBIgACEQEDEQH/xAAcAAEAAgIDAQAAAAAAAAAAAAAABgcEBQIDCAH/xABPEAABAwICBAYJEAkEAwEAAAABAAIDBBEFEgYHITETQVFhkdEXIjJUcXOSk7EUFiQ0NVJTYnJ0gaGjsrPSIzM2QkNjgsHhJqLT8BVE4iX/xAAaAQEAAgMBAAAAAAAAAAAAAAAAAwQBAgUG/8QANxEAAgIBAQUECAUEAwEAAAAAAAECAxEEEiExQVEFE6GxMjRhcYHB0fAUFSJykSNCUuFDYqIz/9oADAMBAAIRAxEAPwC8UREAREQBERAEREAREQBERAEREAREQBERAEREAREQBERAEREAREQBERAEREAREQBERAEREAREQBERAEREAREQBU/rbo6qlkE8dXUBk7iBGyaRvBua2/ahpAym3SsnTnTisocSe2F4LBHH+ikbmZdwNzYEEHZxFRHSfTepxFrGztiAjcXN4Nrmm5BbtzPdssq1lq4czs6TRWJqe7Za8zS0mP1xaC6qqg7jBqJTzG1n81+NZtDidbLIyJtVU5pHBo9kS7z/AFLVs3LIoat0MrJWWzRuDmhwJFxuuARs+lV9rfvOq6Eq2orfjc/bg9IYJRyQwRxyv4R7Ghpeb3dbZtJ2k85WcqIxTWtiMzMofHDx5oWODjbiu9ztngW91g6WVccOHvimfE6aKR0mTYHEcERvB5T0q2ro4bXI4MtBYpxjJrMs+BbSLzr698R77m6W9SmGqzSirnrHxzzvlaY7gPscpaTtFhx3+oJG5SeDN/Z86YObaeC2kVA45ppXsqahraqVrWzTNa0EWDWyOAA2cgCwBpxiN/bc1rco3+Ste/XQkXZdm79S8foejUVXVelFUcBZOJXNm4RjOEHdEZ8pvzkKDevjEe+5ulvUtpXKJHT2fO1Nprc2ufI9FIvOvr4xHvybpb1L47TnEbH2XN0jqWv4iPQm/KbP8l4/Q9Fotbo5WumpYZH7XPYCfCtkrByAiIgCIiAIiIAiIgCIiAIiIAiIgCIiAIiIAiIgKc1j6NVNRiZMUTnB8cYa4Wt2oOa54vpUVx7ROpoWsdOwNDyWtsQbkC/FzL0aq013/qKXxrvwyq1lcUnI7Gj1lkrIVcuHgVKu2kpnSyMjYLue4NaOUldS2ei/t6l8cz+6qxWZJHbuk41ykuKTfgZ+Jau6+GMvdCSBvykE9C2es2Fwp8LBu0thkuOP+Ds2q8FU+u/9ZR/JqPTCrU4KEW17Dh6bUz1F8FPlny/0ViCpxqgNq8+KcoQvjmg71WjLZeTtX097W684yZ+P+26n5xUfivWAN5+j/v1r6AllrklUcJE/qP2bb49n4igCn84/023x7PxFAFLbxXuRT0PoS/c/kZOG0XDTRxXy8I4NueK/Gp+dS5tb1Wzw5f8AKrXLfeuEkDbHYNyxGSS3rJtdRZZLMJ7J6cwTD/U9PHFfNkaG35bLOWo0Slc+ip3OJJMbbk8a266B5NhERAEREAREQBERAEREAREQBERAEREAREQBERAFWuu/9RS+Nf8AhlWUq113fqKXxr/wyo7fQZd0HrEfvkVItnov7epfHM/utYtnov7epfHM/uqMPSXvPS6j/wCM/wBr8j0kqn14frKP5NR6YVbCqfXh+so/k1HphV270Gec7O9Yj8fJlZKS6v8AR+KuqjFLfLkLu1NjdRpTjU/7fPinKpVvmju61uNEmvZ5oiOKUwjnmjbujllY2/I2RzR9QCxVn4/7bqfnFR+M9YCjfEtQ9FE/qP2bb49n4igCn9R+zbfHs/EUAUtvFe4p6H0JfufyM3BKRs1RDG7uXva025CrgOqCg/meV/hUxR1boZGSMtmYQ5txcXG6441K3a3MSt3UPmv/AKWa5wiv1Ii1envtmnXLCx1aLrw6hbBEyJl8rAGi++wWSsHA8QNRTxSkWL2hxA4rrOV480EREAREQBERAEREAREQBERAERRjTrTVuGxNIbwkspIjYTYWbbM5x35Rcbt5I8Iw2kss3rrlZJRit7JOiombWviTjcSRs5mxNt/vufrXDsp4n8O3zMfUoPxETo/lV3VeP0L5RUN2U8T+Hb5mPqWwwjXHVxvHqhsczL9tlbkeBytIOUm3FbbyhZV8TEuzLkuT+JdKKGab6YPhw+Kqo3NPCSRgOc3MC1zXndy7Aq97LOJe/i80OtbStjF4ZFTobbo7UcfEvVVnpzoLiFdUl7ZWvhH6pju14MEDMABvNxvO1RY62sS9/F5odaO1tYlbu4vNDrUcrYSWGW6tBqapbUGs/fVHf2IK/wDleUepcodU2Isc17HRNc0hzXB+0EbQdysDSDTsUlDFUFgdJMGiOO9hmIzEk+9AuegcarWXWxiTiSJI2DkbE23+8krElVB8DNM9bfHaUlj2pfQunBROIIxUlplDQHlu4kcezl3qKaytCpsQMDoHNBi4QFrtlw/Ib35svJxqveynifw7fMx9SHWlifw7fMx9Sy7oSWGmYr7P1FctuLWfv2GZ2IK/+V5R6lJdX+gFVQ1RlmyZchb2rrm5UcwzXBXRuHDCOZl+2GTI+3xXNNr+EKf6UaXFuF+rKRwu7giwubewe9rSC3lsSkO79JLgY1C1e6qx5Ut3LHlkheN6pqx9RM+N0bmSSSSAk5T27i+xG3deywexBX/yvKPUunss4l7+LzQ607LOJe/i8yOtaZq6FlV65LG2vD6E0OgU7sH9RlzBKHh442mzs1r8SiPYgr/5XlnqWLPrdxMC7XwnebcCNtgd3bctllUWuHEGEGQQSjjbkcw25nBxsfoK2cqnvZDCrW15jCS68ufvQ7EFf/K8o9SO1P15G+Lyj1K08C0qjrqR08V2kNdmY612PAJseX+4VRN1u4nlBMkO21/0I61mUaljdxNardbY5JSxs8cpfQujR6hdBTRRPtmYwNNt1wtiqIdrbxIfxItv8oda5dlnEvfxeaHWtu/iQ/llz5r+f9F6oquptYdW7Cpqi7OGiljYHZO1Ie8DufAVGna2cT4pIef9D/8AS2d0URw7PtnnGNzwXsioka2cT9/F5kda+9lnEvfxeaHWte/iSLsu72ffwL1RUbBraxHM3M6IjM244IC4uLi99mxXbTS52NduzNB6RdSQmp8CrqNNOhpT5naiItysEREAREQBVDrtPsil8VJ99it5QXWpolJWQslgGaWDN2gtd7HWJAvszAgEfSo7YuUWkXNFZGu5Slw3+RSi2ejuASV0whiLQ4guu47LDetYQQbOa5jhsLXtLXAjeLH+2xco5XNcHNcWuG0OaS1wPKHDaFQW570enlmyH9N4zwfE51NDJE98cjS1zHOaRY8RtfaNxtf6V1NjdyHoKmGCazamGwnZHVN4y9obJ5wCx/qBPOrG0d02w6tIY0NilO6KVjWuJ+KdrXfQb8ymjCEuZQtv1NKy4JrqiBYgT63oAeKpAF+S0igyufXFEG4ewNAA4ePYBb92RUwtbliWPYSdny2qnLq2ZOG0DqiZkTLZnnKL7r86mDtTtdbuovKKhEcrmkOaXNcNoc0kEHmI2hZbtIKux9lVPH/Hl/MtYuCX6kTW13ylmueF7kyZ61qZ0MeHROO1kUwNt1xwIVfhT3WjUuliw57zdzoZSTyk8DdQJZt9Nmmg9Xh8fNmxwDA5K2dsMdg51zc7gBvKxK2kMMskbrZo3vjdbddjiw25rhSzVP7ot+Q/0KfYpqopJ5pJS6Rhkc57g07MziXOO3lJJW8atqKaK9uu7i+UZ5awsYwUep7DKTo5KD+7PGB4OGYVKOwzSfCS9I6l0aaaNx0GDTRRlxaZIXXdvuZmLZVOCbfQinrYXzrjFP0k95UK7aSnMj2MG97g0eErqXZT1Do3te3Y5hDmnfYjdsVZcd52J5cXs8cbveZukOAS0M/BS2zZWvGU3GVxPH/SVrbrMxbF5quUyzvzyEAXsBZo3ANaAABc9Kxo4y4ho3kgDaBtO4bVl4b3Gkcxh+t78bywtUUxy1jf3THm+nKR6FW1O2zWg7diu7QLRB9DSTOl2SSsPa+9aGmwJ5VSkPcjwD0Ka1OMYplHRTjbZbNdV8z6TZTPD9VdZPEyRpiyvaHC7jex5dihqzY8bqWgBtRUNA2ACeQADkADtiii4r0lkt3wtlju5bPXdks2h1b1DcNqKV7mB8kkcjSNo7Qg2PJeyiONatKukgknkMeSMAuyk3tcDZ0qeaocTlmppBLI6TJJZpe4udYi9sztpW21l+5dV8gffarbhGUNrHI4deourv7va/u37lv3lAr7FCXODW73OAF77ybLqlqGtFydlv8Av0rJwuVpmiAO3O3ZuOxzb+kdKqRW871k0ovD34JnFqeru1JdER2p3nmKuikiLWMad7WtB+gWXOPcPAFyXQjBR4Hk7b7LcbbzgIiLYhCIiAIiIAtHpBpnS0DmNqHuaXguaAx7rgGx7kGy3iqHXaPZFL4uX77FHZJxjlFrSUxutUJcN/kbnGNM8Dqxaa7vjcBKHD6Q1RJuh9JWveMNqC5zRmMUzHt2G/cucBdQwLb6L6Svw+fhmMEhyluVxLd/HcA7lV7zaf6kdz8G6Yt0Seejax5GrliLHOa4Wc0ua4cjmkgjpBXD/t+TkK7KicyPe91sz3Oe627M5xcbDkuSutQnRRY+k+LvqsBppJDd/DRtceUtbILquFN60f6eh+dD0SKEKS3j8EUtEkoNL/JmdgeHCpqIoScokcG35FZR1Jx98O8kdarLCcRNNPHM1ocY3Zg0mwPMSFOjruqB/wCtF5x/Ut65QS/UQ6urUysTpe7HXG8463aIQCgjBuGRTNvy2MIVeKxdb9VwzaCUAhr45iL8V+BNlXS0u9Nk+g9Xj8fNky1T+6LfkP8AQpJiuuOSGeaIUrXCKWWPMZiM2R7mXtwZte11X+jGkLqCoE7WCQgOblLst784B9CwK2rM0skrrB0r3yOA3AvcXkDmuVlWOMUkaS0cbLpTsWVhY3/QsXs3yd6M8+f+NZelGk//AJDA5ZsmR3CRNc3NcAiZm51hfZbiVUKdU4/07P4+P8aNbRnKSafQiu01VUq3BYe2uvzIKCu6ipjLIyMGxe4NB5CTZdKz8A9tQeNZ6VDHe0dC1uNcmuSfkd2k+jb6Co4GRwccjXhzb2s4kW287StTzKca4fdEfN4vvzKELM1iTRpppOVUZPi0W5qv0gfNRTwSEuMDXBhJueDLTYX5tyqGHuR4B6FYWqQ9tV+JP91XkPcjwD0LebzGJBpYqN1qXVeTOTjYE8is7B9UUc8EUpncDI0OsG7rjwqsnC6nmGa3p4IY4hTxOEbQ0EvcCQOMiyVOCztDW13z2e5fXO/HQsnQ7RFuHRvY15fndmuRa2yy6NZfuXVfIH32rloLpccRgc9zBG5ji0hpJHKLE8y4azXAYVVk+8H32q28OG7ocCG1HULb47Sz/J5/ZCB9N7347m6yMKceHYCN0jLHZt2hdK78KI4aMC2yRgNuI5gqMeJ6a1JQeOj8j07HuHgC5LjHuHgC5LpHjwiIgCIiAIiIAozp3oa3EoWgENljJMb/AA2zNPxTYdAUmXVVOcGOLLFwa4tB3ZrG17cV1hpNYZvXOUJKUXhlB1WrvEIyQYC7naQQV0esev72k6FIma66wgHgafb4z8y+nXVWfAU/2n5lS/pe09DnXdERz1j1/e0nQs3DdWdfM4B0XBN43PI2DwcatfHNLuBw01kbQSWxljXbrve1gBtyXv8AQq+7NNZ8DT/afmUko1we8r13ay+DcMdPvJKNL9CnnC4qamGd0T2PIJsXWDw4jnu5Vz2PcQ73d0jrVp6vdN34k2USsax8bh3F8paQLHtje97qK4trhqYqiaOOGAsjlkjaXZ7kMeW3NnW22WZ928SZFp3qoN0wxu4/Ei3Y9xDvd3SOtfHavMRsfY7ukda3/ZprPgaf7T8yl1HrJDcNFZUR2cXmNscf8R9zYNzHYANpJ5DzBaqNUiey3W14zje8I78W0L9W4bDA/tJYmtLHe9eG2IPKCLgqrqzV1iEbiOALvjMIIK3dRrorS7tIqdjeIOEjz5Qe30Lq7MuIe8pfNyf8qTlXJ5ZiijWUx2Y4x0ZovWPX97SdCesev72k6FvezLiHvKXzcn/Ks3Dddc7XD1RBG9t9phzMcBzNe5wcfpC1xV7SdvXJcIkfodW+ISuA4EsHG55AAVi4zoS9mDmkgs6QGN5vszObI17rdBstlpLphwOHerKbLIDwWTNexD3tbtAIIO1QHs01nwNP9p+ZSPu693UpR/Falqxf2v3b0aHse4h3u7pHWszBtAq9lRC50Dg1sjCTcbADt41suzTWfA0/2n5k7NNZ8DT/AGn5lGnUnneWpR10ouLxv9xsdZ+h1XU1bZYI+EaYmM2HaC1zyb34u2CiHY9xDvd3SOtSak12zgjhaaNzePg3uabcdg4EE9HhVlYHpBFW04nhJLSDscLOa4b2uHEQVIo12PKK07dXpYJSSxw6kD1a6K1VO6o4aMx548rSSNp28ihfY5xBva8ATbZcEWNuMX4lvWa66wgHgafaB8J+ZfTrqrPgaf7T8y0cqmkieNetjKUkll4zw5Gh7HuId7u6R1p2PcQ73d0jrV64JiXqmnjmtl4RodbkusDTXHn0NHJPG1rnMMYAffL20jWG9iDuKkdMEslSHaGonJQWMt4NLqrwOekglbOwsLn3ANtotzLeabYU+qoKiGOxe9lmg7jZwNt3IFWp11VnwNP9p+Zdceu6sI2w042kbpOI8V3ciK2GzgPR6nvNtpZznijS9jzEO93dI6124dq8r2SsPqdwAe1xPa++uTv8K3PZqrPgaf7T8y7qXXbUA/pKaJzePI9zTz2zAhRrui5Ja1prC8C3WDYPAFyWr0c0jhr4RLCTbc5rtjmOG9rhy/UVtFbTycCUXF4fEIiLJgIiIAiIgCIiA816SUPAVlTFa2SaS3yS4uZ/tLVrlMtbVBwWJOcBsmjjk8LheM2+hjelQ1c2axJo9lRPbrjLqkTrGsWLsBpI77XTBjvBG17vvZFBVlTVpdDFFfZG6Z1ueTJ/Zp6VipOW0zXT193Fr2vz+hOtUWI8FVTAnY6Eu8i5P1KDGUvJcd7iXHwuOY/WVlYbXGFz3NNi6KWMH5bC1YgCOWYpCuvZtnPrjwQKmem9KYaHDI9wLJ3kfGPBbehx6VFKCm4WWNg/fe1vSVYWuiIM9QtG5rJx0cAFvFf05P3EFs86quHsk/B/QrVZeF4XJUytiiGZ7twWIpbqs90o/kv9C0gsySZPqZuuqUo8URispXRSPjeLPjc5jhyFpsV0rcaYe6FX4+T0rTrV7mSwe1FN80icU05do7MCdjaiMDwGZhUHU0ov2fqfnEX4rFC1JZy9yK2k4Wfvl8jsp4DI9rGi7nENA5SdyycXweWkl4KZuR9g62/tTex2eA9C6KSpMUjJG2zMcHC+0XG64BGxZWP47LXTGabLnIa2zBla1rb2DQSTvJO0naVpux7Sd953n/XHia4XVm6mKk+yo79rYPtyG1lWrIy4gNBJOwAb+hXJqv0XkpYJZZm5XyjY07w0DjU1MXtZKHaVkVVsZ3vBS0Xct8A9C5lcYe5HgHoXIqudXmeidCPaFN4tq1mtj3Lm+VB+NGtnoR7QpvFtWs1se5c3yoPxo10p+g/ceP0/rEP3LzKIy7b+Dj5OZdkEBe5rGi7nEADnO5cCbLOwH21B41npXPistHqrXswk1xSbOGLYRNSSmKduV2Vr7fFcSAb7jtaVh7b81j07P8qc64fdFvzeL78yg6zNYk0jTTyc6oylxaLJ1JTOEtQy+wta63Pu9CtxVBqV9sT+Lb95W+rtXoI85r/WJfDyQREUpSCIiAIiIAiIgKv13UPa0s3I6SI/1NDx9x3SqqV761aDhcMlI3xFko8DXDN/tLlRCo3rEz0/Zs9qhLo2vn8wuQjJBPELXPJfYFxUs0cwThsMxGT3jWuaeeIiU/U0qOMdotXW92k+rS/l/QiaIi1JyTauaHhsQhHEy7z9A61KNePd0fyaj0wLp1L0F55pT+60NH9R2+hd+vBhzUZ4rVAvzngSB9R6FZxin76nFU9rtBezK/8ALKwUt1V+6UfyX+hRJbjRPHhQ1TJ3MLw0OBa0gHaLbL7FDW0pJs6WqhKdUox44PmmA/8A0Kvx8vpWoWViteaieWYjKZZHyZb3y5iSBfjsLBYq0fElrjsxSfRE0ov2fqPnEX4rFC7Ka0Y/0/UfOIvxWKFKSzl7kVtJ/wAn75fI7aWnMj2sb3T3BovynYFl47gUtFNwMwAdla/tTcFrrgfWCvmAe2qfxrPSpPrg90R4iL78qworYz7TLtktQq+Wzn45ISf8+DnV1ar9J31VK+OVxdJB2udxuXMI7Uk8ZG6/HZUqrG1NO/SVI/lhb0v9RD2lFOnL5NFbQ9y3wD0LmVxh7keAehcioDpcz0ToR7QpvFtWs1se5c3yoPxo1EMD1utpaeKE0z38G0NzCRoBtx2IWdpNpizEsHqXtjMZZJAC0kO/jR2NwFfdkZRaT5HmK9LbVdCU1hbS6dSqlnYF7ag8az0rBJXfh9VwUsclr5HNdbdexva6pR3NM9DanKEkuOH5Ex1xe6Lfm8X35lB1utLtJTiFSZjHwYDGxtbmzdq0uNybDaS48S0oKzN5k2jXTwcKoxlxSLG1K+2J/Ft+8rfVQalR7In+Q30q31dq9BHm9f6xL4eSCIilKQREQBERAEREBhY1h4qKeaE7pY5I/KaW/wB154GidaztXQSlw2FwbsJG+1l6URRzrU+Ja0+qnRnZ59TzUNGqzvaYW+Jv2cX+eRXDq4wF0eHFkrS102fM1wsbOGXb9CmiJCtR3ozfrLLklLkebDofXRktdTyXbsNgSLgAbDbaONffWxV97y+QV6SRadxEsLtS5cl4/UhOqjBn09I4yNLHveTZwsbDYFsNP9FDiFLkYQJY3Z4yd17EFp5iCR0KTIpdlY2Sj30+87xcc5PNU+itfE4iWneN/ctLhxW7bj4+JcP/AAlT8BL5DupemF8sonREvx7UuSxheP1PM5wWp+Al3+8O7l3LKo9FKyZwaynk2ne5tgOckr0dZfU7iJh9qXNciucY0NlhwQ00Y4SXNHI8DjtI1z7ctgPqVXx6L1l9tPN5Jt4P+8q9LItpVRkQU62ypYXXO888YDo3VtqonOglDRLGblpsALXPTfoUp1raP1Eta2SOJz2GFjbtF9rXSEg23bwreRO6jjZNvx9ned5uzjHzPNh0XrLj2PL5BU/1S4PPDLPwkT2ZmADMCLm/OrURI1Ri8ozdr7LYOEksP76nm31p1rO1NPLduw2bcXHIRvX31sVfe8vkFekUWv4eJL+a3dF4/U82nRis73l8gqU4Po5UnCq2PgXh7nwOa0ixIY9rnWvv2Aq6UWVTFEc+0bZ4yluaf8fE82HRis73l3e8KN0Xqxs9Ty7PiFek0WO4ib/ml3ReP1PNvrYq+95fIK5w6IVzzZtNKb8osOkr0eidxEPtS59P4/2QzVroa+gic6W3Cy2uB+60bhdTNEUyWNyOdKTk9p8QiIsmoREQBERAEREAREQBERAEREAREQBERAEREAREQBERAEREAREQBERAEREAREQBERAEREAREQH/2Q=="/>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CA">
              <a:solidFill>
                <a:prstClr val="black"/>
              </a:solidFill>
              <a:latin typeface="Palatino Linotype"/>
              <a:cs typeface="+mn-cs"/>
            </a:endParaRPr>
          </a:p>
        </p:txBody>
      </p:sp>
      <p:sp>
        <p:nvSpPr>
          <p:cNvPr id="6" name="AutoShape 6" descr="data:image/jpeg;base64,/9j/4AAQSkZJRgABAQAAAQABAAD/2wCEAAkGBhIQERQUEhQVFBUUFxQVFRQVFRcYGBUVFxUVFRUWFhUXHCgfGBkkGhoUHzIsIycpLCwsFx4xNTAqNSYrLCkBCQoKDgwOGg8PGi8kHyQqLCwsLCwtLCwsLCwsLS0sNCwsLSkwNCwsNCwsKi0sLCwtLCwsLCwsLCwsLCwsKSwpLP/AABEIALcBEwMBIgACEQEDEQH/xAAcAAEAAgIDAQAAAAAAAAAAAAAABgcEBQIDCAH/xABPEAABAwICBAYJEAkEAwEAAAABAAIDBBEFEgYHITETQVFhkdEXIjJUcXOSk7EUFiQ0NVJTYnJ0gaGjsrPSIzM2QkNjgsHhJqLT8BVE4iX/xAAaAQEAAgMBAAAAAAAAAAAAAAAAAwQBAgUG/8QANxEAAgIBAQUECAUEAwEAAAAAAAECAxEEEiExQVEFE6GxMjRhcYHB0fAUFSJykSNCUuFDYqIz/9oADAMBAAIRAxEAPwC8UREAREQBERAEREAREQBERAEREAREQBERAEREAREQBERAEREAREQBERAEREAREQBERAEREAREQBERAEREAREQBU/rbo6qlkE8dXUBk7iBGyaRvBua2/ahpAym3SsnTnTisocSe2F4LBHH+ikbmZdwNzYEEHZxFRHSfTepxFrGztiAjcXN4Nrmm5BbtzPdssq1lq4czs6TRWJqe7Za8zS0mP1xaC6qqg7jBqJTzG1n81+NZtDidbLIyJtVU5pHBo9kS7z/AFLVs3LIoat0MrJWWzRuDmhwJFxuuARs+lV9rfvOq6Eq2orfjc/bg9IYJRyQwRxyv4R7Ghpeb3dbZtJ2k85WcqIxTWtiMzMofHDx5oWODjbiu9ztngW91g6WVccOHvimfE6aKR0mTYHEcERvB5T0q2ro4bXI4MtBYpxjJrMs+BbSLzr698R77m6W9SmGqzSirnrHxzzvlaY7gPscpaTtFhx3+oJG5SeDN/Z86YObaeC2kVA45ppXsqahraqVrWzTNa0EWDWyOAA2cgCwBpxiN/bc1rco3+Ste/XQkXZdm79S8foejUVXVelFUcBZOJXNm4RjOEHdEZ8pvzkKDevjEe+5ulvUtpXKJHT2fO1Nprc2ufI9FIvOvr4xHvybpb1L47TnEbH2XN0jqWv4iPQm/KbP8l4/Q9Fotbo5WumpYZH7XPYCfCtkrByAiIgCIiAIiIAiIgCIiAIiIAiIgCIiAIiIAiIgKc1j6NVNRiZMUTnB8cYa4Wt2oOa54vpUVx7ROpoWsdOwNDyWtsQbkC/FzL0aq013/qKXxrvwyq1lcUnI7Gj1lkrIVcuHgVKu2kpnSyMjYLue4NaOUldS2ei/t6l8cz+6qxWZJHbuk41ykuKTfgZ+Jau6+GMvdCSBvykE9C2es2Fwp8LBu0thkuOP+Ds2q8FU+u/9ZR/JqPTCrU4KEW17Dh6bUz1F8FPlny/0ViCpxqgNq8+KcoQvjmg71WjLZeTtX097W684yZ+P+26n5xUfivWAN5+j/v1r6AllrklUcJE/qP2bb49n4igCn84/023x7PxFAFLbxXuRT0PoS/c/kZOG0XDTRxXy8I4NueK/Gp+dS5tb1Wzw5f8AKrXLfeuEkDbHYNyxGSS3rJtdRZZLMJ7J6cwTD/U9PHFfNkaG35bLOWo0Slc+ip3OJJMbbk8a266B5NhERAEREAREQBERAEREAREQBERAEREAREQBERAFWuu/9RS+Nf8AhlWUq113fqKXxr/wyo7fQZd0HrEfvkVItnov7epfHM/utYtnov7epfHM/uqMPSXvPS6j/wCM/wBr8j0kqn14frKP5NR6YVbCqfXh+so/k1HphV270Gec7O9Yj8fJlZKS6v8AR+KuqjFLfLkLu1NjdRpTjU/7fPinKpVvmju61uNEmvZ5oiOKUwjnmjbujllY2/I2RzR9QCxVn4/7bqfnFR+M9YCjfEtQ9FE/qP2bb49n4igCn9R+zbfHs/EUAUtvFe4p6H0JfufyM3BKRs1RDG7uXva025CrgOqCg/meV/hUxR1boZGSMtmYQ5txcXG6441K3a3MSt3UPmv/AKWa5wiv1Ii1envtmnXLCx1aLrw6hbBEyJl8rAGi++wWSsHA8QNRTxSkWL2hxA4rrOV480EREAREQBERAEREAREQBERAERRjTrTVuGxNIbwkspIjYTYWbbM5x35Rcbt5I8Iw2kss3rrlZJRit7JOiombWviTjcSRs5mxNt/vufrXDsp4n8O3zMfUoPxETo/lV3VeP0L5RUN2U8T+Hb5mPqWwwjXHVxvHqhsczL9tlbkeBytIOUm3FbbyhZV8TEuzLkuT+JdKKGab6YPhw+Kqo3NPCSRgOc3MC1zXndy7Aq97LOJe/i80OtbStjF4ZFTobbo7UcfEvVVnpzoLiFdUl7ZWvhH6pju14MEDMABvNxvO1RY62sS9/F5odaO1tYlbu4vNDrUcrYSWGW6tBqapbUGs/fVHf2IK/wDleUepcodU2Isc17HRNc0hzXB+0EbQdysDSDTsUlDFUFgdJMGiOO9hmIzEk+9AuegcarWXWxiTiSJI2DkbE23+8krElVB8DNM9bfHaUlj2pfQunBROIIxUlplDQHlu4kcezl3qKaytCpsQMDoHNBi4QFrtlw/Ib35svJxqveynifw7fMx9SHWlifw7fMx9Sy7oSWGmYr7P1FctuLWfv2GZ2IK/+V5R6lJdX+gFVQ1RlmyZchb2rrm5UcwzXBXRuHDCOZl+2GTI+3xXNNr+EKf6UaXFuF+rKRwu7giwubewe9rSC3lsSkO79JLgY1C1e6qx5Ut3LHlkheN6pqx9RM+N0bmSSSSAk5T27i+xG3deywexBX/yvKPUunss4l7+LzQ607LOJe/i8yOtaZq6FlV65LG2vD6E0OgU7sH9RlzBKHh442mzs1r8SiPYgr/5XlnqWLPrdxMC7XwnebcCNtgd3bctllUWuHEGEGQQSjjbkcw25nBxsfoK2cqnvZDCrW15jCS68ufvQ7EFf/K8o9SO1P15G+Lyj1K08C0qjrqR08V2kNdmY612PAJseX+4VRN1u4nlBMkO21/0I61mUaljdxNardbY5JSxs8cpfQujR6hdBTRRPtmYwNNt1wtiqIdrbxIfxItv8oda5dlnEvfxeaHWtu/iQ/llz5r+f9F6oquptYdW7Cpqi7OGiljYHZO1Ie8DufAVGna2cT4pIef9D/8AS2d0URw7PtnnGNzwXsioka2cT9/F5kda+9lnEvfxeaHWte/iSLsu72ffwL1RUbBraxHM3M6IjM244IC4uLi99mxXbTS52NduzNB6RdSQmp8CrqNNOhpT5naiItysEREAREQBVDrtPsil8VJ99it5QXWpolJWQslgGaWDN2gtd7HWJAvszAgEfSo7YuUWkXNFZGu5Slw3+RSi2ejuASV0whiLQ4guu47LDetYQQbOa5jhsLXtLXAjeLH+2xco5XNcHNcWuG0OaS1wPKHDaFQW570enlmyH9N4zwfE51NDJE98cjS1zHOaRY8RtfaNxtf6V1NjdyHoKmGCazamGwnZHVN4y9obJ5wCx/qBPOrG0d02w6tIY0NilO6KVjWuJ+KdrXfQb8ymjCEuZQtv1NKy4JrqiBYgT63oAeKpAF+S0igyufXFEG4ewNAA4ePYBb92RUwtbliWPYSdny2qnLq2ZOG0DqiZkTLZnnKL7r86mDtTtdbuovKKhEcrmkOaXNcNoc0kEHmI2hZbtIKux9lVPH/Hl/MtYuCX6kTW13ylmueF7kyZ61qZ0MeHROO1kUwNt1xwIVfhT3WjUuliw57zdzoZSTyk8DdQJZt9Nmmg9Xh8fNmxwDA5K2dsMdg51zc7gBvKxK2kMMskbrZo3vjdbddjiw25rhSzVP7ot+Q/0KfYpqopJ5pJS6Rhkc57g07MziXOO3lJJW8atqKaK9uu7i+UZ5awsYwUep7DKTo5KD+7PGB4OGYVKOwzSfCS9I6l0aaaNx0GDTRRlxaZIXXdvuZmLZVOCbfQinrYXzrjFP0k95UK7aSnMj2MG97g0eErqXZT1Do3te3Y5hDmnfYjdsVZcd52J5cXs8cbveZukOAS0M/BS2zZWvGU3GVxPH/SVrbrMxbF5quUyzvzyEAXsBZo3ANaAABc9Kxo4y4ho3kgDaBtO4bVl4b3Gkcxh+t78bywtUUxy1jf3THm+nKR6FW1O2zWg7diu7QLRB9DSTOl2SSsPa+9aGmwJ5VSkPcjwD0Ka1OMYplHRTjbZbNdV8z6TZTPD9VdZPEyRpiyvaHC7jex5dihqzY8bqWgBtRUNA2ACeQADkADtiii4r0lkt3wtlju5bPXdks2h1b1DcNqKV7mB8kkcjSNo7Qg2PJeyiONatKukgknkMeSMAuyk3tcDZ0qeaocTlmppBLI6TJJZpe4udYi9sztpW21l+5dV8gffarbhGUNrHI4deourv7va/u37lv3lAr7FCXODW73OAF77ybLqlqGtFydlv8Av0rJwuVpmiAO3O3ZuOxzb+kdKqRW871k0ovD34JnFqeru1JdER2p3nmKuikiLWMad7WtB+gWXOPcPAFyXQjBR4Hk7b7LcbbzgIiLYhCIiAIiIAtHpBpnS0DmNqHuaXguaAx7rgGx7kGy3iqHXaPZFL4uX77FHZJxjlFrSUxutUJcN/kbnGNM8Dqxaa7vjcBKHD6Q1RJuh9JWveMNqC5zRmMUzHt2G/cucBdQwLb6L6Svw+fhmMEhyluVxLd/HcA7lV7zaf6kdz8G6Yt0Seejax5GrliLHOa4Wc0ua4cjmkgjpBXD/t+TkK7KicyPe91sz3Oe627M5xcbDkuSutQnRRY+k+LvqsBppJDd/DRtceUtbILquFN60f6eh+dD0SKEKS3j8EUtEkoNL/JmdgeHCpqIoScokcG35FZR1Jx98O8kdarLCcRNNPHM1ocY3Zg0mwPMSFOjruqB/wCtF5x/Ut65QS/UQ6urUysTpe7HXG8463aIQCgjBuGRTNvy2MIVeKxdb9VwzaCUAhr45iL8V+BNlXS0u9Nk+g9Xj8fNky1T+6LfkP8AQpJiuuOSGeaIUrXCKWWPMZiM2R7mXtwZte11X+jGkLqCoE7WCQgOblLst784B9CwK2rM0skrrB0r3yOA3AvcXkDmuVlWOMUkaS0cbLpTsWVhY3/QsXs3yd6M8+f+NZelGk//AJDA5ZsmR3CRNc3NcAiZm51hfZbiVUKdU4/07P4+P8aNbRnKSafQiu01VUq3BYe2uvzIKCu6ipjLIyMGxe4NB5CTZdKz8A9tQeNZ6VDHe0dC1uNcmuSfkd2k+jb6Co4GRwccjXhzb2s4kW287StTzKca4fdEfN4vvzKELM1iTRpppOVUZPi0W5qv0gfNRTwSEuMDXBhJueDLTYX5tyqGHuR4B6FYWqQ9tV+JP91XkPcjwD0LebzGJBpYqN1qXVeTOTjYE8is7B9UUc8EUpncDI0OsG7rjwqsnC6nmGa3p4IY4hTxOEbQ0EvcCQOMiyVOCztDW13z2e5fXO/HQsnQ7RFuHRvY15fndmuRa2yy6NZfuXVfIH32rloLpccRgc9zBG5ji0hpJHKLE8y4azXAYVVk+8H32q28OG7ocCG1HULb47Sz/J5/ZCB9N7347m6yMKceHYCN0jLHZt2hdK78KI4aMC2yRgNuI5gqMeJ6a1JQeOj8j07HuHgC5LjHuHgC5LpHjwiIgCIiAIiIAozp3oa3EoWgENljJMb/AA2zNPxTYdAUmXVVOcGOLLFwa4tB3ZrG17cV1hpNYZvXOUJKUXhlB1WrvEIyQYC7naQQV0esev72k6FIma66wgHgafb4z8y+nXVWfAU/2n5lS/pe09DnXdERz1j1/e0nQs3DdWdfM4B0XBN43PI2DwcatfHNLuBw01kbQSWxljXbrve1gBtyXv8AQq+7NNZ8DT/afmUko1we8r13ay+DcMdPvJKNL9CnnC4qamGd0T2PIJsXWDw4jnu5Vz2PcQ73d0jrVp6vdN34k2USsax8bh3F8paQLHtje97qK4trhqYqiaOOGAsjlkjaXZ7kMeW3NnW22WZ928SZFp3qoN0wxu4/Ei3Y9xDvd3SOtfHavMRsfY7ukda3/ZprPgaf7T8yl1HrJDcNFZUR2cXmNscf8R9zYNzHYANpJ5DzBaqNUiey3W14zje8I78W0L9W4bDA/tJYmtLHe9eG2IPKCLgqrqzV1iEbiOALvjMIIK3dRrorS7tIqdjeIOEjz5Qe30Lq7MuIe8pfNyf8qTlXJ5ZiijWUx2Y4x0ZovWPX97SdCesev72k6FvezLiHvKXzcn/Ks3Dddc7XD1RBG9t9phzMcBzNe5wcfpC1xV7SdvXJcIkfodW+ISuA4EsHG55AAVi4zoS9mDmkgs6QGN5vszObI17rdBstlpLphwOHerKbLIDwWTNexD3tbtAIIO1QHs01nwNP9p+ZSPu693UpR/Falqxf2v3b0aHse4h3u7pHWszBtAq9lRC50Dg1sjCTcbADt41suzTWfA0/2n5k7NNZ8DT/AGn5lGnUnneWpR10ouLxv9xsdZ+h1XU1bZYI+EaYmM2HaC1zyb34u2CiHY9xDvd3SOtSak12zgjhaaNzePg3uabcdg4EE9HhVlYHpBFW04nhJLSDscLOa4b2uHEQVIo12PKK07dXpYJSSxw6kD1a6K1VO6o4aMx548rSSNp28ihfY5xBva8ATbZcEWNuMX4lvWa66wgHgafaB8J+ZfTrqrPgaf7T8y0cqmkieNetjKUkll4zw5Gh7HuId7u6R1p2PcQ73d0jrV64JiXqmnjmtl4RodbkusDTXHn0NHJPG1rnMMYAffL20jWG9iDuKkdMEslSHaGonJQWMt4NLqrwOekglbOwsLn3ANtotzLeabYU+qoKiGOxe9lmg7jZwNt3IFWp11VnwNP9p+Zdceu6sI2w042kbpOI8V3ciK2GzgPR6nvNtpZznijS9jzEO93dI6124dq8r2SsPqdwAe1xPa++uTv8K3PZqrPgaf7T8y7qXXbUA/pKaJzePI9zTz2zAhRrui5Ja1prC8C3WDYPAFyWr0c0jhr4RLCTbc5rtjmOG9rhy/UVtFbTycCUXF4fEIiLJgIiIAiIgCIiA816SUPAVlTFa2SaS3yS4uZ/tLVrlMtbVBwWJOcBsmjjk8LheM2+hjelQ1c2axJo9lRPbrjLqkTrGsWLsBpI77XTBjvBG17vvZFBVlTVpdDFFfZG6Z1ueTJ/Zp6VipOW0zXT193Fr2vz+hOtUWI8FVTAnY6Eu8i5P1KDGUvJcd7iXHwuOY/WVlYbXGFz3NNi6KWMH5bC1YgCOWYpCuvZtnPrjwQKmem9KYaHDI9wLJ3kfGPBbehx6VFKCm4WWNg/fe1vSVYWuiIM9QtG5rJx0cAFvFf05P3EFs86quHsk/B/QrVZeF4XJUytiiGZ7twWIpbqs90o/kv9C0gsySZPqZuuqUo8URispXRSPjeLPjc5jhyFpsV0rcaYe6FX4+T0rTrV7mSwe1FN80icU05do7MCdjaiMDwGZhUHU0ov2fqfnEX4rFC1JZy9yK2k4Wfvl8jsp4DI9rGi7nENA5SdyycXweWkl4KZuR9g62/tTex2eA9C6KSpMUjJG2zMcHC+0XG64BGxZWP47LXTGabLnIa2zBla1rb2DQSTvJO0naVpux7Sd953n/XHia4XVm6mKk+yo79rYPtyG1lWrIy4gNBJOwAb+hXJqv0XkpYJZZm5XyjY07w0DjU1MXtZKHaVkVVsZ3vBS0Xct8A9C5lcYe5HgHoXIqudXmeidCPaFN4tq1mtj3Lm+VB+NGtnoR7QpvFtWs1se5c3yoPxo10p+g/ceP0/rEP3LzKIy7b+Dj5OZdkEBe5rGi7nEADnO5cCbLOwH21B41npXPistHqrXswk1xSbOGLYRNSSmKduV2Vr7fFcSAb7jtaVh7b81j07P8qc64fdFvzeL78yg6zNYk0jTTyc6oylxaLJ1JTOEtQy+wta63Pu9CtxVBqV9sT+Lb95W+rtXoI85r/WJfDyQREUpSCIiAIiIAiIgKv13UPa0s3I6SI/1NDx9x3SqqV761aDhcMlI3xFko8DXDN/tLlRCo3rEz0/Zs9qhLo2vn8wuQjJBPELXPJfYFxUs0cwThsMxGT3jWuaeeIiU/U0qOMdotXW92k+rS/l/QiaIi1JyTauaHhsQhHEy7z9A61KNePd0fyaj0wLp1L0F55pT+60NH9R2+hd+vBhzUZ4rVAvzngSB9R6FZxin76nFU9rtBezK/8ALKwUt1V+6UfyX+hRJbjRPHhQ1TJ3MLw0OBa0gHaLbL7FDW0pJs6WqhKdUox44PmmA/8A0Kvx8vpWoWViteaieWYjKZZHyZb3y5iSBfjsLBYq0fElrjsxSfRE0ov2fqPnEX4rFC7Ka0Y/0/UfOIvxWKFKSzl7kVtJ/wAn75fI7aWnMj2sb3T3BovynYFl47gUtFNwMwAdla/tTcFrrgfWCvmAe2qfxrPSpPrg90R4iL78qworYz7TLtktQq+Wzn45ISf8+DnV1ar9J31VK+OVxdJB2udxuXMI7Uk8ZG6/HZUqrG1NO/SVI/lhb0v9RD2lFOnL5NFbQ9y3wD0LmVxh7keAehcioDpcz0ToR7QpvFtWs1se5c3yoPxo1EMD1utpaeKE0z38G0NzCRoBtx2IWdpNpizEsHqXtjMZZJAC0kO/jR2NwFfdkZRaT5HmK9LbVdCU1hbS6dSqlnYF7ag8az0rBJXfh9VwUsclr5HNdbdexva6pR3NM9DanKEkuOH5Ex1xe6Lfm8X35lB1utLtJTiFSZjHwYDGxtbmzdq0uNybDaS48S0oKzN5k2jXTwcKoxlxSLG1K+2J/Ft+8rfVQalR7In+Q30q31dq9BHm9f6xL4eSCIilKQREQBERAEREBhY1h4qKeaE7pY5I/KaW/wB154GidaztXQSlw2FwbsJG+1l6URRzrU+Ja0+qnRnZ59TzUNGqzvaYW+Jv2cX+eRXDq4wF0eHFkrS102fM1wsbOGXb9CmiJCtR3ozfrLLklLkebDofXRktdTyXbsNgSLgAbDbaONffWxV97y+QV6SRadxEsLtS5cl4/UhOqjBn09I4yNLHveTZwsbDYFsNP9FDiFLkYQJY3Z4yd17EFp5iCR0KTIpdlY2Sj30+87xcc5PNU+itfE4iWneN/ctLhxW7bj4+JcP/AAlT8BL5DupemF8sonREvx7UuSxheP1PM5wWp+Al3+8O7l3LKo9FKyZwaynk2ne5tgOckr0dZfU7iJh9qXNciucY0NlhwQ00Y4SXNHI8DjtI1z7ctgPqVXx6L1l9tPN5Jt4P+8q9LItpVRkQU62ypYXXO888YDo3VtqonOglDRLGblpsALXPTfoUp1raP1Eta2SOJz2GFjbtF9rXSEg23bwreRO6jjZNvx9ned5uzjHzPNh0XrLj2PL5BU/1S4PPDLPwkT2ZmADMCLm/OrURI1Ri8ozdr7LYOEksP76nm31p1rO1NPLduw2bcXHIRvX31sVfe8vkFekUWv4eJL+a3dF4/U82nRis73l8gqU4Po5UnCq2PgXh7nwOa0ixIY9rnWvv2Aq6UWVTFEc+0bZ4yluaf8fE82HRis73l3e8KN0Xqxs9Ty7PiFek0WO4ib/ml3ReP1PNvrYq+95fIK5w6IVzzZtNKb8osOkr0eidxEPtS59P4/2QzVroa+gic6W3Cy2uB+60bhdTNEUyWNyOdKTk9p8QiIsmoREQBERAEREAREQBERAEREAREQBERAEREAREQBERAEREAREQBERAEREAREQBERAEREAREQH/2Q=="/>
          <p:cNvSpPr>
            <a:spLocks noChangeAspect="1" noChangeArrowheads="1"/>
          </p:cNvSpPr>
          <p:nvPr/>
        </p:nvSpPr>
        <p:spPr bwMode="auto">
          <a:xfrm>
            <a:off x="307975" y="5953"/>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CA">
              <a:solidFill>
                <a:prstClr val="black"/>
              </a:solidFill>
              <a:latin typeface="Palatino Linotype"/>
              <a:cs typeface="+mn-cs"/>
            </a:endParaRPr>
          </a:p>
        </p:txBody>
      </p:sp>
      <p:sp>
        <p:nvSpPr>
          <p:cNvPr id="17" name="Title 1"/>
          <p:cNvSpPr>
            <a:spLocks noGrp="1"/>
          </p:cNvSpPr>
          <p:nvPr>
            <p:ph type="title"/>
          </p:nvPr>
        </p:nvSpPr>
        <p:spPr>
          <a:xfrm>
            <a:off x="0" y="234553"/>
            <a:ext cx="9143999" cy="681540"/>
          </a:xfrm>
        </p:spPr>
        <p:txBody>
          <a:bodyPr/>
          <a:lstStyle/>
          <a:p>
            <a:r>
              <a:rPr lang="en-CA" sz="4800" dirty="0" smtClean="0">
                <a:solidFill>
                  <a:schemeClr val="bg1"/>
                </a:solidFill>
                <a:latin typeface="Tahoma" pitchFamily="34" charset="0"/>
                <a:ea typeface="Tahoma" pitchFamily="34" charset="0"/>
                <a:cs typeface="Tahoma" pitchFamily="34" charset="0"/>
              </a:rPr>
              <a:t>Pattern Broken</a:t>
            </a:r>
            <a:endParaRPr lang="en-CA" sz="4800" dirty="0">
              <a:solidFill>
                <a:schemeClr val="bg1"/>
              </a:solidFill>
              <a:latin typeface="Tahoma" pitchFamily="34" charset="0"/>
              <a:ea typeface="Tahoma" pitchFamily="34" charset="0"/>
              <a:cs typeface="Tahoma" pitchFamily="34" charset="0"/>
            </a:endParaRPr>
          </a:p>
        </p:txBody>
      </p:sp>
      <p:pic>
        <p:nvPicPr>
          <p:cNvPr id="2050" name="Picture 2" descr="http://86bb71d19d3bcb79effc-d9e6924a0395cb1b5b9f03b7640d26eb.r91.cf1.rackcdn.com/wp-content/uploads/2010/04/super-mario-bros-1-warp-zone-walkthrough-screenshot-smal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6523" y="1138830"/>
            <a:ext cx="4110953" cy="36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977409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4090"/>
            <a:ext cx="9144000" cy="5036395"/>
          </a:xfrm>
          <a:prstGeom prst="rect">
            <a:avLst/>
          </a:prstGeom>
        </p:spPr>
      </p:pic>
      <p:sp>
        <p:nvSpPr>
          <p:cNvPr id="5" name="AutoShape 4" descr="data:image/jpeg;base64,/9j/4AAQSkZJRgABAQAAAQABAAD/2wCEAAkGBhIQERQUEhQVFBUUFxQVFRQVFRcYGBUVFxUVFRUWFhUXHCgfGBkkGhoUHzIsIycpLCwsFx4xNTAqNSYrLCkBCQoKDgwOGg8PGi8kHyQqLCwsLCwtLCwsLCwsLS0sNCwsLSkwNCwsNCwsKi0sLCwtLCwsLCwsLCwsLCwsKSwpLP/AABEIALcBEwMBIgACEQEDEQH/xAAcAAEAAgIDAQAAAAAAAAAAAAAABgcEBQIDCAH/xABPEAABAwICBAYJEAkEAwEAAAABAAIDBBEFEgYHITETQVFhkdEXIjJUcXOSk7EUFiQ0NVJTYnJ0gaGjsrPSIzM2QkNjgsHhJqLT8BVE4iX/xAAaAQEAAgMBAAAAAAAAAAAAAAAAAwQBAgUG/8QANxEAAgIBAQUECAUEAwEAAAAAAAECAxEEEiExQVEFE6GxMjRhcYHB0fAUFSJykSNCUuFDYqIz/9oADAMBAAIRAxEAPwC8UREAREQBERAEREAREQBERAEREAREQBERAEREAREQBERAEREAREQBERAEREAREQBERAEREAREQBERAEREAREQBU/rbo6qlkE8dXUBk7iBGyaRvBua2/ahpAym3SsnTnTisocSe2F4LBHH+ikbmZdwNzYEEHZxFRHSfTepxFrGztiAjcXN4Nrmm5BbtzPdssq1lq4czs6TRWJqe7Za8zS0mP1xaC6qqg7jBqJTzG1n81+NZtDidbLIyJtVU5pHBo9kS7z/AFLVs3LIoat0MrJWWzRuDmhwJFxuuARs+lV9rfvOq6Eq2orfjc/bg9IYJRyQwRxyv4R7Ghpeb3dbZtJ2k85WcqIxTWtiMzMofHDx5oWODjbiu9ztngW91g6WVccOHvimfE6aKR0mTYHEcERvB5T0q2ro4bXI4MtBYpxjJrMs+BbSLzr698R77m6W9SmGqzSirnrHxzzvlaY7gPscpaTtFhx3+oJG5SeDN/Z86YObaeC2kVA45ppXsqahraqVrWzTNa0EWDWyOAA2cgCwBpxiN/bc1rco3+Ste/XQkXZdm79S8foejUVXVelFUcBZOJXNm4RjOEHdEZ8pvzkKDevjEe+5ulvUtpXKJHT2fO1Nprc2ufI9FIvOvr4xHvybpb1L47TnEbH2XN0jqWv4iPQm/KbP8l4/Q9Fotbo5WumpYZH7XPYCfCtkrByAiIgCIiAIiIAiIgCIiAIiIAiIgCIiAIiIAiIgKc1j6NVNRiZMUTnB8cYa4Wt2oOa54vpUVx7ROpoWsdOwNDyWtsQbkC/FzL0aq013/qKXxrvwyq1lcUnI7Gj1lkrIVcuHgVKu2kpnSyMjYLue4NaOUldS2ei/t6l8cz+6qxWZJHbuk41ykuKTfgZ+Jau6+GMvdCSBvykE9C2es2Fwp8LBu0thkuOP+Ds2q8FU+u/9ZR/JqPTCrU4KEW17Dh6bUz1F8FPlny/0ViCpxqgNq8+KcoQvjmg71WjLZeTtX097W684yZ+P+26n5xUfivWAN5+j/v1r6AllrklUcJE/qP2bb49n4igCn84/023x7PxFAFLbxXuRT0PoS/c/kZOG0XDTRxXy8I4NueK/Gp+dS5tb1Wzw5f8AKrXLfeuEkDbHYNyxGSS3rJtdRZZLMJ7J6cwTD/U9PHFfNkaG35bLOWo0Slc+ip3OJJMbbk8a266B5NhERAEREAREQBERAEREAREQBERAEREAREQBERAFWuu/9RS+Nf8AhlWUq113fqKXxr/wyo7fQZd0HrEfvkVItnov7epfHM/utYtnov7epfHM/uqMPSXvPS6j/wCM/wBr8j0kqn14frKP5NR6YVbCqfXh+so/k1HphV270Gec7O9Yj8fJlZKS6v8AR+KuqjFLfLkLu1NjdRpTjU/7fPinKpVvmju61uNEmvZ5oiOKUwjnmjbujllY2/I2RzR9QCxVn4/7bqfnFR+M9YCjfEtQ9FE/qP2bb49n4igCn9R+zbfHs/EUAUtvFe4p6H0JfufyM3BKRs1RDG7uXva025CrgOqCg/meV/hUxR1boZGSMtmYQ5txcXG6441K3a3MSt3UPmv/AKWa5wiv1Ii1envtmnXLCx1aLrw6hbBEyJl8rAGi++wWSsHA8QNRTxSkWL2hxA4rrOV480EREAREQBERAEREAREQBERAERRjTrTVuGxNIbwkspIjYTYWbbM5x35Rcbt5I8Iw2kss3rrlZJRit7JOiombWviTjcSRs5mxNt/vufrXDsp4n8O3zMfUoPxETo/lV3VeP0L5RUN2U8T+Hb5mPqWwwjXHVxvHqhsczL9tlbkeBytIOUm3FbbyhZV8TEuzLkuT+JdKKGab6YPhw+Kqo3NPCSRgOc3MC1zXndy7Aq97LOJe/i80OtbStjF4ZFTobbo7UcfEvVVnpzoLiFdUl7ZWvhH6pju14MEDMABvNxvO1RY62sS9/F5odaO1tYlbu4vNDrUcrYSWGW6tBqapbUGs/fVHf2IK/wDleUepcodU2Isc17HRNc0hzXB+0EbQdysDSDTsUlDFUFgdJMGiOO9hmIzEk+9AuegcarWXWxiTiSJI2DkbE23+8krElVB8DNM9bfHaUlj2pfQunBROIIxUlplDQHlu4kcezl3qKaytCpsQMDoHNBi4QFrtlw/Ib35svJxqveynifw7fMx9SHWlifw7fMx9Sy7oSWGmYr7P1FctuLWfv2GZ2IK/+V5R6lJdX+gFVQ1RlmyZchb2rrm5UcwzXBXRuHDCOZl+2GTI+3xXNNr+EKf6UaXFuF+rKRwu7giwubewe9rSC3lsSkO79JLgY1C1e6qx5Ut3LHlkheN6pqx9RM+N0bmSSSSAk5T27i+xG3deywexBX/yvKPUunss4l7+LzQ607LOJe/i8yOtaZq6FlV65LG2vD6E0OgU7sH9RlzBKHh442mzs1r8SiPYgr/5XlnqWLPrdxMC7XwnebcCNtgd3bctllUWuHEGEGQQSjjbkcw25nBxsfoK2cqnvZDCrW15jCS68ufvQ7EFf/K8o9SO1P15G+Lyj1K08C0qjrqR08V2kNdmY612PAJseX+4VRN1u4nlBMkO21/0I61mUaljdxNardbY5JSxs8cpfQujR6hdBTRRPtmYwNNt1wtiqIdrbxIfxItv8oda5dlnEvfxeaHWtu/iQ/llz5r+f9F6oquptYdW7Cpqi7OGiljYHZO1Ie8DufAVGna2cT4pIef9D/8AS2d0URw7PtnnGNzwXsioka2cT9/F5kda+9lnEvfxeaHWte/iSLsu72ffwL1RUbBraxHM3M6IjM244IC4uLi99mxXbTS52NduzNB6RdSQmp8CrqNNOhpT5naiItysEREAREQBVDrtPsil8VJ99it5QXWpolJWQslgGaWDN2gtd7HWJAvszAgEfSo7YuUWkXNFZGu5Slw3+RSi2ejuASV0whiLQ4guu47LDetYQQbOa5jhsLXtLXAjeLH+2xco5XNcHNcWuG0OaS1wPKHDaFQW570enlmyH9N4zwfE51NDJE98cjS1zHOaRY8RtfaNxtf6V1NjdyHoKmGCazamGwnZHVN4y9obJ5wCx/qBPOrG0d02w6tIY0NilO6KVjWuJ+KdrXfQb8ymjCEuZQtv1NKy4JrqiBYgT63oAeKpAF+S0igyufXFEG4ewNAA4ePYBb92RUwtbliWPYSdny2qnLq2ZOG0DqiZkTLZnnKL7r86mDtTtdbuovKKhEcrmkOaXNcNoc0kEHmI2hZbtIKux9lVPH/Hl/MtYuCX6kTW13ylmueF7kyZ61qZ0MeHROO1kUwNt1xwIVfhT3WjUuliw57zdzoZSTyk8DdQJZt9Nmmg9Xh8fNmxwDA5K2dsMdg51zc7gBvKxK2kMMskbrZo3vjdbddjiw25rhSzVP7ot+Q/0KfYpqopJ5pJS6Rhkc57g07MziXOO3lJJW8atqKaK9uu7i+UZ5awsYwUep7DKTo5KD+7PGB4OGYVKOwzSfCS9I6l0aaaNx0GDTRRlxaZIXXdvuZmLZVOCbfQinrYXzrjFP0k95UK7aSnMj2MG97g0eErqXZT1Do3te3Y5hDmnfYjdsVZcd52J5cXs8cbveZukOAS0M/BS2zZWvGU3GVxPH/SVrbrMxbF5quUyzvzyEAXsBZo3ANaAABc9Kxo4y4ho3kgDaBtO4bVl4b3Gkcxh+t78bywtUUxy1jf3THm+nKR6FW1O2zWg7diu7QLRB9DSTOl2SSsPa+9aGmwJ5VSkPcjwD0Ka1OMYplHRTjbZbNdV8z6TZTPD9VdZPEyRpiyvaHC7jex5dihqzY8bqWgBtRUNA2ACeQADkADtiii4r0lkt3wtlju5bPXdks2h1b1DcNqKV7mB8kkcjSNo7Qg2PJeyiONatKukgknkMeSMAuyk3tcDZ0qeaocTlmppBLI6TJJZpe4udYi9sztpW21l+5dV8gffarbhGUNrHI4deourv7va/u37lv3lAr7FCXODW73OAF77ybLqlqGtFydlv8Av0rJwuVpmiAO3O3ZuOxzb+kdKqRW871k0ovD34JnFqeru1JdER2p3nmKuikiLWMad7WtB+gWXOPcPAFyXQjBR4Hk7b7LcbbzgIiLYhCIiAIiIAtHpBpnS0DmNqHuaXguaAx7rgGx7kGy3iqHXaPZFL4uX77FHZJxjlFrSUxutUJcN/kbnGNM8Dqxaa7vjcBKHD6Q1RJuh9JWveMNqC5zRmMUzHt2G/cucBdQwLb6L6Svw+fhmMEhyluVxLd/HcA7lV7zaf6kdz8G6Yt0Seejax5GrliLHOa4Wc0ua4cjmkgjpBXD/t+TkK7KicyPe91sz3Oe627M5xcbDkuSutQnRRY+k+LvqsBppJDd/DRtceUtbILquFN60f6eh+dD0SKEKS3j8EUtEkoNL/JmdgeHCpqIoScokcG35FZR1Jx98O8kdarLCcRNNPHM1ocY3Zg0mwPMSFOjruqB/wCtF5x/Ut65QS/UQ6urUysTpe7HXG8463aIQCgjBuGRTNvy2MIVeKxdb9VwzaCUAhr45iL8V+BNlXS0u9Nk+g9Xj8fNky1T+6LfkP8AQpJiuuOSGeaIUrXCKWWPMZiM2R7mXtwZte11X+jGkLqCoE7WCQgOblLst784B9CwK2rM0skrrB0r3yOA3AvcXkDmuVlWOMUkaS0cbLpTsWVhY3/QsXs3yd6M8+f+NZelGk//AJDA5ZsmR3CRNc3NcAiZm51hfZbiVUKdU4/07P4+P8aNbRnKSafQiu01VUq3BYe2uvzIKCu6ipjLIyMGxe4NB5CTZdKz8A9tQeNZ6VDHe0dC1uNcmuSfkd2k+jb6Co4GRwccjXhzb2s4kW287StTzKca4fdEfN4vvzKELM1iTRpppOVUZPi0W5qv0gfNRTwSEuMDXBhJueDLTYX5tyqGHuR4B6FYWqQ9tV+JP91XkPcjwD0LebzGJBpYqN1qXVeTOTjYE8is7B9UUc8EUpncDI0OsG7rjwqsnC6nmGa3p4IY4hTxOEbQ0EvcCQOMiyVOCztDW13z2e5fXO/HQsnQ7RFuHRvY15fndmuRa2yy6NZfuXVfIH32rloLpccRgc9zBG5ji0hpJHKLE8y4azXAYVVk+8H32q28OG7ocCG1HULb47Sz/J5/ZCB9N7347m6yMKceHYCN0jLHZt2hdK78KI4aMC2yRgNuI5gqMeJ6a1JQeOj8j07HuHgC5LjHuHgC5LpHjwiIgCIiAIiIAozp3oa3EoWgENljJMb/AA2zNPxTYdAUmXVVOcGOLLFwa4tB3ZrG17cV1hpNYZvXOUJKUXhlB1WrvEIyQYC7naQQV0esev72k6FIma66wgHgafb4z8y+nXVWfAU/2n5lS/pe09DnXdERz1j1/e0nQs3DdWdfM4B0XBN43PI2DwcatfHNLuBw01kbQSWxljXbrve1gBtyXv8AQq+7NNZ8DT/afmUko1we8r13ay+DcMdPvJKNL9CnnC4qamGd0T2PIJsXWDw4jnu5Vz2PcQ73d0jrVp6vdN34k2USsax8bh3F8paQLHtje97qK4trhqYqiaOOGAsjlkjaXZ7kMeW3NnW22WZ928SZFp3qoN0wxu4/Ei3Y9xDvd3SOtfHavMRsfY7ukda3/ZprPgaf7T8yl1HrJDcNFZUR2cXmNscf8R9zYNzHYANpJ5DzBaqNUiey3W14zje8I78W0L9W4bDA/tJYmtLHe9eG2IPKCLgqrqzV1iEbiOALvjMIIK3dRrorS7tIqdjeIOEjz5Qe30Lq7MuIe8pfNyf8qTlXJ5ZiijWUx2Y4x0ZovWPX97SdCesev72k6FvezLiHvKXzcn/Ks3Dddc7XD1RBG9t9phzMcBzNe5wcfpC1xV7SdvXJcIkfodW+ISuA4EsHG55AAVi4zoS9mDmkgs6QGN5vszObI17rdBstlpLphwOHerKbLIDwWTNexD3tbtAIIO1QHs01nwNP9p+ZSPu693UpR/Falqxf2v3b0aHse4h3u7pHWszBtAq9lRC50Dg1sjCTcbADt41suzTWfA0/2n5k7NNZ8DT/AGn5lGnUnneWpR10ouLxv9xsdZ+h1XU1bZYI+EaYmM2HaC1zyb34u2CiHY9xDvd3SOtSak12zgjhaaNzePg3uabcdg4EE9HhVlYHpBFW04nhJLSDscLOa4b2uHEQVIo12PKK07dXpYJSSxw6kD1a6K1VO6o4aMx548rSSNp28ihfY5xBva8ATbZcEWNuMX4lvWa66wgHgafaB8J+ZfTrqrPgaf7T8y0cqmkieNetjKUkll4zw5Gh7HuId7u6R1p2PcQ73d0jrV64JiXqmnjmtl4RodbkusDTXHn0NHJPG1rnMMYAffL20jWG9iDuKkdMEslSHaGonJQWMt4NLqrwOekglbOwsLn3ANtotzLeabYU+qoKiGOxe9lmg7jZwNt3IFWp11VnwNP9p+Zdceu6sI2w042kbpOI8V3ciK2GzgPR6nvNtpZznijS9jzEO93dI6124dq8r2SsPqdwAe1xPa++uTv8K3PZqrPgaf7T8y7qXXbUA/pKaJzePI9zTz2zAhRrui5Ja1prC8C3WDYPAFyWr0c0jhr4RLCTbc5rtjmOG9rhy/UVtFbTycCUXF4fEIiLJgIiIAiIgCIiA816SUPAVlTFa2SaS3yS4uZ/tLVrlMtbVBwWJOcBsmjjk8LheM2+hjelQ1c2axJo9lRPbrjLqkTrGsWLsBpI77XTBjvBG17vvZFBVlTVpdDFFfZG6Z1ueTJ/Zp6VipOW0zXT193Fr2vz+hOtUWI8FVTAnY6Eu8i5P1KDGUvJcd7iXHwuOY/WVlYbXGFz3NNi6KWMH5bC1YgCOWYpCuvZtnPrjwQKmem9KYaHDI9wLJ3kfGPBbehx6VFKCm4WWNg/fe1vSVYWuiIM9QtG5rJx0cAFvFf05P3EFs86quHsk/B/QrVZeF4XJUytiiGZ7twWIpbqs90o/kv9C0gsySZPqZuuqUo8URispXRSPjeLPjc5jhyFpsV0rcaYe6FX4+T0rTrV7mSwe1FN80icU05do7MCdjaiMDwGZhUHU0ov2fqfnEX4rFC1JZy9yK2k4Wfvl8jsp4DI9rGi7nENA5SdyycXweWkl4KZuR9g62/tTex2eA9C6KSpMUjJG2zMcHC+0XG64BGxZWP47LXTGabLnIa2zBla1rb2DQSTvJO0naVpux7Sd953n/XHia4XVm6mKk+yo79rYPtyG1lWrIy4gNBJOwAb+hXJqv0XkpYJZZm5XyjY07w0DjU1MXtZKHaVkVVsZ3vBS0Xct8A9C5lcYe5HgHoXIqudXmeidCPaFN4tq1mtj3Lm+VB+NGtnoR7QpvFtWs1se5c3yoPxo10p+g/ceP0/rEP3LzKIy7b+Dj5OZdkEBe5rGi7nEADnO5cCbLOwH21B41npXPistHqrXswk1xSbOGLYRNSSmKduV2Vr7fFcSAb7jtaVh7b81j07P8qc64fdFvzeL78yg6zNYk0jTTyc6oylxaLJ1JTOEtQy+wta63Pu9CtxVBqV9sT+Lb95W+rtXoI85r/WJfDyQREUpSCIiAIiIAiIgKv13UPa0s3I6SI/1NDx9x3SqqV761aDhcMlI3xFko8DXDN/tLlRCo3rEz0/Zs9qhLo2vn8wuQjJBPELXPJfYFxUs0cwThsMxGT3jWuaeeIiU/U0qOMdotXW92k+rS/l/QiaIi1JyTauaHhsQhHEy7z9A61KNePd0fyaj0wLp1L0F55pT+60NH9R2+hd+vBhzUZ4rVAvzngSB9R6FZxin76nFU9rtBezK/8ALKwUt1V+6UfyX+hRJbjRPHhQ1TJ3MLw0OBa0gHaLbL7FDW0pJs6WqhKdUox44PmmA/8A0Kvx8vpWoWViteaieWYjKZZHyZb3y5iSBfjsLBYq0fElrjsxSfRE0ov2fqPnEX4rFC7Ka0Y/0/UfOIvxWKFKSzl7kVtJ/wAn75fI7aWnMj2sb3T3BovynYFl47gUtFNwMwAdla/tTcFrrgfWCvmAe2qfxrPSpPrg90R4iL78qworYz7TLtktQq+Wzn45ISf8+DnV1ar9J31VK+OVxdJB2udxuXMI7Uk8ZG6/HZUqrG1NO/SVI/lhb0v9RD2lFOnL5NFbQ9y3wD0LmVxh7keAehcioDpcz0ToR7QpvFtWs1se5c3yoPxo1EMD1utpaeKE0z38G0NzCRoBtx2IWdpNpizEsHqXtjMZZJAC0kO/jR2NwFfdkZRaT5HmK9LbVdCU1hbS6dSqlnYF7ag8az0rBJXfh9VwUsclr5HNdbdexva6pR3NM9DanKEkuOH5Ex1xe6Lfm8X35lB1utLtJTiFSZjHwYDGxtbmzdq0uNybDaS48S0oKzN5k2jXTwcKoxlxSLG1K+2J/Ft+8rfVQalR7In+Q30q31dq9BHm9f6xL4eSCIilKQREQBERAEREBhY1h4qKeaE7pY5I/KaW/wB154GidaztXQSlw2FwbsJG+1l6URRzrU+Ja0+qnRnZ59TzUNGqzvaYW+Jv2cX+eRXDq4wF0eHFkrS102fM1wsbOGXb9CmiJCtR3ozfrLLklLkebDofXRktdTyXbsNgSLgAbDbaONffWxV97y+QV6SRadxEsLtS5cl4/UhOqjBn09I4yNLHveTZwsbDYFsNP9FDiFLkYQJY3Z4yd17EFp5iCR0KTIpdlY2Sj30+87xcc5PNU+itfE4iWneN/ctLhxW7bj4+JcP/AAlT8BL5DupemF8sonREvx7UuSxheP1PM5wWp+Al3+8O7l3LKo9FKyZwaynk2ne5tgOckr0dZfU7iJh9qXNciucY0NlhwQ00Y4SXNHI8DjtI1z7ctgPqVXx6L1l9tPN5Jt4P+8q9LItpVRkQU62ypYXXO888YDo3VtqonOglDRLGblpsALXPTfoUp1raP1Eta2SOJz2GFjbtF9rXSEg23bwreRO6jjZNvx9ned5uzjHzPNh0XrLj2PL5BU/1S4PPDLPwkT2ZmADMCLm/OrURI1Ri8ozdr7LYOEksP76nm31p1rO1NPLduw2bcXHIRvX31sVfe8vkFekUWv4eJL+a3dF4/U82nRis73l8gqU4Po5UnCq2PgXh7nwOa0ixIY9rnWvv2Aq6UWVTFEc+0bZ4yluaf8fE82HRis73l3e8KN0Xqxs9Ty7PiFek0WO4ib/ml3ReP1PNvrYq+95fIK5w6IVzzZtNKb8osOkr0eidxEPtS59P4/2QzVroa+gic6W3Cy2uB+60bhdTNEUyWNyOdKTk9p8QiIsmoREQBERAEREAREQBERAEREAREQBERAEREAREQBERAEREAREQBERAEREAREQBERAEREAREQH/2Q=="/>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CA">
              <a:solidFill>
                <a:prstClr val="black"/>
              </a:solidFill>
              <a:latin typeface="Palatino Linotype"/>
              <a:cs typeface="+mn-cs"/>
            </a:endParaRPr>
          </a:p>
        </p:txBody>
      </p:sp>
      <p:sp>
        <p:nvSpPr>
          <p:cNvPr id="6" name="AutoShape 6" descr="data:image/jpeg;base64,/9j/4AAQSkZJRgABAQAAAQABAAD/2wCEAAkGBhIQERQUEhQVFBUUFxQVFRQVFRcYGBUVFxUVFRUWFhUXHCgfGBkkGhoUHzIsIycpLCwsFx4xNTAqNSYrLCkBCQoKDgwOGg8PGi8kHyQqLCwsLCwtLCwsLCwsLS0sNCwsLSkwNCwsNCwsKi0sLCwtLCwsLCwsLCwsLCwsKSwpLP/AABEIALcBEwMBIgACEQEDEQH/xAAcAAEAAgIDAQAAAAAAAAAAAAAABgcEBQIDCAH/xABPEAABAwICBAYJEAkEAwEAAAABAAIDBBEFEgYHITETQVFhkdEXIjJUcXOSk7EUFiQ0NVJTYnJ0gaGjsrPSIzM2QkNjgsHhJqLT8BVE4iX/xAAaAQEAAgMBAAAAAAAAAAAAAAAAAwQBAgUG/8QANxEAAgIBAQUECAUEAwEAAAAAAAECAxEEEiExQVEFE6GxMjRhcYHB0fAUFSJykSNCUuFDYqIz/9oADAMBAAIRAxEAPwC8UREAREQBERAEREAREQBERAEREAREQBERAEREAREQBERAEREAREQBERAEREAREQBERAEREAREQBERAEREAREQBU/rbo6qlkE8dXUBk7iBGyaRvBua2/ahpAym3SsnTnTisocSe2F4LBHH+ikbmZdwNzYEEHZxFRHSfTepxFrGztiAjcXN4Nrmm5BbtzPdssq1lq4czs6TRWJqe7Za8zS0mP1xaC6qqg7jBqJTzG1n81+NZtDidbLIyJtVU5pHBo9kS7z/AFLVs3LIoat0MrJWWzRuDmhwJFxuuARs+lV9rfvOq6Eq2orfjc/bg9IYJRyQwRxyv4R7Ghpeb3dbZtJ2k85WcqIxTWtiMzMofHDx5oWODjbiu9ztngW91g6WVccOHvimfE6aKR0mTYHEcERvB5T0q2ro4bXI4MtBYpxjJrMs+BbSLzr698R77m6W9SmGqzSirnrHxzzvlaY7gPscpaTtFhx3+oJG5SeDN/Z86YObaeC2kVA45ppXsqahraqVrWzTNa0EWDWyOAA2cgCwBpxiN/bc1rco3+Ste/XQkXZdm79S8foejUVXVelFUcBZOJXNm4RjOEHdEZ8pvzkKDevjEe+5ulvUtpXKJHT2fO1Nprc2ufI9FIvOvr4xHvybpb1L47TnEbH2XN0jqWv4iPQm/KbP8l4/Q9Fotbo5WumpYZH7XPYCfCtkrByAiIgCIiAIiIAiIgCIiAIiIAiIgCIiAIiIAiIgKc1j6NVNRiZMUTnB8cYa4Wt2oOa54vpUVx7ROpoWsdOwNDyWtsQbkC/FzL0aq013/qKXxrvwyq1lcUnI7Gj1lkrIVcuHgVKu2kpnSyMjYLue4NaOUldS2ei/t6l8cz+6qxWZJHbuk41ykuKTfgZ+Jau6+GMvdCSBvykE9C2es2Fwp8LBu0thkuOP+Ds2q8FU+u/9ZR/JqPTCrU4KEW17Dh6bUz1F8FPlny/0ViCpxqgNq8+KcoQvjmg71WjLZeTtX097W684yZ+P+26n5xUfivWAN5+j/v1r6AllrklUcJE/qP2bb49n4igCn84/023x7PxFAFLbxXuRT0PoS/c/kZOG0XDTRxXy8I4NueK/Gp+dS5tb1Wzw5f8AKrXLfeuEkDbHYNyxGSS3rJtdRZZLMJ7J6cwTD/U9PHFfNkaG35bLOWo0Slc+ip3OJJMbbk8a266B5NhERAEREAREQBERAEREAREQBERAEREAREQBERAFWuu/9RS+Nf8AhlWUq113fqKXxr/wyo7fQZd0HrEfvkVItnov7epfHM/utYtnov7epfHM/uqMPSXvPS6j/wCM/wBr8j0kqn14frKP5NR6YVbCqfXh+so/k1HphV270Gec7O9Yj8fJlZKS6v8AR+KuqjFLfLkLu1NjdRpTjU/7fPinKpVvmju61uNEmvZ5oiOKUwjnmjbujllY2/I2RzR9QCxVn4/7bqfnFR+M9YCjfEtQ9FE/qP2bb49n4igCn9R+zbfHs/EUAUtvFe4p6H0JfufyM3BKRs1RDG7uXva025CrgOqCg/meV/hUxR1boZGSMtmYQ5txcXG6441K3a3MSt3UPmv/AKWa5wiv1Ii1envtmnXLCx1aLrw6hbBEyJl8rAGi++wWSsHA8QNRTxSkWL2hxA4rrOV480EREAREQBERAEREAREQBERAERRjTrTVuGxNIbwkspIjYTYWbbM5x35Rcbt5I8Iw2kss3rrlZJRit7JOiombWviTjcSRs5mxNt/vufrXDsp4n8O3zMfUoPxETo/lV3VeP0L5RUN2U8T+Hb5mPqWwwjXHVxvHqhsczL9tlbkeBytIOUm3FbbyhZV8TEuzLkuT+JdKKGab6YPhw+Kqo3NPCSRgOc3MC1zXndy7Aq97LOJe/i80OtbStjF4ZFTobbo7UcfEvVVnpzoLiFdUl7ZWvhH6pju14MEDMABvNxvO1RY62sS9/F5odaO1tYlbu4vNDrUcrYSWGW6tBqapbUGs/fVHf2IK/wDleUepcodU2Isc17HRNc0hzXB+0EbQdysDSDTsUlDFUFgdJMGiOO9hmIzEk+9AuegcarWXWxiTiSJI2DkbE23+8krElVB8DNM9bfHaUlj2pfQunBROIIxUlplDQHlu4kcezl3qKaytCpsQMDoHNBi4QFrtlw/Ib35svJxqveynifw7fMx9SHWlifw7fMx9Sy7oSWGmYr7P1FctuLWfv2GZ2IK/+V5R6lJdX+gFVQ1RlmyZchb2rrm5UcwzXBXRuHDCOZl+2GTI+3xXNNr+EKf6UaXFuF+rKRwu7giwubewe9rSC3lsSkO79JLgY1C1e6qx5Ut3LHlkheN6pqx9RM+N0bmSSSSAk5T27i+xG3deywexBX/yvKPUunss4l7+LzQ607LOJe/i8yOtaZq6FlV65LG2vD6E0OgU7sH9RlzBKHh442mzs1r8SiPYgr/5XlnqWLPrdxMC7XwnebcCNtgd3bctllUWuHEGEGQQSjjbkcw25nBxsfoK2cqnvZDCrW15jCS68ufvQ7EFf/K8o9SO1P15G+Lyj1K08C0qjrqR08V2kNdmY612PAJseX+4VRN1u4nlBMkO21/0I61mUaljdxNardbY5JSxs8cpfQujR6hdBTRRPtmYwNNt1wtiqIdrbxIfxItv8oda5dlnEvfxeaHWtu/iQ/llz5r+f9F6oquptYdW7Cpqi7OGiljYHZO1Ie8DufAVGna2cT4pIef9D/8AS2d0URw7PtnnGNzwXsioka2cT9/F5kda+9lnEvfxeaHWte/iSLsu72ffwL1RUbBraxHM3M6IjM244IC4uLi99mxXbTS52NduzNB6RdSQmp8CrqNNOhpT5naiItysEREAREQBVDrtPsil8VJ99it5QXWpolJWQslgGaWDN2gtd7HWJAvszAgEfSo7YuUWkXNFZGu5Slw3+RSi2ejuASV0whiLQ4guu47LDetYQQbOa5jhsLXtLXAjeLH+2xco5XNcHNcWuG0OaS1wPKHDaFQW570enlmyH9N4zwfE51NDJE98cjS1zHOaRY8RtfaNxtf6V1NjdyHoKmGCazamGwnZHVN4y9obJ5wCx/qBPOrG0d02w6tIY0NilO6KVjWuJ+KdrXfQb8ymjCEuZQtv1NKy4JrqiBYgT63oAeKpAF+S0igyufXFEG4ewNAA4ePYBb92RUwtbliWPYSdny2qnLq2ZOG0DqiZkTLZnnKL7r86mDtTtdbuovKKhEcrmkOaXNcNoc0kEHmI2hZbtIKux9lVPH/Hl/MtYuCX6kTW13ylmueF7kyZ61qZ0MeHROO1kUwNt1xwIVfhT3WjUuliw57zdzoZSTyk8DdQJZt9Nmmg9Xh8fNmxwDA5K2dsMdg51zc7gBvKxK2kMMskbrZo3vjdbddjiw25rhSzVP7ot+Q/0KfYpqopJ5pJS6Rhkc57g07MziXOO3lJJW8atqKaK9uu7i+UZ5awsYwUep7DKTo5KD+7PGB4OGYVKOwzSfCS9I6l0aaaNx0GDTRRlxaZIXXdvuZmLZVOCbfQinrYXzrjFP0k95UK7aSnMj2MG97g0eErqXZT1Do3te3Y5hDmnfYjdsVZcd52J5cXs8cbveZukOAS0M/BS2zZWvGU3GVxPH/SVrbrMxbF5quUyzvzyEAXsBZo3ANaAABc9Kxo4y4ho3kgDaBtO4bVl4b3Gkcxh+t78bywtUUxy1jf3THm+nKR6FW1O2zWg7diu7QLRB9DSTOl2SSsPa+9aGmwJ5VSkPcjwD0Ka1OMYplHRTjbZbNdV8z6TZTPD9VdZPEyRpiyvaHC7jex5dihqzY8bqWgBtRUNA2ACeQADkADtiii4r0lkt3wtlju5bPXdks2h1b1DcNqKV7mB8kkcjSNo7Qg2PJeyiONatKukgknkMeSMAuyk3tcDZ0qeaocTlmppBLI6TJJZpe4udYi9sztpW21l+5dV8gffarbhGUNrHI4deourv7va/u37lv3lAr7FCXODW73OAF77ybLqlqGtFydlv8Av0rJwuVpmiAO3O3ZuOxzb+kdKqRW871k0ovD34JnFqeru1JdER2p3nmKuikiLWMad7WtB+gWXOPcPAFyXQjBR4Hk7b7LcbbzgIiLYhCIiAIiIAtHpBpnS0DmNqHuaXguaAx7rgGx7kGy3iqHXaPZFL4uX77FHZJxjlFrSUxutUJcN/kbnGNM8Dqxaa7vjcBKHD6Q1RJuh9JWveMNqC5zRmMUzHt2G/cucBdQwLb6L6Svw+fhmMEhyluVxLd/HcA7lV7zaf6kdz8G6Yt0Seejax5GrliLHOa4Wc0ua4cjmkgjpBXD/t+TkK7KicyPe91sz3Oe627M5xcbDkuSutQnRRY+k+LvqsBppJDd/DRtceUtbILquFN60f6eh+dD0SKEKS3j8EUtEkoNL/JmdgeHCpqIoScokcG35FZR1Jx98O8kdarLCcRNNPHM1ocY3Zg0mwPMSFOjruqB/wCtF5x/Ut65QS/UQ6urUysTpe7HXG8463aIQCgjBuGRTNvy2MIVeKxdb9VwzaCUAhr45iL8V+BNlXS0u9Nk+g9Xj8fNky1T+6LfkP8AQpJiuuOSGeaIUrXCKWWPMZiM2R7mXtwZte11X+jGkLqCoE7WCQgOblLst784B9CwK2rM0skrrB0r3yOA3AvcXkDmuVlWOMUkaS0cbLpTsWVhY3/QsXs3yd6M8+f+NZelGk//AJDA5ZsmR3CRNc3NcAiZm51hfZbiVUKdU4/07P4+P8aNbRnKSafQiu01VUq3BYe2uvzIKCu6ipjLIyMGxe4NB5CTZdKz8A9tQeNZ6VDHe0dC1uNcmuSfkd2k+jb6Co4GRwccjXhzb2s4kW287StTzKca4fdEfN4vvzKELM1iTRpppOVUZPi0W5qv0gfNRTwSEuMDXBhJueDLTYX5tyqGHuR4B6FYWqQ9tV+JP91XkPcjwD0LebzGJBpYqN1qXVeTOTjYE8is7B9UUc8EUpncDI0OsG7rjwqsnC6nmGa3p4IY4hTxOEbQ0EvcCQOMiyVOCztDW13z2e5fXO/HQsnQ7RFuHRvY15fndmuRa2yy6NZfuXVfIH32rloLpccRgc9zBG5ji0hpJHKLE8y4azXAYVVk+8H32q28OG7ocCG1HULb47Sz/J5/ZCB9N7347m6yMKceHYCN0jLHZt2hdK78KI4aMC2yRgNuI5gqMeJ6a1JQeOj8j07HuHgC5LjHuHgC5LpHjwiIgCIiAIiIAozp3oa3EoWgENljJMb/AA2zNPxTYdAUmXVVOcGOLLFwa4tB3ZrG17cV1hpNYZvXOUJKUXhlB1WrvEIyQYC7naQQV0esev72k6FIma66wgHgafb4z8y+nXVWfAU/2n5lS/pe09DnXdERz1j1/e0nQs3DdWdfM4B0XBN43PI2DwcatfHNLuBw01kbQSWxljXbrve1gBtyXv8AQq+7NNZ8DT/afmUko1we8r13ay+DcMdPvJKNL9CnnC4qamGd0T2PIJsXWDw4jnu5Vz2PcQ73d0jrVp6vdN34k2USsax8bh3F8paQLHtje97qK4trhqYqiaOOGAsjlkjaXZ7kMeW3NnW22WZ928SZFp3qoN0wxu4/Ei3Y9xDvd3SOtfHavMRsfY7ukda3/ZprPgaf7T8yl1HrJDcNFZUR2cXmNscf8R9zYNzHYANpJ5DzBaqNUiey3W14zje8I78W0L9W4bDA/tJYmtLHe9eG2IPKCLgqrqzV1iEbiOALvjMIIK3dRrorS7tIqdjeIOEjz5Qe30Lq7MuIe8pfNyf8qTlXJ5ZiijWUx2Y4x0ZovWPX97SdCesev72k6FvezLiHvKXzcn/Ks3Dddc7XD1RBG9t9phzMcBzNe5wcfpC1xV7SdvXJcIkfodW+ISuA4EsHG55AAVi4zoS9mDmkgs6QGN5vszObI17rdBstlpLphwOHerKbLIDwWTNexD3tbtAIIO1QHs01nwNP9p+ZSPu693UpR/Falqxf2v3b0aHse4h3u7pHWszBtAq9lRC50Dg1sjCTcbADt41suzTWfA0/2n5k7NNZ8DT/AGn5lGnUnneWpR10ouLxv9xsdZ+h1XU1bZYI+EaYmM2HaC1zyb34u2CiHY9xDvd3SOtSak12zgjhaaNzePg3uabcdg4EE9HhVlYHpBFW04nhJLSDscLOa4b2uHEQVIo12PKK07dXpYJSSxw6kD1a6K1VO6o4aMx548rSSNp28ihfY5xBva8ATbZcEWNuMX4lvWa66wgHgafaB8J+ZfTrqrPgaf7T8y0cqmkieNetjKUkll4zw5Gh7HuId7u6R1p2PcQ73d0jrV64JiXqmnjmtl4RodbkusDTXHn0NHJPG1rnMMYAffL20jWG9iDuKkdMEslSHaGonJQWMt4NLqrwOekglbOwsLn3ANtotzLeabYU+qoKiGOxe9lmg7jZwNt3IFWp11VnwNP9p+Zdceu6sI2w042kbpOI8V3ciK2GzgPR6nvNtpZznijS9jzEO93dI6124dq8r2SsPqdwAe1xPa++uTv8K3PZqrPgaf7T8y7qXXbUA/pKaJzePI9zTz2zAhRrui5Ja1prC8C3WDYPAFyWr0c0jhr4RLCTbc5rtjmOG9rhy/UVtFbTycCUXF4fEIiLJgIiIAiIgCIiA816SUPAVlTFa2SaS3yS4uZ/tLVrlMtbVBwWJOcBsmjjk8LheM2+hjelQ1c2axJo9lRPbrjLqkTrGsWLsBpI77XTBjvBG17vvZFBVlTVpdDFFfZG6Z1ueTJ/Zp6VipOW0zXT193Fr2vz+hOtUWI8FVTAnY6Eu8i5P1KDGUvJcd7iXHwuOY/WVlYbXGFz3NNi6KWMH5bC1YgCOWYpCuvZtnPrjwQKmem9KYaHDI9wLJ3kfGPBbehx6VFKCm4WWNg/fe1vSVYWuiIM9QtG5rJx0cAFvFf05P3EFs86quHsk/B/QrVZeF4XJUytiiGZ7twWIpbqs90o/kv9C0gsySZPqZuuqUo8URispXRSPjeLPjc5jhyFpsV0rcaYe6FX4+T0rTrV7mSwe1FN80icU05do7MCdjaiMDwGZhUHU0ov2fqfnEX4rFC1JZy9yK2k4Wfvl8jsp4DI9rGi7nENA5SdyycXweWkl4KZuR9g62/tTex2eA9C6KSpMUjJG2zMcHC+0XG64BGxZWP47LXTGabLnIa2zBla1rb2DQSTvJO0naVpux7Sd953n/XHia4XVm6mKk+yo79rYPtyG1lWrIy4gNBJOwAb+hXJqv0XkpYJZZm5XyjY07w0DjU1MXtZKHaVkVVsZ3vBS0Xct8A9C5lcYe5HgHoXIqudXmeidCPaFN4tq1mtj3Lm+VB+NGtnoR7QpvFtWs1se5c3yoPxo10p+g/ceP0/rEP3LzKIy7b+Dj5OZdkEBe5rGi7nEADnO5cCbLOwH21B41npXPistHqrXswk1xSbOGLYRNSSmKduV2Vr7fFcSAb7jtaVh7b81j07P8qc64fdFvzeL78yg6zNYk0jTTyc6oylxaLJ1JTOEtQy+wta63Pu9CtxVBqV9sT+Lb95W+rtXoI85r/WJfDyQREUpSCIiAIiIAiIgKv13UPa0s3I6SI/1NDx9x3SqqV761aDhcMlI3xFko8DXDN/tLlRCo3rEz0/Zs9qhLo2vn8wuQjJBPELXPJfYFxUs0cwThsMxGT3jWuaeeIiU/U0qOMdotXW92k+rS/l/QiaIi1JyTauaHhsQhHEy7z9A61KNePd0fyaj0wLp1L0F55pT+60NH9R2+hd+vBhzUZ4rVAvzngSB9R6FZxin76nFU9rtBezK/8ALKwUt1V+6UfyX+hRJbjRPHhQ1TJ3MLw0OBa0gHaLbL7FDW0pJs6WqhKdUox44PmmA/8A0Kvx8vpWoWViteaieWYjKZZHyZb3y5iSBfjsLBYq0fElrjsxSfRE0ov2fqPnEX4rFC7Ka0Y/0/UfOIvxWKFKSzl7kVtJ/wAn75fI7aWnMj2sb3T3BovynYFl47gUtFNwMwAdla/tTcFrrgfWCvmAe2qfxrPSpPrg90R4iL78qworYz7TLtktQq+Wzn45ISf8+DnV1ar9J31VK+OVxdJB2udxuXMI7Uk8ZG6/HZUqrG1NO/SVI/lhb0v9RD2lFOnL5NFbQ9y3wD0LmVxh7keAehcioDpcz0ToR7QpvFtWs1se5c3yoPxo1EMD1utpaeKE0z38G0NzCRoBtx2IWdpNpizEsHqXtjMZZJAC0kO/jR2NwFfdkZRaT5HmK9LbVdCU1hbS6dSqlnYF7ag8az0rBJXfh9VwUsclr5HNdbdexva6pR3NM9DanKEkuOH5Ex1xe6Lfm8X35lB1utLtJTiFSZjHwYDGxtbmzdq0uNybDaS48S0oKzN5k2jXTwcKoxlxSLG1K+2J/Ft+8rfVQalR7In+Q30q31dq9BHm9f6xL4eSCIilKQREQBERAEREBhY1h4qKeaE7pY5I/KaW/wB154GidaztXQSlw2FwbsJG+1l6URRzrU+Ja0+qnRnZ59TzUNGqzvaYW+Jv2cX+eRXDq4wF0eHFkrS102fM1wsbOGXb9CmiJCtR3ozfrLLklLkebDofXRktdTyXbsNgSLgAbDbaONffWxV97y+QV6SRadxEsLtS5cl4/UhOqjBn09I4yNLHveTZwsbDYFsNP9FDiFLkYQJY3Z4yd17EFp5iCR0KTIpdlY2Sj30+87xcc5PNU+itfE4iWneN/ctLhxW7bj4+JcP/AAlT8BL5DupemF8sonREvx7UuSxheP1PM5wWp+Al3+8O7l3LKo9FKyZwaynk2ne5tgOckr0dZfU7iJh9qXNciucY0NlhwQ00Y4SXNHI8DjtI1z7ctgPqVXx6L1l9tPN5Jt4P+8q9LItpVRkQU62ypYXXO888YDo3VtqonOglDRLGblpsALXPTfoUp1raP1Eta2SOJz2GFjbtF9rXSEg23bwreRO6jjZNvx9ned5uzjHzPNh0XrLj2PL5BU/1S4PPDLPwkT2ZmADMCLm/OrURI1Ri8ozdr7LYOEksP76nm31p1rO1NPLduw2bcXHIRvX31sVfe8vkFekUWv4eJL+a3dF4/U82nRis73l8gqU4Po5UnCq2PgXh7nwOa0ixIY9rnWvv2Aq6UWVTFEc+0bZ4yluaf8fE82HRis73l3e8KN0Xqxs9Ty7PiFek0WO4ib/ml3ReP1PNvrYq+95fIK5w6IVzzZtNKb8osOkr0eidxEPtS59P4/2QzVroa+gic6W3Cy2uB+60bhdTNEUyWNyOdKTk9p8QiIsmoREQBERAEREAREQBERAEREAREQBERAEREAREQBERAEREAREQBERAEREAREQBERAEREAREQH/2Q=="/>
          <p:cNvSpPr>
            <a:spLocks noChangeAspect="1" noChangeArrowheads="1"/>
          </p:cNvSpPr>
          <p:nvPr/>
        </p:nvSpPr>
        <p:spPr bwMode="auto">
          <a:xfrm>
            <a:off x="307975" y="5953"/>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CA">
              <a:solidFill>
                <a:prstClr val="black"/>
              </a:solidFill>
              <a:latin typeface="Palatino Linotype"/>
              <a:cs typeface="+mn-cs"/>
            </a:endParaRPr>
          </a:p>
        </p:txBody>
      </p:sp>
      <p:sp>
        <p:nvSpPr>
          <p:cNvPr id="13" name="Title 1"/>
          <p:cNvSpPr>
            <a:spLocks noGrp="1"/>
          </p:cNvSpPr>
          <p:nvPr>
            <p:ph type="title"/>
          </p:nvPr>
        </p:nvSpPr>
        <p:spPr>
          <a:xfrm>
            <a:off x="0" y="234553"/>
            <a:ext cx="9143999" cy="681540"/>
          </a:xfrm>
        </p:spPr>
        <p:txBody>
          <a:bodyPr/>
          <a:lstStyle/>
          <a:p>
            <a:r>
              <a:rPr lang="en-CA" sz="4800" dirty="0" smtClean="0">
                <a:solidFill>
                  <a:schemeClr val="bg1"/>
                </a:solidFill>
                <a:latin typeface="Tahoma" pitchFamily="34" charset="0"/>
                <a:ea typeface="Tahoma" pitchFamily="34" charset="0"/>
                <a:cs typeface="Tahoma" pitchFamily="34" charset="0"/>
              </a:rPr>
              <a:t>Back to the Start</a:t>
            </a:r>
            <a:endParaRPr lang="en-CA" sz="4800" dirty="0">
              <a:solidFill>
                <a:schemeClr val="bg1"/>
              </a:solidFill>
              <a:latin typeface="Tahoma" pitchFamily="34" charset="0"/>
              <a:ea typeface="Tahoma" pitchFamily="34" charset="0"/>
              <a:cs typeface="Tahoma" pitchFamily="34" charset="0"/>
            </a:endParaRPr>
          </a:p>
        </p:txBody>
      </p:sp>
      <p:sp>
        <p:nvSpPr>
          <p:cNvPr id="25" name="TextBox 24"/>
          <p:cNvSpPr txBox="1"/>
          <p:nvPr/>
        </p:nvSpPr>
        <p:spPr>
          <a:xfrm>
            <a:off x="827584" y="2235517"/>
            <a:ext cx="7560840" cy="1200329"/>
          </a:xfrm>
          <a:prstGeom prst="rect">
            <a:avLst/>
          </a:prstGeom>
          <a:noFill/>
        </p:spPr>
        <p:txBody>
          <a:bodyPr wrap="square" rtlCol="0">
            <a:spAutoFit/>
          </a:bodyPr>
          <a:lstStyle/>
          <a:p>
            <a:pPr algn="ctr" eaLnBrk="1" fontAlgn="auto" hangingPunct="1">
              <a:spcBef>
                <a:spcPts val="0"/>
              </a:spcBef>
              <a:spcAft>
                <a:spcPts val="0"/>
              </a:spcAft>
            </a:pPr>
            <a:r>
              <a:rPr lang="en-CA" sz="3600" dirty="0" smtClean="0">
                <a:solidFill>
                  <a:srgbClr val="C3986D">
                    <a:lumMod val="20000"/>
                    <a:lumOff val="80000"/>
                  </a:srgbClr>
                </a:solidFill>
                <a:latin typeface="Tahoma" pitchFamily="34" charset="0"/>
                <a:ea typeface="Tahoma" pitchFamily="34" charset="0"/>
                <a:cs typeface="Tahoma" pitchFamily="34" charset="0"/>
              </a:rPr>
              <a:t>The trick of teaching a compiler</a:t>
            </a:r>
            <a:r>
              <a:rPr lang="en-CA" sz="3600" dirty="0">
                <a:solidFill>
                  <a:srgbClr val="C3986D">
                    <a:lumMod val="20000"/>
                    <a:lumOff val="80000"/>
                  </a:srgbClr>
                </a:solidFill>
                <a:latin typeface="Tahoma" pitchFamily="34" charset="0"/>
                <a:ea typeface="Tahoma" pitchFamily="34" charset="0"/>
                <a:cs typeface="Tahoma" pitchFamily="34" charset="0"/>
              </a:rPr>
              <a:t> </a:t>
            </a:r>
            <a:r>
              <a:rPr lang="en-CA" sz="3600" dirty="0" smtClean="0">
                <a:solidFill>
                  <a:srgbClr val="C3986D">
                    <a:lumMod val="20000"/>
                    <a:lumOff val="80000"/>
                  </a:srgbClr>
                </a:solidFill>
                <a:latin typeface="Tahoma" pitchFamily="34" charset="0"/>
                <a:ea typeface="Tahoma" pitchFamily="34" charset="0"/>
                <a:cs typeface="Tahoma" pitchFamily="34" charset="0"/>
              </a:rPr>
              <a:t>how to design</a:t>
            </a:r>
          </a:p>
        </p:txBody>
      </p:sp>
    </p:spTree>
    <p:extLst>
      <p:ext uri="{BB962C8B-B14F-4D97-AF65-F5344CB8AC3E}">
        <p14:creationId xmlns:p14="http://schemas.microsoft.com/office/powerpoint/2010/main" val="100784357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152400" y="187325"/>
            <a:ext cx="6858000" cy="352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80000"/>
              </a:lnSpc>
            </a:pPr>
            <a:r>
              <a:rPr lang="en-US" altLang="en-US" sz="8800">
                <a:solidFill>
                  <a:srgbClr val="FFFFFF"/>
                </a:solidFill>
                <a:latin typeface="Rockwell Extra Bold" panose="02060903040505020403" pitchFamily="18" charset="0"/>
              </a:rPr>
              <a:t>RICHARD</a:t>
            </a:r>
          </a:p>
          <a:p>
            <a:pPr algn="ctr">
              <a:lnSpc>
                <a:spcPct val="80000"/>
              </a:lnSpc>
            </a:pPr>
            <a:r>
              <a:rPr lang="en-US" altLang="en-US" sz="8800">
                <a:solidFill>
                  <a:srgbClr val="FFFFFF"/>
                </a:solidFill>
                <a:latin typeface="Rockwell Extra Bold" panose="02060903040505020403" pitchFamily="18" charset="0"/>
              </a:rPr>
              <a:t>ROUSE III</a:t>
            </a:r>
          </a:p>
        </p:txBody>
      </p:sp>
      <p:sp>
        <p:nvSpPr>
          <p:cNvPr id="25603" name="Rectangle 6"/>
          <p:cNvSpPr>
            <a:spLocks noChangeArrowheads="1"/>
          </p:cNvSpPr>
          <p:nvPr/>
        </p:nvSpPr>
        <p:spPr bwMode="auto">
          <a:xfrm>
            <a:off x="0" y="3943350"/>
            <a:ext cx="6172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80000"/>
              </a:lnSpc>
            </a:pPr>
            <a:r>
              <a:rPr lang="en-US" altLang="en-US" sz="3000">
                <a:solidFill>
                  <a:srgbClr val="FFFFFF"/>
                </a:solidFill>
                <a:latin typeface="Rockwell Extra Bold" panose="02060903040505020403" pitchFamily="18" charset="0"/>
              </a:rPr>
              <a:t>Director/Designer/Writer</a:t>
            </a:r>
          </a:p>
          <a:p>
            <a:pPr>
              <a:lnSpc>
                <a:spcPct val="80000"/>
              </a:lnSpc>
            </a:pPr>
            <a:r>
              <a:rPr lang="en-US" altLang="en-US" sz="3000">
                <a:solidFill>
                  <a:srgbClr val="FFFFFF"/>
                </a:solidFill>
                <a:latin typeface="Rockwell Extra Bold" panose="02060903040505020403" pitchFamily="18" charset="0"/>
              </a:rPr>
              <a:t>Paranoid Productions</a:t>
            </a:r>
          </a:p>
          <a:p>
            <a:pPr>
              <a:lnSpc>
                <a:spcPct val="80000"/>
              </a:lnSpc>
            </a:pPr>
            <a:r>
              <a:rPr lang="en-US" altLang="en-US" sz="3000">
                <a:solidFill>
                  <a:srgbClr val="FFFFFF"/>
                </a:solidFill>
                <a:latin typeface="Rockwell Extra Bold" panose="02060903040505020403" pitchFamily="18" charset="0"/>
              </a:rPr>
              <a:t>@richardrouseiii</a:t>
            </a:r>
          </a:p>
        </p:txBody>
      </p:sp>
      <p:pic>
        <p:nvPicPr>
          <p:cNvPr id="25604" name="Picture 5" descr="_-The-Suffering-Xbox-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5543" y="3268964"/>
            <a:ext cx="1241257" cy="1769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67600" y="1669072"/>
            <a:ext cx="1219200" cy="1551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456603" y="27842"/>
            <a:ext cx="1230197" cy="1592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801729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4090"/>
            <a:ext cx="9144000" cy="5036395"/>
          </a:xfrm>
          <a:prstGeom prst="rect">
            <a:avLst/>
          </a:prstGeom>
        </p:spPr>
      </p:pic>
      <p:sp>
        <p:nvSpPr>
          <p:cNvPr id="5" name="AutoShape 4" descr="data:image/jpeg;base64,/9j/4AAQSkZJRgABAQAAAQABAAD/2wCEAAkGBhIQERQUEhQVFBUUFxQVFRQVFRcYGBUVFxUVFRUWFhUXHCgfGBkkGhoUHzIsIycpLCwsFx4xNTAqNSYrLCkBCQoKDgwOGg8PGi8kHyQqLCwsLCwtLCwsLCwsLS0sNCwsLSkwNCwsNCwsKi0sLCwtLCwsLCwsLCwsLCwsKSwpLP/AABEIALcBEwMBIgACEQEDEQH/xAAcAAEAAgIDAQAAAAAAAAAAAAAABgcEBQIDCAH/xABPEAABAwICBAYJEAkEAwEAAAABAAIDBBEFEgYHITETQVFhkdEXIjJUcXOSk7EUFiQ0NVJTYnJ0gaGjsrPSIzM2QkNjgsHhJqLT8BVE4iX/xAAaAQEAAgMBAAAAAAAAAAAAAAAAAwQBAgUG/8QANxEAAgIBAQUECAUEAwEAAAAAAAECAxEEEiExQVEFE6GxMjRhcYHB0fAUFSJykSNCUuFDYqIz/9oADAMBAAIRAxEAPwC8UREAREQBERAEREAREQBERAEREAREQBERAEREAREQBERAEREAREQBERAEREAREQBERAEREAREQBERAEREAREQBU/rbo6qlkE8dXUBk7iBGyaRvBua2/ahpAym3SsnTnTisocSe2F4LBHH+ikbmZdwNzYEEHZxFRHSfTepxFrGztiAjcXN4Nrmm5BbtzPdssq1lq4czs6TRWJqe7Za8zS0mP1xaC6qqg7jBqJTzG1n81+NZtDidbLIyJtVU5pHBo9kS7z/AFLVs3LIoat0MrJWWzRuDmhwJFxuuARs+lV9rfvOq6Eq2orfjc/bg9IYJRyQwRxyv4R7Ghpeb3dbZtJ2k85WcqIxTWtiMzMofHDx5oWODjbiu9ztngW91g6WVccOHvimfE6aKR0mTYHEcERvB5T0q2ro4bXI4MtBYpxjJrMs+BbSLzr698R77m6W9SmGqzSirnrHxzzvlaY7gPscpaTtFhx3+oJG5SeDN/Z86YObaeC2kVA45ppXsqahraqVrWzTNa0EWDWyOAA2cgCwBpxiN/bc1rco3+Ste/XQkXZdm79S8foejUVXVelFUcBZOJXNm4RjOEHdEZ8pvzkKDevjEe+5ulvUtpXKJHT2fO1Nprc2ufI9FIvOvr4xHvybpb1L47TnEbH2XN0jqWv4iPQm/KbP8l4/Q9Fotbo5WumpYZH7XPYCfCtkrByAiIgCIiAIiIAiIgCIiAIiIAiIgCIiAIiIAiIgKc1j6NVNRiZMUTnB8cYa4Wt2oOa54vpUVx7ROpoWsdOwNDyWtsQbkC/FzL0aq013/qKXxrvwyq1lcUnI7Gj1lkrIVcuHgVKu2kpnSyMjYLue4NaOUldS2ei/t6l8cz+6qxWZJHbuk41ykuKTfgZ+Jau6+GMvdCSBvykE9C2es2Fwp8LBu0thkuOP+Ds2q8FU+u/9ZR/JqPTCrU4KEW17Dh6bUz1F8FPlny/0ViCpxqgNq8+KcoQvjmg71WjLZeTtX097W684yZ+P+26n5xUfivWAN5+j/v1r6AllrklUcJE/qP2bb49n4igCn84/023x7PxFAFLbxXuRT0PoS/c/kZOG0XDTRxXy8I4NueK/Gp+dS5tb1Wzw5f8AKrXLfeuEkDbHYNyxGSS3rJtdRZZLMJ7J6cwTD/U9PHFfNkaG35bLOWo0Slc+ip3OJJMbbk8a266B5NhERAEREAREQBERAEREAREQBERAEREAREQBERAFWuu/9RS+Nf8AhlWUq113fqKXxr/wyo7fQZd0HrEfvkVItnov7epfHM/utYtnov7epfHM/uqMPSXvPS6j/wCM/wBr8j0kqn14frKP5NR6YVbCqfXh+so/k1HphV270Gec7O9Yj8fJlZKS6v8AR+KuqjFLfLkLu1NjdRpTjU/7fPinKpVvmju61uNEmvZ5oiOKUwjnmjbujllY2/I2RzR9QCxVn4/7bqfnFR+M9YCjfEtQ9FE/qP2bb49n4igCn9R+zbfHs/EUAUtvFe4p6H0JfufyM3BKRs1RDG7uXva025CrgOqCg/meV/hUxR1boZGSMtmYQ5txcXG6441K3a3MSt3UPmv/AKWa5wiv1Ii1envtmnXLCx1aLrw6hbBEyJl8rAGi++wWSsHA8QNRTxSkWL2hxA4rrOV480EREAREQBERAEREAREQBERAERRjTrTVuGxNIbwkspIjYTYWbbM5x35Rcbt5I8Iw2kss3rrlZJRit7JOiombWviTjcSRs5mxNt/vufrXDsp4n8O3zMfUoPxETo/lV3VeP0L5RUN2U8T+Hb5mPqWwwjXHVxvHqhsczL9tlbkeBytIOUm3FbbyhZV8TEuzLkuT+JdKKGab6YPhw+Kqo3NPCSRgOc3MC1zXndy7Aq97LOJe/i80OtbStjF4ZFTobbo7UcfEvVVnpzoLiFdUl7ZWvhH6pju14MEDMABvNxvO1RY62sS9/F5odaO1tYlbu4vNDrUcrYSWGW6tBqapbUGs/fVHf2IK/wDleUepcodU2Isc17HRNc0hzXB+0EbQdysDSDTsUlDFUFgdJMGiOO9hmIzEk+9AuegcarWXWxiTiSJI2DkbE23+8krElVB8DNM9bfHaUlj2pfQunBROIIxUlplDQHlu4kcezl3qKaytCpsQMDoHNBi4QFrtlw/Ib35svJxqveynifw7fMx9SHWlifw7fMx9Sy7oSWGmYr7P1FctuLWfv2GZ2IK/+V5R6lJdX+gFVQ1RlmyZchb2rrm5UcwzXBXRuHDCOZl+2GTI+3xXNNr+EKf6UaXFuF+rKRwu7giwubewe9rSC3lsSkO79JLgY1C1e6qx5Ut3LHlkheN6pqx9RM+N0bmSSSSAk5T27i+xG3deywexBX/yvKPUunss4l7+LzQ607LOJe/i8yOtaZq6FlV65LG2vD6E0OgU7sH9RlzBKHh442mzs1r8SiPYgr/5XlnqWLPrdxMC7XwnebcCNtgd3bctllUWuHEGEGQQSjjbkcw25nBxsfoK2cqnvZDCrW15jCS68ufvQ7EFf/K8o9SO1P15G+Lyj1K08C0qjrqR08V2kNdmY612PAJseX+4VRN1u4nlBMkO21/0I61mUaljdxNardbY5JSxs8cpfQujR6hdBTRRPtmYwNNt1wtiqIdrbxIfxItv8oda5dlnEvfxeaHWtu/iQ/llz5r+f9F6oquptYdW7Cpqi7OGiljYHZO1Ie8DufAVGna2cT4pIef9D/8AS2d0URw7PtnnGNzwXsioka2cT9/F5kda+9lnEvfxeaHWte/iSLsu72ffwL1RUbBraxHM3M6IjM244IC4uLi99mxXbTS52NduzNB6RdSQmp8CrqNNOhpT5naiItysEREAREQBVDrtPsil8VJ99it5QXWpolJWQslgGaWDN2gtd7HWJAvszAgEfSo7YuUWkXNFZGu5Slw3+RSi2ejuASV0whiLQ4guu47LDetYQQbOa5jhsLXtLXAjeLH+2xco5XNcHNcWuG0OaS1wPKHDaFQW570enlmyH9N4zwfE51NDJE98cjS1zHOaRY8RtfaNxtf6V1NjdyHoKmGCazamGwnZHVN4y9obJ5wCx/qBPOrG0d02w6tIY0NilO6KVjWuJ+KdrXfQb8ymjCEuZQtv1NKy4JrqiBYgT63oAeKpAF+S0igyufXFEG4ewNAA4ePYBb92RUwtbliWPYSdny2qnLq2ZOG0DqiZkTLZnnKL7r86mDtTtdbuovKKhEcrmkOaXNcNoc0kEHmI2hZbtIKux9lVPH/Hl/MtYuCX6kTW13ylmueF7kyZ61qZ0MeHROO1kUwNt1xwIVfhT3WjUuliw57zdzoZSTyk8DdQJZt9Nmmg9Xh8fNmxwDA5K2dsMdg51zc7gBvKxK2kMMskbrZo3vjdbddjiw25rhSzVP7ot+Q/0KfYpqopJ5pJS6Rhkc57g07MziXOO3lJJW8atqKaK9uu7i+UZ5awsYwUep7DKTo5KD+7PGB4OGYVKOwzSfCS9I6l0aaaNx0GDTRRlxaZIXXdvuZmLZVOCbfQinrYXzrjFP0k95UK7aSnMj2MG97g0eErqXZT1Do3te3Y5hDmnfYjdsVZcd52J5cXs8cbveZukOAS0M/BS2zZWvGU3GVxPH/SVrbrMxbF5quUyzvzyEAXsBZo3ANaAABc9Kxo4y4ho3kgDaBtO4bVl4b3Gkcxh+t78bywtUUxy1jf3THm+nKR6FW1O2zWg7diu7QLRB9DSTOl2SSsPa+9aGmwJ5VSkPcjwD0Ka1OMYplHRTjbZbNdV8z6TZTPD9VdZPEyRpiyvaHC7jex5dihqzY8bqWgBtRUNA2ACeQADkADtiii4r0lkt3wtlju5bPXdks2h1b1DcNqKV7mB8kkcjSNo7Qg2PJeyiONatKukgknkMeSMAuyk3tcDZ0qeaocTlmppBLI6TJJZpe4udYi9sztpW21l+5dV8gffarbhGUNrHI4deourv7va/u37lv3lAr7FCXODW73OAF77ybLqlqGtFydlv8Av0rJwuVpmiAO3O3ZuOxzb+kdKqRW871k0ovD34JnFqeru1JdER2p3nmKuikiLWMad7WtB+gWXOPcPAFyXQjBR4Hk7b7LcbbzgIiLYhCIiAIiIAtHpBpnS0DmNqHuaXguaAx7rgGx7kGy3iqHXaPZFL4uX77FHZJxjlFrSUxutUJcN/kbnGNM8Dqxaa7vjcBKHD6Q1RJuh9JWveMNqC5zRmMUzHt2G/cucBdQwLb6L6Svw+fhmMEhyluVxLd/HcA7lV7zaf6kdz8G6Yt0Seejax5GrliLHOa4Wc0ua4cjmkgjpBXD/t+TkK7KicyPe91sz3Oe627M5xcbDkuSutQnRRY+k+LvqsBppJDd/DRtceUtbILquFN60f6eh+dD0SKEKS3j8EUtEkoNL/JmdgeHCpqIoScokcG35FZR1Jx98O8kdarLCcRNNPHM1ocY3Zg0mwPMSFOjruqB/wCtF5x/Ut65QS/UQ6urUysTpe7HXG8463aIQCgjBuGRTNvy2MIVeKxdb9VwzaCUAhr45iL8V+BNlXS0u9Nk+g9Xj8fNky1T+6LfkP8AQpJiuuOSGeaIUrXCKWWPMZiM2R7mXtwZte11X+jGkLqCoE7WCQgOblLst784B9CwK2rM0skrrB0r3yOA3AvcXkDmuVlWOMUkaS0cbLpTsWVhY3/QsXs3yd6M8+f+NZelGk//AJDA5ZsmR3CRNc3NcAiZm51hfZbiVUKdU4/07P4+P8aNbRnKSafQiu01VUq3BYe2uvzIKCu6ipjLIyMGxe4NB5CTZdKz8A9tQeNZ6VDHe0dC1uNcmuSfkd2k+jb6Co4GRwccjXhzb2s4kW287StTzKca4fdEfN4vvzKELM1iTRpppOVUZPi0W5qv0gfNRTwSEuMDXBhJueDLTYX5tyqGHuR4B6FYWqQ9tV+JP91XkPcjwD0LebzGJBpYqN1qXVeTOTjYE8is7B9UUc8EUpncDI0OsG7rjwqsnC6nmGa3p4IY4hTxOEbQ0EvcCQOMiyVOCztDW13z2e5fXO/HQsnQ7RFuHRvY15fndmuRa2yy6NZfuXVfIH32rloLpccRgc9zBG5ji0hpJHKLE8y4azXAYVVk+8H32q28OG7ocCG1HULb47Sz/J5/ZCB9N7347m6yMKceHYCN0jLHZt2hdK78KI4aMC2yRgNuI5gqMeJ6a1JQeOj8j07HuHgC5LjHuHgC5LpHjwiIgCIiAIiIAozp3oa3EoWgENljJMb/AA2zNPxTYdAUmXVVOcGOLLFwa4tB3ZrG17cV1hpNYZvXOUJKUXhlB1WrvEIyQYC7naQQV0esev72k6FIma66wgHgafb4z8y+nXVWfAU/2n5lS/pe09DnXdERz1j1/e0nQs3DdWdfM4B0XBN43PI2DwcatfHNLuBw01kbQSWxljXbrve1gBtyXv8AQq+7NNZ8DT/afmUko1we8r13ay+DcMdPvJKNL9CnnC4qamGd0T2PIJsXWDw4jnu5Vz2PcQ73d0jrVp6vdN34k2USsax8bh3F8paQLHtje97qK4trhqYqiaOOGAsjlkjaXZ7kMeW3NnW22WZ928SZFp3qoN0wxu4/Ei3Y9xDvd3SOtfHavMRsfY7ukda3/ZprPgaf7T8yl1HrJDcNFZUR2cXmNscf8R9zYNzHYANpJ5DzBaqNUiey3W14zje8I78W0L9W4bDA/tJYmtLHe9eG2IPKCLgqrqzV1iEbiOALvjMIIK3dRrorS7tIqdjeIOEjz5Qe30Lq7MuIe8pfNyf8qTlXJ5ZiijWUx2Y4x0ZovWPX97SdCesev72k6FvezLiHvKXzcn/Ks3Dddc7XD1RBG9t9phzMcBzNe5wcfpC1xV7SdvXJcIkfodW+ISuA4EsHG55AAVi4zoS9mDmkgs6QGN5vszObI17rdBstlpLphwOHerKbLIDwWTNexD3tbtAIIO1QHs01nwNP9p+ZSPu693UpR/Falqxf2v3b0aHse4h3u7pHWszBtAq9lRC50Dg1sjCTcbADt41suzTWfA0/2n5k7NNZ8DT/AGn5lGnUnneWpR10ouLxv9xsdZ+h1XU1bZYI+EaYmM2HaC1zyb34u2CiHY9xDvd3SOtSak12zgjhaaNzePg3uabcdg4EE9HhVlYHpBFW04nhJLSDscLOa4b2uHEQVIo12PKK07dXpYJSSxw6kD1a6K1VO6o4aMx548rSSNp28ihfY5xBva8ATbZcEWNuMX4lvWa66wgHgafaB8J+ZfTrqrPgaf7T8y0cqmkieNetjKUkll4zw5Gh7HuId7u6R1p2PcQ73d0jrV64JiXqmnjmtl4RodbkusDTXHn0NHJPG1rnMMYAffL20jWG9iDuKkdMEslSHaGonJQWMt4NLqrwOekglbOwsLn3ANtotzLeabYU+qoKiGOxe9lmg7jZwNt3IFWp11VnwNP9p+Zdceu6sI2w042kbpOI8V3ciK2GzgPR6nvNtpZznijS9jzEO93dI6124dq8r2SsPqdwAe1xPa++uTv8K3PZqrPgaf7T8y7qXXbUA/pKaJzePI9zTz2zAhRrui5Ja1prC8C3WDYPAFyWr0c0jhr4RLCTbc5rtjmOG9rhy/UVtFbTycCUXF4fEIiLJgIiIAiIgCIiA816SUPAVlTFa2SaS3yS4uZ/tLVrlMtbVBwWJOcBsmjjk8LheM2+hjelQ1c2axJo9lRPbrjLqkTrGsWLsBpI77XTBjvBG17vvZFBVlTVpdDFFfZG6Z1ueTJ/Zp6VipOW0zXT193Fr2vz+hOtUWI8FVTAnY6Eu8i5P1KDGUvJcd7iXHwuOY/WVlYbXGFz3NNi6KWMH5bC1YgCOWYpCuvZtnPrjwQKmem9KYaHDI9wLJ3kfGPBbehx6VFKCm4WWNg/fe1vSVYWuiIM9QtG5rJx0cAFvFf05P3EFs86quHsk/B/QrVZeF4XJUytiiGZ7twWIpbqs90o/kv9C0gsySZPqZuuqUo8URispXRSPjeLPjc5jhyFpsV0rcaYe6FX4+T0rTrV7mSwe1FN80icU05do7MCdjaiMDwGZhUHU0ov2fqfnEX4rFC1JZy9yK2k4Wfvl8jsp4DI9rGi7nENA5SdyycXweWkl4KZuR9g62/tTex2eA9C6KSpMUjJG2zMcHC+0XG64BGxZWP47LXTGabLnIa2zBla1rb2DQSTvJO0naVpux7Sd953n/XHia4XVm6mKk+yo79rYPtyG1lWrIy4gNBJOwAb+hXJqv0XkpYJZZm5XyjY07w0DjU1MXtZKHaVkVVsZ3vBS0Xct8A9C5lcYe5HgHoXIqudXmeidCPaFN4tq1mtj3Lm+VB+NGtnoR7QpvFtWs1se5c3yoPxo10p+g/ceP0/rEP3LzKIy7b+Dj5OZdkEBe5rGi7nEADnO5cCbLOwH21B41npXPistHqrXswk1xSbOGLYRNSSmKduV2Vr7fFcSAb7jtaVh7b81j07P8qc64fdFvzeL78yg6zNYk0jTTyc6oylxaLJ1JTOEtQy+wta63Pu9CtxVBqV9sT+Lb95W+rtXoI85r/WJfDyQREUpSCIiAIiIAiIgKv13UPa0s3I6SI/1NDx9x3SqqV761aDhcMlI3xFko8DXDN/tLlRCo3rEz0/Zs9qhLo2vn8wuQjJBPELXPJfYFxUs0cwThsMxGT3jWuaeeIiU/U0qOMdotXW92k+rS/l/QiaIi1JyTauaHhsQhHEy7z9A61KNePd0fyaj0wLp1L0F55pT+60NH9R2+hd+vBhzUZ4rVAvzngSB9R6FZxin76nFU9rtBezK/8ALKwUt1V+6UfyX+hRJbjRPHhQ1TJ3MLw0OBa0gHaLbL7FDW0pJs6WqhKdUox44PmmA/8A0Kvx8vpWoWViteaieWYjKZZHyZb3y5iSBfjsLBYq0fElrjsxSfRE0ov2fqPnEX4rFC7Ka0Y/0/UfOIvxWKFKSzl7kVtJ/wAn75fI7aWnMj2sb3T3BovynYFl47gUtFNwMwAdla/tTcFrrgfWCvmAe2qfxrPSpPrg90R4iL78qworYz7TLtktQq+Wzn45ISf8+DnV1ar9J31VK+OVxdJB2udxuXMI7Uk8ZG6/HZUqrG1NO/SVI/lhb0v9RD2lFOnL5NFbQ9y3wD0LmVxh7keAehcioDpcz0ToR7QpvFtWs1se5c3yoPxo1EMD1utpaeKE0z38G0NzCRoBtx2IWdpNpizEsHqXtjMZZJAC0kO/jR2NwFfdkZRaT5HmK9LbVdCU1hbS6dSqlnYF7ag8az0rBJXfh9VwUsclr5HNdbdexva6pR3NM9DanKEkuOH5Ex1xe6Lfm8X35lB1utLtJTiFSZjHwYDGxtbmzdq0uNybDaS48S0oKzN5k2jXTwcKoxlxSLG1K+2J/Ft+8rfVQalR7In+Q30q31dq9BHm9f6xL4eSCIilKQREQBERAEREBhY1h4qKeaE7pY5I/KaW/wB154GidaztXQSlw2FwbsJG+1l6URRzrU+Ja0+qnRnZ59TzUNGqzvaYW+Jv2cX+eRXDq4wF0eHFkrS102fM1wsbOGXb9CmiJCtR3ozfrLLklLkebDofXRktdTyXbsNgSLgAbDbaONffWxV97y+QV6SRadxEsLtS5cl4/UhOqjBn09I4yNLHveTZwsbDYFsNP9FDiFLkYQJY3Z4yd17EFp5iCR0KTIpdlY2Sj30+87xcc5PNU+itfE4iWneN/ctLhxW7bj4+JcP/AAlT8BL5DupemF8sonREvx7UuSxheP1PM5wWp+Al3+8O7l3LKo9FKyZwaynk2ne5tgOckr0dZfU7iJh9qXNciucY0NlhwQ00Y4SXNHI8DjtI1z7ctgPqVXx6L1l9tPN5Jt4P+8q9LItpVRkQU62ypYXXO888YDo3VtqonOglDRLGblpsALXPTfoUp1raP1Eta2SOJz2GFjbtF9rXSEg23bwreRO6jjZNvx9ned5uzjHzPNh0XrLj2PL5BU/1S4PPDLPwkT2ZmADMCLm/OrURI1Ri8ozdr7LYOEksP76nm31p1rO1NPLduw2bcXHIRvX31sVfe8vkFekUWv4eJL+a3dF4/U82nRis73l8gqU4Po5UnCq2PgXh7nwOa0ixIY9rnWvv2Aq6UWVTFEc+0bZ4yluaf8fE82HRis73l3e8KN0Xqxs9Ty7PiFek0WO4ib/ml3ReP1PNvrYq+95fIK5w6IVzzZtNKb8osOkr0eidxEPtS59P4/2QzVroa+gic6W3Cy2uB+60bhdTNEUyWNyOdKTk9p8QiIsmoREQBERAEREAREQBERAEREAREQBERAEREAREQBERAEREAREQBERAEREAREQBERAEREAREQH/2Q=="/>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CA">
              <a:solidFill>
                <a:prstClr val="black"/>
              </a:solidFill>
              <a:latin typeface="Palatino Linotype"/>
              <a:cs typeface="+mn-cs"/>
            </a:endParaRPr>
          </a:p>
        </p:txBody>
      </p:sp>
      <p:sp>
        <p:nvSpPr>
          <p:cNvPr id="6" name="AutoShape 6" descr="data:image/jpeg;base64,/9j/4AAQSkZJRgABAQAAAQABAAD/2wCEAAkGBhIQERQUEhQVFBUUFxQVFRQVFRcYGBUVFxUVFRUWFhUXHCgfGBkkGhoUHzIsIycpLCwsFx4xNTAqNSYrLCkBCQoKDgwOGg8PGi8kHyQqLCwsLCwtLCwsLCwsLS0sNCwsLSkwNCwsNCwsKi0sLCwtLCwsLCwsLCwsLCwsKSwpLP/AABEIALcBEwMBIgACEQEDEQH/xAAcAAEAAgIDAQAAAAAAAAAAAAAABgcEBQIDCAH/xABPEAABAwICBAYJEAkEAwEAAAABAAIDBBEFEgYHITETQVFhkdEXIjJUcXOSk7EUFiQ0NVJTYnJ0gaGjsrPSIzM2QkNjgsHhJqLT8BVE4iX/xAAaAQEAAgMBAAAAAAAAAAAAAAAAAwQBAgUG/8QANxEAAgIBAQUECAUEAwEAAAAAAAECAxEEEiExQVEFE6GxMjRhcYHB0fAUFSJykSNCUuFDYqIz/9oADAMBAAIRAxEAPwC8UREAREQBERAEREAREQBERAEREAREQBERAEREAREQBERAEREAREQBERAEREAREQBERAEREAREQBERAEREAREQBU/rbo6qlkE8dXUBk7iBGyaRvBua2/ahpAym3SsnTnTisocSe2F4LBHH+ikbmZdwNzYEEHZxFRHSfTepxFrGztiAjcXN4Nrmm5BbtzPdssq1lq4czs6TRWJqe7Za8zS0mP1xaC6qqg7jBqJTzG1n81+NZtDidbLIyJtVU5pHBo9kS7z/AFLVs3LIoat0MrJWWzRuDmhwJFxuuARs+lV9rfvOq6Eq2orfjc/bg9IYJRyQwRxyv4R7Ghpeb3dbZtJ2k85WcqIxTWtiMzMofHDx5oWODjbiu9ztngW91g6WVccOHvimfE6aKR0mTYHEcERvB5T0q2ro4bXI4MtBYpxjJrMs+BbSLzr698R77m6W9SmGqzSirnrHxzzvlaY7gPscpaTtFhx3+oJG5SeDN/Z86YObaeC2kVA45ppXsqahraqVrWzTNa0EWDWyOAA2cgCwBpxiN/bc1rco3+Ste/XQkXZdm79S8foejUVXVelFUcBZOJXNm4RjOEHdEZ8pvzkKDevjEe+5ulvUtpXKJHT2fO1Nprc2ufI9FIvOvr4xHvybpb1L47TnEbH2XN0jqWv4iPQm/KbP8l4/Q9Fotbo5WumpYZH7XPYCfCtkrByAiIgCIiAIiIAiIgCIiAIiIAiIgCIiAIiIAiIgKc1j6NVNRiZMUTnB8cYa4Wt2oOa54vpUVx7ROpoWsdOwNDyWtsQbkC/FzL0aq013/qKXxrvwyq1lcUnI7Gj1lkrIVcuHgVKu2kpnSyMjYLue4NaOUldS2ei/t6l8cz+6qxWZJHbuk41ykuKTfgZ+Jau6+GMvdCSBvykE9C2es2Fwp8LBu0thkuOP+Ds2q8FU+u/9ZR/JqPTCrU4KEW17Dh6bUz1F8FPlny/0ViCpxqgNq8+KcoQvjmg71WjLZeTtX097W684yZ+P+26n5xUfivWAN5+j/v1r6AllrklUcJE/qP2bb49n4igCn84/023x7PxFAFLbxXuRT0PoS/c/kZOG0XDTRxXy8I4NueK/Gp+dS5tb1Wzw5f8AKrXLfeuEkDbHYNyxGSS3rJtdRZZLMJ7J6cwTD/U9PHFfNkaG35bLOWo0Slc+ip3OJJMbbk8a266B5NhERAEREAREQBERAEREAREQBERAEREAREQBERAFWuu/9RS+Nf8AhlWUq113fqKXxr/wyo7fQZd0HrEfvkVItnov7epfHM/utYtnov7epfHM/uqMPSXvPS6j/wCM/wBr8j0kqn14frKP5NR6YVbCqfXh+so/k1HphV270Gec7O9Yj8fJlZKS6v8AR+KuqjFLfLkLu1NjdRpTjU/7fPinKpVvmju61uNEmvZ5oiOKUwjnmjbujllY2/I2RzR9QCxVn4/7bqfnFR+M9YCjfEtQ9FE/qP2bb49n4igCn9R+zbfHs/EUAUtvFe4p6H0JfufyM3BKRs1RDG7uXva025CrgOqCg/meV/hUxR1boZGSMtmYQ5txcXG6441K3a3MSt3UPmv/AKWa5wiv1Ii1envtmnXLCx1aLrw6hbBEyJl8rAGi++wWSsHA8QNRTxSkWL2hxA4rrOV480EREAREQBERAEREAREQBERAERRjTrTVuGxNIbwkspIjYTYWbbM5x35Rcbt5I8Iw2kss3rrlZJRit7JOiombWviTjcSRs5mxNt/vufrXDsp4n8O3zMfUoPxETo/lV3VeP0L5RUN2U8T+Hb5mPqWwwjXHVxvHqhsczL9tlbkeBytIOUm3FbbyhZV8TEuzLkuT+JdKKGab6YPhw+Kqo3NPCSRgOc3MC1zXndy7Aq97LOJe/i80OtbStjF4ZFTobbo7UcfEvVVnpzoLiFdUl7ZWvhH6pju14MEDMABvNxvO1RY62sS9/F5odaO1tYlbu4vNDrUcrYSWGW6tBqapbUGs/fVHf2IK/wDleUepcodU2Isc17HRNc0hzXB+0EbQdysDSDTsUlDFUFgdJMGiOO9hmIzEk+9AuegcarWXWxiTiSJI2DkbE23+8krElVB8DNM9bfHaUlj2pfQunBROIIxUlplDQHlu4kcezl3qKaytCpsQMDoHNBi4QFrtlw/Ib35svJxqveynifw7fMx9SHWlifw7fMx9Sy7oSWGmYr7P1FctuLWfv2GZ2IK/+V5R6lJdX+gFVQ1RlmyZchb2rrm5UcwzXBXRuHDCOZl+2GTI+3xXNNr+EKf6UaXFuF+rKRwu7giwubewe9rSC3lsSkO79JLgY1C1e6qx5Ut3LHlkheN6pqx9RM+N0bmSSSSAk5T27i+xG3deywexBX/yvKPUunss4l7+LzQ607LOJe/i8yOtaZq6FlV65LG2vD6E0OgU7sH9RlzBKHh442mzs1r8SiPYgr/5XlnqWLPrdxMC7XwnebcCNtgd3bctllUWuHEGEGQQSjjbkcw25nBxsfoK2cqnvZDCrW15jCS68ufvQ7EFf/K8o9SO1P15G+Lyj1K08C0qjrqR08V2kNdmY612PAJseX+4VRN1u4nlBMkO21/0I61mUaljdxNardbY5JSxs8cpfQujR6hdBTRRPtmYwNNt1wtiqIdrbxIfxItv8oda5dlnEvfxeaHWtu/iQ/llz5r+f9F6oquptYdW7Cpqi7OGiljYHZO1Ie8DufAVGna2cT4pIef9D/8AS2d0URw7PtnnGNzwXsioka2cT9/F5kda+9lnEvfxeaHWte/iSLsu72ffwL1RUbBraxHM3M6IjM244IC4uLi99mxXbTS52NduzNB6RdSQmp8CrqNNOhpT5naiItysEREAREQBVDrtPsil8VJ99it5QXWpolJWQslgGaWDN2gtd7HWJAvszAgEfSo7YuUWkXNFZGu5Slw3+RSi2ejuASV0whiLQ4guu47LDetYQQbOa5jhsLXtLXAjeLH+2xco5XNcHNcWuG0OaS1wPKHDaFQW570enlmyH9N4zwfE51NDJE98cjS1zHOaRY8RtfaNxtf6V1NjdyHoKmGCazamGwnZHVN4y9obJ5wCx/qBPOrG0d02w6tIY0NilO6KVjWuJ+KdrXfQb8ymjCEuZQtv1NKy4JrqiBYgT63oAeKpAF+S0igyufXFEG4ewNAA4ePYBb92RUwtbliWPYSdny2qnLq2ZOG0DqiZkTLZnnKL7r86mDtTtdbuovKKhEcrmkOaXNcNoc0kEHmI2hZbtIKux9lVPH/Hl/MtYuCX6kTW13ylmueF7kyZ61qZ0MeHROO1kUwNt1xwIVfhT3WjUuliw57zdzoZSTyk8DdQJZt9Nmmg9Xh8fNmxwDA5K2dsMdg51zc7gBvKxK2kMMskbrZo3vjdbddjiw25rhSzVP7ot+Q/0KfYpqopJ5pJS6Rhkc57g07MziXOO3lJJW8atqKaK9uu7i+UZ5awsYwUep7DKTo5KD+7PGB4OGYVKOwzSfCS9I6l0aaaNx0GDTRRlxaZIXXdvuZmLZVOCbfQinrYXzrjFP0k95UK7aSnMj2MG97g0eErqXZT1Do3te3Y5hDmnfYjdsVZcd52J5cXs8cbveZukOAS0M/BS2zZWvGU3GVxPH/SVrbrMxbF5quUyzvzyEAXsBZo3ANaAABc9Kxo4y4ho3kgDaBtO4bVl4b3Gkcxh+t78bywtUUxy1jf3THm+nKR6FW1O2zWg7diu7QLRB9DSTOl2SSsPa+9aGmwJ5VSkPcjwD0Ka1OMYplHRTjbZbNdV8z6TZTPD9VdZPEyRpiyvaHC7jex5dihqzY8bqWgBtRUNA2ACeQADkADtiii4r0lkt3wtlju5bPXdks2h1b1DcNqKV7mB8kkcjSNo7Qg2PJeyiONatKukgknkMeSMAuyk3tcDZ0qeaocTlmppBLI6TJJZpe4udYi9sztpW21l+5dV8gffarbhGUNrHI4deourv7va/u37lv3lAr7FCXODW73OAF77ybLqlqGtFydlv8Av0rJwuVpmiAO3O3ZuOxzb+kdKqRW871k0ovD34JnFqeru1JdER2p3nmKuikiLWMad7WtB+gWXOPcPAFyXQjBR4Hk7b7LcbbzgIiLYhCIiAIiIAtHpBpnS0DmNqHuaXguaAx7rgGx7kGy3iqHXaPZFL4uX77FHZJxjlFrSUxutUJcN/kbnGNM8Dqxaa7vjcBKHD6Q1RJuh9JWveMNqC5zRmMUzHt2G/cucBdQwLb6L6Svw+fhmMEhyluVxLd/HcA7lV7zaf6kdz8G6Yt0Seejax5GrliLHOa4Wc0ua4cjmkgjpBXD/t+TkK7KicyPe91sz3Oe627M5xcbDkuSutQnRRY+k+LvqsBppJDd/DRtceUtbILquFN60f6eh+dD0SKEKS3j8EUtEkoNL/JmdgeHCpqIoScokcG35FZR1Jx98O8kdarLCcRNNPHM1ocY3Zg0mwPMSFOjruqB/wCtF5x/Ut65QS/UQ6urUysTpe7HXG8463aIQCgjBuGRTNvy2MIVeKxdb9VwzaCUAhr45iL8V+BNlXS0u9Nk+g9Xj8fNky1T+6LfkP8AQpJiuuOSGeaIUrXCKWWPMZiM2R7mXtwZte11X+jGkLqCoE7WCQgOblLst784B9CwK2rM0skrrB0r3yOA3AvcXkDmuVlWOMUkaS0cbLpTsWVhY3/QsXs3yd6M8+f+NZelGk//AJDA5ZsmR3CRNc3NcAiZm51hfZbiVUKdU4/07P4+P8aNbRnKSafQiu01VUq3BYe2uvzIKCu6ipjLIyMGxe4NB5CTZdKz8A9tQeNZ6VDHe0dC1uNcmuSfkd2k+jb6Co4GRwccjXhzb2s4kW287StTzKca4fdEfN4vvzKELM1iTRpppOVUZPi0W5qv0gfNRTwSEuMDXBhJueDLTYX5tyqGHuR4B6FYWqQ9tV+JP91XkPcjwD0LebzGJBpYqN1qXVeTOTjYE8is7B9UUc8EUpncDI0OsG7rjwqsnC6nmGa3p4IY4hTxOEbQ0EvcCQOMiyVOCztDW13z2e5fXO/HQsnQ7RFuHRvY15fndmuRa2yy6NZfuXVfIH32rloLpccRgc9zBG5ji0hpJHKLE8y4azXAYVVk+8H32q28OG7ocCG1HULb47Sz/J5/ZCB9N7347m6yMKceHYCN0jLHZt2hdK78KI4aMC2yRgNuI5gqMeJ6a1JQeOj8j07HuHgC5LjHuHgC5LpHjwiIgCIiAIiIAozp3oa3EoWgENljJMb/AA2zNPxTYdAUmXVVOcGOLLFwa4tB3ZrG17cV1hpNYZvXOUJKUXhlB1WrvEIyQYC7naQQV0esev72k6FIma66wgHgafb4z8y+nXVWfAU/2n5lS/pe09DnXdERz1j1/e0nQs3DdWdfM4B0XBN43PI2DwcatfHNLuBw01kbQSWxljXbrve1gBtyXv8AQq+7NNZ8DT/afmUko1we8r13ay+DcMdPvJKNL9CnnC4qamGd0T2PIJsXWDw4jnu5Vz2PcQ73d0jrVp6vdN34k2USsax8bh3F8paQLHtje97qK4trhqYqiaOOGAsjlkjaXZ7kMeW3NnW22WZ928SZFp3qoN0wxu4/Ei3Y9xDvd3SOtfHavMRsfY7ukda3/ZprPgaf7T8yl1HrJDcNFZUR2cXmNscf8R9zYNzHYANpJ5DzBaqNUiey3W14zje8I78W0L9W4bDA/tJYmtLHe9eG2IPKCLgqrqzV1iEbiOALvjMIIK3dRrorS7tIqdjeIOEjz5Qe30Lq7MuIe8pfNyf8qTlXJ5ZiijWUx2Y4x0ZovWPX97SdCesev72k6FvezLiHvKXzcn/Ks3Dddc7XD1RBG9t9phzMcBzNe5wcfpC1xV7SdvXJcIkfodW+ISuA4EsHG55AAVi4zoS9mDmkgs6QGN5vszObI17rdBstlpLphwOHerKbLIDwWTNexD3tbtAIIO1QHs01nwNP9p+ZSPu693UpR/Falqxf2v3b0aHse4h3u7pHWszBtAq9lRC50Dg1sjCTcbADt41suzTWfA0/2n5k7NNZ8DT/AGn5lGnUnneWpR10ouLxv9xsdZ+h1XU1bZYI+EaYmM2HaC1zyb34u2CiHY9xDvd3SOtSak12zgjhaaNzePg3uabcdg4EE9HhVlYHpBFW04nhJLSDscLOa4b2uHEQVIo12PKK07dXpYJSSxw6kD1a6K1VO6o4aMx548rSSNp28ihfY5xBva8ATbZcEWNuMX4lvWa66wgHgafaB8J+ZfTrqrPgaf7T8y0cqmkieNetjKUkll4zw5Gh7HuId7u6R1p2PcQ73d0jrV64JiXqmnjmtl4RodbkusDTXHn0NHJPG1rnMMYAffL20jWG9iDuKkdMEslSHaGonJQWMt4NLqrwOekglbOwsLn3ANtotzLeabYU+qoKiGOxe9lmg7jZwNt3IFWp11VnwNP9p+Zdceu6sI2w042kbpOI8V3ciK2GzgPR6nvNtpZznijS9jzEO93dI6124dq8r2SsPqdwAe1xPa++uTv8K3PZqrPgaf7T8y7qXXbUA/pKaJzePI9zTz2zAhRrui5Ja1prC8C3WDYPAFyWr0c0jhr4RLCTbc5rtjmOG9rhy/UVtFbTycCUXF4fEIiLJgIiIAiIgCIiA816SUPAVlTFa2SaS3yS4uZ/tLVrlMtbVBwWJOcBsmjjk8LheM2+hjelQ1c2axJo9lRPbrjLqkTrGsWLsBpI77XTBjvBG17vvZFBVlTVpdDFFfZG6Z1ueTJ/Zp6VipOW0zXT193Fr2vz+hOtUWI8FVTAnY6Eu8i5P1KDGUvJcd7iXHwuOY/WVlYbXGFz3NNi6KWMH5bC1YgCOWYpCuvZtnPrjwQKmem9KYaHDI9wLJ3kfGPBbehx6VFKCm4WWNg/fe1vSVYWuiIM9QtG5rJx0cAFvFf05P3EFs86quHsk/B/QrVZeF4XJUytiiGZ7twWIpbqs90o/kv9C0gsySZPqZuuqUo8URispXRSPjeLPjc5jhyFpsV0rcaYe6FX4+T0rTrV7mSwe1FN80icU05do7MCdjaiMDwGZhUHU0ov2fqfnEX4rFC1JZy9yK2k4Wfvl8jsp4DI9rGi7nENA5SdyycXweWkl4KZuR9g62/tTex2eA9C6KSpMUjJG2zMcHC+0XG64BGxZWP47LXTGabLnIa2zBla1rb2DQSTvJO0naVpux7Sd953n/XHia4XVm6mKk+yo79rYPtyG1lWrIy4gNBJOwAb+hXJqv0XkpYJZZm5XyjY07w0DjU1MXtZKHaVkVVsZ3vBS0Xct8A9C5lcYe5HgHoXIqudXmeidCPaFN4tq1mtj3Lm+VB+NGtnoR7QpvFtWs1se5c3yoPxo10p+g/ceP0/rEP3LzKIy7b+Dj5OZdkEBe5rGi7nEADnO5cCbLOwH21B41npXPistHqrXswk1xSbOGLYRNSSmKduV2Vr7fFcSAb7jtaVh7b81j07P8qc64fdFvzeL78yg6zNYk0jTTyc6oylxaLJ1JTOEtQy+wta63Pu9CtxVBqV9sT+Lb95W+rtXoI85r/WJfDyQREUpSCIiAIiIAiIgKv13UPa0s3I6SI/1NDx9x3SqqV761aDhcMlI3xFko8DXDN/tLlRCo3rEz0/Zs9qhLo2vn8wuQjJBPELXPJfYFxUs0cwThsMxGT3jWuaeeIiU/U0qOMdotXW92k+rS/l/QiaIi1JyTauaHhsQhHEy7z9A61KNePd0fyaj0wLp1L0F55pT+60NH9R2+hd+vBhzUZ4rVAvzngSB9R6FZxin76nFU9rtBezK/8ALKwUt1V+6UfyX+hRJbjRPHhQ1TJ3MLw0OBa0gHaLbL7FDW0pJs6WqhKdUox44PmmA/8A0Kvx8vpWoWViteaieWYjKZZHyZb3y5iSBfjsLBYq0fElrjsxSfRE0ov2fqPnEX4rFC7Ka0Y/0/UfOIvxWKFKSzl7kVtJ/wAn75fI7aWnMj2sb3T3BovynYFl47gUtFNwMwAdla/tTcFrrgfWCvmAe2qfxrPSpPrg90R4iL78qworYz7TLtktQq+Wzn45ISf8+DnV1ar9J31VK+OVxdJB2udxuXMI7Uk8ZG6/HZUqrG1NO/SVI/lhb0v9RD2lFOnL5NFbQ9y3wD0LmVxh7keAehcioDpcz0ToR7QpvFtWs1se5c3yoPxo1EMD1utpaeKE0z38G0NzCRoBtx2IWdpNpizEsHqXtjMZZJAC0kO/jR2NwFfdkZRaT5HmK9LbVdCU1hbS6dSqlnYF7ag8az0rBJXfh9VwUsclr5HNdbdexva6pR3NM9DanKEkuOH5Ex1xe6Lfm8X35lB1utLtJTiFSZjHwYDGxtbmzdq0uNybDaS48S0oKzN5k2jXTwcKoxlxSLG1K+2J/Ft+8rfVQalR7In+Q30q31dq9BHm9f6xL4eSCIilKQREQBERAEREBhY1h4qKeaE7pY5I/KaW/wB154GidaztXQSlw2FwbsJG+1l6URRzrU+Ja0+qnRnZ59TzUNGqzvaYW+Jv2cX+eRXDq4wF0eHFkrS102fM1wsbOGXb9CmiJCtR3ozfrLLklLkebDofXRktdTyXbsNgSLgAbDbaONffWxV97y+QV6SRadxEsLtS5cl4/UhOqjBn09I4yNLHveTZwsbDYFsNP9FDiFLkYQJY3Z4yd17EFp5iCR0KTIpdlY2Sj30+87xcc5PNU+itfE4iWneN/ctLhxW7bj4+JcP/AAlT8BL5DupemF8sonREvx7UuSxheP1PM5wWp+Al3+8O7l3LKo9FKyZwaynk2ne5tgOckr0dZfU7iJh9qXNciucY0NlhwQ00Y4SXNHI8DjtI1z7ctgPqVXx6L1l9tPN5Jt4P+8q9LItpVRkQU62ypYXXO888YDo3VtqonOglDRLGblpsALXPTfoUp1raP1Eta2SOJz2GFjbtF9rXSEg23bwreRO6jjZNvx9ned5uzjHzPNh0XrLj2PL5BU/1S4PPDLPwkT2ZmADMCLm/OrURI1Ri8ozdr7LYOEksP76nm31p1rO1NPLduw2bcXHIRvX31sVfe8vkFekUWv4eJL+a3dF4/U82nRis73l8gqU4Po5UnCq2PgXh7nwOa0ixIY9rnWvv2Aq6UWVTFEc+0bZ4yluaf8fE82HRis73l3e8KN0Xqxs9Ty7PiFek0WO4ib/ml3ReP1PNvrYq+95fIK5w6IVzzZtNKb8osOkr0eidxEPtS59P4/2QzVroa+gic6W3Cy2uB+60bhdTNEUyWNyOdKTk9p8QiIsmoREQBERAEREAREQBERAEREAREQBERAEREAREQBERAEREAREQBERAEREAREQBERAEREAREQH/2Q=="/>
          <p:cNvSpPr>
            <a:spLocks noChangeAspect="1" noChangeArrowheads="1"/>
          </p:cNvSpPr>
          <p:nvPr/>
        </p:nvSpPr>
        <p:spPr bwMode="auto">
          <a:xfrm>
            <a:off x="307975" y="5953"/>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CA">
              <a:solidFill>
                <a:prstClr val="black"/>
              </a:solidFill>
              <a:latin typeface="Palatino Linotype"/>
              <a:cs typeface="+mn-cs"/>
            </a:endParaRPr>
          </a:p>
        </p:txBody>
      </p:sp>
      <p:sp>
        <p:nvSpPr>
          <p:cNvPr id="13" name="Title 1"/>
          <p:cNvSpPr>
            <a:spLocks noGrp="1"/>
          </p:cNvSpPr>
          <p:nvPr>
            <p:ph type="title"/>
          </p:nvPr>
        </p:nvSpPr>
        <p:spPr>
          <a:xfrm>
            <a:off x="0" y="234553"/>
            <a:ext cx="9143999" cy="681540"/>
          </a:xfrm>
        </p:spPr>
        <p:txBody>
          <a:bodyPr/>
          <a:lstStyle/>
          <a:p>
            <a:r>
              <a:rPr lang="en-CA" sz="4800" dirty="0" smtClean="0">
                <a:solidFill>
                  <a:schemeClr val="bg1"/>
                </a:solidFill>
                <a:latin typeface="Tahoma" pitchFamily="34" charset="0"/>
                <a:ea typeface="Tahoma" pitchFamily="34" charset="0"/>
                <a:cs typeface="Tahoma" pitchFamily="34" charset="0"/>
              </a:rPr>
              <a:t>Back to the Start</a:t>
            </a:r>
            <a:endParaRPr lang="en-CA" sz="4800" dirty="0">
              <a:solidFill>
                <a:schemeClr val="bg1"/>
              </a:solidFill>
              <a:latin typeface="Tahoma" pitchFamily="34" charset="0"/>
              <a:ea typeface="Tahoma" pitchFamily="34" charset="0"/>
              <a:cs typeface="Tahoma" pitchFamily="34" charset="0"/>
            </a:endParaRPr>
          </a:p>
        </p:txBody>
      </p:sp>
      <p:sp>
        <p:nvSpPr>
          <p:cNvPr id="25" name="TextBox 24"/>
          <p:cNvSpPr txBox="1"/>
          <p:nvPr/>
        </p:nvSpPr>
        <p:spPr>
          <a:xfrm>
            <a:off x="827584" y="2235517"/>
            <a:ext cx="7560840" cy="1200329"/>
          </a:xfrm>
          <a:prstGeom prst="rect">
            <a:avLst/>
          </a:prstGeom>
          <a:noFill/>
        </p:spPr>
        <p:txBody>
          <a:bodyPr wrap="square" rtlCol="0">
            <a:spAutoFit/>
          </a:bodyPr>
          <a:lstStyle/>
          <a:p>
            <a:pPr algn="ctr" eaLnBrk="1" fontAlgn="auto" hangingPunct="1">
              <a:spcBef>
                <a:spcPts val="0"/>
              </a:spcBef>
              <a:spcAft>
                <a:spcPts val="0"/>
              </a:spcAft>
            </a:pPr>
            <a:r>
              <a:rPr lang="en-CA" sz="3600" dirty="0" smtClean="0">
                <a:solidFill>
                  <a:srgbClr val="C3986D">
                    <a:lumMod val="20000"/>
                    <a:lumOff val="80000"/>
                  </a:srgbClr>
                </a:solidFill>
                <a:latin typeface="Tahoma" pitchFamily="34" charset="0"/>
                <a:ea typeface="Tahoma" pitchFamily="34" charset="0"/>
                <a:cs typeface="Tahoma" pitchFamily="34" charset="0"/>
              </a:rPr>
              <a:t>The trick of teaching a compiler</a:t>
            </a:r>
            <a:br>
              <a:rPr lang="en-CA" sz="3600" dirty="0" smtClean="0">
                <a:solidFill>
                  <a:srgbClr val="C3986D">
                    <a:lumMod val="20000"/>
                    <a:lumOff val="80000"/>
                  </a:srgbClr>
                </a:solidFill>
                <a:latin typeface="Tahoma" pitchFamily="34" charset="0"/>
                <a:ea typeface="Tahoma" pitchFamily="34" charset="0"/>
                <a:cs typeface="Tahoma" pitchFamily="34" charset="0"/>
              </a:rPr>
            </a:br>
            <a:r>
              <a:rPr lang="en-CA" sz="3600" dirty="0" smtClean="0">
                <a:solidFill>
                  <a:srgbClr val="C3986D">
                    <a:lumMod val="20000"/>
                    <a:lumOff val="80000"/>
                  </a:srgbClr>
                </a:solidFill>
                <a:latin typeface="Tahoma" pitchFamily="34" charset="0"/>
                <a:ea typeface="Tahoma" pitchFamily="34" charset="0"/>
                <a:cs typeface="Tahoma" pitchFamily="34" charset="0"/>
              </a:rPr>
              <a:t>how to understand us</a:t>
            </a:r>
          </a:p>
        </p:txBody>
      </p:sp>
    </p:spTree>
    <p:extLst>
      <p:ext uri="{BB962C8B-B14F-4D97-AF65-F5344CB8AC3E}">
        <p14:creationId xmlns:p14="http://schemas.microsoft.com/office/powerpoint/2010/main" val="89640013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4090"/>
            <a:ext cx="9144000" cy="5036395"/>
          </a:xfrm>
          <a:prstGeom prst="rect">
            <a:avLst/>
          </a:prstGeom>
        </p:spPr>
      </p:pic>
      <p:sp>
        <p:nvSpPr>
          <p:cNvPr id="5" name="AutoShape 4" descr="data:image/jpeg;base64,/9j/4AAQSkZJRgABAQAAAQABAAD/2wCEAAkGBhIQERQUEhQVFBUUFxQVFRQVFRcYGBUVFxUVFRUWFhUXHCgfGBkkGhoUHzIsIycpLCwsFx4xNTAqNSYrLCkBCQoKDgwOGg8PGi8kHyQqLCwsLCwtLCwsLCwsLS0sNCwsLSkwNCwsNCwsKi0sLCwtLCwsLCwsLCwsLCwsKSwpLP/AABEIALcBEwMBIgACEQEDEQH/xAAcAAEAAgIDAQAAAAAAAAAAAAAABgcEBQIDCAH/xABPEAABAwICBAYJEAkEAwEAAAABAAIDBBEFEgYHITETQVFhkdEXIjJUcXOSk7EUFiQ0NVJTYnJ0gaGjsrPSIzM2QkNjgsHhJqLT8BVE4iX/xAAaAQEAAgMBAAAAAAAAAAAAAAAAAwQBAgUG/8QANxEAAgIBAQUECAUEAwEAAAAAAAECAxEEEiExQVEFE6GxMjRhcYHB0fAUFSJykSNCUuFDYqIz/9oADAMBAAIRAxEAPwC8UREAREQBERAEREAREQBERAEREAREQBERAEREAREQBERAEREAREQBERAEREAREQBERAEREAREQBERAEREAREQBU/rbo6qlkE8dXUBk7iBGyaRvBua2/ahpAym3SsnTnTisocSe2F4LBHH+ikbmZdwNzYEEHZxFRHSfTepxFrGztiAjcXN4Nrmm5BbtzPdssq1lq4czs6TRWJqe7Za8zS0mP1xaC6qqg7jBqJTzG1n81+NZtDidbLIyJtVU5pHBo9kS7z/AFLVs3LIoat0MrJWWzRuDmhwJFxuuARs+lV9rfvOq6Eq2orfjc/bg9IYJRyQwRxyv4R7Ghpeb3dbZtJ2k85WcqIxTWtiMzMofHDx5oWODjbiu9ztngW91g6WVccOHvimfE6aKR0mTYHEcERvB5T0q2ro4bXI4MtBYpxjJrMs+BbSLzr698R77m6W9SmGqzSirnrHxzzvlaY7gPscpaTtFhx3+oJG5SeDN/Z86YObaeC2kVA45ppXsqahraqVrWzTNa0EWDWyOAA2cgCwBpxiN/bc1rco3+Ste/XQkXZdm79S8foejUVXVelFUcBZOJXNm4RjOEHdEZ8pvzkKDevjEe+5ulvUtpXKJHT2fO1Nprc2ufI9FIvOvr4xHvybpb1L47TnEbH2XN0jqWv4iPQm/KbP8l4/Q9Fotbo5WumpYZH7XPYCfCtkrByAiIgCIiAIiIAiIgCIiAIiIAiIgCIiAIiIAiIgKc1j6NVNRiZMUTnB8cYa4Wt2oOa54vpUVx7ROpoWsdOwNDyWtsQbkC/FzL0aq013/qKXxrvwyq1lcUnI7Gj1lkrIVcuHgVKu2kpnSyMjYLue4NaOUldS2ei/t6l8cz+6qxWZJHbuk41ykuKTfgZ+Jau6+GMvdCSBvykE9C2es2Fwp8LBu0thkuOP+Ds2q8FU+u/9ZR/JqPTCrU4KEW17Dh6bUz1F8FPlny/0ViCpxqgNq8+KcoQvjmg71WjLZeTtX097W684yZ+P+26n5xUfivWAN5+j/v1r6AllrklUcJE/qP2bb49n4igCn84/023x7PxFAFLbxXuRT0PoS/c/kZOG0XDTRxXy8I4NueK/Gp+dS5tb1Wzw5f8AKrXLfeuEkDbHYNyxGSS3rJtdRZZLMJ7J6cwTD/U9PHFfNkaG35bLOWo0Slc+ip3OJJMbbk8a266B5NhERAEREAREQBERAEREAREQBERAEREAREQBERAFWuu/9RS+Nf8AhlWUq113fqKXxr/wyo7fQZd0HrEfvkVItnov7epfHM/utYtnov7epfHM/uqMPSXvPS6j/wCM/wBr8j0kqn14frKP5NR6YVbCqfXh+so/k1HphV270Gec7O9Yj8fJlZKS6v8AR+KuqjFLfLkLu1NjdRpTjU/7fPinKpVvmju61uNEmvZ5oiOKUwjnmjbujllY2/I2RzR9QCxVn4/7bqfnFR+M9YCjfEtQ9FE/qP2bb49n4igCn9R+zbfHs/EUAUtvFe4p6H0JfufyM3BKRs1RDG7uXva025CrgOqCg/meV/hUxR1boZGSMtmYQ5txcXG6441K3a3MSt3UPmv/AKWa5wiv1Ii1envtmnXLCx1aLrw6hbBEyJl8rAGi++wWSsHA8QNRTxSkWL2hxA4rrOV480EREAREQBERAEREAREQBERAERRjTrTVuGxNIbwkspIjYTYWbbM5x35Rcbt5I8Iw2kss3rrlZJRit7JOiombWviTjcSRs5mxNt/vufrXDsp4n8O3zMfUoPxETo/lV3VeP0L5RUN2U8T+Hb5mPqWwwjXHVxvHqhsczL9tlbkeBytIOUm3FbbyhZV8TEuzLkuT+JdKKGab6YPhw+Kqo3NPCSRgOc3MC1zXndy7Aq97LOJe/i80OtbStjF4ZFTobbo7UcfEvVVnpzoLiFdUl7ZWvhH6pju14MEDMABvNxvO1RY62sS9/F5odaO1tYlbu4vNDrUcrYSWGW6tBqapbUGs/fVHf2IK/wDleUepcodU2Isc17HRNc0hzXB+0EbQdysDSDTsUlDFUFgdJMGiOO9hmIzEk+9AuegcarWXWxiTiSJI2DkbE23+8krElVB8DNM9bfHaUlj2pfQunBROIIxUlplDQHlu4kcezl3qKaytCpsQMDoHNBi4QFrtlw/Ib35svJxqveynifw7fMx9SHWlifw7fMx9Sy7oSWGmYr7P1FctuLWfv2GZ2IK/+V5R6lJdX+gFVQ1RlmyZchb2rrm5UcwzXBXRuHDCOZl+2GTI+3xXNNr+EKf6UaXFuF+rKRwu7giwubewe9rSC3lsSkO79JLgY1C1e6qx5Ut3LHlkheN6pqx9RM+N0bmSSSSAk5T27i+xG3deywexBX/yvKPUunss4l7+LzQ607LOJe/i8yOtaZq6FlV65LG2vD6E0OgU7sH9RlzBKHh442mzs1r8SiPYgr/5XlnqWLPrdxMC7XwnebcCNtgd3bctllUWuHEGEGQQSjjbkcw25nBxsfoK2cqnvZDCrW15jCS68ufvQ7EFf/K8o9SO1P15G+Lyj1K08C0qjrqR08V2kNdmY612PAJseX+4VRN1u4nlBMkO21/0I61mUaljdxNardbY5JSxs8cpfQujR6hdBTRRPtmYwNNt1wtiqIdrbxIfxItv8oda5dlnEvfxeaHWtu/iQ/llz5r+f9F6oquptYdW7Cpqi7OGiljYHZO1Ie8DufAVGna2cT4pIef9D/8AS2d0URw7PtnnGNzwXsioka2cT9/F5kda+9lnEvfxeaHWte/iSLsu72ffwL1RUbBraxHM3M6IjM244IC4uLi99mxXbTS52NduzNB6RdSQmp8CrqNNOhpT5naiItysEREAREQBVDrtPsil8VJ99it5QXWpolJWQslgGaWDN2gtd7HWJAvszAgEfSo7YuUWkXNFZGu5Slw3+RSi2ejuASV0whiLQ4guu47LDetYQQbOa5jhsLXtLXAjeLH+2xco5XNcHNcWuG0OaS1wPKHDaFQW570enlmyH9N4zwfE51NDJE98cjS1zHOaRY8RtfaNxtf6V1NjdyHoKmGCazamGwnZHVN4y9obJ5wCx/qBPOrG0d02w6tIY0NilO6KVjWuJ+KdrXfQb8ymjCEuZQtv1NKy4JrqiBYgT63oAeKpAF+S0igyufXFEG4ewNAA4ePYBb92RUwtbliWPYSdny2qnLq2ZOG0DqiZkTLZnnKL7r86mDtTtdbuovKKhEcrmkOaXNcNoc0kEHmI2hZbtIKux9lVPH/Hl/MtYuCX6kTW13ylmueF7kyZ61qZ0MeHROO1kUwNt1xwIVfhT3WjUuliw57zdzoZSTyk8DdQJZt9Nmmg9Xh8fNmxwDA5K2dsMdg51zc7gBvKxK2kMMskbrZo3vjdbddjiw25rhSzVP7ot+Q/0KfYpqopJ5pJS6Rhkc57g07MziXOO3lJJW8atqKaK9uu7i+UZ5awsYwUep7DKTo5KD+7PGB4OGYVKOwzSfCS9I6l0aaaNx0GDTRRlxaZIXXdvuZmLZVOCbfQinrYXzrjFP0k95UK7aSnMj2MG97g0eErqXZT1Do3te3Y5hDmnfYjdsVZcd52J5cXs8cbveZukOAS0M/BS2zZWvGU3GVxPH/SVrbrMxbF5quUyzvzyEAXsBZo3ANaAABc9Kxo4y4ho3kgDaBtO4bVl4b3Gkcxh+t78bywtUUxy1jf3THm+nKR6FW1O2zWg7diu7QLRB9DSTOl2SSsPa+9aGmwJ5VSkPcjwD0Ka1OMYplHRTjbZbNdV8z6TZTPD9VdZPEyRpiyvaHC7jex5dihqzY8bqWgBtRUNA2ACeQADkADtiii4r0lkt3wtlju5bPXdks2h1b1DcNqKV7mB8kkcjSNo7Qg2PJeyiONatKukgknkMeSMAuyk3tcDZ0qeaocTlmppBLI6TJJZpe4udYi9sztpW21l+5dV8gffarbhGUNrHI4deourv7va/u37lv3lAr7FCXODW73OAF77ybLqlqGtFydlv8Av0rJwuVpmiAO3O3ZuOxzb+kdKqRW871k0ovD34JnFqeru1JdER2p3nmKuikiLWMad7WtB+gWXOPcPAFyXQjBR4Hk7b7LcbbzgIiLYhCIiAIiIAtHpBpnS0DmNqHuaXguaAx7rgGx7kGy3iqHXaPZFL4uX77FHZJxjlFrSUxutUJcN/kbnGNM8Dqxaa7vjcBKHD6Q1RJuh9JWveMNqC5zRmMUzHt2G/cucBdQwLb6L6Svw+fhmMEhyluVxLd/HcA7lV7zaf6kdz8G6Yt0Seejax5GrliLHOa4Wc0ua4cjmkgjpBXD/t+TkK7KicyPe91sz3Oe627M5xcbDkuSutQnRRY+k+LvqsBppJDd/DRtceUtbILquFN60f6eh+dD0SKEKS3j8EUtEkoNL/JmdgeHCpqIoScokcG35FZR1Jx98O8kdarLCcRNNPHM1ocY3Zg0mwPMSFOjruqB/wCtF5x/Ut65QS/UQ6urUysTpe7HXG8463aIQCgjBuGRTNvy2MIVeKxdb9VwzaCUAhr45iL8V+BNlXS0u9Nk+g9Xj8fNky1T+6LfkP8AQpJiuuOSGeaIUrXCKWWPMZiM2R7mXtwZte11X+jGkLqCoE7WCQgOblLst784B9CwK2rM0skrrB0r3yOA3AvcXkDmuVlWOMUkaS0cbLpTsWVhY3/QsXs3yd6M8+f+NZelGk//AJDA5ZsmR3CRNc3NcAiZm51hfZbiVUKdU4/07P4+P8aNbRnKSafQiu01VUq3BYe2uvzIKCu6ipjLIyMGxe4NB5CTZdKz8A9tQeNZ6VDHe0dC1uNcmuSfkd2k+jb6Co4GRwccjXhzb2s4kW287StTzKca4fdEfN4vvzKELM1iTRpppOVUZPi0W5qv0gfNRTwSEuMDXBhJueDLTYX5tyqGHuR4B6FYWqQ9tV+JP91XkPcjwD0LebzGJBpYqN1qXVeTOTjYE8is7B9UUc8EUpncDI0OsG7rjwqsnC6nmGa3p4IY4hTxOEbQ0EvcCQOMiyVOCztDW13z2e5fXO/HQsnQ7RFuHRvY15fndmuRa2yy6NZfuXVfIH32rloLpccRgc9zBG5ji0hpJHKLE8y4azXAYVVk+8H32q28OG7ocCG1HULb47Sz/J5/ZCB9N7347m6yMKceHYCN0jLHZt2hdK78KI4aMC2yRgNuI5gqMeJ6a1JQeOj8j07HuHgC5LjHuHgC5LpHjwiIgCIiAIiIAozp3oa3EoWgENljJMb/AA2zNPxTYdAUmXVVOcGOLLFwa4tB3ZrG17cV1hpNYZvXOUJKUXhlB1WrvEIyQYC7naQQV0esev72k6FIma66wgHgafb4z8y+nXVWfAU/2n5lS/pe09DnXdERz1j1/e0nQs3DdWdfM4B0XBN43PI2DwcatfHNLuBw01kbQSWxljXbrve1gBtyXv8AQq+7NNZ8DT/afmUko1we8r13ay+DcMdPvJKNL9CnnC4qamGd0T2PIJsXWDw4jnu5Vz2PcQ73d0jrVp6vdN34k2USsax8bh3F8paQLHtje97qK4trhqYqiaOOGAsjlkjaXZ7kMeW3NnW22WZ928SZFp3qoN0wxu4/Ei3Y9xDvd3SOtfHavMRsfY7ukda3/ZprPgaf7T8yl1HrJDcNFZUR2cXmNscf8R9zYNzHYANpJ5DzBaqNUiey3W14zje8I78W0L9W4bDA/tJYmtLHe9eG2IPKCLgqrqzV1iEbiOALvjMIIK3dRrorS7tIqdjeIOEjz5Qe30Lq7MuIe8pfNyf8qTlXJ5ZiijWUx2Y4x0ZovWPX97SdCesev72k6FvezLiHvKXzcn/Ks3Dddc7XD1RBG9t9phzMcBzNe5wcfpC1xV7SdvXJcIkfodW+ISuA4EsHG55AAVi4zoS9mDmkgs6QGN5vszObI17rdBstlpLphwOHerKbLIDwWTNexD3tbtAIIO1QHs01nwNP9p+ZSPu693UpR/Falqxf2v3b0aHse4h3u7pHWszBtAq9lRC50Dg1sjCTcbADt41suzTWfA0/2n5k7NNZ8DT/AGn5lGnUnneWpR10ouLxv9xsdZ+h1XU1bZYI+EaYmM2HaC1zyb34u2CiHY9xDvd3SOtSak12zgjhaaNzePg3uabcdg4EE9HhVlYHpBFW04nhJLSDscLOa4b2uHEQVIo12PKK07dXpYJSSxw6kD1a6K1VO6o4aMx548rSSNp28ihfY5xBva8ATbZcEWNuMX4lvWa66wgHgafaB8J+ZfTrqrPgaf7T8y0cqmkieNetjKUkll4zw5Gh7HuId7u6R1p2PcQ73d0jrV64JiXqmnjmtl4RodbkusDTXHn0NHJPG1rnMMYAffL20jWG9iDuKkdMEslSHaGonJQWMt4NLqrwOekglbOwsLn3ANtotzLeabYU+qoKiGOxe9lmg7jZwNt3IFWp11VnwNP9p+Zdceu6sI2w042kbpOI8V3ciK2GzgPR6nvNtpZznijS9jzEO93dI6124dq8r2SsPqdwAe1xPa++uTv8K3PZqrPgaf7T8y7qXXbUA/pKaJzePI9zTz2zAhRrui5Ja1prC8C3WDYPAFyWr0c0jhr4RLCTbc5rtjmOG9rhy/UVtFbTycCUXF4fEIiLJgIiIAiIgCIiA816SUPAVlTFa2SaS3yS4uZ/tLVrlMtbVBwWJOcBsmjjk8LheM2+hjelQ1c2axJo9lRPbrjLqkTrGsWLsBpI77XTBjvBG17vvZFBVlTVpdDFFfZG6Z1ueTJ/Zp6VipOW0zXT193Fr2vz+hOtUWI8FVTAnY6Eu8i5P1KDGUvJcd7iXHwuOY/WVlYbXGFz3NNi6KWMH5bC1YgCOWYpCuvZtnPrjwQKmem9KYaHDI9wLJ3kfGPBbehx6VFKCm4WWNg/fe1vSVYWuiIM9QtG5rJx0cAFvFf05P3EFs86quHsk/B/QrVZeF4XJUytiiGZ7twWIpbqs90o/kv9C0gsySZPqZuuqUo8URispXRSPjeLPjc5jhyFpsV0rcaYe6FX4+T0rTrV7mSwe1FN80icU05do7MCdjaiMDwGZhUHU0ov2fqfnEX4rFC1JZy9yK2k4Wfvl8jsp4DI9rGi7nENA5SdyycXweWkl4KZuR9g62/tTex2eA9C6KSpMUjJG2zMcHC+0XG64BGxZWP47LXTGabLnIa2zBla1rb2DQSTvJO0naVpux7Sd953n/XHia4XVm6mKk+yo79rYPtyG1lWrIy4gNBJOwAb+hXJqv0XkpYJZZm5XyjY07w0DjU1MXtZKHaVkVVsZ3vBS0Xct8A9C5lcYe5HgHoXIqudXmeidCPaFN4tq1mtj3Lm+VB+NGtnoR7QpvFtWs1se5c3yoPxo10p+g/ceP0/rEP3LzKIy7b+Dj5OZdkEBe5rGi7nEADnO5cCbLOwH21B41npXPistHqrXswk1xSbOGLYRNSSmKduV2Vr7fFcSAb7jtaVh7b81j07P8qc64fdFvzeL78yg6zNYk0jTTyc6oylxaLJ1JTOEtQy+wta63Pu9CtxVBqV9sT+Lb95W+rtXoI85r/WJfDyQREUpSCIiAIiIAiIgKv13UPa0s3I6SI/1NDx9x3SqqV761aDhcMlI3xFko8DXDN/tLlRCo3rEz0/Zs9qhLo2vn8wuQjJBPELXPJfYFxUs0cwThsMxGT3jWuaeeIiU/U0qOMdotXW92k+rS/l/QiaIi1JyTauaHhsQhHEy7z9A61KNePd0fyaj0wLp1L0F55pT+60NH9R2+hd+vBhzUZ4rVAvzngSB9R6FZxin76nFU9rtBezK/8ALKwUt1V+6UfyX+hRJbjRPHhQ1TJ3MLw0OBa0gHaLbL7FDW0pJs6WqhKdUox44PmmA/8A0Kvx8vpWoWViteaieWYjKZZHyZb3y5iSBfjsLBYq0fElrjsxSfRE0ov2fqPnEX4rFC7Ka0Y/0/UfOIvxWKFKSzl7kVtJ/wAn75fI7aWnMj2sb3T3BovynYFl47gUtFNwMwAdla/tTcFrrgfWCvmAe2qfxrPSpPrg90R4iL78qworYz7TLtktQq+Wzn45ISf8+DnV1ar9J31VK+OVxdJB2udxuXMI7Uk8ZG6/HZUqrG1NO/SVI/lhb0v9RD2lFOnL5NFbQ9y3wD0LmVxh7keAehcioDpcz0ToR7QpvFtWs1se5c3yoPxo1EMD1utpaeKE0z38G0NzCRoBtx2IWdpNpizEsHqXtjMZZJAC0kO/jR2NwFfdkZRaT5HmK9LbVdCU1hbS6dSqlnYF7ag8az0rBJXfh9VwUsclr5HNdbdexva6pR3NM9DanKEkuOH5Ex1xe6Lfm8X35lB1utLtJTiFSZjHwYDGxtbmzdq0uNybDaS48S0oKzN5k2jXTwcKoxlxSLG1K+2J/Ft+8rfVQalR7In+Q30q31dq9BHm9f6xL4eSCIilKQREQBERAEREBhY1h4qKeaE7pY5I/KaW/wB154GidaztXQSlw2FwbsJG+1l6URRzrU+Ja0+qnRnZ59TzUNGqzvaYW+Jv2cX+eRXDq4wF0eHFkrS102fM1wsbOGXb9CmiJCtR3ozfrLLklLkebDofXRktdTyXbsNgSLgAbDbaONffWxV97y+QV6SRadxEsLtS5cl4/UhOqjBn09I4yNLHveTZwsbDYFsNP9FDiFLkYQJY3Z4yd17EFp5iCR0KTIpdlY2Sj30+87xcc5PNU+itfE4iWneN/ctLhxW7bj4+JcP/AAlT8BL5DupemF8sonREvx7UuSxheP1PM5wWp+Al3+8O7l3LKo9FKyZwaynk2ne5tgOckr0dZfU7iJh9qXNciucY0NlhwQ00Y4SXNHI8DjtI1z7ctgPqVXx6L1l9tPN5Jt4P+8q9LItpVRkQU62ypYXXO888YDo3VtqonOglDRLGblpsALXPTfoUp1raP1Eta2SOJz2GFjbtF9rXSEg23bwreRO6jjZNvx9ned5uzjHzPNh0XrLj2PL5BU/1S4PPDLPwkT2ZmADMCLm/OrURI1Ri8ozdr7LYOEksP76nm31p1rO1NPLduw2bcXHIRvX31sVfe8vkFekUWv4eJL+a3dF4/U82nRis73l8gqU4Po5UnCq2PgXh7nwOa0ixIY9rnWvv2Aq6UWVTFEc+0bZ4yluaf8fE82HRis73l3e8KN0Xqxs9Ty7PiFek0WO4ib/ml3ReP1PNvrYq+95fIK5w6IVzzZtNKb8osOkr0eidxEPtS59P4/2QzVroa+gic6W3Cy2uB+60bhdTNEUyWNyOdKTk9p8QiIsmoREQBERAEREAREQBERAEREAREQBERAEREAREQBERAEREAREQBERAEREAREQBERAEREAREQH/2Q=="/>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CA">
              <a:solidFill>
                <a:prstClr val="black"/>
              </a:solidFill>
              <a:latin typeface="Palatino Linotype"/>
              <a:cs typeface="+mn-cs"/>
            </a:endParaRPr>
          </a:p>
        </p:txBody>
      </p:sp>
      <p:sp>
        <p:nvSpPr>
          <p:cNvPr id="6" name="AutoShape 6" descr="data:image/jpeg;base64,/9j/4AAQSkZJRgABAQAAAQABAAD/2wCEAAkGBhIQERQUEhQVFBUUFxQVFRQVFRcYGBUVFxUVFRUWFhUXHCgfGBkkGhoUHzIsIycpLCwsFx4xNTAqNSYrLCkBCQoKDgwOGg8PGi8kHyQqLCwsLCwtLCwsLCwsLS0sNCwsLSkwNCwsNCwsKi0sLCwtLCwsLCwsLCwsLCwsKSwpLP/AABEIALcBEwMBIgACEQEDEQH/xAAcAAEAAgIDAQAAAAAAAAAAAAAABgcEBQIDCAH/xABPEAABAwICBAYJEAkEAwEAAAABAAIDBBEFEgYHITETQVFhkdEXIjJUcXOSk7EUFiQ0NVJTYnJ0gaGjsrPSIzM2QkNjgsHhJqLT8BVE4iX/xAAaAQEAAgMBAAAAAAAAAAAAAAAAAwQBAgUG/8QANxEAAgIBAQUECAUEAwEAAAAAAAECAxEEEiExQVEFE6GxMjRhcYHB0fAUFSJykSNCUuFDYqIz/9oADAMBAAIRAxEAPwC8UREAREQBERAEREAREQBERAEREAREQBERAEREAREQBERAEREAREQBERAEREAREQBERAEREAREQBERAEREAREQBU/rbo6qlkE8dXUBk7iBGyaRvBua2/ahpAym3SsnTnTisocSe2F4LBHH+ikbmZdwNzYEEHZxFRHSfTepxFrGztiAjcXN4Nrmm5BbtzPdssq1lq4czs6TRWJqe7Za8zS0mP1xaC6qqg7jBqJTzG1n81+NZtDidbLIyJtVU5pHBo9kS7z/AFLVs3LIoat0MrJWWzRuDmhwJFxuuARs+lV9rfvOq6Eq2orfjc/bg9IYJRyQwRxyv4R7Ghpeb3dbZtJ2k85WcqIxTWtiMzMofHDx5oWODjbiu9ztngW91g6WVccOHvimfE6aKR0mTYHEcERvB5T0q2ro4bXI4MtBYpxjJrMs+BbSLzr698R77m6W9SmGqzSirnrHxzzvlaY7gPscpaTtFhx3+oJG5SeDN/Z86YObaeC2kVA45ppXsqahraqVrWzTNa0EWDWyOAA2cgCwBpxiN/bc1rco3+Ste/XQkXZdm79S8foejUVXVelFUcBZOJXNm4RjOEHdEZ8pvzkKDevjEe+5ulvUtpXKJHT2fO1Nprc2ufI9FIvOvr4xHvybpb1L47TnEbH2XN0jqWv4iPQm/KbP8l4/Q9Fotbo5WumpYZH7XPYCfCtkrByAiIgCIiAIiIAiIgCIiAIiIAiIgCIiAIiIAiIgKc1j6NVNRiZMUTnB8cYa4Wt2oOa54vpUVx7ROpoWsdOwNDyWtsQbkC/FzL0aq013/qKXxrvwyq1lcUnI7Gj1lkrIVcuHgVKu2kpnSyMjYLue4NaOUldS2ei/t6l8cz+6qxWZJHbuk41ykuKTfgZ+Jau6+GMvdCSBvykE9C2es2Fwp8LBu0thkuOP+Ds2q8FU+u/9ZR/JqPTCrU4KEW17Dh6bUz1F8FPlny/0ViCpxqgNq8+KcoQvjmg71WjLZeTtX097W684yZ+P+26n5xUfivWAN5+j/v1r6AllrklUcJE/qP2bb49n4igCn84/023x7PxFAFLbxXuRT0PoS/c/kZOG0XDTRxXy8I4NueK/Gp+dS5tb1Wzw5f8AKrXLfeuEkDbHYNyxGSS3rJtdRZZLMJ7J6cwTD/U9PHFfNkaG35bLOWo0Slc+ip3OJJMbbk8a266B5NhERAEREAREQBERAEREAREQBERAEREAREQBERAFWuu/9RS+Nf8AhlWUq113fqKXxr/wyo7fQZd0HrEfvkVItnov7epfHM/utYtnov7epfHM/uqMPSXvPS6j/wCM/wBr8j0kqn14frKP5NR6YVbCqfXh+so/k1HphV270Gec7O9Yj8fJlZKS6v8AR+KuqjFLfLkLu1NjdRpTjU/7fPinKpVvmju61uNEmvZ5oiOKUwjnmjbujllY2/I2RzR9QCxVn4/7bqfnFR+M9YCjfEtQ9FE/qP2bb49n4igCn9R+zbfHs/EUAUtvFe4p6H0JfufyM3BKRs1RDG7uXva025CrgOqCg/meV/hUxR1boZGSMtmYQ5txcXG6441K3a3MSt3UPmv/AKWa5wiv1Ii1envtmnXLCx1aLrw6hbBEyJl8rAGi++wWSsHA8QNRTxSkWL2hxA4rrOV480EREAREQBERAEREAREQBERAERRjTrTVuGxNIbwkspIjYTYWbbM5x35Rcbt5I8Iw2kss3rrlZJRit7JOiombWviTjcSRs5mxNt/vufrXDsp4n8O3zMfUoPxETo/lV3VeP0L5RUN2U8T+Hb5mPqWwwjXHVxvHqhsczL9tlbkeBytIOUm3FbbyhZV8TEuzLkuT+JdKKGab6YPhw+Kqo3NPCSRgOc3MC1zXndy7Aq97LOJe/i80OtbStjF4ZFTobbo7UcfEvVVnpzoLiFdUl7ZWvhH6pju14MEDMABvNxvO1RY62sS9/F5odaO1tYlbu4vNDrUcrYSWGW6tBqapbUGs/fVHf2IK/wDleUepcodU2Isc17HRNc0hzXB+0EbQdysDSDTsUlDFUFgdJMGiOO9hmIzEk+9AuegcarWXWxiTiSJI2DkbE23+8krElVB8DNM9bfHaUlj2pfQunBROIIxUlplDQHlu4kcezl3qKaytCpsQMDoHNBi4QFrtlw/Ib35svJxqveynifw7fMx9SHWlifw7fMx9Sy7oSWGmYr7P1FctuLWfv2GZ2IK/+V5R6lJdX+gFVQ1RlmyZchb2rrm5UcwzXBXRuHDCOZl+2GTI+3xXNNr+EKf6UaXFuF+rKRwu7giwubewe9rSC3lsSkO79JLgY1C1e6qx5Ut3LHlkheN6pqx9RM+N0bmSSSSAk5T27i+xG3deywexBX/yvKPUunss4l7+LzQ607LOJe/i8yOtaZq6FlV65LG2vD6E0OgU7sH9RlzBKHh442mzs1r8SiPYgr/5XlnqWLPrdxMC7XwnebcCNtgd3bctllUWuHEGEGQQSjjbkcw25nBxsfoK2cqnvZDCrW15jCS68ufvQ7EFf/K8o9SO1P15G+Lyj1K08C0qjrqR08V2kNdmY612PAJseX+4VRN1u4nlBMkO21/0I61mUaljdxNardbY5JSxs8cpfQujR6hdBTRRPtmYwNNt1wtiqIdrbxIfxItv8oda5dlnEvfxeaHWtu/iQ/llz5r+f9F6oquptYdW7Cpqi7OGiljYHZO1Ie8DufAVGna2cT4pIef9D/8AS2d0URw7PtnnGNzwXsioka2cT9/F5kda+9lnEvfxeaHWte/iSLsu72ffwL1RUbBraxHM3M6IjM244IC4uLi99mxXbTS52NduzNB6RdSQmp8CrqNNOhpT5naiItysEREAREQBVDrtPsil8VJ99it5QXWpolJWQslgGaWDN2gtd7HWJAvszAgEfSo7YuUWkXNFZGu5Slw3+RSi2ejuASV0whiLQ4guu47LDetYQQbOa5jhsLXtLXAjeLH+2xco5XNcHNcWuG0OaS1wPKHDaFQW570enlmyH9N4zwfE51NDJE98cjS1zHOaRY8RtfaNxtf6V1NjdyHoKmGCazamGwnZHVN4y9obJ5wCx/qBPOrG0d02w6tIY0NilO6KVjWuJ+KdrXfQb8ymjCEuZQtv1NKy4JrqiBYgT63oAeKpAF+S0igyufXFEG4ewNAA4ePYBb92RUwtbliWPYSdny2qnLq2ZOG0DqiZkTLZnnKL7r86mDtTtdbuovKKhEcrmkOaXNcNoc0kEHmI2hZbtIKux9lVPH/Hl/MtYuCX6kTW13ylmueF7kyZ61qZ0MeHROO1kUwNt1xwIVfhT3WjUuliw57zdzoZSTyk8DdQJZt9Nmmg9Xh8fNmxwDA5K2dsMdg51zc7gBvKxK2kMMskbrZo3vjdbddjiw25rhSzVP7ot+Q/0KfYpqopJ5pJS6Rhkc57g07MziXOO3lJJW8atqKaK9uu7i+UZ5awsYwUep7DKTo5KD+7PGB4OGYVKOwzSfCS9I6l0aaaNx0GDTRRlxaZIXXdvuZmLZVOCbfQinrYXzrjFP0k95UK7aSnMj2MG97g0eErqXZT1Do3te3Y5hDmnfYjdsVZcd52J5cXs8cbveZukOAS0M/BS2zZWvGU3GVxPH/SVrbrMxbF5quUyzvzyEAXsBZo3ANaAABc9Kxo4y4ho3kgDaBtO4bVl4b3Gkcxh+t78bywtUUxy1jf3THm+nKR6FW1O2zWg7diu7QLRB9DSTOl2SSsPa+9aGmwJ5VSkPcjwD0Ka1OMYplHRTjbZbNdV8z6TZTPD9VdZPEyRpiyvaHC7jex5dihqzY8bqWgBtRUNA2ACeQADkADtiii4r0lkt3wtlju5bPXdks2h1b1DcNqKV7mB8kkcjSNo7Qg2PJeyiONatKukgknkMeSMAuyk3tcDZ0qeaocTlmppBLI6TJJZpe4udYi9sztpW21l+5dV8gffarbhGUNrHI4deourv7va/u37lv3lAr7FCXODW73OAF77ybLqlqGtFydlv8Av0rJwuVpmiAO3O3ZuOxzb+kdKqRW871k0ovD34JnFqeru1JdER2p3nmKuikiLWMad7WtB+gWXOPcPAFyXQjBR4Hk7b7LcbbzgIiLYhCIiAIiIAtHpBpnS0DmNqHuaXguaAx7rgGx7kGy3iqHXaPZFL4uX77FHZJxjlFrSUxutUJcN/kbnGNM8Dqxaa7vjcBKHD6Q1RJuh9JWveMNqC5zRmMUzHt2G/cucBdQwLb6L6Svw+fhmMEhyluVxLd/HcA7lV7zaf6kdz8G6Yt0Seejax5GrliLHOa4Wc0ua4cjmkgjpBXD/t+TkK7KicyPe91sz3Oe627M5xcbDkuSutQnRRY+k+LvqsBppJDd/DRtceUtbILquFN60f6eh+dD0SKEKS3j8EUtEkoNL/JmdgeHCpqIoScokcG35FZR1Jx98O8kdarLCcRNNPHM1ocY3Zg0mwPMSFOjruqB/wCtF5x/Ut65QS/UQ6urUysTpe7HXG8463aIQCgjBuGRTNvy2MIVeKxdb9VwzaCUAhr45iL8V+BNlXS0u9Nk+g9Xj8fNky1T+6LfkP8AQpJiuuOSGeaIUrXCKWWPMZiM2R7mXtwZte11X+jGkLqCoE7WCQgOblLst784B9CwK2rM0skrrB0r3yOA3AvcXkDmuVlWOMUkaS0cbLpTsWVhY3/QsXs3yd6M8+f+NZelGk//AJDA5ZsmR3CRNc3NcAiZm51hfZbiVUKdU4/07P4+P8aNbRnKSafQiu01VUq3BYe2uvzIKCu6ipjLIyMGxe4NB5CTZdKz8A9tQeNZ6VDHe0dC1uNcmuSfkd2k+jb6Co4GRwccjXhzb2s4kW287StTzKca4fdEfN4vvzKELM1iTRpppOVUZPi0W5qv0gfNRTwSEuMDXBhJueDLTYX5tyqGHuR4B6FYWqQ9tV+JP91XkPcjwD0LebzGJBpYqN1qXVeTOTjYE8is7B9UUc8EUpncDI0OsG7rjwqsnC6nmGa3p4IY4hTxOEbQ0EvcCQOMiyVOCztDW13z2e5fXO/HQsnQ7RFuHRvY15fndmuRa2yy6NZfuXVfIH32rloLpccRgc9zBG5ji0hpJHKLE8y4azXAYVVk+8H32q28OG7ocCG1HULb47Sz/J5/ZCB9N7347m6yMKceHYCN0jLHZt2hdK78KI4aMC2yRgNuI5gqMeJ6a1JQeOj8j07HuHgC5LjHuHgC5LpHjwiIgCIiAIiIAozp3oa3EoWgENljJMb/AA2zNPxTYdAUmXVVOcGOLLFwa4tB3ZrG17cV1hpNYZvXOUJKUXhlB1WrvEIyQYC7naQQV0esev72k6FIma66wgHgafb4z8y+nXVWfAU/2n5lS/pe09DnXdERz1j1/e0nQs3DdWdfM4B0XBN43PI2DwcatfHNLuBw01kbQSWxljXbrve1gBtyXv8AQq+7NNZ8DT/afmUko1we8r13ay+DcMdPvJKNL9CnnC4qamGd0T2PIJsXWDw4jnu5Vz2PcQ73d0jrVp6vdN34k2USsax8bh3F8paQLHtje97qK4trhqYqiaOOGAsjlkjaXZ7kMeW3NnW22WZ928SZFp3qoN0wxu4/Ei3Y9xDvd3SOtfHavMRsfY7ukda3/ZprPgaf7T8yl1HrJDcNFZUR2cXmNscf8R9zYNzHYANpJ5DzBaqNUiey3W14zje8I78W0L9W4bDA/tJYmtLHe9eG2IPKCLgqrqzV1iEbiOALvjMIIK3dRrorS7tIqdjeIOEjz5Qe30Lq7MuIe8pfNyf8qTlXJ5ZiijWUx2Y4x0ZovWPX97SdCesev72k6FvezLiHvKXzcn/Ks3Dddc7XD1RBG9t9phzMcBzNe5wcfpC1xV7SdvXJcIkfodW+ISuA4EsHG55AAVi4zoS9mDmkgs6QGN5vszObI17rdBstlpLphwOHerKbLIDwWTNexD3tbtAIIO1QHs01nwNP9p+ZSPu693UpR/Falqxf2v3b0aHse4h3u7pHWszBtAq9lRC50Dg1sjCTcbADt41suzTWfA0/2n5k7NNZ8DT/AGn5lGnUnneWpR10ouLxv9xsdZ+h1XU1bZYI+EaYmM2HaC1zyb34u2CiHY9xDvd3SOtSak12zgjhaaNzePg3uabcdg4EE9HhVlYHpBFW04nhJLSDscLOa4b2uHEQVIo12PKK07dXpYJSSxw6kD1a6K1VO6o4aMx548rSSNp28ihfY5xBva8ATbZcEWNuMX4lvWa66wgHgafaB8J+ZfTrqrPgaf7T8y0cqmkieNetjKUkll4zw5Gh7HuId7u6R1p2PcQ73d0jrV64JiXqmnjmtl4RodbkusDTXHn0NHJPG1rnMMYAffL20jWG9iDuKkdMEslSHaGonJQWMt4NLqrwOekglbOwsLn3ANtotzLeabYU+qoKiGOxe9lmg7jZwNt3IFWp11VnwNP9p+Zdceu6sI2w042kbpOI8V3ciK2GzgPR6nvNtpZznijS9jzEO93dI6124dq8r2SsPqdwAe1xPa++uTv8K3PZqrPgaf7T8y7qXXbUA/pKaJzePI9zTz2zAhRrui5Ja1prC8C3WDYPAFyWr0c0jhr4RLCTbc5rtjmOG9rhy/UVtFbTycCUXF4fEIiLJgIiIAiIgCIiA816SUPAVlTFa2SaS3yS4uZ/tLVrlMtbVBwWJOcBsmjjk8LheM2+hjelQ1c2axJo9lRPbrjLqkTrGsWLsBpI77XTBjvBG17vvZFBVlTVpdDFFfZG6Z1ueTJ/Zp6VipOW0zXT193Fr2vz+hOtUWI8FVTAnY6Eu8i5P1KDGUvJcd7iXHwuOY/WVlYbXGFz3NNi6KWMH5bC1YgCOWYpCuvZtnPrjwQKmem9KYaHDI9wLJ3kfGPBbehx6VFKCm4WWNg/fe1vSVYWuiIM9QtG5rJx0cAFvFf05P3EFs86quHsk/B/QrVZeF4XJUytiiGZ7twWIpbqs90o/kv9C0gsySZPqZuuqUo8URispXRSPjeLPjc5jhyFpsV0rcaYe6FX4+T0rTrV7mSwe1FN80icU05do7MCdjaiMDwGZhUHU0ov2fqfnEX4rFC1JZy9yK2k4Wfvl8jsp4DI9rGi7nENA5SdyycXweWkl4KZuR9g62/tTex2eA9C6KSpMUjJG2zMcHC+0XG64BGxZWP47LXTGabLnIa2zBla1rb2DQSTvJO0naVpux7Sd953n/XHia4XVm6mKk+yo79rYPtyG1lWrIy4gNBJOwAb+hXJqv0XkpYJZZm5XyjY07w0DjU1MXtZKHaVkVVsZ3vBS0Xct8A9C5lcYe5HgHoXIqudXmeidCPaFN4tq1mtj3Lm+VB+NGtnoR7QpvFtWs1se5c3yoPxo10p+g/ceP0/rEP3LzKIy7b+Dj5OZdkEBe5rGi7nEADnO5cCbLOwH21B41npXPistHqrXswk1xSbOGLYRNSSmKduV2Vr7fFcSAb7jtaVh7b81j07P8qc64fdFvzeL78yg6zNYk0jTTyc6oylxaLJ1JTOEtQy+wta63Pu9CtxVBqV9sT+Lb95W+rtXoI85r/WJfDyQREUpSCIiAIiIAiIgKv13UPa0s3I6SI/1NDx9x3SqqV761aDhcMlI3xFko8DXDN/tLlRCo3rEz0/Zs9qhLo2vn8wuQjJBPELXPJfYFxUs0cwThsMxGT3jWuaeeIiU/U0qOMdotXW92k+rS/l/QiaIi1JyTauaHhsQhHEy7z9A61KNePd0fyaj0wLp1L0F55pT+60NH9R2+hd+vBhzUZ4rVAvzngSB9R6FZxin76nFU9rtBezK/8ALKwUt1V+6UfyX+hRJbjRPHhQ1TJ3MLw0OBa0gHaLbL7FDW0pJs6WqhKdUox44PmmA/8A0Kvx8vpWoWViteaieWYjKZZHyZb3y5iSBfjsLBYq0fElrjsxSfRE0ov2fqPnEX4rFC7Ka0Y/0/UfOIvxWKFKSzl7kVtJ/wAn75fI7aWnMj2sb3T3BovynYFl47gUtFNwMwAdla/tTcFrrgfWCvmAe2qfxrPSpPrg90R4iL78qworYz7TLtktQq+Wzn45ISf8+DnV1ar9J31VK+OVxdJB2udxuXMI7Uk8ZG6/HZUqrG1NO/SVI/lhb0v9RD2lFOnL5NFbQ9y3wD0LmVxh7keAehcioDpcz0ToR7QpvFtWs1se5c3yoPxo1EMD1utpaeKE0z38G0NzCRoBtx2IWdpNpizEsHqXtjMZZJAC0kO/jR2NwFfdkZRaT5HmK9LbVdCU1hbS6dSqlnYF7ag8az0rBJXfh9VwUsclr5HNdbdexva6pR3NM9DanKEkuOH5Ex1xe6Lfm8X35lB1utLtJTiFSZjHwYDGxtbmzdq0uNybDaS48S0oKzN5k2jXTwcKoxlxSLG1K+2J/Ft+8rfVQalR7In+Q30q31dq9BHm9f6xL4eSCIilKQREQBERAEREBhY1h4qKeaE7pY5I/KaW/wB154GidaztXQSlw2FwbsJG+1l6URRzrU+Ja0+qnRnZ59TzUNGqzvaYW+Jv2cX+eRXDq4wF0eHFkrS102fM1wsbOGXb9CmiJCtR3ozfrLLklLkebDofXRktdTyXbsNgSLgAbDbaONffWxV97y+QV6SRadxEsLtS5cl4/UhOqjBn09I4yNLHveTZwsbDYFsNP9FDiFLkYQJY3Z4yd17EFp5iCR0KTIpdlY2Sj30+87xcc5PNU+itfE4iWneN/ctLhxW7bj4+JcP/AAlT8BL5DupemF8sonREvx7UuSxheP1PM5wWp+Al3+8O7l3LKo9FKyZwaynk2ne5tgOckr0dZfU7iJh9qXNciucY0NlhwQ00Y4SXNHI8DjtI1z7ctgPqVXx6L1l9tPN5Jt4P+8q9LItpVRkQU62ypYXXO888YDo3VtqonOglDRLGblpsALXPTfoUp1raP1Eta2SOJz2GFjbtF9rXSEg23bwreRO6jjZNvx9ned5uzjHzPNh0XrLj2PL5BU/1S4PPDLPwkT2ZmADMCLm/OrURI1Ri8ozdr7LYOEksP76nm31p1rO1NPLduw2bcXHIRvX31sVfe8vkFekUWv4eJL+a3dF4/U82nRis73l8gqU4Po5UnCq2PgXh7nwOa0ixIY9rnWvv2Aq6UWVTFEc+0bZ4yluaf8fE82HRis73l3e8KN0Xqxs9Ty7PiFek0WO4ib/ml3ReP1PNvrYq+95fIK5w6IVzzZtNKb8osOkr0eidxEPtS59P4/2QzVroa+gic6W3Cy2uB+60bhdTNEUyWNyOdKTk9p8QiIsmoREQBERAEREAREQBERAEREAREQBERAEREAREQBERAEREAREQBERAEREAREQBERAEREAREQH/2Q=="/>
          <p:cNvSpPr>
            <a:spLocks noChangeAspect="1" noChangeArrowheads="1"/>
          </p:cNvSpPr>
          <p:nvPr/>
        </p:nvSpPr>
        <p:spPr bwMode="auto">
          <a:xfrm>
            <a:off x="307975" y="5953"/>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CA">
              <a:solidFill>
                <a:prstClr val="black"/>
              </a:solidFill>
              <a:latin typeface="Palatino Linotype"/>
              <a:cs typeface="+mn-cs"/>
            </a:endParaRPr>
          </a:p>
        </p:txBody>
      </p:sp>
      <p:sp>
        <p:nvSpPr>
          <p:cNvPr id="13" name="Title 1"/>
          <p:cNvSpPr>
            <a:spLocks noGrp="1"/>
          </p:cNvSpPr>
          <p:nvPr>
            <p:ph type="title"/>
          </p:nvPr>
        </p:nvSpPr>
        <p:spPr>
          <a:xfrm>
            <a:off x="0" y="234553"/>
            <a:ext cx="9143999" cy="681540"/>
          </a:xfrm>
        </p:spPr>
        <p:txBody>
          <a:bodyPr/>
          <a:lstStyle/>
          <a:p>
            <a:r>
              <a:rPr lang="en-CA" sz="4800" dirty="0" smtClean="0">
                <a:solidFill>
                  <a:schemeClr val="bg1"/>
                </a:solidFill>
                <a:latin typeface="Tahoma" pitchFamily="34" charset="0"/>
                <a:ea typeface="Tahoma" pitchFamily="34" charset="0"/>
                <a:cs typeface="Tahoma" pitchFamily="34" charset="0"/>
              </a:rPr>
              <a:t>Back to the Start</a:t>
            </a:r>
            <a:endParaRPr lang="en-CA" sz="4800" dirty="0">
              <a:solidFill>
                <a:schemeClr val="bg1"/>
              </a:solidFill>
              <a:latin typeface="Tahoma" pitchFamily="34" charset="0"/>
              <a:ea typeface="Tahoma" pitchFamily="34" charset="0"/>
              <a:cs typeface="Tahoma" pitchFamily="34" charset="0"/>
            </a:endParaRPr>
          </a:p>
        </p:txBody>
      </p:sp>
      <p:sp>
        <p:nvSpPr>
          <p:cNvPr id="25" name="TextBox 24"/>
          <p:cNvSpPr txBox="1"/>
          <p:nvPr/>
        </p:nvSpPr>
        <p:spPr>
          <a:xfrm>
            <a:off x="827584" y="2235517"/>
            <a:ext cx="7560840" cy="1200329"/>
          </a:xfrm>
          <a:prstGeom prst="rect">
            <a:avLst/>
          </a:prstGeom>
          <a:noFill/>
        </p:spPr>
        <p:txBody>
          <a:bodyPr wrap="square" rtlCol="0">
            <a:spAutoFit/>
          </a:bodyPr>
          <a:lstStyle/>
          <a:p>
            <a:pPr algn="ctr" eaLnBrk="1" fontAlgn="auto" hangingPunct="1">
              <a:spcBef>
                <a:spcPts val="0"/>
              </a:spcBef>
              <a:spcAft>
                <a:spcPts val="0"/>
              </a:spcAft>
            </a:pPr>
            <a:r>
              <a:rPr lang="en-CA" sz="3600" dirty="0" smtClean="0">
                <a:solidFill>
                  <a:srgbClr val="C3986D">
                    <a:lumMod val="20000"/>
                    <a:lumOff val="80000"/>
                  </a:srgbClr>
                </a:solidFill>
                <a:latin typeface="Tahoma" pitchFamily="34" charset="0"/>
                <a:ea typeface="Tahoma" pitchFamily="34" charset="0"/>
                <a:cs typeface="Tahoma" pitchFamily="34" charset="0"/>
              </a:rPr>
              <a:t>The trick of teaching a compiler</a:t>
            </a:r>
            <a:r>
              <a:rPr lang="en-CA" sz="3600" dirty="0">
                <a:solidFill>
                  <a:srgbClr val="C3986D">
                    <a:lumMod val="20000"/>
                    <a:lumOff val="80000"/>
                  </a:srgbClr>
                </a:solidFill>
                <a:latin typeface="Tahoma" pitchFamily="34" charset="0"/>
                <a:ea typeface="Tahoma" pitchFamily="34" charset="0"/>
                <a:cs typeface="Tahoma" pitchFamily="34" charset="0"/>
              </a:rPr>
              <a:t> </a:t>
            </a:r>
            <a:r>
              <a:rPr lang="en-CA" sz="3600" dirty="0" smtClean="0">
                <a:solidFill>
                  <a:srgbClr val="C3986D">
                    <a:lumMod val="20000"/>
                    <a:lumOff val="80000"/>
                  </a:srgbClr>
                </a:solidFill>
                <a:latin typeface="Tahoma" pitchFamily="34" charset="0"/>
                <a:ea typeface="Tahoma" pitchFamily="34" charset="0"/>
                <a:cs typeface="Tahoma" pitchFamily="34" charset="0"/>
              </a:rPr>
              <a:t>how to talk</a:t>
            </a:r>
          </a:p>
        </p:txBody>
      </p:sp>
    </p:spTree>
    <p:extLst>
      <p:ext uri="{BB962C8B-B14F-4D97-AF65-F5344CB8AC3E}">
        <p14:creationId xmlns:p14="http://schemas.microsoft.com/office/powerpoint/2010/main" val="421644998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4090"/>
            <a:ext cx="9144000" cy="5036395"/>
          </a:xfrm>
          <a:prstGeom prst="rect">
            <a:avLst/>
          </a:prstGeom>
        </p:spPr>
      </p:pic>
      <p:sp>
        <p:nvSpPr>
          <p:cNvPr id="5" name="AutoShape 4" descr="data:image/jpeg;base64,/9j/4AAQSkZJRgABAQAAAQABAAD/2wCEAAkGBhIQERQUEhQVFBUUFxQVFRQVFRcYGBUVFxUVFRUWFhUXHCgfGBkkGhoUHzIsIycpLCwsFx4xNTAqNSYrLCkBCQoKDgwOGg8PGi8kHyQqLCwsLCwtLCwsLCwsLS0sNCwsLSkwNCwsNCwsKi0sLCwtLCwsLCwsLCwsLCwsKSwpLP/AABEIALcBEwMBIgACEQEDEQH/xAAcAAEAAgIDAQAAAAAAAAAAAAAABgcEBQIDCAH/xABPEAABAwICBAYJEAkEAwEAAAABAAIDBBEFEgYHITETQVFhkdEXIjJUcXOSk7EUFiQ0NVJTYnJ0gaGjsrPSIzM2QkNjgsHhJqLT8BVE4iX/xAAaAQEAAgMBAAAAAAAAAAAAAAAAAwQBAgUG/8QANxEAAgIBAQUECAUEAwEAAAAAAAECAxEEEiExQVEFE6GxMjRhcYHB0fAUFSJykSNCUuFDYqIz/9oADAMBAAIRAxEAPwC8UREAREQBERAEREAREQBERAEREAREQBERAEREAREQBERAEREAREQBERAEREAREQBERAEREAREQBERAEREAREQBU/rbo6qlkE8dXUBk7iBGyaRvBua2/ahpAym3SsnTnTisocSe2F4LBHH+ikbmZdwNzYEEHZxFRHSfTepxFrGztiAjcXN4Nrmm5BbtzPdssq1lq4czs6TRWJqe7Za8zS0mP1xaC6qqg7jBqJTzG1n81+NZtDidbLIyJtVU5pHBo9kS7z/AFLVs3LIoat0MrJWWzRuDmhwJFxuuARs+lV9rfvOq6Eq2orfjc/bg9IYJRyQwRxyv4R7Ghpeb3dbZtJ2k85WcqIxTWtiMzMofHDx5oWODjbiu9ztngW91g6WVccOHvimfE6aKR0mTYHEcERvB5T0q2ro4bXI4MtBYpxjJrMs+BbSLzr698R77m6W9SmGqzSirnrHxzzvlaY7gPscpaTtFhx3+oJG5SeDN/Z86YObaeC2kVA45ppXsqahraqVrWzTNa0EWDWyOAA2cgCwBpxiN/bc1rco3+Ste/XQkXZdm79S8foejUVXVelFUcBZOJXNm4RjOEHdEZ8pvzkKDevjEe+5ulvUtpXKJHT2fO1Nprc2ufI9FIvOvr4xHvybpb1L47TnEbH2XN0jqWv4iPQm/KbP8l4/Q9Fotbo5WumpYZH7XPYCfCtkrByAiIgCIiAIiIAiIgCIiAIiIAiIgCIiAIiIAiIgKc1j6NVNRiZMUTnB8cYa4Wt2oOa54vpUVx7ROpoWsdOwNDyWtsQbkC/FzL0aq013/qKXxrvwyq1lcUnI7Gj1lkrIVcuHgVKu2kpnSyMjYLue4NaOUldS2ei/t6l8cz+6qxWZJHbuk41ykuKTfgZ+Jau6+GMvdCSBvykE9C2es2Fwp8LBu0thkuOP+Ds2q8FU+u/9ZR/JqPTCrU4KEW17Dh6bUz1F8FPlny/0ViCpxqgNq8+KcoQvjmg71WjLZeTtX097W684yZ+P+26n5xUfivWAN5+j/v1r6AllrklUcJE/qP2bb49n4igCn84/023x7PxFAFLbxXuRT0PoS/c/kZOG0XDTRxXy8I4NueK/Gp+dS5tb1Wzw5f8AKrXLfeuEkDbHYNyxGSS3rJtdRZZLMJ7J6cwTD/U9PHFfNkaG35bLOWo0Slc+ip3OJJMbbk8a266B5NhERAEREAREQBERAEREAREQBERAEREAREQBERAFWuu/9RS+Nf8AhlWUq113fqKXxr/wyo7fQZd0HrEfvkVItnov7epfHM/utYtnov7epfHM/uqMPSXvPS6j/wCM/wBr8j0kqn14frKP5NR6YVbCqfXh+so/k1HphV270Gec7O9Yj8fJlZKS6v8AR+KuqjFLfLkLu1NjdRpTjU/7fPinKpVvmju61uNEmvZ5oiOKUwjnmjbujllY2/I2RzR9QCxVn4/7bqfnFR+M9YCjfEtQ9FE/qP2bb49n4igCn9R+zbfHs/EUAUtvFe4p6H0JfufyM3BKRs1RDG7uXva025CrgOqCg/meV/hUxR1boZGSMtmYQ5txcXG6441K3a3MSt3UPmv/AKWa5wiv1Ii1envtmnXLCx1aLrw6hbBEyJl8rAGi++wWSsHA8QNRTxSkWL2hxA4rrOV480EREAREQBERAEREAREQBERAERRjTrTVuGxNIbwkspIjYTYWbbM5x35Rcbt5I8Iw2kss3rrlZJRit7JOiombWviTjcSRs5mxNt/vufrXDsp4n8O3zMfUoPxETo/lV3VeP0L5RUN2U8T+Hb5mPqWwwjXHVxvHqhsczL9tlbkeBytIOUm3FbbyhZV8TEuzLkuT+JdKKGab6YPhw+Kqo3NPCSRgOc3MC1zXndy7Aq97LOJe/i80OtbStjF4ZFTobbo7UcfEvVVnpzoLiFdUl7ZWvhH6pju14MEDMABvNxvO1RY62sS9/F5odaO1tYlbu4vNDrUcrYSWGW6tBqapbUGs/fVHf2IK/wDleUepcodU2Isc17HRNc0hzXB+0EbQdysDSDTsUlDFUFgdJMGiOO9hmIzEk+9AuegcarWXWxiTiSJI2DkbE23+8krElVB8DNM9bfHaUlj2pfQunBROIIxUlplDQHlu4kcezl3qKaytCpsQMDoHNBi4QFrtlw/Ib35svJxqveynifw7fMx9SHWlifw7fMx9Sy7oSWGmYr7P1FctuLWfv2GZ2IK/+V5R6lJdX+gFVQ1RlmyZchb2rrm5UcwzXBXRuHDCOZl+2GTI+3xXNNr+EKf6UaXFuF+rKRwu7giwubewe9rSC3lsSkO79JLgY1C1e6qx5Ut3LHlkheN6pqx9RM+N0bmSSSSAk5T27i+xG3deywexBX/yvKPUunss4l7+LzQ607LOJe/i8yOtaZq6FlV65LG2vD6E0OgU7sH9RlzBKHh442mzs1r8SiPYgr/5XlnqWLPrdxMC7XwnebcCNtgd3bctllUWuHEGEGQQSjjbkcw25nBxsfoK2cqnvZDCrW15jCS68ufvQ7EFf/K8o9SO1P15G+Lyj1K08C0qjrqR08V2kNdmY612PAJseX+4VRN1u4nlBMkO21/0I61mUaljdxNardbY5JSxs8cpfQujR6hdBTRRPtmYwNNt1wtiqIdrbxIfxItv8oda5dlnEvfxeaHWtu/iQ/llz5r+f9F6oquptYdW7Cpqi7OGiljYHZO1Ie8DufAVGna2cT4pIef9D/8AS2d0URw7PtnnGNzwXsioka2cT9/F5kda+9lnEvfxeaHWte/iSLsu72ffwL1RUbBraxHM3M6IjM244IC4uLi99mxXbTS52NduzNB6RdSQmp8CrqNNOhpT5naiItysEREAREQBVDrtPsil8VJ99it5QXWpolJWQslgGaWDN2gtd7HWJAvszAgEfSo7YuUWkXNFZGu5Slw3+RSi2ejuASV0whiLQ4guu47LDetYQQbOa5jhsLXtLXAjeLH+2xco5XNcHNcWuG0OaS1wPKHDaFQW570enlmyH9N4zwfE51NDJE98cjS1zHOaRY8RtfaNxtf6V1NjdyHoKmGCazamGwnZHVN4y9obJ5wCx/qBPOrG0d02w6tIY0NilO6KVjWuJ+KdrXfQb8ymjCEuZQtv1NKy4JrqiBYgT63oAeKpAF+S0igyufXFEG4ewNAA4ePYBb92RUwtbliWPYSdny2qnLq2ZOG0DqiZkTLZnnKL7r86mDtTtdbuovKKhEcrmkOaXNcNoc0kEHmI2hZbtIKux9lVPH/Hl/MtYuCX6kTW13ylmueF7kyZ61qZ0MeHROO1kUwNt1xwIVfhT3WjUuliw57zdzoZSTyk8DdQJZt9Nmmg9Xh8fNmxwDA5K2dsMdg51zc7gBvKxK2kMMskbrZo3vjdbddjiw25rhSzVP7ot+Q/0KfYpqopJ5pJS6Rhkc57g07MziXOO3lJJW8atqKaK9uu7i+UZ5awsYwUep7DKTo5KD+7PGB4OGYVKOwzSfCS9I6l0aaaNx0GDTRRlxaZIXXdvuZmLZVOCbfQinrYXzrjFP0k95UK7aSnMj2MG97g0eErqXZT1Do3te3Y5hDmnfYjdsVZcd52J5cXs8cbveZukOAS0M/BS2zZWvGU3GVxPH/SVrbrMxbF5quUyzvzyEAXsBZo3ANaAABc9Kxo4y4ho3kgDaBtO4bVl4b3Gkcxh+t78bywtUUxy1jf3THm+nKR6FW1O2zWg7diu7QLRB9DSTOl2SSsPa+9aGmwJ5VSkPcjwD0Ka1OMYplHRTjbZbNdV8z6TZTPD9VdZPEyRpiyvaHC7jex5dihqzY8bqWgBtRUNA2ACeQADkADtiii4r0lkt3wtlju5bPXdks2h1b1DcNqKV7mB8kkcjSNo7Qg2PJeyiONatKukgknkMeSMAuyk3tcDZ0qeaocTlmppBLI6TJJZpe4udYi9sztpW21l+5dV8gffarbhGUNrHI4deourv7va/u37lv3lAr7FCXODW73OAF77ybLqlqGtFydlv8Av0rJwuVpmiAO3O3ZuOxzb+kdKqRW871k0ovD34JnFqeru1JdER2p3nmKuikiLWMad7WtB+gWXOPcPAFyXQjBR4Hk7b7LcbbzgIiLYhCIiAIiIAtHpBpnS0DmNqHuaXguaAx7rgGx7kGy3iqHXaPZFL4uX77FHZJxjlFrSUxutUJcN/kbnGNM8Dqxaa7vjcBKHD6Q1RJuh9JWveMNqC5zRmMUzHt2G/cucBdQwLb6L6Svw+fhmMEhyluVxLd/HcA7lV7zaf6kdz8G6Yt0Seejax5GrliLHOa4Wc0ua4cjmkgjpBXD/t+TkK7KicyPe91sz3Oe627M5xcbDkuSutQnRRY+k+LvqsBppJDd/DRtceUtbILquFN60f6eh+dD0SKEKS3j8EUtEkoNL/JmdgeHCpqIoScokcG35FZR1Jx98O8kdarLCcRNNPHM1ocY3Zg0mwPMSFOjruqB/wCtF5x/Ut65QS/UQ6urUysTpe7HXG8463aIQCgjBuGRTNvy2MIVeKxdb9VwzaCUAhr45iL8V+BNlXS0u9Nk+g9Xj8fNky1T+6LfkP8AQpJiuuOSGeaIUrXCKWWPMZiM2R7mXtwZte11X+jGkLqCoE7WCQgOblLst784B9CwK2rM0skrrB0r3yOA3AvcXkDmuVlWOMUkaS0cbLpTsWVhY3/QsXs3yd6M8+f+NZelGk//AJDA5ZsmR3CRNc3NcAiZm51hfZbiVUKdU4/07P4+P8aNbRnKSafQiu01VUq3BYe2uvzIKCu6ipjLIyMGxe4NB5CTZdKz8A9tQeNZ6VDHe0dC1uNcmuSfkd2k+jb6Co4GRwccjXhzb2s4kW287StTzKca4fdEfN4vvzKELM1iTRpppOVUZPi0W5qv0gfNRTwSEuMDXBhJueDLTYX5tyqGHuR4B6FYWqQ9tV+JP91XkPcjwD0LebzGJBpYqN1qXVeTOTjYE8is7B9UUc8EUpncDI0OsG7rjwqsnC6nmGa3p4IY4hTxOEbQ0EvcCQOMiyVOCztDW13z2e5fXO/HQsnQ7RFuHRvY15fndmuRa2yy6NZfuXVfIH32rloLpccRgc9zBG5ji0hpJHKLE8y4azXAYVVk+8H32q28OG7ocCG1HULb47Sz/J5/ZCB9N7347m6yMKceHYCN0jLHZt2hdK78KI4aMC2yRgNuI5gqMeJ6a1JQeOj8j07HuHgC5LjHuHgC5LpHjwiIgCIiAIiIAozp3oa3EoWgENljJMb/AA2zNPxTYdAUmXVVOcGOLLFwa4tB3ZrG17cV1hpNYZvXOUJKUXhlB1WrvEIyQYC7naQQV0esev72k6FIma66wgHgafb4z8y+nXVWfAU/2n5lS/pe09DnXdERz1j1/e0nQs3DdWdfM4B0XBN43PI2DwcatfHNLuBw01kbQSWxljXbrve1gBtyXv8AQq+7NNZ8DT/afmUko1we8r13ay+DcMdPvJKNL9CnnC4qamGd0T2PIJsXWDw4jnu5Vz2PcQ73d0jrVp6vdN34k2USsax8bh3F8paQLHtje97qK4trhqYqiaOOGAsjlkjaXZ7kMeW3NnW22WZ928SZFp3qoN0wxu4/Ei3Y9xDvd3SOtfHavMRsfY7ukda3/ZprPgaf7T8yl1HrJDcNFZUR2cXmNscf8R9zYNzHYANpJ5DzBaqNUiey3W14zje8I78W0L9W4bDA/tJYmtLHe9eG2IPKCLgqrqzV1iEbiOALvjMIIK3dRrorS7tIqdjeIOEjz5Qe30Lq7MuIe8pfNyf8qTlXJ5ZiijWUx2Y4x0ZovWPX97SdCesev72k6FvezLiHvKXzcn/Ks3Dddc7XD1RBG9t9phzMcBzNe5wcfpC1xV7SdvXJcIkfodW+ISuA4EsHG55AAVi4zoS9mDmkgs6QGN5vszObI17rdBstlpLphwOHerKbLIDwWTNexD3tbtAIIO1QHs01nwNP9p+ZSPu693UpR/Falqxf2v3b0aHse4h3u7pHWszBtAq9lRC50Dg1sjCTcbADt41suzTWfA0/2n5k7NNZ8DT/AGn5lGnUnneWpR10ouLxv9xsdZ+h1XU1bZYI+EaYmM2HaC1zyb34u2CiHY9xDvd3SOtSak12zgjhaaNzePg3uabcdg4EE9HhVlYHpBFW04nhJLSDscLOa4b2uHEQVIo12PKK07dXpYJSSxw6kD1a6K1VO6o4aMx548rSSNp28ihfY5xBva8ATbZcEWNuMX4lvWa66wgHgafaB8J+ZfTrqrPgaf7T8y0cqmkieNetjKUkll4zw5Gh7HuId7u6R1p2PcQ73d0jrV64JiXqmnjmtl4RodbkusDTXHn0NHJPG1rnMMYAffL20jWG9iDuKkdMEslSHaGonJQWMt4NLqrwOekglbOwsLn3ANtotzLeabYU+qoKiGOxe9lmg7jZwNt3IFWp11VnwNP9p+Zdceu6sI2w042kbpOI8V3ciK2GzgPR6nvNtpZznijS9jzEO93dI6124dq8r2SsPqdwAe1xPa++uTv8K3PZqrPgaf7T8y7qXXbUA/pKaJzePI9zTz2zAhRrui5Ja1prC8C3WDYPAFyWr0c0jhr4RLCTbc5rtjmOG9rhy/UVtFbTycCUXF4fEIiLJgIiIAiIgCIiA816SUPAVlTFa2SaS3yS4uZ/tLVrlMtbVBwWJOcBsmjjk8LheM2+hjelQ1c2axJo9lRPbrjLqkTrGsWLsBpI77XTBjvBG17vvZFBVlTVpdDFFfZG6Z1ueTJ/Zp6VipOW0zXT193Fr2vz+hOtUWI8FVTAnY6Eu8i5P1KDGUvJcd7iXHwuOY/WVlYbXGFz3NNi6KWMH5bC1YgCOWYpCuvZtnPrjwQKmem9KYaHDI9wLJ3kfGPBbehx6VFKCm4WWNg/fe1vSVYWuiIM9QtG5rJx0cAFvFf05P3EFs86quHsk/B/QrVZeF4XJUytiiGZ7twWIpbqs90o/kv9C0gsySZPqZuuqUo8URispXRSPjeLPjc5jhyFpsV0rcaYe6FX4+T0rTrV7mSwe1FN80icU05do7MCdjaiMDwGZhUHU0ov2fqfnEX4rFC1JZy9yK2k4Wfvl8jsp4DI9rGi7nENA5SdyycXweWkl4KZuR9g62/tTex2eA9C6KSpMUjJG2zMcHC+0XG64BGxZWP47LXTGabLnIa2zBla1rb2DQSTvJO0naVpux7Sd953n/XHia4XVm6mKk+yo79rYPtyG1lWrIy4gNBJOwAb+hXJqv0XkpYJZZm5XyjY07w0DjU1MXtZKHaVkVVsZ3vBS0Xct8A9C5lcYe5HgHoXIqudXmeidCPaFN4tq1mtj3Lm+VB+NGtnoR7QpvFtWs1se5c3yoPxo10p+g/ceP0/rEP3LzKIy7b+Dj5OZdkEBe5rGi7nEADnO5cCbLOwH21B41npXPistHqrXswk1xSbOGLYRNSSmKduV2Vr7fFcSAb7jtaVh7b81j07P8qc64fdFvzeL78yg6zNYk0jTTyc6oylxaLJ1JTOEtQy+wta63Pu9CtxVBqV9sT+Lb95W+rtXoI85r/WJfDyQREUpSCIiAIiIAiIgKv13UPa0s3I6SI/1NDx9x3SqqV761aDhcMlI3xFko8DXDN/tLlRCo3rEz0/Zs9qhLo2vn8wuQjJBPELXPJfYFxUs0cwThsMxGT3jWuaeeIiU/U0qOMdotXW92k+rS/l/QiaIi1JyTauaHhsQhHEy7z9A61KNePd0fyaj0wLp1L0F55pT+60NH9R2+hd+vBhzUZ4rVAvzngSB9R6FZxin76nFU9rtBezK/8ALKwUt1V+6UfyX+hRJbjRPHhQ1TJ3MLw0OBa0gHaLbL7FDW0pJs6WqhKdUox44PmmA/8A0Kvx8vpWoWViteaieWYjKZZHyZb3y5iSBfjsLBYq0fElrjsxSfRE0ov2fqPnEX4rFC7Ka0Y/0/UfOIvxWKFKSzl7kVtJ/wAn75fI7aWnMj2sb3T3BovynYFl47gUtFNwMwAdla/tTcFrrgfWCvmAe2qfxrPSpPrg90R4iL78qworYz7TLtktQq+Wzn45ISf8+DnV1ar9J31VK+OVxdJB2udxuXMI7Uk8ZG6/HZUqrG1NO/SVI/lhb0v9RD2lFOnL5NFbQ9y3wD0LmVxh7keAehcioDpcz0ToR7QpvFtWs1se5c3yoPxo1EMD1utpaeKE0z38G0NzCRoBtx2IWdpNpizEsHqXtjMZZJAC0kO/jR2NwFfdkZRaT5HmK9LbVdCU1hbS6dSqlnYF7ag8az0rBJXfh9VwUsclr5HNdbdexva6pR3NM9DanKEkuOH5Ex1xe6Lfm8X35lB1utLtJTiFSZjHwYDGxtbmzdq0uNybDaS48S0oKzN5k2jXTwcKoxlxSLG1K+2J/Ft+8rfVQalR7In+Q30q31dq9BHm9f6xL4eSCIilKQREQBERAEREBhY1h4qKeaE7pY5I/KaW/wB154GidaztXQSlw2FwbsJG+1l6URRzrU+Ja0+qnRnZ59TzUNGqzvaYW+Jv2cX+eRXDq4wF0eHFkrS102fM1wsbOGXb9CmiJCtR3ozfrLLklLkebDofXRktdTyXbsNgSLgAbDbaONffWxV97y+QV6SRadxEsLtS5cl4/UhOqjBn09I4yNLHveTZwsbDYFsNP9FDiFLkYQJY3Z4yd17EFp5iCR0KTIpdlY2Sj30+87xcc5PNU+itfE4iWneN/ctLhxW7bj4+JcP/AAlT8BL5DupemF8sonREvx7UuSxheP1PM5wWp+Al3+8O7l3LKo9FKyZwaynk2ne5tgOckr0dZfU7iJh9qXNciucY0NlhwQ00Y4SXNHI8DjtI1z7ctgPqVXx6L1l9tPN5Jt4P+8q9LItpVRkQU62ypYXXO888YDo3VtqonOglDRLGblpsALXPTfoUp1raP1Eta2SOJz2GFjbtF9rXSEg23bwreRO6jjZNvx9ned5uzjHzPNh0XrLj2PL5BU/1S4PPDLPwkT2ZmADMCLm/OrURI1Ri8ozdr7LYOEksP76nm31p1rO1NPLduw2bcXHIRvX31sVfe8vkFekUWv4eJL+a3dF4/U82nRis73l8gqU4Po5UnCq2PgXh7nwOa0ixIY9rnWvv2Aq6UWVTFEc+0bZ4yluaf8fE82HRis73l3e8KN0Xqxs9Ty7PiFek0WO4ib/ml3ReP1PNvrYq+95fIK5w6IVzzZtNKb8osOkr0eidxEPtS59P4/2QzVroa+gic6W3Cy2uB+60bhdTNEUyWNyOdKTk9p8QiIsmoREQBERAEREAREQBERAEREAREQBERAEREAREQBERAEREAREQBERAEREAREQBERAEREAREQH/2Q=="/>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CA">
              <a:solidFill>
                <a:prstClr val="black"/>
              </a:solidFill>
              <a:latin typeface="Palatino Linotype"/>
              <a:cs typeface="+mn-cs"/>
            </a:endParaRPr>
          </a:p>
        </p:txBody>
      </p:sp>
      <p:sp>
        <p:nvSpPr>
          <p:cNvPr id="6" name="AutoShape 6" descr="data:image/jpeg;base64,/9j/4AAQSkZJRgABAQAAAQABAAD/2wCEAAkGBhIQERQUEhQVFBUUFxQVFRQVFRcYGBUVFxUVFRUWFhUXHCgfGBkkGhoUHzIsIycpLCwsFx4xNTAqNSYrLCkBCQoKDgwOGg8PGi8kHyQqLCwsLCwtLCwsLCwsLS0sNCwsLSkwNCwsNCwsKi0sLCwtLCwsLCwsLCwsLCwsKSwpLP/AABEIALcBEwMBIgACEQEDEQH/xAAcAAEAAgIDAQAAAAAAAAAAAAAABgcEBQIDCAH/xABPEAABAwICBAYJEAkEAwEAAAABAAIDBBEFEgYHITETQVFhkdEXIjJUcXOSk7EUFiQ0NVJTYnJ0gaGjsrPSIzM2QkNjgsHhJqLT8BVE4iX/xAAaAQEAAgMBAAAAAAAAAAAAAAAAAwQBAgUG/8QANxEAAgIBAQUECAUEAwEAAAAAAAECAxEEEiExQVEFE6GxMjRhcYHB0fAUFSJykSNCUuFDYqIz/9oADAMBAAIRAxEAPwC8UREAREQBERAEREAREQBERAEREAREQBERAEREAREQBERAEREAREQBERAEREAREQBERAEREAREQBERAEREAREQBU/rbo6qlkE8dXUBk7iBGyaRvBua2/ahpAym3SsnTnTisocSe2F4LBHH+ikbmZdwNzYEEHZxFRHSfTepxFrGztiAjcXN4Nrmm5BbtzPdssq1lq4czs6TRWJqe7Za8zS0mP1xaC6qqg7jBqJTzG1n81+NZtDidbLIyJtVU5pHBo9kS7z/AFLVs3LIoat0MrJWWzRuDmhwJFxuuARs+lV9rfvOq6Eq2orfjc/bg9IYJRyQwRxyv4R7Ghpeb3dbZtJ2k85WcqIxTWtiMzMofHDx5oWODjbiu9ztngW91g6WVccOHvimfE6aKR0mTYHEcERvB5T0q2ro4bXI4MtBYpxjJrMs+BbSLzr698R77m6W9SmGqzSirnrHxzzvlaY7gPscpaTtFhx3+oJG5SeDN/Z86YObaeC2kVA45ppXsqahraqVrWzTNa0EWDWyOAA2cgCwBpxiN/bc1rco3+Ste/XQkXZdm79S8foejUVXVelFUcBZOJXNm4RjOEHdEZ8pvzkKDevjEe+5ulvUtpXKJHT2fO1Nprc2ufI9FIvOvr4xHvybpb1L47TnEbH2XN0jqWv4iPQm/KbP8l4/Q9Fotbo5WumpYZH7XPYCfCtkrByAiIgCIiAIiIAiIgCIiAIiIAiIgCIiAIiIAiIgKc1j6NVNRiZMUTnB8cYa4Wt2oOa54vpUVx7ROpoWsdOwNDyWtsQbkC/FzL0aq013/qKXxrvwyq1lcUnI7Gj1lkrIVcuHgVKu2kpnSyMjYLue4NaOUldS2ei/t6l8cz+6qxWZJHbuk41ykuKTfgZ+Jau6+GMvdCSBvykE9C2es2Fwp8LBu0thkuOP+Ds2q8FU+u/9ZR/JqPTCrU4KEW17Dh6bUz1F8FPlny/0ViCpxqgNq8+KcoQvjmg71WjLZeTtX097W684yZ+P+26n5xUfivWAN5+j/v1r6AllrklUcJE/qP2bb49n4igCn84/023x7PxFAFLbxXuRT0PoS/c/kZOG0XDTRxXy8I4NueK/Gp+dS5tb1Wzw5f8AKrXLfeuEkDbHYNyxGSS3rJtdRZZLMJ7J6cwTD/U9PHFfNkaG35bLOWo0Slc+ip3OJJMbbk8a266B5NhERAEREAREQBERAEREAREQBERAEREAREQBERAFWuu/9RS+Nf8AhlWUq113fqKXxr/wyo7fQZd0HrEfvkVItnov7epfHM/utYtnov7epfHM/uqMPSXvPS6j/wCM/wBr8j0kqn14frKP5NR6YVbCqfXh+so/k1HphV270Gec7O9Yj8fJlZKS6v8AR+KuqjFLfLkLu1NjdRpTjU/7fPinKpVvmju61uNEmvZ5oiOKUwjnmjbujllY2/I2RzR9QCxVn4/7bqfnFR+M9YCjfEtQ9FE/qP2bb49n4igCn9R+zbfHs/EUAUtvFe4p6H0JfufyM3BKRs1RDG7uXva025CrgOqCg/meV/hUxR1boZGSMtmYQ5txcXG6441K3a3MSt3UPmv/AKWa5wiv1Ii1envtmnXLCx1aLrw6hbBEyJl8rAGi++wWSsHA8QNRTxSkWL2hxA4rrOV480EREAREQBERAEREAREQBERAERRjTrTVuGxNIbwkspIjYTYWbbM5x35Rcbt5I8Iw2kss3rrlZJRit7JOiombWviTjcSRs5mxNt/vufrXDsp4n8O3zMfUoPxETo/lV3VeP0L5RUN2U8T+Hb5mPqWwwjXHVxvHqhsczL9tlbkeBytIOUm3FbbyhZV8TEuzLkuT+JdKKGab6YPhw+Kqo3NPCSRgOc3MC1zXndy7Aq97LOJe/i80OtbStjF4ZFTobbo7UcfEvVVnpzoLiFdUl7ZWvhH6pju14MEDMABvNxvO1RY62sS9/F5odaO1tYlbu4vNDrUcrYSWGW6tBqapbUGs/fVHf2IK/wDleUepcodU2Isc17HRNc0hzXB+0EbQdysDSDTsUlDFUFgdJMGiOO9hmIzEk+9AuegcarWXWxiTiSJI2DkbE23+8krElVB8DNM9bfHaUlj2pfQunBROIIxUlplDQHlu4kcezl3qKaytCpsQMDoHNBi4QFrtlw/Ib35svJxqveynifw7fMx9SHWlifw7fMx9Sy7oSWGmYr7P1FctuLWfv2GZ2IK/+V5R6lJdX+gFVQ1RlmyZchb2rrm5UcwzXBXRuHDCOZl+2GTI+3xXNNr+EKf6UaXFuF+rKRwu7giwubewe9rSC3lsSkO79JLgY1C1e6qx5Ut3LHlkheN6pqx9RM+N0bmSSSSAk5T27i+xG3deywexBX/yvKPUunss4l7+LzQ607LOJe/i8yOtaZq6FlV65LG2vD6E0OgU7sH9RlzBKHh442mzs1r8SiPYgr/5XlnqWLPrdxMC7XwnebcCNtgd3bctllUWuHEGEGQQSjjbkcw25nBxsfoK2cqnvZDCrW15jCS68ufvQ7EFf/K8o9SO1P15G+Lyj1K08C0qjrqR08V2kNdmY612PAJseX+4VRN1u4nlBMkO21/0I61mUaljdxNardbY5JSxs8cpfQujR6hdBTRRPtmYwNNt1wtiqIdrbxIfxItv8oda5dlnEvfxeaHWtu/iQ/llz5r+f9F6oquptYdW7Cpqi7OGiljYHZO1Ie8DufAVGna2cT4pIef9D/8AS2d0URw7PtnnGNzwXsioka2cT9/F5kda+9lnEvfxeaHWte/iSLsu72ffwL1RUbBraxHM3M6IjM244IC4uLi99mxXbTS52NduzNB6RdSQmp8CrqNNOhpT5naiItysEREAREQBVDrtPsil8VJ99it5QXWpolJWQslgGaWDN2gtd7HWJAvszAgEfSo7YuUWkXNFZGu5Slw3+RSi2ejuASV0whiLQ4guu47LDetYQQbOa5jhsLXtLXAjeLH+2xco5XNcHNcWuG0OaS1wPKHDaFQW570enlmyH9N4zwfE51NDJE98cjS1zHOaRY8RtfaNxtf6V1NjdyHoKmGCazamGwnZHVN4y9obJ5wCx/qBPOrG0d02w6tIY0NilO6KVjWuJ+KdrXfQb8ymjCEuZQtv1NKy4JrqiBYgT63oAeKpAF+S0igyufXFEG4ewNAA4ePYBb92RUwtbliWPYSdny2qnLq2ZOG0DqiZkTLZnnKL7r86mDtTtdbuovKKhEcrmkOaXNcNoc0kEHmI2hZbtIKux9lVPH/Hl/MtYuCX6kTW13ylmueF7kyZ61qZ0MeHROO1kUwNt1xwIVfhT3WjUuliw57zdzoZSTyk8DdQJZt9Nmmg9Xh8fNmxwDA5K2dsMdg51zc7gBvKxK2kMMskbrZo3vjdbddjiw25rhSzVP7ot+Q/0KfYpqopJ5pJS6Rhkc57g07MziXOO3lJJW8atqKaK9uu7i+UZ5awsYwUep7DKTo5KD+7PGB4OGYVKOwzSfCS9I6l0aaaNx0GDTRRlxaZIXXdvuZmLZVOCbfQinrYXzrjFP0k95UK7aSnMj2MG97g0eErqXZT1Do3te3Y5hDmnfYjdsVZcd52J5cXs8cbveZukOAS0M/BS2zZWvGU3GVxPH/SVrbrMxbF5quUyzvzyEAXsBZo3ANaAABc9Kxo4y4ho3kgDaBtO4bVl4b3Gkcxh+t78bywtUUxy1jf3THm+nKR6FW1O2zWg7diu7QLRB9DSTOl2SSsPa+9aGmwJ5VSkPcjwD0Ka1OMYplHRTjbZbNdV8z6TZTPD9VdZPEyRpiyvaHC7jex5dihqzY8bqWgBtRUNA2ACeQADkADtiii4r0lkt3wtlju5bPXdks2h1b1DcNqKV7mB8kkcjSNo7Qg2PJeyiONatKukgknkMeSMAuyk3tcDZ0qeaocTlmppBLI6TJJZpe4udYi9sztpW21l+5dV8gffarbhGUNrHI4deourv7va/u37lv3lAr7FCXODW73OAF77ybLqlqGtFydlv8Av0rJwuVpmiAO3O3ZuOxzb+kdKqRW871k0ovD34JnFqeru1JdER2p3nmKuikiLWMad7WtB+gWXOPcPAFyXQjBR4Hk7b7LcbbzgIiLYhCIiAIiIAtHpBpnS0DmNqHuaXguaAx7rgGx7kGy3iqHXaPZFL4uX77FHZJxjlFrSUxutUJcN/kbnGNM8Dqxaa7vjcBKHD6Q1RJuh9JWveMNqC5zRmMUzHt2G/cucBdQwLb6L6Svw+fhmMEhyluVxLd/HcA7lV7zaf6kdz8G6Yt0Seejax5GrliLHOa4Wc0ua4cjmkgjpBXD/t+TkK7KicyPe91sz3Oe627M5xcbDkuSutQnRRY+k+LvqsBppJDd/DRtceUtbILquFN60f6eh+dD0SKEKS3j8EUtEkoNL/JmdgeHCpqIoScokcG35FZR1Jx98O8kdarLCcRNNPHM1ocY3Zg0mwPMSFOjruqB/wCtF5x/Ut65QS/UQ6urUysTpe7HXG8463aIQCgjBuGRTNvy2MIVeKxdb9VwzaCUAhr45iL8V+BNlXS0u9Nk+g9Xj8fNky1T+6LfkP8AQpJiuuOSGeaIUrXCKWWPMZiM2R7mXtwZte11X+jGkLqCoE7WCQgOblLst784B9CwK2rM0skrrB0r3yOA3AvcXkDmuVlWOMUkaS0cbLpTsWVhY3/QsXs3yd6M8+f+NZelGk//AJDA5ZsmR3CRNc3NcAiZm51hfZbiVUKdU4/07P4+P8aNbRnKSafQiu01VUq3BYe2uvzIKCu6ipjLIyMGxe4NB5CTZdKz8A9tQeNZ6VDHe0dC1uNcmuSfkd2k+jb6Co4GRwccjXhzb2s4kW287StTzKca4fdEfN4vvzKELM1iTRpppOVUZPi0W5qv0gfNRTwSEuMDXBhJueDLTYX5tyqGHuR4B6FYWqQ9tV+JP91XkPcjwD0LebzGJBpYqN1qXVeTOTjYE8is7B9UUc8EUpncDI0OsG7rjwqsnC6nmGa3p4IY4hTxOEbQ0EvcCQOMiyVOCztDW13z2e5fXO/HQsnQ7RFuHRvY15fndmuRa2yy6NZfuXVfIH32rloLpccRgc9zBG5ji0hpJHKLE8y4azXAYVVk+8H32q28OG7ocCG1HULb47Sz/J5/ZCB9N7347m6yMKceHYCN0jLHZt2hdK78KI4aMC2yRgNuI5gqMeJ6a1JQeOj8j07HuHgC5LjHuHgC5LpHjwiIgCIiAIiIAozp3oa3EoWgENljJMb/AA2zNPxTYdAUmXVVOcGOLLFwa4tB3ZrG17cV1hpNYZvXOUJKUXhlB1WrvEIyQYC7naQQV0esev72k6FIma66wgHgafb4z8y+nXVWfAU/2n5lS/pe09DnXdERz1j1/e0nQs3DdWdfM4B0XBN43PI2DwcatfHNLuBw01kbQSWxljXbrve1gBtyXv8AQq+7NNZ8DT/afmUko1we8r13ay+DcMdPvJKNL9CnnC4qamGd0T2PIJsXWDw4jnu5Vz2PcQ73d0jrVp6vdN34k2USsax8bh3F8paQLHtje97qK4trhqYqiaOOGAsjlkjaXZ7kMeW3NnW22WZ928SZFp3qoN0wxu4/Ei3Y9xDvd3SOtfHavMRsfY7ukda3/ZprPgaf7T8yl1HrJDcNFZUR2cXmNscf8R9zYNzHYANpJ5DzBaqNUiey3W14zje8I78W0L9W4bDA/tJYmtLHe9eG2IPKCLgqrqzV1iEbiOALvjMIIK3dRrorS7tIqdjeIOEjz5Qe30Lq7MuIe8pfNyf8qTlXJ5ZiijWUx2Y4x0ZovWPX97SdCesev72k6FvezLiHvKXzcn/Ks3Dddc7XD1RBG9t9phzMcBzNe5wcfpC1xV7SdvXJcIkfodW+ISuA4EsHG55AAVi4zoS9mDmkgs6QGN5vszObI17rdBstlpLphwOHerKbLIDwWTNexD3tbtAIIO1QHs01nwNP9p+ZSPu693UpR/Falqxf2v3b0aHse4h3u7pHWszBtAq9lRC50Dg1sjCTcbADt41suzTWfA0/2n5k7NNZ8DT/AGn5lGnUnneWpR10ouLxv9xsdZ+h1XU1bZYI+EaYmM2HaC1zyb34u2CiHY9xDvd3SOtSak12zgjhaaNzePg3uabcdg4EE9HhVlYHpBFW04nhJLSDscLOa4b2uHEQVIo12PKK07dXpYJSSxw6kD1a6K1VO6o4aMx548rSSNp28ihfY5xBva8ATbZcEWNuMX4lvWa66wgHgafaB8J+ZfTrqrPgaf7T8y0cqmkieNetjKUkll4zw5Gh7HuId7u6R1p2PcQ73d0jrV64JiXqmnjmtl4RodbkusDTXHn0NHJPG1rnMMYAffL20jWG9iDuKkdMEslSHaGonJQWMt4NLqrwOekglbOwsLn3ANtotzLeabYU+qoKiGOxe9lmg7jZwNt3IFWp11VnwNP9p+Zdceu6sI2w042kbpOI8V3ciK2GzgPR6nvNtpZznijS9jzEO93dI6124dq8r2SsPqdwAe1xPa++uTv8K3PZqrPgaf7T8y7qXXbUA/pKaJzePI9zTz2zAhRrui5Ja1prC8C3WDYPAFyWr0c0jhr4RLCTbc5rtjmOG9rhy/UVtFbTycCUXF4fEIiLJgIiIAiIgCIiA816SUPAVlTFa2SaS3yS4uZ/tLVrlMtbVBwWJOcBsmjjk8LheM2+hjelQ1c2axJo9lRPbrjLqkTrGsWLsBpI77XTBjvBG17vvZFBVlTVpdDFFfZG6Z1ueTJ/Zp6VipOW0zXT193Fr2vz+hOtUWI8FVTAnY6Eu8i5P1KDGUvJcd7iXHwuOY/WVlYbXGFz3NNi6KWMH5bC1YgCOWYpCuvZtnPrjwQKmem9KYaHDI9wLJ3kfGPBbehx6VFKCm4WWNg/fe1vSVYWuiIM9QtG5rJx0cAFvFf05P3EFs86quHsk/B/QrVZeF4XJUytiiGZ7twWIpbqs90o/kv9C0gsySZPqZuuqUo8URispXRSPjeLPjc5jhyFpsV0rcaYe6FX4+T0rTrV7mSwe1FN80icU05do7MCdjaiMDwGZhUHU0ov2fqfnEX4rFC1JZy9yK2k4Wfvl8jsp4DI9rGi7nENA5SdyycXweWkl4KZuR9g62/tTex2eA9C6KSpMUjJG2zMcHC+0XG64BGxZWP47LXTGabLnIa2zBla1rb2DQSTvJO0naVpux7Sd953n/XHia4XVm6mKk+yo79rYPtyG1lWrIy4gNBJOwAb+hXJqv0XkpYJZZm5XyjY07w0DjU1MXtZKHaVkVVsZ3vBS0Xct8A9C5lcYe5HgHoXIqudXmeidCPaFN4tq1mtj3Lm+VB+NGtnoR7QpvFtWs1se5c3yoPxo10p+g/ceP0/rEP3LzKIy7b+Dj5OZdkEBe5rGi7nEADnO5cCbLOwH21B41npXPistHqrXswk1xSbOGLYRNSSmKduV2Vr7fFcSAb7jtaVh7b81j07P8qc64fdFvzeL78yg6zNYk0jTTyc6oylxaLJ1JTOEtQy+wta63Pu9CtxVBqV9sT+Lb95W+rtXoI85r/WJfDyQREUpSCIiAIiIAiIgKv13UPa0s3I6SI/1NDx9x3SqqV761aDhcMlI3xFko8DXDN/tLlRCo3rEz0/Zs9qhLo2vn8wuQjJBPELXPJfYFxUs0cwThsMxGT3jWuaeeIiU/U0qOMdotXW92k+rS/l/QiaIi1JyTauaHhsQhHEy7z9A61KNePd0fyaj0wLp1L0F55pT+60NH9R2+hd+vBhzUZ4rVAvzngSB9R6FZxin76nFU9rtBezK/8ALKwUt1V+6UfyX+hRJbjRPHhQ1TJ3MLw0OBa0gHaLbL7FDW0pJs6WqhKdUox44PmmA/8A0Kvx8vpWoWViteaieWYjKZZHyZb3y5iSBfjsLBYq0fElrjsxSfRE0ov2fqPnEX4rFC7Ka0Y/0/UfOIvxWKFKSzl7kVtJ/wAn75fI7aWnMj2sb3T3BovynYFl47gUtFNwMwAdla/tTcFrrgfWCvmAe2qfxrPSpPrg90R4iL78qworYz7TLtktQq+Wzn45ISf8+DnV1ar9J31VK+OVxdJB2udxuXMI7Uk8ZG6/HZUqrG1NO/SVI/lhb0v9RD2lFOnL5NFbQ9y3wD0LmVxh7keAehcioDpcz0ToR7QpvFtWs1se5c3yoPxo1EMD1utpaeKE0z38G0NzCRoBtx2IWdpNpizEsHqXtjMZZJAC0kO/jR2NwFfdkZRaT5HmK9LbVdCU1hbS6dSqlnYF7ag8az0rBJXfh9VwUsclr5HNdbdexva6pR3NM9DanKEkuOH5Ex1xe6Lfm8X35lB1utLtJTiFSZjHwYDGxtbmzdq0uNybDaS48S0oKzN5k2jXTwcKoxlxSLG1K+2J/Ft+8rfVQalR7In+Q30q31dq9BHm9f6xL4eSCIilKQREQBERAEREBhY1h4qKeaE7pY5I/KaW/wB154GidaztXQSlw2FwbsJG+1l6URRzrU+Ja0+qnRnZ59TzUNGqzvaYW+Jv2cX+eRXDq4wF0eHFkrS102fM1wsbOGXb9CmiJCtR3ozfrLLklLkebDofXRktdTyXbsNgSLgAbDbaONffWxV97y+QV6SRadxEsLtS5cl4/UhOqjBn09I4yNLHveTZwsbDYFsNP9FDiFLkYQJY3Z4yd17EFp5iCR0KTIpdlY2Sj30+87xcc5PNU+itfE4iWneN/ctLhxW7bj4+JcP/AAlT8BL5DupemF8sonREvx7UuSxheP1PM5wWp+Al3+8O7l3LKo9FKyZwaynk2ne5tgOckr0dZfU7iJh9qXNciucY0NlhwQ00Y4SXNHI8DjtI1z7ctgPqVXx6L1l9tPN5Jt4P+8q9LItpVRkQU62ypYXXO888YDo3VtqonOglDRLGblpsALXPTfoUp1raP1Eta2SOJz2GFjbtF9rXSEg23bwreRO6jjZNvx9ned5uzjHzPNh0XrLj2PL5BU/1S4PPDLPwkT2ZmADMCLm/OrURI1Ri8ozdr7LYOEksP76nm31p1rO1NPLduw2bcXHIRvX31sVfe8vkFekUWv4eJL+a3dF4/U82nRis73l8gqU4Po5UnCq2PgXh7nwOa0ixIY9rnWvv2Aq6UWVTFEc+0bZ4yluaf8fE82HRis73l3e8KN0Xqxs9Ty7PiFek0WO4ib/ml3ReP1PNvrYq+95fIK5w6IVzzZtNKb8osOkr0eidxEPtS59P4/2QzVroa+gic6W3Cy2uB+60bhdTNEUyWNyOdKTk9p8QiIsmoREQBERAEREAREQBERAEREAREQBERAEREAREQBERAEREAREQBERAEREAREQBERAEREAREQH/2Q=="/>
          <p:cNvSpPr>
            <a:spLocks noChangeAspect="1" noChangeArrowheads="1"/>
          </p:cNvSpPr>
          <p:nvPr/>
        </p:nvSpPr>
        <p:spPr bwMode="auto">
          <a:xfrm>
            <a:off x="307975" y="5953"/>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CA">
              <a:solidFill>
                <a:prstClr val="black"/>
              </a:solidFill>
              <a:latin typeface="Palatino Linotype"/>
              <a:cs typeface="+mn-cs"/>
            </a:endParaRPr>
          </a:p>
        </p:txBody>
      </p:sp>
      <p:sp>
        <p:nvSpPr>
          <p:cNvPr id="13" name="Title 1"/>
          <p:cNvSpPr>
            <a:spLocks noGrp="1"/>
          </p:cNvSpPr>
          <p:nvPr>
            <p:ph type="title"/>
          </p:nvPr>
        </p:nvSpPr>
        <p:spPr>
          <a:xfrm>
            <a:off x="0" y="234553"/>
            <a:ext cx="9143999" cy="681540"/>
          </a:xfrm>
        </p:spPr>
        <p:txBody>
          <a:bodyPr/>
          <a:lstStyle/>
          <a:p>
            <a:r>
              <a:rPr lang="en-CA" sz="4800" dirty="0" smtClean="0">
                <a:solidFill>
                  <a:schemeClr val="bg1"/>
                </a:solidFill>
                <a:latin typeface="Tahoma" pitchFamily="34" charset="0"/>
                <a:ea typeface="Tahoma" pitchFamily="34" charset="0"/>
                <a:cs typeface="Tahoma" pitchFamily="34" charset="0"/>
              </a:rPr>
              <a:t>Back to the Start</a:t>
            </a:r>
            <a:endParaRPr lang="en-CA" sz="4800" dirty="0">
              <a:solidFill>
                <a:schemeClr val="bg1"/>
              </a:solidFill>
              <a:latin typeface="Tahoma" pitchFamily="34" charset="0"/>
              <a:ea typeface="Tahoma" pitchFamily="34" charset="0"/>
              <a:cs typeface="Tahoma" pitchFamily="34" charset="0"/>
            </a:endParaRPr>
          </a:p>
        </p:txBody>
      </p:sp>
      <p:sp>
        <p:nvSpPr>
          <p:cNvPr id="25" name="TextBox 24"/>
          <p:cNvSpPr txBox="1"/>
          <p:nvPr/>
        </p:nvSpPr>
        <p:spPr>
          <a:xfrm>
            <a:off x="827584" y="2235517"/>
            <a:ext cx="7560840" cy="1200329"/>
          </a:xfrm>
          <a:prstGeom prst="rect">
            <a:avLst/>
          </a:prstGeom>
          <a:noFill/>
        </p:spPr>
        <p:txBody>
          <a:bodyPr wrap="square" rtlCol="0">
            <a:spAutoFit/>
          </a:bodyPr>
          <a:lstStyle/>
          <a:p>
            <a:pPr algn="ctr" eaLnBrk="1" fontAlgn="auto" hangingPunct="1">
              <a:spcBef>
                <a:spcPts val="0"/>
              </a:spcBef>
              <a:spcAft>
                <a:spcPts val="0"/>
              </a:spcAft>
            </a:pPr>
            <a:r>
              <a:rPr lang="en-CA" sz="3600" dirty="0" smtClean="0">
                <a:solidFill>
                  <a:srgbClr val="C3986D">
                    <a:lumMod val="20000"/>
                    <a:lumOff val="80000"/>
                  </a:srgbClr>
                </a:solidFill>
                <a:latin typeface="Tahoma" pitchFamily="34" charset="0"/>
                <a:ea typeface="Tahoma" pitchFamily="34" charset="0"/>
                <a:cs typeface="Tahoma" pitchFamily="34" charset="0"/>
              </a:rPr>
              <a:t>The trick of teaching a compiler</a:t>
            </a:r>
            <a:r>
              <a:rPr lang="en-CA" sz="3600" dirty="0">
                <a:solidFill>
                  <a:srgbClr val="C3986D">
                    <a:lumMod val="20000"/>
                    <a:lumOff val="80000"/>
                  </a:srgbClr>
                </a:solidFill>
                <a:latin typeface="Tahoma" pitchFamily="34" charset="0"/>
                <a:ea typeface="Tahoma" pitchFamily="34" charset="0"/>
                <a:cs typeface="Tahoma" pitchFamily="34" charset="0"/>
              </a:rPr>
              <a:t> </a:t>
            </a:r>
            <a:r>
              <a:rPr lang="en-CA" sz="3600" dirty="0" smtClean="0">
                <a:solidFill>
                  <a:srgbClr val="C3986D">
                    <a:lumMod val="20000"/>
                    <a:lumOff val="80000"/>
                  </a:srgbClr>
                </a:solidFill>
                <a:latin typeface="Tahoma" pitchFamily="34" charset="0"/>
                <a:ea typeface="Tahoma" pitchFamily="34" charset="0"/>
                <a:cs typeface="Tahoma" pitchFamily="34" charset="0"/>
              </a:rPr>
              <a:t>how to tell stories</a:t>
            </a:r>
          </a:p>
        </p:txBody>
      </p:sp>
    </p:spTree>
    <p:extLst>
      <p:ext uri="{BB962C8B-B14F-4D97-AF65-F5344CB8AC3E}">
        <p14:creationId xmlns:p14="http://schemas.microsoft.com/office/powerpoint/2010/main" val="311347130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4090"/>
            <a:ext cx="9144000" cy="5036395"/>
          </a:xfrm>
          <a:prstGeom prst="rect">
            <a:avLst/>
          </a:prstGeom>
        </p:spPr>
      </p:pic>
      <p:sp>
        <p:nvSpPr>
          <p:cNvPr id="5" name="AutoShape 4" descr="data:image/jpeg;base64,/9j/4AAQSkZJRgABAQAAAQABAAD/2wCEAAkGBhIQERQUEhQVFBUUFxQVFRQVFRcYGBUVFxUVFRUWFhUXHCgfGBkkGhoUHzIsIycpLCwsFx4xNTAqNSYrLCkBCQoKDgwOGg8PGi8kHyQqLCwsLCwtLCwsLCwsLS0sNCwsLSkwNCwsNCwsKi0sLCwtLCwsLCwsLCwsLCwsKSwpLP/AABEIALcBEwMBIgACEQEDEQH/xAAcAAEAAgIDAQAAAAAAAAAAAAAABgcEBQIDCAH/xABPEAABAwICBAYJEAkEAwEAAAABAAIDBBEFEgYHITETQVFhkdEXIjJUcXOSk7EUFiQ0NVJTYnJ0gaGjsrPSIzM2QkNjgsHhJqLT8BVE4iX/xAAaAQEAAgMBAAAAAAAAAAAAAAAAAwQBAgUG/8QANxEAAgIBAQUECAUEAwEAAAAAAAECAxEEEiExQVEFE6GxMjRhcYHB0fAUFSJykSNCUuFDYqIz/9oADAMBAAIRAxEAPwC8UREAREQBERAEREAREQBERAEREAREQBERAEREAREQBERAEREAREQBERAEREAREQBERAEREAREQBERAEREAREQBU/rbo6qlkE8dXUBk7iBGyaRvBua2/ahpAym3SsnTnTisocSe2F4LBHH+ikbmZdwNzYEEHZxFRHSfTepxFrGztiAjcXN4Nrmm5BbtzPdssq1lq4czs6TRWJqe7Za8zS0mP1xaC6qqg7jBqJTzG1n81+NZtDidbLIyJtVU5pHBo9kS7z/AFLVs3LIoat0MrJWWzRuDmhwJFxuuARs+lV9rfvOq6Eq2orfjc/bg9IYJRyQwRxyv4R7Ghpeb3dbZtJ2k85WcqIxTWtiMzMofHDx5oWODjbiu9ztngW91g6WVccOHvimfE6aKR0mTYHEcERvB5T0q2ro4bXI4MtBYpxjJrMs+BbSLzr698R77m6W9SmGqzSirnrHxzzvlaY7gPscpaTtFhx3+oJG5SeDN/Z86YObaeC2kVA45ppXsqahraqVrWzTNa0EWDWyOAA2cgCwBpxiN/bc1rco3+Ste/XQkXZdm79S8foejUVXVelFUcBZOJXNm4RjOEHdEZ8pvzkKDevjEe+5ulvUtpXKJHT2fO1Nprc2ufI9FIvOvr4xHvybpb1L47TnEbH2XN0jqWv4iPQm/KbP8l4/Q9Fotbo5WumpYZH7XPYCfCtkrByAiIgCIiAIiIAiIgCIiAIiIAiIgCIiAIiIAiIgKc1j6NVNRiZMUTnB8cYa4Wt2oOa54vpUVx7ROpoWsdOwNDyWtsQbkC/FzL0aq013/qKXxrvwyq1lcUnI7Gj1lkrIVcuHgVKu2kpnSyMjYLue4NaOUldS2ei/t6l8cz+6qxWZJHbuk41ykuKTfgZ+Jau6+GMvdCSBvykE9C2es2Fwp8LBu0thkuOP+Ds2q8FU+u/9ZR/JqPTCrU4KEW17Dh6bUz1F8FPlny/0ViCpxqgNq8+KcoQvjmg71WjLZeTtX097W684yZ+P+26n5xUfivWAN5+j/v1r6AllrklUcJE/qP2bb49n4igCn84/023x7PxFAFLbxXuRT0PoS/c/kZOG0XDTRxXy8I4NueK/Gp+dS5tb1Wzw5f8AKrXLfeuEkDbHYNyxGSS3rJtdRZZLMJ7J6cwTD/U9PHFfNkaG35bLOWo0Slc+ip3OJJMbbk8a266B5NhERAEREAREQBERAEREAREQBERAEREAREQBERAFWuu/9RS+Nf8AhlWUq113fqKXxr/wyo7fQZd0HrEfvkVItnov7epfHM/utYtnov7epfHM/uqMPSXvPS6j/wCM/wBr8j0kqn14frKP5NR6YVbCqfXh+so/k1HphV270Gec7O9Yj8fJlZKS6v8AR+KuqjFLfLkLu1NjdRpTjU/7fPinKpVvmju61uNEmvZ5oiOKUwjnmjbujllY2/I2RzR9QCxVn4/7bqfnFR+M9YCjfEtQ9FE/qP2bb49n4igCn9R+zbfHs/EUAUtvFe4p6H0JfufyM3BKRs1RDG7uXva025CrgOqCg/meV/hUxR1boZGSMtmYQ5txcXG6441K3a3MSt3UPmv/AKWa5wiv1Ii1envtmnXLCx1aLrw6hbBEyJl8rAGi++wWSsHA8QNRTxSkWL2hxA4rrOV480EREAREQBERAEREAREQBERAERRjTrTVuGxNIbwkspIjYTYWbbM5x35Rcbt5I8Iw2kss3rrlZJRit7JOiombWviTjcSRs5mxNt/vufrXDsp4n8O3zMfUoPxETo/lV3VeP0L5RUN2U8T+Hb5mPqWwwjXHVxvHqhsczL9tlbkeBytIOUm3FbbyhZV8TEuzLkuT+JdKKGab6YPhw+Kqo3NPCSRgOc3MC1zXndy7Aq97LOJe/i80OtbStjF4ZFTobbo7UcfEvVVnpzoLiFdUl7ZWvhH6pju14MEDMABvNxvO1RY62sS9/F5odaO1tYlbu4vNDrUcrYSWGW6tBqapbUGs/fVHf2IK/wDleUepcodU2Isc17HRNc0hzXB+0EbQdysDSDTsUlDFUFgdJMGiOO9hmIzEk+9AuegcarWXWxiTiSJI2DkbE23+8krElVB8DNM9bfHaUlj2pfQunBROIIxUlplDQHlu4kcezl3qKaytCpsQMDoHNBi4QFrtlw/Ib35svJxqveynifw7fMx9SHWlifw7fMx9Sy7oSWGmYr7P1FctuLWfv2GZ2IK/+V5R6lJdX+gFVQ1RlmyZchb2rrm5UcwzXBXRuHDCOZl+2GTI+3xXNNr+EKf6UaXFuF+rKRwu7giwubewe9rSC3lsSkO79JLgY1C1e6qx5Ut3LHlkheN6pqx9RM+N0bmSSSSAk5T27i+xG3deywexBX/yvKPUunss4l7+LzQ607LOJe/i8yOtaZq6FlV65LG2vD6E0OgU7sH9RlzBKHh442mzs1r8SiPYgr/5XlnqWLPrdxMC7XwnebcCNtgd3bctllUWuHEGEGQQSjjbkcw25nBxsfoK2cqnvZDCrW15jCS68ufvQ7EFf/K8o9SO1P15G+Lyj1K08C0qjrqR08V2kNdmY612PAJseX+4VRN1u4nlBMkO21/0I61mUaljdxNardbY5JSxs8cpfQujR6hdBTRRPtmYwNNt1wtiqIdrbxIfxItv8oda5dlnEvfxeaHWtu/iQ/llz5r+f9F6oquptYdW7Cpqi7OGiljYHZO1Ie8DufAVGna2cT4pIef9D/8AS2d0URw7PtnnGNzwXsioka2cT9/F5kda+9lnEvfxeaHWte/iSLsu72ffwL1RUbBraxHM3M6IjM244IC4uLi99mxXbTS52NduzNB6RdSQmp8CrqNNOhpT5naiItysEREAREQBVDrtPsil8VJ99it5QXWpolJWQslgGaWDN2gtd7HWJAvszAgEfSo7YuUWkXNFZGu5Slw3+RSi2ejuASV0whiLQ4guu47LDetYQQbOa5jhsLXtLXAjeLH+2xco5XNcHNcWuG0OaS1wPKHDaFQW570enlmyH9N4zwfE51NDJE98cjS1zHOaRY8RtfaNxtf6V1NjdyHoKmGCazamGwnZHVN4y9obJ5wCx/qBPOrG0d02w6tIY0NilO6KVjWuJ+KdrXfQb8ymjCEuZQtv1NKy4JrqiBYgT63oAeKpAF+S0igyufXFEG4ewNAA4ePYBb92RUwtbliWPYSdny2qnLq2ZOG0DqiZkTLZnnKL7r86mDtTtdbuovKKhEcrmkOaXNcNoc0kEHmI2hZbtIKux9lVPH/Hl/MtYuCX6kTW13ylmueF7kyZ61qZ0MeHROO1kUwNt1xwIVfhT3WjUuliw57zdzoZSTyk8DdQJZt9Nmmg9Xh8fNmxwDA5K2dsMdg51zc7gBvKxK2kMMskbrZo3vjdbddjiw25rhSzVP7ot+Q/0KfYpqopJ5pJS6Rhkc57g07MziXOO3lJJW8atqKaK9uu7i+UZ5awsYwUep7DKTo5KD+7PGB4OGYVKOwzSfCS9I6l0aaaNx0GDTRRlxaZIXXdvuZmLZVOCbfQinrYXzrjFP0k95UK7aSnMj2MG97g0eErqXZT1Do3te3Y5hDmnfYjdsVZcd52J5cXs8cbveZukOAS0M/BS2zZWvGU3GVxPH/SVrbrMxbF5quUyzvzyEAXsBZo3ANaAABc9Kxo4y4ho3kgDaBtO4bVl4b3Gkcxh+t78bywtUUxy1jf3THm+nKR6FW1O2zWg7diu7QLRB9DSTOl2SSsPa+9aGmwJ5VSkPcjwD0Ka1OMYplHRTjbZbNdV8z6TZTPD9VdZPEyRpiyvaHC7jex5dihqzY8bqWgBtRUNA2ACeQADkADtiii4r0lkt3wtlju5bPXdks2h1b1DcNqKV7mB8kkcjSNo7Qg2PJeyiONatKukgknkMeSMAuyk3tcDZ0qeaocTlmppBLI6TJJZpe4udYi9sztpW21l+5dV8gffarbhGUNrHI4deourv7va/u37lv3lAr7FCXODW73OAF77ybLqlqGtFydlv8Av0rJwuVpmiAO3O3ZuOxzb+kdKqRW871k0ovD34JnFqeru1JdER2p3nmKuikiLWMad7WtB+gWXOPcPAFyXQjBR4Hk7b7LcbbzgIiLYhCIiAIiIAtHpBpnS0DmNqHuaXguaAx7rgGx7kGy3iqHXaPZFL4uX77FHZJxjlFrSUxutUJcN/kbnGNM8Dqxaa7vjcBKHD6Q1RJuh9JWveMNqC5zRmMUzHt2G/cucBdQwLb6L6Svw+fhmMEhyluVxLd/HcA7lV7zaf6kdz8G6Yt0Seejax5GrliLHOa4Wc0ua4cjmkgjpBXD/t+TkK7KicyPe91sz3Oe627M5xcbDkuSutQnRRY+k+LvqsBppJDd/DRtceUtbILquFN60f6eh+dD0SKEKS3j8EUtEkoNL/JmdgeHCpqIoScokcG35FZR1Jx98O8kdarLCcRNNPHM1ocY3Zg0mwPMSFOjruqB/wCtF5x/Ut65QS/UQ6urUysTpe7HXG8463aIQCgjBuGRTNvy2MIVeKxdb9VwzaCUAhr45iL8V+BNlXS0u9Nk+g9Xj8fNky1T+6LfkP8AQpJiuuOSGeaIUrXCKWWPMZiM2R7mXtwZte11X+jGkLqCoE7WCQgOblLst784B9CwK2rM0skrrB0r3yOA3AvcXkDmuVlWOMUkaS0cbLpTsWVhY3/QsXs3yd6M8+f+NZelGk//AJDA5ZsmR3CRNc3NcAiZm51hfZbiVUKdU4/07P4+P8aNbRnKSafQiu01VUq3BYe2uvzIKCu6ipjLIyMGxe4NB5CTZdKz8A9tQeNZ6VDHe0dC1uNcmuSfkd2k+jb6Co4GRwccjXhzb2s4kW287StTzKca4fdEfN4vvzKELM1iTRpppOVUZPi0W5qv0gfNRTwSEuMDXBhJueDLTYX5tyqGHuR4B6FYWqQ9tV+JP91XkPcjwD0LebzGJBpYqN1qXVeTOTjYE8is7B9UUc8EUpncDI0OsG7rjwqsnC6nmGa3p4IY4hTxOEbQ0EvcCQOMiyVOCztDW13z2e5fXO/HQsnQ7RFuHRvY15fndmuRa2yy6NZfuXVfIH32rloLpccRgc9zBG5ji0hpJHKLE8y4azXAYVVk+8H32q28OG7ocCG1HULb47Sz/J5/ZCB9N7347m6yMKceHYCN0jLHZt2hdK78KI4aMC2yRgNuI5gqMeJ6a1JQeOj8j07HuHgC5LjHuHgC5LpHjwiIgCIiAIiIAozp3oa3EoWgENljJMb/AA2zNPxTYdAUmXVVOcGOLLFwa4tB3ZrG17cV1hpNYZvXOUJKUXhlB1WrvEIyQYC7naQQV0esev72k6FIma66wgHgafb4z8y+nXVWfAU/2n5lS/pe09DnXdERz1j1/e0nQs3DdWdfM4B0XBN43PI2DwcatfHNLuBw01kbQSWxljXbrve1gBtyXv8AQq+7NNZ8DT/afmUko1we8r13ay+DcMdPvJKNL9CnnC4qamGd0T2PIJsXWDw4jnu5Vz2PcQ73d0jrVp6vdN34k2USsax8bh3F8paQLHtje97qK4trhqYqiaOOGAsjlkjaXZ7kMeW3NnW22WZ928SZFp3qoN0wxu4/Ei3Y9xDvd3SOtfHavMRsfY7ukda3/ZprPgaf7T8yl1HrJDcNFZUR2cXmNscf8R9zYNzHYANpJ5DzBaqNUiey3W14zje8I78W0L9W4bDA/tJYmtLHe9eG2IPKCLgqrqzV1iEbiOALvjMIIK3dRrorS7tIqdjeIOEjz5Qe30Lq7MuIe8pfNyf8qTlXJ5ZiijWUx2Y4x0ZovWPX97SdCesev72k6FvezLiHvKXzcn/Ks3Dddc7XD1RBG9t9phzMcBzNe5wcfpC1xV7SdvXJcIkfodW+ISuA4EsHG55AAVi4zoS9mDmkgs6QGN5vszObI17rdBstlpLphwOHerKbLIDwWTNexD3tbtAIIO1QHs01nwNP9p+ZSPu693UpR/Falqxf2v3b0aHse4h3u7pHWszBtAq9lRC50Dg1sjCTcbADt41suzTWfA0/2n5k7NNZ8DT/AGn5lGnUnneWpR10ouLxv9xsdZ+h1XU1bZYI+EaYmM2HaC1zyb34u2CiHY9xDvd3SOtSak12zgjhaaNzePg3uabcdg4EE9HhVlYHpBFW04nhJLSDscLOa4b2uHEQVIo12PKK07dXpYJSSxw6kD1a6K1VO6o4aMx548rSSNp28ihfY5xBva8ATbZcEWNuMX4lvWa66wgHgafaB8J+ZfTrqrPgaf7T8y0cqmkieNetjKUkll4zw5Gh7HuId7u6R1p2PcQ73d0jrV64JiXqmnjmtl4RodbkusDTXHn0NHJPG1rnMMYAffL20jWG9iDuKkdMEslSHaGonJQWMt4NLqrwOekglbOwsLn3ANtotzLeabYU+qoKiGOxe9lmg7jZwNt3IFWp11VnwNP9p+Zdceu6sI2w042kbpOI8V3ciK2GzgPR6nvNtpZznijS9jzEO93dI6124dq8r2SsPqdwAe1xPa++uTv8K3PZqrPgaf7T8y7qXXbUA/pKaJzePI9zTz2zAhRrui5Ja1prC8C3WDYPAFyWr0c0jhr4RLCTbc5rtjmOG9rhy/UVtFbTycCUXF4fEIiLJgIiIAiIgCIiA816SUPAVlTFa2SaS3yS4uZ/tLVrlMtbVBwWJOcBsmjjk8LheM2+hjelQ1c2axJo9lRPbrjLqkTrGsWLsBpI77XTBjvBG17vvZFBVlTVpdDFFfZG6Z1ueTJ/Zp6VipOW0zXT193Fr2vz+hOtUWI8FVTAnY6Eu8i5P1KDGUvJcd7iXHwuOY/WVlYbXGFz3NNi6KWMH5bC1YgCOWYpCuvZtnPrjwQKmem9KYaHDI9wLJ3kfGPBbehx6VFKCm4WWNg/fe1vSVYWuiIM9QtG5rJx0cAFvFf05P3EFs86quHsk/B/QrVZeF4XJUytiiGZ7twWIpbqs90o/kv9C0gsySZPqZuuqUo8URispXRSPjeLPjc5jhyFpsV0rcaYe6FX4+T0rTrV7mSwe1FN80icU05do7MCdjaiMDwGZhUHU0ov2fqfnEX4rFC1JZy9yK2k4Wfvl8jsp4DI9rGi7nENA5SdyycXweWkl4KZuR9g62/tTex2eA9C6KSpMUjJG2zMcHC+0XG64BGxZWP47LXTGabLnIa2zBla1rb2DQSTvJO0naVpux7Sd953n/XHia4XVm6mKk+yo79rYPtyG1lWrIy4gNBJOwAb+hXJqv0XkpYJZZm5XyjY07w0DjU1MXtZKHaVkVVsZ3vBS0Xct8A9C5lcYe5HgHoXIqudXmeidCPaFN4tq1mtj3Lm+VB+NGtnoR7QpvFtWs1se5c3yoPxo10p+g/ceP0/rEP3LzKIy7b+Dj5OZdkEBe5rGi7nEADnO5cCbLOwH21B41npXPistHqrXswk1xSbOGLYRNSSmKduV2Vr7fFcSAb7jtaVh7b81j07P8qc64fdFvzeL78yg6zNYk0jTTyc6oylxaLJ1JTOEtQy+wta63Pu9CtxVBqV9sT+Lb95W+rtXoI85r/WJfDyQREUpSCIiAIiIAiIgKv13UPa0s3I6SI/1NDx9x3SqqV761aDhcMlI3xFko8DXDN/tLlRCo3rEz0/Zs9qhLo2vn8wuQjJBPELXPJfYFxUs0cwThsMxGT3jWuaeeIiU/U0qOMdotXW92k+rS/l/QiaIi1JyTauaHhsQhHEy7z9A61KNePd0fyaj0wLp1L0F55pT+60NH9R2+hd+vBhzUZ4rVAvzngSB9R6FZxin76nFU9rtBezK/8ALKwUt1V+6UfyX+hRJbjRPHhQ1TJ3MLw0OBa0gHaLbL7FDW0pJs6WqhKdUox44PmmA/8A0Kvx8vpWoWViteaieWYjKZZHyZb3y5iSBfjsLBYq0fElrjsxSfRE0ov2fqPnEX4rFC7Ka0Y/0/UfOIvxWKFKSzl7kVtJ/wAn75fI7aWnMj2sb3T3BovynYFl47gUtFNwMwAdla/tTcFrrgfWCvmAe2qfxrPSpPrg90R4iL78qworYz7TLtktQq+Wzn45ISf8+DnV1ar9J31VK+OVxdJB2udxuXMI7Uk8ZG6/HZUqrG1NO/SVI/lhb0v9RD2lFOnL5NFbQ9y3wD0LmVxh7keAehcioDpcz0ToR7QpvFtWs1se5c3yoPxo1EMD1utpaeKE0z38G0NzCRoBtx2IWdpNpizEsHqXtjMZZJAC0kO/jR2NwFfdkZRaT5HmK9LbVdCU1hbS6dSqlnYF7ag8az0rBJXfh9VwUsclr5HNdbdexva6pR3NM9DanKEkuOH5Ex1xe6Lfm8X35lB1utLtJTiFSZjHwYDGxtbmzdq0uNybDaS48S0oKzN5k2jXTwcKoxlxSLG1K+2J/Ft+8rfVQalR7In+Q30q31dq9BHm9f6xL4eSCIilKQREQBERAEREBhY1h4qKeaE7pY5I/KaW/wB154GidaztXQSlw2FwbsJG+1l6URRzrU+Ja0+qnRnZ59TzUNGqzvaYW+Jv2cX+eRXDq4wF0eHFkrS102fM1wsbOGXb9CmiJCtR3ozfrLLklLkebDofXRktdTyXbsNgSLgAbDbaONffWxV97y+QV6SRadxEsLtS5cl4/UhOqjBn09I4yNLHveTZwsbDYFsNP9FDiFLkYQJY3Z4yd17EFp5iCR0KTIpdlY2Sj30+87xcc5PNU+itfE4iWneN/ctLhxW7bj4+JcP/AAlT8BL5DupemF8sonREvx7UuSxheP1PM5wWp+Al3+8O7l3LKo9FKyZwaynk2ne5tgOckr0dZfU7iJh9qXNciucY0NlhwQ00Y4SXNHI8DjtI1z7ctgPqVXx6L1l9tPN5Jt4P+8q9LItpVRkQU62ypYXXO888YDo3VtqonOglDRLGblpsALXPTfoUp1raP1Eta2SOJz2GFjbtF9rXSEg23bwreRO6jjZNvx9ned5uzjHzPNh0XrLj2PL5BU/1S4PPDLPwkT2ZmADMCLm/OrURI1Ri8ozdr7LYOEksP76nm31p1rO1NPLduw2bcXHIRvX31sVfe8vkFekUWv4eJL+a3dF4/U82nRis73l8gqU4Po5UnCq2PgXh7nwOa0ixIY9rnWvv2Aq6UWVTFEc+0bZ4yluaf8fE82HRis73l3e8KN0Xqxs9Ty7PiFek0WO4ib/ml3ReP1PNvrYq+95fIK5w6IVzzZtNKb8osOkr0eidxEPtS59P4/2QzVroa+gic6W3Cy2uB+60bhdTNEUyWNyOdKTk9p8QiIsmoREQBERAEREAREQBERAEREAREQBERAEREAREQBERAEREAREQBERAEREAREQBERAEREAREQH/2Q=="/>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CA">
              <a:solidFill>
                <a:prstClr val="black"/>
              </a:solidFill>
              <a:latin typeface="Palatino Linotype"/>
              <a:cs typeface="+mn-cs"/>
            </a:endParaRPr>
          </a:p>
        </p:txBody>
      </p:sp>
      <p:sp>
        <p:nvSpPr>
          <p:cNvPr id="6" name="AutoShape 6" descr="data:image/jpeg;base64,/9j/4AAQSkZJRgABAQAAAQABAAD/2wCEAAkGBhIQERQUEhQVFBUUFxQVFRQVFRcYGBUVFxUVFRUWFhUXHCgfGBkkGhoUHzIsIycpLCwsFx4xNTAqNSYrLCkBCQoKDgwOGg8PGi8kHyQqLCwsLCwtLCwsLCwsLS0sNCwsLSkwNCwsNCwsKi0sLCwtLCwsLCwsLCwsLCwsKSwpLP/AABEIALcBEwMBIgACEQEDEQH/xAAcAAEAAgIDAQAAAAAAAAAAAAAABgcEBQIDCAH/xABPEAABAwICBAYJEAkEAwEAAAABAAIDBBEFEgYHITETQVFhkdEXIjJUcXOSk7EUFiQ0NVJTYnJ0gaGjsrPSIzM2QkNjgsHhJqLT8BVE4iX/xAAaAQEAAgMBAAAAAAAAAAAAAAAAAwQBAgUG/8QANxEAAgIBAQUECAUEAwEAAAAAAAECAxEEEiExQVEFE6GxMjRhcYHB0fAUFSJykSNCUuFDYqIz/9oADAMBAAIRAxEAPwC8UREAREQBERAEREAREQBERAEREAREQBERAEREAREQBERAEREAREQBERAEREAREQBERAEREAREQBERAEREAREQBU/rbo6qlkE8dXUBk7iBGyaRvBua2/ahpAym3SsnTnTisocSe2F4LBHH+ikbmZdwNzYEEHZxFRHSfTepxFrGztiAjcXN4Nrmm5BbtzPdssq1lq4czs6TRWJqe7Za8zS0mP1xaC6qqg7jBqJTzG1n81+NZtDidbLIyJtVU5pHBo9kS7z/AFLVs3LIoat0MrJWWzRuDmhwJFxuuARs+lV9rfvOq6Eq2orfjc/bg9IYJRyQwRxyv4R7Ghpeb3dbZtJ2k85WcqIxTWtiMzMofHDx5oWODjbiu9ztngW91g6WVccOHvimfE6aKR0mTYHEcERvB5T0q2ro4bXI4MtBYpxjJrMs+BbSLzr698R77m6W9SmGqzSirnrHxzzvlaY7gPscpaTtFhx3+oJG5SeDN/Z86YObaeC2kVA45ppXsqahraqVrWzTNa0EWDWyOAA2cgCwBpxiN/bc1rco3+Ste/XQkXZdm79S8foejUVXVelFUcBZOJXNm4RjOEHdEZ8pvzkKDevjEe+5ulvUtpXKJHT2fO1Nprc2ufI9FIvOvr4xHvybpb1L47TnEbH2XN0jqWv4iPQm/KbP8l4/Q9Fotbo5WumpYZH7XPYCfCtkrByAiIgCIiAIiIAiIgCIiAIiIAiIgCIiAIiIAiIgKc1j6NVNRiZMUTnB8cYa4Wt2oOa54vpUVx7ROpoWsdOwNDyWtsQbkC/FzL0aq013/qKXxrvwyq1lcUnI7Gj1lkrIVcuHgVKu2kpnSyMjYLue4NaOUldS2ei/t6l8cz+6qxWZJHbuk41ykuKTfgZ+Jau6+GMvdCSBvykE9C2es2Fwp8LBu0thkuOP+Ds2q8FU+u/9ZR/JqPTCrU4KEW17Dh6bUz1F8FPlny/0ViCpxqgNq8+KcoQvjmg71WjLZeTtX097W684yZ+P+26n5xUfivWAN5+j/v1r6AllrklUcJE/qP2bb49n4igCn84/023x7PxFAFLbxXuRT0PoS/c/kZOG0XDTRxXy8I4NueK/Gp+dS5tb1Wzw5f8AKrXLfeuEkDbHYNyxGSS3rJtdRZZLMJ7J6cwTD/U9PHFfNkaG35bLOWo0Slc+ip3OJJMbbk8a266B5NhERAEREAREQBERAEREAREQBERAEREAREQBERAFWuu/9RS+Nf8AhlWUq113fqKXxr/wyo7fQZd0HrEfvkVItnov7epfHM/utYtnov7epfHM/uqMPSXvPS6j/wCM/wBr8j0kqn14frKP5NR6YVbCqfXh+so/k1HphV270Gec7O9Yj8fJlZKS6v8AR+KuqjFLfLkLu1NjdRpTjU/7fPinKpVvmju61uNEmvZ5oiOKUwjnmjbujllY2/I2RzR9QCxVn4/7bqfnFR+M9YCjfEtQ9FE/qP2bb49n4igCn9R+zbfHs/EUAUtvFe4p6H0JfufyM3BKRs1RDG7uXva025CrgOqCg/meV/hUxR1boZGSMtmYQ5txcXG6441K3a3MSt3UPmv/AKWa5wiv1Ii1envtmnXLCx1aLrw6hbBEyJl8rAGi++wWSsHA8QNRTxSkWL2hxA4rrOV480EREAREQBERAEREAREQBERAERRjTrTVuGxNIbwkspIjYTYWbbM5x35Rcbt5I8Iw2kss3rrlZJRit7JOiombWviTjcSRs5mxNt/vufrXDsp4n8O3zMfUoPxETo/lV3VeP0L5RUN2U8T+Hb5mPqWwwjXHVxvHqhsczL9tlbkeBytIOUm3FbbyhZV8TEuzLkuT+JdKKGab6YPhw+Kqo3NPCSRgOc3MC1zXndy7Aq97LOJe/i80OtbStjF4ZFTobbo7UcfEvVVnpzoLiFdUl7ZWvhH6pju14MEDMABvNxvO1RY62sS9/F5odaO1tYlbu4vNDrUcrYSWGW6tBqapbUGs/fVHf2IK/wDleUepcodU2Isc17HRNc0hzXB+0EbQdysDSDTsUlDFUFgdJMGiOO9hmIzEk+9AuegcarWXWxiTiSJI2DkbE23+8krElVB8DNM9bfHaUlj2pfQunBROIIxUlplDQHlu4kcezl3qKaytCpsQMDoHNBi4QFrtlw/Ib35svJxqveynifw7fMx9SHWlifw7fMx9Sy7oSWGmYr7P1FctuLWfv2GZ2IK/+V5R6lJdX+gFVQ1RlmyZchb2rrm5UcwzXBXRuHDCOZl+2GTI+3xXNNr+EKf6UaXFuF+rKRwu7giwubewe9rSC3lsSkO79JLgY1C1e6qx5Ut3LHlkheN6pqx9RM+N0bmSSSSAk5T27i+xG3deywexBX/yvKPUunss4l7+LzQ607LOJe/i8yOtaZq6FlV65LG2vD6E0OgU7sH9RlzBKHh442mzs1r8SiPYgr/5XlnqWLPrdxMC7XwnebcCNtgd3bctllUWuHEGEGQQSjjbkcw25nBxsfoK2cqnvZDCrW15jCS68ufvQ7EFf/K8o9SO1P15G+Lyj1K08C0qjrqR08V2kNdmY612PAJseX+4VRN1u4nlBMkO21/0I61mUaljdxNardbY5JSxs8cpfQujR6hdBTRRPtmYwNNt1wtiqIdrbxIfxItv8oda5dlnEvfxeaHWtu/iQ/llz5r+f9F6oquptYdW7Cpqi7OGiljYHZO1Ie8DufAVGna2cT4pIef9D/8AS2d0URw7PtnnGNzwXsioka2cT9/F5kda+9lnEvfxeaHWte/iSLsu72ffwL1RUbBraxHM3M6IjM244IC4uLi99mxXbTS52NduzNB6RdSQmp8CrqNNOhpT5naiItysEREAREQBVDrtPsil8VJ99it5QXWpolJWQslgGaWDN2gtd7HWJAvszAgEfSo7YuUWkXNFZGu5Slw3+RSi2ejuASV0whiLQ4guu47LDetYQQbOa5jhsLXtLXAjeLH+2xco5XNcHNcWuG0OaS1wPKHDaFQW570enlmyH9N4zwfE51NDJE98cjS1zHOaRY8RtfaNxtf6V1NjdyHoKmGCazamGwnZHVN4y9obJ5wCx/qBPOrG0d02w6tIY0NilO6KVjWuJ+KdrXfQb8ymjCEuZQtv1NKy4JrqiBYgT63oAeKpAF+S0igyufXFEG4ewNAA4ePYBb92RUwtbliWPYSdny2qnLq2ZOG0DqiZkTLZnnKL7r86mDtTtdbuovKKhEcrmkOaXNcNoc0kEHmI2hZbtIKux9lVPH/Hl/MtYuCX6kTW13ylmueF7kyZ61qZ0MeHROO1kUwNt1xwIVfhT3WjUuliw57zdzoZSTyk8DdQJZt9Nmmg9Xh8fNmxwDA5K2dsMdg51zc7gBvKxK2kMMskbrZo3vjdbddjiw25rhSzVP7ot+Q/0KfYpqopJ5pJS6Rhkc57g07MziXOO3lJJW8atqKaK9uu7i+UZ5awsYwUep7DKTo5KD+7PGB4OGYVKOwzSfCS9I6l0aaaNx0GDTRRlxaZIXXdvuZmLZVOCbfQinrYXzrjFP0k95UK7aSnMj2MG97g0eErqXZT1Do3te3Y5hDmnfYjdsVZcd52J5cXs8cbveZukOAS0M/BS2zZWvGU3GVxPH/SVrbrMxbF5quUyzvzyEAXsBZo3ANaAABc9Kxo4y4ho3kgDaBtO4bVl4b3Gkcxh+t78bywtUUxy1jf3THm+nKR6FW1O2zWg7diu7QLRB9DSTOl2SSsPa+9aGmwJ5VSkPcjwD0Ka1OMYplHRTjbZbNdV8z6TZTPD9VdZPEyRpiyvaHC7jex5dihqzY8bqWgBtRUNA2ACeQADkADtiii4r0lkt3wtlju5bPXdks2h1b1DcNqKV7mB8kkcjSNo7Qg2PJeyiONatKukgknkMeSMAuyk3tcDZ0qeaocTlmppBLI6TJJZpe4udYi9sztpW21l+5dV8gffarbhGUNrHI4deourv7va/u37lv3lAr7FCXODW73OAF77ybLqlqGtFydlv8Av0rJwuVpmiAO3O3ZuOxzb+kdKqRW871k0ovD34JnFqeru1JdER2p3nmKuikiLWMad7WtB+gWXOPcPAFyXQjBR4Hk7b7LcbbzgIiLYhCIiAIiIAtHpBpnS0DmNqHuaXguaAx7rgGx7kGy3iqHXaPZFL4uX77FHZJxjlFrSUxutUJcN/kbnGNM8Dqxaa7vjcBKHD6Q1RJuh9JWveMNqC5zRmMUzHt2G/cucBdQwLb6L6Svw+fhmMEhyluVxLd/HcA7lV7zaf6kdz8G6Yt0Seejax5GrliLHOa4Wc0ua4cjmkgjpBXD/t+TkK7KicyPe91sz3Oe627M5xcbDkuSutQnRRY+k+LvqsBppJDd/DRtceUtbILquFN60f6eh+dD0SKEKS3j8EUtEkoNL/JmdgeHCpqIoScokcG35FZR1Jx98O8kdarLCcRNNPHM1ocY3Zg0mwPMSFOjruqB/wCtF5x/Ut65QS/UQ6urUysTpe7HXG8463aIQCgjBuGRTNvy2MIVeKxdb9VwzaCUAhr45iL8V+BNlXS0u9Nk+g9Xj8fNky1T+6LfkP8AQpJiuuOSGeaIUrXCKWWPMZiM2R7mXtwZte11X+jGkLqCoE7WCQgOblLst784B9CwK2rM0skrrB0r3yOA3AvcXkDmuVlWOMUkaS0cbLpTsWVhY3/QsXs3yd6M8+f+NZelGk//AJDA5ZsmR3CRNc3NcAiZm51hfZbiVUKdU4/07P4+P8aNbRnKSafQiu01VUq3BYe2uvzIKCu6ipjLIyMGxe4NB5CTZdKz8A9tQeNZ6VDHe0dC1uNcmuSfkd2k+jb6Co4GRwccjXhzb2s4kW287StTzKca4fdEfN4vvzKELM1iTRpppOVUZPi0W5qv0gfNRTwSEuMDXBhJueDLTYX5tyqGHuR4B6FYWqQ9tV+JP91XkPcjwD0LebzGJBpYqN1qXVeTOTjYE8is7B9UUc8EUpncDI0OsG7rjwqsnC6nmGa3p4IY4hTxOEbQ0EvcCQOMiyVOCztDW13z2e5fXO/HQsnQ7RFuHRvY15fndmuRa2yy6NZfuXVfIH32rloLpccRgc9zBG5ji0hpJHKLE8y4azXAYVVk+8H32q28OG7ocCG1HULb47Sz/J5/ZCB9N7347m6yMKceHYCN0jLHZt2hdK78KI4aMC2yRgNuI5gqMeJ6a1JQeOj8j07HuHgC5LjHuHgC5LpHjwiIgCIiAIiIAozp3oa3EoWgENljJMb/AA2zNPxTYdAUmXVVOcGOLLFwa4tB3ZrG17cV1hpNYZvXOUJKUXhlB1WrvEIyQYC7naQQV0esev72k6FIma66wgHgafb4z8y+nXVWfAU/2n5lS/pe09DnXdERz1j1/e0nQs3DdWdfM4B0XBN43PI2DwcatfHNLuBw01kbQSWxljXbrve1gBtyXv8AQq+7NNZ8DT/afmUko1we8r13ay+DcMdPvJKNL9CnnC4qamGd0T2PIJsXWDw4jnu5Vz2PcQ73d0jrVp6vdN34k2USsax8bh3F8paQLHtje97qK4trhqYqiaOOGAsjlkjaXZ7kMeW3NnW22WZ928SZFp3qoN0wxu4/Ei3Y9xDvd3SOtfHavMRsfY7ukda3/ZprPgaf7T8yl1HrJDcNFZUR2cXmNscf8R9zYNzHYANpJ5DzBaqNUiey3W14zje8I78W0L9W4bDA/tJYmtLHe9eG2IPKCLgqrqzV1iEbiOALvjMIIK3dRrorS7tIqdjeIOEjz5Qe30Lq7MuIe8pfNyf8qTlXJ5ZiijWUx2Y4x0ZovWPX97SdCesev72k6FvezLiHvKXzcn/Ks3Dddc7XD1RBG9t9phzMcBzNe5wcfpC1xV7SdvXJcIkfodW+ISuA4EsHG55AAVi4zoS9mDmkgs6QGN5vszObI17rdBstlpLphwOHerKbLIDwWTNexD3tbtAIIO1QHs01nwNP9p+ZSPu693UpR/Falqxf2v3b0aHse4h3u7pHWszBtAq9lRC50Dg1sjCTcbADt41suzTWfA0/2n5k7NNZ8DT/AGn5lGnUnneWpR10ouLxv9xsdZ+h1XU1bZYI+EaYmM2HaC1zyb34u2CiHY9xDvd3SOtSak12zgjhaaNzePg3uabcdg4EE9HhVlYHpBFW04nhJLSDscLOa4b2uHEQVIo12PKK07dXpYJSSxw6kD1a6K1VO6o4aMx548rSSNp28ihfY5xBva8ATbZcEWNuMX4lvWa66wgHgafaB8J+ZfTrqrPgaf7T8y0cqmkieNetjKUkll4zw5Gh7HuId7u6R1p2PcQ73d0jrV64JiXqmnjmtl4RodbkusDTXHn0NHJPG1rnMMYAffL20jWG9iDuKkdMEslSHaGonJQWMt4NLqrwOekglbOwsLn3ANtotzLeabYU+qoKiGOxe9lmg7jZwNt3IFWp11VnwNP9p+Zdceu6sI2w042kbpOI8V3ciK2GzgPR6nvNtpZznijS9jzEO93dI6124dq8r2SsPqdwAe1xPa++uTv8K3PZqrPgaf7T8y7qXXbUA/pKaJzePI9zTz2zAhRrui5Ja1prC8C3WDYPAFyWr0c0jhr4RLCTbc5rtjmOG9rhy/UVtFbTycCUXF4fEIiLJgIiIAiIgCIiA816SUPAVlTFa2SaS3yS4uZ/tLVrlMtbVBwWJOcBsmjjk8LheM2+hjelQ1c2axJo9lRPbrjLqkTrGsWLsBpI77XTBjvBG17vvZFBVlTVpdDFFfZG6Z1ueTJ/Zp6VipOW0zXT193Fr2vz+hOtUWI8FVTAnY6Eu8i5P1KDGUvJcd7iXHwuOY/WVlYbXGFz3NNi6KWMH5bC1YgCOWYpCuvZtnPrjwQKmem9KYaHDI9wLJ3kfGPBbehx6VFKCm4WWNg/fe1vSVYWuiIM9QtG5rJx0cAFvFf05P3EFs86quHsk/B/QrVZeF4XJUytiiGZ7twWIpbqs90o/kv9C0gsySZPqZuuqUo8URispXRSPjeLPjc5jhyFpsV0rcaYe6FX4+T0rTrV7mSwe1FN80icU05do7MCdjaiMDwGZhUHU0ov2fqfnEX4rFC1JZy9yK2k4Wfvl8jsp4DI9rGi7nENA5SdyycXweWkl4KZuR9g62/tTex2eA9C6KSpMUjJG2zMcHC+0XG64BGxZWP47LXTGabLnIa2zBla1rb2DQSTvJO0naVpux7Sd953n/XHia4XVm6mKk+yo79rYPtyG1lWrIy4gNBJOwAb+hXJqv0XkpYJZZm5XyjY07w0DjU1MXtZKHaVkVVsZ3vBS0Xct8A9C5lcYe5HgHoXIqudXmeidCPaFN4tq1mtj3Lm+VB+NGtnoR7QpvFtWs1se5c3yoPxo10p+g/ceP0/rEP3LzKIy7b+Dj5OZdkEBe5rGi7nEADnO5cCbLOwH21B41npXPistHqrXswk1xSbOGLYRNSSmKduV2Vr7fFcSAb7jtaVh7b81j07P8qc64fdFvzeL78yg6zNYk0jTTyc6oylxaLJ1JTOEtQy+wta63Pu9CtxVBqV9sT+Lb95W+rtXoI85r/WJfDyQREUpSCIiAIiIAiIgKv13UPa0s3I6SI/1NDx9x3SqqV761aDhcMlI3xFko8DXDN/tLlRCo3rEz0/Zs9qhLo2vn8wuQjJBPELXPJfYFxUs0cwThsMxGT3jWuaeeIiU/U0qOMdotXW92k+rS/l/QiaIi1JyTauaHhsQhHEy7z9A61KNePd0fyaj0wLp1L0F55pT+60NH9R2+hd+vBhzUZ4rVAvzngSB9R6FZxin76nFU9rtBezK/8ALKwUt1V+6UfyX+hRJbjRPHhQ1TJ3MLw0OBa0gHaLbL7FDW0pJs6WqhKdUox44PmmA/8A0Kvx8vpWoWViteaieWYjKZZHyZb3y5iSBfjsLBYq0fElrjsxSfRE0ov2fqPnEX4rFC7Ka0Y/0/UfOIvxWKFKSzl7kVtJ/wAn75fI7aWnMj2sb3T3BovynYFl47gUtFNwMwAdla/tTcFrrgfWCvmAe2qfxrPSpPrg90R4iL78qworYz7TLtktQq+Wzn45ISf8+DnV1ar9J31VK+OVxdJB2udxuXMI7Uk8ZG6/HZUqrG1NO/SVI/lhb0v9RD2lFOnL5NFbQ9y3wD0LmVxh7keAehcioDpcz0ToR7QpvFtWs1se5c3yoPxo1EMD1utpaeKE0z38G0NzCRoBtx2IWdpNpizEsHqXtjMZZJAC0kO/jR2NwFfdkZRaT5HmK9LbVdCU1hbS6dSqlnYF7ag8az0rBJXfh9VwUsclr5HNdbdexva6pR3NM9DanKEkuOH5Ex1xe6Lfm8X35lB1utLtJTiFSZjHwYDGxtbmzdq0uNybDaS48S0oKzN5k2jXTwcKoxlxSLG1K+2J/Ft+8rfVQalR7In+Q30q31dq9BHm9f6xL4eSCIilKQREQBERAEREBhY1h4qKeaE7pY5I/KaW/wB154GidaztXQSlw2FwbsJG+1l6URRzrU+Ja0+qnRnZ59TzUNGqzvaYW+Jv2cX+eRXDq4wF0eHFkrS102fM1wsbOGXb9CmiJCtR3ozfrLLklLkebDofXRktdTyXbsNgSLgAbDbaONffWxV97y+QV6SRadxEsLtS5cl4/UhOqjBn09I4yNLHveTZwsbDYFsNP9FDiFLkYQJY3Z4yd17EFp5iCR0KTIpdlY2Sj30+87xcc5PNU+itfE4iWneN/ctLhxW7bj4+JcP/AAlT8BL5DupemF8sonREvx7UuSxheP1PM5wWp+Al3+8O7l3LKo9FKyZwaynk2ne5tgOckr0dZfU7iJh9qXNciucY0NlhwQ00Y4SXNHI8DjtI1z7ctgPqVXx6L1l9tPN5Jt4P+8q9LItpVRkQU62ypYXXO888YDo3VtqonOglDRLGblpsALXPTfoUp1raP1Eta2SOJz2GFjbtF9rXSEg23bwreRO6jjZNvx9ned5uzjHzPNh0XrLj2PL5BU/1S4PPDLPwkT2ZmADMCLm/OrURI1Ri8ozdr7LYOEksP76nm31p1rO1NPLduw2bcXHIRvX31sVfe8vkFekUWv4eJL+a3dF4/U82nRis73l8gqU4Po5UnCq2PgXh7nwOa0ixIY9rnWvv2Aq6UWVTFEc+0bZ4yluaf8fE82HRis73l3e8KN0Xqxs9Ty7PiFek0WO4ib/ml3ReP1PNvrYq+95fIK5w6IVzzZtNKb8osOkr0eidxEPtS59P4/2QzVroa+gic6W3Cy2uB+60bhdTNEUyWNyOdKTk9p8QiIsmoREQBERAEREAREQBERAEREAREQBERAEREAREQBERAEREAREQBERAEREAREQBERAEREAREQH/2Q=="/>
          <p:cNvSpPr>
            <a:spLocks noChangeAspect="1" noChangeArrowheads="1"/>
          </p:cNvSpPr>
          <p:nvPr/>
        </p:nvSpPr>
        <p:spPr bwMode="auto">
          <a:xfrm>
            <a:off x="307975" y="5953"/>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CA">
              <a:solidFill>
                <a:prstClr val="black"/>
              </a:solidFill>
              <a:latin typeface="Palatino Linotype"/>
              <a:cs typeface="+mn-cs"/>
            </a:endParaRPr>
          </a:p>
        </p:txBody>
      </p:sp>
      <p:sp>
        <p:nvSpPr>
          <p:cNvPr id="13" name="Title 1"/>
          <p:cNvSpPr>
            <a:spLocks noGrp="1"/>
          </p:cNvSpPr>
          <p:nvPr>
            <p:ph type="title"/>
          </p:nvPr>
        </p:nvSpPr>
        <p:spPr>
          <a:xfrm>
            <a:off x="0" y="234553"/>
            <a:ext cx="9143999" cy="681540"/>
          </a:xfrm>
        </p:spPr>
        <p:txBody>
          <a:bodyPr/>
          <a:lstStyle/>
          <a:p>
            <a:r>
              <a:rPr lang="en-CA" sz="4800" dirty="0" smtClean="0">
                <a:solidFill>
                  <a:schemeClr val="bg1"/>
                </a:solidFill>
                <a:latin typeface="Tahoma" pitchFamily="34" charset="0"/>
                <a:ea typeface="Tahoma" pitchFamily="34" charset="0"/>
                <a:cs typeface="Tahoma" pitchFamily="34" charset="0"/>
              </a:rPr>
              <a:t>Back to the Start</a:t>
            </a:r>
            <a:endParaRPr lang="en-CA" sz="4800" dirty="0">
              <a:solidFill>
                <a:schemeClr val="bg1"/>
              </a:solidFill>
              <a:latin typeface="Tahoma" pitchFamily="34" charset="0"/>
              <a:ea typeface="Tahoma" pitchFamily="34" charset="0"/>
              <a:cs typeface="Tahoma" pitchFamily="34" charset="0"/>
            </a:endParaRPr>
          </a:p>
        </p:txBody>
      </p:sp>
      <p:sp>
        <p:nvSpPr>
          <p:cNvPr id="25" name="TextBox 24"/>
          <p:cNvSpPr txBox="1"/>
          <p:nvPr/>
        </p:nvSpPr>
        <p:spPr>
          <a:xfrm>
            <a:off x="827584" y="2235517"/>
            <a:ext cx="7560840" cy="1200329"/>
          </a:xfrm>
          <a:prstGeom prst="rect">
            <a:avLst/>
          </a:prstGeom>
          <a:noFill/>
        </p:spPr>
        <p:txBody>
          <a:bodyPr wrap="square" rtlCol="0">
            <a:spAutoFit/>
          </a:bodyPr>
          <a:lstStyle/>
          <a:p>
            <a:pPr algn="ctr" eaLnBrk="1" fontAlgn="auto" hangingPunct="1">
              <a:spcBef>
                <a:spcPts val="0"/>
              </a:spcBef>
              <a:spcAft>
                <a:spcPts val="0"/>
              </a:spcAft>
            </a:pPr>
            <a:r>
              <a:rPr lang="en-CA" sz="3600" dirty="0" smtClean="0">
                <a:solidFill>
                  <a:srgbClr val="C3986D">
                    <a:lumMod val="20000"/>
                    <a:lumOff val="80000"/>
                  </a:srgbClr>
                </a:solidFill>
                <a:latin typeface="Tahoma" pitchFamily="34" charset="0"/>
                <a:ea typeface="Tahoma" pitchFamily="34" charset="0"/>
                <a:cs typeface="Tahoma" pitchFamily="34" charset="0"/>
              </a:rPr>
              <a:t>The trick of teaching a compiler</a:t>
            </a:r>
            <a:r>
              <a:rPr lang="en-CA" sz="3600" dirty="0">
                <a:solidFill>
                  <a:srgbClr val="C3986D">
                    <a:lumMod val="20000"/>
                    <a:lumOff val="80000"/>
                  </a:srgbClr>
                </a:solidFill>
                <a:latin typeface="Tahoma" pitchFamily="34" charset="0"/>
                <a:ea typeface="Tahoma" pitchFamily="34" charset="0"/>
                <a:cs typeface="Tahoma" pitchFamily="34" charset="0"/>
              </a:rPr>
              <a:t> </a:t>
            </a:r>
            <a:r>
              <a:rPr lang="en-CA" sz="3600" dirty="0" smtClean="0">
                <a:solidFill>
                  <a:srgbClr val="C3986D">
                    <a:lumMod val="20000"/>
                    <a:lumOff val="80000"/>
                  </a:srgbClr>
                </a:solidFill>
                <a:latin typeface="Tahoma" pitchFamily="34" charset="0"/>
                <a:ea typeface="Tahoma" pitchFamily="34" charset="0"/>
                <a:cs typeface="Tahoma" pitchFamily="34" charset="0"/>
              </a:rPr>
              <a:t>what we want</a:t>
            </a:r>
          </a:p>
        </p:txBody>
      </p:sp>
    </p:spTree>
    <p:extLst>
      <p:ext uri="{BB962C8B-B14F-4D97-AF65-F5344CB8AC3E}">
        <p14:creationId xmlns:p14="http://schemas.microsoft.com/office/powerpoint/2010/main" val="384535300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4090"/>
            <a:ext cx="9144000" cy="5036395"/>
          </a:xfrm>
          <a:prstGeom prst="rect">
            <a:avLst/>
          </a:prstGeom>
        </p:spPr>
      </p:pic>
      <p:sp>
        <p:nvSpPr>
          <p:cNvPr id="5" name="AutoShape 4" descr="data:image/jpeg;base64,/9j/4AAQSkZJRgABAQAAAQABAAD/2wCEAAkGBhIQERQUEhQVFBUUFxQVFRQVFRcYGBUVFxUVFRUWFhUXHCgfGBkkGhoUHzIsIycpLCwsFx4xNTAqNSYrLCkBCQoKDgwOGg8PGi8kHyQqLCwsLCwtLCwsLCwsLS0sNCwsLSkwNCwsNCwsKi0sLCwtLCwsLCwsLCwsLCwsKSwpLP/AABEIALcBEwMBIgACEQEDEQH/xAAcAAEAAgIDAQAAAAAAAAAAAAAABgcEBQIDCAH/xABPEAABAwICBAYJEAkEAwEAAAABAAIDBBEFEgYHITETQVFhkdEXIjJUcXOSk7EUFiQ0NVJTYnJ0gaGjsrPSIzM2QkNjgsHhJqLT8BVE4iX/xAAaAQEAAgMBAAAAAAAAAAAAAAAAAwQBAgUG/8QANxEAAgIBAQUECAUEAwEAAAAAAAECAxEEEiExQVEFE6GxMjRhcYHB0fAUFSJykSNCUuFDYqIz/9oADAMBAAIRAxEAPwC8UREAREQBERAEREAREQBERAEREAREQBERAEREAREQBERAEREAREQBERAEREAREQBERAEREAREQBERAEREAREQBU/rbo6qlkE8dXUBk7iBGyaRvBua2/ahpAym3SsnTnTisocSe2F4LBHH+ikbmZdwNzYEEHZxFRHSfTepxFrGztiAjcXN4Nrmm5BbtzPdssq1lq4czs6TRWJqe7Za8zS0mP1xaC6qqg7jBqJTzG1n81+NZtDidbLIyJtVU5pHBo9kS7z/AFLVs3LIoat0MrJWWzRuDmhwJFxuuARs+lV9rfvOq6Eq2orfjc/bg9IYJRyQwRxyv4R7Ghpeb3dbZtJ2k85WcqIxTWtiMzMofHDx5oWODjbiu9ztngW91g6WVccOHvimfE6aKR0mTYHEcERvB5T0q2ro4bXI4MtBYpxjJrMs+BbSLzr698R77m6W9SmGqzSirnrHxzzvlaY7gPscpaTtFhx3+oJG5SeDN/Z86YObaeC2kVA45ppXsqahraqVrWzTNa0EWDWyOAA2cgCwBpxiN/bc1rco3+Ste/XQkXZdm79S8foejUVXVelFUcBZOJXNm4RjOEHdEZ8pvzkKDevjEe+5ulvUtpXKJHT2fO1Nprc2ufI9FIvOvr4xHvybpb1L47TnEbH2XN0jqWv4iPQm/KbP8l4/Q9Fotbo5WumpYZH7XPYCfCtkrByAiIgCIiAIiIAiIgCIiAIiIAiIgCIiAIiIAiIgKc1j6NVNRiZMUTnB8cYa4Wt2oOa54vpUVx7ROpoWsdOwNDyWtsQbkC/FzL0aq013/qKXxrvwyq1lcUnI7Gj1lkrIVcuHgVKu2kpnSyMjYLue4NaOUldS2ei/t6l8cz+6qxWZJHbuk41ykuKTfgZ+Jau6+GMvdCSBvykE9C2es2Fwp8LBu0thkuOP+Ds2q8FU+u/9ZR/JqPTCrU4KEW17Dh6bUz1F8FPlny/0ViCpxqgNq8+KcoQvjmg71WjLZeTtX097W684yZ+P+26n5xUfivWAN5+j/v1r6AllrklUcJE/qP2bb49n4igCn84/023x7PxFAFLbxXuRT0PoS/c/kZOG0XDTRxXy8I4NueK/Gp+dS5tb1Wzw5f8AKrXLfeuEkDbHYNyxGSS3rJtdRZZLMJ7J6cwTD/U9PHFfNkaG35bLOWo0Slc+ip3OJJMbbk8a266B5NhERAEREAREQBERAEREAREQBERAEREAREQBERAFWuu/9RS+Nf8AhlWUq113fqKXxr/wyo7fQZd0HrEfvkVItnov7epfHM/utYtnov7epfHM/uqMPSXvPS6j/wCM/wBr8j0kqn14frKP5NR6YVbCqfXh+so/k1HphV270Gec7O9Yj8fJlZKS6v8AR+KuqjFLfLkLu1NjdRpTjU/7fPinKpVvmju61uNEmvZ5oiOKUwjnmjbujllY2/I2RzR9QCxVn4/7bqfnFR+M9YCjfEtQ9FE/qP2bb49n4igCn9R+zbfHs/EUAUtvFe4p6H0JfufyM3BKRs1RDG7uXva025CrgOqCg/meV/hUxR1boZGSMtmYQ5txcXG6441K3a3MSt3UPmv/AKWa5wiv1Ii1envtmnXLCx1aLrw6hbBEyJl8rAGi++wWSsHA8QNRTxSkWL2hxA4rrOV480EREAREQBERAEREAREQBERAERRjTrTVuGxNIbwkspIjYTYWbbM5x35Rcbt5I8Iw2kss3rrlZJRit7JOiombWviTjcSRs5mxNt/vufrXDsp4n8O3zMfUoPxETo/lV3VeP0L5RUN2U8T+Hb5mPqWwwjXHVxvHqhsczL9tlbkeBytIOUm3FbbyhZV8TEuzLkuT+JdKKGab6YPhw+Kqo3NPCSRgOc3MC1zXndy7Aq97LOJe/i80OtbStjF4ZFTobbo7UcfEvVVnpzoLiFdUl7ZWvhH6pju14MEDMABvNxvO1RY62sS9/F5odaO1tYlbu4vNDrUcrYSWGW6tBqapbUGs/fVHf2IK/wDleUepcodU2Isc17HRNc0hzXB+0EbQdysDSDTsUlDFUFgdJMGiOO9hmIzEk+9AuegcarWXWxiTiSJI2DkbE23+8krElVB8DNM9bfHaUlj2pfQunBROIIxUlplDQHlu4kcezl3qKaytCpsQMDoHNBi4QFrtlw/Ib35svJxqveynifw7fMx9SHWlifw7fMx9Sy7oSWGmYr7P1FctuLWfv2GZ2IK/+V5R6lJdX+gFVQ1RlmyZchb2rrm5UcwzXBXRuHDCOZl+2GTI+3xXNNr+EKf6UaXFuF+rKRwu7giwubewe9rSC3lsSkO79JLgY1C1e6qx5Ut3LHlkheN6pqx9RM+N0bmSSSSAk5T27i+xG3deywexBX/yvKPUunss4l7+LzQ607LOJe/i8yOtaZq6FlV65LG2vD6E0OgU7sH9RlzBKHh442mzs1r8SiPYgr/5XlnqWLPrdxMC7XwnebcCNtgd3bctllUWuHEGEGQQSjjbkcw25nBxsfoK2cqnvZDCrW15jCS68ufvQ7EFf/K8o9SO1P15G+Lyj1K08C0qjrqR08V2kNdmY612PAJseX+4VRN1u4nlBMkO21/0I61mUaljdxNardbY5JSxs8cpfQujR6hdBTRRPtmYwNNt1wtiqIdrbxIfxItv8oda5dlnEvfxeaHWtu/iQ/llz5r+f9F6oquptYdW7Cpqi7OGiljYHZO1Ie8DufAVGna2cT4pIef9D/8AS2d0URw7PtnnGNzwXsioka2cT9/F5kda+9lnEvfxeaHWte/iSLsu72ffwL1RUbBraxHM3M6IjM244IC4uLi99mxXbTS52NduzNB6RdSQmp8CrqNNOhpT5naiItysEREAREQBVDrtPsil8VJ99it5QXWpolJWQslgGaWDN2gtd7HWJAvszAgEfSo7YuUWkXNFZGu5Slw3+RSi2ejuASV0whiLQ4guu47LDetYQQbOa5jhsLXtLXAjeLH+2xco5XNcHNcWuG0OaS1wPKHDaFQW570enlmyH9N4zwfE51NDJE98cjS1zHOaRY8RtfaNxtf6V1NjdyHoKmGCazamGwnZHVN4y9obJ5wCx/qBPOrG0d02w6tIY0NilO6KVjWuJ+KdrXfQb8ymjCEuZQtv1NKy4JrqiBYgT63oAeKpAF+S0igyufXFEG4ewNAA4ePYBb92RUwtbliWPYSdny2qnLq2ZOG0DqiZkTLZnnKL7r86mDtTtdbuovKKhEcrmkOaXNcNoc0kEHmI2hZbtIKux9lVPH/Hl/MtYuCX6kTW13ylmueF7kyZ61qZ0MeHROO1kUwNt1xwIVfhT3WjUuliw57zdzoZSTyk8DdQJZt9Nmmg9Xh8fNmxwDA5K2dsMdg51zc7gBvKxK2kMMskbrZo3vjdbddjiw25rhSzVP7ot+Q/0KfYpqopJ5pJS6Rhkc57g07MziXOO3lJJW8atqKaK9uu7i+UZ5awsYwUep7DKTo5KD+7PGB4OGYVKOwzSfCS9I6l0aaaNx0GDTRRlxaZIXXdvuZmLZVOCbfQinrYXzrjFP0k95UK7aSnMj2MG97g0eErqXZT1Do3te3Y5hDmnfYjdsVZcd52J5cXs8cbveZukOAS0M/BS2zZWvGU3GVxPH/SVrbrMxbF5quUyzvzyEAXsBZo3ANaAABc9Kxo4y4ho3kgDaBtO4bVl4b3Gkcxh+t78bywtUUxy1jf3THm+nKR6FW1O2zWg7diu7QLRB9DSTOl2SSsPa+9aGmwJ5VSkPcjwD0Ka1OMYplHRTjbZbNdV8z6TZTPD9VdZPEyRpiyvaHC7jex5dihqzY8bqWgBtRUNA2ACeQADkADtiii4r0lkt3wtlju5bPXdks2h1b1DcNqKV7mB8kkcjSNo7Qg2PJeyiONatKukgknkMeSMAuyk3tcDZ0qeaocTlmppBLI6TJJZpe4udYi9sztpW21l+5dV8gffarbhGUNrHI4deourv7va/u37lv3lAr7FCXODW73OAF77ybLqlqGtFydlv8Av0rJwuVpmiAO3O3ZuOxzb+kdKqRW871k0ovD34JnFqeru1JdER2p3nmKuikiLWMad7WtB+gWXOPcPAFyXQjBR4Hk7b7LcbbzgIiLYhCIiAIiIAtHpBpnS0DmNqHuaXguaAx7rgGx7kGy3iqHXaPZFL4uX77FHZJxjlFrSUxutUJcN/kbnGNM8Dqxaa7vjcBKHD6Q1RJuh9JWveMNqC5zRmMUzHt2G/cucBdQwLb6L6Svw+fhmMEhyluVxLd/HcA7lV7zaf6kdz8G6Yt0Seejax5GrliLHOa4Wc0ua4cjmkgjpBXD/t+TkK7KicyPe91sz3Oe627M5xcbDkuSutQnRRY+k+LvqsBppJDd/DRtceUtbILquFN60f6eh+dD0SKEKS3j8EUtEkoNL/JmdgeHCpqIoScokcG35FZR1Jx98O8kdarLCcRNNPHM1ocY3Zg0mwPMSFOjruqB/wCtF5x/Ut65QS/UQ6urUysTpe7HXG8463aIQCgjBuGRTNvy2MIVeKxdb9VwzaCUAhr45iL8V+BNlXS0u9Nk+g9Xj8fNky1T+6LfkP8AQpJiuuOSGeaIUrXCKWWPMZiM2R7mXtwZte11X+jGkLqCoE7WCQgOblLst784B9CwK2rM0skrrB0r3yOA3AvcXkDmuVlWOMUkaS0cbLpTsWVhY3/QsXs3yd6M8+f+NZelGk//AJDA5ZsmR3CRNc3NcAiZm51hfZbiVUKdU4/07P4+P8aNbRnKSafQiu01VUq3BYe2uvzIKCu6ipjLIyMGxe4NB5CTZdKz8A9tQeNZ6VDHe0dC1uNcmuSfkd2k+jb6Co4GRwccjXhzb2s4kW287StTzKca4fdEfN4vvzKELM1iTRpppOVUZPi0W5qv0gfNRTwSEuMDXBhJueDLTYX5tyqGHuR4B6FYWqQ9tV+JP91XkPcjwD0LebzGJBpYqN1qXVeTOTjYE8is7B9UUc8EUpncDI0OsG7rjwqsnC6nmGa3p4IY4hTxOEbQ0EvcCQOMiyVOCztDW13z2e5fXO/HQsnQ7RFuHRvY15fndmuRa2yy6NZfuXVfIH32rloLpccRgc9zBG5ji0hpJHKLE8y4azXAYVVk+8H32q28OG7ocCG1HULb47Sz/J5/ZCB9N7347m6yMKceHYCN0jLHZt2hdK78KI4aMC2yRgNuI5gqMeJ6a1JQeOj8j07HuHgC5LjHuHgC5LpHjwiIgCIiAIiIAozp3oa3EoWgENljJMb/AA2zNPxTYdAUmXVVOcGOLLFwa4tB3ZrG17cV1hpNYZvXOUJKUXhlB1WrvEIyQYC7naQQV0esev72k6FIma66wgHgafb4z8y+nXVWfAU/2n5lS/pe09DnXdERz1j1/e0nQs3DdWdfM4B0XBN43PI2DwcatfHNLuBw01kbQSWxljXbrve1gBtyXv8AQq+7NNZ8DT/afmUko1we8r13ay+DcMdPvJKNL9CnnC4qamGd0T2PIJsXWDw4jnu5Vz2PcQ73d0jrVp6vdN34k2USsax8bh3F8paQLHtje97qK4trhqYqiaOOGAsjlkjaXZ7kMeW3NnW22WZ928SZFp3qoN0wxu4/Ei3Y9xDvd3SOtfHavMRsfY7ukda3/ZprPgaf7T8yl1HrJDcNFZUR2cXmNscf8R9zYNzHYANpJ5DzBaqNUiey3W14zje8I78W0L9W4bDA/tJYmtLHe9eG2IPKCLgqrqzV1iEbiOALvjMIIK3dRrorS7tIqdjeIOEjz5Qe30Lq7MuIe8pfNyf8qTlXJ5ZiijWUx2Y4x0ZovWPX97SdCesev72k6FvezLiHvKXzcn/Ks3Dddc7XD1RBG9t9phzMcBzNe5wcfpC1xV7SdvXJcIkfodW+ISuA4EsHG55AAVi4zoS9mDmkgs6QGN5vszObI17rdBstlpLphwOHerKbLIDwWTNexD3tbtAIIO1QHs01nwNP9p+ZSPu693UpR/Falqxf2v3b0aHse4h3u7pHWszBtAq9lRC50Dg1sjCTcbADt41suzTWfA0/2n5k7NNZ8DT/AGn5lGnUnneWpR10ouLxv9xsdZ+h1XU1bZYI+EaYmM2HaC1zyb34u2CiHY9xDvd3SOtSak12zgjhaaNzePg3uabcdg4EE9HhVlYHpBFW04nhJLSDscLOa4b2uHEQVIo12PKK07dXpYJSSxw6kD1a6K1VO6o4aMx548rSSNp28ihfY5xBva8ATbZcEWNuMX4lvWa66wgHgafaB8J+ZfTrqrPgaf7T8y0cqmkieNetjKUkll4zw5Gh7HuId7u6R1p2PcQ73d0jrV64JiXqmnjmtl4RodbkusDTXHn0NHJPG1rnMMYAffL20jWG9iDuKkdMEslSHaGonJQWMt4NLqrwOekglbOwsLn3ANtotzLeabYU+qoKiGOxe9lmg7jZwNt3IFWp11VnwNP9p+Zdceu6sI2w042kbpOI8V3ciK2GzgPR6nvNtpZznijS9jzEO93dI6124dq8r2SsPqdwAe1xPa++uTv8K3PZqrPgaf7T8y7qXXbUA/pKaJzePI9zTz2zAhRrui5Ja1prC8C3WDYPAFyWr0c0jhr4RLCTbc5rtjmOG9rhy/UVtFbTycCUXF4fEIiLJgIiIAiIgCIiA816SUPAVlTFa2SaS3yS4uZ/tLVrlMtbVBwWJOcBsmjjk8LheM2+hjelQ1c2axJo9lRPbrjLqkTrGsWLsBpI77XTBjvBG17vvZFBVlTVpdDFFfZG6Z1ueTJ/Zp6VipOW0zXT193Fr2vz+hOtUWI8FVTAnY6Eu8i5P1KDGUvJcd7iXHwuOY/WVlYbXGFz3NNi6KWMH5bC1YgCOWYpCuvZtnPrjwQKmem9KYaHDI9wLJ3kfGPBbehx6VFKCm4WWNg/fe1vSVYWuiIM9QtG5rJx0cAFvFf05P3EFs86quHsk/B/QrVZeF4XJUytiiGZ7twWIpbqs90o/kv9C0gsySZPqZuuqUo8URispXRSPjeLPjc5jhyFpsV0rcaYe6FX4+T0rTrV7mSwe1FN80icU05do7MCdjaiMDwGZhUHU0ov2fqfnEX4rFC1JZy9yK2k4Wfvl8jsp4DI9rGi7nENA5SdyycXweWkl4KZuR9g62/tTex2eA9C6KSpMUjJG2zMcHC+0XG64BGxZWP47LXTGabLnIa2zBla1rb2DQSTvJO0naVpux7Sd953n/XHia4XVm6mKk+yo79rYPtyG1lWrIy4gNBJOwAb+hXJqv0XkpYJZZm5XyjY07w0DjU1MXtZKHaVkVVsZ3vBS0Xct8A9C5lcYe5HgHoXIqudXmeidCPaFN4tq1mtj3Lm+VB+NGtnoR7QpvFtWs1se5c3yoPxo10p+g/ceP0/rEP3LzKIy7b+Dj5OZdkEBe5rGi7nEADnO5cCbLOwH21B41npXPistHqrXswk1xSbOGLYRNSSmKduV2Vr7fFcSAb7jtaVh7b81j07P8qc64fdFvzeL78yg6zNYk0jTTyc6oylxaLJ1JTOEtQy+wta63Pu9CtxVBqV9sT+Lb95W+rtXoI85r/WJfDyQREUpSCIiAIiIAiIgKv13UPa0s3I6SI/1NDx9x3SqqV761aDhcMlI3xFko8DXDN/tLlRCo3rEz0/Zs9qhLo2vn8wuQjJBPELXPJfYFxUs0cwThsMxGT3jWuaeeIiU/U0qOMdotXW92k+rS/l/QiaIi1JyTauaHhsQhHEy7z9A61KNePd0fyaj0wLp1L0F55pT+60NH9R2+hd+vBhzUZ4rVAvzngSB9R6FZxin76nFU9rtBezK/8ALKwUt1V+6UfyX+hRJbjRPHhQ1TJ3MLw0OBa0gHaLbL7FDW0pJs6WqhKdUox44PmmA/8A0Kvx8vpWoWViteaieWYjKZZHyZb3y5iSBfjsLBYq0fElrjsxSfRE0ov2fqPnEX4rFC7Ka0Y/0/UfOIvxWKFKSzl7kVtJ/wAn75fI7aWnMj2sb3T3BovynYFl47gUtFNwMwAdla/tTcFrrgfWCvmAe2qfxrPSpPrg90R4iL78qworYz7TLtktQq+Wzn45ISf8+DnV1ar9J31VK+OVxdJB2udxuXMI7Uk8ZG6/HZUqrG1NO/SVI/lhb0v9RD2lFOnL5NFbQ9y3wD0LmVxh7keAehcioDpcz0ToR7QpvFtWs1se5c3yoPxo1EMD1utpaeKE0z38G0NzCRoBtx2IWdpNpizEsHqXtjMZZJAC0kO/jR2NwFfdkZRaT5HmK9LbVdCU1hbS6dSqlnYF7ag8az0rBJXfh9VwUsclr5HNdbdexva6pR3NM9DanKEkuOH5Ex1xe6Lfm8X35lB1utLtJTiFSZjHwYDGxtbmzdq0uNybDaS48S0oKzN5k2jXTwcKoxlxSLG1K+2J/Ft+8rfVQalR7In+Q30q31dq9BHm9f6xL4eSCIilKQREQBERAEREBhY1h4qKeaE7pY5I/KaW/wB154GidaztXQSlw2FwbsJG+1l6URRzrU+Ja0+qnRnZ59TzUNGqzvaYW+Jv2cX+eRXDq4wF0eHFkrS102fM1wsbOGXb9CmiJCtR3ozfrLLklLkebDofXRktdTyXbsNgSLgAbDbaONffWxV97y+QV6SRadxEsLtS5cl4/UhOqjBn09I4yNLHveTZwsbDYFsNP9FDiFLkYQJY3Z4yd17EFp5iCR0KTIpdlY2Sj30+87xcc5PNU+itfE4iWneN/ctLhxW7bj4+JcP/AAlT8BL5DupemF8sonREvx7UuSxheP1PM5wWp+Al3+8O7l3LKo9FKyZwaynk2ne5tgOckr0dZfU7iJh9qXNciucY0NlhwQ00Y4SXNHI8DjtI1z7ctgPqVXx6L1l9tPN5Jt4P+8q9LItpVRkQU62ypYXXO888YDo3VtqonOglDRLGblpsALXPTfoUp1raP1Eta2SOJz2GFjbtF9rXSEg23bwreRO6jjZNvx9ned5uzjHzPNh0XrLj2PL5BU/1S4PPDLPwkT2ZmADMCLm/OrURI1Ri8ozdr7LYOEksP76nm31p1rO1NPLduw2bcXHIRvX31sVfe8vkFekUWv4eJL+a3dF4/U82nRis73l8gqU4Po5UnCq2PgXh7nwOa0ixIY9rnWvv2Aq6UWVTFEc+0bZ4yluaf8fE82HRis73l3e8KN0Xqxs9Ty7PiFek0WO4ib/ml3ReP1PNvrYq+95fIK5w6IVzzZtNKb8osOkr0eidxEPtS59P4/2QzVroa+gic6W3Cy2uB+60bhdTNEUyWNyOdKTk9p8QiIsmoREQBERAEREAREQBERAEREAREQBERAEREAREQBERAEREAREQBERAEREAREQBERAEREAREQH/2Q=="/>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CA">
              <a:solidFill>
                <a:prstClr val="black"/>
              </a:solidFill>
              <a:latin typeface="Palatino Linotype"/>
              <a:cs typeface="+mn-cs"/>
            </a:endParaRPr>
          </a:p>
        </p:txBody>
      </p:sp>
      <p:sp>
        <p:nvSpPr>
          <p:cNvPr id="6" name="AutoShape 6" descr="data:image/jpeg;base64,/9j/4AAQSkZJRgABAQAAAQABAAD/2wCEAAkGBhIQERQUEhQVFBUUFxQVFRQVFRcYGBUVFxUVFRUWFhUXHCgfGBkkGhoUHzIsIycpLCwsFx4xNTAqNSYrLCkBCQoKDgwOGg8PGi8kHyQqLCwsLCwtLCwsLCwsLS0sNCwsLSkwNCwsNCwsKi0sLCwtLCwsLCwsLCwsLCwsKSwpLP/AABEIALcBEwMBIgACEQEDEQH/xAAcAAEAAgIDAQAAAAAAAAAAAAAABgcEBQIDCAH/xABPEAABAwICBAYJEAkEAwEAAAABAAIDBBEFEgYHITETQVFhkdEXIjJUcXOSk7EUFiQ0NVJTYnJ0gaGjsrPSIzM2QkNjgsHhJqLT8BVE4iX/xAAaAQEAAgMBAAAAAAAAAAAAAAAAAwQBAgUG/8QANxEAAgIBAQUECAUEAwEAAAAAAAECAxEEEiExQVEFE6GxMjRhcYHB0fAUFSJykSNCUuFDYqIz/9oADAMBAAIRAxEAPwC8UREAREQBERAEREAREQBERAEREAREQBERAEREAREQBERAEREAREQBERAEREAREQBERAEREAREQBERAEREAREQBU/rbo6qlkE8dXUBk7iBGyaRvBua2/ahpAym3SsnTnTisocSe2F4LBHH+ikbmZdwNzYEEHZxFRHSfTepxFrGztiAjcXN4Nrmm5BbtzPdssq1lq4czs6TRWJqe7Za8zS0mP1xaC6qqg7jBqJTzG1n81+NZtDidbLIyJtVU5pHBo9kS7z/AFLVs3LIoat0MrJWWzRuDmhwJFxuuARs+lV9rfvOq6Eq2orfjc/bg9IYJRyQwRxyv4R7Ghpeb3dbZtJ2k85WcqIxTWtiMzMofHDx5oWODjbiu9ztngW91g6WVccOHvimfE6aKR0mTYHEcERvB5T0q2ro4bXI4MtBYpxjJrMs+BbSLzr698R77m6W9SmGqzSirnrHxzzvlaY7gPscpaTtFhx3+oJG5SeDN/Z86YObaeC2kVA45ppXsqahraqVrWzTNa0EWDWyOAA2cgCwBpxiN/bc1rco3+Ste/XQkXZdm79S8foejUVXVelFUcBZOJXNm4RjOEHdEZ8pvzkKDevjEe+5ulvUtpXKJHT2fO1Nprc2ufI9FIvOvr4xHvybpb1L47TnEbH2XN0jqWv4iPQm/KbP8l4/Q9Fotbo5WumpYZH7XPYCfCtkrByAiIgCIiAIiIAiIgCIiAIiIAiIgCIiAIiIAiIgKc1j6NVNRiZMUTnB8cYa4Wt2oOa54vpUVx7ROpoWsdOwNDyWtsQbkC/FzL0aq013/qKXxrvwyq1lcUnI7Gj1lkrIVcuHgVKu2kpnSyMjYLue4NaOUldS2ei/t6l8cz+6qxWZJHbuk41ykuKTfgZ+Jau6+GMvdCSBvykE9C2es2Fwp8LBu0thkuOP+Ds2q8FU+u/9ZR/JqPTCrU4KEW17Dh6bUz1F8FPlny/0ViCpxqgNq8+KcoQvjmg71WjLZeTtX097W684yZ+P+26n5xUfivWAN5+j/v1r6AllrklUcJE/qP2bb49n4igCn84/023x7PxFAFLbxXuRT0PoS/c/kZOG0XDTRxXy8I4NueK/Gp+dS5tb1Wzw5f8AKrXLfeuEkDbHYNyxGSS3rJtdRZZLMJ7J6cwTD/U9PHFfNkaG35bLOWo0Slc+ip3OJJMbbk8a266B5NhERAEREAREQBERAEREAREQBERAEREAREQBERAFWuu/9RS+Nf8AhlWUq113fqKXxr/wyo7fQZd0HrEfvkVItnov7epfHM/utYtnov7epfHM/uqMPSXvPS6j/wCM/wBr8j0kqn14frKP5NR6YVbCqfXh+so/k1HphV270Gec7O9Yj8fJlZKS6v8AR+KuqjFLfLkLu1NjdRpTjU/7fPinKpVvmju61uNEmvZ5oiOKUwjnmjbujllY2/I2RzR9QCxVn4/7bqfnFR+M9YCjfEtQ9FE/qP2bb49n4igCn9R+zbfHs/EUAUtvFe4p6H0JfufyM3BKRs1RDG7uXva025CrgOqCg/meV/hUxR1boZGSMtmYQ5txcXG6441K3a3MSt3UPmv/AKWa5wiv1Ii1envtmnXLCx1aLrw6hbBEyJl8rAGi++wWSsHA8QNRTxSkWL2hxA4rrOV480EREAREQBERAEREAREQBERAERRjTrTVuGxNIbwkspIjYTYWbbM5x35Rcbt5I8Iw2kss3rrlZJRit7JOiombWviTjcSRs5mxNt/vufrXDsp4n8O3zMfUoPxETo/lV3VeP0L5RUN2U8T+Hb5mPqWwwjXHVxvHqhsczL9tlbkeBytIOUm3FbbyhZV8TEuzLkuT+JdKKGab6YPhw+Kqo3NPCSRgOc3MC1zXndy7Aq97LOJe/i80OtbStjF4ZFTobbo7UcfEvVVnpzoLiFdUl7ZWvhH6pju14MEDMABvNxvO1RY62sS9/F5odaO1tYlbu4vNDrUcrYSWGW6tBqapbUGs/fVHf2IK/wDleUepcodU2Isc17HRNc0hzXB+0EbQdysDSDTsUlDFUFgdJMGiOO9hmIzEk+9AuegcarWXWxiTiSJI2DkbE23+8krElVB8DNM9bfHaUlj2pfQunBROIIxUlplDQHlu4kcezl3qKaytCpsQMDoHNBi4QFrtlw/Ib35svJxqveynifw7fMx9SHWlifw7fMx9Sy7oSWGmYr7P1FctuLWfv2GZ2IK/+V5R6lJdX+gFVQ1RlmyZchb2rrm5UcwzXBXRuHDCOZl+2GTI+3xXNNr+EKf6UaXFuF+rKRwu7giwubewe9rSC3lsSkO79JLgY1C1e6qx5Ut3LHlkheN6pqx9RM+N0bmSSSSAk5T27i+xG3deywexBX/yvKPUunss4l7+LzQ607LOJe/i8yOtaZq6FlV65LG2vD6E0OgU7sH9RlzBKHh442mzs1r8SiPYgr/5XlnqWLPrdxMC7XwnebcCNtgd3bctllUWuHEGEGQQSjjbkcw25nBxsfoK2cqnvZDCrW15jCS68ufvQ7EFf/K8o9SO1P15G+Lyj1K08C0qjrqR08V2kNdmY612PAJseX+4VRN1u4nlBMkO21/0I61mUaljdxNardbY5JSxs8cpfQujR6hdBTRRPtmYwNNt1wtiqIdrbxIfxItv8oda5dlnEvfxeaHWtu/iQ/llz5r+f9F6oquptYdW7Cpqi7OGiljYHZO1Ie8DufAVGna2cT4pIef9D/8AS2d0URw7PtnnGNzwXsioka2cT9/F5kda+9lnEvfxeaHWte/iSLsu72ffwL1RUbBraxHM3M6IjM244IC4uLi99mxXbTS52NduzNB6RdSQmp8CrqNNOhpT5naiItysEREAREQBVDrtPsil8VJ99it5QXWpolJWQslgGaWDN2gtd7HWJAvszAgEfSo7YuUWkXNFZGu5Slw3+RSi2ejuASV0whiLQ4guu47LDetYQQbOa5jhsLXtLXAjeLH+2xco5XNcHNcWuG0OaS1wPKHDaFQW570enlmyH9N4zwfE51NDJE98cjS1zHOaRY8RtfaNxtf6V1NjdyHoKmGCazamGwnZHVN4y9obJ5wCx/qBPOrG0d02w6tIY0NilO6KVjWuJ+KdrXfQb8ymjCEuZQtv1NKy4JrqiBYgT63oAeKpAF+S0igyufXFEG4ewNAA4ePYBb92RUwtbliWPYSdny2qnLq2ZOG0DqiZkTLZnnKL7r86mDtTtdbuovKKhEcrmkOaXNcNoc0kEHmI2hZbtIKux9lVPH/Hl/MtYuCX6kTW13ylmueF7kyZ61qZ0MeHROO1kUwNt1xwIVfhT3WjUuliw57zdzoZSTyk8DdQJZt9Nmmg9Xh8fNmxwDA5K2dsMdg51zc7gBvKxK2kMMskbrZo3vjdbddjiw25rhSzVP7ot+Q/0KfYpqopJ5pJS6Rhkc57g07MziXOO3lJJW8atqKaK9uu7i+UZ5awsYwUep7DKTo5KD+7PGB4OGYVKOwzSfCS9I6l0aaaNx0GDTRRlxaZIXXdvuZmLZVOCbfQinrYXzrjFP0k95UK7aSnMj2MG97g0eErqXZT1Do3te3Y5hDmnfYjdsVZcd52J5cXs8cbveZukOAS0M/BS2zZWvGU3GVxPH/SVrbrMxbF5quUyzvzyEAXsBZo3ANaAABc9Kxo4y4ho3kgDaBtO4bVl4b3Gkcxh+t78bywtUUxy1jf3THm+nKR6FW1O2zWg7diu7QLRB9DSTOl2SSsPa+9aGmwJ5VSkPcjwD0Ka1OMYplHRTjbZbNdV8z6TZTPD9VdZPEyRpiyvaHC7jex5dihqzY8bqWgBtRUNA2ACeQADkADtiii4r0lkt3wtlju5bPXdks2h1b1DcNqKV7mB8kkcjSNo7Qg2PJeyiONatKukgknkMeSMAuyk3tcDZ0qeaocTlmppBLI6TJJZpe4udYi9sztpW21l+5dV8gffarbhGUNrHI4deourv7va/u37lv3lAr7FCXODW73OAF77ybLqlqGtFydlv8Av0rJwuVpmiAO3O3ZuOxzb+kdKqRW871k0ovD34JnFqeru1JdER2p3nmKuikiLWMad7WtB+gWXOPcPAFyXQjBR4Hk7b7LcbbzgIiLYhCIiAIiIAtHpBpnS0DmNqHuaXguaAx7rgGx7kGy3iqHXaPZFL4uX77FHZJxjlFrSUxutUJcN/kbnGNM8Dqxaa7vjcBKHD6Q1RJuh9JWveMNqC5zRmMUzHt2G/cucBdQwLb6L6Svw+fhmMEhyluVxLd/HcA7lV7zaf6kdz8G6Yt0Seejax5GrliLHOa4Wc0ua4cjmkgjpBXD/t+TkK7KicyPe91sz3Oe627M5xcbDkuSutQnRRY+k+LvqsBppJDd/DRtceUtbILquFN60f6eh+dD0SKEKS3j8EUtEkoNL/JmdgeHCpqIoScokcG35FZR1Jx98O8kdarLCcRNNPHM1ocY3Zg0mwPMSFOjruqB/wCtF5x/Ut65QS/UQ6urUysTpe7HXG8463aIQCgjBuGRTNvy2MIVeKxdb9VwzaCUAhr45iL8V+BNlXS0u9Nk+g9Xj8fNky1T+6LfkP8AQpJiuuOSGeaIUrXCKWWPMZiM2R7mXtwZte11X+jGkLqCoE7WCQgOblLst784B9CwK2rM0skrrB0r3yOA3AvcXkDmuVlWOMUkaS0cbLpTsWVhY3/QsXs3yd6M8+f+NZelGk//AJDA5ZsmR3CRNc3NcAiZm51hfZbiVUKdU4/07P4+P8aNbRnKSafQiu01VUq3BYe2uvzIKCu6ipjLIyMGxe4NB5CTZdKz8A9tQeNZ6VDHe0dC1uNcmuSfkd2k+jb6Co4GRwccjXhzb2s4kW287StTzKca4fdEfN4vvzKELM1iTRpppOVUZPi0W5qv0gfNRTwSEuMDXBhJueDLTYX5tyqGHuR4B6FYWqQ9tV+JP91XkPcjwD0LebzGJBpYqN1qXVeTOTjYE8is7B9UUc8EUpncDI0OsG7rjwqsnC6nmGa3p4IY4hTxOEbQ0EvcCQOMiyVOCztDW13z2e5fXO/HQsnQ7RFuHRvY15fndmuRa2yy6NZfuXVfIH32rloLpccRgc9zBG5ji0hpJHKLE8y4azXAYVVk+8H32q28OG7ocCG1HULb47Sz/J5/ZCB9N7347m6yMKceHYCN0jLHZt2hdK78KI4aMC2yRgNuI5gqMeJ6a1JQeOj8j07HuHgC5LjHuHgC5LpHjwiIgCIiAIiIAozp3oa3EoWgENljJMb/AA2zNPxTYdAUmXVVOcGOLLFwa4tB3ZrG17cV1hpNYZvXOUJKUXhlB1WrvEIyQYC7naQQV0esev72k6FIma66wgHgafb4z8y+nXVWfAU/2n5lS/pe09DnXdERz1j1/e0nQs3DdWdfM4B0XBN43PI2DwcatfHNLuBw01kbQSWxljXbrve1gBtyXv8AQq+7NNZ8DT/afmUko1we8r13ay+DcMdPvJKNL9CnnC4qamGd0T2PIJsXWDw4jnu5Vz2PcQ73d0jrVp6vdN34k2USsax8bh3F8paQLHtje97qK4trhqYqiaOOGAsjlkjaXZ7kMeW3NnW22WZ928SZFp3qoN0wxu4/Ei3Y9xDvd3SOtfHavMRsfY7ukda3/ZprPgaf7T8yl1HrJDcNFZUR2cXmNscf8R9zYNzHYANpJ5DzBaqNUiey3W14zje8I78W0L9W4bDA/tJYmtLHe9eG2IPKCLgqrqzV1iEbiOALvjMIIK3dRrorS7tIqdjeIOEjz5Qe30Lq7MuIe8pfNyf8qTlXJ5ZiijWUx2Y4x0ZovWPX97SdCesev72k6FvezLiHvKXzcn/Ks3Dddc7XD1RBG9t9phzMcBzNe5wcfpC1xV7SdvXJcIkfodW+ISuA4EsHG55AAVi4zoS9mDmkgs6QGN5vszObI17rdBstlpLphwOHerKbLIDwWTNexD3tbtAIIO1QHs01nwNP9p+ZSPu693UpR/Falqxf2v3b0aHse4h3u7pHWszBtAq9lRC50Dg1sjCTcbADt41suzTWfA0/2n5k7NNZ8DT/AGn5lGnUnneWpR10ouLxv9xsdZ+h1XU1bZYI+EaYmM2HaC1zyb34u2CiHY9xDvd3SOtSak12zgjhaaNzePg3uabcdg4EE9HhVlYHpBFW04nhJLSDscLOa4b2uHEQVIo12PKK07dXpYJSSxw6kD1a6K1VO6o4aMx548rSSNp28ihfY5xBva8ATbZcEWNuMX4lvWa66wgHgafaB8J+ZfTrqrPgaf7T8y0cqmkieNetjKUkll4zw5Gh7HuId7u6R1p2PcQ73d0jrV64JiXqmnjmtl4RodbkusDTXHn0NHJPG1rnMMYAffL20jWG9iDuKkdMEslSHaGonJQWMt4NLqrwOekglbOwsLn3ANtotzLeabYU+qoKiGOxe9lmg7jZwNt3IFWp11VnwNP9p+Zdceu6sI2w042kbpOI8V3ciK2GzgPR6nvNtpZznijS9jzEO93dI6124dq8r2SsPqdwAe1xPa++uTv8K3PZqrPgaf7T8y7qXXbUA/pKaJzePI9zTz2zAhRrui5Ja1prC8C3WDYPAFyWr0c0jhr4RLCTbc5rtjmOG9rhy/UVtFbTycCUXF4fEIiLJgIiIAiIgCIiA816SUPAVlTFa2SaS3yS4uZ/tLVrlMtbVBwWJOcBsmjjk8LheM2+hjelQ1c2axJo9lRPbrjLqkTrGsWLsBpI77XTBjvBG17vvZFBVlTVpdDFFfZG6Z1ueTJ/Zp6VipOW0zXT193Fr2vz+hOtUWI8FVTAnY6Eu8i5P1KDGUvJcd7iXHwuOY/WVlYbXGFz3NNi6KWMH5bC1YgCOWYpCuvZtnPrjwQKmem9KYaHDI9wLJ3kfGPBbehx6VFKCm4WWNg/fe1vSVYWuiIM9QtG5rJx0cAFvFf05P3EFs86quHsk/B/QrVZeF4XJUytiiGZ7twWIpbqs90o/kv9C0gsySZPqZuuqUo8URispXRSPjeLPjc5jhyFpsV0rcaYe6FX4+T0rTrV7mSwe1FN80icU05do7MCdjaiMDwGZhUHU0ov2fqfnEX4rFC1JZy9yK2k4Wfvl8jsp4DI9rGi7nENA5SdyycXweWkl4KZuR9g62/tTex2eA9C6KSpMUjJG2zMcHC+0XG64BGxZWP47LXTGabLnIa2zBla1rb2DQSTvJO0naVpux7Sd953n/XHia4XVm6mKk+yo79rYPtyG1lWrIy4gNBJOwAb+hXJqv0XkpYJZZm5XyjY07w0DjU1MXtZKHaVkVVsZ3vBS0Xct8A9C5lcYe5HgHoXIqudXmeidCPaFN4tq1mtj3Lm+VB+NGtnoR7QpvFtWs1se5c3yoPxo10p+g/ceP0/rEP3LzKIy7b+Dj5OZdkEBe5rGi7nEADnO5cCbLOwH21B41npXPistHqrXswk1xSbOGLYRNSSmKduV2Vr7fFcSAb7jtaVh7b81j07P8qc64fdFvzeL78yg6zNYk0jTTyc6oylxaLJ1JTOEtQy+wta63Pu9CtxVBqV9sT+Lb95W+rtXoI85r/WJfDyQREUpSCIiAIiIAiIgKv13UPa0s3I6SI/1NDx9x3SqqV761aDhcMlI3xFko8DXDN/tLlRCo3rEz0/Zs9qhLo2vn8wuQjJBPELXPJfYFxUs0cwThsMxGT3jWuaeeIiU/U0qOMdotXW92k+rS/l/QiaIi1JyTauaHhsQhHEy7z9A61KNePd0fyaj0wLp1L0F55pT+60NH9R2+hd+vBhzUZ4rVAvzngSB9R6FZxin76nFU9rtBezK/8ALKwUt1V+6UfyX+hRJbjRPHhQ1TJ3MLw0OBa0gHaLbL7FDW0pJs6WqhKdUox44PmmA/8A0Kvx8vpWoWViteaieWYjKZZHyZb3y5iSBfjsLBYq0fElrjsxSfRE0ov2fqPnEX4rFC7Ka0Y/0/UfOIvxWKFKSzl7kVtJ/wAn75fI7aWnMj2sb3T3BovynYFl47gUtFNwMwAdla/tTcFrrgfWCvmAe2qfxrPSpPrg90R4iL78qworYz7TLtktQq+Wzn45ISf8+DnV1ar9J31VK+OVxdJB2udxuXMI7Uk8ZG6/HZUqrG1NO/SVI/lhb0v9RD2lFOnL5NFbQ9y3wD0LmVxh7keAehcioDpcz0ToR7QpvFtWs1se5c3yoPxo1EMD1utpaeKE0z38G0NzCRoBtx2IWdpNpizEsHqXtjMZZJAC0kO/jR2NwFfdkZRaT5HmK9LbVdCU1hbS6dSqlnYF7ag8az0rBJXfh9VwUsclr5HNdbdexva6pR3NM9DanKEkuOH5Ex1xe6Lfm8X35lB1utLtJTiFSZjHwYDGxtbmzdq0uNybDaS48S0oKzN5k2jXTwcKoxlxSLG1K+2J/Ft+8rfVQalR7In+Q30q31dq9BHm9f6xL4eSCIilKQREQBERAEREBhY1h4qKeaE7pY5I/KaW/wB154GidaztXQSlw2FwbsJG+1l6URRzrU+Ja0+qnRnZ59TzUNGqzvaYW+Jv2cX+eRXDq4wF0eHFkrS102fM1wsbOGXb9CmiJCtR3ozfrLLklLkebDofXRktdTyXbsNgSLgAbDbaONffWxV97y+QV6SRadxEsLtS5cl4/UhOqjBn09I4yNLHveTZwsbDYFsNP9FDiFLkYQJY3Z4yd17EFp5iCR0KTIpdlY2Sj30+87xcc5PNU+itfE4iWneN/ctLhxW7bj4+JcP/AAlT8BL5DupemF8sonREvx7UuSxheP1PM5wWp+Al3+8O7l3LKo9FKyZwaynk2ne5tgOckr0dZfU7iJh9qXNciucY0NlhwQ00Y4SXNHI8DjtI1z7ctgPqVXx6L1l9tPN5Jt4P+8q9LItpVRkQU62ypYXXO888YDo3VtqonOglDRLGblpsALXPTfoUp1raP1Eta2SOJz2GFjbtF9rXSEg23bwreRO6jjZNvx9ned5uzjHzPNh0XrLj2PL5BU/1S4PPDLPwkT2ZmADMCLm/OrURI1Ri8ozdr7LYOEksP76nm31p1rO1NPLduw2bcXHIRvX31sVfe8vkFekUWv4eJL+a3dF4/U82nRis73l8gqU4Po5UnCq2PgXh7nwOa0ixIY9rnWvv2Aq6UWVTFEc+0bZ4yluaf8fE82HRis73l3e8KN0Xqxs9Ty7PiFek0WO4ib/ml3ReP1PNvrYq+95fIK5w6IVzzZtNKb8osOkr0eidxEPtS59P4/2QzVroa+gic6W3Cy2uB+60bhdTNEUyWNyOdKTk9p8QiIsmoREQBERAEREAREQBERAEREAREQBERAEREAREQBERAEREAREQBERAEREAREQBERAEREAREQH/2Q=="/>
          <p:cNvSpPr>
            <a:spLocks noChangeAspect="1" noChangeArrowheads="1"/>
          </p:cNvSpPr>
          <p:nvPr/>
        </p:nvSpPr>
        <p:spPr bwMode="auto">
          <a:xfrm>
            <a:off x="307975" y="5953"/>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CA">
              <a:solidFill>
                <a:prstClr val="black"/>
              </a:solidFill>
              <a:latin typeface="Palatino Linotype"/>
              <a:cs typeface="+mn-cs"/>
            </a:endParaRPr>
          </a:p>
        </p:txBody>
      </p:sp>
      <p:sp>
        <p:nvSpPr>
          <p:cNvPr id="13" name="Title 1"/>
          <p:cNvSpPr>
            <a:spLocks noGrp="1"/>
          </p:cNvSpPr>
          <p:nvPr>
            <p:ph type="title"/>
          </p:nvPr>
        </p:nvSpPr>
        <p:spPr>
          <a:xfrm>
            <a:off x="0" y="234553"/>
            <a:ext cx="9143999" cy="681540"/>
          </a:xfrm>
        </p:spPr>
        <p:txBody>
          <a:bodyPr/>
          <a:lstStyle/>
          <a:p>
            <a:r>
              <a:rPr lang="en-CA" sz="4800" dirty="0" smtClean="0">
                <a:solidFill>
                  <a:schemeClr val="bg1"/>
                </a:solidFill>
                <a:latin typeface="Tahoma" pitchFamily="34" charset="0"/>
                <a:ea typeface="Tahoma" pitchFamily="34" charset="0"/>
                <a:cs typeface="Tahoma" pitchFamily="34" charset="0"/>
              </a:rPr>
              <a:t>Back to the Start</a:t>
            </a:r>
            <a:endParaRPr lang="en-CA" sz="4800" dirty="0">
              <a:solidFill>
                <a:schemeClr val="bg1"/>
              </a:solidFill>
              <a:latin typeface="Tahoma" pitchFamily="34" charset="0"/>
              <a:ea typeface="Tahoma" pitchFamily="34" charset="0"/>
              <a:cs typeface="Tahoma" pitchFamily="34" charset="0"/>
            </a:endParaRPr>
          </a:p>
        </p:txBody>
      </p:sp>
      <p:sp>
        <p:nvSpPr>
          <p:cNvPr id="25" name="TextBox 24"/>
          <p:cNvSpPr txBox="1"/>
          <p:nvPr/>
        </p:nvSpPr>
        <p:spPr>
          <a:xfrm>
            <a:off x="827584" y="2235517"/>
            <a:ext cx="7560840" cy="1200329"/>
          </a:xfrm>
          <a:prstGeom prst="rect">
            <a:avLst/>
          </a:prstGeom>
          <a:noFill/>
        </p:spPr>
        <p:txBody>
          <a:bodyPr wrap="square" rtlCol="0">
            <a:spAutoFit/>
          </a:bodyPr>
          <a:lstStyle/>
          <a:p>
            <a:pPr algn="ctr" eaLnBrk="1" fontAlgn="auto" hangingPunct="1">
              <a:spcBef>
                <a:spcPts val="0"/>
              </a:spcBef>
              <a:spcAft>
                <a:spcPts val="0"/>
              </a:spcAft>
            </a:pPr>
            <a:r>
              <a:rPr lang="en-CA" sz="3600" dirty="0" smtClean="0">
                <a:solidFill>
                  <a:srgbClr val="C3986D">
                    <a:lumMod val="20000"/>
                    <a:lumOff val="80000"/>
                  </a:srgbClr>
                </a:solidFill>
                <a:latin typeface="Tahoma" pitchFamily="34" charset="0"/>
                <a:ea typeface="Tahoma" pitchFamily="34" charset="0"/>
                <a:cs typeface="Tahoma" pitchFamily="34" charset="0"/>
              </a:rPr>
              <a:t>The trick of teaching a compiler</a:t>
            </a:r>
            <a:r>
              <a:rPr lang="en-CA" sz="3600" dirty="0">
                <a:solidFill>
                  <a:srgbClr val="C3986D">
                    <a:lumMod val="20000"/>
                    <a:lumOff val="80000"/>
                  </a:srgbClr>
                </a:solidFill>
                <a:latin typeface="Tahoma" pitchFamily="34" charset="0"/>
                <a:ea typeface="Tahoma" pitchFamily="34" charset="0"/>
                <a:cs typeface="Tahoma" pitchFamily="34" charset="0"/>
              </a:rPr>
              <a:t> </a:t>
            </a:r>
            <a:r>
              <a:rPr lang="en-CA" sz="3600" dirty="0" smtClean="0">
                <a:solidFill>
                  <a:srgbClr val="C3986D">
                    <a:lumMod val="20000"/>
                    <a:lumOff val="80000"/>
                  </a:srgbClr>
                </a:solidFill>
                <a:latin typeface="Tahoma" pitchFamily="34" charset="0"/>
                <a:ea typeface="Tahoma" pitchFamily="34" charset="0"/>
                <a:cs typeface="Tahoma" pitchFamily="34" charset="0"/>
              </a:rPr>
              <a:t>who we are</a:t>
            </a:r>
          </a:p>
        </p:txBody>
      </p:sp>
    </p:spTree>
    <p:extLst>
      <p:ext uri="{BB962C8B-B14F-4D97-AF65-F5344CB8AC3E}">
        <p14:creationId xmlns:p14="http://schemas.microsoft.com/office/powerpoint/2010/main" val="108653437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090"/>
            <a:ext cx="9144000" cy="5036395"/>
          </a:xfrm>
          <a:prstGeom prst="rect">
            <a:avLst/>
          </a:prstGeom>
        </p:spPr>
      </p:pic>
      <p:sp>
        <p:nvSpPr>
          <p:cNvPr id="7" name="TextBox 6"/>
          <p:cNvSpPr txBox="1"/>
          <p:nvPr/>
        </p:nvSpPr>
        <p:spPr>
          <a:xfrm>
            <a:off x="0" y="1635646"/>
            <a:ext cx="9144000" cy="1569660"/>
          </a:xfrm>
          <a:prstGeom prst="rect">
            <a:avLst/>
          </a:prstGeom>
          <a:noFill/>
        </p:spPr>
        <p:txBody>
          <a:bodyPr wrap="square" rtlCol="0">
            <a:spAutoFit/>
          </a:bodyPr>
          <a:lstStyle/>
          <a:p>
            <a:pPr algn="ctr" eaLnBrk="1" fontAlgn="auto" hangingPunct="1">
              <a:spcBef>
                <a:spcPts val="0"/>
              </a:spcBef>
              <a:spcAft>
                <a:spcPts val="0"/>
              </a:spcAft>
            </a:pPr>
            <a:r>
              <a:rPr lang="en-CA" sz="4800" dirty="0" smtClean="0">
                <a:solidFill>
                  <a:srgbClr val="C3986D">
                    <a:lumMod val="20000"/>
                    <a:lumOff val="80000"/>
                  </a:srgbClr>
                </a:solidFill>
                <a:latin typeface="Tahoma" pitchFamily="34" charset="0"/>
                <a:ea typeface="Tahoma" pitchFamily="34" charset="0"/>
                <a:cs typeface="Tahoma" pitchFamily="34" charset="0"/>
              </a:rPr>
              <a:t>Thank you!</a:t>
            </a:r>
          </a:p>
          <a:p>
            <a:pPr algn="ctr" eaLnBrk="1" fontAlgn="auto" hangingPunct="1">
              <a:spcBef>
                <a:spcPts val="0"/>
              </a:spcBef>
              <a:spcAft>
                <a:spcPts val="0"/>
              </a:spcAft>
            </a:pPr>
            <a:endParaRPr lang="en-CA" sz="4800" dirty="0">
              <a:solidFill>
                <a:srgbClr val="C3986D">
                  <a:lumMod val="20000"/>
                  <a:lumOff val="80000"/>
                </a:srgbClr>
              </a:solidFill>
              <a:latin typeface="Tahoma" pitchFamily="34" charset="0"/>
              <a:ea typeface="Tahoma" pitchFamily="34" charset="0"/>
              <a:cs typeface="Tahoma" pitchFamily="34" charset="0"/>
            </a:endParaRPr>
          </a:p>
        </p:txBody>
      </p:sp>
      <p:pic>
        <p:nvPicPr>
          <p:cNvPr id="5" name="Picture 2" descr="C:\Users\Anna\Dropbox\Kitfox\Marketing\PowerPoint Images Stuff\logo+typ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8224" y="3374182"/>
            <a:ext cx="2166259" cy="151571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86000" y="4011910"/>
            <a:ext cx="4572000" cy="954107"/>
          </a:xfrm>
          <a:prstGeom prst="rect">
            <a:avLst/>
          </a:prstGeom>
        </p:spPr>
        <p:txBody>
          <a:bodyPr>
            <a:spAutoFit/>
          </a:bodyPr>
          <a:lstStyle/>
          <a:p>
            <a:pPr algn="ctr" eaLnBrk="1" fontAlgn="auto" hangingPunct="1">
              <a:spcBef>
                <a:spcPts val="0"/>
              </a:spcBef>
              <a:spcAft>
                <a:spcPts val="0"/>
              </a:spcAft>
            </a:pPr>
            <a:r>
              <a:rPr lang="en-CA" sz="2800" dirty="0">
                <a:solidFill>
                  <a:srgbClr val="C3986D">
                    <a:lumMod val="20000"/>
                    <a:lumOff val="80000"/>
                  </a:srgbClr>
                </a:solidFill>
                <a:latin typeface="Tahoma" pitchFamily="34" charset="0"/>
                <a:ea typeface="Tahoma" pitchFamily="34" charset="0"/>
                <a:cs typeface="Tahoma" pitchFamily="34" charset="0"/>
              </a:rPr>
              <a:t>Tanya X. Short</a:t>
            </a:r>
          </a:p>
          <a:p>
            <a:pPr algn="ctr" eaLnBrk="1" fontAlgn="auto" hangingPunct="1">
              <a:spcBef>
                <a:spcPts val="0"/>
              </a:spcBef>
              <a:spcAft>
                <a:spcPts val="0"/>
              </a:spcAft>
            </a:pPr>
            <a:r>
              <a:rPr lang="en-CA" sz="2800" dirty="0">
                <a:solidFill>
                  <a:srgbClr val="C3986D">
                    <a:lumMod val="20000"/>
                    <a:lumOff val="80000"/>
                  </a:srgbClr>
                </a:solidFill>
                <a:latin typeface="Tahoma" pitchFamily="34" charset="0"/>
                <a:ea typeface="Tahoma" pitchFamily="34" charset="0"/>
                <a:cs typeface="Tahoma" pitchFamily="34" charset="0"/>
              </a:rPr>
              <a:t>@</a:t>
            </a:r>
            <a:r>
              <a:rPr lang="en-CA" sz="2800" dirty="0" err="1">
                <a:solidFill>
                  <a:srgbClr val="C3986D">
                    <a:lumMod val="20000"/>
                    <a:lumOff val="80000"/>
                  </a:srgbClr>
                </a:solidFill>
                <a:latin typeface="Tahoma" pitchFamily="34" charset="0"/>
                <a:ea typeface="Tahoma" pitchFamily="34" charset="0"/>
                <a:cs typeface="Tahoma" pitchFamily="34" charset="0"/>
              </a:rPr>
              <a:t>kitfoxgames</a:t>
            </a:r>
            <a:endParaRPr lang="en-CA" sz="2800" dirty="0">
              <a:solidFill>
                <a:srgbClr val="C3986D">
                  <a:lumMod val="20000"/>
                  <a:lumOff val="80000"/>
                </a:srgbClr>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64930354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ChangeArrowheads="1"/>
          </p:cNvSpPr>
          <p:nvPr/>
        </p:nvSpPr>
        <p:spPr bwMode="auto">
          <a:xfrm>
            <a:off x="-304800" y="285750"/>
            <a:ext cx="7772400" cy="352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80000"/>
              </a:lnSpc>
            </a:pPr>
            <a:r>
              <a:rPr lang="en-US" altLang="en-US" sz="9000">
                <a:solidFill>
                  <a:srgbClr val="FFFFFF"/>
                </a:solidFill>
                <a:latin typeface="Rockwell Extra Bold" panose="02060903040505020403" pitchFamily="18" charset="0"/>
              </a:rPr>
              <a:t>MANVEER</a:t>
            </a:r>
          </a:p>
          <a:p>
            <a:pPr algn="ctr">
              <a:lnSpc>
                <a:spcPct val="80000"/>
              </a:lnSpc>
            </a:pPr>
            <a:r>
              <a:rPr lang="en-US" altLang="en-US" sz="9000">
                <a:solidFill>
                  <a:srgbClr val="FFFFFF"/>
                </a:solidFill>
                <a:latin typeface="Rockwell Extra Bold" panose="02060903040505020403" pitchFamily="18" charset="0"/>
              </a:rPr>
              <a:t>HEIR</a:t>
            </a:r>
          </a:p>
        </p:txBody>
      </p:sp>
      <p:sp>
        <p:nvSpPr>
          <p:cNvPr id="68611" name="Rectangle 4"/>
          <p:cNvSpPr>
            <a:spLocks noChangeArrowheads="1"/>
          </p:cNvSpPr>
          <p:nvPr/>
        </p:nvSpPr>
        <p:spPr bwMode="auto">
          <a:xfrm>
            <a:off x="0" y="4076700"/>
            <a:ext cx="6400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80000"/>
              </a:lnSpc>
            </a:pPr>
            <a:r>
              <a:rPr lang="en-US" altLang="en-US" sz="3000">
                <a:solidFill>
                  <a:srgbClr val="FFFFFF"/>
                </a:solidFill>
                <a:latin typeface="Rockwell Extra Bold" panose="02060903040505020403" pitchFamily="18" charset="0"/>
              </a:rPr>
              <a:t>Senior Gameplay Designer</a:t>
            </a:r>
          </a:p>
          <a:p>
            <a:pPr>
              <a:lnSpc>
                <a:spcPct val="80000"/>
              </a:lnSpc>
            </a:pPr>
            <a:r>
              <a:rPr lang="en-US" altLang="en-US" sz="3000">
                <a:solidFill>
                  <a:srgbClr val="FFFFFF"/>
                </a:solidFill>
                <a:latin typeface="Rockwell Extra Bold" panose="02060903040505020403" pitchFamily="18" charset="0"/>
              </a:rPr>
              <a:t>BioWare Montreal</a:t>
            </a:r>
          </a:p>
          <a:p>
            <a:pPr>
              <a:lnSpc>
                <a:spcPct val="80000"/>
              </a:lnSpc>
            </a:pPr>
            <a:r>
              <a:rPr lang="en-US" altLang="en-US" sz="3000">
                <a:solidFill>
                  <a:srgbClr val="FFFFFF"/>
                </a:solidFill>
                <a:latin typeface="Rockwell Extra Bold" panose="02060903040505020403" pitchFamily="18" charset="0"/>
              </a:rPr>
              <a:t>@ManveerHeir</a:t>
            </a:r>
          </a:p>
        </p:txBody>
      </p:sp>
      <p:pic>
        <p:nvPicPr>
          <p:cNvPr id="6861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24725" y="2779402"/>
            <a:ext cx="1596537" cy="1983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24725" y="238125"/>
            <a:ext cx="1590675"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445356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5"/>
          <p:cNvSpPr>
            <a:spLocks noChangeArrowheads="1"/>
          </p:cNvSpPr>
          <p:nvPr/>
        </p:nvSpPr>
        <p:spPr bwMode="auto">
          <a:xfrm>
            <a:off x="-228600" y="-269875"/>
            <a:ext cx="9677400"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80000"/>
              </a:lnSpc>
            </a:pPr>
            <a:endParaRPr lang="en-US" altLang="en-US" sz="6600" dirty="0">
              <a:solidFill>
                <a:srgbClr val="FFFFFF"/>
              </a:solidFill>
              <a:latin typeface="Rockwell Extra Bold" pitchFamily="18" charset="0"/>
            </a:endParaRPr>
          </a:p>
        </p:txBody>
      </p:sp>
      <p:sp>
        <p:nvSpPr>
          <p:cNvPr id="4100" name="Rectangle 14"/>
          <p:cNvSpPr>
            <a:spLocks noChangeArrowheads="1"/>
          </p:cNvSpPr>
          <p:nvPr/>
        </p:nvSpPr>
        <p:spPr bwMode="auto">
          <a:xfrm>
            <a:off x="0" y="415925"/>
            <a:ext cx="9144000"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80000"/>
              </a:lnSpc>
            </a:pPr>
            <a:endParaRPr lang="en-US" altLang="en-US" sz="4800" dirty="0">
              <a:solidFill>
                <a:srgbClr val="FFFFFF"/>
              </a:solidFill>
              <a:latin typeface="Cooper Black" pitchFamily="18" charset="0"/>
            </a:endParaRPr>
          </a:p>
        </p:txBody>
      </p:sp>
      <p:sp>
        <p:nvSpPr>
          <p:cNvPr id="4101" name="Rectangle 16"/>
          <p:cNvSpPr>
            <a:spLocks noChangeArrowheads="1"/>
          </p:cNvSpPr>
          <p:nvPr/>
        </p:nvSpPr>
        <p:spPr bwMode="auto">
          <a:xfrm>
            <a:off x="4419600" y="4618038"/>
            <a:ext cx="4727575" cy="696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lnSpc>
                <a:spcPct val="80000"/>
              </a:lnSpc>
              <a:spcBef>
                <a:spcPct val="20000"/>
              </a:spcBef>
              <a:buFontTx/>
              <a:buChar char="•"/>
            </a:pPr>
            <a:endParaRPr lang="en-US" altLang="en-US" b="1" dirty="0">
              <a:solidFill>
                <a:srgbClr val="FFFFFF"/>
              </a:solidFill>
            </a:endParaRPr>
          </a:p>
          <a:p>
            <a:pPr algn="r" eaLnBrk="1" hangingPunct="1">
              <a:lnSpc>
                <a:spcPct val="80000"/>
              </a:lnSpc>
              <a:spcBef>
                <a:spcPct val="20000"/>
              </a:spcBef>
              <a:buFontTx/>
              <a:buChar char="•"/>
            </a:pPr>
            <a:endParaRPr lang="en-US" altLang="en-US" b="1" dirty="0">
              <a:solidFill>
                <a:srgbClr val="FFFFFF"/>
              </a:solidFill>
            </a:endParaRPr>
          </a:p>
          <a:p>
            <a:pPr algn="r" eaLnBrk="1" hangingPunct="1">
              <a:lnSpc>
                <a:spcPct val="80000"/>
              </a:lnSpc>
              <a:spcBef>
                <a:spcPct val="20000"/>
              </a:spcBef>
              <a:buFontTx/>
              <a:buChar char="•"/>
            </a:pPr>
            <a:endParaRPr lang="en-US" altLang="en-US" b="1" dirty="0">
              <a:solidFill>
                <a:srgbClr val="FFFFFF"/>
              </a:solidFill>
            </a:endParaRPr>
          </a:p>
        </p:txBody>
      </p:sp>
      <p:sp>
        <p:nvSpPr>
          <p:cNvPr id="4103" name="Rectangle 16"/>
          <p:cNvSpPr>
            <a:spLocks noChangeArrowheads="1"/>
          </p:cNvSpPr>
          <p:nvPr/>
        </p:nvSpPr>
        <p:spPr bwMode="auto">
          <a:xfrm>
            <a:off x="4791075" y="1374775"/>
            <a:ext cx="4419600" cy="696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80000"/>
              </a:lnSpc>
              <a:spcBef>
                <a:spcPct val="20000"/>
              </a:spcBef>
            </a:pPr>
            <a:endParaRPr lang="en-US" altLang="en-US" sz="1400" b="1" i="1" dirty="0">
              <a:solidFill>
                <a:srgbClr val="FFFFFF"/>
              </a:solidFill>
            </a:endParaRPr>
          </a:p>
        </p:txBody>
      </p:sp>
      <p:sp>
        <p:nvSpPr>
          <p:cNvPr id="4105" name="Rectangle 16"/>
          <p:cNvSpPr>
            <a:spLocks noChangeArrowheads="1"/>
          </p:cNvSpPr>
          <p:nvPr/>
        </p:nvSpPr>
        <p:spPr bwMode="auto">
          <a:xfrm>
            <a:off x="4791075" y="2032000"/>
            <a:ext cx="4419600" cy="696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80000"/>
              </a:lnSpc>
              <a:spcBef>
                <a:spcPct val="20000"/>
              </a:spcBef>
            </a:pPr>
            <a:endParaRPr lang="en-US" altLang="en-US" sz="1700" b="1" i="1" dirty="0">
              <a:solidFill>
                <a:srgbClr val="FFFFFF"/>
              </a:solidFill>
            </a:endParaRPr>
          </a:p>
        </p:txBody>
      </p:sp>
      <p:pic>
        <p:nvPicPr>
          <p:cNvPr id="4111" name="Picture 15" descr="http://www.8-bitcentral.com/images/sega/genesis/rese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1" y="-2382044"/>
            <a:ext cx="9525000" cy="952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411093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http://gamestudies.org/articleimages/118_Figure03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713"/>
            <a:ext cx="9185389" cy="6686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446812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4" descr="Bethsoftblack.JPG (521×16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4103" y="1905000"/>
            <a:ext cx="4962525" cy="1562100"/>
          </a:xfrm>
          <a:prstGeom prst="rect">
            <a:avLst/>
          </a:prstGeom>
          <a:noFill/>
          <a:extLst>
            <a:ext uri="{909E8E84-426E-40DD-AFC4-6F175D3DCCD1}">
              <a14:hiddenFill xmlns:a14="http://schemas.microsoft.com/office/drawing/2010/main">
                <a:solidFill>
                  <a:srgbClr val="FFFFFF"/>
                </a:solidFill>
              </a14:hiddenFill>
            </a:ext>
          </a:extLst>
        </p:spPr>
      </p:pic>
      <p:pic>
        <p:nvPicPr>
          <p:cNvPr id="44034" name="Picture 2" descr="Mega_Games.jpg (500×45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542925"/>
            <a:ext cx="476250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66853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533400"/>
            <a:ext cx="7281333" cy="4095750"/>
          </a:xfrm>
          <a:prstGeom prst="rect">
            <a:avLst/>
          </a:prstGeom>
        </p:spPr>
      </p:pic>
    </p:spTree>
    <p:extLst>
      <p:ext uri="{BB962C8B-B14F-4D97-AF65-F5344CB8AC3E}">
        <p14:creationId xmlns:p14="http://schemas.microsoft.com/office/powerpoint/2010/main" val="291626880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tp://soboconcepts.com/wp-content/uploads/2013/05/318883_376265612451351_1374393980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4355"/>
            <a:ext cx="9144000" cy="5972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83432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michaelmangold.com/wp-content/uploads/2013/04/reardensteel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0477331"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436614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Self Doubt by AkiraxCMX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155" y="0"/>
            <a:ext cx="3679105" cy="5200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917761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4" descr="http://www.centrictv.com/whats-good/good-living/2014/08/04/study-playing-video-games-may-benefit-kids/_jcr_content/top/article-heroimage.article-heroimage.dimg/091412-health-teenagers-video-games-college-violence-driving-black-boys-student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0"/>
            <a:ext cx="12549185" cy="5122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675732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24100" y="1786920"/>
            <a:ext cx="4495800" cy="1569660"/>
          </a:xfrm>
          <a:prstGeom prst="rect">
            <a:avLst/>
          </a:prstGeom>
          <a:noFill/>
        </p:spPr>
        <p:txBody>
          <a:bodyPr wrap="square" rtlCol="0">
            <a:spAutoFit/>
          </a:bodyPr>
          <a:lstStyle/>
          <a:p>
            <a:pPr algn="ctr"/>
            <a:r>
              <a:rPr lang="en-US" sz="9600" dirty="0" smtClean="0">
                <a:solidFill>
                  <a:srgbClr val="FF0000"/>
                </a:solidFill>
                <a:latin typeface="Bebas Neue" pitchFamily="34" charset="0"/>
                <a:cs typeface="Narkisim" panose="020E0502050101010101" pitchFamily="34" charset="-79"/>
              </a:rPr>
              <a:t>QUI</a:t>
            </a:r>
            <a:endParaRPr lang="en-US" sz="9600" dirty="0">
              <a:solidFill>
                <a:srgbClr val="FF0000"/>
              </a:solidFill>
              <a:latin typeface="Bebas Neue" pitchFamily="34" charset="0"/>
              <a:cs typeface="Narkisim" panose="020E0502050101010101" pitchFamily="34" charset="-79"/>
            </a:endParaRPr>
          </a:p>
        </p:txBody>
      </p:sp>
    </p:spTree>
    <p:extLst>
      <p:ext uri="{BB962C8B-B14F-4D97-AF65-F5344CB8AC3E}">
        <p14:creationId xmlns:p14="http://schemas.microsoft.com/office/powerpoint/2010/main" val="171247243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http://contenidos.enter.co/custom/uploads/2014/04/amy-hennig-des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45427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http://www.dearcustomerrelations.com/wp-content/uploads/2013/05/1050x400-no-room-at-the-in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0" y="322035"/>
            <a:ext cx="11811000" cy="4499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794556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8" name="Picture 4" descr="http://s3.amazonaws.com/data.tumblr.com/tumblr_l4tzsiN4x31qznniio1_1280.jpg?AWSAccessKeyId=AKIAJP67HANH6OVWEMMQ&amp;Expires=1415253859&amp;Signature=WRkz3MlMpLyXTMm%2BTNKe2ojk5jc%3D#_=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3565"/>
            <a:ext cx="9144000" cy="5951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434197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 y="-5912"/>
            <a:ext cx="9144000" cy="5170646"/>
          </a:xfrm>
          <a:prstGeom prst="rect">
            <a:avLst/>
          </a:prstGeom>
          <a:noFill/>
        </p:spPr>
        <p:txBody>
          <a:bodyPr wrap="square" rtlCol="0">
            <a:spAutoFit/>
          </a:bodyPr>
          <a:lstStyle/>
          <a:p>
            <a:pPr algn="ctr"/>
            <a:r>
              <a:rPr lang="en-US" sz="6600" dirty="0" smtClean="0">
                <a:solidFill>
                  <a:srgbClr val="FF0000"/>
                </a:solidFill>
                <a:latin typeface="Bebas Neue" pitchFamily="34" charset="0"/>
                <a:cs typeface="Narkisim" panose="020E0502050101010101" pitchFamily="34" charset="-79"/>
              </a:rPr>
              <a:t>START PROMOTING </a:t>
            </a:r>
          </a:p>
          <a:p>
            <a:pPr algn="ctr"/>
            <a:r>
              <a:rPr lang="en-US" sz="6600" dirty="0" smtClean="0">
                <a:solidFill>
                  <a:srgbClr val="FF0000"/>
                </a:solidFill>
                <a:latin typeface="Bebas Neue" pitchFamily="34" charset="0"/>
                <a:cs typeface="Narkisim" panose="020E0502050101010101" pitchFamily="34" charset="-79"/>
              </a:rPr>
              <a:t>WOMEN </a:t>
            </a:r>
          </a:p>
          <a:p>
            <a:pPr algn="ctr"/>
            <a:r>
              <a:rPr lang="en-US" sz="6600" dirty="0" smtClean="0">
                <a:solidFill>
                  <a:srgbClr val="FF0000"/>
                </a:solidFill>
                <a:latin typeface="Bebas Neue" pitchFamily="34" charset="0"/>
                <a:cs typeface="Narkisim" panose="020E0502050101010101" pitchFamily="34" charset="-79"/>
              </a:rPr>
              <a:t>AND </a:t>
            </a:r>
          </a:p>
          <a:p>
            <a:pPr algn="ctr"/>
            <a:r>
              <a:rPr lang="en-US" sz="6600" dirty="0" smtClean="0">
                <a:solidFill>
                  <a:srgbClr val="FF0000"/>
                </a:solidFill>
                <a:latin typeface="Bebas Neue" pitchFamily="34" charset="0"/>
                <a:cs typeface="Narkisim" panose="020E0502050101010101" pitchFamily="34" charset="-79"/>
              </a:rPr>
              <a:t>MINORITIES</a:t>
            </a:r>
          </a:p>
          <a:p>
            <a:pPr algn="ctr"/>
            <a:r>
              <a:rPr lang="en-US" sz="6600" dirty="0" smtClean="0">
                <a:solidFill>
                  <a:srgbClr val="FF0000"/>
                </a:solidFill>
                <a:latin typeface="Bebas Neue" pitchFamily="34" charset="0"/>
                <a:cs typeface="Narkisim" panose="020E0502050101010101" pitchFamily="34" charset="-79"/>
              </a:rPr>
              <a:t>NOW</a:t>
            </a:r>
            <a:endParaRPr lang="en-US" sz="6600" dirty="0">
              <a:solidFill>
                <a:srgbClr val="FF0000"/>
              </a:solidFill>
              <a:latin typeface="Bebas Neue" pitchFamily="34" charset="0"/>
              <a:cs typeface="Narkisim" panose="020E0502050101010101" pitchFamily="34" charset="-79"/>
            </a:endParaRPr>
          </a:p>
        </p:txBody>
      </p:sp>
    </p:spTree>
    <p:extLst>
      <p:ext uri="{BB962C8B-B14F-4D97-AF65-F5344CB8AC3E}">
        <p14:creationId xmlns:p14="http://schemas.microsoft.com/office/powerpoint/2010/main" val="263084611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4" name="Picture 6" descr="big eyes at chenna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111" y="0"/>
            <a:ext cx="7697777" cy="5123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2197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5410" name="Picture 2" descr="250px-Choplifter!_AP2_bo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2095500"/>
            <a:ext cx="84455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785411" name="Picture 3" descr="564150_45573_fro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7475" y="3257550"/>
            <a:ext cx="1406525" cy="1885950"/>
          </a:xfrm>
          <a:prstGeom prst="rect">
            <a:avLst/>
          </a:prstGeom>
          <a:noFill/>
          <a:extLst>
            <a:ext uri="{909E8E84-426E-40DD-AFC4-6F175D3DCCD1}">
              <a14:hiddenFill xmlns:a14="http://schemas.microsoft.com/office/drawing/2010/main">
                <a:solidFill>
                  <a:srgbClr val="FFFFFF"/>
                </a:solidFill>
              </a14:hiddenFill>
            </a:ext>
          </a:extLst>
        </p:spPr>
      </p:pic>
      <p:pic>
        <p:nvPicPr>
          <p:cNvPr id="785412" name="Picture 4" descr="625421-930920_71870_front_1__lar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0"/>
            <a:ext cx="1470025" cy="1809750"/>
          </a:xfrm>
          <a:prstGeom prst="rect">
            <a:avLst/>
          </a:prstGeom>
          <a:noFill/>
          <a:extLst>
            <a:ext uri="{909E8E84-426E-40DD-AFC4-6F175D3DCCD1}">
              <a14:hiddenFill xmlns:a14="http://schemas.microsoft.com/office/drawing/2010/main">
                <a:solidFill>
                  <a:srgbClr val="FFFFFF"/>
                </a:solidFill>
              </a14:hiddenFill>
            </a:ext>
          </a:extLst>
        </p:spPr>
      </p:pic>
      <p:pic>
        <p:nvPicPr>
          <p:cNvPr id="785413" name="Picture 5" descr="654418-dr_j_and_larry_bird_one_on_on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34300" y="0"/>
            <a:ext cx="14097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785414" name="Picture 6" descr="926298_62571_fron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71600" y="3806825"/>
            <a:ext cx="1371600" cy="1336675"/>
          </a:xfrm>
          <a:prstGeom prst="rect">
            <a:avLst/>
          </a:prstGeom>
          <a:noFill/>
          <a:extLst>
            <a:ext uri="{909E8E84-426E-40DD-AFC4-6F175D3DCCD1}">
              <a14:hiddenFill xmlns:a14="http://schemas.microsoft.com/office/drawing/2010/main">
                <a:solidFill>
                  <a:srgbClr val="FFFFFF"/>
                </a:solidFill>
              </a14:hiddenFill>
            </a:ext>
          </a:extLst>
        </p:spPr>
      </p:pic>
      <p:pic>
        <p:nvPicPr>
          <p:cNvPr id="785415" name="Picture 7" descr="archon_ea_d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1600" y="2571750"/>
            <a:ext cx="1295400" cy="1200150"/>
          </a:xfrm>
          <a:prstGeom prst="rect">
            <a:avLst/>
          </a:prstGeom>
          <a:noFill/>
          <a:extLst>
            <a:ext uri="{909E8E84-426E-40DD-AFC4-6F175D3DCCD1}">
              <a14:hiddenFill xmlns:a14="http://schemas.microsoft.com/office/drawing/2010/main">
                <a:solidFill>
                  <a:srgbClr val="FFFFFF"/>
                </a:solidFill>
              </a14:hiddenFill>
            </a:ext>
          </a:extLst>
        </p:spPr>
      </p:pic>
      <p:pic>
        <p:nvPicPr>
          <p:cNvPr id="785416" name="Picture 8" descr="bards_tale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43200" y="2571750"/>
            <a:ext cx="1219200" cy="1185863"/>
          </a:xfrm>
          <a:prstGeom prst="rect">
            <a:avLst/>
          </a:prstGeom>
          <a:noFill/>
          <a:extLst>
            <a:ext uri="{909E8E84-426E-40DD-AFC4-6F175D3DCCD1}">
              <a14:hiddenFill xmlns:a14="http://schemas.microsoft.com/office/drawing/2010/main">
                <a:solidFill>
                  <a:srgbClr val="FFFFFF"/>
                </a:solidFill>
              </a14:hiddenFill>
            </a:ext>
          </a:extLst>
        </p:spPr>
      </p:pic>
      <p:pic>
        <p:nvPicPr>
          <p:cNvPr id="785419" name="Picture 11" descr="Drol"/>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1263650" cy="1733550"/>
          </a:xfrm>
          <a:prstGeom prst="rect">
            <a:avLst/>
          </a:prstGeom>
          <a:noFill/>
          <a:extLst>
            <a:ext uri="{909E8E84-426E-40DD-AFC4-6F175D3DCCD1}">
              <a14:hiddenFill xmlns:a14="http://schemas.microsoft.com/office/drawing/2010/main">
                <a:solidFill>
                  <a:srgbClr val="FFFFFF"/>
                </a:solidFill>
              </a14:hiddenFill>
            </a:ext>
          </a:extLst>
        </p:spPr>
      </p:pic>
      <p:pic>
        <p:nvPicPr>
          <p:cNvPr id="785420" name="Picture 12" descr="LeisureSuitLarry"/>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3409950"/>
            <a:ext cx="1382713" cy="1733550"/>
          </a:xfrm>
          <a:prstGeom prst="rect">
            <a:avLst/>
          </a:prstGeom>
          <a:noFill/>
          <a:extLst>
            <a:ext uri="{909E8E84-426E-40DD-AFC4-6F175D3DCCD1}">
              <a14:hiddenFill xmlns:a14="http://schemas.microsoft.com/office/drawing/2010/main">
                <a:solidFill>
                  <a:srgbClr val="FFFFFF"/>
                </a:solidFill>
              </a14:hiddenFill>
            </a:ext>
          </a:extLst>
        </p:spPr>
      </p:pic>
      <p:pic>
        <p:nvPicPr>
          <p:cNvPr id="785421" name="Picture 13" descr="Lode_Runner_Coverar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14800" y="1809750"/>
            <a:ext cx="1166813" cy="1581150"/>
          </a:xfrm>
          <a:prstGeom prst="rect">
            <a:avLst/>
          </a:prstGeom>
          <a:noFill/>
          <a:extLst>
            <a:ext uri="{909E8E84-426E-40DD-AFC4-6F175D3DCCD1}">
              <a14:hiddenFill xmlns:a14="http://schemas.microsoft.com/office/drawing/2010/main">
                <a:solidFill>
                  <a:srgbClr val="FFFFFF"/>
                </a:solidFill>
              </a14:hiddenFill>
            </a:ext>
          </a:extLst>
        </p:spPr>
      </p:pic>
      <p:pic>
        <p:nvPicPr>
          <p:cNvPr id="785422" name="Picture 14" descr="lurkinghorro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797175" y="3733800"/>
            <a:ext cx="1165225" cy="1409700"/>
          </a:xfrm>
          <a:prstGeom prst="rect">
            <a:avLst/>
          </a:prstGeom>
          <a:noFill/>
          <a:extLst>
            <a:ext uri="{909E8E84-426E-40DD-AFC4-6F175D3DCCD1}">
              <a14:hiddenFill xmlns:a14="http://schemas.microsoft.com/office/drawing/2010/main">
                <a:solidFill>
                  <a:srgbClr val="FFFFFF"/>
                </a:solidFill>
              </a14:hiddenFill>
            </a:ext>
          </a:extLst>
        </p:spPr>
      </p:pic>
      <p:pic>
        <p:nvPicPr>
          <p:cNvPr id="785423" name="Picture 15" descr="ManiacMansion"/>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1657350"/>
            <a:ext cx="1374775" cy="1752600"/>
          </a:xfrm>
          <a:prstGeom prst="rect">
            <a:avLst/>
          </a:prstGeom>
          <a:noFill/>
          <a:extLst>
            <a:ext uri="{909E8E84-426E-40DD-AFC4-6F175D3DCCD1}">
              <a14:hiddenFill xmlns:a14="http://schemas.microsoft.com/office/drawing/2010/main">
                <a:solidFill>
                  <a:srgbClr val="FFFFFF"/>
                </a:solidFill>
              </a14:hiddenFill>
            </a:ext>
          </a:extLst>
        </p:spPr>
      </p:pic>
      <p:pic>
        <p:nvPicPr>
          <p:cNvPr id="785424" name="Picture 16" descr="Pinball_Construction_Set_Coverart"/>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371600" y="0"/>
            <a:ext cx="259080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785425" name="Picture 17" descr="U4box"/>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410200" y="2095500"/>
            <a:ext cx="7493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785426" name="Picture 18" descr="250px-Airheart_box_art"/>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021138" y="3200400"/>
            <a:ext cx="1506537" cy="1962150"/>
          </a:xfrm>
          <a:prstGeom prst="rect">
            <a:avLst/>
          </a:prstGeom>
          <a:noFill/>
          <a:extLst>
            <a:ext uri="{909E8E84-426E-40DD-AFC4-6F175D3DCCD1}">
              <a14:hiddenFill xmlns:a14="http://schemas.microsoft.com/office/drawing/2010/main">
                <a:solidFill>
                  <a:srgbClr val="FFFFFF"/>
                </a:solidFill>
              </a14:hiddenFill>
            </a:ext>
          </a:extLst>
        </p:spPr>
      </p:pic>
      <p:pic>
        <p:nvPicPr>
          <p:cNvPr id="785427" name="Picture 19" descr="WinterGames"/>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172200" y="2095500"/>
            <a:ext cx="708025" cy="1066800"/>
          </a:xfrm>
          <a:prstGeom prst="rect">
            <a:avLst/>
          </a:prstGeom>
          <a:noFill/>
          <a:extLst>
            <a:ext uri="{909E8E84-426E-40DD-AFC4-6F175D3DCCD1}">
              <a14:hiddenFill xmlns:a14="http://schemas.microsoft.com/office/drawing/2010/main">
                <a:solidFill>
                  <a:srgbClr val="FFFFFF"/>
                </a:solidFill>
              </a14:hiddenFill>
            </a:ext>
          </a:extLst>
        </p:spPr>
      </p:pic>
      <p:pic>
        <p:nvPicPr>
          <p:cNvPr id="785428" name="Picture 20" descr="566640_30684_front"/>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734300" y="1428750"/>
            <a:ext cx="14097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5689600" y="3194050"/>
            <a:ext cx="1944688"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0" descr="BT2__larg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519930" y="0"/>
            <a:ext cx="2097012" cy="2105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2421135"/>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171450" y="285750"/>
            <a:ext cx="7772400" cy="352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80000"/>
              </a:lnSpc>
            </a:pPr>
            <a:r>
              <a:rPr lang="en-US" altLang="en-US" sz="10000" dirty="0">
                <a:solidFill>
                  <a:srgbClr val="FFFFFF"/>
                </a:solidFill>
                <a:latin typeface="Rockwell Extra Bold" panose="02060903040505020403" pitchFamily="18" charset="0"/>
              </a:rPr>
              <a:t>LEAH</a:t>
            </a:r>
          </a:p>
          <a:p>
            <a:pPr algn="ctr">
              <a:lnSpc>
                <a:spcPct val="80000"/>
              </a:lnSpc>
            </a:pPr>
            <a:r>
              <a:rPr lang="en-US" altLang="en-US" sz="10000" dirty="0">
                <a:solidFill>
                  <a:srgbClr val="FFFFFF"/>
                </a:solidFill>
                <a:latin typeface="Rockwell Extra Bold" panose="02060903040505020403" pitchFamily="18" charset="0"/>
              </a:rPr>
              <a:t>HOYER</a:t>
            </a:r>
          </a:p>
        </p:txBody>
      </p:sp>
      <p:sp>
        <p:nvSpPr>
          <p:cNvPr id="18435" name="Rectangle 4"/>
          <p:cNvSpPr>
            <a:spLocks noChangeArrowheads="1"/>
          </p:cNvSpPr>
          <p:nvPr/>
        </p:nvSpPr>
        <p:spPr bwMode="auto">
          <a:xfrm>
            <a:off x="0" y="4076700"/>
            <a:ext cx="6705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80000"/>
              </a:lnSpc>
            </a:pPr>
            <a:r>
              <a:rPr lang="en-US" altLang="en-US" sz="3000" dirty="0" smtClean="0">
                <a:solidFill>
                  <a:srgbClr val="FFFFFF"/>
                </a:solidFill>
                <a:latin typeface="Rockwell Extra Bold" panose="02060903040505020403" pitchFamily="18" charset="0"/>
              </a:rPr>
              <a:t>Narrative Design Director</a:t>
            </a:r>
          </a:p>
          <a:p>
            <a:pPr>
              <a:lnSpc>
                <a:spcPct val="80000"/>
              </a:lnSpc>
            </a:pPr>
            <a:r>
              <a:rPr lang="en-US" altLang="en-US" sz="3000" dirty="0" smtClean="0">
                <a:solidFill>
                  <a:srgbClr val="FFFFFF"/>
                </a:solidFill>
                <a:latin typeface="Rockwell Extra Bold" panose="02060903040505020403" pitchFamily="18" charset="0"/>
              </a:rPr>
              <a:t>Arena Net</a:t>
            </a:r>
            <a:endParaRPr lang="en-US" altLang="en-US" sz="3000" dirty="0">
              <a:solidFill>
                <a:srgbClr val="FFFFFF"/>
              </a:solidFill>
              <a:latin typeface="Rockwell Extra Bold" panose="02060903040505020403" pitchFamily="18" charset="0"/>
            </a:endParaRPr>
          </a:p>
          <a:p>
            <a:pPr>
              <a:lnSpc>
                <a:spcPct val="80000"/>
              </a:lnSpc>
            </a:pPr>
            <a:r>
              <a:rPr lang="en-US" altLang="en-US" sz="3000" dirty="0">
                <a:solidFill>
                  <a:srgbClr val="FFFFFF"/>
                </a:solidFill>
                <a:latin typeface="Rockwell Extra Bold" panose="02060903040505020403" pitchFamily="18" charset="0"/>
              </a:rPr>
              <a:t>@</a:t>
            </a:r>
            <a:r>
              <a:rPr lang="en-US" altLang="en-US" sz="3000" dirty="0" err="1">
                <a:solidFill>
                  <a:srgbClr val="FFFFFF"/>
                </a:solidFill>
                <a:latin typeface="Rockwell Extra Bold" panose="02060903040505020403" pitchFamily="18" charset="0"/>
              </a:rPr>
              <a:t>LeahHoyer</a:t>
            </a:r>
            <a:r>
              <a:rPr lang="en-US" altLang="en-US" sz="3000" dirty="0">
                <a:solidFill>
                  <a:srgbClr val="FFFFFF"/>
                </a:solidFill>
                <a:latin typeface="Rockwell Extra Bold" panose="02060903040505020403" pitchFamily="18" charset="0"/>
              </a:rPr>
              <a:t> </a:t>
            </a:r>
          </a:p>
          <a:p>
            <a:pPr>
              <a:lnSpc>
                <a:spcPct val="80000"/>
              </a:lnSpc>
            </a:pPr>
            <a:endParaRPr lang="en-US" altLang="en-US" sz="3000" dirty="0">
              <a:solidFill>
                <a:srgbClr val="FFFFFF"/>
              </a:solidFill>
              <a:latin typeface="Rockwell Extra Bold" panose="02060903040505020403" pitchFamily="18"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3021"/>
          <a:stretch/>
        </p:blipFill>
        <p:spPr>
          <a:xfrm>
            <a:off x="7730169" y="57150"/>
            <a:ext cx="1240263" cy="1778830"/>
          </a:xfrm>
          <a:prstGeom prst="rect">
            <a:avLst/>
          </a:prstGeom>
        </p:spPr>
      </p:pic>
      <p:pic>
        <p:nvPicPr>
          <p:cNvPr id="5"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54497" y="1835980"/>
            <a:ext cx="1215935" cy="1573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p:cNvPicPr>
          <p:nvPr/>
        </p:nvPicPr>
        <p:blipFill rotWithShape="1">
          <a:blip r:embed="rId5">
            <a:extLst>
              <a:ext uri="{28A0092B-C50C-407E-A947-70E740481C1C}">
                <a14:useLocalDpi xmlns:a14="http://schemas.microsoft.com/office/drawing/2010/main" val="0"/>
              </a:ext>
            </a:extLst>
          </a:blip>
          <a:srcRect/>
          <a:stretch/>
        </p:blipFill>
        <p:spPr bwMode="auto">
          <a:xfrm>
            <a:off x="7729518" y="3486151"/>
            <a:ext cx="124091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smtClean="0">
                <a:solidFill>
                  <a:schemeClr val="bg2">
                    <a:lumMod val="60000"/>
                    <a:lumOff val="40000"/>
                  </a:schemeClr>
                </a:solidFill>
                <a:latin typeface="Aharoni" panose="02010803020104030203" pitchFamily="2" charset="-79"/>
                <a:cs typeface="Aharoni" panose="02010803020104030203" pitchFamily="2" charset="-79"/>
              </a:rPr>
              <a:t>An industry of masochists</a:t>
            </a:r>
            <a:endParaRPr lang="en-US" dirty="0">
              <a:solidFill>
                <a:schemeClr val="bg2">
                  <a:lumMod val="60000"/>
                  <a:lumOff val="40000"/>
                </a:schemeClr>
              </a:solidFill>
              <a:latin typeface="Aharoni" panose="02010803020104030203" pitchFamily="2" charset="-79"/>
              <a:cs typeface="Aharoni" panose="02010803020104030203" pitchFamily="2" charset="-79"/>
            </a:endParaRPr>
          </a:p>
        </p:txBody>
      </p:sp>
      <p:sp>
        <p:nvSpPr>
          <p:cNvPr id="3" name="Subtitle 2"/>
          <p:cNvSpPr>
            <a:spLocks noGrp="1"/>
          </p:cNvSpPr>
          <p:nvPr>
            <p:ph type="subTitle" idx="1"/>
          </p:nvPr>
        </p:nvSpPr>
        <p:spPr>
          <a:xfrm>
            <a:off x="1143000" y="3006725"/>
            <a:ext cx="6858000" cy="1241425"/>
          </a:xfrm>
        </p:spPr>
        <p:txBody>
          <a:bodyPr/>
          <a:lstStyle/>
          <a:p>
            <a:pPr algn="r">
              <a:defRPr/>
            </a:pPr>
            <a:endParaRPr lang="en-US" dirty="0" smtClean="0">
              <a:solidFill>
                <a:schemeClr val="bg2">
                  <a:lumMod val="60000"/>
                  <a:lumOff val="40000"/>
                </a:schemeClr>
              </a:solidFill>
            </a:endParaRPr>
          </a:p>
          <a:p>
            <a:pPr algn="r">
              <a:defRPr/>
            </a:pPr>
            <a:r>
              <a:rPr lang="en-US" dirty="0" smtClean="0">
                <a:solidFill>
                  <a:schemeClr val="bg2">
                    <a:lumMod val="60000"/>
                    <a:lumOff val="40000"/>
                  </a:schemeClr>
                </a:solidFill>
              </a:rPr>
              <a:t>Leah Hoyer, </a:t>
            </a:r>
            <a:r>
              <a:rPr lang="en-US" dirty="0" smtClean="0">
                <a:solidFill>
                  <a:srgbClr val="C00000"/>
                </a:solidFill>
              </a:rPr>
              <a:t>ArenaNet</a:t>
            </a:r>
          </a:p>
          <a:p>
            <a:pPr algn="r">
              <a:defRPr/>
            </a:pPr>
            <a:r>
              <a:rPr lang="en-US" i="1" dirty="0" smtClean="0">
                <a:solidFill>
                  <a:schemeClr val="bg2">
                    <a:lumMod val="60000"/>
                    <a:lumOff val="40000"/>
                  </a:schemeClr>
                </a:solidFill>
              </a:rPr>
              <a:t>@</a:t>
            </a:r>
            <a:r>
              <a:rPr lang="en-US" i="1" dirty="0" err="1" smtClean="0">
                <a:solidFill>
                  <a:schemeClr val="bg2">
                    <a:lumMod val="60000"/>
                    <a:lumOff val="40000"/>
                  </a:schemeClr>
                </a:solidFill>
              </a:rPr>
              <a:t>LeahHoyer</a:t>
            </a:r>
            <a:endParaRPr lang="en-US" i="1" dirty="0">
              <a:solidFill>
                <a:schemeClr val="bg2">
                  <a:lumMod val="60000"/>
                  <a:lumOff val="40000"/>
                </a:schemeClr>
              </a:solidFill>
            </a:endParaRPr>
          </a:p>
        </p:txBody>
      </p:sp>
    </p:spTree>
    <p:extLst>
      <p:ext uri="{BB962C8B-B14F-4D97-AF65-F5344CB8AC3E}">
        <p14:creationId xmlns:p14="http://schemas.microsoft.com/office/powerpoint/2010/main" val="256351358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defRPr/>
            </a:pPr>
            <a:r>
              <a:rPr lang="en-US" dirty="0" smtClean="0">
                <a:solidFill>
                  <a:schemeClr val="bg2">
                    <a:lumMod val="40000"/>
                    <a:lumOff val="60000"/>
                  </a:schemeClr>
                </a:solidFill>
              </a:rPr>
              <a:t>Back to the start…</a:t>
            </a:r>
            <a:endParaRPr lang="en-US" dirty="0">
              <a:solidFill>
                <a:schemeClr val="bg2">
                  <a:lumMod val="40000"/>
                  <a:lumOff val="60000"/>
                </a:schemeClr>
              </a:solidFill>
            </a:endParaRPr>
          </a:p>
        </p:txBody>
      </p:sp>
      <p:sp>
        <p:nvSpPr>
          <p:cNvPr id="5" name="TextBox 4"/>
          <p:cNvSpPr txBox="1"/>
          <p:nvPr/>
        </p:nvSpPr>
        <p:spPr>
          <a:xfrm>
            <a:off x="1295400" y="1916113"/>
            <a:ext cx="6400800" cy="1570037"/>
          </a:xfrm>
          <a:prstGeom prst="rect">
            <a:avLst/>
          </a:prstGeom>
          <a:noFill/>
        </p:spPr>
        <p:txBody>
          <a:bodyPr>
            <a:spAutoFit/>
          </a:bodyPr>
          <a:lstStyle/>
          <a:p>
            <a:pPr algn="ctr">
              <a:defRPr/>
            </a:pPr>
            <a:r>
              <a:rPr lang="en-US" sz="9600" dirty="0">
                <a:solidFill>
                  <a:srgbClr val="808080">
                    <a:lumMod val="40000"/>
                    <a:lumOff val="60000"/>
                  </a:srgbClr>
                </a:solidFill>
              </a:rPr>
              <a:t>of 2014</a:t>
            </a:r>
          </a:p>
        </p:txBody>
      </p:sp>
      <p:sp>
        <p:nvSpPr>
          <p:cNvPr id="5124" name="Content Placeholder 6"/>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9097119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SND_Short.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304800" y="153988"/>
            <a:ext cx="8534400" cy="483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83202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422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91979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 y="63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89244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1+#ppt_w/2"/>
                                          </p:val>
                                        </p:tav>
                                        <p:tav tm="100000">
                                          <p:val>
                                            <p:strVal val="#ppt_x"/>
                                          </p:val>
                                        </p:tav>
                                      </p:tavLst>
                                    </p:anim>
                                    <p:anim calcmode="lin" valueType="num">
                                      <p:cBhvr additive="base">
                                        <p:cTn id="8" dur="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descr="http://www.clipartlord.com/wp-content/uploads/2013/04/explos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4925" y="895350"/>
            <a:ext cx="4340225" cy="364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16130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50"/>
                                        <p:tgtEl>
                                          <p:spTgt spid="2"/>
                                        </p:tgtEl>
                                      </p:cBhvr>
                                    </p:animEffect>
                                    <p:set>
                                      <p:cBhvr>
                                        <p:cTn id="7" dur="1" fill="hold">
                                          <p:stCondLst>
                                            <p:cond delay="249"/>
                                          </p:stCondLst>
                                        </p:cTn>
                                        <p:tgtEl>
                                          <p:spTgt spid="2"/>
                                        </p:tgtEl>
                                        <p:attrNameLst>
                                          <p:attrName>style.visibility</p:attrName>
                                        </p:attrNameLst>
                                      </p:cBhvr>
                                      <p:to>
                                        <p:strVal val="hidden"/>
                                      </p:to>
                                    </p:set>
                                  </p:childTnLst>
                                </p:cTn>
                              </p:par>
                              <p:par>
                                <p:cTn id="8" presetID="50" presetClass="exit" presetSubtype="0" accel="100000" fill="hold" nodeType="withEffect">
                                  <p:stCondLst>
                                    <p:cond delay="0"/>
                                  </p:stCondLst>
                                  <p:childTnLst>
                                    <p:anim calcmode="lin" valueType="num">
                                      <p:cBhvr>
                                        <p:cTn id="9" dur="500"/>
                                        <p:tgtEl>
                                          <p:spTgt spid="2"/>
                                        </p:tgtEl>
                                        <p:attrNameLst>
                                          <p:attrName>ppt_w</p:attrName>
                                        </p:attrNameLst>
                                      </p:cBhvr>
                                      <p:tavLst>
                                        <p:tav tm="0">
                                          <p:val>
                                            <p:strVal val="ppt_w"/>
                                          </p:val>
                                        </p:tav>
                                        <p:tav tm="100000">
                                          <p:val>
                                            <p:strVal val="ppt_w+.3"/>
                                          </p:val>
                                        </p:tav>
                                      </p:tavLst>
                                    </p:anim>
                                    <p:anim calcmode="lin" valueType="num">
                                      <p:cBhvr>
                                        <p:cTn id="10" dur="500"/>
                                        <p:tgtEl>
                                          <p:spTgt spid="2"/>
                                        </p:tgtEl>
                                        <p:attrNameLst>
                                          <p:attrName>ppt_h</p:attrName>
                                        </p:attrNameLst>
                                      </p:cBhvr>
                                      <p:tavLst>
                                        <p:tav tm="0">
                                          <p:val>
                                            <p:strVal val="ppt_h"/>
                                          </p:val>
                                        </p:tav>
                                        <p:tav tm="100000">
                                          <p:val>
                                            <p:strVal val="ppt_h"/>
                                          </p:val>
                                        </p:tav>
                                      </p:tavLst>
                                    </p:anim>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par>
                                <p:cTn id="13" presetID="10" presetClass="entr" presetSubtype="0" fill="hold" nodeType="withEffect">
                                  <p:stCondLst>
                                    <p:cond delay="100"/>
                                  </p:stCondLst>
                                  <p:childTnLst>
                                    <p:set>
                                      <p:cBhvr>
                                        <p:cTn id="14" dur="1" fill="hold">
                                          <p:stCondLst>
                                            <p:cond delay="0"/>
                                          </p:stCondLst>
                                        </p:cTn>
                                        <p:tgtEl>
                                          <p:spTgt spid="1032"/>
                                        </p:tgtEl>
                                        <p:attrNameLst>
                                          <p:attrName>style.visibility</p:attrName>
                                        </p:attrNameLst>
                                      </p:cBhvr>
                                      <p:to>
                                        <p:strVal val="visible"/>
                                      </p:to>
                                    </p:set>
                                    <p:animEffect transition="in" filter="fade">
                                      <p:cBhvr>
                                        <p:cTn id="15" dur="250"/>
                                        <p:tgtEl>
                                          <p:spTgt spid="1032"/>
                                        </p:tgtEl>
                                      </p:cBhvr>
                                    </p:animEffect>
                                  </p:childTnLst>
                                </p:cTn>
                              </p:par>
                              <p:par>
                                <p:cTn id="16" presetID="6" presetClass="emph" presetSubtype="0" fill="hold" nodeType="withEffect">
                                  <p:stCondLst>
                                    <p:cond delay="100"/>
                                  </p:stCondLst>
                                  <p:childTnLst>
                                    <p:animScale>
                                      <p:cBhvr>
                                        <p:cTn id="17" dur="500" fill="hold"/>
                                        <p:tgtEl>
                                          <p:spTgt spid="1032"/>
                                        </p:tgtEl>
                                      </p:cBhvr>
                                      <p:by x="150000" y="150000"/>
                                    </p:animScale>
                                  </p:childTnLst>
                                </p:cTn>
                              </p:par>
                            </p:childTnLst>
                          </p:cTn>
                        </p:par>
                        <p:par>
                          <p:cTn id="18" fill="hold" nodeType="afterGroup">
                            <p:stCondLst>
                              <p:cond delay="600"/>
                            </p:stCondLst>
                            <p:childTnLst>
                              <p:par>
                                <p:cTn id="19" presetID="10" presetClass="exit" presetSubtype="0" fill="hold" nodeType="afterEffect">
                                  <p:stCondLst>
                                    <p:cond delay="0"/>
                                  </p:stCondLst>
                                  <p:childTnLst>
                                    <p:animEffect transition="out" filter="fade">
                                      <p:cBhvr>
                                        <p:cTn id="20" dur="500"/>
                                        <p:tgtEl>
                                          <p:spTgt spid="1032"/>
                                        </p:tgtEl>
                                      </p:cBhvr>
                                    </p:animEffect>
                                    <p:set>
                                      <p:cBhvr>
                                        <p:cTn id="21" dur="1" fill="hold">
                                          <p:stCondLst>
                                            <p:cond delay="499"/>
                                          </p:stCondLst>
                                        </p:cTn>
                                        <p:tgtEl>
                                          <p:spTgt spid="10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219200" y="819150"/>
            <a:ext cx="1752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b="1">
                <a:solidFill>
                  <a:srgbClr val="000000"/>
                </a:solidFill>
                <a:latin typeface="Euphemia" panose="020B0503040102020104" pitchFamily="34" charset="0"/>
              </a:rPr>
              <a:t>Are AAA Studios DOA?</a:t>
            </a:r>
            <a:endParaRPr lang="en-US" altLang="en-US">
              <a:solidFill>
                <a:srgbClr val="000000"/>
              </a:solidFill>
              <a:latin typeface="Euphemia" panose="020B0503040102020104" pitchFamily="34" charset="0"/>
            </a:endParaRPr>
          </a:p>
        </p:txBody>
      </p:sp>
      <p:sp>
        <p:nvSpPr>
          <p:cNvPr id="3" name="TextBox 2"/>
          <p:cNvSpPr txBox="1">
            <a:spLocks noChangeArrowheads="1"/>
          </p:cNvSpPr>
          <p:nvPr/>
        </p:nvSpPr>
        <p:spPr bwMode="auto">
          <a:xfrm>
            <a:off x="2514600" y="2419350"/>
            <a:ext cx="3429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solidFill>
                  <a:srgbClr val="000000"/>
                </a:solidFill>
              </a:rPr>
              <a:t>Triple-A console studios reduced to 25 worldwide</a:t>
            </a:r>
          </a:p>
          <a:p>
            <a:endParaRPr lang="en-US" altLang="en-US">
              <a:solidFill>
                <a:srgbClr val="000000"/>
              </a:solidFill>
            </a:endParaRPr>
          </a:p>
        </p:txBody>
      </p:sp>
      <p:sp>
        <p:nvSpPr>
          <p:cNvPr id="4" name="TextBox 3"/>
          <p:cNvSpPr txBox="1">
            <a:spLocks noChangeArrowheads="1"/>
          </p:cNvSpPr>
          <p:nvPr/>
        </p:nvSpPr>
        <p:spPr bwMode="auto">
          <a:xfrm>
            <a:off x="5334000" y="1363663"/>
            <a:ext cx="3352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a:solidFill>
                  <a:srgbClr val="000000"/>
                </a:solidFill>
              </a:rPr>
              <a:t>Console gaming is dead</a:t>
            </a:r>
          </a:p>
        </p:txBody>
      </p:sp>
      <p:sp>
        <p:nvSpPr>
          <p:cNvPr id="5" name="TextBox 4"/>
          <p:cNvSpPr txBox="1">
            <a:spLocks noChangeArrowheads="1"/>
          </p:cNvSpPr>
          <p:nvPr/>
        </p:nvSpPr>
        <p:spPr bwMode="auto">
          <a:xfrm>
            <a:off x="609600" y="1733550"/>
            <a:ext cx="3581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i="1">
                <a:solidFill>
                  <a:srgbClr val="000000"/>
                </a:solidFill>
                <a:latin typeface="Cambria" panose="02040503050406030204" pitchFamily="18" charset="0"/>
              </a:rPr>
              <a:t>Here's why PC Gaming is Dying</a:t>
            </a:r>
          </a:p>
        </p:txBody>
      </p:sp>
      <p:sp>
        <p:nvSpPr>
          <p:cNvPr id="6" name="TextBox 5"/>
          <p:cNvSpPr txBox="1">
            <a:spLocks noChangeArrowheads="1"/>
          </p:cNvSpPr>
          <p:nvPr/>
        </p:nvSpPr>
        <p:spPr bwMode="auto">
          <a:xfrm>
            <a:off x="533400" y="3181350"/>
            <a:ext cx="2667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solidFill>
                  <a:srgbClr val="000000"/>
                </a:solidFill>
              </a:rPr>
              <a:t>EA Shuts Down Mythic</a:t>
            </a:r>
          </a:p>
        </p:txBody>
      </p:sp>
      <p:sp>
        <p:nvSpPr>
          <p:cNvPr id="7" name="TextBox 6"/>
          <p:cNvSpPr txBox="1">
            <a:spLocks noChangeArrowheads="1"/>
          </p:cNvSpPr>
          <p:nvPr/>
        </p:nvSpPr>
        <p:spPr bwMode="auto">
          <a:xfrm>
            <a:off x="3352800" y="3449638"/>
            <a:ext cx="54117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i="1">
                <a:solidFill>
                  <a:srgbClr val="000000"/>
                </a:solidFill>
                <a:latin typeface="Aparajita" panose="020B0604020202020204" pitchFamily="34" charset="0"/>
                <a:cs typeface="Aparajita" panose="020B0604020202020204" pitchFamily="34" charset="0"/>
              </a:rPr>
              <a:t>Interactive Unit at Disney Cuts a Quarter of Its Staff</a:t>
            </a:r>
          </a:p>
        </p:txBody>
      </p:sp>
      <p:sp>
        <p:nvSpPr>
          <p:cNvPr id="8" name="TextBox 7"/>
          <p:cNvSpPr txBox="1">
            <a:spLocks noChangeArrowheads="1"/>
          </p:cNvSpPr>
          <p:nvPr/>
        </p:nvSpPr>
        <p:spPr bwMode="auto">
          <a:xfrm>
            <a:off x="914400" y="3943350"/>
            <a:ext cx="3200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solidFill>
                  <a:srgbClr val="000000"/>
                </a:solidFill>
                <a:latin typeface="Batang" panose="02030600000101010101" pitchFamily="18" charset="-127"/>
                <a:ea typeface="Batang" panose="02030600000101010101" pitchFamily="18" charset="-127"/>
              </a:rPr>
              <a:t>More Layoffs at Microsoft</a:t>
            </a:r>
          </a:p>
        </p:txBody>
      </p:sp>
      <p:sp>
        <p:nvSpPr>
          <p:cNvPr id="9" name="TextBox 8"/>
          <p:cNvSpPr txBox="1">
            <a:spLocks noChangeArrowheads="1"/>
          </p:cNvSpPr>
          <p:nvPr/>
        </p:nvSpPr>
        <p:spPr bwMode="auto">
          <a:xfrm>
            <a:off x="4648200" y="4086225"/>
            <a:ext cx="3657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b="1">
                <a:solidFill>
                  <a:srgbClr val="000000"/>
                </a:solidFill>
              </a:rPr>
              <a:t>What Irrational Games' closure means for the industry</a:t>
            </a:r>
          </a:p>
          <a:p>
            <a:pPr algn="ctr"/>
            <a:endParaRPr lang="en-US" altLang="en-US">
              <a:solidFill>
                <a:srgbClr val="000000"/>
              </a:solidFill>
            </a:endParaRPr>
          </a:p>
        </p:txBody>
      </p:sp>
      <p:sp>
        <p:nvSpPr>
          <p:cNvPr id="10" name="TextBox 9"/>
          <p:cNvSpPr txBox="1">
            <a:spLocks noChangeArrowheads="1"/>
          </p:cNvSpPr>
          <p:nvPr/>
        </p:nvSpPr>
        <p:spPr bwMode="auto">
          <a:xfrm>
            <a:off x="5867400" y="2114550"/>
            <a:ext cx="22860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b="1">
                <a:solidFill>
                  <a:srgbClr val="000000"/>
                </a:solidFill>
                <a:latin typeface="Georgia" panose="02040502050405020303" pitchFamily="18" charset="0"/>
              </a:rPr>
              <a:t>In Memoriam: Game Studios That Closed in 2013</a:t>
            </a:r>
          </a:p>
          <a:p>
            <a:pPr algn="ctr"/>
            <a:endParaRPr lang="en-US" altLang="en-US">
              <a:solidFill>
                <a:srgbClr val="000000"/>
              </a:solidFill>
              <a:latin typeface="Georgia" panose="02040502050405020303" pitchFamily="18" charset="0"/>
            </a:endParaRPr>
          </a:p>
        </p:txBody>
      </p:sp>
      <p:sp>
        <p:nvSpPr>
          <p:cNvPr id="11" name="TextBox 10"/>
          <p:cNvSpPr txBox="1">
            <a:spLocks noChangeArrowheads="1"/>
          </p:cNvSpPr>
          <p:nvPr/>
        </p:nvSpPr>
        <p:spPr bwMode="auto">
          <a:xfrm>
            <a:off x="3124200" y="357188"/>
            <a:ext cx="4038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a:solidFill>
                  <a:srgbClr val="000000"/>
                </a:solidFill>
                <a:latin typeface="Constantia" panose="02030602050306030303" pitchFamily="18" charset="0"/>
              </a:rPr>
              <a:t>14 percent of developers surveyed said they were laid off in 2013</a:t>
            </a:r>
          </a:p>
        </p:txBody>
      </p:sp>
    </p:spTree>
    <p:extLst>
      <p:ext uri="{BB962C8B-B14F-4D97-AF65-F5344CB8AC3E}">
        <p14:creationId xmlns:p14="http://schemas.microsoft.com/office/powerpoint/2010/main" val="9681430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2"/>
                                        </p:tgtEl>
                                        <p:attrNameLst>
                                          <p:attrName>style.visibility</p:attrName>
                                        </p:attrNameLst>
                                      </p:cBhvr>
                                      <p:to>
                                        <p:strVal val="visible"/>
                                      </p:to>
                                    </p:set>
                                  </p:childTnLst>
                                </p:cTn>
                              </p:par>
                            </p:childTnLst>
                          </p:cTn>
                        </p:par>
                        <p:par>
                          <p:cTn id="10" fill="hold" nodeType="afterGroup">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nodeType="afterGroup">
                            <p:stCondLst>
                              <p:cond delay="1000"/>
                            </p:stCondLst>
                            <p:childTnLst>
                              <p:par>
                                <p:cTn id="14" presetID="1" presetClass="entr" presetSubtype="0" fill="hold" grpId="0" nodeType="afterEffect">
                                  <p:stCondLst>
                                    <p:cond delay="500"/>
                                  </p:stCondLst>
                                  <p:childTnLst>
                                    <p:set>
                                      <p:cBhvr>
                                        <p:cTn id="15" dur="1" fill="hold">
                                          <p:stCondLst>
                                            <p:cond delay="0"/>
                                          </p:stCondLst>
                                        </p:cTn>
                                        <p:tgtEl>
                                          <p:spTgt spid="5"/>
                                        </p:tgtEl>
                                        <p:attrNameLst>
                                          <p:attrName>style.visibility</p:attrName>
                                        </p:attrNameLst>
                                      </p:cBhvr>
                                      <p:to>
                                        <p:strVal val="visible"/>
                                      </p:to>
                                    </p:set>
                                  </p:childTnLst>
                                </p:cTn>
                              </p:par>
                            </p:childTnLst>
                          </p:cTn>
                        </p:par>
                        <p:par>
                          <p:cTn id="16" fill="hold" nodeType="afterGroup">
                            <p:stCondLst>
                              <p:cond delay="1500"/>
                            </p:stCondLst>
                            <p:childTnLst>
                              <p:par>
                                <p:cTn id="17" presetID="1" presetClass="entr" presetSubtype="0" fill="hold" grpId="0" nodeType="afterEffect">
                                  <p:stCondLst>
                                    <p:cond delay="25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nodeType="afterGroup">
                            <p:stCondLst>
                              <p:cond delay="1750"/>
                            </p:stCondLst>
                            <p:childTnLst>
                              <p:par>
                                <p:cTn id="20" presetID="1" presetClass="entr" presetSubtype="0" fill="hold" grpId="0" nodeType="afterEffect">
                                  <p:stCondLst>
                                    <p:cond delay="350"/>
                                  </p:stCondLst>
                                  <p:childTnLst>
                                    <p:set>
                                      <p:cBhvr>
                                        <p:cTn id="21" dur="1" fill="hold">
                                          <p:stCondLst>
                                            <p:cond delay="0"/>
                                          </p:stCondLst>
                                        </p:cTn>
                                        <p:tgtEl>
                                          <p:spTgt spid="3"/>
                                        </p:tgtEl>
                                        <p:attrNameLst>
                                          <p:attrName>style.visibility</p:attrName>
                                        </p:attrNameLst>
                                      </p:cBhvr>
                                      <p:to>
                                        <p:strVal val="visible"/>
                                      </p:to>
                                    </p:set>
                                  </p:childTnLst>
                                </p:cTn>
                              </p:par>
                            </p:childTnLst>
                          </p:cTn>
                        </p:par>
                        <p:par>
                          <p:cTn id="22" fill="hold" nodeType="afterGroup">
                            <p:stCondLst>
                              <p:cond delay="2100"/>
                            </p:stCondLst>
                            <p:childTnLst>
                              <p:par>
                                <p:cTn id="23" presetID="1" presetClass="entr" presetSubtype="0" fill="hold" grpId="0" nodeType="afterEffect">
                                  <p:stCondLst>
                                    <p:cond delay="250"/>
                                  </p:stCondLst>
                                  <p:childTnLst>
                                    <p:set>
                                      <p:cBhvr>
                                        <p:cTn id="24" dur="1" fill="hold">
                                          <p:stCondLst>
                                            <p:cond delay="0"/>
                                          </p:stCondLst>
                                        </p:cTn>
                                        <p:tgtEl>
                                          <p:spTgt spid="6"/>
                                        </p:tgtEl>
                                        <p:attrNameLst>
                                          <p:attrName>style.visibility</p:attrName>
                                        </p:attrNameLst>
                                      </p:cBhvr>
                                      <p:to>
                                        <p:strVal val="visible"/>
                                      </p:to>
                                    </p:set>
                                  </p:childTnLst>
                                </p:cTn>
                              </p:par>
                            </p:childTnLst>
                          </p:cTn>
                        </p:par>
                        <p:par>
                          <p:cTn id="25" fill="hold" nodeType="afterGroup">
                            <p:stCondLst>
                              <p:cond delay="2350"/>
                            </p:stCondLst>
                            <p:childTnLst>
                              <p:par>
                                <p:cTn id="26" presetID="1" presetClass="entr" presetSubtype="0" fill="hold" grpId="0" nodeType="afterEffect">
                                  <p:stCondLst>
                                    <p:cond delay="250"/>
                                  </p:stCondLst>
                                  <p:childTnLst>
                                    <p:set>
                                      <p:cBhvr>
                                        <p:cTn id="27" dur="1" fill="hold">
                                          <p:stCondLst>
                                            <p:cond delay="0"/>
                                          </p:stCondLst>
                                        </p:cTn>
                                        <p:tgtEl>
                                          <p:spTgt spid="7"/>
                                        </p:tgtEl>
                                        <p:attrNameLst>
                                          <p:attrName>style.visibility</p:attrName>
                                        </p:attrNameLst>
                                      </p:cBhvr>
                                      <p:to>
                                        <p:strVal val="visible"/>
                                      </p:to>
                                    </p:set>
                                  </p:childTnLst>
                                </p:cTn>
                              </p:par>
                            </p:childTnLst>
                          </p:cTn>
                        </p:par>
                        <p:par>
                          <p:cTn id="28" fill="hold" nodeType="afterGroup">
                            <p:stCondLst>
                              <p:cond delay="2600"/>
                            </p:stCondLst>
                            <p:childTnLst>
                              <p:par>
                                <p:cTn id="29" presetID="1" presetClass="entr" presetSubtype="0" fill="hold" grpId="0" nodeType="afterEffect">
                                  <p:stCondLst>
                                    <p:cond delay="200"/>
                                  </p:stCondLst>
                                  <p:childTnLst>
                                    <p:set>
                                      <p:cBhvr>
                                        <p:cTn id="30" dur="1" fill="hold">
                                          <p:stCondLst>
                                            <p:cond delay="0"/>
                                          </p:stCondLst>
                                        </p:cTn>
                                        <p:tgtEl>
                                          <p:spTgt spid="8"/>
                                        </p:tgtEl>
                                        <p:attrNameLst>
                                          <p:attrName>style.visibility</p:attrName>
                                        </p:attrNameLst>
                                      </p:cBhvr>
                                      <p:to>
                                        <p:strVal val="visible"/>
                                      </p:to>
                                    </p:set>
                                  </p:childTnLst>
                                </p:cTn>
                              </p:par>
                            </p:childTnLst>
                          </p:cTn>
                        </p:par>
                        <p:par>
                          <p:cTn id="31" fill="hold" nodeType="afterGroup">
                            <p:stCondLst>
                              <p:cond delay="2800"/>
                            </p:stCondLst>
                            <p:childTnLst>
                              <p:par>
                                <p:cTn id="32" presetID="1" presetClass="entr" presetSubtype="0" fill="hold" grpId="0" nodeType="afterEffect">
                                  <p:stCondLst>
                                    <p:cond delay="200"/>
                                  </p:stCondLst>
                                  <p:childTnLst>
                                    <p:set>
                                      <p:cBhvr>
                                        <p:cTn id="3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P spid="9" grpId="0"/>
      <p:bldP spid="10" grpId="0"/>
      <p:bldP spid="11"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media.licdn.com/mpr/mpr/p/1/005/047/00f/33fcfd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225" y="242888"/>
            <a:ext cx="8080375"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111751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endParaRPr lang="en-US" altLang="en-US" smtClean="0"/>
          </a:p>
        </p:txBody>
      </p:sp>
      <p:sp>
        <p:nvSpPr>
          <p:cNvPr id="11267" name="Picture Placeholder 2"/>
          <p:cNvSpPr>
            <a:spLocks noGrp="1"/>
          </p:cNvSpPr>
          <p:nvPr>
            <p:ph type="pic"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4" name="Text Placeholder 3"/>
          <p:cNvSpPr>
            <a:spLocks noGrp="1"/>
          </p:cNvSpPr>
          <p:nvPr>
            <p:ph type="body" sz="half" idx="2"/>
          </p:nvPr>
        </p:nvSpPr>
        <p:spPr/>
        <p:txBody>
          <a:bodyPr/>
          <a:lstStyle/>
          <a:p>
            <a:pPr>
              <a:defRPr/>
            </a:pPr>
            <a:r>
              <a:rPr lang="en-US" sz="4800" dirty="0" smtClean="0">
                <a:solidFill>
                  <a:schemeClr val="bg2">
                    <a:lumMod val="60000"/>
                    <a:lumOff val="40000"/>
                  </a:schemeClr>
                </a:solidFill>
              </a:rPr>
              <a:t>Wallow</a:t>
            </a:r>
          </a:p>
          <a:p>
            <a:pPr>
              <a:defRPr/>
            </a:pPr>
            <a:endParaRPr lang="en-US" dirty="0"/>
          </a:p>
        </p:txBody>
      </p:sp>
      <p:pic>
        <p:nvPicPr>
          <p:cNvPr id="1126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895350"/>
            <a:ext cx="541655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910509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3527ED"/>
        </a:solidFill>
        <a:effectLst/>
      </p:bgPr>
    </p:bg>
    <p:spTree>
      <p:nvGrpSpPr>
        <p:cNvPr id="1" name=""/>
        <p:cNvGrpSpPr/>
        <p:nvPr/>
      </p:nvGrpSpPr>
      <p:grpSpPr>
        <a:xfrm>
          <a:off x="0" y="0"/>
          <a:ext cx="0" cy="0"/>
          <a:chOff x="0" y="0"/>
          <a:chExt cx="0" cy="0"/>
        </a:xfrm>
      </p:grpSpPr>
      <p:sp>
        <p:nvSpPr>
          <p:cNvPr id="12290"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endParaRPr lang="en-US" altLang="en-US" smtClean="0"/>
          </a:p>
        </p:txBody>
      </p:sp>
      <p:sp>
        <p:nvSpPr>
          <p:cNvPr id="12291" name="Picture Placeholder 2"/>
          <p:cNvSpPr>
            <a:spLocks noGrp="1"/>
          </p:cNvSpPr>
          <p:nvPr>
            <p:ph type="pic"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4" name="Text Placeholder 3"/>
          <p:cNvSpPr>
            <a:spLocks noGrp="1"/>
          </p:cNvSpPr>
          <p:nvPr>
            <p:ph type="body" sz="half" idx="2"/>
          </p:nvPr>
        </p:nvSpPr>
        <p:spPr/>
        <p:txBody>
          <a:bodyPr/>
          <a:lstStyle/>
          <a:p>
            <a:pPr>
              <a:defRPr/>
            </a:pPr>
            <a:r>
              <a:rPr lang="en-US" sz="4800" dirty="0" smtClean="0">
                <a:solidFill>
                  <a:schemeClr val="bg2">
                    <a:lumMod val="60000"/>
                    <a:lumOff val="40000"/>
                  </a:schemeClr>
                </a:solidFill>
              </a:rPr>
              <a:t>Gut Check</a:t>
            </a:r>
          </a:p>
          <a:p>
            <a:pPr>
              <a:defRPr/>
            </a:pPr>
            <a:endParaRPr lang="en-US" dirty="0"/>
          </a:p>
        </p:txBody>
      </p:sp>
      <p:pic>
        <p:nvPicPr>
          <p:cNvPr id="12293" name="Picture 2" descr="http://cdn.mindopenerz.com/wp-content/uploads/2014/06/Featured-Image-Passionat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9813" y="438150"/>
            <a:ext cx="5327650" cy="426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58055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a-mind-forever-voyaging(boxart)(fro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0"/>
            <a:ext cx="43307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PPStf\MIGS\2012\Images\300x-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
            <a:ext cx="4267200" cy="5079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422400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13314"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endParaRPr lang="en-US" altLang="en-US" smtClean="0"/>
          </a:p>
        </p:txBody>
      </p:sp>
      <p:sp>
        <p:nvSpPr>
          <p:cNvPr id="7" name="Text Placeholder 3"/>
          <p:cNvSpPr txBox="1">
            <a:spLocks/>
          </p:cNvSpPr>
          <p:nvPr/>
        </p:nvSpPr>
        <p:spPr>
          <a:xfrm>
            <a:off x="631825" y="1541463"/>
            <a:ext cx="2949575" cy="2859087"/>
          </a:xfrm>
          <a:prstGeom prst="rect">
            <a:avLst/>
          </a:prstGeom>
        </p:spPr>
        <p:txBody>
          <a:bodyPr/>
          <a:lstStyle>
            <a:lvl1pPr marL="0" indent="0" algn="l" rtl="0" eaLnBrk="0" fontAlgn="base" hangingPunct="0">
              <a:spcBef>
                <a:spcPct val="20000"/>
              </a:spcBef>
              <a:spcAft>
                <a:spcPct val="0"/>
              </a:spcAft>
              <a:buNone/>
              <a:defRPr sz="1600" kern="1200">
                <a:solidFill>
                  <a:schemeClr val="tx1"/>
                </a:solidFill>
                <a:latin typeface="+mn-lt"/>
                <a:ea typeface="+mn-ea"/>
                <a:cs typeface="+mn-cs"/>
              </a:defRPr>
            </a:lvl1pPr>
            <a:lvl2pPr marL="457200" indent="0" algn="l" rtl="0" eaLnBrk="0" fontAlgn="base" hangingPunct="0">
              <a:spcBef>
                <a:spcPct val="20000"/>
              </a:spcBef>
              <a:spcAft>
                <a:spcPct val="0"/>
              </a:spcAft>
              <a:buNone/>
              <a:defRPr sz="1400" kern="1200">
                <a:solidFill>
                  <a:schemeClr val="tx1"/>
                </a:solidFill>
                <a:latin typeface="+mn-lt"/>
                <a:ea typeface="+mn-ea"/>
                <a:cs typeface="+mn-cs"/>
              </a:defRPr>
            </a:lvl2pPr>
            <a:lvl3pPr marL="914400" indent="0" algn="l" rtl="0" eaLnBrk="0" fontAlgn="base" hangingPunct="0">
              <a:spcBef>
                <a:spcPct val="20000"/>
              </a:spcBef>
              <a:spcAft>
                <a:spcPct val="0"/>
              </a:spcAft>
              <a:buNone/>
              <a:defRPr sz="1200" kern="1200">
                <a:solidFill>
                  <a:schemeClr val="tx1"/>
                </a:solidFill>
                <a:latin typeface="+mn-lt"/>
                <a:ea typeface="+mn-ea"/>
                <a:cs typeface="+mn-cs"/>
              </a:defRPr>
            </a:lvl3pPr>
            <a:lvl4pPr marL="1371600" indent="0" algn="l" rtl="0" eaLnBrk="0" fontAlgn="base" hangingPunct="0">
              <a:spcBef>
                <a:spcPct val="20000"/>
              </a:spcBef>
              <a:spcAft>
                <a:spcPct val="0"/>
              </a:spcAft>
              <a:buNone/>
              <a:defRPr sz="1000" kern="1200">
                <a:solidFill>
                  <a:schemeClr val="tx1"/>
                </a:solidFill>
                <a:latin typeface="+mn-lt"/>
                <a:ea typeface="+mn-ea"/>
                <a:cs typeface="+mn-cs"/>
              </a:defRPr>
            </a:lvl4pPr>
            <a:lvl5pPr marL="1828800" indent="0" algn="l" rtl="0" eaLnBrk="0" fontAlgn="base" hangingPunct="0">
              <a:spcBef>
                <a:spcPct val="20000"/>
              </a:spcBef>
              <a:spcAft>
                <a:spcPct val="0"/>
              </a:spcAft>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defRPr/>
            </a:pPr>
            <a:r>
              <a:rPr lang="en-US" sz="4800" dirty="0" smtClean="0">
                <a:solidFill>
                  <a:srgbClr val="808080">
                    <a:lumMod val="60000"/>
                    <a:lumOff val="40000"/>
                  </a:srgbClr>
                </a:solidFill>
              </a:rPr>
              <a:t>Karma’s  a Dick</a:t>
            </a:r>
          </a:p>
          <a:p>
            <a:pPr>
              <a:defRPr/>
            </a:pPr>
            <a:endParaRPr lang="en-US" dirty="0">
              <a:solidFill>
                <a:srgbClr val="000000"/>
              </a:solidFill>
            </a:endParaRPr>
          </a:p>
        </p:txBody>
      </p:sp>
      <p:sp>
        <p:nvSpPr>
          <p:cNvPr id="13316" name="Picture Placeholder 2"/>
          <p:cNvSpPr>
            <a:spLocks noGrp="1"/>
          </p:cNvSpPr>
          <p:nvPr>
            <p:ph type="pic"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4" name="Text Placeholder 3"/>
          <p:cNvSpPr>
            <a:spLocks noGrp="1"/>
          </p:cNvSpPr>
          <p:nvPr>
            <p:ph type="body" sz="half" idx="2"/>
          </p:nvPr>
        </p:nvSpPr>
        <p:spPr>
          <a:xfrm>
            <a:off x="631825" y="1543050"/>
            <a:ext cx="2949575" cy="2859088"/>
          </a:xfrm>
        </p:spPr>
        <p:txBody>
          <a:bodyPr/>
          <a:lstStyle/>
          <a:p>
            <a:pPr>
              <a:defRPr/>
            </a:pPr>
            <a:r>
              <a:rPr lang="en-US" sz="4800" dirty="0" smtClean="0">
                <a:solidFill>
                  <a:schemeClr val="bg2">
                    <a:lumMod val="60000"/>
                    <a:lumOff val="40000"/>
                  </a:schemeClr>
                </a:solidFill>
              </a:rPr>
              <a:t>Feelers Out</a:t>
            </a:r>
          </a:p>
        </p:txBody>
      </p:sp>
      <p:pic>
        <p:nvPicPr>
          <p:cNvPr id="13318" name="Picture 4" descr="http://thumbs.dreamstime.com/t/golden-buddha-many-arms-image-statue-multiple-hua-hin-thailand-3530553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2338" y="741363"/>
            <a:ext cx="5480050" cy="365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2117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xit" presetSubtype="0" fill="hold" grpId="0" nodeType="withEffect">
                                  <p:stCondLst>
                                    <p:cond delay="0"/>
                                  </p:stCondLst>
                                  <p:childTnLst>
                                    <p:animEffect transition="out" filter="fade">
                                      <p:cBhvr>
                                        <p:cTn id="9" dur="500"/>
                                        <p:tgtEl>
                                          <p:spTgt spid="4">
                                            <p:txEl>
                                              <p:pRg st="0" end="0"/>
                                            </p:txEl>
                                          </p:spTgt>
                                        </p:tgtEl>
                                      </p:cBhvr>
                                    </p:animEffect>
                                    <p:set>
                                      <p:cBhvr>
                                        <p:cTn id="10" dur="1" fill="hold">
                                          <p:stCondLst>
                                            <p:cond delay="499"/>
                                          </p:stCondLst>
                                        </p:cTn>
                                        <p:tgtEl>
                                          <p:spTgt spid="4">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1433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endParaRPr lang="en-US" altLang="en-US" smtClean="0"/>
          </a:p>
        </p:txBody>
      </p:sp>
      <p:sp>
        <p:nvSpPr>
          <p:cNvPr id="3" name="Picture Placeholder 2"/>
          <p:cNvSpPr>
            <a:spLocks noGrp="1"/>
          </p:cNvSpPr>
          <p:nvPr>
            <p:ph type="pic" idx="1"/>
          </p:nvPr>
        </p:nvSpPr>
        <p:spPr>
          <a:solidFill>
            <a:schemeClr val="bg1">
              <a:lumMod val="95000"/>
            </a:schemeClr>
          </a:solidFill>
        </p:spPr>
      </p:sp>
      <p:sp>
        <p:nvSpPr>
          <p:cNvPr id="4" name="Text Placeholder 3"/>
          <p:cNvSpPr>
            <a:spLocks noGrp="1"/>
          </p:cNvSpPr>
          <p:nvPr>
            <p:ph type="body" sz="half" idx="2"/>
          </p:nvPr>
        </p:nvSpPr>
        <p:spPr/>
        <p:txBody>
          <a:bodyPr/>
          <a:lstStyle/>
          <a:p>
            <a:pPr>
              <a:defRPr/>
            </a:pPr>
            <a:r>
              <a:rPr lang="en-US" sz="4800" dirty="0" smtClean="0">
                <a:solidFill>
                  <a:schemeClr val="tx1">
                    <a:lumMod val="75000"/>
                    <a:lumOff val="25000"/>
                  </a:schemeClr>
                </a:solidFill>
              </a:rPr>
              <a:t>Innovate</a:t>
            </a:r>
          </a:p>
          <a:p>
            <a:pPr>
              <a:defRPr/>
            </a:pPr>
            <a:endParaRPr lang="en-US" dirty="0"/>
          </a:p>
        </p:txBody>
      </p:sp>
      <p:pic>
        <p:nvPicPr>
          <p:cNvPr id="14341" name="Picture 2" descr="http://www.elogicgroup.com/img/home/innovat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7788" y="857250"/>
            <a:ext cx="4502150" cy="342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793497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ChangeArrowheads="1"/>
          </p:cNvSpPr>
          <p:nvPr/>
        </p:nvSpPr>
        <p:spPr bwMode="auto">
          <a:xfrm>
            <a:off x="-685800" y="285750"/>
            <a:ext cx="8610600" cy="352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80000"/>
              </a:lnSpc>
            </a:pPr>
            <a:r>
              <a:rPr lang="en-US" altLang="en-US" sz="9600">
                <a:solidFill>
                  <a:srgbClr val="FFFFFF"/>
                </a:solidFill>
                <a:latin typeface="Rockwell Extra Bold" panose="02060903040505020403" pitchFamily="18" charset="0"/>
              </a:rPr>
              <a:t>ASHRAF</a:t>
            </a:r>
          </a:p>
          <a:p>
            <a:pPr algn="ctr">
              <a:lnSpc>
                <a:spcPct val="80000"/>
              </a:lnSpc>
            </a:pPr>
            <a:r>
              <a:rPr lang="en-US" altLang="en-US" sz="9600">
                <a:solidFill>
                  <a:srgbClr val="FFFFFF"/>
                </a:solidFill>
                <a:latin typeface="Rockwell Extra Bold" panose="02060903040505020403" pitchFamily="18" charset="0"/>
              </a:rPr>
              <a:t>ISMAIL</a:t>
            </a:r>
          </a:p>
        </p:txBody>
      </p:sp>
      <p:sp>
        <p:nvSpPr>
          <p:cNvPr id="96259" name="Rectangle 6"/>
          <p:cNvSpPr>
            <a:spLocks noChangeArrowheads="1"/>
          </p:cNvSpPr>
          <p:nvPr/>
        </p:nvSpPr>
        <p:spPr bwMode="auto">
          <a:xfrm>
            <a:off x="0" y="3943350"/>
            <a:ext cx="7772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80000"/>
              </a:lnSpc>
            </a:pPr>
            <a:r>
              <a:rPr lang="en-US" altLang="en-US" sz="3000">
                <a:solidFill>
                  <a:srgbClr val="FFFFFF"/>
                </a:solidFill>
                <a:latin typeface="Rockwell Extra Bold" panose="02060903040505020403" pitchFamily="18" charset="0"/>
              </a:rPr>
              <a:t>Game Director</a:t>
            </a:r>
          </a:p>
          <a:p>
            <a:pPr>
              <a:lnSpc>
                <a:spcPct val="80000"/>
              </a:lnSpc>
            </a:pPr>
            <a:r>
              <a:rPr lang="en-US" altLang="en-US" sz="3000">
                <a:solidFill>
                  <a:srgbClr val="FFFFFF"/>
                </a:solidFill>
                <a:latin typeface="Rockwell Extra Bold" panose="02060903040505020403" pitchFamily="18" charset="0"/>
              </a:rPr>
              <a:t>Ubisoft Montreal</a:t>
            </a:r>
          </a:p>
          <a:p>
            <a:pPr>
              <a:lnSpc>
                <a:spcPct val="80000"/>
              </a:lnSpc>
            </a:pPr>
            <a:r>
              <a:rPr lang="en-US" altLang="en-US" sz="3000">
                <a:solidFill>
                  <a:srgbClr val="FFFFFF"/>
                </a:solidFill>
                <a:latin typeface="Rockwell Extra Bold" panose="02060903040505020403" pitchFamily="18" charset="0"/>
              </a:rPr>
              <a:t>@AshrafAIsmail</a:t>
            </a:r>
          </a:p>
        </p:txBody>
      </p:sp>
      <p:pic>
        <p:nvPicPr>
          <p:cNvPr id="9626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2771776"/>
            <a:ext cx="1790700"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1"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50799"/>
            <a:ext cx="1771650" cy="2493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732304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2"/>
          <p:cNvSpPr txBox="1">
            <a:spLocks noChangeArrowheads="1"/>
          </p:cNvSpPr>
          <p:nvPr/>
        </p:nvSpPr>
        <p:spPr bwMode="auto">
          <a:xfrm>
            <a:off x="685800" y="1909763"/>
            <a:ext cx="7772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fr-FR" sz="8000" dirty="0" smtClean="0">
                <a:solidFill>
                  <a:srgbClr val="FFFFFF"/>
                </a:solidFill>
              </a:rPr>
              <a:t>Back to the Start</a:t>
            </a:r>
            <a:endParaRPr lang="fr-CA" altLang="fr-FR" sz="8000" dirty="0" smtClean="0">
              <a:solidFill>
                <a:srgbClr val="FFFFFF"/>
              </a:solidFill>
            </a:endParaRPr>
          </a:p>
        </p:txBody>
      </p:sp>
    </p:spTree>
    <p:extLst>
      <p:ext uri="{BB962C8B-B14F-4D97-AF65-F5344CB8AC3E}">
        <p14:creationId xmlns:p14="http://schemas.microsoft.com/office/powerpoint/2010/main" val="124232411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fc06.deviantart.net/fs26/f/2008/066/4/b/__The_Big_Bang___by_ic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 y="1022350"/>
            <a:ext cx="4381500"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4" descr="http://www.clipartbest.com/cliparts/MTL/GE5/MTLGE5qBc.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3550" y="1250950"/>
            <a:ext cx="45847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81826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aismail\Pictures\Checkmate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9600" y="1504950"/>
            <a:ext cx="5383213"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150331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checkmate-mod.com/img/screenshots/v10/king-hu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11113"/>
            <a:ext cx="4570412" cy="342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4" descr="http://checkmate-mod.com/img/screenshots/v08/QueenHoo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7145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2" descr="C:\Users\aismail\Pictures\CheckmateLog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088" y="3578225"/>
            <a:ext cx="3427412"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317810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6" descr="http://thegamefanatics.com/wp-content/uploads/2013/09/easports_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0038" y="1143000"/>
            <a:ext cx="6000750"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98191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3505200" y="4556125"/>
            <a:ext cx="5410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fr-FR" sz="2400" smtClean="0">
                <a:solidFill>
                  <a:srgbClr val="FFFFFF"/>
                </a:solidFill>
              </a:rPr>
              <a:t>Kbnerd on Shacknews - Mar 21, 2006</a:t>
            </a:r>
            <a:endParaRPr lang="fr-CA" altLang="fr-FR" sz="2400" smtClean="0">
              <a:solidFill>
                <a:srgbClr val="FFFFFF"/>
              </a:solidFill>
            </a:endParaRPr>
          </a:p>
        </p:txBody>
      </p:sp>
      <p:sp>
        <p:nvSpPr>
          <p:cNvPr id="15363" name="Rectangle 3"/>
          <p:cNvSpPr>
            <a:spLocks noChangeArrowheads="1"/>
          </p:cNvSpPr>
          <p:nvPr/>
        </p:nvSpPr>
        <p:spPr bwMode="auto">
          <a:xfrm>
            <a:off x="152400" y="474663"/>
            <a:ext cx="8839200" cy="409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fr-FR" sz="2000" smtClean="0">
                <a:solidFill>
                  <a:srgbClr val="FFFFFF"/>
                </a:solidFill>
              </a:rPr>
              <a:t>“Nothing is more satisfying than a good checkmate. No the shacks favorite red head has not gone to revisit his days as a middle school chess champion but rather he revisted a time when ut2k4 thrived and shackmods were beloved by many. I booted up Checkmate and it was good. i can claim no credit beyond a few suggestions for this gaming extravaganza but one of our very own can. piotyr was one of the few which gave birth to the most refreshing take on the fps since the double barreled shotgun. Even with bots this game is great. </a:t>
            </a:r>
            <a:br>
              <a:rPr lang="en-US" altLang="fr-FR" sz="2000" smtClean="0">
                <a:solidFill>
                  <a:srgbClr val="FFFFFF"/>
                </a:solidFill>
              </a:rPr>
            </a:br>
            <a:r>
              <a:rPr lang="en-US" altLang="fr-FR" sz="2000" smtClean="0">
                <a:solidFill>
                  <a:srgbClr val="FFFFFF"/>
                </a:solidFill>
              </a:rPr>
              <a:t/>
            </a:r>
            <a:br>
              <a:rPr lang="en-US" altLang="fr-FR" sz="2000" smtClean="0">
                <a:solidFill>
                  <a:srgbClr val="FFFFFF"/>
                </a:solidFill>
              </a:rPr>
            </a:br>
            <a:r>
              <a:rPr lang="en-US" altLang="fr-FR" sz="2000" smtClean="0">
                <a:solidFill>
                  <a:srgbClr val="FFFFFF"/>
                </a:solidFill>
              </a:rPr>
              <a:t>Alas, the news is not all good. The saturation of mods for ut2k4 (many of them quite awful) made it difficult for the true gems such as Checkmate to come forth. hopefully, each of you will visit or revisit this pinnacle of gaming as i have done.”</a:t>
            </a:r>
            <a:endParaRPr lang="fr-CA" altLang="fr-FR" sz="2000" smtClean="0">
              <a:solidFill>
                <a:srgbClr val="FFFFFF"/>
              </a:solidFill>
            </a:endParaRPr>
          </a:p>
        </p:txBody>
      </p:sp>
    </p:spTree>
    <p:extLst>
      <p:ext uri="{BB962C8B-B14F-4D97-AF65-F5344CB8AC3E}">
        <p14:creationId xmlns:p14="http://schemas.microsoft.com/office/powerpoint/2010/main" val="166438593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8" descr="http://images.gameskinny.com/gameskinny/82a865a53e6d6297e0de1058f4027f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0"/>
            <a:ext cx="4271963" cy="303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6" descr="http://images.gameskinny.com/gameskinny/3da26db4be800f79ab0d157aabb9844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611438"/>
            <a:ext cx="4110038"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4" descr="http://1.bp.blogspot.com/-W1c0jJHcOI0/UN0LKDd02xI/AAAAAAAAFKo/WfMme4MUcgk/s1600/guy+playing+video+gam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48238" y="-120650"/>
            <a:ext cx="3389312"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2" descr="http://4.bp.blogspot.com/_rKvAmdl5y-8/TVKLmEhHX_I/AAAAAAAADVo/bYpIknlJ3fU/s1600/gaming%2Bkid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2611438"/>
            <a:ext cx="3384550" cy="256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8495550"/>
      </p:ext>
    </p:extLst>
  </p:cSld>
  <p:clrMapOvr>
    <a:masterClrMapping/>
  </p:clrMapOvr>
  <p:timing>
    <p:tnLst>
      <p:par>
        <p:cTn id="1" dur="indefinite" restart="never" nodeType="tmRoot"/>
      </p:par>
    </p:tnLst>
  </p:timing>
</p:sld>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Executive">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12.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imple-dark">
  <a:themeElements>
    <a:clrScheme name="Custom 345">
      <a:dk1>
        <a:srgbClr val="000000"/>
      </a:dk1>
      <a:lt1>
        <a:srgbClr val="FFFFFF"/>
      </a:lt1>
      <a:dk2>
        <a:srgbClr val="4C4C4C"/>
      </a:dk2>
      <a:lt2>
        <a:srgbClr val="CCCCCC"/>
      </a:lt2>
      <a:accent1>
        <a:srgbClr val="89B4B8"/>
      </a:accent1>
      <a:accent2>
        <a:srgbClr val="AFA6CA"/>
      </a:accent2>
      <a:accent3>
        <a:srgbClr val="A5B492"/>
      </a:accent3>
      <a:accent4>
        <a:srgbClr val="E8CD6D"/>
      </a:accent4>
      <a:accent5>
        <a:srgbClr val="F4A447"/>
      </a:accent5>
      <a:accent6>
        <a:srgbClr val="D09D94"/>
      </a:accent6>
      <a:hlink>
        <a:srgbClr val="5EA7AA"/>
      </a:hlink>
      <a:folHlink>
        <a:srgbClr val="A295B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Default">
  <a:themeElements>
    <a:clrScheme name="Default">
      <a:dk1>
        <a:srgbClr val="000000"/>
      </a:dk1>
      <a:lt1>
        <a:srgbClr val="FFFFFF"/>
      </a:lt1>
      <a:dk2>
        <a:srgbClr val="A7A7A7"/>
      </a:dk2>
      <a:lt2>
        <a:srgbClr val="535353"/>
      </a:lt2>
      <a:accent1>
        <a:srgbClr val="BBE0E3"/>
      </a:accent1>
      <a:accent2>
        <a:srgbClr val="333399"/>
      </a:accent2>
      <a:accent3>
        <a:srgbClr val="8F8F8F"/>
      </a:accent3>
      <a:accent4>
        <a:srgbClr val="707070"/>
      </a:accent4>
      <a:accent5>
        <a:srgbClr val="D8ECED"/>
      </a:accent5>
      <a:accent6>
        <a:srgbClr val="2E2E8B"/>
      </a:accent6>
      <a:hlink>
        <a:srgbClr val="0000FF"/>
      </a:hlink>
      <a:folHlink>
        <a:srgbClr val="FF00FF"/>
      </a:folHlink>
    </a:clrScheme>
    <a:fontScheme name="Default">
      <a:majorFont>
        <a:latin typeface="Helvetica"/>
        <a:ea typeface="Helvetica"/>
        <a:cs typeface="Helvetica"/>
      </a:majorFont>
      <a:minorFont>
        <a:latin typeface="Avenir Book"/>
        <a:ea typeface="Avenir Book"/>
        <a:cs typeface="Avenir Book"/>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BBE0E3"/>
          </a:solidFill>
          <a:prstDash val="solid"/>
          <a:bevel/>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BBE0E3"/>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8.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58053</TotalTime>
  <Words>7860</Words>
  <Application>Microsoft Office PowerPoint</Application>
  <PresentationFormat>On-screen Show (16:9)</PresentationFormat>
  <Paragraphs>662</Paragraphs>
  <Slides>143</Slides>
  <Notes>123</Notes>
  <HiddenSlides>0</HiddenSlides>
  <MMClips>1</MMClips>
  <ScaleCrop>false</ScaleCrop>
  <HeadingPairs>
    <vt:vector size="6" baseType="variant">
      <vt:variant>
        <vt:lpstr>Fonts Used</vt:lpstr>
      </vt:variant>
      <vt:variant>
        <vt:i4>20</vt:i4>
      </vt:variant>
      <vt:variant>
        <vt:lpstr>Theme</vt:lpstr>
      </vt:variant>
      <vt:variant>
        <vt:i4>12</vt:i4>
      </vt:variant>
      <vt:variant>
        <vt:lpstr>Slide Titles</vt:lpstr>
      </vt:variant>
      <vt:variant>
        <vt:i4>143</vt:i4>
      </vt:variant>
    </vt:vector>
  </HeadingPairs>
  <TitlesOfParts>
    <vt:vector size="175" baseType="lpstr">
      <vt:lpstr>Batang</vt:lpstr>
      <vt:lpstr>MS PGothic</vt:lpstr>
      <vt:lpstr>Aharoni</vt:lpstr>
      <vt:lpstr>Aparajita</vt:lpstr>
      <vt:lpstr>Arial</vt:lpstr>
      <vt:lpstr>Avenir Book</vt:lpstr>
      <vt:lpstr>Bebas Neue</vt:lpstr>
      <vt:lpstr>Calibri</vt:lpstr>
      <vt:lpstr>Cambria</vt:lpstr>
      <vt:lpstr>Century Gothic</vt:lpstr>
      <vt:lpstr>Constantia</vt:lpstr>
      <vt:lpstr>Cooper Black</vt:lpstr>
      <vt:lpstr>Courier New</vt:lpstr>
      <vt:lpstr>Euphemia</vt:lpstr>
      <vt:lpstr>Georgia</vt:lpstr>
      <vt:lpstr>Narkisim</vt:lpstr>
      <vt:lpstr>Palatino Linotype</vt:lpstr>
      <vt:lpstr>Rockwell Extra Bold</vt:lpstr>
      <vt:lpstr>Tahoma</vt:lpstr>
      <vt:lpstr>Wingdings</vt:lpstr>
      <vt:lpstr>Default Design</vt:lpstr>
      <vt:lpstr>1_Default Design</vt:lpstr>
      <vt:lpstr>simple-dark</vt:lpstr>
      <vt:lpstr>2_Default Design</vt:lpstr>
      <vt:lpstr>3_Default Design</vt:lpstr>
      <vt:lpstr>5_Default Design</vt:lpstr>
      <vt:lpstr>1_Default</vt:lpstr>
      <vt:lpstr>4_Default Design</vt:lpstr>
      <vt:lpstr>6_Default Design</vt:lpstr>
      <vt:lpstr>Thème Office</vt:lpstr>
      <vt:lpstr>Executive</vt:lpstr>
      <vt:lpstr>7_Default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Good Design</vt:lpstr>
      <vt:lpstr>Pattern Recognized</vt:lpstr>
      <vt:lpstr>Pattern Recognized</vt:lpstr>
      <vt:lpstr>Pattern Recognized</vt:lpstr>
      <vt:lpstr>Pattern Broken</vt:lpstr>
      <vt:lpstr>Pattern Broken</vt:lpstr>
      <vt:lpstr>Pattern Broken</vt:lpstr>
      <vt:lpstr>Procedural Generation</vt:lpstr>
      <vt:lpstr>Procedural Generation</vt:lpstr>
      <vt:lpstr>Procedural Generation</vt:lpstr>
      <vt:lpstr>Procedural Generation</vt:lpstr>
      <vt:lpstr>Back to the Start</vt:lpstr>
      <vt:lpstr>Algorithm, Get on My Level</vt:lpstr>
      <vt:lpstr>PowerPoint Presentation</vt:lpstr>
      <vt:lpstr>PowerPoint Presentation</vt:lpstr>
      <vt:lpstr>Algorithm, Get on My Level</vt:lpstr>
      <vt:lpstr>Pattern Recognized</vt:lpstr>
      <vt:lpstr>Pattern Broken</vt:lpstr>
      <vt:lpstr>Back to the Start</vt:lpstr>
      <vt:lpstr>Back to the Start</vt:lpstr>
      <vt:lpstr>Back to the Start</vt:lpstr>
      <vt:lpstr>Back to the Start</vt:lpstr>
      <vt:lpstr>Back to the Start</vt:lpstr>
      <vt:lpstr>Back to the Start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 industry of masochists</vt:lpstr>
      <vt:lpstr>Back to the start…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Making a Game as Catharsis during a  Dark Time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squinky.me/quing</vt:lpstr>
      <vt:lpstr>PowerPoint Presentation</vt:lpstr>
      <vt:lpstr>Before we start…</vt:lpstr>
      <vt:lpstr>So Back to the start</vt:lpstr>
      <vt:lpstr>My start…</vt:lpstr>
      <vt:lpstr>MIGS’ start…</vt:lpstr>
      <vt:lpstr>A well known start…</vt:lpstr>
      <vt:lpstr>A well known start…</vt:lpstr>
      <vt:lpstr>Press Start…</vt:lpstr>
      <vt:lpstr>Because every day is a new Start</vt:lpstr>
      <vt:lpstr>My new Start…</vt:lpstr>
      <vt:lpstr>Merci.</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Richard</dc:creator>
  <cp:lastModifiedBy>RR3</cp:lastModifiedBy>
  <cp:revision>176</cp:revision>
  <dcterms:created xsi:type="dcterms:W3CDTF">2010-12-27T03:13:46Z</dcterms:created>
  <dcterms:modified xsi:type="dcterms:W3CDTF">2014-11-15T01:32:48Z</dcterms:modified>
</cp:coreProperties>
</file>