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70" r:id="rId1"/>
  </p:sldMasterIdLst>
  <p:notesMasterIdLst>
    <p:notesMasterId r:id="rId37"/>
  </p:notesMasterIdLst>
  <p:sldIdLst>
    <p:sldId id="285" r:id="rId2"/>
    <p:sldId id="286" r:id="rId3"/>
    <p:sldId id="300" r:id="rId4"/>
    <p:sldId id="301" r:id="rId5"/>
    <p:sldId id="302" r:id="rId6"/>
    <p:sldId id="303" r:id="rId7"/>
    <p:sldId id="304" r:id="rId8"/>
    <p:sldId id="305" r:id="rId9"/>
    <p:sldId id="306" r:id="rId10"/>
    <p:sldId id="307" r:id="rId11"/>
    <p:sldId id="260" r:id="rId12"/>
    <p:sldId id="308" r:id="rId13"/>
    <p:sldId id="275" r:id="rId14"/>
    <p:sldId id="282" r:id="rId15"/>
    <p:sldId id="274" r:id="rId16"/>
    <p:sldId id="284" r:id="rId17"/>
    <p:sldId id="298" r:id="rId18"/>
    <p:sldId id="297" r:id="rId19"/>
    <p:sldId id="299" r:id="rId20"/>
    <p:sldId id="279" r:id="rId21"/>
    <p:sldId id="264" r:id="rId22"/>
    <p:sldId id="278" r:id="rId23"/>
    <p:sldId id="280" r:id="rId24"/>
    <p:sldId id="277" r:id="rId25"/>
    <p:sldId id="263" r:id="rId26"/>
    <p:sldId id="276" r:id="rId27"/>
    <p:sldId id="267" r:id="rId28"/>
    <p:sldId id="268" r:id="rId29"/>
    <p:sldId id="311" r:id="rId30"/>
    <p:sldId id="312" r:id="rId31"/>
    <p:sldId id="281" r:id="rId32"/>
    <p:sldId id="309" r:id="rId33"/>
    <p:sldId id="310" r:id="rId34"/>
    <p:sldId id="283" r:id="rId35"/>
    <p:sldId id="292"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50798" autoAdjust="0"/>
  </p:normalViewPr>
  <p:slideViewPr>
    <p:cSldViewPr snapToGrid="0" snapToObjects="1">
      <p:cViewPr varScale="1">
        <p:scale>
          <a:sx n="62" d="100"/>
          <a:sy n="62" d="100"/>
        </p:scale>
        <p:origin x="2004" y="4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70" d="100"/>
          <a:sy n="70" d="100"/>
        </p:scale>
        <p:origin x="324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halkboard"/>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halkboard"/>
              </a:defRPr>
            </a:lvl1pPr>
          </a:lstStyle>
          <a:p>
            <a:fld id="{FEEEB78A-3543-5344-AA55-4E0B50550ABF}" type="datetimeFigureOut">
              <a:rPr lang="en-US" smtClean="0"/>
              <a:pPr/>
              <a:t>3/21/2014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halkboard"/>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halkboard"/>
              </a:defRPr>
            </a:lvl1pPr>
          </a:lstStyle>
          <a:p>
            <a:fld id="{D5E1094B-5BDB-BB4D-B7A7-4EB1D53EFAF0}" type="slidenum">
              <a:rPr lang="en-US" smtClean="0"/>
              <a:pPr/>
              <a:t>‹#›</a:t>
            </a:fld>
            <a:endParaRPr lang="en-US" dirty="0"/>
          </a:p>
        </p:txBody>
      </p:sp>
    </p:spTree>
    <p:extLst>
      <p:ext uri="{BB962C8B-B14F-4D97-AF65-F5344CB8AC3E}">
        <p14:creationId xmlns:p14="http://schemas.microsoft.com/office/powerpoint/2010/main" val="2081136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halkboard"/>
        <a:ea typeface="+mn-ea"/>
        <a:cs typeface="+mn-cs"/>
      </a:defRPr>
    </a:lvl1pPr>
    <a:lvl2pPr marL="457200" algn="l" defTabSz="457200" rtl="0" eaLnBrk="1" latinLnBrk="0" hangingPunct="1">
      <a:defRPr sz="1200" kern="1200">
        <a:solidFill>
          <a:schemeClr val="tx1"/>
        </a:solidFill>
        <a:latin typeface="Chalkboard"/>
        <a:ea typeface="+mn-ea"/>
        <a:cs typeface="+mn-cs"/>
      </a:defRPr>
    </a:lvl2pPr>
    <a:lvl3pPr marL="914400" algn="l" defTabSz="457200" rtl="0" eaLnBrk="1" latinLnBrk="0" hangingPunct="1">
      <a:defRPr sz="1200" kern="1200">
        <a:solidFill>
          <a:schemeClr val="tx1"/>
        </a:solidFill>
        <a:latin typeface="Chalkboard"/>
        <a:ea typeface="+mn-ea"/>
        <a:cs typeface="+mn-cs"/>
      </a:defRPr>
    </a:lvl3pPr>
    <a:lvl4pPr marL="1371600" algn="l" defTabSz="457200" rtl="0" eaLnBrk="1" latinLnBrk="0" hangingPunct="1">
      <a:defRPr sz="1200" kern="1200">
        <a:solidFill>
          <a:schemeClr val="tx1"/>
        </a:solidFill>
        <a:latin typeface="Chalkboard"/>
        <a:ea typeface="+mn-ea"/>
        <a:cs typeface="+mn-cs"/>
      </a:defRPr>
    </a:lvl4pPr>
    <a:lvl5pPr marL="1828800" algn="l" defTabSz="457200" rtl="0" eaLnBrk="1" latinLnBrk="0" hangingPunct="1">
      <a:defRPr sz="1200" kern="1200">
        <a:solidFill>
          <a:schemeClr val="tx1"/>
        </a:solidFill>
        <a:latin typeface="Chalkboard"/>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r>
              <a:rPr lang="en-US" baseline="0" dirty="0" smtClean="0"/>
              <a:t> &amp; RICHARD:</a:t>
            </a:r>
            <a:endParaRPr lang="en-US" dirty="0" smtClean="0"/>
          </a:p>
          <a:p>
            <a:r>
              <a:rPr lang="en-US" dirty="0" smtClean="0"/>
              <a:t>Intros</a:t>
            </a:r>
          </a:p>
          <a:p>
            <a:endParaRPr lang="en-US" dirty="0" smtClean="0"/>
          </a:p>
          <a:p>
            <a:r>
              <a:rPr lang="en-US" dirty="0" smtClean="0"/>
              <a:t>TOM:</a:t>
            </a:r>
          </a:p>
          <a:p>
            <a:r>
              <a:rPr lang="en-US" dirty="0" smtClean="0"/>
              <a:t>Set up thesis:</a:t>
            </a:r>
            <a:r>
              <a:rPr lang="en-US" baseline="0" dirty="0" smtClean="0"/>
              <a:t> What we’re going to talk about today is the challenge of applying </a:t>
            </a:r>
            <a:r>
              <a:rPr lang="en-US" baseline="0" dirty="0" smtClean="0"/>
              <a:t>Hollywood three act structure in </a:t>
            </a:r>
            <a:r>
              <a:rPr lang="en-US" baseline="0" dirty="0" smtClean="0"/>
              <a:t>a games context, and some potential approaches to these challenges.</a:t>
            </a:r>
          </a:p>
          <a:p>
            <a:r>
              <a:rPr lang="en-US" baseline="0" dirty="0" smtClean="0"/>
              <a:t>But first, just to make sure we’re all on the same </a:t>
            </a:r>
            <a:r>
              <a:rPr lang="en-US" b="1" u="sng" baseline="0" dirty="0" smtClean="0"/>
              <a:t>page</a:t>
            </a:r>
            <a:r>
              <a:rPr lang="en-US" baseline="0" dirty="0" smtClean="0"/>
              <a:t>…</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859379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Just kidding – everybody uses Star Wars.  Let’s use something else.  (</a:t>
            </a:r>
            <a:r>
              <a:rPr lang="en-US" b="1" u="sng" baseline="0" dirty="0" smtClean="0"/>
              <a:t>Click)</a:t>
            </a: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TOY STORY!  Everybody loves Toy Story!  So let’s use that instead.  </a:t>
            </a:r>
            <a:r>
              <a:rPr lang="en-US" b="1" i="0" u="sng" baseline="0" dirty="0" smtClean="0"/>
              <a:t>(Click)</a:t>
            </a: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Let’s use the </a:t>
            </a:r>
            <a:r>
              <a:rPr lang="en-US" b="1" i="0" u="sng" baseline="0" dirty="0" err="1" smtClean="0"/>
              <a:t>Syd</a:t>
            </a:r>
            <a:r>
              <a:rPr lang="en-US" b="0" i="0" u="none" baseline="0" dirty="0" smtClean="0"/>
              <a:t> Field diagram as our map.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ACT I: Woody is the leader of the toys in Andy’s Room.</a:t>
            </a:r>
          </a:p>
          <a:p>
            <a:pPr marL="0" marR="0" indent="0" algn="l" defTabSz="457200" rtl="0" eaLnBrk="1" fontAlgn="auto" latinLnBrk="0" hangingPunct="1">
              <a:lnSpc>
                <a:spcPct val="100000"/>
              </a:lnSpc>
              <a:spcBef>
                <a:spcPts val="0"/>
              </a:spcBef>
              <a:spcAft>
                <a:spcPts val="0"/>
              </a:spcAft>
              <a:buClrTx/>
              <a:buSzTx/>
              <a:buFontTx/>
              <a:buNone/>
              <a:tabLst/>
              <a:defRPr/>
            </a:pPr>
            <a:r>
              <a:rPr lang="en-US" b="1" i="0" u="sng" baseline="0" dirty="0" smtClean="0"/>
              <a:t>Inciting Incident:</a:t>
            </a:r>
            <a:r>
              <a:rPr lang="en-US" b="0" i="0" u="none" baseline="0" dirty="0" smtClean="0"/>
              <a:t> Andy gets a new toy at his birthday party: Buzz </a:t>
            </a:r>
            <a:r>
              <a:rPr lang="en-US" b="0" i="0" u="none" baseline="0" dirty="0" err="1" smtClean="0"/>
              <a:t>Lightyear</a:t>
            </a:r>
            <a:r>
              <a:rPr lang="en-US" b="0" i="0" u="none"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All the toys are dazzled.  Woody gets jealous. That’s Plot Point 1, and it propels us into Act II.</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ACT II</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Woody tries to get rid of Buzz, which pisses off the other toys.  Mom takes the kids to Pizza Planet; she stops for gas, and then drives away while Woody and Buzz are arguing.  </a:t>
            </a:r>
            <a:r>
              <a:rPr lang="en-US" b="1" i="0" u="sng" baseline="0" dirty="0" smtClean="0"/>
              <a:t>Woody and Buzz are now alone </a:t>
            </a:r>
            <a:r>
              <a:rPr lang="en-US" b="0" i="0" u="none" baseline="0" dirty="0" smtClean="0"/>
              <a:t>out in the wider world, separated from Andy and the other toys.  Stakes </a:t>
            </a:r>
            <a:r>
              <a:rPr lang="en-US" b="0" i="0" u="none" baseline="0" dirty="0" err="1" smtClean="0"/>
              <a:t>racheted</a:t>
            </a:r>
            <a:r>
              <a:rPr lang="en-US" b="0" i="0" u="none" baseline="0" dirty="0" smtClean="0"/>
              <a:t>!  That’s Pinch 1.</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They make it to Pizza Planet, and end up getting pulled out of the Claw machine by </a:t>
            </a:r>
            <a:r>
              <a:rPr lang="en-US" b="0" i="0" u="none" baseline="0" dirty="0" err="1" smtClean="0"/>
              <a:t>Syd</a:t>
            </a:r>
            <a:r>
              <a:rPr lang="en-US" b="0" i="0" u="none" baseline="0" dirty="0" smtClean="0"/>
              <a:t>, who takes them home to “play.”  Midpoint (and a low point).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Woody and Buzz realize they are in deep trouble: the toys in </a:t>
            </a:r>
            <a:r>
              <a:rPr lang="en-US" b="0" i="0" u="none" baseline="0" dirty="0" err="1" smtClean="0"/>
              <a:t>Syd’s</a:t>
            </a:r>
            <a:r>
              <a:rPr lang="en-US" b="0" i="0" u="none" baseline="0" dirty="0" smtClean="0"/>
              <a:t> room are scary as hell; </a:t>
            </a:r>
            <a:r>
              <a:rPr lang="en-US" b="0" i="0" u="none" baseline="0" dirty="0" err="1" smtClean="0"/>
              <a:t>Syd</a:t>
            </a:r>
            <a:r>
              <a:rPr lang="en-US" b="0" i="0" u="none" baseline="0" dirty="0" smtClean="0"/>
              <a:t> tortures Woody; Buzz sees a TV </a:t>
            </a:r>
            <a:r>
              <a:rPr lang="en-US" b="0" i="0" u="none" baseline="0" dirty="0" err="1" smtClean="0"/>
              <a:t>commericial</a:t>
            </a:r>
            <a:r>
              <a:rPr lang="en-US" b="0" i="0" u="none" baseline="0" dirty="0" smtClean="0"/>
              <a:t> advertising Buzz </a:t>
            </a:r>
            <a:r>
              <a:rPr lang="en-US" b="0" i="0" u="none" baseline="0" dirty="0" err="1" smtClean="0"/>
              <a:t>Lightyear</a:t>
            </a:r>
            <a:r>
              <a:rPr lang="en-US" b="0" i="0" u="none" baseline="0" dirty="0" smtClean="0"/>
              <a:t> dolls; doesn’t want to believe it; tries to fly</a:t>
            </a:r>
            <a:r>
              <a:rPr lang="en-US" b="1" i="0" u="sng" baseline="0" dirty="0" smtClean="0"/>
              <a:t>; fails and breaks his arm off in the process</a:t>
            </a:r>
            <a:r>
              <a:rPr lang="en-US" b="0" i="0" u="none" baseline="0" dirty="0" smtClean="0"/>
              <a:t>.  Stakes </a:t>
            </a:r>
            <a:r>
              <a:rPr lang="en-US" b="0" i="0" u="none" baseline="0" dirty="0" err="1" smtClean="0"/>
              <a:t>racheted</a:t>
            </a:r>
            <a:r>
              <a:rPr lang="en-US" b="0" i="0" u="none" baseline="0" dirty="0" smtClean="0"/>
              <a:t>!  That’s Pinch 2.</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Existential crises for both Woody – ‘cause he’s old – and Buzz – ‘cause he’s not a Space Ranger.  Hey, they have something in common!  And they reconcile.  YAY!  But </a:t>
            </a:r>
            <a:r>
              <a:rPr lang="en-US" b="0" i="0" u="none" baseline="0" dirty="0" err="1" smtClean="0"/>
              <a:t>Syd</a:t>
            </a:r>
            <a:r>
              <a:rPr lang="en-US" b="0" i="0" u="none" baseline="0" dirty="0" smtClean="0"/>
              <a:t> decides to strap first Buzz, and then Woody instead, to a bottle rocket.  BOO!  Oh, and Andy’s family is moving today, and the moving van arrives.  That is what we call a ticking clock: if </a:t>
            </a:r>
            <a:r>
              <a:rPr lang="en-US" b="1" i="0" u="sng" baseline="0" dirty="0" smtClean="0"/>
              <a:t>Woody and Buzz can’t escape </a:t>
            </a:r>
            <a:r>
              <a:rPr lang="en-US" b="1" i="0" u="sng" baseline="0" dirty="0" err="1" smtClean="0"/>
              <a:t>Syd</a:t>
            </a:r>
            <a:r>
              <a:rPr lang="en-US" b="1" i="0" u="sng" baseline="0" dirty="0" smtClean="0"/>
              <a:t> </a:t>
            </a:r>
            <a:r>
              <a:rPr lang="en-US" b="0" i="0" u="none" baseline="0" dirty="0" smtClean="0"/>
              <a:t>before Andy’s family leaves for their new house, they’ll lose their kid forever.  This is the low point of the movie.  Plot Point 2, propelling us into Act III.</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Act III</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Escape from </a:t>
            </a:r>
            <a:r>
              <a:rPr lang="en-US" b="0" i="0" u="none" baseline="0" dirty="0" err="1" smtClean="0"/>
              <a:t>Syd’s</a:t>
            </a:r>
            <a:r>
              <a:rPr lang="en-US" b="0" i="0" u="none" baseline="0" dirty="0" smtClean="0"/>
              <a:t> house.  Woody and Buzz and </a:t>
            </a:r>
            <a:r>
              <a:rPr lang="en-US" b="0" i="0" u="none" baseline="0" dirty="0" err="1" smtClean="0"/>
              <a:t>Syd’s</a:t>
            </a:r>
            <a:r>
              <a:rPr lang="en-US" b="0" i="0" u="none" baseline="0" dirty="0" smtClean="0"/>
              <a:t> toys “come alive” and freak the hell out of </a:t>
            </a:r>
            <a:r>
              <a:rPr lang="en-US" b="0" i="0" u="none" baseline="0" dirty="0" err="1" smtClean="0"/>
              <a:t>Syd</a:t>
            </a:r>
            <a:r>
              <a:rPr lang="en-US" b="0" i="0" u="none" baseline="0" dirty="0" smtClean="0"/>
              <a:t>!  YAY!  But the moving truck and Mom’s car leave for the new house without them!  BOO!</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u="none" baseline="0" dirty="0" smtClean="0"/>
              <a:t>They chase Andy’s family using RC.  Realizing he still has the bottle rocket strapped to his back, Woody lights the rocket; </a:t>
            </a:r>
            <a:r>
              <a:rPr lang="en-US" b="1" i="0" u="sng" baseline="0" dirty="0" smtClean="0"/>
              <a:t>he and Buzz fly into the sky </a:t>
            </a:r>
            <a:r>
              <a:rPr lang="en-US" b="0" i="0" u="none" baseline="0" dirty="0" smtClean="0"/>
              <a:t>– or at least fall with style – and land in Mom’s car, next to Andy.  All’s well that ends well… except for the puppy.  But that’s another movie.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So:</a:t>
            </a:r>
            <a:r>
              <a:rPr lang="en-US" b="0" baseline="0" dirty="0" smtClean="0"/>
              <a:t> Hollywood 3AS maps pretty well to Toy Story.  But don’t get the wrong idea; not all movies do, nor do they have to try.  Contrary to the way some people talk about it, Hollywood 3AS is not a formula to be slavishly adhered to in every movie.  Like Aristotle’s Poetics, it’s really just an analysis of the sort of structure that has often seemed to work pretty well in Hollywood commercial film storytelling.  </a:t>
            </a:r>
          </a:p>
          <a:p>
            <a:endParaRPr lang="en-US" b="0" baseline="0" dirty="0" smtClean="0"/>
          </a:p>
          <a:p>
            <a:r>
              <a:rPr lang="en-US" b="0" baseline="0" dirty="0" smtClean="0"/>
              <a:t>The question for us is: Does it also work pretty well in games?</a:t>
            </a:r>
            <a:endParaRPr lang="en-US" b="0" dirty="0" smtClean="0"/>
          </a:p>
          <a:p>
            <a:endParaRPr lang="en-US" b="0" baseline="0" dirty="0" smtClean="0"/>
          </a:p>
          <a:p>
            <a:r>
              <a:rPr lang="en-US" b="0" baseline="0" dirty="0" smtClean="0"/>
              <a:t>Richard:</a:t>
            </a:r>
          </a:p>
          <a:p>
            <a:r>
              <a:rPr lang="en-US" b="0" baseline="0" dirty="0" smtClean="0"/>
              <a:t>And I think the three-act structure can work decently for games in some cases, for </a:t>
            </a:r>
            <a:r>
              <a:rPr lang="en-US" b="1" u="sng" baseline="0" dirty="0" smtClean="0"/>
              <a:t>example…</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6993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Talks</a:t>
            </a:r>
          </a:p>
          <a:p>
            <a:endParaRPr lang="en-US" dirty="0" smtClean="0"/>
          </a:p>
          <a:p>
            <a:r>
              <a:rPr lang="en-US" dirty="0" smtClean="0"/>
              <a:t>Let’s take a look at a game that does the three-act</a:t>
            </a:r>
            <a:r>
              <a:rPr lang="en-US" baseline="0" dirty="0" smtClean="0"/>
              <a:t> structure as well as it’s ever been done in games…</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Uncharted 2 </a:t>
            </a:r>
            <a:r>
              <a:rPr lang="en-US" baseline="0" dirty="0" smtClean="0"/>
              <a:t>is a great story and maps </a:t>
            </a:r>
            <a:r>
              <a:rPr lang="en-US" baseline="0" dirty="0" smtClean="0"/>
              <a:t>pretty solidly to the three-act structure.  </a:t>
            </a:r>
            <a:r>
              <a:rPr lang="en-US" baseline="0" dirty="0" smtClean="0"/>
              <a:t> Above I’ve mapped it to the same three act structure chart Tom used for Toy Story, but now it’s stretched out quite a bit, making Act 2 longer. This can be a little problematic in terms of pacing, because there aren’t strong character complications/developments in the plot for the middle 10 hours.</a:t>
            </a:r>
          </a:p>
          <a:p>
            <a:r>
              <a:rPr lang="en-US" baseline="0" dirty="0" smtClean="0"/>
              <a:t>  </a:t>
            </a:r>
            <a:endParaRPr lang="en-US" baseline="0" dirty="0" smtClean="0"/>
          </a:p>
          <a:p>
            <a:r>
              <a:rPr lang="en-US" baseline="0" dirty="0" smtClean="0"/>
              <a:t>The team at Naughty Dog did a lot of smart things to make that three act structure work in a game. For </a:t>
            </a:r>
            <a:r>
              <a:rPr lang="en-US" baseline="0" dirty="0" smtClean="0"/>
              <a:t>example, instead of a slow-paced start in “the normal world” the game </a:t>
            </a:r>
            <a:r>
              <a:rPr lang="en-US" baseline="0" dirty="0" smtClean="0"/>
              <a:t>starts </a:t>
            </a:r>
            <a:r>
              <a:rPr lang="en-US" baseline="0" dirty="0" smtClean="0"/>
              <a:t>in </a:t>
            </a:r>
            <a:r>
              <a:rPr lang="en-US" baseline="0" dirty="0" smtClean="0"/>
              <a:t>media res (in the middle of the story) with the train crash, starting the </a:t>
            </a:r>
            <a:r>
              <a:rPr lang="en-US" baseline="0" dirty="0" smtClean="0"/>
              <a:t>game with a bang of action </a:t>
            </a:r>
            <a:r>
              <a:rPr lang="en-US" baseline="0" dirty="0" smtClean="0"/>
              <a:t>before flashing back to the actual, </a:t>
            </a:r>
            <a:r>
              <a:rPr lang="en-US" baseline="0" dirty="0" smtClean="0"/>
              <a:t>chronological plot </a:t>
            </a:r>
            <a:r>
              <a:rPr lang="en-US" baseline="0" dirty="0" smtClean="0"/>
              <a:t>start, which (as is traditional for a 3-act structure) is slower.  </a:t>
            </a:r>
            <a:endParaRPr lang="en-US" baseline="0" dirty="0" smtClean="0"/>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If there’s any place where it doesn’t work, </a:t>
            </a:r>
            <a:r>
              <a:rPr lang="en-US" baseline="0" dirty="0" smtClean="0"/>
              <a:t>it’s toward the end of Act 2.  It looks like they very much wanted to have a traditional “end of Act 2 low point” from </a:t>
            </a:r>
            <a:r>
              <a:rPr lang="en-US" baseline="0" dirty="0" smtClean="0"/>
              <a:t>classic Hollywood structure.   Nate has a “Disaster and Crisis” that leads to his darkest moment of uncertainty – he doesn’t want to go on.  This is problematic because no player wants to stop here, putting them emotionally opposite from their own player character.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a:t>
            </a:r>
            <a:r>
              <a:rPr lang="en-US" baseline="0" dirty="0" smtClean="0"/>
              <a:t> of course, no one would dispute that the storytelling in this game is beloved, and rightly so.  The plot </a:t>
            </a:r>
            <a:r>
              <a:rPr lang="en-US" baseline="0" dirty="0" smtClean="0"/>
              <a:t>works well overall, </a:t>
            </a:r>
            <a:r>
              <a:rPr lang="en-US" baseline="0" dirty="0" smtClean="0"/>
              <a:t>but most importantly the characters are all </a:t>
            </a:r>
            <a:r>
              <a:rPr lang="en-US" baseline="0" dirty="0" smtClean="0"/>
              <a:t>really well written and </a:t>
            </a:r>
            <a:r>
              <a:rPr lang="en-US" baseline="0" dirty="0" smtClean="0"/>
              <a:t>the tension in the Nate and Chloe and Elena love triangle keeps us engaged.  </a:t>
            </a:r>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11</a:t>
            </a:fld>
            <a:endParaRPr lang="en-US" dirty="0"/>
          </a:p>
        </p:txBody>
      </p:sp>
    </p:spTree>
    <p:extLst>
      <p:ext uri="{BB962C8B-B14F-4D97-AF65-F5344CB8AC3E}">
        <p14:creationId xmlns:p14="http://schemas.microsoft.com/office/powerpoint/2010/main" val="216164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p>
          <a:p>
            <a:r>
              <a:rPr lang="en-US" dirty="0" smtClean="0"/>
              <a:t>So we see 3 act structure can work in games, but </a:t>
            </a:r>
            <a:r>
              <a:rPr lang="en-US" dirty="0" smtClean="0"/>
              <a:t>maybe there’s other</a:t>
            </a:r>
            <a:r>
              <a:rPr lang="en-US" baseline="0" dirty="0" smtClean="0"/>
              <a:t> structures that would work even better…</a:t>
            </a:r>
            <a:endParaRPr lang="en-US" dirty="0" smtClean="0"/>
          </a:p>
          <a:p>
            <a:endParaRPr lang="en-US" dirty="0" smtClean="0"/>
          </a:p>
          <a:p>
            <a:r>
              <a:rPr lang="en-US" baseline="0" dirty="0" smtClean="0"/>
              <a:t>Starting with </a:t>
            </a:r>
            <a:r>
              <a:rPr lang="en-US" b="1" u="sng" baseline="0" dirty="0" smtClean="0"/>
              <a:t>Hill Street Blues</a:t>
            </a:r>
            <a:r>
              <a:rPr lang="en-US" baseline="0" dirty="0" smtClean="0"/>
              <a:t> and </a:t>
            </a:r>
            <a:r>
              <a:rPr lang="en-US" b="1" u="sng" baseline="0" dirty="0" smtClean="0"/>
              <a:t>Oz</a:t>
            </a:r>
            <a:r>
              <a:rPr lang="en-US" baseline="0" dirty="0" smtClean="0"/>
              <a:t> and really getting amped up with </a:t>
            </a:r>
            <a:r>
              <a:rPr lang="en-US" b="1" u="sng" baseline="0" dirty="0" smtClean="0"/>
              <a:t>The Sopranos</a:t>
            </a:r>
            <a:r>
              <a:rPr lang="en-US" baseline="0" dirty="0" smtClean="0"/>
              <a:t>, there’s been a resurgence over the last fifteen years or so of long-form serialized storytelling on TV, especially on pay networks and some of the basic cable networks.</a:t>
            </a:r>
          </a:p>
          <a:p>
            <a:r>
              <a:rPr lang="en-US" baseline="0" dirty="0" smtClean="0"/>
              <a:t>This could be relevant.  Show runners have to break story for structure on every level of magnification: scenes, acts, episodes, half-season or full-season arcs (like </a:t>
            </a:r>
            <a:r>
              <a:rPr lang="en-US" b="1" u="sng" baseline="0" dirty="0" smtClean="0"/>
              <a:t>Breaking Bad </a:t>
            </a:r>
            <a:r>
              <a:rPr lang="en-US" baseline="0" dirty="0" smtClean="0"/>
              <a:t>or </a:t>
            </a:r>
            <a:r>
              <a:rPr lang="en-US" b="1" u="sng" baseline="0" dirty="0" smtClean="0"/>
              <a:t>The Wire</a:t>
            </a:r>
            <a:r>
              <a:rPr lang="en-US" baseline="0" dirty="0" smtClean="0"/>
              <a:t>); multi-season arcs (</a:t>
            </a:r>
            <a:r>
              <a:rPr lang="en-US" b="1" u="sng" baseline="0" dirty="0" smtClean="0"/>
              <a:t>Game of Thrones</a:t>
            </a:r>
            <a:r>
              <a:rPr lang="en-US" baseline="0" dirty="0" smtClean="0"/>
              <a:t>),  or, if they’re really working at it, whole series arcs (</a:t>
            </a:r>
            <a:r>
              <a:rPr lang="en-US" b="1" baseline="0" dirty="0" smtClean="0"/>
              <a:t>Mad Men</a:t>
            </a:r>
            <a:r>
              <a:rPr lang="en-US" baseline="0" dirty="0" smtClean="0"/>
              <a:t>).</a:t>
            </a:r>
          </a:p>
          <a:p>
            <a:r>
              <a:rPr lang="en-US" baseline="0" dirty="0" smtClean="0"/>
              <a:t>This ability to design story structure at various levels of magnification may scale more effectively for the purposes of some games.</a:t>
            </a:r>
            <a:endParaRPr lang="en-US" dirty="0" smtClean="0"/>
          </a:p>
          <a:p>
            <a:endParaRPr lang="en-US" dirty="0" smtClean="0"/>
          </a:p>
          <a:p>
            <a:r>
              <a:rPr lang="en-US" dirty="0" smtClean="0"/>
              <a:t>One</a:t>
            </a:r>
            <a:r>
              <a:rPr lang="en-US" baseline="0" dirty="0" smtClean="0"/>
              <a:t> property that’s gotten a lot of attention and succeeded in multiple media – as a graphic novel, a TV show, AND a game, is </a:t>
            </a:r>
            <a:r>
              <a:rPr lang="en-US" b="1" u="sng" baseline="0" dirty="0" smtClean="0"/>
              <a:t>The Walking Dead.</a:t>
            </a:r>
            <a:endParaRPr lang="en-US" b="1" u="sng"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8708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Talks</a:t>
            </a:r>
          </a:p>
          <a:p>
            <a:endParaRPr lang="en-US" dirty="0" smtClean="0"/>
          </a:p>
          <a:p>
            <a:pPr marL="171450" indent="-171450">
              <a:buFont typeface="Arial" panose="020B0604020202020204" pitchFamily="34" charset="0"/>
              <a:buChar char="•"/>
            </a:pPr>
            <a:r>
              <a:rPr lang="en-US" baseline="0" dirty="0" smtClean="0"/>
              <a:t>The Walking Dead is arguably the most successful episodically game we’ve seen to date, with episodes released once every two months.  </a:t>
            </a:r>
          </a:p>
          <a:p>
            <a:pPr marL="171450" indent="-171450">
              <a:buFont typeface="Arial" panose="020B0604020202020204" pitchFamily="34" charset="0"/>
              <a:buChar char="•"/>
            </a:pPr>
            <a:r>
              <a:rPr lang="en-US" baseline="0" dirty="0" smtClean="0"/>
              <a:t>As a result, the team at Telltale made sure each episode has its own story and feels satisfying by itself as it has a beginning/middle/end.  </a:t>
            </a:r>
          </a:p>
          <a:p>
            <a:pPr marL="171450" indent="-171450">
              <a:buFont typeface="Arial" panose="020B0604020202020204" pitchFamily="34" charset="0"/>
              <a:buChar char="•"/>
            </a:pPr>
            <a:r>
              <a:rPr lang="en-US" baseline="0" dirty="0" smtClean="0"/>
              <a:t>Characters are introduced in each episode who then have their stories resolved by the end of that episode, never to be seen again.  </a:t>
            </a:r>
          </a:p>
          <a:p>
            <a:pPr marL="171450" indent="-171450">
              <a:buFont typeface="Arial" panose="020B0604020202020204" pitchFamily="34" charset="0"/>
              <a:buChar char="•"/>
            </a:pPr>
            <a:r>
              <a:rPr lang="en-US" baseline="0" dirty="0" smtClean="0"/>
              <a:t>With a season-arc story of Clementine’s search for he parents – we spend all the episodes with Lee and Clem, and their serial story builds from episode to </a:t>
            </a:r>
            <a:r>
              <a:rPr lang="en-US" baseline="0" dirty="0" smtClean="0"/>
              <a:t>episode – until the last episode focuses mostly on Lee and Clem.  </a:t>
            </a:r>
            <a:endParaRPr lang="en-US" baseline="0" dirty="0" smtClean="0"/>
          </a:p>
          <a:p>
            <a:pPr marL="0" indent="0">
              <a:buFont typeface="Arial" panose="020B0604020202020204" pitchFamily="34" charset="0"/>
              <a:buNone/>
            </a:pPr>
            <a:r>
              <a:rPr lang="en-US" baseline="0" dirty="0" smtClean="0"/>
              <a:t>  </a:t>
            </a:r>
            <a:endParaRPr lang="en-US" baseline="0" dirty="0" smtClean="0"/>
          </a:p>
          <a:p>
            <a:endParaRPr lang="en-US" baseline="0"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13</a:t>
            </a:fld>
            <a:endParaRPr lang="en-US" dirty="0"/>
          </a:p>
        </p:txBody>
      </p:sp>
    </p:spTree>
    <p:extLst>
      <p:ext uri="{BB962C8B-B14F-4D97-AF65-F5344CB8AC3E}">
        <p14:creationId xmlns:p14="http://schemas.microsoft.com/office/powerpoint/2010/main" val="4283333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endParaRPr lang="en-US" dirty="0" smtClean="0"/>
          </a:p>
          <a:p>
            <a:endParaRPr lang="en-US" dirty="0" smtClean="0"/>
          </a:p>
          <a:p>
            <a:r>
              <a:rPr lang="en-US" dirty="0" smtClean="0"/>
              <a:t>But an even more interesting example comes in The Last of Us, which is very much a serialized</a:t>
            </a:r>
            <a:r>
              <a:rPr lang="en-US" baseline="0" dirty="0" smtClean="0"/>
              <a:t> story despite not being sold as one big chunk.  The game’s creative director Neill </a:t>
            </a:r>
            <a:r>
              <a:rPr lang="en-US" baseline="0" dirty="0" err="1" smtClean="0"/>
              <a:t>Druckman</a:t>
            </a:r>
            <a:r>
              <a:rPr lang="en-US" baseline="0" dirty="0" smtClean="0"/>
              <a:t> has even called it out as a very serialized structure in interviews.  And of course it’s a fantastically well written story (as its many well-earned awards will attest.)</a:t>
            </a:r>
            <a:endParaRPr lang="en-US"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Characters come into the story only for a short while, make their own choices, and have their own individual stories cleanly revolved, while only Joel and Ellie stay constant, carrying us through the longer story.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14</a:t>
            </a:fld>
            <a:endParaRPr lang="en-US" dirty="0"/>
          </a:p>
        </p:txBody>
      </p:sp>
    </p:spTree>
    <p:extLst>
      <p:ext uri="{BB962C8B-B14F-4D97-AF65-F5344CB8AC3E}">
        <p14:creationId xmlns:p14="http://schemas.microsoft.com/office/powerpoint/2010/main" val="3523349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Richard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Let’s </a:t>
            </a:r>
            <a:r>
              <a:rPr lang="en-US" baseline="0" dirty="0" smtClean="0"/>
              <a:t>look at this chart where I’ve added a second dimension to represent rising dramatic tension</a:t>
            </a:r>
            <a:r>
              <a:rPr lang="en-US" baseline="0" dirty="0" smtClean="0"/>
              <a:t>.</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game is made up of approximately 9 different sub stories that each resolve in their own way</a:t>
            </a:r>
            <a:endParaRPr lang="en-US" baseline="0" dirty="0" smtClean="0"/>
          </a:p>
          <a:p>
            <a:pPr marL="171450" indent="-171450">
              <a:buFont typeface="Arial" panose="020B0604020202020204" pitchFamily="34" charset="0"/>
              <a:buChar char="•"/>
            </a:pPr>
            <a:r>
              <a:rPr lang="en-US" baseline="0" dirty="0" smtClean="0"/>
              <a:t>If we look at it structurally, we see that each of these sub-stories has its own rising action and resolution</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All the while Ellie and Joel’s story keeps intensifying over the “season” of the whole game</a:t>
            </a:r>
          </a:p>
          <a:p>
            <a:pPr marL="171450" indent="-171450">
              <a:buFont typeface="Arial" panose="020B0604020202020204" pitchFamily="34" charset="0"/>
              <a:buChar char="•"/>
            </a:pPr>
            <a:r>
              <a:rPr lang="en-US" baseline="0" dirty="0" smtClean="0"/>
              <a:t>Yet the entire thing builds towards an overall climax – much like the season of a TV series.</a:t>
            </a:r>
          </a:p>
          <a:p>
            <a:pPr marL="171450" indent="-171450">
              <a:buFont typeface="Arial" panose="020B0604020202020204" pitchFamily="34" charset="0"/>
              <a:buChar char="•"/>
            </a:pPr>
            <a:r>
              <a:rPr lang="en-US" baseline="0" dirty="0" smtClean="0"/>
              <a:t>You could superimpose three-act structure on this and call the first chapter act 1 and the last one act 3, but I don’t think that’s what it really is.</a:t>
            </a:r>
          </a:p>
          <a:p>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15</a:t>
            </a:fld>
            <a:endParaRPr lang="en-US" dirty="0"/>
          </a:p>
        </p:txBody>
      </p:sp>
    </p:spTree>
    <p:extLst>
      <p:ext uri="{BB962C8B-B14F-4D97-AF65-F5344CB8AC3E}">
        <p14:creationId xmlns:p14="http://schemas.microsoft.com/office/powerpoint/2010/main" val="3494472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endParaRPr lang="en-US" baseline="0" dirty="0" smtClean="0"/>
          </a:p>
          <a:p>
            <a:endParaRPr lang="en-US" baseline="0" dirty="0" smtClean="0"/>
          </a:p>
          <a:p>
            <a:r>
              <a:rPr lang="en-US" baseline="0" dirty="0" smtClean="0"/>
              <a:t>* </a:t>
            </a:r>
            <a:r>
              <a:rPr lang="en-US" baseline="0" dirty="0" smtClean="0"/>
              <a:t>But we’re </a:t>
            </a:r>
            <a:r>
              <a:rPr lang="en-US" baseline="0" dirty="0" smtClean="0"/>
              <a:t>not the first people to bring up this idea of filling your game with shorter, meaningful story chunks</a:t>
            </a:r>
          </a:p>
          <a:p>
            <a:r>
              <a:rPr lang="en-US" baseline="0" dirty="0" smtClean="0"/>
              <a:t>* At GDC Next last fall Jeremy Bernstein did a talk about Sequence Structure – something that has been discussed in Hollywood but which Mr. Bernstein pointed out was perfect for games.  </a:t>
            </a:r>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16</a:t>
            </a:fld>
            <a:endParaRPr lang="en-US" dirty="0"/>
          </a:p>
        </p:txBody>
      </p:sp>
    </p:spTree>
    <p:extLst>
      <p:ext uri="{BB962C8B-B14F-4D97-AF65-F5344CB8AC3E}">
        <p14:creationId xmlns:p14="http://schemas.microsoft.com/office/powerpoint/2010/main" val="1486068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Richard Talks</a:t>
            </a:r>
          </a:p>
          <a:p>
            <a:endParaRPr lang="en-US" baseline="0" dirty="0" smtClean="0"/>
          </a:p>
          <a:p>
            <a:pPr marL="171450" indent="-171450">
              <a:buFont typeface="Arial" panose="020B0604020202020204" pitchFamily="34" charset="0"/>
              <a:buChar char="•"/>
            </a:pPr>
            <a:r>
              <a:rPr lang="en-US" baseline="0" dirty="0" smtClean="0"/>
              <a:t>Instead of being stuck with a really long act 2, with sequence structure you have meaningful narrative events happen as many times as you need</a:t>
            </a:r>
          </a:p>
          <a:p>
            <a:pPr marL="171450" indent="-171450">
              <a:buFont typeface="Arial" panose="020B0604020202020204" pitchFamily="34" charset="0"/>
              <a:buChar char="•"/>
            </a:pPr>
            <a:r>
              <a:rPr lang="en-US" baseline="0" dirty="0" smtClean="0"/>
              <a:t>When used in film, Bernstein talks about these sequences have a15 minute rhythm.  </a:t>
            </a:r>
          </a:p>
          <a:p>
            <a:pPr marL="171450" indent="-171450">
              <a:buFont typeface="Arial" panose="020B0604020202020204" pitchFamily="34" charset="0"/>
              <a:buChar char="•"/>
            </a:pPr>
            <a:r>
              <a:rPr lang="en-US" baseline="0" dirty="0" smtClean="0"/>
              <a:t>And his point was this can work for games too – often aligning these with the “levels” and hence gameplay patterns of your game</a:t>
            </a:r>
          </a:p>
          <a:p>
            <a:pPr marL="171450" indent="-171450">
              <a:buFont typeface="Arial" panose="020B0604020202020204" pitchFamily="34" charset="0"/>
              <a:buChar char="•"/>
            </a:pPr>
            <a:r>
              <a:rPr lang="en-US" baseline="0" dirty="0" smtClean="0"/>
              <a:t>Bernstein did this on Dead Space 2.  </a:t>
            </a:r>
          </a:p>
          <a:p>
            <a:pPr marL="171450" indent="-171450">
              <a:buFont typeface="Arial" panose="020B0604020202020204" pitchFamily="34" charset="0"/>
              <a:buChar char="•"/>
            </a:pPr>
            <a:r>
              <a:rPr lang="en-US" baseline="0" dirty="0" smtClean="0"/>
              <a:t>Though very few games manage to have these sequences be 15 minutes long – even The Last of Us had </a:t>
            </a:r>
            <a:r>
              <a:rPr lang="en-US" b="1" baseline="0" dirty="0" smtClean="0"/>
              <a:t>60 to 90 minute sequences, instead of 15.</a:t>
            </a:r>
          </a:p>
          <a:p>
            <a:pPr marL="171450" indent="-171450">
              <a:buFont typeface="Arial" panose="020B0604020202020204" pitchFamily="34" charset="0"/>
              <a:buChar char="•"/>
            </a:pPr>
            <a:r>
              <a:rPr lang="en-US" baseline="0" dirty="0" smtClean="0"/>
              <a:t>It’s a good talk, go watch it on the vault.  </a:t>
            </a:r>
            <a:endParaRPr lang="en-US" dirty="0" smtClean="0"/>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17</a:t>
            </a:fld>
            <a:endParaRPr lang="en-US" dirty="0"/>
          </a:p>
        </p:txBody>
      </p:sp>
    </p:spTree>
    <p:extLst>
      <p:ext uri="{BB962C8B-B14F-4D97-AF65-F5344CB8AC3E}">
        <p14:creationId xmlns:p14="http://schemas.microsoft.com/office/powerpoint/2010/main" val="1598553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Talks</a:t>
            </a:r>
          </a:p>
          <a:p>
            <a:endParaRPr lang="en-US" dirty="0" smtClean="0"/>
          </a:p>
          <a:p>
            <a:pPr marL="171450" indent="-171450">
              <a:buFont typeface="Arial" panose="020B0604020202020204" pitchFamily="34" charset="0"/>
              <a:buChar char="•"/>
            </a:pPr>
            <a:r>
              <a:rPr lang="en-US" dirty="0" smtClean="0"/>
              <a:t>But at the end </a:t>
            </a:r>
            <a:r>
              <a:rPr lang="en-US" baseline="0" dirty="0" smtClean="0"/>
              <a:t>of Bernstein’s talk, someone asked a question:  “Yeah, but how does this apply to open world games?”  </a:t>
            </a:r>
          </a:p>
          <a:p>
            <a:pPr marL="171450" indent="-171450">
              <a:buFont typeface="Arial" panose="020B0604020202020204" pitchFamily="34" charset="0"/>
              <a:buChar char="•"/>
            </a:pPr>
            <a:r>
              <a:rPr lang="en-US" baseline="0" dirty="0" smtClean="0"/>
              <a:t>In these, you don’t know what order the player is doing the missions in, so how can you apply any sort of rising action to the whole thing?</a:t>
            </a:r>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18</a:t>
            </a:fld>
            <a:endParaRPr lang="en-US" dirty="0"/>
          </a:p>
        </p:txBody>
      </p:sp>
    </p:spTree>
    <p:extLst>
      <p:ext uri="{BB962C8B-B14F-4D97-AF65-F5344CB8AC3E}">
        <p14:creationId xmlns:p14="http://schemas.microsoft.com/office/powerpoint/2010/main" val="223819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Richard</a:t>
            </a:r>
            <a:r>
              <a:rPr lang="en-US" baseline="0" dirty="0" smtClean="0"/>
              <a:t> Talks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he basically says “not very well.”  He doesn’t feel narrative structure </a:t>
            </a:r>
            <a:r>
              <a:rPr lang="en-US" baseline="0" dirty="0" smtClean="0"/>
              <a:t>works </a:t>
            </a:r>
            <a:r>
              <a:rPr lang="en-US" baseline="0" dirty="0" smtClean="0"/>
              <a:t>in these games.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Because how can it?  You don’t know what order the player is going to do the missions in, or even they’ll do all of them.</a:t>
            </a:r>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19</a:t>
            </a:fld>
            <a:endParaRPr lang="en-US" dirty="0"/>
          </a:p>
        </p:txBody>
      </p:sp>
    </p:spTree>
    <p:extLst>
      <p:ext uri="{BB962C8B-B14F-4D97-AF65-F5344CB8AC3E}">
        <p14:creationId xmlns:p14="http://schemas.microsoft.com/office/powerpoint/2010/main" val="165826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endParaRPr lang="en-US" baseline="0" dirty="0" smtClean="0"/>
          </a:p>
          <a:p>
            <a:r>
              <a:rPr lang="en-US" b="1" u="sng" dirty="0" smtClean="0"/>
              <a:t>William</a:t>
            </a:r>
            <a:r>
              <a:rPr lang="en-US" dirty="0" smtClean="0"/>
              <a:t> Goldman.</a:t>
            </a:r>
            <a:r>
              <a:rPr lang="en-US" baseline="0" dirty="0" smtClean="0"/>
              <a:t>  Legendary writer of film and fiction</a:t>
            </a:r>
            <a:r>
              <a:rPr lang="en-US" baseline="0" dirty="0" smtClean="0"/>
              <a:t>.  Won the academy award for Butch Cassidy and the Sundance Kid and also wrote the novel and movie version of The Princess Bride, the very images you see on our title page.  </a:t>
            </a:r>
            <a:endParaRPr lang="en-US" baseline="0" dirty="0" smtClean="0"/>
          </a:p>
          <a:p>
            <a:r>
              <a:rPr lang="en-US" baseline="0" dirty="0" smtClean="0"/>
              <a:t>Famous quote: </a:t>
            </a:r>
            <a:r>
              <a:rPr lang="en-US" dirty="0" smtClean="0"/>
              <a:t>“</a:t>
            </a:r>
            <a:r>
              <a:rPr lang="en-US" b="1" u="sng" dirty="0" smtClean="0"/>
              <a:t>Screenplays</a:t>
            </a:r>
            <a:r>
              <a:rPr lang="en-US" dirty="0" smtClean="0"/>
              <a:t> ARE </a:t>
            </a:r>
            <a:r>
              <a:rPr lang="en-US" baseline="0" dirty="0" smtClean="0"/>
              <a:t>structure.”  A truism that causes pain to pretty much anyone who tries to tell stories well. ‘Cause structure is HARD.</a:t>
            </a:r>
          </a:p>
          <a:p>
            <a:r>
              <a:rPr lang="en-US" baseline="0" dirty="0" smtClean="0"/>
              <a:t>But thousands of years of verbal, written, performed and filmed storytelling seem to demonstrate that solid dramatic structure makes a story more satisfying.</a:t>
            </a:r>
          </a:p>
          <a:p>
            <a:r>
              <a:rPr lang="en-US" baseline="0" dirty="0" smtClean="0"/>
              <a:t>Which means you’re generally better off thinking about it before you start spewing out words.</a:t>
            </a:r>
          </a:p>
          <a:p>
            <a:r>
              <a:rPr lang="en-US" baseline="0" dirty="0" smtClean="0"/>
              <a:t>Now, you’ve probably seen some graphical representations of </a:t>
            </a:r>
            <a:r>
              <a:rPr lang="en-US" b="1" u="sng" baseline="0" dirty="0" smtClean="0"/>
              <a:t>structure</a:t>
            </a:r>
            <a:r>
              <a:rPr lang="en-US" baseline="0" dirty="0" smtClean="0"/>
              <a:t> before…</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641636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 Talks</a:t>
            </a:r>
          </a:p>
          <a:p>
            <a:endParaRPr lang="en-US" dirty="0" smtClean="0"/>
          </a:p>
          <a:p>
            <a:pPr marL="171450" indent="-171450">
              <a:buFont typeface="Arial" panose="020B0604020202020204" pitchFamily="34" charset="0"/>
              <a:buChar char="•"/>
            </a:pPr>
            <a:r>
              <a:rPr lang="en-US" baseline="0" dirty="0" smtClean="0"/>
              <a:t>Take Fallout 3.  </a:t>
            </a:r>
          </a:p>
          <a:p>
            <a:pPr marL="171450" indent="-171450">
              <a:buFont typeface="Arial" panose="020B0604020202020204" pitchFamily="34" charset="0"/>
              <a:buChar char="•"/>
            </a:pPr>
            <a:r>
              <a:rPr lang="en-US" baseline="0" dirty="0" smtClean="0"/>
              <a:t>It does exactly what Bernstein says, except </a:t>
            </a:r>
            <a:r>
              <a:rPr lang="en-US" baseline="0" dirty="0" smtClean="0"/>
              <a:t>I needed </a:t>
            </a:r>
            <a:r>
              <a:rPr lang="en-US" baseline="0" dirty="0" smtClean="0"/>
              <a:t>to shrink Act 1 and Act 3 down even farther than in his original diagram.  </a:t>
            </a:r>
          </a:p>
          <a:p>
            <a:pPr marL="171450" indent="-171450">
              <a:buFont typeface="Arial" panose="020B0604020202020204" pitchFamily="34" charset="0"/>
              <a:buChar char="•"/>
            </a:pPr>
            <a:r>
              <a:rPr lang="en-US" baseline="0" dirty="0" smtClean="0"/>
              <a:t>Fallout 3 has a “main quest” but that’s less than a quarter of the content.  </a:t>
            </a:r>
          </a:p>
          <a:p>
            <a:pPr marL="171450" indent="-171450">
              <a:buFont typeface="Arial" panose="020B0604020202020204" pitchFamily="34" charset="0"/>
              <a:buChar char="•"/>
            </a:pPr>
            <a:r>
              <a:rPr lang="en-US" baseline="0" dirty="0" smtClean="0"/>
              <a:t>Most is in the little stories you find along the way.  The side stuff.  </a:t>
            </a:r>
          </a:p>
          <a:p>
            <a:pPr marL="171450" indent="-171450">
              <a:buFont typeface="Arial" panose="020B0604020202020204" pitchFamily="34" charset="0"/>
              <a:buChar char="•"/>
            </a:pPr>
            <a:r>
              <a:rPr lang="en-US" baseline="0" dirty="0" smtClean="0"/>
              <a:t>It would appear that in a game like this, authorial control over the structure is greatly diminished, if not lost completely.</a:t>
            </a:r>
          </a:p>
          <a:p>
            <a:pPr marL="171450" indent="-171450">
              <a:buFont typeface="Arial" panose="020B0604020202020204" pitchFamily="34" charset="0"/>
              <a:buChar char="•"/>
            </a:pPr>
            <a:r>
              <a:rPr lang="en-US" baseline="0" dirty="0" smtClean="0"/>
              <a:t>And yet!!  These type of RPGs are games “story gamers” particularly love.    Why is that?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20</a:t>
            </a:fld>
            <a:endParaRPr lang="en-US" dirty="0"/>
          </a:p>
        </p:txBody>
      </p:sp>
    </p:spTree>
    <p:extLst>
      <p:ext uri="{BB962C8B-B14F-4D97-AF65-F5344CB8AC3E}">
        <p14:creationId xmlns:p14="http://schemas.microsoft.com/office/powerpoint/2010/main" val="404316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Another interesting piece of data to bring to the table comes from MS User Research.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MS User Researcher Deborah Hendersen (who you may have seen speak earlier today) did a study a couple of years ago that might help to answer that question.  She discovered that players really hardly remember the specific plots of the games they 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When asked “tell me the plot of your favorite game” players were unable to talk at length or with much accuracy.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However, they were *very* able to recall the plots of movies and TV shows they loved.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chart above shows how many words they used in their descriptions – an objective measure that could be used to reflect their degree of recall.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21</a:t>
            </a:fld>
            <a:endParaRPr lang="en-US" dirty="0"/>
          </a:p>
        </p:txBody>
      </p:sp>
    </p:spTree>
    <p:extLst>
      <p:ext uri="{BB962C8B-B14F-4D97-AF65-F5344CB8AC3E}">
        <p14:creationId xmlns:p14="http://schemas.microsoft.com/office/powerpoint/2010/main" val="3524012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RICHARD:</a:t>
            </a:r>
          </a:p>
          <a:p>
            <a:endParaRPr lang="en-US" dirty="0" smtClean="0"/>
          </a:p>
          <a:p>
            <a:r>
              <a:rPr lang="en-US" dirty="0" smtClean="0"/>
              <a:t>* Interestingly though, players were</a:t>
            </a:r>
            <a:r>
              <a:rPr lang="en-US" baseline="0" dirty="0" smtClean="0"/>
              <a:t> able to remember game *characters* really well.  </a:t>
            </a:r>
            <a:r>
              <a:rPr lang="en-US" baseline="0" dirty="0"/>
              <a:t> </a:t>
            </a:r>
            <a:endParaRPr lang="en-US" baseline="0" dirty="0" smtClean="0"/>
          </a:p>
          <a:p>
            <a:pPr marL="171450" indent="-171450">
              <a:buFont typeface="Arial" panose="020B0604020202020204" pitchFamily="34" charset="0"/>
              <a:buChar char="•"/>
            </a:pPr>
            <a:r>
              <a:rPr lang="en-US" baseline="0" dirty="0" smtClean="0"/>
              <a:t>And the gameplay itself, and their role in it - any missions that were tightly aligned with the gameplay.  </a:t>
            </a:r>
          </a:p>
          <a:p>
            <a:pPr marL="171450" indent="-171450">
              <a:buFont typeface="Arial" panose="020B0604020202020204" pitchFamily="34" charset="0"/>
              <a:buChar char="•"/>
            </a:pPr>
            <a:r>
              <a:rPr lang="en-US" baseline="0" dirty="0" smtClean="0"/>
              <a:t>So why is this?  </a:t>
            </a:r>
          </a:p>
          <a:p>
            <a:pPr marL="171450" indent="-171450">
              <a:buFont typeface="Arial" panose="020B0604020202020204" pitchFamily="34" charset="0"/>
              <a:buChar char="•"/>
            </a:pPr>
            <a:r>
              <a:rPr lang="en-US" baseline="0" dirty="0" smtClean="0"/>
              <a:t>Some would say that it’s because we haven’t written a good story yet.  Though I agree a lot of game stories aren’t great, I say some of them are - we’ve had really smart people working on this problem for 30 years… so I don’t think our plot memorability issue is for lack of trying.  </a:t>
            </a:r>
          </a:p>
          <a:p>
            <a:pPr marL="171450" indent="-171450">
              <a:buFont typeface="Arial" panose="020B0604020202020204" pitchFamily="34" charset="0"/>
              <a:buChar char="•"/>
            </a:pPr>
            <a:r>
              <a:rPr lang="en-US" baseline="0" dirty="0" smtClean="0"/>
              <a:t>I think it’s more fundamental</a:t>
            </a:r>
          </a:p>
          <a:p>
            <a:pPr marL="171450" indent="-171450">
              <a:buFont typeface="Arial" panose="020B0604020202020204" pitchFamily="34" charset="0"/>
              <a:buChar char="•"/>
            </a:pPr>
            <a:r>
              <a:rPr lang="en-US" baseline="0" dirty="0" smtClean="0"/>
              <a:t>For one, when playing a game, players are engaged first and foremost with the game – they have to be or they can’t finish.</a:t>
            </a:r>
          </a:p>
          <a:p>
            <a:pPr marL="171450" indent="-171450">
              <a:buFont typeface="Arial" panose="020B0604020202020204" pitchFamily="34" charset="0"/>
              <a:buChar char="•"/>
            </a:pPr>
            <a:r>
              <a:rPr lang="en-US" baseline="0" dirty="0" smtClean="0"/>
              <a:t>Second of all, often in games narrative is more spaced out them gameplay – by a lot, making it very hard to track if it isn’t directly tied to the gameplay.  </a:t>
            </a:r>
            <a:endParaRPr lang="en-US" baseline="0" dirty="0" smtClean="0"/>
          </a:p>
          <a:p>
            <a:pPr marL="171450" indent="-171450">
              <a:buFont typeface="Arial" panose="020B0604020202020204" pitchFamily="34" charset="0"/>
              <a:buChar char="•"/>
            </a:pPr>
            <a:r>
              <a:rPr lang="en-US" baseline="0" dirty="0" smtClean="0"/>
              <a:t>Remember, unlike the 15 minutes Jeremy suggested works in film for sequence length, games are often much longer between plot developments.</a:t>
            </a:r>
            <a:endParaRPr lang="en-US" baseline="0" dirty="0" smtClean="0"/>
          </a:p>
          <a:p>
            <a:pPr marL="171450" indent="-171450">
              <a:buFont typeface="Arial" panose="020B0604020202020204" pitchFamily="34" charset="0"/>
              <a:buChar char="•"/>
            </a:pPr>
            <a:r>
              <a:rPr lang="en-US" baseline="0" dirty="0" smtClean="0"/>
              <a:t>And the narrative may be even more spaced out of players are challenged by a section – you don’t know how long it will take them to get through.</a:t>
            </a:r>
          </a:p>
          <a:p>
            <a:pPr marL="171450" indent="-171450">
              <a:buFont typeface="Arial" panose="020B0604020202020204" pitchFamily="34" charset="0"/>
              <a:buChar char="•"/>
            </a:pPr>
            <a:r>
              <a:rPr lang="en-US" baseline="0" dirty="0" smtClean="0"/>
              <a:t>I think by having players engage most of their brains on the gameplay, then throwing in story around it, players will pick up on some things but not others.</a:t>
            </a:r>
          </a:p>
          <a:p>
            <a:pPr marL="171450" indent="-171450">
              <a:buFont typeface="Arial" panose="020B0604020202020204" pitchFamily="34" charset="0"/>
              <a:buChar char="•"/>
            </a:pPr>
            <a:r>
              <a:rPr lang="en-US" baseline="0" dirty="0" smtClean="0"/>
              <a:t>So simple plots that align closely to the player’s objectives, perhaps…</a:t>
            </a:r>
          </a:p>
          <a:p>
            <a:pPr marL="171450" indent="-171450">
              <a:buFont typeface="Arial" panose="020B0604020202020204" pitchFamily="34" charset="0"/>
              <a:buChar char="•"/>
            </a:pPr>
            <a:r>
              <a:rPr lang="en-US" baseline="0" dirty="0" smtClean="0"/>
              <a:t>Anything more than that you’re probably screwed.</a:t>
            </a:r>
          </a:p>
          <a:p>
            <a:endParaRPr lang="en-US" dirty="0" smtClean="0"/>
          </a:p>
          <a:p>
            <a:endParaRPr lang="en-US" baseline="0" dirty="0" smtClean="0"/>
          </a:p>
          <a:p>
            <a:endParaRPr lang="en-US" baseline="0" dirty="0" smtClean="0"/>
          </a:p>
          <a:p>
            <a:r>
              <a:rPr lang="en-US" baseline="0" dirty="0" smtClean="0"/>
              <a:t>----</a:t>
            </a:r>
          </a:p>
          <a:p>
            <a:endParaRPr lang="en-US" baseline="0" dirty="0" smtClean="0"/>
          </a:p>
          <a:p>
            <a:r>
              <a:rPr lang="en-US" baseline="0" dirty="0" smtClean="0"/>
              <a:t>(Potential detour – I recently attended the McKee Story conference, and when I asked him what he thought about games, he said the thing all 70 year old writers will say “They’re not art!”  But seriously, he also said something smart – when people come to these non-passive narrative experiences, they’re looking for something fundamentally different than what they get in books/movies/plays.  They’re looking to interact first and foremost, and to appreciate a precisely crafted story as he teaches, you need to be paying attention only to that, not also distracted by gameplay.)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22</a:t>
            </a:fld>
            <a:endParaRPr lang="en-US" dirty="0"/>
          </a:p>
        </p:txBody>
      </p:sp>
    </p:spTree>
    <p:extLst>
      <p:ext uri="{BB962C8B-B14F-4D97-AF65-F5344CB8AC3E}">
        <p14:creationId xmlns:p14="http://schemas.microsoft.com/office/powerpoint/2010/main" val="321773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p>
          <a:p>
            <a:endParaRPr lang="en-US" baseline="0" dirty="0" smtClean="0"/>
          </a:p>
          <a:p>
            <a:r>
              <a:rPr lang="en-US" baseline="0" dirty="0" smtClean="0"/>
              <a:t>And you know what’s another nail in the coffin of game structure being meaningful?  Statistically, most players don’t finish games.  Even games that are known mostly for their stories, people don’t finish.</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(Yes, that’s Portal, the</a:t>
            </a:r>
            <a:r>
              <a:rPr lang="en-US" baseline="0" dirty="0" smtClean="0"/>
              <a:t> “short” game praised as game-of-the-year and a narrative triumph – less than 50% of people finished *that*)</a:t>
            </a:r>
            <a:endParaRPr lang="en-US" dirty="0" smtClean="0"/>
          </a:p>
          <a:p>
            <a:endParaRPr lang="en-US" baseline="0" dirty="0" smtClean="0"/>
          </a:p>
          <a:p>
            <a:r>
              <a:rPr lang="en-US" baseline="0" dirty="0" smtClean="0"/>
              <a:t>So how much does your third-act payoff matter if the majority of players never even see it?  </a:t>
            </a:r>
          </a:p>
          <a:p>
            <a:endParaRPr lang="en-US" baseline="0" dirty="0" smtClean="0"/>
          </a:p>
          <a:p>
            <a:r>
              <a:rPr lang="en-US" baseline="0" dirty="0" smtClean="0"/>
              <a:t>You may want to ask yourself: will people still like and get something out of my story if they never see the ending?</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23</a:t>
            </a:fld>
            <a:endParaRPr lang="en-US" dirty="0"/>
          </a:p>
        </p:txBody>
      </p:sp>
    </p:spTree>
    <p:extLst>
      <p:ext uri="{BB962C8B-B14F-4D97-AF65-F5344CB8AC3E}">
        <p14:creationId xmlns:p14="http://schemas.microsoft.com/office/powerpoint/2010/main" val="12491866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And indeed, some of those games that are legendary for their story, don’t even follow Hollywood screenwriting structure at all.</a:t>
            </a:r>
          </a:p>
          <a:p>
            <a:endParaRPr lang="en-US" dirty="0" smtClean="0"/>
          </a:p>
          <a:p>
            <a:r>
              <a:rPr lang="en-US" dirty="0" smtClean="0"/>
              <a:t>Take for instance Portal…</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Portal’s Story is about the player’s relationship to/understanding of </a:t>
            </a:r>
            <a:r>
              <a:rPr lang="en-US" dirty="0" err="1" smtClean="0"/>
              <a:t>Glados</a:t>
            </a:r>
            <a:r>
              <a:rPr lang="en-US" dirty="0" smtClean="0"/>
              <a:t> – </a:t>
            </a:r>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24</a:t>
            </a:fld>
            <a:endParaRPr lang="en-US" dirty="0"/>
          </a:p>
        </p:txBody>
      </p:sp>
    </p:spTree>
    <p:extLst>
      <p:ext uri="{BB962C8B-B14F-4D97-AF65-F5344CB8AC3E}">
        <p14:creationId xmlns:p14="http://schemas.microsoft.com/office/powerpoint/2010/main" val="1746676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I see the story structure of Portal more like this.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follow</a:t>
            </a:r>
            <a:r>
              <a:rPr lang="en-US" baseline="0" dirty="0" smtClean="0"/>
              <a:t> as our perception </a:t>
            </a:r>
            <a:r>
              <a:rPr lang="en-US" baseline="0" dirty="0" err="1" smtClean="0"/>
              <a:t>Glados</a:t>
            </a:r>
            <a:r>
              <a:rPr lang="en-US" baseline="0" dirty="0" smtClean="0"/>
              <a:t> goes from friendly test-giver to possibly broken AI to revealing herself to </a:t>
            </a:r>
            <a:r>
              <a:rPr lang="en-US" dirty="0" smtClean="0"/>
              <a:t> be homicidal</a:t>
            </a:r>
            <a:r>
              <a:rPr lang="en-US" baseline="0" dirty="0" smtClean="0"/>
              <a:t> – our relationship with her follows a straight arc, as does the game’s difficulty/complexity – </a:t>
            </a:r>
          </a:p>
          <a:p>
            <a:endParaRPr lang="en-US" baseline="0" dirty="0" smtClean="0"/>
          </a:p>
          <a:p>
            <a:r>
              <a:rPr lang="en-US" baseline="0" dirty="0" smtClean="0"/>
              <a:t>There aren’t twists or complications per se that don’t fall directly out of her character</a:t>
            </a:r>
            <a:endParaRPr lang="en-US" dirty="0" smtClean="0"/>
          </a:p>
          <a:p>
            <a:endParaRPr lang="en-US" dirty="0" smtClean="0"/>
          </a:p>
          <a:p>
            <a:r>
              <a:rPr lang="en-US" dirty="0" smtClean="0"/>
              <a:t>Story wise, more of a straight character study than a plot with ups and downs.</a:t>
            </a:r>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25</a:t>
            </a:fld>
            <a:endParaRPr lang="en-US" dirty="0"/>
          </a:p>
        </p:txBody>
      </p:sp>
    </p:spTree>
    <p:extLst>
      <p:ext uri="{BB962C8B-B14F-4D97-AF65-F5344CB8AC3E}">
        <p14:creationId xmlns:p14="http://schemas.microsoft.com/office/powerpoint/2010/main" val="952015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Or </a:t>
            </a:r>
            <a:r>
              <a:rPr lang="en-US" dirty="0" err="1" smtClean="0"/>
              <a:t>BioShock</a:t>
            </a:r>
            <a:r>
              <a:rPr lang="en-US" dirty="0" smtClean="0"/>
              <a:t> 2, a story I liked a lot</a:t>
            </a:r>
            <a:r>
              <a:rPr lang="en-US" baseline="0" dirty="0" smtClean="0"/>
              <a:t> – a mostly linear “fat pipe” game that defies normal structural analysis.</a:t>
            </a:r>
          </a:p>
          <a:p>
            <a:endParaRPr lang="en-US" baseline="0" dirty="0" smtClean="0"/>
          </a:p>
          <a:p>
            <a:r>
              <a:rPr lang="en-US" baseline="0" dirty="0" smtClean="0"/>
              <a:t>The story explores your </a:t>
            </a:r>
            <a:r>
              <a:rPr lang="en-US" baseline="0" dirty="0" smtClean="0"/>
              <a:t>relationship with a daughter-like figure, and how the choices you make as a player end </a:t>
            </a:r>
            <a:r>
              <a:rPr lang="en-US" baseline="0" dirty="0" smtClean="0"/>
              <a:t>up shaping her life.  </a:t>
            </a:r>
          </a:p>
          <a:p>
            <a:endParaRPr lang="en-US" baseline="0" dirty="0" smtClean="0"/>
          </a:p>
          <a:p>
            <a:r>
              <a:rPr lang="en-US" baseline="0" dirty="0" smtClean="0"/>
              <a:t>I asked Jordan Thomas, the game’s writer, if he was thinking about structure when he was writing it…</a:t>
            </a:r>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26</a:t>
            </a:fld>
            <a:endParaRPr lang="en-US" dirty="0"/>
          </a:p>
        </p:txBody>
      </p:sp>
    </p:spTree>
    <p:extLst>
      <p:ext uri="{BB962C8B-B14F-4D97-AF65-F5344CB8AC3E}">
        <p14:creationId xmlns:p14="http://schemas.microsoft.com/office/powerpoint/2010/main" val="485905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RICHARD:</a:t>
            </a:r>
          </a:p>
          <a:p>
            <a:endParaRPr lang="en-US" baseline="0" dirty="0" smtClean="0"/>
          </a:p>
          <a:p>
            <a:r>
              <a:rPr lang="en-US" baseline="0" dirty="0" smtClean="0"/>
              <a:t>… and he being Jordan Thomas gave a mind-melting answer.    He said</a:t>
            </a:r>
          </a:p>
          <a:p>
            <a:endParaRPr lang="en-US" baseline="0" dirty="0" smtClean="0"/>
          </a:p>
          <a:p>
            <a:r>
              <a:rPr lang="en-US" baseline="0" dirty="0" smtClean="0"/>
              <a:t>He </a:t>
            </a:r>
            <a:r>
              <a:rPr lang="en-US" baseline="0" dirty="0" smtClean="0"/>
              <a:t>thoughts about three act structure, but deliberately didn’t let it play out conventionally because of the medium.</a:t>
            </a:r>
          </a:p>
          <a:p>
            <a:endParaRPr lang="en-US" baseline="0" dirty="0" smtClean="0"/>
          </a:p>
          <a:p>
            <a:r>
              <a:rPr lang="en-US" baseline="0" dirty="0" smtClean="0"/>
              <a:t>If you’ve played the game, you’ll understand this quote, maybe.  I’ll leave that for you to cogitate on later.  </a:t>
            </a:r>
            <a:endParaRPr lang="en-US" baseline="0" dirty="0" smtClean="0"/>
          </a:p>
          <a:p>
            <a:endParaRPr lang="en-US" baseline="0" dirty="0" smtClean="0"/>
          </a:p>
          <a:p>
            <a:r>
              <a:rPr lang="en-US" baseline="0" dirty="0" smtClean="0"/>
              <a:t>But we see that he had to move away from structure in order to do what he wanted with this very distinct game story.</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27</a:t>
            </a:fld>
            <a:endParaRPr lang="en-US" dirty="0"/>
          </a:p>
        </p:txBody>
      </p:sp>
    </p:spTree>
    <p:extLst>
      <p:ext uri="{BB962C8B-B14F-4D97-AF65-F5344CB8AC3E}">
        <p14:creationId xmlns:p14="http://schemas.microsoft.com/office/powerpoint/2010/main" val="1199445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And</a:t>
            </a:r>
            <a:r>
              <a:rPr lang="en-US" baseline="0" dirty="0" smtClean="0"/>
              <a:t> what of the recent crop of indie games, praised by critics and fans for their bold new takes on game Narrative…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For instance, in Papers Please you don’t even really know the story is happening until very late in the game – it’s so entwined in the game mechanics. Not unlike a “cinema </a:t>
            </a:r>
            <a:r>
              <a:rPr lang="en-US" baseline="0" dirty="0" err="1" smtClean="0"/>
              <a:t>verite</a:t>
            </a:r>
            <a:r>
              <a:rPr lang="en-US" baseline="0" dirty="0" smtClean="0"/>
              <a:t>” experience - slice-of-life without clear start or end – choice points are inserted into the progression of events organically, and intertwined with game mechanics in a way you may miss them entirely – where you may not realize that the “tension is rising” until it’s already too late – and there’s 20 (?) different endings!</a:t>
            </a:r>
          </a:p>
          <a:p>
            <a:endParaRPr lang="en-US" baseline="0" dirty="0" smtClean="0"/>
          </a:p>
          <a:p>
            <a:r>
              <a:rPr lang="en-US" baseline="0" dirty="0" smtClean="0"/>
              <a:t>And </a:t>
            </a:r>
            <a:r>
              <a:rPr lang="en-US" baseline="0" dirty="0" smtClean="0"/>
              <a:t>Stanley </a:t>
            </a:r>
            <a:r>
              <a:rPr lang="en-US" baseline="0" dirty="0" smtClean="0"/>
              <a:t>Parable is… the Stanley Parable.  Linear-Structured it’s not.  </a:t>
            </a:r>
          </a:p>
          <a:p>
            <a:endParaRPr lang="en-US" baseline="0" dirty="0" smtClean="0"/>
          </a:p>
          <a:p>
            <a:r>
              <a:rPr lang="en-US" baseline="0" dirty="0" smtClean="0"/>
              <a:t>So these narrative indie games don’t fit any sort of conventional story structure, but make you live out gripping stories in ways only a game can.  </a:t>
            </a:r>
          </a:p>
          <a:p>
            <a:endParaRPr lang="en-US" baseline="0" dirty="0" smtClean="0"/>
          </a:p>
          <a:p>
            <a:r>
              <a:rPr lang="en-US" baseline="0" dirty="0" smtClean="0"/>
              <a:t>It seems like we have as many examples that don’t use structure in any traditional sense as that do… and the ones people really love often don’t seem to worry about it.</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28</a:t>
            </a:fld>
            <a:endParaRPr lang="en-US" dirty="0"/>
          </a:p>
        </p:txBody>
      </p:sp>
    </p:spTree>
    <p:extLst>
      <p:ext uri="{BB962C8B-B14F-4D97-AF65-F5344CB8AC3E}">
        <p14:creationId xmlns:p14="http://schemas.microsoft.com/office/powerpoint/2010/main" val="1702735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When</a:t>
            </a:r>
            <a:r>
              <a:rPr lang="en-US" baseline="0" dirty="0" smtClean="0"/>
              <a:t> we started working on this talk we </a:t>
            </a:r>
            <a:r>
              <a:rPr lang="en-US" baseline="0" dirty="0" smtClean="0"/>
              <a:t>thought that we would propose a new way of thinking about structure for games</a:t>
            </a:r>
          </a:p>
          <a:p>
            <a:endParaRPr lang="en-US" baseline="0" dirty="0" smtClean="0"/>
          </a:p>
          <a:p>
            <a:r>
              <a:rPr lang="en-US" baseline="0" dirty="0" smtClean="0"/>
              <a:t>Perhaps suggest a structure that could work for all games.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517321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endParaRPr lang="en-US" baseline="0" dirty="0" smtClean="0"/>
          </a:p>
          <a:p>
            <a:r>
              <a:rPr lang="en-US" dirty="0" smtClean="0"/>
              <a:t>If you’re like me, you may have seen </a:t>
            </a:r>
            <a:r>
              <a:rPr lang="en-US" b="1" u="sng" dirty="0" smtClean="0"/>
              <a:t>this</a:t>
            </a:r>
            <a:r>
              <a:rPr lang="en-US" dirty="0" smtClean="0"/>
              <a:t> one in a book</a:t>
            </a:r>
            <a:r>
              <a:rPr lang="en-US" baseline="0" dirty="0" smtClean="0"/>
              <a:t> of short stories in middle school – Tell-Tale Heart, An Occurrence at Owl Creek Bridge, that sort of thing.</a:t>
            </a:r>
          </a:p>
          <a:p>
            <a:r>
              <a:rPr lang="en-US" baseline="0" dirty="0" smtClean="0"/>
              <a:t>Or maybe yours used the word “</a:t>
            </a:r>
            <a:r>
              <a:rPr lang="en-US" b="1" u="sng" baseline="0" dirty="0" smtClean="0"/>
              <a:t>exposition</a:t>
            </a:r>
            <a:r>
              <a:rPr lang="en-US" baseline="0" dirty="0" smtClean="0"/>
              <a:t>” for the first part.</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417910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But guess what?  </a:t>
            </a:r>
          </a:p>
          <a:p>
            <a:endParaRPr lang="en-US" dirty="0" smtClean="0"/>
          </a:p>
          <a:p>
            <a:r>
              <a:rPr lang="en-US" dirty="0" smtClean="0"/>
              <a:t>We reached</a:t>
            </a:r>
            <a:r>
              <a:rPr lang="en-US" baseline="0" dirty="0" smtClean="0"/>
              <a:t> a different conclusion.</a:t>
            </a:r>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747565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r>
              <a:rPr lang="en-US" dirty="0" smtClean="0"/>
              <a:t>I’m going to be bold and say that</a:t>
            </a:r>
            <a:r>
              <a:rPr lang="en-US" baseline="0" dirty="0" smtClean="0"/>
              <a:t> William Goldman doesn’t work here.  Game stories are NOT about structure.  </a:t>
            </a:r>
          </a:p>
          <a:p>
            <a:endParaRPr lang="en-US" baseline="0" dirty="0" smtClean="0"/>
          </a:p>
          <a:p>
            <a:r>
              <a:rPr lang="en-US" baseline="0" dirty="0" smtClean="0"/>
              <a:t>Structure may work for some games, but I think the evidence we’ve presented here today suggests that it is no where near the pre-requisite to narrative success that it is in linear media.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 don’t think there is one “globally applicable game structure”,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if narrative structure is the first thing you’re worrying about in your story, you’re doing your narrative wrong.  </a:t>
            </a:r>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31</a:t>
            </a:fld>
            <a:endParaRPr lang="en-US" dirty="0"/>
          </a:p>
        </p:txBody>
      </p:sp>
    </p:spTree>
    <p:extLst>
      <p:ext uri="{BB962C8B-B14F-4D97-AF65-F5344CB8AC3E}">
        <p14:creationId xmlns:p14="http://schemas.microsoft.com/office/powerpoint/2010/main" val="488693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p>
          <a:p>
            <a:r>
              <a:rPr lang="en-US" dirty="0" smtClean="0"/>
              <a:t>So, if it’s non-structural,</a:t>
            </a:r>
            <a:r>
              <a:rPr lang="en-US" baseline="0" dirty="0" smtClean="0"/>
              <a:t> </a:t>
            </a:r>
            <a:r>
              <a:rPr lang="en-US" baseline="0" dirty="0" smtClean="0"/>
              <a:t>what conclusions can we draw for </a:t>
            </a:r>
            <a:r>
              <a:rPr lang="en-US" baseline="0" dirty="0" smtClean="0"/>
              <a:t>how to approach game </a:t>
            </a:r>
            <a:r>
              <a:rPr lang="en-US" baseline="0" dirty="0" smtClean="0"/>
              <a:t>narrative?</a:t>
            </a:r>
          </a:p>
          <a:p>
            <a:r>
              <a:rPr lang="en-US" baseline="0" dirty="0" smtClean="0"/>
              <a:t>First of all: In games, plot is highly overrated.  </a:t>
            </a:r>
            <a:r>
              <a:rPr lang="en-US" baseline="0" dirty="0" smtClean="0"/>
              <a:t>I have often told teams this, </a:t>
            </a:r>
            <a:r>
              <a:rPr lang="en-US" baseline="0" dirty="0" smtClean="0"/>
              <a:t>and they often didn’t believe me.  But the user research data accumulated by </a:t>
            </a:r>
            <a:r>
              <a:rPr lang="en-US" baseline="0" dirty="0" smtClean="0"/>
              <a:t>Deborah </a:t>
            </a:r>
            <a:r>
              <a:rPr lang="en-US" baseline="0" dirty="0" smtClean="0"/>
              <a:t>Henderson and MS UR proves it out.  Players don’t remember plot.</a:t>
            </a:r>
          </a:p>
          <a:p>
            <a:r>
              <a:rPr lang="en-US" baseline="0" dirty="0" smtClean="0"/>
              <a:t>What do they remember? Character, and their own user experience.</a:t>
            </a:r>
          </a:p>
          <a:p>
            <a:r>
              <a:rPr lang="en-US" baseline="0" dirty="0" smtClean="0"/>
              <a:t>SO: Focus on </a:t>
            </a:r>
            <a:r>
              <a:rPr lang="en-US" b="1" u="sng" baseline="0" dirty="0" smtClean="0"/>
              <a:t>character</a:t>
            </a:r>
            <a:r>
              <a:rPr lang="en-US" baseline="0" dirty="0" smtClean="0"/>
              <a:t> – but make sure the character’s motivations are aligned with the motivations you’re leading the player to experience as well.  A seamless marriage of those things will satisfy them, delight them, and stick with them for a lot longer than your plot ever will.</a:t>
            </a:r>
          </a:p>
          <a:p>
            <a:r>
              <a:rPr lang="en-US" baseline="0" dirty="0" smtClean="0"/>
              <a:t>In the same vein, make sure your </a:t>
            </a:r>
            <a:r>
              <a:rPr lang="en-US" b="1" u="sng" baseline="0" dirty="0" smtClean="0"/>
              <a:t>story</a:t>
            </a:r>
            <a:r>
              <a:rPr lang="en-US" baseline="0" dirty="0" smtClean="0"/>
              <a:t> is aligned with the structural needs of your game’s design, not only in the user experience, but also in aspects like the learn-practice-master loop and level and mission design.</a:t>
            </a:r>
          </a:p>
          <a:p>
            <a:r>
              <a:rPr lang="en-US" baseline="0" dirty="0" smtClean="0"/>
              <a:t>To the extent you do build out a plot, pay close </a:t>
            </a:r>
            <a:r>
              <a:rPr lang="en-US" b="1" u="sng" baseline="0" dirty="0" smtClean="0"/>
              <a:t>attention</a:t>
            </a:r>
            <a:r>
              <a:rPr lang="en-US" baseline="0" dirty="0" smtClean="0"/>
              <a:t> to the needs of those elements and construct the dramatic rhythms of the experience to support them.</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25621326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baseline="0" dirty="0" smtClean="0"/>
          </a:p>
          <a:p>
            <a:pPr marL="171450" indent="-171450">
              <a:buFont typeface="Arial" panose="020B0604020202020204" pitchFamily="34" charset="0"/>
              <a:buChar char="•"/>
            </a:pPr>
            <a:r>
              <a:rPr lang="en-US" baseline="0" dirty="0" smtClean="0"/>
              <a:t>I challenge everyone is room to think about what you remember about games  with stories you love.</a:t>
            </a:r>
          </a:p>
          <a:p>
            <a:pPr marL="171450" indent="-171450">
              <a:buFont typeface="Arial" panose="020B0604020202020204" pitchFamily="34" charset="0"/>
              <a:buChar char="•"/>
            </a:pPr>
            <a:r>
              <a:rPr lang="en-US" baseline="0" dirty="0" smtClean="0"/>
              <a:t>I’ll bet you it’s either gameplay you participated in (perhaps a specific moment) or interesting characters.  </a:t>
            </a:r>
          </a:p>
          <a:p>
            <a:pPr marL="171450" indent="-171450">
              <a:buFont typeface="Arial" panose="020B0604020202020204" pitchFamily="34" charset="0"/>
              <a:buChar char="•"/>
            </a:pPr>
            <a:r>
              <a:rPr lang="en-US" baseline="0" dirty="0" smtClean="0"/>
              <a:t>Even for the games that had strong structures, it’s probably NOT the plot that you remembered.  </a:t>
            </a:r>
          </a:p>
          <a:p>
            <a:endParaRPr lang="en-US" baseline="0"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pPr/>
              <a:t>33</a:t>
            </a:fld>
            <a:endParaRPr lang="en-US" dirty="0"/>
          </a:p>
        </p:txBody>
      </p:sp>
    </p:spTree>
    <p:extLst>
      <p:ext uri="{BB962C8B-B14F-4D97-AF65-F5344CB8AC3E}">
        <p14:creationId xmlns:p14="http://schemas.microsoft.com/office/powerpoint/2010/main" val="3920384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RICHARD:</a:t>
            </a:r>
          </a:p>
          <a:p>
            <a:endParaRPr lang="en-US" dirty="0" smtClean="0"/>
          </a:p>
          <a:p>
            <a:pPr marL="171450" indent="-171450">
              <a:buFont typeface="Arial" panose="020B0604020202020204" pitchFamily="34" charset="0"/>
              <a:buChar char="•"/>
            </a:pPr>
            <a:r>
              <a:rPr lang="en-US" dirty="0" smtClean="0"/>
              <a:t>And chances are when you think of some of your favorite </a:t>
            </a:r>
            <a:r>
              <a:rPr lang="en-US" dirty="0" smtClean="0"/>
              <a:t>stories </a:t>
            </a:r>
            <a:r>
              <a:rPr lang="en-US" baseline="0" dirty="0" smtClean="0"/>
              <a:t>many of them, like the ones we talked about today,  have nothing to do with conventional narrative structure. </a:t>
            </a:r>
          </a:p>
          <a:p>
            <a:pPr marL="171450" indent="-171450">
              <a:buFont typeface="Arial" panose="020B0604020202020204" pitchFamily="34" charset="0"/>
              <a:buChar char="•"/>
            </a:pPr>
            <a:r>
              <a:rPr lang="en-US" baseline="0" dirty="0" smtClean="0"/>
              <a:t>It’s my sincere hope that we’ve presented enough evidence today to the hardcore </a:t>
            </a:r>
            <a:r>
              <a:rPr lang="en-US" baseline="0" dirty="0" err="1" smtClean="0"/>
              <a:t>structuralists</a:t>
            </a:r>
            <a:r>
              <a:rPr lang="en-US" baseline="0" dirty="0" smtClean="0"/>
              <a:t> in the audience will soften their positions and have no choice but to admit that our medium is not one where structure is king.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And</a:t>
            </a:r>
            <a:r>
              <a:rPr lang="en-US" baseline="0" dirty="0" smtClean="0"/>
              <a:t> for those of you who agrees with us, I hope this talk has given you ammunition, so that the </a:t>
            </a:r>
            <a:r>
              <a:rPr lang="en-US" dirty="0" smtClean="0"/>
              <a:t>next </a:t>
            </a:r>
            <a:r>
              <a:rPr lang="en-US" baseline="0" dirty="0" smtClean="0"/>
              <a:t>someone comes into your office waving the latest trendiest screenplay structure book at you as a way </a:t>
            </a:r>
            <a:r>
              <a:rPr lang="en-US" baseline="0" dirty="0" smtClean="0"/>
              <a:t>to “make </a:t>
            </a:r>
            <a:r>
              <a:rPr lang="en-US" baseline="0" dirty="0" smtClean="0"/>
              <a:t>your story better”, tell them that you heard some guys at GDC boldly proclaim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“Death to the Three Act Structure!”</a:t>
            </a:r>
            <a:endParaRPr lang="en-US" dirty="0" smtClean="0"/>
          </a:p>
          <a:p>
            <a:pPr marL="171450" indent="-171450">
              <a:buFont typeface="Arial" panose="020B0604020202020204" pitchFamily="34" charset="0"/>
              <a:buChar char="•"/>
            </a:pPr>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34</a:t>
            </a:fld>
            <a:endParaRPr lang="en-US" dirty="0"/>
          </a:p>
        </p:txBody>
      </p:sp>
    </p:spTree>
    <p:extLst>
      <p:ext uri="{BB962C8B-B14F-4D97-AF65-F5344CB8AC3E}">
        <p14:creationId xmlns:p14="http://schemas.microsoft.com/office/powerpoint/2010/main" val="894387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pPr/>
              <a:t>35</a:t>
            </a:fld>
            <a:endParaRPr lang="en-US" dirty="0"/>
          </a:p>
        </p:txBody>
      </p:sp>
    </p:spTree>
    <p:extLst>
      <p:ext uri="{BB962C8B-B14F-4D97-AF65-F5344CB8AC3E}">
        <p14:creationId xmlns:p14="http://schemas.microsoft.com/office/powerpoint/2010/main" val="229601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 maybe it said “</a:t>
            </a:r>
            <a:r>
              <a:rPr lang="en-US" b="1" u="sng" baseline="0" dirty="0" smtClean="0"/>
              <a:t>Setting</a:t>
            </a:r>
            <a:r>
              <a:rPr lang="en-US" baseline="0" dirty="0" smtClean="0"/>
              <a:t> and characters.”  (I always did love the word “denouement” best for the end part, though.)</a:t>
            </a:r>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915968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Maybe it used the word “</a:t>
            </a:r>
            <a:r>
              <a:rPr lang="en-US" b="1" u="sng" baseline="0" dirty="0" smtClean="0"/>
              <a:t>Complication</a:t>
            </a:r>
            <a:r>
              <a:rPr lang="en-US" baseline="0" dirty="0" smtClean="0"/>
              <a:t>” instead.</a:t>
            </a:r>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003037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Maybe </a:t>
            </a:r>
            <a:r>
              <a:rPr lang="en-US" baseline="0" dirty="0" smtClean="0"/>
              <a:t>you’ve even read about something called </a:t>
            </a:r>
            <a:r>
              <a:rPr lang="en-US" b="1" u="sng" baseline="0" dirty="0" smtClean="0"/>
              <a:t>Freytag’s</a:t>
            </a:r>
            <a:r>
              <a:rPr lang="en-US" baseline="0" dirty="0" smtClean="0"/>
              <a:t> Triangle…</a:t>
            </a:r>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37452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TOM: </a:t>
            </a:r>
          </a:p>
          <a:p>
            <a:r>
              <a:rPr lang="en-US" baseline="0" dirty="0" smtClean="0"/>
              <a:t>… an analysis by a 19</a:t>
            </a:r>
            <a:r>
              <a:rPr lang="en-US" baseline="30000" dirty="0" smtClean="0"/>
              <a:t>th</a:t>
            </a:r>
            <a:r>
              <a:rPr lang="en-US" baseline="0" dirty="0" smtClean="0"/>
              <a:t> century German novelist and playwright named Gustav Freytag.  It looks pretty similar in some ways, but it embellishes on the verbiage a bit.</a:t>
            </a:r>
          </a:p>
          <a:p>
            <a:r>
              <a:rPr lang="en-US" baseline="0" dirty="0" smtClean="0"/>
              <a:t>The specifics here aren’t important; what matters is that the idea of an ideal story structure has been around for a very long time.</a:t>
            </a:r>
          </a:p>
          <a:p>
            <a:r>
              <a:rPr lang="en-US" baseline="0" dirty="0" smtClean="0"/>
              <a:t>In fact, what Freytag was analyzing was something much older, something you may have heard of even if you don’t totally know what it is – something called </a:t>
            </a:r>
            <a:r>
              <a:rPr lang="en-US" b="0" baseline="0" dirty="0" smtClean="0"/>
              <a:t>Three-Act </a:t>
            </a:r>
            <a:r>
              <a:rPr lang="en-US" b="1" u="sng" baseline="0" dirty="0" smtClean="0"/>
              <a:t>Structure</a:t>
            </a:r>
            <a:r>
              <a:rPr lang="en-US" b="0" baseline="0" dirty="0" smtClean="0"/>
              <a:t>…</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05842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Three-Act Structure goes back at least as far as 300 BC and </a:t>
            </a:r>
            <a:r>
              <a:rPr lang="en-US" b="1" u="sng" baseline="0" dirty="0" smtClean="0"/>
              <a:t>Aristotle</a:t>
            </a:r>
            <a:r>
              <a:rPr lang="en-US" baseline="0" dirty="0" smtClean="0"/>
              <a:t> (Greek dude).  In the </a:t>
            </a:r>
            <a:r>
              <a:rPr lang="en-US" i="1" baseline="0" dirty="0" smtClean="0"/>
              <a:t>Poetics</a:t>
            </a:r>
            <a:r>
              <a:rPr lang="en-US" i="0" baseline="0" dirty="0" smtClean="0"/>
              <a:t>, he asserted that the ideal story had three </a:t>
            </a:r>
            <a:r>
              <a:rPr lang="en-US" b="0" i="0" baseline="0" dirty="0" smtClean="0"/>
              <a:t>parts</a:t>
            </a:r>
            <a:r>
              <a:rPr lang="en-US" i="0" baseline="0" dirty="0" smtClean="0"/>
              <a:t>: </a:t>
            </a:r>
            <a:r>
              <a:rPr lang="en-US" b="1" i="0" u="sng" baseline="0" dirty="0" err="1" smtClean="0"/>
              <a:t>Protasis</a:t>
            </a:r>
            <a:r>
              <a:rPr lang="en-US" i="0" baseline="0" dirty="0" smtClean="0"/>
              <a:t>, Epitasis, and Catastrophe.</a:t>
            </a:r>
          </a:p>
          <a:p>
            <a:r>
              <a:rPr lang="en-US" i="0" baseline="0" dirty="0" smtClean="0"/>
              <a:t>Which is basically just a classy Greek way of saying BEGINNING, MIDDLE, and END.</a:t>
            </a:r>
          </a:p>
          <a:p>
            <a:r>
              <a:rPr lang="en-US" baseline="0" dirty="0" smtClean="0"/>
              <a:t>At least since Aristotle, people have analyzed story in every medium (theater, fiction, film, etc.) to try to figure out its optimal structure, or, failing that, at least the optimal structure for a given </a:t>
            </a:r>
            <a:r>
              <a:rPr lang="en-US" b="1" u="sng" baseline="0" dirty="0" smtClean="0"/>
              <a:t>medium</a:t>
            </a:r>
            <a:r>
              <a:rPr lang="en-US" baseline="0" dirty="0" smtClean="0"/>
              <a: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1356903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TOM:</a:t>
            </a:r>
          </a:p>
          <a:p>
            <a:r>
              <a:rPr lang="en-US" dirty="0" smtClean="0"/>
              <a:t>And when the Hollywood trailblazers of yore asked</a:t>
            </a:r>
            <a:r>
              <a:rPr lang="en-US" baseline="0" dirty="0" smtClean="0"/>
              <a:t> that question, they came up with something </a:t>
            </a:r>
            <a:r>
              <a:rPr lang="en-US" b="1" u="sng" baseline="0" dirty="0" smtClean="0"/>
              <a:t>revolutionary</a:t>
            </a:r>
            <a:r>
              <a:rPr lang="en-US" baseline="0" dirty="0" smtClean="0"/>
              <a:t>.  (PAUSE)</a:t>
            </a:r>
          </a:p>
          <a:p>
            <a:r>
              <a:rPr lang="en-US" baseline="0" dirty="0" smtClean="0"/>
              <a:t>Okay, that’s a little reductive.  Film </a:t>
            </a:r>
            <a:r>
              <a:rPr lang="en-US" baseline="0" dirty="0" err="1" smtClean="0"/>
              <a:t>Crit</a:t>
            </a:r>
            <a:r>
              <a:rPr lang="en-US" baseline="0" dirty="0" smtClean="0"/>
              <a:t> Hulk puts it like </a:t>
            </a:r>
            <a:r>
              <a:rPr lang="en-US" b="1" u="sng" baseline="0" dirty="0" smtClean="0"/>
              <a:t>this</a:t>
            </a:r>
            <a:r>
              <a:rPr lang="en-US" b="0" baseline="0" dirty="0" smtClean="0"/>
              <a:t>: with Set Up, Confrontation, and Resolution as the three acts, punctuated by what in Hollywood are called “plot points”: events that alter the course of the story.</a:t>
            </a:r>
          </a:p>
          <a:p>
            <a:r>
              <a:rPr lang="en-US" b="0" baseline="0" dirty="0" err="1" smtClean="0"/>
              <a:t>Syd</a:t>
            </a:r>
            <a:r>
              <a:rPr lang="en-US" b="0" baseline="0" dirty="0" smtClean="0"/>
              <a:t> Field, the original screenwriting guru, embellished the </a:t>
            </a:r>
            <a:r>
              <a:rPr lang="en-US" b="1" u="sng" baseline="0" dirty="0" smtClean="0"/>
              <a:t>paradigm</a:t>
            </a:r>
            <a:r>
              <a:rPr lang="en-US" b="0" baseline="0" dirty="0" smtClean="0"/>
              <a:t> a bit, adding terms like “Inciting Incident” (the event that sets in motion the central problem or conflict of the story) and “Pinch” (events at the quarter- and three-quarter marks of Act II that </a:t>
            </a:r>
            <a:r>
              <a:rPr lang="en-US" b="0" baseline="0" dirty="0" err="1" smtClean="0"/>
              <a:t>rachet</a:t>
            </a:r>
            <a:r>
              <a:rPr lang="en-US" b="0" baseline="0" dirty="0" smtClean="0"/>
              <a:t> up the stakes in some way).</a:t>
            </a:r>
          </a:p>
          <a:p>
            <a:r>
              <a:rPr lang="en-US" b="0" baseline="0" dirty="0" smtClean="0"/>
              <a:t>(By the way, notice that, in Hollywood 3AS, Act II is actually twice as long as Acts I and III.  Almost as if it’s more of a FOUR-act structure.  </a:t>
            </a:r>
          </a:p>
          <a:p>
            <a:r>
              <a:rPr lang="en-US" b="0" baseline="0" dirty="0" err="1" smtClean="0"/>
              <a:t>Kinda</a:t>
            </a:r>
            <a:r>
              <a:rPr lang="en-US" b="0" baseline="0" dirty="0" smtClean="0"/>
              <a:t> weird.  And probably a testament to the influence of Aristotle.  But relevant, as we shall see.)</a:t>
            </a:r>
          </a:p>
          <a:p>
            <a:r>
              <a:rPr lang="en-US" b="0" baseline="0" dirty="0" smtClean="0"/>
              <a:t>Other </a:t>
            </a:r>
            <a:r>
              <a:rPr lang="en-US" b="1" u="sng" baseline="0" dirty="0" smtClean="0"/>
              <a:t>people</a:t>
            </a:r>
            <a:r>
              <a:rPr lang="en-US" b="0" baseline="0" dirty="0" smtClean="0"/>
              <a:t> have done their own analyses, but the basic shape of the triangle, the rising and falling action, is pretty much always the same.</a:t>
            </a:r>
          </a:p>
          <a:p>
            <a:r>
              <a:rPr lang="en-US" b="0" baseline="0" dirty="0" smtClean="0"/>
              <a:t>Note that each of these treats PLOT as the driving consideration -- which makes sense, since they’re all analyzing structure.  For our purposes, though, Richard and I are </a:t>
            </a:r>
            <a:r>
              <a:rPr lang="en-US" b="0" baseline="0" dirty="0" err="1" smtClean="0"/>
              <a:t>gonna</a:t>
            </a:r>
            <a:r>
              <a:rPr lang="en-US" b="0" baseline="0" dirty="0" smtClean="0"/>
              <a:t> treat PLOT as something distinct from STORY or NARRATIVE.  When we use those words, we don’t mean PLOT per se – we mean something like FICTIONAL CONTEXT.  That may seem like an esoteric distinction, but it’s </a:t>
            </a:r>
            <a:r>
              <a:rPr lang="en-US" b="0" baseline="0" dirty="0" err="1" smtClean="0"/>
              <a:t>gonna</a:t>
            </a:r>
            <a:r>
              <a:rPr lang="en-US" b="0" baseline="0" dirty="0" smtClean="0"/>
              <a:t> be useful in a minute.</a:t>
            </a:r>
          </a:p>
          <a:p>
            <a:r>
              <a:rPr lang="en-US" b="0" baseline="0" dirty="0" smtClean="0"/>
              <a:t>Now: let’s apply this paradigm to a movie we all know and </a:t>
            </a:r>
            <a:r>
              <a:rPr lang="en-US" b="1" u="sng" baseline="0" dirty="0" smtClean="0"/>
              <a:t>love</a:t>
            </a:r>
            <a:r>
              <a:rPr lang="en-US" b="0" baseline="0" dirty="0" smtClean="0"/>
              <a: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5E1094B-5BDB-BB4D-B7A7-4EB1D53EFAF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13616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71450"/>
            <a:ext cx="7772400" cy="3428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3600450"/>
            <a:ext cx="6858000" cy="6858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3634740"/>
            <a:ext cx="142876" cy="1508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3634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739C4FB-7D33-419B-8833-D1372BFD11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3BFEF-0D07-7F49-BB89-33F945A23528}"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B3BFEF-0D07-7F49-BB89-33F945A23528}"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B3BFEF-0D07-7F49-BB89-33F945A23528}" type="datetimeFigureOut">
              <a:rPr lang="en-US" smtClean="0"/>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085851"/>
            <a:ext cx="7772400" cy="3240881"/>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1451"/>
            <a:ext cx="7772400" cy="8001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8E80666-FB37-4B36-9149-507F3B0178E3}" type="datetimeFigureOut">
              <a:rPr lang="en-US" smtClean="0"/>
              <a:pPr/>
              <a:t>3/21/2014</a:t>
            </a:fld>
            <a:endParaRPr lang="en-US"/>
          </a:p>
        </p:txBody>
      </p:sp>
      <p:sp>
        <p:nvSpPr>
          <p:cNvPr id="8" name="Slide Number Placeholder 7"/>
          <p:cNvSpPr>
            <a:spLocks noGrp="1"/>
          </p:cNvSpPr>
          <p:nvPr>
            <p:ph type="sldNum" sz="quarter" idx="11"/>
          </p:nvPr>
        </p:nvSpPr>
        <p:spPr/>
        <p:txBody>
          <a:bodyPr/>
          <a:lstStyle/>
          <a:p>
            <a:fld id="{D7E63A33-8271-4DD0-9C48-789913D7C115}"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181101"/>
            <a:ext cx="329184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181101"/>
            <a:ext cx="329184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EB3BFEF-0D07-7F49-BB89-33F945A23528}"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179576"/>
            <a:ext cx="3291840" cy="47982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1694525"/>
            <a:ext cx="3291840" cy="2880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179576"/>
            <a:ext cx="3291840" cy="47982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1694525"/>
            <a:ext cx="3291840" cy="28803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EB3BFEF-0D07-7F49-BB89-33F945A23528}" type="datetimeFigureOut">
              <a:rPr lang="en-US" smtClean="0"/>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B3BFEF-0D07-7F49-BB89-33F945A23528}" type="datetimeFigureOut">
              <a:rPr lang="en-US" smtClean="0"/>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B3BFEF-0D07-7F49-BB89-33F945A23528}" type="datetimeFigureOut">
              <a:rPr lang="en-US" smtClean="0"/>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76B7B8-5DFA-6A4D-A421-4DEA634B22A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200150"/>
            <a:ext cx="5111750" cy="33604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1200150"/>
            <a:ext cx="3008313" cy="336042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3BFEF-0D07-7F49-BB89-33F945A23528}"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3634740"/>
            <a:ext cx="142876" cy="1508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363474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4286250"/>
            <a:ext cx="8153400" cy="3429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B3BFEF-0D07-7F49-BB89-33F945A23528}" type="datetimeFigureOut">
              <a:rPr lang="en-US" smtClean="0"/>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B76B7B8-5DFA-6A4D-A421-4DEA634B22AE}" type="slidenum">
              <a:rPr lang="en-US" smtClean="0"/>
              <a:t>‹#›</a:t>
            </a:fld>
            <a:endParaRPr lang="en-US"/>
          </a:p>
        </p:txBody>
      </p:sp>
      <p:sp>
        <p:nvSpPr>
          <p:cNvPr id="8" name="Title 7"/>
          <p:cNvSpPr>
            <a:spLocks noGrp="1"/>
          </p:cNvSpPr>
          <p:nvPr>
            <p:ph type="title"/>
          </p:nvPr>
        </p:nvSpPr>
        <p:spPr>
          <a:xfrm>
            <a:off x="457200" y="3714750"/>
            <a:ext cx="8153400" cy="5715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36347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14539"/>
            <a:ext cx="5791200" cy="10287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14451"/>
            <a:ext cx="7620000" cy="32801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4629151"/>
            <a:ext cx="3429000" cy="228600"/>
          </a:xfrm>
          <a:prstGeom prst="rect">
            <a:avLst/>
          </a:prstGeom>
        </p:spPr>
        <p:txBody>
          <a:bodyPr vert="horz" lIns="91440" tIns="45720" rIns="91440" bIns="0" rtlCol="0" anchor="b"/>
          <a:lstStyle>
            <a:lvl1pPr algn="l">
              <a:defRPr sz="1000">
                <a:solidFill>
                  <a:schemeClr val="tx1"/>
                </a:solidFill>
              </a:defRPr>
            </a:lvl1pPr>
          </a:lstStyle>
          <a:p>
            <a:fld id="{9EB3BFEF-0D07-7F49-BB89-33F945A23528}" type="datetimeFigureOut">
              <a:rPr lang="en-US" smtClean="0"/>
              <a:pPr/>
              <a:t>3/21/2014</a:t>
            </a:fld>
            <a:endParaRPr lang="en-US" dirty="0"/>
          </a:p>
        </p:txBody>
      </p:sp>
      <p:sp>
        <p:nvSpPr>
          <p:cNvPr id="5" name="Footer Placeholder 4"/>
          <p:cNvSpPr>
            <a:spLocks noGrp="1"/>
          </p:cNvSpPr>
          <p:nvPr>
            <p:ph type="ftr" sz="quarter" idx="3"/>
          </p:nvPr>
        </p:nvSpPr>
        <p:spPr>
          <a:xfrm>
            <a:off x="457200" y="4869657"/>
            <a:ext cx="3429000" cy="212884"/>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391843" y="4368483"/>
            <a:ext cx="986791" cy="365125"/>
          </a:xfrm>
          <a:prstGeom prst="rect">
            <a:avLst/>
          </a:prstGeom>
        </p:spPr>
        <p:txBody>
          <a:bodyPr vert="horz" lIns="91440" tIns="45720" rIns="91440" bIns="45720" rtlCol="0" anchor="ctr"/>
          <a:lstStyle>
            <a:lvl1pPr algn="l">
              <a:defRPr sz="2400" b="1">
                <a:solidFill>
                  <a:schemeClr val="tx2"/>
                </a:solidFill>
              </a:defRPr>
            </a:lvl1pPr>
          </a:lstStyle>
          <a:p>
            <a:fld id="{8B76B7B8-5DFA-6A4D-A421-4DEA634B22AE}" type="slidenum">
              <a:rPr lang="en-US" smtClean="0"/>
              <a:pPr/>
              <a:t>‹#›</a:t>
            </a:fld>
            <a:endParaRPr lang="en-US" dirty="0"/>
          </a:p>
        </p:txBody>
      </p:sp>
      <p:sp>
        <p:nvSpPr>
          <p:cNvPr id="7" name="Rectangle 6"/>
          <p:cNvSpPr/>
          <p:nvPr/>
        </p:nvSpPr>
        <p:spPr>
          <a:xfrm>
            <a:off x="9001124" y="0"/>
            <a:ext cx="142876" cy="10287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028700"/>
            <a:ext cx="142876" cy="411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gif"/><Relationship Id="rId11" Type="http://schemas.openxmlformats.org/officeDocument/2006/relationships/image" Target="../media/image24.jpg"/><Relationship Id="rId5" Type="http://schemas.openxmlformats.org/officeDocument/2006/relationships/image" Target="../media/image19.jpg"/><Relationship Id="rId10" Type="http://schemas.openxmlformats.org/officeDocument/2006/relationships/image" Target="../media/image23.jpg"/><Relationship Id="rId4" Type="http://schemas.openxmlformats.org/officeDocument/2006/relationships/image" Target="../media/image18.jp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 Id="rId9"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microsoft.com/office/2007/relationships/hdphoto" Target="../media/hdphoto1.wdp"/><Relationship Id="rId9" Type="http://schemas.openxmlformats.org/officeDocument/2006/relationships/image" Target="../media/image52.jpg"/></Relationships>
</file>

<file path=ppt/slides/_rels/slide1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53.jpg"/><Relationship Id="rId7" Type="http://schemas.openxmlformats.org/officeDocument/2006/relationships/image" Target="../media/image5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hyperlink" Target="#Finding_1"/><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Finding_4"/><Relationship Id="rId5" Type="http://schemas.openxmlformats.org/officeDocument/2006/relationships/hyperlink" Target="#Finding_3"/><Relationship Id="rId4" Type="http://schemas.openxmlformats.org/officeDocument/2006/relationships/hyperlink" Target="#Finding_2"/></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jp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9.jpg"/><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8696" y="295577"/>
            <a:ext cx="4692239" cy="2825751"/>
          </a:xfrm>
        </p:spPr>
        <p:txBody>
          <a:bodyPr>
            <a:noAutofit/>
          </a:bodyPr>
          <a:lstStyle/>
          <a:p>
            <a:pPr algn="ctr"/>
            <a:r>
              <a:rPr lang="en-US" sz="8000" dirty="0" smtClean="0"/>
              <a:t>DEATH</a:t>
            </a:r>
            <a:r>
              <a:rPr lang="en-US" sz="5400" dirty="0"/>
              <a:t> </a:t>
            </a:r>
            <a:r>
              <a:rPr lang="en-US" sz="5400" dirty="0" smtClean="0"/>
              <a:t>  </a:t>
            </a:r>
            <a:r>
              <a:rPr lang="en-US" sz="3200" dirty="0" smtClean="0"/>
              <a:t>to the</a:t>
            </a:r>
            <a:br>
              <a:rPr lang="en-US" sz="3200" dirty="0" smtClean="0"/>
            </a:br>
            <a:r>
              <a:rPr lang="en-US" sz="4800" dirty="0" smtClean="0"/>
              <a:t>Three-Act     Structure!</a:t>
            </a:r>
            <a:endParaRPr lang="en-US" sz="4800" dirty="0"/>
          </a:p>
        </p:txBody>
      </p:sp>
      <p:sp>
        <p:nvSpPr>
          <p:cNvPr id="3" name="Subtitle 2"/>
          <p:cNvSpPr>
            <a:spLocks noGrp="1"/>
          </p:cNvSpPr>
          <p:nvPr>
            <p:ph type="subTitle" idx="1"/>
          </p:nvPr>
        </p:nvSpPr>
        <p:spPr>
          <a:xfrm>
            <a:off x="445884" y="3216769"/>
            <a:ext cx="8255609" cy="654335"/>
          </a:xfrm>
        </p:spPr>
        <p:txBody>
          <a:bodyPr>
            <a:noAutofit/>
          </a:bodyPr>
          <a:lstStyle/>
          <a:p>
            <a:pPr algn="ctr"/>
            <a:r>
              <a:rPr lang="en-US" dirty="0" smtClean="0">
                <a:solidFill>
                  <a:srgbClr val="FF0000"/>
                </a:solidFill>
              </a:rPr>
              <a:t>Toward a unique structure for Game Narratives</a:t>
            </a:r>
          </a:p>
          <a:p>
            <a:endParaRPr lang="en-US" sz="1000" dirty="0" smtClean="0">
              <a:solidFill>
                <a:srgbClr val="FF0000"/>
              </a:solidFill>
            </a:endParaRPr>
          </a:p>
        </p:txBody>
      </p:sp>
      <p:sp>
        <p:nvSpPr>
          <p:cNvPr id="4" name="TextBox 3"/>
          <p:cNvSpPr txBox="1"/>
          <p:nvPr/>
        </p:nvSpPr>
        <p:spPr>
          <a:xfrm>
            <a:off x="4966918" y="3889180"/>
            <a:ext cx="4022244" cy="1200329"/>
          </a:xfrm>
          <a:prstGeom prst="rect">
            <a:avLst/>
          </a:prstGeom>
          <a:noFill/>
        </p:spPr>
        <p:txBody>
          <a:bodyPr wrap="square" rtlCol="0">
            <a:spAutoFit/>
          </a:bodyPr>
          <a:lstStyle/>
          <a:p>
            <a:pPr algn="r"/>
            <a:r>
              <a:rPr lang="en-US" dirty="0" smtClean="0">
                <a:latin typeface="Arial Black"/>
              </a:rPr>
              <a:t>Richard </a:t>
            </a:r>
            <a:r>
              <a:rPr lang="en-US" dirty="0">
                <a:latin typeface="Arial Black"/>
              </a:rPr>
              <a:t>Rouse </a:t>
            </a:r>
            <a:r>
              <a:rPr lang="en-US" dirty="0" smtClean="0">
                <a:latin typeface="Arial Black"/>
              </a:rPr>
              <a:t>III</a:t>
            </a:r>
          </a:p>
          <a:p>
            <a:pPr algn="r"/>
            <a:r>
              <a:rPr lang="en-US" dirty="0" smtClean="0">
                <a:latin typeface="Arial Black"/>
              </a:rPr>
              <a:t>Design Lead</a:t>
            </a:r>
          </a:p>
          <a:p>
            <a:pPr algn="r"/>
            <a:r>
              <a:rPr lang="en-US" dirty="0" smtClean="0">
                <a:latin typeface="Arial Black"/>
              </a:rPr>
              <a:t>Microsoft Game Studios</a:t>
            </a:r>
          </a:p>
          <a:p>
            <a:pPr algn="r"/>
            <a:r>
              <a:rPr lang="en-US" dirty="0" smtClean="0">
                <a:latin typeface="Arial Black"/>
              </a:rPr>
              <a:t>@</a:t>
            </a:r>
            <a:r>
              <a:rPr lang="en-US" dirty="0" err="1" smtClean="0">
                <a:latin typeface="Arial Black"/>
              </a:rPr>
              <a:t>richardrouseiii</a:t>
            </a:r>
            <a:endParaRPr lang="en-US" dirty="0" smtClean="0">
              <a:latin typeface="Arial Black"/>
            </a:endParaRPr>
          </a:p>
        </p:txBody>
      </p:sp>
      <p:pic>
        <p:nvPicPr>
          <p:cNvPr id="7" name="Picture 6" descr="westley.jpg"/>
          <p:cNvPicPr>
            <a:picLocks noChangeAspect="1"/>
          </p:cNvPicPr>
          <p:nvPr/>
        </p:nvPicPr>
        <p:blipFill rotWithShape="1">
          <a:blip r:embed="rId3">
            <a:extLst>
              <a:ext uri="{28A0092B-C50C-407E-A947-70E740481C1C}">
                <a14:useLocalDpi xmlns:a14="http://schemas.microsoft.com/office/drawing/2010/main" val="0"/>
              </a:ext>
            </a:extLst>
          </a:blip>
          <a:srcRect l="23895" t="10523" r="22429" b="10601"/>
          <a:stretch/>
        </p:blipFill>
        <p:spPr>
          <a:xfrm>
            <a:off x="378859" y="591993"/>
            <a:ext cx="1819837" cy="1934166"/>
          </a:xfrm>
          <a:prstGeom prst="rect">
            <a:avLst/>
          </a:prstGeom>
          <a:ln>
            <a:noFill/>
          </a:ln>
          <a:effectLst>
            <a:outerShdw blurRad="292100" dist="139700" dir="2700000" algn="tl" rotWithShape="0">
              <a:srgbClr val="333333">
                <a:alpha val="65000"/>
              </a:srgbClr>
            </a:outerShdw>
          </a:effectLst>
        </p:spPr>
      </p:pic>
      <p:pic>
        <p:nvPicPr>
          <p:cNvPr id="8" name="Picture 7" descr="Inigo-Monto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031" y="591992"/>
            <a:ext cx="1854462" cy="193416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99459" y="3871104"/>
            <a:ext cx="4637641" cy="1200329"/>
          </a:xfrm>
          <a:prstGeom prst="rect">
            <a:avLst/>
          </a:prstGeom>
          <a:noFill/>
        </p:spPr>
        <p:txBody>
          <a:bodyPr wrap="square" rtlCol="0">
            <a:spAutoFit/>
          </a:bodyPr>
          <a:lstStyle/>
          <a:p>
            <a:r>
              <a:rPr lang="en-US" dirty="0">
                <a:latin typeface="Arial Black"/>
              </a:rPr>
              <a:t>Tom Abernathy </a:t>
            </a:r>
            <a:endParaRPr lang="en-US" dirty="0" smtClean="0">
              <a:latin typeface="Arial Black"/>
            </a:endParaRPr>
          </a:p>
          <a:p>
            <a:r>
              <a:rPr lang="en-US" dirty="0" smtClean="0">
                <a:latin typeface="Arial Black"/>
              </a:rPr>
              <a:t>Narrative Lead</a:t>
            </a:r>
          </a:p>
          <a:p>
            <a:r>
              <a:rPr lang="en-US" dirty="0" smtClean="0">
                <a:latin typeface="Arial Black"/>
              </a:rPr>
              <a:t>Riot Games</a:t>
            </a:r>
          </a:p>
          <a:p>
            <a:r>
              <a:rPr lang="en-US" dirty="0" smtClean="0">
                <a:latin typeface="Arial Black"/>
              </a:rPr>
              <a:t>@</a:t>
            </a:r>
            <a:r>
              <a:rPr lang="en-US" dirty="0" err="1" smtClean="0">
                <a:latin typeface="Arial Black"/>
              </a:rPr>
              <a:t>tomabernathy</a:t>
            </a:r>
            <a:endParaRPr lang="en-US" dirty="0" smtClean="0">
              <a:latin typeface="Arial Black"/>
            </a:endParaRPr>
          </a:p>
        </p:txBody>
      </p:sp>
    </p:spTree>
    <p:extLst>
      <p:ext uri="{BB962C8B-B14F-4D97-AF65-F5344CB8AC3E}">
        <p14:creationId xmlns:p14="http://schemas.microsoft.com/office/powerpoint/2010/main" val="2980580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9"/>
            <a:ext cx="5791200" cy="753191"/>
          </a:xfrm>
        </p:spPr>
        <p:txBody>
          <a:bodyPr>
            <a:normAutofit/>
          </a:bodyPr>
          <a:lstStyle/>
          <a:p>
            <a:r>
              <a:rPr lang="en-US" dirty="0" smtClean="0"/>
              <a:t>Film example</a:t>
            </a:r>
            <a:endParaRPr lang="en-US" dirty="0"/>
          </a:p>
        </p:txBody>
      </p:sp>
      <p:pic>
        <p:nvPicPr>
          <p:cNvPr id="4" name="Content Placeholder 3" descr="Star-Wars-Post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819" r="-377"/>
          <a:stretch/>
        </p:blipFill>
        <p:spPr>
          <a:xfrm>
            <a:off x="5544864" y="326972"/>
            <a:ext cx="3080481" cy="4566149"/>
          </a:xfrm>
        </p:spPr>
      </p:pic>
      <p:pic>
        <p:nvPicPr>
          <p:cNvPr id="6" name="Picture 5" descr="toy_story.jpg"/>
          <p:cNvPicPr>
            <a:picLocks noChangeAspect="1"/>
          </p:cNvPicPr>
          <p:nvPr/>
        </p:nvPicPr>
        <p:blipFill rotWithShape="1">
          <a:blip r:embed="rId4">
            <a:extLst>
              <a:ext uri="{28A0092B-C50C-407E-A947-70E740481C1C}">
                <a14:useLocalDpi xmlns:a14="http://schemas.microsoft.com/office/drawing/2010/main" val="0"/>
              </a:ext>
            </a:extLst>
          </a:blip>
          <a:srcRect l="16671" t="16870" b="4868"/>
          <a:stretch/>
        </p:blipFill>
        <p:spPr>
          <a:xfrm>
            <a:off x="6954370" y="2911019"/>
            <a:ext cx="1670975" cy="1982102"/>
          </a:xfrm>
          <a:prstGeom prst="rect">
            <a:avLst/>
          </a:prstGeom>
        </p:spPr>
      </p:pic>
      <p:pic>
        <p:nvPicPr>
          <p:cNvPr id="5" name="Picture 4" descr="Toy-Story-DVD9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4864" y="326972"/>
            <a:ext cx="3080481" cy="4566149"/>
          </a:xfrm>
          <a:prstGeom prst="rect">
            <a:avLst/>
          </a:prstGeom>
        </p:spPr>
      </p:pic>
      <p:pic>
        <p:nvPicPr>
          <p:cNvPr id="7" name="Picture 6" descr="syd-field-paradigm.gif"/>
          <p:cNvPicPr>
            <a:picLocks noChangeAspect="1"/>
          </p:cNvPicPr>
          <p:nvPr/>
        </p:nvPicPr>
        <p:blipFill rotWithShape="1">
          <a:blip r:embed="rId6">
            <a:extLst>
              <a:ext uri="{28A0092B-C50C-407E-A947-70E740481C1C}">
                <a14:useLocalDpi xmlns:a14="http://schemas.microsoft.com/office/drawing/2010/main" val="0"/>
              </a:ext>
            </a:extLst>
          </a:blip>
          <a:srcRect l="3750" t="17697" r="3953" b="7396"/>
          <a:stretch/>
        </p:blipFill>
        <p:spPr>
          <a:xfrm>
            <a:off x="201175" y="2477433"/>
            <a:ext cx="6302003" cy="2533744"/>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8779" y="1889958"/>
            <a:ext cx="1044399" cy="5874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1337" y="1900886"/>
            <a:ext cx="1044400" cy="587475"/>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35" y="1875684"/>
            <a:ext cx="1069357" cy="601748"/>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6027" y="1882821"/>
            <a:ext cx="1069357" cy="601748"/>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9948" y="1883283"/>
            <a:ext cx="1055852" cy="594149"/>
          </a:xfrm>
          <a:prstGeom prst="rect">
            <a:avLst/>
          </a:prstGeom>
        </p:spPr>
      </p:pic>
    </p:spTree>
    <p:extLst>
      <p:ext uri="{BB962C8B-B14F-4D97-AF65-F5344CB8AC3E}">
        <p14:creationId xmlns:p14="http://schemas.microsoft.com/office/powerpoint/2010/main" val="237559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nodeType="clickEffect">
                                  <p:stCondLst>
                                    <p:cond delay="0"/>
                                  </p:stCondLst>
                                  <p:childTnLst>
                                    <p:animEffect transition="out" filter="wipe(left)">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dissolve">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38" y="2315391"/>
            <a:ext cx="8025148" cy="3228941"/>
          </a:xfrm>
          <a:prstGeom prst="rect">
            <a:avLst/>
          </a:prstGeom>
        </p:spPr>
      </p:pic>
      <p:sp>
        <p:nvSpPr>
          <p:cNvPr id="2" name="Title 1"/>
          <p:cNvSpPr>
            <a:spLocks noGrp="1"/>
          </p:cNvSpPr>
          <p:nvPr>
            <p:ph type="title"/>
          </p:nvPr>
        </p:nvSpPr>
        <p:spPr>
          <a:xfrm>
            <a:off x="331939" y="-186085"/>
            <a:ext cx="8398701" cy="1028700"/>
          </a:xfrm>
        </p:spPr>
        <p:txBody>
          <a:bodyPr>
            <a:normAutofit/>
          </a:bodyPr>
          <a:lstStyle/>
          <a:p>
            <a:r>
              <a:rPr lang="en-US" sz="4000" dirty="0" smtClean="0"/>
              <a:t>UNCHARTED 2  STRUCTURE</a:t>
            </a:r>
            <a:endParaRPr lang="en-US" sz="4000" dirty="0"/>
          </a:p>
        </p:txBody>
      </p:sp>
      <p:sp>
        <p:nvSpPr>
          <p:cNvPr id="6" name="Content Placeholder 2"/>
          <p:cNvSpPr txBox="1">
            <a:spLocks/>
          </p:cNvSpPr>
          <p:nvPr/>
        </p:nvSpPr>
        <p:spPr>
          <a:xfrm>
            <a:off x="4384425" y="2233848"/>
            <a:ext cx="977319"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Train Crash</a:t>
            </a:r>
            <a:endParaRPr lang="en-US" sz="900" dirty="0"/>
          </a:p>
        </p:txBody>
      </p:sp>
      <p:sp>
        <p:nvSpPr>
          <p:cNvPr id="8" name="Content Placeholder 2"/>
          <p:cNvSpPr txBox="1">
            <a:spLocks/>
          </p:cNvSpPr>
          <p:nvPr/>
        </p:nvSpPr>
        <p:spPr>
          <a:xfrm>
            <a:off x="811090" y="2239469"/>
            <a:ext cx="1287948"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Betrayed by Flynn</a:t>
            </a:r>
            <a:endParaRPr lang="en-US" sz="900" dirty="0"/>
          </a:p>
        </p:txBody>
      </p:sp>
      <p:sp>
        <p:nvSpPr>
          <p:cNvPr id="9" name="Content Placeholder 2"/>
          <p:cNvSpPr txBox="1">
            <a:spLocks/>
          </p:cNvSpPr>
          <p:nvPr/>
        </p:nvSpPr>
        <p:spPr>
          <a:xfrm>
            <a:off x="2913522" y="2238137"/>
            <a:ext cx="977319"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Meet Elena</a:t>
            </a:r>
            <a:endParaRPr lang="en-US" sz="900" dirty="0"/>
          </a:p>
        </p:txBody>
      </p:sp>
      <p:sp>
        <p:nvSpPr>
          <p:cNvPr id="10" name="Content Placeholder 2"/>
          <p:cNvSpPr txBox="1">
            <a:spLocks/>
          </p:cNvSpPr>
          <p:nvPr/>
        </p:nvSpPr>
        <p:spPr>
          <a:xfrm>
            <a:off x="1719645" y="2397239"/>
            <a:ext cx="1424308" cy="44645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Chloe Traitor?</a:t>
            </a:r>
            <a:endParaRPr lang="en-US" sz="900" dirty="0"/>
          </a:p>
        </p:txBody>
      </p:sp>
      <p:sp>
        <p:nvSpPr>
          <p:cNvPr id="12" name="Content Placeholder 2"/>
          <p:cNvSpPr txBox="1">
            <a:spLocks/>
          </p:cNvSpPr>
          <p:nvPr/>
        </p:nvSpPr>
        <p:spPr>
          <a:xfrm>
            <a:off x="7402777" y="2246130"/>
            <a:ext cx="1338053" cy="32260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Chloe or Elena?</a:t>
            </a:r>
            <a:endParaRPr lang="en-US" sz="900" dirty="0"/>
          </a:p>
        </p:txBody>
      </p:sp>
      <p:sp>
        <p:nvSpPr>
          <p:cNvPr id="15" name="Content Placeholder 2"/>
          <p:cNvSpPr txBox="1">
            <a:spLocks/>
          </p:cNvSpPr>
          <p:nvPr/>
        </p:nvSpPr>
        <p:spPr>
          <a:xfrm>
            <a:off x="7037144" y="2396643"/>
            <a:ext cx="1338053" cy="24634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err="1" smtClean="0"/>
              <a:t>Lazaravic</a:t>
            </a:r>
            <a:r>
              <a:rPr lang="en-US" sz="900" dirty="0" smtClean="0"/>
              <a:t> Defeated</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893" y="1533803"/>
            <a:ext cx="1236801" cy="703697"/>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792" y="1553282"/>
            <a:ext cx="1218410" cy="686187"/>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2478" y="1553282"/>
            <a:ext cx="1242009" cy="692848"/>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4861" y="1521148"/>
            <a:ext cx="1372227" cy="7127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3295" y="1533674"/>
            <a:ext cx="1255200" cy="706050"/>
          </a:xfrm>
          <a:prstGeom prst="rect">
            <a:avLst/>
          </a:prstGeom>
        </p:spPr>
      </p:pic>
      <p:sp>
        <p:nvSpPr>
          <p:cNvPr id="21" name="Content Placeholder 2"/>
          <p:cNvSpPr txBox="1">
            <a:spLocks/>
          </p:cNvSpPr>
          <p:nvPr/>
        </p:nvSpPr>
        <p:spPr>
          <a:xfrm>
            <a:off x="6171134" y="2234832"/>
            <a:ext cx="811037"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“Believe!”</a:t>
            </a:r>
            <a:endParaRPr lang="en-US" sz="900" dirty="0"/>
          </a:p>
        </p:txBody>
      </p:sp>
      <p:sp>
        <p:nvSpPr>
          <p:cNvPr id="22" name="Content Placeholder 2"/>
          <p:cNvSpPr txBox="1">
            <a:spLocks/>
          </p:cNvSpPr>
          <p:nvPr/>
        </p:nvSpPr>
        <p:spPr>
          <a:xfrm>
            <a:off x="5105750" y="2391068"/>
            <a:ext cx="1265873" cy="25329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Village Destroyed</a:t>
            </a:r>
          </a:p>
        </p:txBody>
      </p:sp>
    </p:spTree>
    <p:extLst>
      <p:ext uri="{BB962C8B-B14F-4D97-AF65-F5344CB8AC3E}">
        <p14:creationId xmlns:p14="http://schemas.microsoft.com/office/powerpoint/2010/main" val="15972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9"/>
            <a:ext cx="6149683" cy="1028700"/>
          </a:xfrm>
        </p:spPr>
        <p:txBody>
          <a:bodyPr>
            <a:normAutofit fontScale="90000"/>
          </a:bodyPr>
          <a:lstStyle/>
          <a:p>
            <a:r>
              <a:rPr lang="en-US" dirty="0" smtClean="0"/>
              <a:t>IS Serialized TV drama a better model?</a:t>
            </a:r>
            <a:endParaRPr lang="en-US" dirty="0"/>
          </a:p>
        </p:txBody>
      </p:sp>
      <p:pic>
        <p:nvPicPr>
          <p:cNvPr id="4" name="Content Placeholder 3" descr="HillStreetBlues.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41" r="195"/>
          <a:stretch/>
        </p:blipFill>
        <p:spPr>
          <a:xfrm>
            <a:off x="286227" y="1316232"/>
            <a:ext cx="2302792" cy="1752174"/>
          </a:xfrm>
          <a:prstGeom prst="rect">
            <a:avLst/>
          </a:prstGeom>
          <a:ln>
            <a:noFill/>
          </a:ln>
          <a:effectLst>
            <a:outerShdw blurRad="292100" dist="139700" dir="2700000" algn="tl" rotWithShape="0">
              <a:srgbClr val="333333">
                <a:alpha val="65000"/>
              </a:srgbClr>
            </a:outerShdw>
          </a:effectLst>
        </p:spPr>
      </p:pic>
      <p:pic>
        <p:nvPicPr>
          <p:cNvPr id="5" name="Picture 4" descr="oz-adebisi-said-1800.jpg"/>
          <p:cNvPicPr>
            <a:picLocks noChangeAspect="1"/>
          </p:cNvPicPr>
          <p:nvPr/>
        </p:nvPicPr>
        <p:blipFill rotWithShape="1">
          <a:blip r:embed="rId4">
            <a:extLst>
              <a:ext uri="{28A0092B-C50C-407E-A947-70E740481C1C}">
                <a14:useLocalDpi xmlns:a14="http://schemas.microsoft.com/office/drawing/2010/main" val="0"/>
              </a:ext>
            </a:extLst>
          </a:blip>
          <a:srcRect l="22437" r="21869"/>
          <a:stretch/>
        </p:blipFill>
        <p:spPr>
          <a:xfrm>
            <a:off x="2399217" y="1185072"/>
            <a:ext cx="2935039" cy="1317512"/>
          </a:xfrm>
          <a:prstGeom prst="rect">
            <a:avLst/>
          </a:prstGeom>
          <a:ln>
            <a:noFill/>
          </a:ln>
          <a:effectLst>
            <a:outerShdw blurRad="292100" dist="139700" dir="2700000" algn="tl" rotWithShape="0">
              <a:srgbClr val="333333">
                <a:alpha val="65000"/>
              </a:srgbClr>
            </a:outerShdw>
          </a:effectLst>
        </p:spPr>
      </p:pic>
      <p:pic>
        <p:nvPicPr>
          <p:cNvPr id="6" name="Picture 5" descr="Soprano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730" y="789771"/>
            <a:ext cx="3622351" cy="2263970"/>
          </a:xfrm>
          <a:prstGeom prst="rect">
            <a:avLst/>
          </a:prstGeom>
          <a:ln>
            <a:noFill/>
          </a:ln>
          <a:effectLst>
            <a:outerShdw blurRad="292100" dist="139700" dir="2700000" algn="tl" rotWithShape="0">
              <a:srgbClr val="333333">
                <a:alpha val="65000"/>
              </a:srgbClr>
            </a:outerShdw>
          </a:effectLst>
        </p:spPr>
      </p:pic>
      <p:pic>
        <p:nvPicPr>
          <p:cNvPr id="7" name="Picture 6" descr="Breaking_B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3461" y="2733896"/>
            <a:ext cx="2756492" cy="1837662"/>
          </a:xfrm>
          <a:prstGeom prst="rect">
            <a:avLst/>
          </a:prstGeom>
          <a:ln>
            <a:noFill/>
          </a:ln>
          <a:effectLst>
            <a:outerShdw blurRad="292100" dist="139700" dir="2700000" algn="tl" rotWithShape="0">
              <a:srgbClr val="333333">
                <a:alpha val="65000"/>
              </a:srgbClr>
            </a:outerShdw>
          </a:effectLst>
        </p:spPr>
      </p:pic>
      <p:pic>
        <p:nvPicPr>
          <p:cNvPr id="8" name="Picture 7" descr="The Wir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85388" y="1899105"/>
            <a:ext cx="2163300" cy="1465973"/>
          </a:xfrm>
          <a:prstGeom prst="rect">
            <a:avLst/>
          </a:prstGeom>
          <a:ln>
            <a:noFill/>
          </a:ln>
          <a:effectLst>
            <a:outerShdw blurRad="292100" dist="139700" dir="2700000" algn="tl" rotWithShape="0">
              <a:srgbClr val="333333">
                <a:alpha val="65000"/>
              </a:srgbClr>
            </a:outerShdw>
          </a:effectLst>
        </p:spPr>
      </p:pic>
      <p:pic>
        <p:nvPicPr>
          <p:cNvPr id="9" name="Picture 8" descr="GO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2863122"/>
            <a:ext cx="3050777" cy="1708436"/>
          </a:xfrm>
          <a:prstGeom prst="rect">
            <a:avLst/>
          </a:prstGeom>
          <a:ln>
            <a:noFill/>
          </a:ln>
          <a:effectLst>
            <a:outerShdw blurRad="292100" dist="139700" dir="2700000" algn="tl" rotWithShape="0">
              <a:srgbClr val="333333">
                <a:alpha val="65000"/>
              </a:srgbClr>
            </a:outerShdw>
          </a:effectLst>
        </p:spPr>
      </p:pic>
      <p:pic>
        <p:nvPicPr>
          <p:cNvPr id="10" name="Picture 9" descr="mad_menf3fcea26154c7cb-s6-c30.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4972" y="3068406"/>
            <a:ext cx="3408489" cy="1912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145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311345"/>
            <a:ext cx="8868229" cy="1028700"/>
          </a:xfrm>
        </p:spPr>
        <p:txBody>
          <a:bodyPr>
            <a:normAutofit/>
          </a:bodyPr>
          <a:lstStyle/>
          <a:p>
            <a:r>
              <a:rPr lang="en-US" dirty="0" smtClean="0"/>
              <a:t>The Walking </a:t>
            </a:r>
            <a:r>
              <a:rPr lang="en-US" dirty="0" err="1" smtClean="0"/>
              <a:t>DeaD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464" y="3745011"/>
            <a:ext cx="2280345" cy="1282694"/>
          </a:xfrm>
          <a:prstGeom prst="rect">
            <a:avLst/>
          </a:prstGeom>
          <a:effectLst>
            <a:outerShdw blurRad="292100" dist="139700" dir="2700000" algn="tl"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6543" y="886221"/>
            <a:ext cx="2088610" cy="1094051"/>
          </a:xfrm>
          <a:prstGeom prst="rect">
            <a:avLst/>
          </a:prstGeom>
          <a:effectLst>
            <a:outerShdw blurRad="292100" dist="139700" dir="2700000" algn="tl" rotWithShape="0">
              <a:prstClr val="black">
                <a:alpha val="40000"/>
              </a:prst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665" y="2392409"/>
            <a:ext cx="1954453" cy="1069617"/>
          </a:xfrm>
          <a:prstGeom prst="rect">
            <a:avLst/>
          </a:prstGeom>
          <a:effectLst>
            <a:outerShdw blurRad="292100" dist="139700" dir="2700000" algn="tl" rotWithShape="0">
              <a:prstClr val="black">
                <a:alpha val="40000"/>
              </a:prstClr>
            </a:outerShdw>
          </a:effec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525" y="886221"/>
            <a:ext cx="1465506" cy="1078459"/>
          </a:xfrm>
          <a:prstGeom prst="rect">
            <a:avLst/>
          </a:prstGeom>
          <a:effectLst>
            <a:outerShdw blurRad="292100" dist="139700" dir="2700000" algn="tl" rotWithShape="0">
              <a:prstClr val="black">
                <a:alpha val="40000"/>
              </a:prstClr>
            </a:outerShdw>
          </a:effectLst>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376" y="2392409"/>
            <a:ext cx="1903556" cy="1069617"/>
          </a:xfrm>
          <a:prstGeom prst="rect">
            <a:avLst/>
          </a:prstGeom>
          <a:effectLst>
            <a:outerShdw blurRad="292100" dist="139700" dir="2700000" algn="tl" rotWithShape="0">
              <a:prstClr val="black">
                <a:alpha val="40000"/>
              </a:prstClr>
            </a:outerShdw>
          </a:effectLst>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8665" y="886221"/>
            <a:ext cx="1954453" cy="1099380"/>
          </a:xfrm>
          <a:prstGeom prst="rect">
            <a:avLst/>
          </a:prstGeom>
          <a:effectLst>
            <a:outerShdw blurRad="292100" dist="139700" dir="2700000" algn="tl" rotWithShape="0">
              <a:prstClr val="black">
                <a:alpha val="40000"/>
              </a:prst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20180" y="2392408"/>
            <a:ext cx="1902472" cy="1069618"/>
          </a:xfrm>
          <a:prstGeom prst="rect">
            <a:avLst/>
          </a:prstGeom>
          <a:effectLst>
            <a:outerShdw blurRad="292100" dist="139700" dir="2700000" algn="tl" rotWithShape="0">
              <a:prstClr val="black">
                <a:alpha val="40000"/>
              </a:prstClr>
            </a:outerShdw>
          </a:effectLst>
        </p:spPr>
      </p:pic>
      <p:sp>
        <p:nvSpPr>
          <p:cNvPr id="64" name="Content Placeholder 2"/>
          <p:cNvSpPr txBox="1">
            <a:spLocks/>
          </p:cNvSpPr>
          <p:nvPr/>
        </p:nvSpPr>
        <p:spPr>
          <a:xfrm>
            <a:off x="762010" y="579465"/>
            <a:ext cx="2551307" cy="343328"/>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600" dirty="0" smtClean="0"/>
              <a:t>Episode 1</a:t>
            </a:r>
            <a:endParaRPr lang="en-US" sz="1600" dirty="0"/>
          </a:p>
        </p:txBody>
      </p:sp>
      <p:sp>
        <p:nvSpPr>
          <p:cNvPr id="65" name="Content Placeholder 2"/>
          <p:cNvSpPr txBox="1">
            <a:spLocks/>
          </p:cNvSpPr>
          <p:nvPr/>
        </p:nvSpPr>
        <p:spPr>
          <a:xfrm>
            <a:off x="5062395" y="573854"/>
            <a:ext cx="2551307" cy="6916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600" dirty="0" smtClean="0"/>
              <a:t>Episode 2</a:t>
            </a:r>
            <a:endParaRPr lang="en-US" sz="1600" dirty="0"/>
          </a:p>
        </p:txBody>
      </p:sp>
      <p:sp>
        <p:nvSpPr>
          <p:cNvPr id="67" name="Content Placeholder 2"/>
          <p:cNvSpPr txBox="1">
            <a:spLocks/>
          </p:cNvSpPr>
          <p:nvPr/>
        </p:nvSpPr>
        <p:spPr>
          <a:xfrm>
            <a:off x="711967" y="2064474"/>
            <a:ext cx="2551307" cy="6916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600" dirty="0" smtClean="0"/>
              <a:t>Episode 3</a:t>
            </a:r>
            <a:endParaRPr lang="en-US" sz="1600" dirty="0"/>
          </a:p>
        </p:txBody>
      </p:sp>
      <p:sp>
        <p:nvSpPr>
          <p:cNvPr id="69" name="Content Placeholder 2"/>
          <p:cNvSpPr txBox="1">
            <a:spLocks/>
          </p:cNvSpPr>
          <p:nvPr/>
        </p:nvSpPr>
        <p:spPr>
          <a:xfrm>
            <a:off x="5080065" y="2065017"/>
            <a:ext cx="2551307" cy="6916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600" dirty="0" smtClean="0"/>
              <a:t>Episode 4</a:t>
            </a:r>
            <a:endParaRPr lang="en-US" sz="1600" dirty="0"/>
          </a:p>
        </p:txBody>
      </p:sp>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40" y="2398765"/>
            <a:ext cx="2000277" cy="1068147"/>
          </a:xfrm>
          <a:prstGeom prst="rect">
            <a:avLst/>
          </a:prstGeom>
          <a:effectLst>
            <a:outerShdw blurRad="292100" dist="139700" dir="2700000" algn="tl" rotWithShape="0">
              <a:prstClr val="black">
                <a:alpha val="40000"/>
              </a:prstClr>
            </a:outerShdw>
          </a:effectLst>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71116" y="886220"/>
            <a:ext cx="2083952" cy="1112831"/>
          </a:xfrm>
          <a:prstGeom prst="rect">
            <a:avLst/>
          </a:prstGeom>
          <a:effectLst>
            <a:outerShdw blurRad="292100" dist="139700" dir="2700000" algn="tl" rotWithShape="0">
              <a:prstClr val="black">
                <a:alpha val="40000"/>
              </a:prstClr>
            </a:outerShdw>
          </a:effectLst>
        </p:spPr>
      </p:pic>
      <p:sp>
        <p:nvSpPr>
          <p:cNvPr id="70" name="Content Placeholder 2"/>
          <p:cNvSpPr txBox="1">
            <a:spLocks/>
          </p:cNvSpPr>
          <p:nvPr/>
        </p:nvSpPr>
        <p:spPr>
          <a:xfrm>
            <a:off x="2975629" y="3456505"/>
            <a:ext cx="2551307" cy="6916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600" dirty="0" smtClean="0"/>
              <a:t>Episode 5</a:t>
            </a:r>
            <a:endParaRPr lang="en-US" sz="1600" dirty="0"/>
          </a:p>
        </p:txBody>
      </p:sp>
    </p:spTree>
    <p:extLst>
      <p:ext uri="{BB962C8B-B14F-4D97-AF65-F5344CB8AC3E}">
        <p14:creationId xmlns:p14="http://schemas.microsoft.com/office/powerpoint/2010/main" val="3179103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7984"/>
                    </a14:imgEffect>
                    <a14:imgEffect>
                      <a14:saturation sat="65000"/>
                    </a14:imgEffect>
                  </a14:imgLayer>
                </a14:imgProps>
              </a:ext>
              <a:ext uri="{28A0092B-C50C-407E-A947-70E740481C1C}">
                <a14:useLocalDpi xmlns:a14="http://schemas.microsoft.com/office/drawing/2010/main" val="0"/>
              </a:ext>
            </a:extLst>
          </a:blip>
          <a:srcRect r="17502"/>
          <a:stretch/>
        </p:blipFill>
        <p:spPr>
          <a:xfrm>
            <a:off x="6231614" y="3103841"/>
            <a:ext cx="2560320" cy="1745695"/>
          </a:xfrm>
          <a:prstGeom prst="rect">
            <a:avLst/>
          </a:prstGeom>
          <a:effectLst>
            <a:outerShdw blurRad="292100" dist="1397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614" y="806814"/>
            <a:ext cx="2567899" cy="1792635"/>
          </a:xfrm>
          <a:prstGeom prst="rect">
            <a:avLst/>
          </a:prstGeom>
          <a:effectLst>
            <a:outerShdw blurRad="292100" dist="139700" dir="2700000" algn="tl" rotWithShape="0">
              <a:prstClr val="black">
                <a:alpha val="40000"/>
              </a:prst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5542" y="3088181"/>
            <a:ext cx="3103459" cy="1745695"/>
          </a:xfrm>
          <a:prstGeom prst="rect">
            <a:avLst/>
          </a:prstGeom>
          <a:effectLst>
            <a:outerShdw blurRad="292100" dist="139700" dir="2700000" algn="tl" rotWithShape="0">
              <a:prstClr val="black">
                <a:alpha val="40000"/>
              </a:prstClr>
            </a:out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6" y="806813"/>
            <a:ext cx="2752953" cy="1770649"/>
          </a:xfrm>
          <a:prstGeom prst="rect">
            <a:avLst/>
          </a:prstGeom>
          <a:effectLst>
            <a:outerShdw blurRad="292100" dist="139700" dir="2700000" algn="tl"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4909" y="795808"/>
            <a:ext cx="2551294" cy="1781653"/>
          </a:xfrm>
          <a:prstGeom prst="rect">
            <a:avLst/>
          </a:prstGeom>
          <a:effectLst>
            <a:outerShdw blurRad="292100" dist="139700" dir="2700000" algn="tl" rotWithShape="0">
              <a:prstClr val="black">
                <a:alpha val="40000"/>
              </a:prstClr>
            </a:outerShdw>
          </a:effectLst>
        </p:spPr>
      </p:pic>
      <p:sp>
        <p:nvSpPr>
          <p:cNvPr id="12" name="Title 1"/>
          <p:cNvSpPr>
            <a:spLocks noGrp="1"/>
          </p:cNvSpPr>
          <p:nvPr>
            <p:ph type="title"/>
          </p:nvPr>
        </p:nvSpPr>
        <p:spPr>
          <a:xfrm>
            <a:off x="457199" y="-221886"/>
            <a:ext cx="7660257" cy="1028700"/>
          </a:xfrm>
        </p:spPr>
        <p:txBody>
          <a:bodyPr>
            <a:normAutofit/>
          </a:bodyPr>
          <a:lstStyle/>
          <a:p>
            <a:r>
              <a:rPr lang="en-US" dirty="0" smtClean="0"/>
              <a:t>The Last of Us</a:t>
            </a:r>
            <a:endParaRPr lang="en-US" dirty="0"/>
          </a:p>
        </p:txBody>
      </p:sp>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b="5191"/>
          <a:stretch/>
        </p:blipFill>
        <p:spPr>
          <a:xfrm>
            <a:off x="-404784" y="3103840"/>
            <a:ext cx="3244020" cy="1730035"/>
          </a:xfrm>
          <a:prstGeom prst="rect">
            <a:avLst/>
          </a:prstGeom>
          <a:effectLst>
            <a:outerShdw blurRad="292100" dist="139700" dir="2700000" algn="tl" rotWithShape="0">
              <a:prstClr val="black">
                <a:alpha val="40000"/>
              </a:prstClr>
            </a:outerShdw>
          </a:effectLst>
        </p:spPr>
      </p:pic>
    </p:spTree>
    <p:extLst>
      <p:ext uri="{BB962C8B-B14F-4D97-AF65-F5344CB8AC3E}">
        <p14:creationId xmlns:p14="http://schemas.microsoft.com/office/powerpoint/2010/main" val="10268430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1886"/>
            <a:ext cx="7660257" cy="1028700"/>
          </a:xfrm>
        </p:spPr>
        <p:txBody>
          <a:bodyPr>
            <a:normAutofit/>
          </a:bodyPr>
          <a:lstStyle/>
          <a:p>
            <a:r>
              <a:rPr lang="en-US" dirty="0" smtClean="0"/>
              <a:t>The Last of Us Structure</a:t>
            </a:r>
            <a:endParaRPr lang="en-US" dirty="0"/>
          </a:p>
        </p:txBody>
      </p:sp>
      <p:cxnSp>
        <p:nvCxnSpPr>
          <p:cNvPr id="4" name="Straight Connector 3"/>
          <p:cNvCxnSpPr/>
          <p:nvPr/>
        </p:nvCxnSpPr>
        <p:spPr>
          <a:xfrm flipV="1">
            <a:off x="280355" y="3430282"/>
            <a:ext cx="8498833" cy="32998"/>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280355" y="3296990"/>
            <a:ext cx="343760" cy="1132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04635" y="3121691"/>
            <a:ext cx="237194" cy="189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1829" y="3115967"/>
            <a:ext cx="94495" cy="28049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779482" y="1665032"/>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“Cargo” is </a:t>
            </a:r>
            <a:r>
              <a:rPr lang="en-US" sz="900" i="1" dirty="0"/>
              <a:t>E</a:t>
            </a:r>
            <a:r>
              <a:rPr lang="en-US" sz="900" i="1" dirty="0" smtClean="0"/>
              <a:t>llie</a:t>
            </a:r>
            <a:endParaRPr lang="en-US" sz="900" dirty="0"/>
          </a:p>
        </p:txBody>
      </p:sp>
      <p:cxnSp>
        <p:nvCxnSpPr>
          <p:cNvPr id="16" name="Straight Connector 15"/>
          <p:cNvCxnSpPr/>
          <p:nvPr/>
        </p:nvCxnSpPr>
        <p:spPr>
          <a:xfrm>
            <a:off x="916176" y="3388332"/>
            <a:ext cx="14487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26641" y="1004564"/>
            <a:ext cx="15190" cy="2473496"/>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872216" y="1004564"/>
            <a:ext cx="10609" cy="2458194"/>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27" name="Content Placeholder 2"/>
          <p:cNvSpPr txBox="1">
            <a:spLocks/>
          </p:cNvSpPr>
          <p:nvPr/>
        </p:nvSpPr>
        <p:spPr>
          <a:xfrm>
            <a:off x="-330737" y="3511350"/>
            <a:ext cx="2551307" cy="6916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spcBef>
                <a:spcPts val="0"/>
              </a:spcBef>
            </a:pPr>
            <a:r>
              <a:rPr lang="en-US" sz="1200" i="1" dirty="0" smtClean="0"/>
              <a:t>Summer (20 </a:t>
            </a:r>
            <a:r>
              <a:rPr lang="en-US" sz="1200" i="1" dirty="0" err="1" smtClean="0"/>
              <a:t>Yrs</a:t>
            </a:r>
            <a:r>
              <a:rPr lang="en-US" sz="1200" i="1" dirty="0" smtClean="0"/>
              <a:t> Later)</a:t>
            </a:r>
            <a:endParaRPr lang="en-US" sz="1200" dirty="0"/>
          </a:p>
        </p:txBody>
      </p:sp>
      <p:cxnSp>
        <p:nvCxnSpPr>
          <p:cNvPr id="29" name="Straight Connector 28"/>
          <p:cNvCxnSpPr/>
          <p:nvPr/>
        </p:nvCxnSpPr>
        <p:spPr>
          <a:xfrm flipV="1">
            <a:off x="1061049" y="3311504"/>
            <a:ext cx="105060" cy="7682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167526" y="3220910"/>
            <a:ext cx="108236" cy="9647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Content Placeholder 2"/>
          <p:cNvSpPr txBox="1">
            <a:spLocks/>
          </p:cNvSpPr>
          <p:nvPr/>
        </p:nvSpPr>
        <p:spPr>
          <a:xfrm>
            <a:off x="-55223" y="2896235"/>
            <a:ext cx="978731"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Daughter Shot</a:t>
            </a:r>
            <a:endParaRPr lang="en-US" sz="900" dirty="0"/>
          </a:p>
        </p:txBody>
      </p:sp>
      <p:sp>
        <p:nvSpPr>
          <p:cNvPr id="35" name="Content Placeholder 2"/>
          <p:cNvSpPr txBox="1">
            <a:spLocks/>
          </p:cNvSpPr>
          <p:nvPr/>
        </p:nvSpPr>
        <p:spPr>
          <a:xfrm>
            <a:off x="811635" y="1997817"/>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Tess Dies</a:t>
            </a:r>
            <a:endParaRPr lang="en-US" sz="900" dirty="0"/>
          </a:p>
        </p:txBody>
      </p:sp>
      <p:sp>
        <p:nvSpPr>
          <p:cNvPr id="36" name="Content Placeholder 2"/>
          <p:cNvSpPr txBox="1">
            <a:spLocks/>
          </p:cNvSpPr>
          <p:nvPr/>
        </p:nvSpPr>
        <p:spPr>
          <a:xfrm>
            <a:off x="834114" y="1827992"/>
            <a:ext cx="942249" cy="24067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is Cure?</a:t>
            </a:r>
            <a:endParaRPr lang="en-US" sz="900" dirty="0"/>
          </a:p>
        </p:txBody>
      </p:sp>
      <p:sp>
        <p:nvSpPr>
          <p:cNvPr id="37" name="Content Placeholder 2"/>
          <p:cNvSpPr txBox="1">
            <a:spLocks/>
          </p:cNvSpPr>
          <p:nvPr/>
        </p:nvSpPr>
        <p:spPr>
          <a:xfrm>
            <a:off x="1822247" y="2360298"/>
            <a:ext cx="780618"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Escape</a:t>
            </a:r>
            <a:endParaRPr lang="en-US" sz="900" dirty="0"/>
          </a:p>
        </p:txBody>
      </p:sp>
      <p:sp>
        <p:nvSpPr>
          <p:cNvPr id="40" name="Content Placeholder 2"/>
          <p:cNvSpPr txBox="1">
            <a:spLocks/>
          </p:cNvSpPr>
          <p:nvPr/>
        </p:nvSpPr>
        <p:spPr>
          <a:xfrm>
            <a:off x="1815897" y="2238986"/>
            <a:ext cx="977319"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Get Car</a:t>
            </a:r>
            <a:endParaRPr lang="en-US" sz="900" dirty="0"/>
          </a:p>
        </p:txBody>
      </p:sp>
      <p:cxnSp>
        <p:nvCxnSpPr>
          <p:cNvPr id="43" name="Straight Connector 42"/>
          <p:cNvCxnSpPr/>
          <p:nvPr/>
        </p:nvCxnSpPr>
        <p:spPr>
          <a:xfrm>
            <a:off x="5154568" y="1004564"/>
            <a:ext cx="11029" cy="2483881"/>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44" name="Content Placeholder 2"/>
          <p:cNvSpPr txBox="1">
            <a:spLocks/>
          </p:cNvSpPr>
          <p:nvPr/>
        </p:nvSpPr>
        <p:spPr>
          <a:xfrm>
            <a:off x="4817205" y="3501763"/>
            <a:ext cx="795000" cy="24262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Winter</a:t>
            </a:r>
            <a:endParaRPr lang="en-US" sz="1200" dirty="0"/>
          </a:p>
        </p:txBody>
      </p:sp>
      <p:grpSp>
        <p:nvGrpSpPr>
          <p:cNvPr id="168" name="Group 167"/>
          <p:cNvGrpSpPr/>
          <p:nvPr/>
        </p:nvGrpSpPr>
        <p:grpSpPr>
          <a:xfrm>
            <a:off x="3184003" y="1796515"/>
            <a:ext cx="1259312" cy="700445"/>
            <a:chOff x="3215753" y="1796515"/>
            <a:chExt cx="1259312" cy="700445"/>
          </a:xfrm>
        </p:grpSpPr>
        <p:sp>
          <p:nvSpPr>
            <p:cNvPr id="32" name="Content Placeholder 2"/>
            <p:cNvSpPr txBox="1">
              <a:spLocks/>
            </p:cNvSpPr>
            <p:nvPr/>
          </p:nvSpPr>
          <p:spPr>
            <a:xfrm>
              <a:off x="3235805" y="1796515"/>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Reach Tommy</a:t>
              </a:r>
              <a:endParaRPr lang="en-US" sz="900" dirty="0"/>
            </a:p>
          </p:txBody>
        </p:sp>
        <p:sp>
          <p:nvSpPr>
            <p:cNvPr id="45" name="Content Placeholder 2"/>
            <p:cNvSpPr txBox="1">
              <a:spLocks/>
            </p:cNvSpPr>
            <p:nvPr/>
          </p:nvSpPr>
          <p:spPr>
            <a:xfrm>
              <a:off x="3232510" y="1949746"/>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Joel Uncertain</a:t>
              </a:r>
              <a:endParaRPr lang="en-US" sz="900" dirty="0"/>
            </a:p>
          </p:txBody>
        </p:sp>
        <p:sp>
          <p:nvSpPr>
            <p:cNvPr id="46" name="Content Placeholder 2"/>
            <p:cNvSpPr txBox="1">
              <a:spLocks/>
            </p:cNvSpPr>
            <p:nvPr/>
          </p:nvSpPr>
          <p:spPr>
            <a:xfrm>
              <a:off x="3230941" y="2104381"/>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runs</a:t>
              </a:r>
              <a:endParaRPr lang="en-US" sz="900" dirty="0"/>
            </a:p>
          </p:txBody>
        </p:sp>
        <p:sp>
          <p:nvSpPr>
            <p:cNvPr id="47" name="Content Placeholder 2"/>
            <p:cNvSpPr txBox="1">
              <a:spLocks/>
            </p:cNvSpPr>
            <p:nvPr/>
          </p:nvSpPr>
          <p:spPr>
            <a:xfrm>
              <a:off x="3215753" y="2254336"/>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Joel Decides</a:t>
              </a:r>
              <a:endParaRPr lang="en-US" sz="900" dirty="0"/>
            </a:p>
          </p:txBody>
        </p:sp>
      </p:grpSp>
      <p:sp>
        <p:nvSpPr>
          <p:cNvPr id="49" name="Content Placeholder 2"/>
          <p:cNvSpPr txBox="1">
            <a:spLocks/>
          </p:cNvSpPr>
          <p:nvPr/>
        </p:nvSpPr>
        <p:spPr>
          <a:xfrm>
            <a:off x="3020764" y="3501371"/>
            <a:ext cx="470686" cy="24262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Fall</a:t>
            </a:r>
            <a:endParaRPr lang="en-US" sz="1200" dirty="0"/>
          </a:p>
        </p:txBody>
      </p:sp>
      <p:cxnSp>
        <p:nvCxnSpPr>
          <p:cNvPr id="50" name="Straight Connector 49"/>
          <p:cNvCxnSpPr/>
          <p:nvPr/>
        </p:nvCxnSpPr>
        <p:spPr>
          <a:xfrm>
            <a:off x="6649821" y="1004564"/>
            <a:ext cx="19617" cy="2442217"/>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51" name="Content Placeholder 2"/>
          <p:cNvSpPr txBox="1">
            <a:spLocks/>
          </p:cNvSpPr>
          <p:nvPr/>
        </p:nvSpPr>
        <p:spPr>
          <a:xfrm>
            <a:off x="6306504" y="3489384"/>
            <a:ext cx="729118" cy="31537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Spring</a:t>
            </a:r>
            <a:endParaRPr lang="en-US" sz="1200" dirty="0"/>
          </a:p>
        </p:txBody>
      </p:sp>
      <p:sp>
        <p:nvSpPr>
          <p:cNvPr id="54" name="Content Placeholder 2"/>
          <p:cNvSpPr txBox="1">
            <a:spLocks/>
          </p:cNvSpPr>
          <p:nvPr/>
        </p:nvSpPr>
        <p:spPr>
          <a:xfrm>
            <a:off x="5125155" y="1477322"/>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Play as Ellie</a:t>
            </a:r>
            <a:endParaRPr lang="en-US" sz="900" dirty="0"/>
          </a:p>
        </p:txBody>
      </p:sp>
      <p:sp>
        <p:nvSpPr>
          <p:cNvPr id="55" name="Content Placeholder 2"/>
          <p:cNvSpPr txBox="1">
            <a:spLocks/>
          </p:cNvSpPr>
          <p:nvPr/>
        </p:nvSpPr>
        <p:spPr>
          <a:xfrm>
            <a:off x="5116468" y="1621226"/>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Captured</a:t>
            </a:r>
            <a:endParaRPr lang="en-US" sz="900" dirty="0"/>
          </a:p>
        </p:txBody>
      </p:sp>
      <p:sp>
        <p:nvSpPr>
          <p:cNvPr id="56" name="Content Placeholder 2"/>
          <p:cNvSpPr txBox="1">
            <a:spLocks/>
          </p:cNvSpPr>
          <p:nvPr/>
        </p:nvSpPr>
        <p:spPr>
          <a:xfrm>
            <a:off x="5123611" y="1763205"/>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Play as Joel</a:t>
            </a:r>
            <a:endParaRPr lang="en-US" sz="900" dirty="0"/>
          </a:p>
        </p:txBody>
      </p:sp>
      <p:sp>
        <p:nvSpPr>
          <p:cNvPr id="58" name="Content Placeholder 2"/>
          <p:cNvSpPr txBox="1">
            <a:spLocks/>
          </p:cNvSpPr>
          <p:nvPr/>
        </p:nvSpPr>
        <p:spPr>
          <a:xfrm>
            <a:off x="5113548" y="1925246"/>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in Jeopardy</a:t>
            </a:r>
            <a:endParaRPr lang="en-US" sz="900" dirty="0"/>
          </a:p>
        </p:txBody>
      </p:sp>
      <p:sp>
        <p:nvSpPr>
          <p:cNvPr id="59" name="Content Placeholder 2"/>
          <p:cNvSpPr txBox="1">
            <a:spLocks/>
          </p:cNvSpPr>
          <p:nvPr/>
        </p:nvSpPr>
        <p:spPr>
          <a:xfrm>
            <a:off x="5116468" y="2096763"/>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Kills David</a:t>
            </a:r>
            <a:endParaRPr lang="en-US" sz="900" dirty="0"/>
          </a:p>
        </p:txBody>
      </p:sp>
      <p:grpSp>
        <p:nvGrpSpPr>
          <p:cNvPr id="95" name="Group 94"/>
          <p:cNvGrpSpPr/>
          <p:nvPr/>
        </p:nvGrpSpPr>
        <p:grpSpPr>
          <a:xfrm>
            <a:off x="6591608" y="1141051"/>
            <a:ext cx="1360939" cy="989096"/>
            <a:chOff x="6591608" y="1141051"/>
            <a:chExt cx="1360939" cy="989096"/>
          </a:xfrm>
        </p:grpSpPr>
        <p:sp>
          <p:nvSpPr>
            <p:cNvPr id="60" name="Content Placeholder 2"/>
            <p:cNvSpPr txBox="1">
              <a:spLocks/>
            </p:cNvSpPr>
            <p:nvPr/>
          </p:nvSpPr>
          <p:spPr>
            <a:xfrm>
              <a:off x="6620263" y="1141051"/>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Reach new City</a:t>
              </a:r>
              <a:endParaRPr lang="en-US" sz="900" dirty="0"/>
            </a:p>
          </p:txBody>
        </p:sp>
        <p:sp>
          <p:nvSpPr>
            <p:cNvPr id="61" name="Content Placeholder 2"/>
            <p:cNvSpPr txBox="1">
              <a:spLocks/>
            </p:cNvSpPr>
            <p:nvPr/>
          </p:nvSpPr>
          <p:spPr>
            <a:xfrm>
              <a:off x="6611576" y="1296184"/>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Giraffes</a:t>
              </a:r>
              <a:endParaRPr lang="en-US" sz="900" dirty="0"/>
            </a:p>
          </p:txBody>
        </p:sp>
        <p:sp>
          <p:nvSpPr>
            <p:cNvPr id="62" name="Content Placeholder 2"/>
            <p:cNvSpPr txBox="1">
              <a:spLocks/>
            </p:cNvSpPr>
            <p:nvPr/>
          </p:nvSpPr>
          <p:spPr>
            <a:xfrm>
              <a:off x="6606357" y="1444602"/>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Ellie press forward</a:t>
              </a:r>
              <a:endParaRPr lang="en-US" sz="900" dirty="0"/>
            </a:p>
          </p:txBody>
        </p:sp>
        <p:sp>
          <p:nvSpPr>
            <p:cNvPr id="63" name="Content Placeholder 2"/>
            <p:cNvSpPr txBox="1">
              <a:spLocks/>
            </p:cNvSpPr>
            <p:nvPr/>
          </p:nvSpPr>
          <p:spPr>
            <a:xfrm>
              <a:off x="6605606" y="1595498"/>
              <a:ext cx="1239260" cy="24262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FF Plan Revealed</a:t>
              </a:r>
              <a:endParaRPr lang="en-US" sz="900" dirty="0"/>
            </a:p>
          </p:txBody>
        </p:sp>
        <p:sp>
          <p:nvSpPr>
            <p:cNvPr id="64" name="Content Placeholder 2"/>
            <p:cNvSpPr txBox="1">
              <a:spLocks/>
            </p:cNvSpPr>
            <p:nvPr/>
          </p:nvSpPr>
          <p:spPr>
            <a:xfrm>
              <a:off x="6591608" y="1745346"/>
              <a:ext cx="1360939" cy="24262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Joel Saves</a:t>
              </a:r>
              <a:endParaRPr lang="en-US" sz="900" dirty="0"/>
            </a:p>
          </p:txBody>
        </p:sp>
        <p:sp>
          <p:nvSpPr>
            <p:cNvPr id="65" name="Content Placeholder 2"/>
            <p:cNvSpPr txBox="1">
              <a:spLocks/>
            </p:cNvSpPr>
            <p:nvPr/>
          </p:nvSpPr>
          <p:spPr>
            <a:xfrm>
              <a:off x="6601941" y="1887523"/>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They Escape</a:t>
              </a:r>
              <a:endParaRPr lang="en-US" sz="900" dirty="0"/>
            </a:p>
          </p:txBody>
        </p:sp>
      </p:grpSp>
      <p:sp>
        <p:nvSpPr>
          <p:cNvPr id="66" name="Content Placeholder 2"/>
          <p:cNvSpPr txBox="1">
            <a:spLocks/>
          </p:cNvSpPr>
          <p:nvPr/>
        </p:nvSpPr>
        <p:spPr>
          <a:xfrm>
            <a:off x="7905398" y="2450065"/>
            <a:ext cx="1004260" cy="23374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Joel Lies</a:t>
            </a:r>
          </a:p>
        </p:txBody>
      </p:sp>
      <p:cxnSp>
        <p:nvCxnSpPr>
          <p:cNvPr id="67" name="Straight Connector 66"/>
          <p:cNvCxnSpPr/>
          <p:nvPr/>
        </p:nvCxnSpPr>
        <p:spPr>
          <a:xfrm>
            <a:off x="3247377" y="1004564"/>
            <a:ext cx="0" cy="2442217"/>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68" name="Content Placeholder 2"/>
          <p:cNvSpPr txBox="1">
            <a:spLocks/>
          </p:cNvSpPr>
          <p:nvPr/>
        </p:nvSpPr>
        <p:spPr>
          <a:xfrm>
            <a:off x="828347" y="1524894"/>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Normal World</a:t>
            </a:r>
            <a:endParaRPr lang="en-US" sz="900" dirty="0"/>
          </a:p>
        </p:txBody>
      </p:sp>
      <p:grpSp>
        <p:nvGrpSpPr>
          <p:cNvPr id="167" name="Group 166"/>
          <p:cNvGrpSpPr/>
          <p:nvPr/>
        </p:nvGrpSpPr>
        <p:grpSpPr>
          <a:xfrm>
            <a:off x="4090796" y="2027929"/>
            <a:ext cx="1245863" cy="526759"/>
            <a:chOff x="4182657" y="1684088"/>
            <a:chExt cx="1245863" cy="526759"/>
          </a:xfrm>
        </p:grpSpPr>
        <p:sp>
          <p:nvSpPr>
            <p:cNvPr id="52" name="Content Placeholder 2"/>
            <p:cNvSpPr txBox="1">
              <a:spLocks/>
            </p:cNvSpPr>
            <p:nvPr/>
          </p:nvSpPr>
          <p:spPr>
            <a:xfrm>
              <a:off x="4189260" y="1684088"/>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Search</a:t>
              </a:r>
              <a:endParaRPr lang="en-US" sz="900" dirty="0"/>
            </a:p>
          </p:txBody>
        </p:sp>
        <p:sp>
          <p:nvSpPr>
            <p:cNvPr id="53" name="Content Placeholder 2"/>
            <p:cNvSpPr txBox="1">
              <a:spLocks/>
            </p:cNvSpPr>
            <p:nvPr/>
          </p:nvSpPr>
          <p:spPr>
            <a:xfrm>
              <a:off x="4182657" y="1968223"/>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Joel Wounded</a:t>
              </a:r>
              <a:endParaRPr lang="en-US" sz="900" dirty="0"/>
            </a:p>
          </p:txBody>
        </p:sp>
        <p:sp>
          <p:nvSpPr>
            <p:cNvPr id="69" name="Content Placeholder 2"/>
            <p:cNvSpPr txBox="1">
              <a:spLocks/>
            </p:cNvSpPr>
            <p:nvPr/>
          </p:nvSpPr>
          <p:spPr>
            <a:xfrm>
              <a:off x="4186772" y="1827992"/>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Fireflies Gone</a:t>
              </a:r>
              <a:endParaRPr lang="en-US" sz="900" dirty="0"/>
            </a:p>
          </p:txBody>
        </p:sp>
      </p:grpSp>
      <p:sp>
        <p:nvSpPr>
          <p:cNvPr id="70" name="Content Placeholder 2"/>
          <p:cNvSpPr txBox="1">
            <a:spLocks/>
          </p:cNvSpPr>
          <p:nvPr/>
        </p:nvSpPr>
        <p:spPr>
          <a:xfrm>
            <a:off x="7905398" y="2618925"/>
            <a:ext cx="1109206" cy="233745"/>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a:t>Ellie </a:t>
            </a:r>
            <a:r>
              <a:rPr lang="en-US" sz="900" i="1" dirty="0" smtClean="0"/>
              <a:t>Accepts It</a:t>
            </a:r>
            <a:endParaRPr lang="en-US" sz="900" dirty="0"/>
          </a:p>
        </p:txBody>
      </p:sp>
      <p:cxnSp>
        <p:nvCxnSpPr>
          <p:cNvPr id="73" name="Straight Connector 72"/>
          <p:cNvCxnSpPr/>
          <p:nvPr/>
        </p:nvCxnSpPr>
        <p:spPr>
          <a:xfrm flipV="1">
            <a:off x="1271206" y="2973215"/>
            <a:ext cx="534376" cy="2521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1795673" y="2973215"/>
            <a:ext cx="87152" cy="2903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1872216" y="3163751"/>
            <a:ext cx="443986" cy="998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87574" y="3148049"/>
            <a:ext cx="82285" cy="16644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66" name="Group 165"/>
          <p:cNvGrpSpPr/>
          <p:nvPr/>
        </p:nvGrpSpPr>
        <p:grpSpPr>
          <a:xfrm>
            <a:off x="2282919" y="1322694"/>
            <a:ext cx="1245989" cy="505298"/>
            <a:chOff x="2334680" y="1288066"/>
            <a:chExt cx="1245989" cy="505298"/>
          </a:xfrm>
        </p:grpSpPr>
        <p:sp>
          <p:nvSpPr>
            <p:cNvPr id="38" name="Content Placeholder 2"/>
            <p:cNvSpPr txBox="1">
              <a:spLocks/>
            </p:cNvSpPr>
            <p:nvPr/>
          </p:nvSpPr>
          <p:spPr>
            <a:xfrm>
              <a:off x="2341409" y="1288066"/>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Meet </a:t>
              </a:r>
              <a:r>
                <a:rPr lang="en-US" sz="900" i="1" dirty="0" err="1" smtClean="0"/>
                <a:t>Sam&amp;Henry</a:t>
              </a:r>
              <a:endParaRPr lang="en-US" sz="900" dirty="0"/>
            </a:p>
          </p:txBody>
        </p:sp>
        <p:sp>
          <p:nvSpPr>
            <p:cNvPr id="41" name="Content Placeholder 2"/>
            <p:cNvSpPr txBox="1">
              <a:spLocks/>
            </p:cNvSpPr>
            <p:nvPr/>
          </p:nvSpPr>
          <p:spPr>
            <a:xfrm>
              <a:off x="2334680" y="1550740"/>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err="1" smtClean="0"/>
                <a:t>Sam&amp;Henry</a:t>
              </a:r>
              <a:r>
                <a:rPr lang="en-US" sz="900" i="1" dirty="0" smtClean="0"/>
                <a:t> Die</a:t>
              </a:r>
              <a:endParaRPr lang="en-US" sz="900" dirty="0"/>
            </a:p>
          </p:txBody>
        </p:sp>
        <p:sp>
          <p:nvSpPr>
            <p:cNvPr id="82" name="Content Placeholder 2"/>
            <p:cNvSpPr txBox="1">
              <a:spLocks/>
            </p:cNvSpPr>
            <p:nvPr/>
          </p:nvSpPr>
          <p:spPr>
            <a:xfrm>
              <a:off x="2338421" y="1413621"/>
              <a:ext cx="1239260"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Hunted</a:t>
              </a:r>
              <a:endParaRPr lang="en-US" sz="900" dirty="0"/>
            </a:p>
          </p:txBody>
        </p:sp>
      </p:grpSp>
      <p:cxnSp>
        <p:nvCxnSpPr>
          <p:cNvPr id="86" name="Straight Connector 85"/>
          <p:cNvCxnSpPr/>
          <p:nvPr/>
        </p:nvCxnSpPr>
        <p:spPr>
          <a:xfrm flipV="1">
            <a:off x="2367885" y="3228143"/>
            <a:ext cx="243272" cy="1010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2590809" y="3035187"/>
            <a:ext cx="321873" cy="20454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912682" y="3035187"/>
            <a:ext cx="132648" cy="2284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361506" y="1004564"/>
            <a:ext cx="1" cy="2454386"/>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3038684" y="3096322"/>
            <a:ext cx="135934" cy="15166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3262345" y="3148049"/>
            <a:ext cx="243272" cy="10106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3491450" y="3138859"/>
            <a:ext cx="182169" cy="91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3929938" y="2831455"/>
            <a:ext cx="230532" cy="3929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3673619" y="2838758"/>
            <a:ext cx="262052" cy="3014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147157" y="1004564"/>
            <a:ext cx="1" cy="2442217"/>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4171916" y="3110227"/>
            <a:ext cx="255213" cy="928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4427129" y="3066572"/>
            <a:ext cx="249067" cy="4641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4680995" y="2660484"/>
            <a:ext cx="279499" cy="4147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960494" y="2660484"/>
            <a:ext cx="226435" cy="40224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5165597" y="3035187"/>
            <a:ext cx="221609" cy="3213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5366185" y="2791197"/>
            <a:ext cx="492040" cy="2473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5846179" y="2734259"/>
            <a:ext cx="279076" cy="569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6125255" y="2453463"/>
            <a:ext cx="191624" cy="2807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6765886" y="3087507"/>
            <a:ext cx="241978" cy="100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V="1">
            <a:off x="7007864" y="2987362"/>
            <a:ext cx="231840" cy="10014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7220697" y="2197992"/>
            <a:ext cx="301011" cy="7919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515314" y="2204915"/>
            <a:ext cx="446354" cy="80164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7961668" y="2954852"/>
            <a:ext cx="343352" cy="350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918862" y="1004564"/>
            <a:ext cx="0" cy="2442217"/>
          </a:xfrm>
          <a:prstGeom prst="line">
            <a:avLst/>
          </a:prstGeom>
          <a:ln>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146" name="Content Placeholder 2"/>
          <p:cNvSpPr txBox="1">
            <a:spLocks/>
          </p:cNvSpPr>
          <p:nvPr/>
        </p:nvSpPr>
        <p:spPr>
          <a:xfrm>
            <a:off x="7450641" y="3498341"/>
            <a:ext cx="948239" cy="31537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Epilogue</a:t>
            </a:r>
            <a:endParaRPr lang="en-US" sz="1200" dirty="0"/>
          </a:p>
        </p:txBody>
      </p:sp>
      <p:cxnSp>
        <p:nvCxnSpPr>
          <p:cNvPr id="151" name="Straight Connector 150"/>
          <p:cNvCxnSpPr/>
          <p:nvPr/>
        </p:nvCxnSpPr>
        <p:spPr>
          <a:xfrm>
            <a:off x="6305314" y="2442822"/>
            <a:ext cx="460572" cy="66740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3182078" y="3097513"/>
            <a:ext cx="73229" cy="1539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9" name="Content Placeholder 2"/>
          <p:cNvSpPr txBox="1">
            <a:spLocks/>
          </p:cNvSpPr>
          <p:nvPr/>
        </p:nvSpPr>
        <p:spPr>
          <a:xfrm>
            <a:off x="-49204" y="2737881"/>
            <a:ext cx="978731" cy="242624"/>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i="1" dirty="0" smtClean="0"/>
              <a:t>Outbreak</a:t>
            </a:r>
            <a:endParaRPr lang="en-US" sz="9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289" y="3742659"/>
            <a:ext cx="1118462" cy="62913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42" y="3842162"/>
            <a:ext cx="733076" cy="51175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1102" y="3769241"/>
            <a:ext cx="1026544" cy="57743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34" y="3818041"/>
            <a:ext cx="795663" cy="511756"/>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0736" y="3764080"/>
            <a:ext cx="1035719" cy="582592"/>
          </a:xfrm>
          <a:prstGeom prst="rect">
            <a:avLst/>
          </a:prstGeom>
        </p:spPr>
      </p:pic>
      <p:pic>
        <p:nvPicPr>
          <p:cNvPr id="91" name="Picture 90"/>
          <p:cNvPicPr>
            <a:picLocks noChangeAspect="1"/>
          </p:cNvPicPr>
          <p:nvPr/>
        </p:nvPicPr>
        <p:blipFill rotWithShape="1">
          <a:blip r:embed="rId8">
            <a:extLst>
              <a:ext uri="{28A0092B-C50C-407E-A947-70E740481C1C}">
                <a14:useLocalDpi xmlns:a14="http://schemas.microsoft.com/office/drawing/2010/main" val="0"/>
              </a:ext>
            </a:extLst>
          </a:blip>
          <a:srcRect b="5191"/>
          <a:stretch/>
        </p:blipFill>
        <p:spPr>
          <a:xfrm>
            <a:off x="3500423" y="3771809"/>
            <a:ext cx="1071337" cy="571344"/>
          </a:xfrm>
          <a:prstGeom prst="rect">
            <a:avLst/>
          </a:prstGeom>
          <a:effectLst/>
        </p:spPr>
      </p:pic>
    </p:spTree>
    <p:extLst>
      <p:ext uri="{BB962C8B-B14F-4D97-AF65-F5344CB8AC3E}">
        <p14:creationId xmlns:p14="http://schemas.microsoft.com/office/powerpoint/2010/main" val="1840163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47" y="319388"/>
            <a:ext cx="7666021" cy="43007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55291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184" y="326948"/>
            <a:ext cx="8002954" cy="45528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3270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9"/>
            <a:ext cx="8336844" cy="1028700"/>
          </a:xfrm>
        </p:spPr>
        <p:txBody>
          <a:bodyPr>
            <a:normAutofit fontScale="90000"/>
          </a:bodyPr>
          <a:lstStyle/>
          <a:p>
            <a:r>
              <a:rPr lang="en-US" dirty="0" smtClean="0"/>
              <a:t>What About Open World </a:t>
            </a:r>
            <a:r>
              <a:rPr lang="en-US" dirty="0" err="1" smtClean="0"/>
              <a:t>GameS</a:t>
            </a:r>
            <a:r>
              <a:rPr lang="en-US" dirty="0" smtClean="0"/>
              <a:t>?</a:t>
            </a:r>
            <a:endParaRPr lang="en-US" dirty="0"/>
          </a:p>
        </p:txBody>
      </p:sp>
      <p:pic>
        <p:nvPicPr>
          <p:cNvPr id="4" name="Picture 4" descr="fallout3_1_lg"/>
          <p:cNvPicPr>
            <a:picLocks noChangeAspect="1" noChangeArrowheads="1"/>
          </p:cNvPicPr>
          <p:nvPr/>
        </p:nvPicPr>
        <p:blipFill rotWithShape="1">
          <a:blip r:embed="rId3">
            <a:extLst>
              <a:ext uri="{28A0092B-C50C-407E-A947-70E740481C1C}">
                <a14:useLocalDpi xmlns:a14="http://schemas.microsoft.com/office/drawing/2010/main" val="0"/>
              </a:ext>
            </a:extLst>
          </a:blip>
          <a:srcRect r="4572"/>
          <a:stretch/>
        </p:blipFill>
        <p:spPr bwMode="auto">
          <a:xfrm>
            <a:off x="-88901" y="1545353"/>
            <a:ext cx="4540981" cy="2676692"/>
          </a:xfrm>
          <a:prstGeom prst="rect">
            <a:avLst/>
          </a:prstGeom>
          <a:noFill/>
          <a:effectLst>
            <a:outerShdw blurRad="292100" dist="1397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8343"/>
          <a:stretch/>
        </p:blipFill>
        <p:spPr>
          <a:xfrm>
            <a:off x="4333815" y="1545352"/>
            <a:ext cx="4670486" cy="2676693"/>
          </a:xfrm>
          <a:prstGeom prst="rect">
            <a:avLst/>
          </a:prstGeom>
          <a:effectLst>
            <a:outerShdw blurRad="292100" dist="139700" dir="2700000" algn="tl" rotWithShape="0">
              <a:prstClr val="black">
                <a:alpha val="40000"/>
              </a:prstClr>
            </a:outerShdw>
          </a:effectLst>
        </p:spPr>
      </p:pic>
    </p:spTree>
    <p:extLst>
      <p:ext uri="{BB962C8B-B14F-4D97-AF65-F5344CB8AC3E}">
        <p14:creationId xmlns:p14="http://schemas.microsoft.com/office/powerpoint/2010/main" val="23588558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7105"/>
          <a:stretch/>
        </p:blipFill>
        <p:spPr>
          <a:xfrm>
            <a:off x="532742" y="275054"/>
            <a:ext cx="8065158" cy="3749040"/>
          </a:xfrm>
          <a:prstGeom prst="rect">
            <a:avLst/>
          </a:prstGeom>
        </p:spPr>
      </p:pic>
    </p:spTree>
    <p:extLst>
      <p:ext uri="{BB962C8B-B14F-4D97-AF65-F5344CB8AC3E}">
        <p14:creationId xmlns:p14="http://schemas.microsoft.com/office/powerpoint/2010/main" val="40375194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does structure matter?</a:t>
            </a:r>
            <a:endParaRPr lang="en-US" dirty="0"/>
          </a:p>
        </p:txBody>
      </p:sp>
      <p:sp>
        <p:nvSpPr>
          <p:cNvPr id="3" name="Content Placeholder 2"/>
          <p:cNvSpPr>
            <a:spLocks noGrp="1"/>
          </p:cNvSpPr>
          <p:nvPr>
            <p:ph idx="1"/>
          </p:nvPr>
        </p:nvSpPr>
        <p:spPr>
          <a:xfrm>
            <a:off x="457200" y="1439987"/>
            <a:ext cx="3770110" cy="3069383"/>
          </a:xfrm>
        </p:spPr>
        <p:txBody>
          <a:bodyPr>
            <a:normAutofit/>
          </a:bodyPr>
          <a:lstStyle/>
          <a:p>
            <a:pPr algn="ctr"/>
            <a:r>
              <a:rPr lang="en-US" sz="3000" dirty="0" smtClean="0"/>
              <a:t>“Screenplays ARE structure.”</a:t>
            </a:r>
          </a:p>
          <a:p>
            <a:pPr algn="ctr"/>
            <a:endParaRPr lang="en-US" sz="3000" dirty="0" smtClean="0"/>
          </a:p>
          <a:p>
            <a:pPr algn="r"/>
            <a:r>
              <a:rPr lang="en-US" dirty="0"/>
              <a:t>	</a:t>
            </a:r>
            <a:r>
              <a:rPr lang="en-US" dirty="0" smtClean="0"/>
              <a:t>- William Goldman</a:t>
            </a:r>
          </a:p>
          <a:p>
            <a:pPr algn="r"/>
            <a:r>
              <a:rPr lang="en-US" sz="1800" i="1" dirty="0" smtClean="0"/>
              <a:t>Adventures in the Screen Trade</a:t>
            </a:r>
            <a:endParaRPr lang="en-US" sz="1800" dirty="0" smtClean="0"/>
          </a:p>
        </p:txBody>
      </p:sp>
      <p:pic>
        <p:nvPicPr>
          <p:cNvPr id="4" name="Picture 3" descr="William Gold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463" y="1439987"/>
            <a:ext cx="3909538" cy="24776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9931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1000"/>
                                        <p:tgtEl>
                                          <p:spTgt spid="3">
                                            <p:txEl>
                                              <p:pRg st="0" end="0"/>
                                            </p:txEl>
                                          </p:spTgt>
                                        </p:tgtEl>
                                      </p:cBhvr>
                                    </p:animEffect>
                                  </p:childTnLst>
                                </p:cTn>
                              </p:par>
                            </p:childTnLst>
                          </p:cTn>
                        </p:par>
                        <p:par>
                          <p:cTn id="13" fill="hold">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1000"/>
                                        <p:tgtEl>
                                          <p:spTgt spid="3">
                                            <p:txEl>
                                              <p:pRg st="2" end="2"/>
                                            </p:txEl>
                                          </p:spTgt>
                                        </p:tgtEl>
                                      </p:cBhvr>
                                    </p:animEffect>
                                  </p:childTnLst>
                                </p:cTn>
                              </p:par>
                            </p:childTnLst>
                          </p:cTn>
                        </p:par>
                        <p:par>
                          <p:cTn id="17" fill="hold">
                            <p:stCondLst>
                              <p:cond delay="2000"/>
                            </p:stCondLst>
                            <p:childTnLst>
                              <p:par>
                                <p:cTn id="18" presetID="9"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31" y="6384"/>
            <a:ext cx="8900611" cy="1028700"/>
          </a:xfrm>
        </p:spPr>
        <p:txBody>
          <a:bodyPr>
            <a:normAutofit/>
          </a:bodyPr>
          <a:lstStyle/>
          <a:p>
            <a:r>
              <a:rPr lang="en-US" dirty="0" smtClean="0"/>
              <a:t>Fallout 3 Structure</a:t>
            </a:r>
            <a:endParaRPr lang="en-US" dirty="0"/>
          </a:p>
        </p:txBody>
      </p:sp>
      <p:sp>
        <p:nvSpPr>
          <p:cNvPr id="34" name="Content Placeholder 2"/>
          <p:cNvSpPr txBox="1">
            <a:spLocks/>
          </p:cNvSpPr>
          <p:nvPr/>
        </p:nvSpPr>
        <p:spPr>
          <a:xfrm>
            <a:off x="951082" y="4056444"/>
            <a:ext cx="1792118" cy="27074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Opening - The Vault</a:t>
            </a:r>
            <a:endParaRPr lang="en-US" sz="1200" dirty="0"/>
          </a:p>
        </p:txBody>
      </p:sp>
      <p:sp>
        <p:nvSpPr>
          <p:cNvPr id="35" name="Content Placeholder 2"/>
          <p:cNvSpPr txBox="1">
            <a:spLocks/>
          </p:cNvSpPr>
          <p:nvPr/>
        </p:nvSpPr>
        <p:spPr>
          <a:xfrm>
            <a:off x="3174922" y="4053038"/>
            <a:ext cx="3588735" cy="274146"/>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Explore the Capital Wasteland</a:t>
            </a:r>
            <a:endParaRPr lang="en-US" sz="1200" dirty="0"/>
          </a:p>
        </p:txBody>
      </p:sp>
      <p:sp>
        <p:nvSpPr>
          <p:cNvPr id="38" name="Content Placeholder 2"/>
          <p:cNvSpPr txBox="1">
            <a:spLocks/>
          </p:cNvSpPr>
          <p:nvPr/>
        </p:nvSpPr>
        <p:spPr>
          <a:xfrm>
            <a:off x="5967178" y="4040370"/>
            <a:ext cx="2465762" cy="248714"/>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200" i="1" dirty="0" smtClean="0"/>
              <a:t>Final Mission – Project Purify</a:t>
            </a:r>
            <a:endParaRPr lang="en-US" sz="1200" dirty="0"/>
          </a:p>
        </p:txBody>
      </p:sp>
      <p:pic>
        <p:nvPicPr>
          <p:cNvPr id="54" name="Picture 4" descr="fallout3_1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1345" y="4330590"/>
            <a:ext cx="1319486" cy="7422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rotWithShape="1">
          <a:blip r:embed="rId4">
            <a:extLst>
              <a:ext uri="{28A0092B-C50C-407E-A947-70E740481C1C}">
                <a14:useLocalDpi xmlns:a14="http://schemas.microsoft.com/office/drawing/2010/main" val="0"/>
              </a:ext>
            </a:extLst>
          </a:blip>
          <a:srcRect t="18182" b="17122"/>
          <a:stretch/>
        </p:blipFill>
        <p:spPr>
          <a:xfrm>
            <a:off x="532742" y="1097280"/>
            <a:ext cx="8065158" cy="2926080"/>
          </a:xfrm>
          <a:prstGeom prst="rect">
            <a:avLst/>
          </a:prstGeom>
        </p:spPr>
      </p:pic>
    </p:spTree>
    <p:extLst>
      <p:ext uri="{BB962C8B-B14F-4D97-AF65-F5344CB8AC3E}">
        <p14:creationId xmlns:p14="http://schemas.microsoft.com/office/powerpoint/2010/main" val="3785125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rrouse\Desktop\SUR Logo\StudiosUserResearch_Logo_for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13201"/>
            <a:ext cx="4084320" cy="5445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426877"/>
            <a:ext cx="8277726" cy="1028700"/>
          </a:xfrm>
        </p:spPr>
        <p:txBody>
          <a:bodyPr>
            <a:normAutofit/>
          </a:bodyPr>
          <a:lstStyle/>
          <a:p>
            <a:r>
              <a:rPr lang="en-US" sz="3000" dirty="0" smtClean="0"/>
              <a:t>Microsoft User Research Study</a:t>
            </a:r>
            <a:endParaRPr lang="en-US" sz="30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4046" y="531239"/>
            <a:ext cx="5282716" cy="3609230"/>
          </a:xfrm>
          <a:prstGeom prst="rect">
            <a:avLst/>
          </a:prstGeom>
          <a:noFill/>
        </p:spPr>
      </p:pic>
      <p:sp>
        <p:nvSpPr>
          <p:cNvPr id="6" name="Content Placeholder 2"/>
          <p:cNvSpPr>
            <a:spLocks noGrp="1"/>
          </p:cNvSpPr>
          <p:nvPr>
            <p:ph idx="1"/>
          </p:nvPr>
        </p:nvSpPr>
        <p:spPr>
          <a:xfrm>
            <a:off x="312820" y="4140469"/>
            <a:ext cx="8566485" cy="638340"/>
          </a:xfrm>
        </p:spPr>
        <p:txBody>
          <a:bodyPr>
            <a:normAutofit/>
          </a:bodyPr>
          <a:lstStyle/>
          <a:p>
            <a:r>
              <a:rPr lang="en-US" sz="1500" i="1" dirty="0"/>
              <a:t>Collapsed across participants, the average number of words used to retell game narratives was significantly shorter than the number of words used to retell other narratives.</a:t>
            </a:r>
            <a:endParaRPr lang="en-US" sz="1500" dirty="0"/>
          </a:p>
        </p:txBody>
      </p:sp>
      <p:sp>
        <p:nvSpPr>
          <p:cNvPr id="7" name="Content Placeholder 2"/>
          <p:cNvSpPr txBox="1">
            <a:spLocks/>
          </p:cNvSpPr>
          <p:nvPr/>
        </p:nvSpPr>
        <p:spPr>
          <a:xfrm>
            <a:off x="4915300" y="4684836"/>
            <a:ext cx="4345005" cy="533901"/>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500" i="1" dirty="0" smtClean="0"/>
              <a:t> </a:t>
            </a:r>
            <a:r>
              <a:rPr lang="en-US" sz="1500" dirty="0" smtClean="0"/>
              <a:t>- Deborah Hendersen, User Researcher</a:t>
            </a:r>
            <a:endParaRPr lang="en-US" sz="1500" dirty="0"/>
          </a:p>
        </p:txBody>
      </p:sp>
    </p:spTree>
    <p:extLst>
      <p:ext uri="{BB962C8B-B14F-4D97-AF65-F5344CB8AC3E}">
        <p14:creationId xmlns:p14="http://schemas.microsoft.com/office/powerpoint/2010/main" val="2342318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283777770"/>
              </p:ext>
            </p:extLst>
          </p:nvPr>
        </p:nvGraphicFramePr>
        <p:xfrm>
          <a:off x="426720" y="837212"/>
          <a:ext cx="8229600" cy="3450307"/>
        </p:xfrm>
        <a:graphic>
          <a:graphicData uri="http://schemas.openxmlformats.org/drawingml/2006/table">
            <a:tbl>
              <a:tblPr firstRow="1" firstCol="1" bandRow="1">
                <a:tableStyleId>{5C22544A-7EE6-4342-B048-85BDC9FD1C3A}</a:tableStyleId>
              </a:tblPr>
              <a:tblGrid>
                <a:gridCol w="1371600"/>
                <a:gridCol w="6858000"/>
              </a:tblGrid>
              <a:tr h="454154">
                <a:tc>
                  <a:txBody>
                    <a:bodyPr/>
                    <a:lstStyle/>
                    <a:p>
                      <a:pPr marL="0" marR="0">
                        <a:spcBef>
                          <a:spcPts val="0"/>
                        </a:spcBef>
                        <a:spcAft>
                          <a:spcPts val="0"/>
                        </a:spcAft>
                      </a:pPr>
                      <a:r>
                        <a:rPr lang="en-US" sz="1400" dirty="0">
                          <a:effectLst/>
                        </a:rPr>
                        <a:t> </a:t>
                      </a:r>
                      <a:endParaRPr lang="en-US" sz="14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r">
                        <a:spcBef>
                          <a:spcPts val="0"/>
                        </a:spcBef>
                        <a:spcAft>
                          <a:spcPts val="0"/>
                        </a:spcAft>
                        <a:tabLst>
                          <a:tab pos="457200" algn="l"/>
                        </a:tabLst>
                      </a:pPr>
                      <a:r>
                        <a:rPr lang="en-US" sz="1400" dirty="0">
                          <a:effectLst/>
                        </a:rPr>
                        <a:t>findings summary</a:t>
                      </a:r>
                      <a:endParaRPr lang="en-US" sz="1400" b="1" dirty="0">
                        <a:solidFill>
                          <a:srgbClr val="000000"/>
                        </a:solidFill>
                        <a:effectLst/>
                        <a:latin typeface="Segoe"/>
                        <a:ea typeface="Times New Roman" panose="02020603050405020304" pitchFamily="18" charset="0"/>
                        <a:cs typeface="Microsoft Sans Serif" panose="020B0604020202020204" pitchFamily="34" charset="0"/>
                      </a:endParaRPr>
                    </a:p>
                  </a:txBody>
                  <a:tcPr marL="68580" marR="68580" marT="0" marB="0" anchor="ctr"/>
                </a:tc>
              </a:tr>
              <a:tr h="746410">
                <a:tc>
                  <a:txBody>
                    <a:bodyPr/>
                    <a:lstStyle/>
                    <a:p>
                      <a:pPr marL="0" marR="0">
                        <a:spcBef>
                          <a:spcPts val="0"/>
                        </a:spcBef>
                        <a:spcAft>
                          <a:spcPts val="0"/>
                        </a:spcAft>
                      </a:pPr>
                      <a:r>
                        <a:rPr lang="en-US" sz="1400" u="sng">
                          <a:effectLst/>
                          <a:hlinkClick r:id="rId3" action="ppaction://hlinkfile"/>
                        </a:rPr>
                        <a:t>finding 1</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400">
                          <a:effectLst/>
                        </a:rPr>
                        <a:t>Players had difficulty tracing game plots from beginning to end (in contrast to other media), often forming only episodic memories for game narrative.</a:t>
                      </a:r>
                      <a:endParaRPr lang="en-US" sz="1400" b="1">
                        <a:solidFill>
                          <a:srgbClr val="000000"/>
                        </a:solidFill>
                        <a:effectLst/>
                        <a:latin typeface="Segoe"/>
                        <a:ea typeface="Times New Roman" panose="02020603050405020304" pitchFamily="18" charset="0"/>
                        <a:cs typeface="Microsoft Sans Serif" panose="020B0604020202020204" pitchFamily="34" charset="0"/>
                      </a:endParaRPr>
                    </a:p>
                  </a:txBody>
                  <a:tcPr marL="68580" marR="68580" marT="0" marB="0" anchor="ctr"/>
                </a:tc>
              </a:tr>
              <a:tr h="746410">
                <a:tc>
                  <a:txBody>
                    <a:bodyPr/>
                    <a:lstStyle/>
                    <a:p>
                      <a:pPr marL="0" marR="0">
                        <a:spcBef>
                          <a:spcPts val="0"/>
                        </a:spcBef>
                        <a:spcAft>
                          <a:spcPts val="0"/>
                        </a:spcAft>
                      </a:pPr>
                      <a:r>
                        <a:rPr lang="en-US" sz="1400" u="sng">
                          <a:effectLst/>
                          <a:hlinkClick r:id="rId4" action="ppaction://hlinkfile"/>
                        </a:rPr>
                        <a:t>finding 2</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400" b="1" dirty="0">
                          <a:effectLst/>
                        </a:rPr>
                        <a:t>Game characters were consistently remembered, though not necessarily for their role in the plot.  Instead, characterization appeared memorable.  </a:t>
                      </a:r>
                      <a:endParaRPr lang="en-US" sz="1400" b="1" dirty="0">
                        <a:solidFill>
                          <a:srgbClr val="000000"/>
                        </a:solidFill>
                        <a:effectLst/>
                        <a:latin typeface="Segoe"/>
                        <a:ea typeface="Times New Roman" panose="02020603050405020304" pitchFamily="18" charset="0"/>
                        <a:cs typeface="Microsoft Sans Serif" panose="020B0604020202020204" pitchFamily="34" charset="0"/>
                      </a:endParaRPr>
                    </a:p>
                  </a:txBody>
                  <a:tcPr marL="68580" marR="68580" marT="0" marB="0" anchor="ctr"/>
                </a:tc>
              </a:tr>
              <a:tr h="756923">
                <a:tc>
                  <a:txBody>
                    <a:bodyPr/>
                    <a:lstStyle/>
                    <a:p>
                      <a:pPr marL="0" marR="0">
                        <a:spcBef>
                          <a:spcPts val="0"/>
                        </a:spcBef>
                        <a:spcAft>
                          <a:spcPts val="0"/>
                        </a:spcAft>
                      </a:pPr>
                      <a:r>
                        <a:rPr lang="en-US" sz="1400" u="sng">
                          <a:effectLst/>
                          <a:hlinkClick r:id="rId5" action="ppaction://hlinkfile"/>
                        </a:rPr>
                        <a:t>finding 3</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400">
                          <a:effectLst/>
                        </a:rPr>
                        <a:t>Player recall for gameplay dominated narrative, even for players who self-reported playing games mostly for the story, but narrative provided context for gameplay, even for players who self-reported ignoring story.</a:t>
                      </a:r>
                      <a:endParaRPr lang="en-US" sz="1400" b="1">
                        <a:solidFill>
                          <a:srgbClr val="000000"/>
                        </a:solidFill>
                        <a:effectLst/>
                        <a:latin typeface="Segoe"/>
                        <a:ea typeface="Times New Roman" panose="02020603050405020304" pitchFamily="18" charset="0"/>
                        <a:cs typeface="Microsoft Sans Serif" panose="020B0604020202020204" pitchFamily="34" charset="0"/>
                      </a:endParaRPr>
                    </a:p>
                  </a:txBody>
                  <a:tcPr marL="68580" marR="68580" marT="0" marB="0" anchor="ctr"/>
                </a:tc>
              </a:tr>
              <a:tr h="746410">
                <a:tc>
                  <a:txBody>
                    <a:bodyPr/>
                    <a:lstStyle/>
                    <a:p>
                      <a:pPr marL="0" marR="0">
                        <a:spcBef>
                          <a:spcPts val="0"/>
                        </a:spcBef>
                        <a:spcAft>
                          <a:spcPts val="0"/>
                        </a:spcAft>
                      </a:pPr>
                      <a:r>
                        <a:rPr lang="en-US" sz="1400" u="sng">
                          <a:effectLst/>
                          <a:hlinkClick r:id="rId6" action="ppaction://hlinkfile"/>
                        </a:rPr>
                        <a:t>finding 4</a:t>
                      </a:r>
                      <a:endParaRPr lang="en-US"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tabLst>
                          <a:tab pos="457200" algn="l"/>
                        </a:tabLst>
                      </a:pPr>
                      <a:r>
                        <a:rPr lang="en-US" sz="1400" dirty="0">
                          <a:effectLst/>
                        </a:rPr>
                        <a:t>Participants were perfectly capable of rich thinking about narrative.</a:t>
                      </a:r>
                      <a:endParaRPr lang="en-US" sz="1400" b="1" dirty="0">
                        <a:solidFill>
                          <a:srgbClr val="000000"/>
                        </a:solidFill>
                        <a:effectLst/>
                        <a:latin typeface="Segoe"/>
                        <a:ea typeface="Times New Roman" panose="02020603050405020304" pitchFamily="18" charset="0"/>
                        <a:cs typeface="Microsoft Sans Serif" panose="020B0604020202020204" pitchFamily="34" charset="0"/>
                      </a:endParaRPr>
                    </a:p>
                  </a:txBody>
                  <a:tcPr marL="68580" marR="68580" marT="0" marB="0" anchor="ctr"/>
                </a:tc>
              </a:tr>
            </a:tbl>
          </a:graphicData>
        </a:graphic>
      </p:graphicFrame>
      <p:sp>
        <p:nvSpPr>
          <p:cNvPr id="3" name="Title 1"/>
          <p:cNvSpPr>
            <a:spLocks noGrp="1"/>
          </p:cNvSpPr>
          <p:nvPr>
            <p:ph type="title"/>
          </p:nvPr>
        </p:nvSpPr>
        <p:spPr>
          <a:xfrm>
            <a:off x="457200" y="-426877"/>
            <a:ext cx="8277726" cy="1028700"/>
          </a:xfrm>
        </p:spPr>
        <p:txBody>
          <a:bodyPr>
            <a:normAutofit/>
          </a:bodyPr>
          <a:lstStyle/>
          <a:p>
            <a:r>
              <a:rPr lang="en-US" sz="3000" dirty="0" smtClean="0"/>
              <a:t>Microsoft User Research Study</a:t>
            </a:r>
            <a:endParaRPr lang="en-US" sz="3000" dirty="0"/>
          </a:p>
        </p:txBody>
      </p:sp>
      <p:pic>
        <p:nvPicPr>
          <p:cNvPr id="5" name="Picture 2" descr="C:\Users\rrouse\Desktop\SUR Logo\StudiosUserResearch_Logo_forWe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13201"/>
            <a:ext cx="4084320" cy="54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2552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29"/>
            <a:ext cx="7146758" cy="1028700"/>
          </a:xfrm>
        </p:spPr>
        <p:txBody>
          <a:bodyPr>
            <a:normAutofit/>
          </a:bodyPr>
          <a:lstStyle/>
          <a:p>
            <a:r>
              <a:rPr lang="en-US" dirty="0" smtClean="0"/>
              <a:t>Finishing Games	</a:t>
            </a:r>
            <a:endParaRPr lang="en-US" dirty="0"/>
          </a:p>
        </p:txBody>
      </p:sp>
      <p:sp>
        <p:nvSpPr>
          <p:cNvPr id="3" name="Content Placeholder 2"/>
          <p:cNvSpPr>
            <a:spLocks noGrp="1"/>
          </p:cNvSpPr>
          <p:nvPr>
            <p:ph idx="1"/>
          </p:nvPr>
        </p:nvSpPr>
        <p:spPr>
          <a:xfrm>
            <a:off x="457200" y="976249"/>
            <a:ext cx="7620000" cy="3545647"/>
          </a:xfrm>
        </p:spPr>
        <p:txBody>
          <a:bodyPr>
            <a:normAutofit fontScale="92500" lnSpcReduction="10000"/>
          </a:bodyPr>
          <a:lstStyle/>
          <a:p>
            <a:r>
              <a:rPr lang="en-US" dirty="0" smtClean="0"/>
              <a:t>Game Completion Rates</a:t>
            </a:r>
          </a:p>
          <a:p>
            <a:pPr marL="274320" lvl="1" indent="0">
              <a:buNone/>
            </a:pPr>
            <a:r>
              <a:rPr lang="en-US" dirty="0" smtClean="0"/>
              <a:t>Walking Dead S1 Episode 1:  66%</a:t>
            </a:r>
          </a:p>
          <a:p>
            <a:pPr marL="274320" lvl="1" indent="0">
              <a:buNone/>
            </a:pPr>
            <a:r>
              <a:rPr lang="en-US" dirty="0" smtClean="0"/>
              <a:t>Mass Effect 2:  </a:t>
            </a:r>
            <a:r>
              <a:rPr lang="en-US" dirty="0"/>
              <a:t>56</a:t>
            </a:r>
            <a:r>
              <a:rPr lang="en-US" dirty="0" smtClean="0"/>
              <a:t>%  **</a:t>
            </a:r>
            <a:endParaRPr lang="en-US" dirty="0"/>
          </a:p>
          <a:p>
            <a:pPr marL="274320" lvl="1" indent="0">
              <a:buNone/>
            </a:pPr>
            <a:r>
              <a:rPr lang="en-US" dirty="0" err="1"/>
              <a:t>BioShock</a:t>
            </a:r>
            <a:r>
              <a:rPr lang="en-US" dirty="0"/>
              <a:t> Infinite:  </a:t>
            </a:r>
            <a:r>
              <a:rPr lang="en-US" dirty="0" smtClean="0"/>
              <a:t>53%</a:t>
            </a:r>
          </a:p>
          <a:p>
            <a:pPr marL="274320" lvl="1" indent="0">
              <a:buNone/>
            </a:pPr>
            <a:r>
              <a:rPr lang="en-US" dirty="0" smtClean="0"/>
              <a:t>Batman </a:t>
            </a:r>
            <a:r>
              <a:rPr lang="en-US" dirty="0"/>
              <a:t>Arkham </a:t>
            </a:r>
            <a:r>
              <a:rPr lang="en-US" dirty="0" smtClean="0"/>
              <a:t>City 47%</a:t>
            </a:r>
          </a:p>
          <a:p>
            <a:pPr marL="274320" lvl="1" indent="0">
              <a:buNone/>
            </a:pPr>
            <a:r>
              <a:rPr lang="en-US" dirty="0"/>
              <a:t>Portal:  </a:t>
            </a:r>
            <a:r>
              <a:rPr lang="en-US" dirty="0" smtClean="0"/>
              <a:t>47%</a:t>
            </a:r>
            <a:endParaRPr lang="en-US" dirty="0"/>
          </a:p>
          <a:p>
            <a:pPr marL="274320" lvl="1" indent="0">
              <a:buNone/>
            </a:pPr>
            <a:r>
              <a:rPr lang="en-US" dirty="0" smtClean="0"/>
              <a:t>Mass Effect 3:  42%  **</a:t>
            </a:r>
            <a:endParaRPr lang="en-US" dirty="0"/>
          </a:p>
          <a:p>
            <a:pPr marL="274320" lvl="1" indent="0">
              <a:buNone/>
            </a:pPr>
            <a:r>
              <a:rPr lang="en-US" dirty="0"/>
              <a:t>Walking Dead S1 Episode 5:  39</a:t>
            </a:r>
            <a:r>
              <a:rPr lang="en-US" dirty="0" smtClean="0"/>
              <a:t>%</a:t>
            </a:r>
          </a:p>
          <a:p>
            <a:pPr marL="274320" lvl="1" indent="0">
              <a:buNone/>
            </a:pPr>
            <a:r>
              <a:rPr lang="en-US" dirty="0" smtClean="0"/>
              <a:t>Skyrim (Main Quest):  32%</a:t>
            </a:r>
          </a:p>
          <a:p>
            <a:pPr marL="274320" lvl="1" indent="0">
              <a:buNone/>
            </a:pPr>
            <a:r>
              <a:rPr lang="en-US" dirty="0" smtClean="0"/>
              <a:t>Borderlands 2 30%</a:t>
            </a:r>
            <a:endParaRPr lang="en-US" dirty="0"/>
          </a:p>
        </p:txBody>
      </p:sp>
      <p:sp>
        <p:nvSpPr>
          <p:cNvPr id="4" name="Content Placeholder 2"/>
          <p:cNvSpPr txBox="1">
            <a:spLocks/>
          </p:cNvSpPr>
          <p:nvPr/>
        </p:nvSpPr>
        <p:spPr>
          <a:xfrm>
            <a:off x="5232038" y="4531117"/>
            <a:ext cx="3784962" cy="61238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nSpc>
                <a:spcPct val="120000"/>
              </a:lnSpc>
            </a:pPr>
            <a:r>
              <a:rPr lang="en-US" sz="1400" b="0" dirty="0" smtClean="0"/>
              <a:t>Source:  Steam Achievement Data</a:t>
            </a:r>
            <a:endParaRPr lang="en-US" sz="1400" b="0" dirty="0"/>
          </a:p>
        </p:txBody>
      </p:sp>
      <p:sp>
        <p:nvSpPr>
          <p:cNvPr id="5" name="Content Placeholder 2"/>
          <p:cNvSpPr txBox="1">
            <a:spLocks/>
          </p:cNvSpPr>
          <p:nvPr/>
        </p:nvSpPr>
        <p:spPr>
          <a:xfrm>
            <a:off x="5232038" y="4755738"/>
            <a:ext cx="3670662" cy="612383"/>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nSpc>
                <a:spcPct val="120000"/>
              </a:lnSpc>
            </a:pPr>
            <a:r>
              <a:rPr lang="en-US" sz="1400" b="0" dirty="0"/>
              <a:t>** Source:  </a:t>
            </a:r>
            <a:r>
              <a:rPr lang="en-US" sz="1400" b="0" dirty="0" err="1"/>
              <a:t>Bioware</a:t>
            </a:r>
            <a:endParaRPr lang="en-US" sz="1400" b="0" dirty="0"/>
          </a:p>
        </p:txBody>
      </p:sp>
    </p:spTree>
    <p:extLst>
      <p:ext uri="{BB962C8B-B14F-4D97-AF65-F5344CB8AC3E}">
        <p14:creationId xmlns:p14="http://schemas.microsoft.com/office/powerpoint/2010/main" val="19786320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8218501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376737" cy="1028700"/>
          </a:xfrm>
        </p:spPr>
        <p:txBody>
          <a:bodyPr>
            <a:normAutofit/>
          </a:bodyPr>
          <a:lstStyle/>
          <a:p>
            <a:r>
              <a:rPr lang="en-US" dirty="0" smtClean="0"/>
              <a:t>Portal “Structure”</a:t>
            </a:r>
            <a:endParaRPr lang="en-US" dirty="0"/>
          </a:p>
        </p:txBody>
      </p:sp>
      <p:pic>
        <p:nvPicPr>
          <p:cNvPr id="6" name="Picture 4" descr="Portal1FireyDe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1010" y="1604000"/>
            <a:ext cx="1145694" cy="64405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V="1">
            <a:off x="1338382" y="3867314"/>
            <a:ext cx="5918703" cy="8033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46334" y="3706304"/>
            <a:ext cx="1528010" cy="11324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874344" y="3360775"/>
            <a:ext cx="1564105" cy="3455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38449" y="2864565"/>
            <a:ext cx="1413693" cy="49621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5852142" y="2246158"/>
            <a:ext cx="1233255" cy="61908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70648" y="2246158"/>
            <a:ext cx="186437" cy="17327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277" y="1241344"/>
            <a:ext cx="1192631" cy="670855"/>
          </a:xfrm>
          <a:prstGeom prst="rect">
            <a:avLst/>
          </a:prstGeom>
        </p:spPr>
      </p:pic>
      <p:sp>
        <p:nvSpPr>
          <p:cNvPr id="17" name="Content Placeholder 2"/>
          <p:cNvSpPr txBox="1">
            <a:spLocks/>
          </p:cNvSpPr>
          <p:nvPr/>
        </p:nvSpPr>
        <p:spPr>
          <a:xfrm>
            <a:off x="1049247" y="3526046"/>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Wake Up</a:t>
            </a:r>
            <a:endParaRPr lang="en-US" sz="900" dirty="0"/>
          </a:p>
        </p:txBody>
      </p:sp>
      <p:sp>
        <p:nvSpPr>
          <p:cNvPr id="18" name="Content Placeholder 2"/>
          <p:cNvSpPr txBox="1">
            <a:spLocks/>
          </p:cNvSpPr>
          <p:nvPr/>
        </p:nvSpPr>
        <p:spPr>
          <a:xfrm>
            <a:off x="1460651" y="3386136"/>
            <a:ext cx="1084183" cy="266537"/>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Testing Begins</a:t>
            </a:r>
            <a:endParaRPr lang="en-US" sz="900" dirty="0"/>
          </a:p>
        </p:txBody>
      </p:sp>
      <p:sp>
        <p:nvSpPr>
          <p:cNvPr id="19" name="Content Placeholder 2"/>
          <p:cNvSpPr txBox="1">
            <a:spLocks/>
          </p:cNvSpPr>
          <p:nvPr/>
        </p:nvSpPr>
        <p:spPr>
          <a:xfrm>
            <a:off x="3928326" y="3111123"/>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Rat Man</a:t>
            </a:r>
            <a:endParaRPr lang="en-US" sz="900" dirty="0"/>
          </a:p>
        </p:txBody>
      </p:sp>
      <p:sp>
        <p:nvSpPr>
          <p:cNvPr id="20" name="Content Placeholder 2"/>
          <p:cNvSpPr txBox="1">
            <a:spLocks/>
          </p:cNvSpPr>
          <p:nvPr/>
        </p:nvSpPr>
        <p:spPr>
          <a:xfrm>
            <a:off x="5395799" y="2226493"/>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Fiery Death</a:t>
            </a:r>
            <a:endParaRPr lang="en-US" sz="900" dirty="0"/>
          </a:p>
        </p:txBody>
      </p:sp>
      <p:sp>
        <p:nvSpPr>
          <p:cNvPr id="21" name="Content Placeholder 2"/>
          <p:cNvSpPr txBox="1">
            <a:spLocks/>
          </p:cNvSpPr>
          <p:nvPr/>
        </p:nvSpPr>
        <p:spPr>
          <a:xfrm>
            <a:off x="4263554" y="2879654"/>
            <a:ext cx="135246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Companion Cube</a:t>
            </a:r>
            <a:endParaRPr lang="en-US" sz="900" dirty="0"/>
          </a:p>
        </p:txBody>
      </p:sp>
      <p:sp>
        <p:nvSpPr>
          <p:cNvPr id="22" name="Content Placeholder 2"/>
          <p:cNvSpPr txBox="1">
            <a:spLocks/>
          </p:cNvSpPr>
          <p:nvPr/>
        </p:nvSpPr>
        <p:spPr>
          <a:xfrm>
            <a:off x="6686551" y="1855561"/>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Showdown</a:t>
            </a:r>
            <a:endParaRPr lang="en-US" sz="900" dirty="0"/>
          </a:p>
        </p:txBody>
      </p:sp>
      <p:sp>
        <p:nvSpPr>
          <p:cNvPr id="24" name="Content Placeholder 2"/>
          <p:cNvSpPr txBox="1">
            <a:spLocks/>
          </p:cNvSpPr>
          <p:nvPr/>
        </p:nvSpPr>
        <p:spPr>
          <a:xfrm>
            <a:off x="2337224" y="3278757"/>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err="1" smtClean="0"/>
              <a:t>GlaDOS</a:t>
            </a:r>
            <a:r>
              <a:rPr lang="en-US" sz="900" dirty="0" smtClean="0"/>
              <a:t> Crazy</a:t>
            </a:r>
            <a:endParaRPr lang="en-US" sz="900" dirty="0"/>
          </a:p>
        </p:txBody>
      </p:sp>
      <p:sp>
        <p:nvSpPr>
          <p:cNvPr id="25" name="Content Placeholder 2"/>
          <p:cNvSpPr txBox="1">
            <a:spLocks/>
          </p:cNvSpPr>
          <p:nvPr/>
        </p:nvSpPr>
        <p:spPr>
          <a:xfrm>
            <a:off x="3242974" y="3146645"/>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Live Fire</a:t>
            </a:r>
            <a:endParaRPr lang="en-US" sz="900" dirty="0"/>
          </a:p>
        </p:txBody>
      </p:sp>
      <p:sp>
        <p:nvSpPr>
          <p:cNvPr id="26" name="Content Placeholder 2"/>
          <p:cNvSpPr txBox="1">
            <a:spLocks/>
          </p:cNvSpPr>
          <p:nvPr/>
        </p:nvSpPr>
        <p:spPr>
          <a:xfrm>
            <a:off x="6350122" y="2084137"/>
            <a:ext cx="1221738" cy="207467"/>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Behind</a:t>
            </a:r>
            <a:endParaRPr lang="en-US" sz="900" dirty="0"/>
          </a:p>
        </p:txBody>
      </p:sp>
      <p:sp>
        <p:nvSpPr>
          <p:cNvPr id="27" name="Content Placeholder 2"/>
          <p:cNvSpPr txBox="1">
            <a:spLocks/>
          </p:cNvSpPr>
          <p:nvPr/>
        </p:nvSpPr>
        <p:spPr>
          <a:xfrm>
            <a:off x="7231248" y="2167293"/>
            <a:ext cx="977319" cy="26653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Epilogue</a:t>
            </a:r>
            <a:endParaRPr lang="en-US" sz="900"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2848" y="2277687"/>
            <a:ext cx="1026998" cy="64275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939" y="2784898"/>
            <a:ext cx="1012887" cy="633054"/>
          </a:xfrm>
          <a:prstGeom prst="rect">
            <a:avLst/>
          </a:prstGeom>
        </p:spPr>
      </p:pic>
      <p:pic>
        <p:nvPicPr>
          <p:cNvPr id="28" name="Picture 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4051" y="2496437"/>
            <a:ext cx="1184519" cy="666292"/>
          </a:xfrm>
          <a:prstGeom prst="rect">
            <a:avLst/>
          </a:prstGeom>
        </p:spPr>
      </p:pic>
      <p:sp>
        <p:nvSpPr>
          <p:cNvPr id="29" name="Content Placeholder 2"/>
          <p:cNvSpPr txBox="1">
            <a:spLocks/>
          </p:cNvSpPr>
          <p:nvPr/>
        </p:nvSpPr>
        <p:spPr>
          <a:xfrm>
            <a:off x="6341455" y="2180821"/>
            <a:ext cx="1221738" cy="25808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900" dirty="0" smtClean="0"/>
              <a:t>Scenes</a:t>
            </a:r>
            <a:endParaRPr lang="en-US" sz="900" dirty="0"/>
          </a:p>
        </p:txBody>
      </p:sp>
    </p:spTree>
    <p:extLst>
      <p:ext uri="{BB962C8B-B14F-4D97-AF65-F5344CB8AC3E}">
        <p14:creationId xmlns:p14="http://schemas.microsoft.com/office/powerpoint/2010/main" val="3720479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28534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9"/>
            <a:ext cx="7016044" cy="1028700"/>
          </a:xfrm>
        </p:spPr>
        <p:txBody>
          <a:bodyPr>
            <a:normAutofit/>
          </a:bodyPr>
          <a:lstStyle/>
          <a:p>
            <a:r>
              <a:rPr lang="en-US" dirty="0" err="1" smtClean="0"/>
              <a:t>Bioshock</a:t>
            </a:r>
            <a:r>
              <a:rPr lang="en-US" dirty="0" smtClean="0"/>
              <a:t> 2 “Structure”</a:t>
            </a:r>
            <a:endParaRPr lang="en-US" dirty="0"/>
          </a:p>
        </p:txBody>
      </p:sp>
      <p:sp>
        <p:nvSpPr>
          <p:cNvPr id="3" name="Content Placeholder 2"/>
          <p:cNvSpPr>
            <a:spLocks noGrp="1"/>
          </p:cNvSpPr>
          <p:nvPr>
            <p:ph idx="1"/>
          </p:nvPr>
        </p:nvSpPr>
        <p:spPr>
          <a:xfrm>
            <a:off x="457200" y="1146810"/>
            <a:ext cx="7620000" cy="4217669"/>
          </a:xfrm>
        </p:spPr>
        <p:txBody>
          <a:bodyPr>
            <a:normAutofit/>
          </a:bodyPr>
          <a:lstStyle/>
          <a:p>
            <a:r>
              <a:rPr lang="en-US" sz="2400" dirty="0" smtClean="0"/>
              <a:t>“I deliberately wanted to make it feel like </a:t>
            </a:r>
            <a:r>
              <a:rPr lang="en-US" sz="2400" dirty="0" err="1" smtClean="0"/>
              <a:t>protagonism</a:t>
            </a:r>
            <a:r>
              <a:rPr lang="en-US" sz="2400" dirty="0" smtClean="0"/>
              <a:t> (and by extent, structure) was melting down… all along it was [Eleanor’s] story - in </a:t>
            </a:r>
            <a:r>
              <a:rPr lang="en-US" sz="2400" i="1" dirty="0" smtClean="0"/>
              <a:t>response </a:t>
            </a:r>
            <a:r>
              <a:rPr lang="en-US" sz="2400" dirty="0" smtClean="0"/>
              <a:t>to yours. And as such, </a:t>
            </a:r>
            <a:r>
              <a:rPr lang="en-US" sz="2400" dirty="0" err="1" smtClean="0"/>
              <a:t>protagonism</a:t>
            </a:r>
            <a:r>
              <a:rPr lang="en-US" sz="2400" dirty="0" smtClean="0"/>
              <a:t> was transferred, the story had been transferred, and would outlive you.  Her act three takes place outside the game... You ultimately have to let her, and the structure, go.” </a:t>
            </a:r>
          </a:p>
          <a:p>
            <a:pPr algn="r"/>
            <a:r>
              <a:rPr lang="en-US" sz="2400" dirty="0" smtClean="0"/>
              <a:t> - Jordan Thomas</a:t>
            </a:r>
          </a:p>
          <a:p>
            <a:endParaRPr lang="en-US" dirty="0"/>
          </a:p>
        </p:txBody>
      </p:sp>
      <p:sp>
        <p:nvSpPr>
          <p:cNvPr id="4" name="Content Placeholder 2"/>
          <p:cNvSpPr txBox="1">
            <a:spLocks/>
          </p:cNvSpPr>
          <p:nvPr/>
        </p:nvSpPr>
        <p:spPr>
          <a:xfrm>
            <a:off x="457200" y="4545330"/>
            <a:ext cx="7620000" cy="4217669"/>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r"/>
            <a:r>
              <a:rPr lang="en-US" sz="2400" i="1" dirty="0" err="1"/>
              <a:t>BioShock</a:t>
            </a:r>
            <a:r>
              <a:rPr lang="en-US" sz="2400" i="1" dirty="0"/>
              <a:t> 2 </a:t>
            </a:r>
            <a:r>
              <a:rPr lang="en-US" sz="2400" dirty="0"/>
              <a:t>Creative Director &amp; Writer</a:t>
            </a:r>
          </a:p>
        </p:txBody>
      </p:sp>
    </p:spTree>
    <p:extLst>
      <p:ext uri="{BB962C8B-B14F-4D97-AF65-F5344CB8AC3E}">
        <p14:creationId xmlns:p14="http://schemas.microsoft.com/office/powerpoint/2010/main" val="2662074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539"/>
            <a:ext cx="7874000" cy="1028700"/>
          </a:xfrm>
        </p:spPr>
        <p:txBody>
          <a:bodyPr>
            <a:normAutofit/>
          </a:bodyPr>
          <a:lstStyle/>
          <a:p>
            <a:r>
              <a:rPr lang="en-US" dirty="0" smtClean="0"/>
              <a:t>What Structure?</a:t>
            </a:r>
            <a:endParaRPr lang="en-US" dirty="0"/>
          </a:p>
        </p:txBody>
      </p:sp>
      <p:sp>
        <p:nvSpPr>
          <p:cNvPr id="3" name="Content Placeholder 2"/>
          <p:cNvSpPr>
            <a:spLocks noGrp="1"/>
          </p:cNvSpPr>
          <p:nvPr>
            <p:ph idx="1"/>
          </p:nvPr>
        </p:nvSpPr>
        <p:spPr>
          <a:xfrm>
            <a:off x="315151" y="1314451"/>
            <a:ext cx="7620000" cy="3280172"/>
          </a:xfrm>
        </p:spPr>
        <p:txBody>
          <a:bodyPr/>
          <a:lstStyle/>
          <a:p>
            <a:r>
              <a:rPr lang="en-US" dirty="0" smtClean="0"/>
              <a:t>Papers, Please</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246" t="5295" r="5202" b="4681"/>
          <a:stretch/>
        </p:blipFill>
        <p:spPr>
          <a:xfrm>
            <a:off x="331538" y="1727156"/>
            <a:ext cx="4268750" cy="2418959"/>
          </a:xfrm>
          <a:prstGeom prst="rect">
            <a:avLst/>
          </a:prstGeom>
          <a:effectLst>
            <a:outerShdw blurRad="317500" dist="139700" dir="2700000" algn="tl" rotWithShape="0">
              <a:prstClr val="black">
                <a:alpha val="40000"/>
              </a:prstClr>
            </a:outerShdw>
          </a:effectLst>
        </p:spPr>
      </p:pic>
      <p:sp>
        <p:nvSpPr>
          <p:cNvPr id="5" name="Content Placeholder 2"/>
          <p:cNvSpPr txBox="1">
            <a:spLocks/>
          </p:cNvSpPr>
          <p:nvPr/>
        </p:nvSpPr>
        <p:spPr>
          <a:xfrm>
            <a:off x="1192717" y="1326195"/>
            <a:ext cx="7620000" cy="3280172"/>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r"/>
            <a:r>
              <a:rPr lang="en-US" dirty="0" smtClean="0"/>
              <a:t>The Stanley Parable</a:t>
            </a:r>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383" y="1727156"/>
            <a:ext cx="3870334" cy="2418959"/>
          </a:xfrm>
          <a:prstGeom prst="rect">
            <a:avLst/>
          </a:prstGeom>
          <a:effectLst>
            <a:outerShdw blurRad="317500" dist="139700" dir="2700000" algn="tl" rotWithShape="0">
              <a:prstClr val="black">
                <a:alpha val="40000"/>
              </a:prstClr>
            </a:outerShdw>
          </a:effectLst>
        </p:spPr>
      </p:pic>
    </p:spTree>
    <p:extLst>
      <p:ext uri="{BB962C8B-B14F-4D97-AF65-F5344CB8AC3E}">
        <p14:creationId xmlns:p14="http://schemas.microsoft.com/office/powerpoint/2010/main" val="339125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8696" y="295577"/>
            <a:ext cx="4692239" cy="2825751"/>
          </a:xfrm>
        </p:spPr>
        <p:txBody>
          <a:bodyPr>
            <a:noAutofit/>
          </a:bodyPr>
          <a:lstStyle/>
          <a:p>
            <a:pPr algn="ctr"/>
            <a:r>
              <a:rPr lang="en-US" sz="8000" dirty="0" smtClean="0"/>
              <a:t>DEATH</a:t>
            </a:r>
            <a:r>
              <a:rPr lang="en-US" sz="5400" dirty="0"/>
              <a:t> </a:t>
            </a:r>
            <a:r>
              <a:rPr lang="en-US" sz="5400" dirty="0" smtClean="0"/>
              <a:t>  </a:t>
            </a:r>
            <a:r>
              <a:rPr lang="en-US" sz="3200" dirty="0" smtClean="0"/>
              <a:t>to the</a:t>
            </a:r>
            <a:br>
              <a:rPr lang="en-US" sz="3200" dirty="0" smtClean="0"/>
            </a:br>
            <a:r>
              <a:rPr lang="en-US" sz="4800" dirty="0" smtClean="0"/>
              <a:t>Three-Act     Structure!</a:t>
            </a:r>
            <a:endParaRPr lang="en-US" sz="4800" dirty="0"/>
          </a:p>
        </p:txBody>
      </p:sp>
      <p:sp>
        <p:nvSpPr>
          <p:cNvPr id="3" name="Subtitle 2"/>
          <p:cNvSpPr>
            <a:spLocks noGrp="1"/>
          </p:cNvSpPr>
          <p:nvPr>
            <p:ph type="subTitle" idx="1"/>
          </p:nvPr>
        </p:nvSpPr>
        <p:spPr>
          <a:xfrm>
            <a:off x="445884" y="3216769"/>
            <a:ext cx="8255609" cy="654335"/>
          </a:xfrm>
        </p:spPr>
        <p:txBody>
          <a:bodyPr>
            <a:noAutofit/>
          </a:bodyPr>
          <a:lstStyle/>
          <a:p>
            <a:pPr algn="ctr"/>
            <a:r>
              <a:rPr lang="en-US" dirty="0" smtClean="0">
                <a:solidFill>
                  <a:srgbClr val="FF0000"/>
                </a:solidFill>
              </a:rPr>
              <a:t>Toward a unique structure for Game Narratives</a:t>
            </a:r>
          </a:p>
          <a:p>
            <a:endParaRPr lang="en-US" sz="1000" dirty="0" smtClean="0">
              <a:solidFill>
                <a:srgbClr val="FF0000"/>
              </a:solidFill>
            </a:endParaRPr>
          </a:p>
        </p:txBody>
      </p:sp>
      <p:sp>
        <p:nvSpPr>
          <p:cNvPr id="4" name="TextBox 3"/>
          <p:cNvSpPr txBox="1"/>
          <p:nvPr/>
        </p:nvSpPr>
        <p:spPr>
          <a:xfrm>
            <a:off x="4966918" y="3889180"/>
            <a:ext cx="4022244" cy="1200329"/>
          </a:xfrm>
          <a:prstGeom prst="rect">
            <a:avLst/>
          </a:prstGeom>
          <a:noFill/>
        </p:spPr>
        <p:txBody>
          <a:bodyPr wrap="square" rtlCol="0">
            <a:spAutoFit/>
          </a:bodyPr>
          <a:lstStyle/>
          <a:p>
            <a:pPr algn="r"/>
            <a:r>
              <a:rPr lang="en-US" dirty="0" smtClean="0">
                <a:latin typeface="Arial Black"/>
              </a:rPr>
              <a:t>Richard </a:t>
            </a:r>
            <a:r>
              <a:rPr lang="en-US" dirty="0">
                <a:latin typeface="Arial Black"/>
              </a:rPr>
              <a:t>Rouse </a:t>
            </a:r>
            <a:r>
              <a:rPr lang="en-US" dirty="0" smtClean="0">
                <a:latin typeface="Arial Black"/>
              </a:rPr>
              <a:t>III</a:t>
            </a:r>
          </a:p>
          <a:p>
            <a:pPr algn="r"/>
            <a:r>
              <a:rPr lang="en-US" dirty="0" smtClean="0">
                <a:latin typeface="Arial Black"/>
              </a:rPr>
              <a:t>Design Lead</a:t>
            </a:r>
          </a:p>
          <a:p>
            <a:pPr algn="r"/>
            <a:r>
              <a:rPr lang="en-US" dirty="0" smtClean="0">
                <a:latin typeface="Arial Black"/>
              </a:rPr>
              <a:t>Microsoft Game Studios</a:t>
            </a:r>
          </a:p>
          <a:p>
            <a:pPr algn="r"/>
            <a:r>
              <a:rPr lang="en-US" dirty="0" smtClean="0">
                <a:latin typeface="Arial Black"/>
              </a:rPr>
              <a:t>@</a:t>
            </a:r>
            <a:r>
              <a:rPr lang="en-US" dirty="0" err="1" smtClean="0">
                <a:latin typeface="Arial Black"/>
              </a:rPr>
              <a:t>richardrouseiii</a:t>
            </a:r>
            <a:endParaRPr lang="en-US" dirty="0" smtClean="0">
              <a:latin typeface="Arial Black"/>
            </a:endParaRPr>
          </a:p>
        </p:txBody>
      </p:sp>
      <p:pic>
        <p:nvPicPr>
          <p:cNvPr id="7" name="Picture 6" descr="westley.jpg"/>
          <p:cNvPicPr>
            <a:picLocks noChangeAspect="1"/>
          </p:cNvPicPr>
          <p:nvPr/>
        </p:nvPicPr>
        <p:blipFill rotWithShape="1">
          <a:blip r:embed="rId3">
            <a:extLst>
              <a:ext uri="{28A0092B-C50C-407E-A947-70E740481C1C}">
                <a14:useLocalDpi xmlns:a14="http://schemas.microsoft.com/office/drawing/2010/main" val="0"/>
              </a:ext>
            </a:extLst>
          </a:blip>
          <a:srcRect l="23895" t="10523" r="22429" b="10601"/>
          <a:stretch/>
        </p:blipFill>
        <p:spPr>
          <a:xfrm>
            <a:off x="378859" y="591993"/>
            <a:ext cx="1819837" cy="1934166"/>
          </a:xfrm>
          <a:prstGeom prst="rect">
            <a:avLst/>
          </a:prstGeom>
          <a:ln>
            <a:noFill/>
          </a:ln>
          <a:effectLst>
            <a:outerShdw blurRad="292100" dist="139700" dir="2700000" algn="tl" rotWithShape="0">
              <a:srgbClr val="333333">
                <a:alpha val="65000"/>
              </a:srgbClr>
            </a:outerShdw>
          </a:effectLst>
        </p:spPr>
      </p:pic>
      <p:pic>
        <p:nvPicPr>
          <p:cNvPr id="8" name="Picture 7" descr="Inigo-Monto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031" y="591992"/>
            <a:ext cx="1854462" cy="193416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99459" y="3871104"/>
            <a:ext cx="4637641" cy="1200329"/>
          </a:xfrm>
          <a:prstGeom prst="rect">
            <a:avLst/>
          </a:prstGeom>
          <a:noFill/>
        </p:spPr>
        <p:txBody>
          <a:bodyPr wrap="square" rtlCol="0">
            <a:spAutoFit/>
          </a:bodyPr>
          <a:lstStyle/>
          <a:p>
            <a:r>
              <a:rPr lang="en-US" dirty="0">
                <a:latin typeface="Arial Black"/>
              </a:rPr>
              <a:t>Tom Abernathy </a:t>
            </a:r>
            <a:endParaRPr lang="en-US" dirty="0" smtClean="0">
              <a:latin typeface="Arial Black"/>
            </a:endParaRPr>
          </a:p>
          <a:p>
            <a:r>
              <a:rPr lang="en-US" dirty="0" smtClean="0">
                <a:latin typeface="Arial Black"/>
              </a:rPr>
              <a:t>Narrative Lead</a:t>
            </a:r>
          </a:p>
          <a:p>
            <a:r>
              <a:rPr lang="en-US" dirty="0" smtClean="0">
                <a:latin typeface="Arial Black"/>
              </a:rPr>
              <a:t>Riot Games</a:t>
            </a:r>
          </a:p>
          <a:p>
            <a:r>
              <a:rPr lang="en-US" dirty="0" smtClean="0">
                <a:latin typeface="Arial Black"/>
              </a:rPr>
              <a:t>@</a:t>
            </a:r>
            <a:r>
              <a:rPr lang="en-US" dirty="0" err="1" smtClean="0">
                <a:latin typeface="Arial Black"/>
              </a:rPr>
              <a:t>tomabernathy</a:t>
            </a:r>
            <a:endParaRPr lang="en-US" dirty="0" smtClean="0">
              <a:latin typeface="Arial Black"/>
            </a:endParaRPr>
          </a:p>
        </p:txBody>
      </p:sp>
    </p:spTree>
    <p:extLst>
      <p:ext uri="{BB962C8B-B14F-4D97-AF65-F5344CB8AC3E}">
        <p14:creationId xmlns:p14="http://schemas.microsoft.com/office/powerpoint/2010/main" val="9557408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612000" cy="1028700"/>
          </a:xfrm>
        </p:spPr>
        <p:txBody>
          <a:bodyPr>
            <a:normAutofit/>
          </a:bodyPr>
          <a:lstStyle/>
          <a:p>
            <a:r>
              <a:rPr lang="en-US" dirty="0" smtClean="0"/>
              <a:t>Blasts from the past</a:t>
            </a:r>
            <a:endParaRPr lang="en-US" dirty="0"/>
          </a:p>
        </p:txBody>
      </p:sp>
      <p:pic>
        <p:nvPicPr>
          <p:cNvPr id="4" name="Picture 3" descr="ShortStoryStructure.jpg"/>
          <p:cNvPicPr>
            <a:picLocks noChangeAspect="1"/>
          </p:cNvPicPr>
          <p:nvPr/>
        </p:nvPicPr>
        <p:blipFill rotWithShape="1">
          <a:blip r:embed="rId3">
            <a:extLst>
              <a:ext uri="{28A0092B-C50C-407E-A947-70E740481C1C}">
                <a14:useLocalDpi xmlns:a14="http://schemas.microsoft.com/office/drawing/2010/main" val="0"/>
              </a:ext>
            </a:extLst>
          </a:blip>
          <a:srcRect t="14147" b="30041"/>
          <a:stretch/>
        </p:blipFill>
        <p:spPr>
          <a:xfrm>
            <a:off x="1443230" y="1240920"/>
            <a:ext cx="6404247" cy="2680760"/>
          </a:xfrm>
          <a:prstGeom prst="rect">
            <a:avLst/>
          </a:prstGeom>
        </p:spPr>
      </p:pic>
      <p:sp>
        <p:nvSpPr>
          <p:cNvPr id="3" name="Content Placeholder 2"/>
          <p:cNvSpPr>
            <a:spLocks noGrp="1"/>
          </p:cNvSpPr>
          <p:nvPr>
            <p:ph idx="1"/>
          </p:nvPr>
        </p:nvSpPr>
        <p:spPr>
          <a:xfrm>
            <a:off x="6645052" y="4275806"/>
            <a:ext cx="2155923" cy="524020"/>
          </a:xfrm>
        </p:spPr>
        <p:txBody>
          <a:bodyPr/>
          <a:lstStyle/>
          <a:p>
            <a:r>
              <a:rPr lang="en-US" dirty="0"/>
              <a:t>L</a:t>
            </a:r>
            <a:r>
              <a:rPr lang="en-US" dirty="0" smtClean="0"/>
              <a:t>ook familiar?</a:t>
            </a:r>
            <a:endParaRPr lang="en-US" dirty="0"/>
          </a:p>
        </p:txBody>
      </p:sp>
    </p:spTree>
    <p:extLst>
      <p:ext uri="{BB962C8B-B14F-4D97-AF65-F5344CB8AC3E}">
        <p14:creationId xmlns:p14="http://schemas.microsoft.com/office/powerpoint/2010/main" val="59505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grpId="0" nodeType="afterEffect">
                                  <p:stCondLst>
                                    <p:cond delay="10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8696" y="295577"/>
            <a:ext cx="4692239" cy="2825751"/>
          </a:xfrm>
        </p:spPr>
        <p:txBody>
          <a:bodyPr>
            <a:noAutofit/>
          </a:bodyPr>
          <a:lstStyle/>
          <a:p>
            <a:pPr algn="ctr"/>
            <a:r>
              <a:rPr lang="en-US" sz="8000" dirty="0" smtClean="0"/>
              <a:t>DEATH</a:t>
            </a:r>
            <a:r>
              <a:rPr lang="en-US" sz="5400" dirty="0"/>
              <a:t> </a:t>
            </a:r>
            <a:r>
              <a:rPr lang="en-US" sz="5400" dirty="0" smtClean="0"/>
              <a:t>  </a:t>
            </a:r>
            <a:r>
              <a:rPr lang="en-US" sz="3200" dirty="0" smtClean="0"/>
              <a:t>to the</a:t>
            </a:r>
            <a:br>
              <a:rPr lang="en-US" sz="3200" dirty="0" smtClean="0"/>
            </a:br>
            <a:r>
              <a:rPr lang="en-US" sz="4800" dirty="0" smtClean="0"/>
              <a:t>Three-Act     Structure!</a:t>
            </a:r>
            <a:endParaRPr lang="en-US" sz="4800" dirty="0"/>
          </a:p>
        </p:txBody>
      </p:sp>
      <p:sp>
        <p:nvSpPr>
          <p:cNvPr id="3" name="Subtitle 2"/>
          <p:cNvSpPr>
            <a:spLocks noGrp="1"/>
          </p:cNvSpPr>
          <p:nvPr>
            <p:ph type="subTitle" idx="1"/>
          </p:nvPr>
        </p:nvSpPr>
        <p:spPr>
          <a:xfrm>
            <a:off x="445884" y="3216769"/>
            <a:ext cx="8255609" cy="654335"/>
          </a:xfrm>
        </p:spPr>
        <p:txBody>
          <a:bodyPr>
            <a:noAutofit/>
          </a:bodyPr>
          <a:lstStyle/>
          <a:p>
            <a:pPr algn="ctr"/>
            <a:r>
              <a:rPr lang="en-US" dirty="0" smtClean="0">
                <a:solidFill>
                  <a:srgbClr val="FF0000"/>
                </a:solidFill>
              </a:rPr>
              <a:t>Toward a unique structure for Game Narratives</a:t>
            </a:r>
          </a:p>
          <a:p>
            <a:endParaRPr lang="en-US" sz="1000" dirty="0" smtClean="0">
              <a:solidFill>
                <a:srgbClr val="FF0000"/>
              </a:solidFill>
            </a:endParaRPr>
          </a:p>
        </p:txBody>
      </p:sp>
      <p:sp>
        <p:nvSpPr>
          <p:cNvPr id="4" name="TextBox 3"/>
          <p:cNvSpPr txBox="1"/>
          <p:nvPr/>
        </p:nvSpPr>
        <p:spPr>
          <a:xfrm>
            <a:off x="4966918" y="3889180"/>
            <a:ext cx="4022244" cy="1200329"/>
          </a:xfrm>
          <a:prstGeom prst="rect">
            <a:avLst/>
          </a:prstGeom>
          <a:noFill/>
        </p:spPr>
        <p:txBody>
          <a:bodyPr wrap="square" rtlCol="0">
            <a:spAutoFit/>
          </a:bodyPr>
          <a:lstStyle/>
          <a:p>
            <a:pPr algn="r"/>
            <a:r>
              <a:rPr lang="en-US" dirty="0" smtClean="0">
                <a:latin typeface="Arial Black"/>
              </a:rPr>
              <a:t>Richard </a:t>
            </a:r>
            <a:r>
              <a:rPr lang="en-US" dirty="0">
                <a:latin typeface="Arial Black"/>
              </a:rPr>
              <a:t>Rouse </a:t>
            </a:r>
            <a:r>
              <a:rPr lang="en-US" dirty="0" smtClean="0">
                <a:latin typeface="Arial Black"/>
              </a:rPr>
              <a:t>III</a:t>
            </a:r>
          </a:p>
          <a:p>
            <a:pPr algn="r"/>
            <a:r>
              <a:rPr lang="en-US" dirty="0" smtClean="0">
                <a:latin typeface="Arial Black"/>
              </a:rPr>
              <a:t>Design Lead</a:t>
            </a:r>
          </a:p>
          <a:p>
            <a:pPr algn="r"/>
            <a:r>
              <a:rPr lang="en-US" dirty="0" smtClean="0">
                <a:latin typeface="Arial Black"/>
              </a:rPr>
              <a:t>Microsoft Game Studios</a:t>
            </a:r>
          </a:p>
          <a:p>
            <a:pPr algn="r"/>
            <a:r>
              <a:rPr lang="en-US" dirty="0" smtClean="0">
                <a:latin typeface="Arial Black"/>
              </a:rPr>
              <a:t>@</a:t>
            </a:r>
            <a:r>
              <a:rPr lang="en-US" dirty="0" err="1" smtClean="0">
                <a:latin typeface="Arial Black"/>
              </a:rPr>
              <a:t>richardrouseiii</a:t>
            </a:r>
            <a:endParaRPr lang="en-US" dirty="0" smtClean="0">
              <a:latin typeface="Arial Black"/>
            </a:endParaRPr>
          </a:p>
        </p:txBody>
      </p:sp>
      <p:pic>
        <p:nvPicPr>
          <p:cNvPr id="7" name="Picture 6" descr="westley.jpg"/>
          <p:cNvPicPr>
            <a:picLocks noChangeAspect="1"/>
          </p:cNvPicPr>
          <p:nvPr/>
        </p:nvPicPr>
        <p:blipFill rotWithShape="1">
          <a:blip r:embed="rId3">
            <a:extLst>
              <a:ext uri="{28A0092B-C50C-407E-A947-70E740481C1C}">
                <a14:useLocalDpi xmlns:a14="http://schemas.microsoft.com/office/drawing/2010/main" val="0"/>
              </a:ext>
            </a:extLst>
          </a:blip>
          <a:srcRect l="23895" t="10523" r="22429" b="10601"/>
          <a:stretch/>
        </p:blipFill>
        <p:spPr>
          <a:xfrm>
            <a:off x="378859" y="591993"/>
            <a:ext cx="1819837" cy="1934166"/>
          </a:xfrm>
          <a:prstGeom prst="rect">
            <a:avLst/>
          </a:prstGeom>
          <a:ln>
            <a:noFill/>
          </a:ln>
          <a:effectLst>
            <a:outerShdw blurRad="292100" dist="139700" dir="2700000" algn="tl" rotWithShape="0">
              <a:srgbClr val="333333">
                <a:alpha val="65000"/>
              </a:srgbClr>
            </a:outerShdw>
          </a:effectLst>
        </p:spPr>
      </p:pic>
      <p:pic>
        <p:nvPicPr>
          <p:cNvPr id="8" name="Picture 7" descr="Inigo-Monto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031" y="591992"/>
            <a:ext cx="1854462" cy="193416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99459" y="3871104"/>
            <a:ext cx="4637641" cy="1200329"/>
          </a:xfrm>
          <a:prstGeom prst="rect">
            <a:avLst/>
          </a:prstGeom>
          <a:noFill/>
        </p:spPr>
        <p:txBody>
          <a:bodyPr wrap="square" rtlCol="0">
            <a:spAutoFit/>
          </a:bodyPr>
          <a:lstStyle/>
          <a:p>
            <a:r>
              <a:rPr lang="en-US" dirty="0">
                <a:latin typeface="Arial Black"/>
              </a:rPr>
              <a:t>Tom Abernathy </a:t>
            </a:r>
            <a:endParaRPr lang="en-US" dirty="0" smtClean="0">
              <a:latin typeface="Arial Black"/>
            </a:endParaRPr>
          </a:p>
          <a:p>
            <a:r>
              <a:rPr lang="en-US" dirty="0" smtClean="0">
                <a:latin typeface="Arial Black"/>
              </a:rPr>
              <a:t>Narrative Lead</a:t>
            </a:r>
          </a:p>
          <a:p>
            <a:r>
              <a:rPr lang="en-US" dirty="0" smtClean="0">
                <a:latin typeface="Arial Black"/>
              </a:rPr>
              <a:t>Riot Games</a:t>
            </a:r>
          </a:p>
          <a:p>
            <a:r>
              <a:rPr lang="en-US" dirty="0" smtClean="0">
                <a:latin typeface="Arial Black"/>
              </a:rPr>
              <a:t>@</a:t>
            </a:r>
            <a:r>
              <a:rPr lang="en-US" dirty="0" err="1" smtClean="0">
                <a:latin typeface="Arial Black"/>
              </a:rPr>
              <a:t>tomabernathy</a:t>
            </a:r>
            <a:endParaRPr lang="en-US" dirty="0" smtClean="0">
              <a:latin typeface="Arial Black"/>
            </a:endParaRPr>
          </a:p>
        </p:txBody>
      </p:sp>
      <p:cxnSp>
        <p:nvCxnSpPr>
          <p:cNvPr id="10" name="Straight Connector 9"/>
          <p:cNvCxnSpPr/>
          <p:nvPr/>
        </p:nvCxnSpPr>
        <p:spPr>
          <a:xfrm>
            <a:off x="797169" y="3123907"/>
            <a:ext cx="7760677" cy="82212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7169" y="3200573"/>
            <a:ext cx="7760677" cy="74546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5956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7819801" cy="1028700"/>
          </a:xfrm>
        </p:spPr>
        <p:txBody>
          <a:bodyPr>
            <a:normAutofit fontScale="90000"/>
          </a:bodyPr>
          <a:lstStyle/>
          <a:p>
            <a:r>
              <a:rPr lang="en-US" dirty="0" smtClean="0"/>
              <a:t>Why does Game Story structure matter Less?</a:t>
            </a:r>
            <a:endParaRPr lang="en-US" dirty="0"/>
          </a:p>
        </p:txBody>
      </p:sp>
      <p:sp>
        <p:nvSpPr>
          <p:cNvPr id="3" name="Content Placeholder 2"/>
          <p:cNvSpPr>
            <a:spLocks noGrp="1"/>
          </p:cNvSpPr>
          <p:nvPr>
            <p:ph idx="1"/>
          </p:nvPr>
        </p:nvSpPr>
        <p:spPr>
          <a:xfrm>
            <a:off x="225468" y="1615995"/>
            <a:ext cx="4589279" cy="3856930"/>
          </a:xfrm>
        </p:spPr>
        <p:txBody>
          <a:bodyPr>
            <a:normAutofit/>
          </a:bodyPr>
          <a:lstStyle/>
          <a:p>
            <a:pPr algn="ctr"/>
            <a:r>
              <a:rPr lang="en-US" sz="3200" dirty="0" smtClean="0"/>
              <a:t>“Game stories are </a:t>
            </a:r>
            <a:r>
              <a:rPr lang="en-US" sz="3200" dirty="0"/>
              <a:t> </a:t>
            </a:r>
            <a:r>
              <a:rPr lang="en-US" sz="3200" dirty="0" smtClean="0"/>
              <a:t>  NOT structure.”</a:t>
            </a:r>
          </a:p>
          <a:p>
            <a:pPr algn="ctr"/>
            <a:endParaRPr lang="en-US" sz="1000" dirty="0" smtClean="0"/>
          </a:p>
          <a:p>
            <a:pPr algn="r"/>
            <a:r>
              <a:rPr lang="en-US" dirty="0"/>
              <a:t> </a:t>
            </a:r>
            <a:r>
              <a:rPr lang="en-US" dirty="0" smtClean="0"/>
              <a:t>   - Richard Rouse &amp; Tom Abernathy</a:t>
            </a:r>
          </a:p>
          <a:p>
            <a:pPr algn="r"/>
            <a:r>
              <a:rPr lang="en-US" dirty="0" smtClean="0"/>
              <a:t>This Talk, Right Now </a:t>
            </a:r>
          </a:p>
          <a:p>
            <a:pPr algn="r"/>
            <a:r>
              <a:rPr lang="en-US" dirty="0" smtClean="0"/>
              <a:t>GDC Narrative Summit 2014</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0305" t="8533" r="13490" b="22116"/>
          <a:stretch/>
        </p:blipFill>
        <p:spPr>
          <a:xfrm>
            <a:off x="5047989" y="1420626"/>
            <a:ext cx="1632142" cy="2142186"/>
          </a:xfrm>
          <a:prstGeom prst="rect">
            <a:avLst/>
          </a:prstGeom>
          <a:effectLst>
            <a:outerShdw blurRad="317500" dist="139700" dir="2700000" algn="tl" rotWithShape="0">
              <a:prstClr val="black">
                <a:alpha val="69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865" r="29742"/>
          <a:stretch/>
        </p:blipFill>
        <p:spPr>
          <a:xfrm>
            <a:off x="6848918" y="1420626"/>
            <a:ext cx="1828800" cy="2123834"/>
          </a:xfrm>
          <a:prstGeom prst="rect">
            <a:avLst/>
          </a:prstGeom>
          <a:effectLst>
            <a:outerShdw blurRad="317500" dist="139700" dir="2700000" algn="tl" rotWithShape="0">
              <a:prstClr val="black">
                <a:alpha val="69000"/>
              </a:prstClr>
            </a:outerShdw>
          </a:effectLst>
        </p:spPr>
      </p:pic>
    </p:spTree>
    <p:extLst>
      <p:ext uri="{BB962C8B-B14F-4D97-AF65-F5344CB8AC3E}">
        <p14:creationId xmlns:p14="http://schemas.microsoft.com/office/powerpoint/2010/main" val="1350905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500"/>
                                        <p:tgtEl>
                                          <p:spTgt spid="3">
                                            <p:txEl>
                                              <p:pRg st="2" end="2"/>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8411227" cy="1028700"/>
          </a:xfrm>
        </p:spPr>
        <p:txBody>
          <a:bodyPr>
            <a:normAutofit fontScale="90000"/>
          </a:bodyPr>
          <a:lstStyle/>
          <a:p>
            <a:r>
              <a:rPr lang="en-US" dirty="0" smtClean="0"/>
              <a:t>A New Hope: </a:t>
            </a:r>
            <a:br>
              <a:rPr lang="en-US" dirty="0" smtClean="0"/>
            </a:br>
            <a:r>
              <a:rPr lang="en-US" dirty="0" smtClean="0"/>
              <a:t>Character &amp; USER EXPERIENCE</a:t>
            </a:r>
            <a:endParaRPr lang="en-US" dirty="0"/>
          </a:p>
        </p:txBody>
      </p:sp>
      <p:sp>
        <p:nvSpPr>
          <p:cNvPr id="3" name="Content Placeholder 2"/>
          <p:cNvSpPr>
            <a:spLocks noGrp="1"/>
          </p:cNvSpPr>
          <p:nvPr>
            <p:ph idx="1"/>
          </p:nvPr>
        </p:nvSpPr>
        <p:spPr>
          <a:xfrm>
            <a:off x="457200" y="1742028"/>
            <a:ext cx="7620000" cy="3280172"/>
          </a:xfrm>
        </p:spPr>
        <p:txBody>
          <a:bodyPr>
            <a:normAutofit/>
          </a:bodyPr>
          <a:lstStyle/>
          <a:p>
            <a:pPr marL="342900" indent="-342900">
              <a:buFont typeface="Wingdings" charset="2"/>
              <a:buChar char="u"/>
            </a:pPr>
            <a:r>
              <a:rPr lang="en-US" dirty="0" smtClean="0"/>
              <a:t>Focus on </a:t>
            </a:r>
            <a:r>
              <a:rPr lang="en-US" dirty="0" smtClean="0">
                <a:solidFill>
                  <a:srgbClr val="D1282E"/>
                </a:solidFill>
              </a:rPr>
              <a:t>character</a:t>
            </a:r>
            <a:r>
              <a:rPr lang="en-US" dirty="0" smtClean="0"/>
              <a:t> first; align character motivations with player motivations</a:t>
            </a:r>
          </a:p>
          <a:p>
            <a:pPr marL="342900" indent="-342900">
              <a:buFont typeface="Wingdings" charset="2"/>
              <a:buChar char="u"/>
            </a:pPr>
            <a:r>
              <a:rPr lang="en-US" dirty="0" smtClean="0"/>
              <a:t>Align your narrative with the structural needs of your game's </a:t>
            </a:r>
            <a:r>
              <a:rPr lang="en-US" dirty="0" smtClean="0">
                <a:solidFill>
                  <a:srgbClr val="D1282E"/>
                </a:solidFill>
              </a:rPr>
              <a:t>user experience</a:t>
            </a:r>
            <a:r>
              <a:rPr lang="en-US" dirty="0" smtClean="0"/>
              <a:t>, </a:t>
            </a:r>
            <a:r>
              <a:rPr lang="en-US" dirty="0" smtClean="0">
                <a:solidFill>
                  <a:schemeClr val="tx2"/>
                </a:solidFill>
              </a:rPr>
              <a:t>learn-practice-master loop</a:t>
            </a:r>
            <a:r>
              <a:rPr lang="en-US" dirty="0" smtClean="0"/>
              <a:t>, and </a:t>
            </a:r>
            <a:r>
              <a:rPr lang="en-US" dirty="0" smtClean="0">
                <a:solidFill>
                  <a:srgbClr val="D1282E"/>
                </a:solidFill>
              </a:rPr>
              <a:t>level/mission design</a:t>
            </a:r>
          </a:p>
          <a:p>
            <a:pPr marL="342900" indent="-342900">
              <a:buFont typeface="Wingdings" charset="2"/>
              <a:buChar char="u"/>
            </a:pPr>
            <a:r>
              <a:rPr lang="en-US" dirty="0" smtClean="0"/>
              <a:t>Use that information to inform your narrative structure – build your story’s </a:t>
            </a:r>
            <a:r>
              <a:rPr lang="en-US" dirty="0" smtClean="0">
                <a:solidFill>
                  <a:srgbClr val="D1282E"/>
                </a:solidFill>
              </a:rPr>
              <a:t>dramatic rhythms around those needs</a:t>
            </a:r>
            <a:endParaRPr lang="en-US" dirty="0">
              <a:solidFill>
                <a:srgbClr val="D1282E"/>
              </a:solidFill>
            </a:endParaRPr>
          </a:p>
        </p:txBody>
      </p:sp>
    </p:spTree>
    <p:extLst>
      <p:ext uri="{BB962C8B-B14F-4D97-AF65-F5344CB8AC3E}">
        <p14:creationId xmlns:p14="http://schemas.microsoft.com/office/powerpoint/2010/main" val="1112707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5685"/>
          <a:stretch/>
        </p:blipFill>
        <p:spPr>
          <a:xfrm>
            <a:off x="4346531" y="-73126"/>
            <a:ext cx="5298510" cy="26517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300" y="-67327"/>
            <a:ext cx="4970281" cy="260541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454" y="2538087"/>
            <a:ext cx="4635968" cy="2605414"/>
          </a:xfrm>
          <a:prstGeom prst="rect">
            <a:avLst/>
          </a:prstGeom>
        </p:spPr>
      </p:pic>
    </p:spTree>
    <p:extLst>
      <p:ext uri="{BB962C8B-B14F-4D97-AF65-F5344CB8AC3E}">
        <p14:creationId xmlns:p14="http://schemas.microsoft.com/office/powerpoint/2010/main" val="2327050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4" descr="fallout3_1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 y="0"/>
            <a:ext cx="4731657" cy="2661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7323" y="2604407"/>
            <a:ext cx="4513942" cy="2539092"/>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246" t="5295" r="5202" b="4681"/>
          <a:stretch/>
        </p:blipFill>
        <p:spPr>
          <a:xfrm>
            <a:off x="-90310" y="2604406"/>
            <a:ext cx="4616182" cy="261583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3622" y="0"/>
            <a:ext cx="4650377" cy="2615837"/>
          </a:xfrm>
          <a:prstGeom prst="rect">
            <a:avLst/>
          </a:prstGeom>
        </p:spPr>
      </p:pic>
    </p:spTree>
    <p:extLst>
      <p:ext uri="{BB962C8B-B14F-4D97-AF65-F5344CB8AC3E}">
        <p14:creationId xmlns:p14="http://schemas.microsoft.com/office/powerpoint/2010/main" val="24167522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5052" y="4502706"/>
            <a:ext cx="8954461" cy="72847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sz="1400" dirty="0"/>
              <a:t>Thanks to: </a:t>
            </a:r>
            <a:r>
              <a:rPr lang="en-US" sz="1400" dirty="0" smtClean="0"/>
              <a:t>Jeremy Bernstein, Clara </a:t>
            </a:r>
            <a:r>
              <a:rPr lang="en-US" sz="1400" dirty="0"/>
              <a:t>Fernandez, Sarah </a:t>
            </a:r>
            <a:r>
              <a:rPr lang="en-US" sz="1400" dirty="0" err="1"/>
              <a:t>Furr</a:t>
            </a:r>
            <a:r>
              <a:rPr lang="en-US" sz="1400" dirty="0"/>
              <a:t>, Deborah Hendersen, Steve </a:t>
            </a:r>
            <a:r>
              <a:rPr lang="en-US" sz="1400" dirty="0" err="1"/>
              <a:t>Meretzky</a:t>
            </a:r>
            <a:r>
              <a:rPr lang="en-US" sz="1400" dirty="0"/>
              <a:t>, Adam </a:t>
            </a:r>
            <a:r>
              <a:rPr lang="en-US" sz="1400" dirty="0" err="1"/>
              <a:t>Murguia</a:t>
            </a:r>
            <a:r>
              <a:rPr lang="en-US" sz="1400" dirty="0"/>
              <a:t>, Christina Norman, Nicola Piggott, Sarah </a:t>
            </a:r>
            <a:r>
              <a:rPr lang="en-US" sz="1400" dirty="0" err="1"/>
              <a:t>Schutz</a:t>
            </a:r>
            <a:r>
              <a:rPr lang="en-US" sz="1400" dirty="0"/>
              <a:t>, </a:t>
            </a:r>
            <a:r>
              <a:rPr lang="en-US" sz="1400" dirty="0" smtClean="0"/>
              <a:t>Jordan </a:t>
            </a:r>
            <a:r>
              <a:rPr lang="en-US" sz="1400" dirty="0"/>
              <a:t>Thomas, Jing Wang, Matthew </a:t>
            </a:r>
            <a:r>
              <a:rPr lang="en-US" sz="1400" dirty="0" smtClean="0"/>
              <a:t>Weise</a:t>
            </a:r>
            <a:endParaRPr lang="en-US" sz="1400" dirty="0"/>
          </a:p>
        </p:txBody>
      </p:sp>
      <p:sp>
        <p:nvSpPr>
          <p:cNvPr id="5" name="TextBox 4"/>
          <p:cNvSpPr txBox="1"/>
          <p:nvPr/>
        </p:nvSpPr>
        <p:spPr>
          <a:xfrm>
            <a:off x="25052" y="3194513"/>
            <a:ext cx="4022244" cy="923330"/>
          </a:xfrm>
          <a:prstGeom prst="rect">
            <a:avLst/>
          </a:prstGeom>
          <a:noFill/>
        </p:spPr>
        <p:txBody>
          <a:bodyPr wrap="square" rtlCol="0">
            <a:spAutoFit/>
          </a:bodyPr>
          <a:lstStyle/>
          <a:p>
            <a:r>
              <a:rPr lang="en-US" dirty="0" smtClean="0">
                <a:latin typeface="Arial Black"/>
              </a:rPr>
              <a:t>Richard </a:t>
            </a:r>
            <a:r>
              <a:rPr lang="en-US" dirty="0">
                <a:latin typeface="Arial Black"/>
              </a:rPr>
              <a:t>Rouse </a:t>
            </a:r>
            <a:r>
              <a:rPr lang="en-US" dirty="0" smtClean="0">
                <a:latin typeface="Arial Black"/>
              </a:rPr>
              <a:t>III</a:t>
            </a:r>
          </a:p>
          <a:p>
            <a:r>
              <a:rPr lang="en-US" dirty="0" smtClean="0">
                <a:latin typeface="Arial Black"/>
              </a:rPr>
              <a:t>@</a:t>
            </a:r>
            <a:r>
              <a:rPr lang="en-US" dirty="0" err="1" smtClean="0">
                <a:latin typeface="Arial Black"/>
              </a:rPr>
              <a:t>richardrouseiii</a:t>
            </a:r>
            <a:endParaRPr lang="en-US" dirty="0" smtClean="0">
              <a:latin typeface="Arial Black"/>
            </a:endParaRPr>
          </a:p>
          <a:p>
            <a:r>
              <a:rPr lang="en-US" dirty="0" smtClean="0">
                <a:latin typeface="Arial Black"/>
              </a:rPr>
              <a:t>rr3@paranoidproductions.com</a:t>
            </a:r>
          </a:p>
        </p:txBody>
      </p:sp>
      <p:sp>
        <p:nvSpPr>
          <p:cNvPr id="6" name="TextBox 5"/>
          <p:cNvSpPr txBox="1"/>
          <p:nvPr/>
        </p:nvSpPr>
        <p:spPr>
          <a:xfrm>
            <a:off x="4389668" y="3190967"/>
            <a:ext cx="4637641" cy="923330"/>
          </a:xfrm>
          <a:prstGeom prst="rect">
            <a:avLst/>
          </a:prstGeom>
          <a:noFill/>
        </p:spPr>
        <p:txBody>
          <a:bodyPr wrap="square" rtlCol="0">
            <a:spAutoFit/>
          </a:bodyPr>
          <a:lstStyle/>
          <a:p>
            <a:pPr algn="r"/>
            <a:r>
              <a:rPr lang="en-US" dirty="0">
                <a:latin typeface="Arial Black"/>
              </a:rPr>
              <a:t>Tom Abernathy </a:t>
            </a:r>
            <a:endParaRPr lang="en-US" dirty="0" smtClean="0">
              <a:latin typeface="Arial Black"/>
            </a:endParaRPr>
          </a:p>
          <a:p>
            <a:pPr algn="r"/>
            <a:r>
              <a:rPr lang="en-US" dirty="0" smtClean="0">
                <a:latin typeface="Arial Black"/>
              </a:rPr>
              <a:t>@</a:t>
            </a:r>
            <a:r>
              <a:rPr lang="en-US" dirty="0" err="1" smtClean="0">
                <a:latin typeface="Arial Black"/>
              </a:rPr>
              <a:t>tomabernathy</a:t>
            </a:r>
            <a:endParaRPr lang="en-US" dirty="0" smtClean="0">
              <a:latin typeface="Arial Black"/>
            </a:endParaRPr>
          </a:p>
          <a:p>
            <a:pPr algn="r"/>
            <a:r>
              <a:rPr lang="en-US" dirty="0">
                <a:latin typeface="Arial Black"/>
              </a:rPr>
              <a:t>a</a:t>
            </a:r>
            <a:r>
              <a:rPr lang="en-US" dirty="0" smtClean="0">
                <a:latin typeface="Arial Black"/>
              </a:rPr>
              <a:t>bernathy.tom@gmail.com</a:t>
            </a:r>
          </a:p>
        </p:txBody>
      </p:sp>
      <p:sp>
        <p:nvSpPr>
          <p:cNvPr id="7" name="Title 1"/>
          <p:cNvSpPr txBox="1">
            <a:spLocks/>
          </p:cNvSpPr>
          <p:nvPr/>
        </p:nvSpPr>
        <p:spPr>
          <a:xfrm>
            <a:off x="2198696" y="-130307"/>
            <a:ext cx="4692239" cy="2825751"/>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6000" dirty="0" smtClean="0">
                <a:solidFill>
                  <a:schemeClr val="tx1"/>
                </a:solidFill>
              </a:rPr>
              <a:t>DEATH</a:t>
            </a:r>
            <a:r>
              <a:rPr lang="en-US" sz="5400" dirty="0" smtClean="0">
                <a:solidFill>
                  <a:schemeClr val="tx1"/>
                </a:solidFill>
              </a:rPr>
              <a:t>   </a:t>
            </a:r>
          </a:p>
          <a:p>
            <a:pPr algn="ctr"/>
            <a:r>
              <a:rPr lang="en-US" sz="3200" dirty="0" smtClean="0">
                <a:solidFill>
                  <a:schemeClr val="tx1"/>
                </a:solidFill>
              </a:rPr>
              <a:t>to the</a:t>
            </a:r>
            <a:br>
              <a:rPr lang="en-US" sz="3200" dirty="0" smtClean="0">
                <a:solidFill>
                  <a:schemeClr val="tx1"/>
                </a:solidFill>
              </a:rPr>
            </a:br>
            <a:r>
              <a:rPr lang="en-US" sz="3800" dirty="0" smtClean="0">
                <a:solidFill>
                  <a:schemeClr val="tx1"/>
                </a:solidFill>
              </a:rPr>
              <a:t>Three-Act     Structure!</a:t>
            </a:r>
            <a:endParaRPr lang="en-US" sz="3800" dirty="0">
              <a:solidFill>
                <a:schemeClr val="tx1"/>
              </a:solidFill>
            </a:endParaRPr>
          </a:p>
        </p:txBody>
      </p:sp>
      <p:pic>
        <p:nvPicPr>
          <p:cNvPr id="8" name="Picture 7" descr="westley.jpg"/>
          <p:cNvPicPr>
            <a:picLocks noChangeAspect="1"/>
          </p:cNvPicPr>
          <p:nvPr/>
        </p:nvPicPr>
        <p:blipFill rotWithShape="1">
          <a:blip r:embed="rId3">
            <a:extLst>
              <a:ext uri="{28A0092B-C50C-407E-A947-70E740481C1C}">
                <a14:useLocalDpi xmlns:a14="http://schemas.microsoft.com/office/drawing/2010/main" val="0"/>
              </a:ext>
            </a:extLst>
          </a:blip>
          <a:srcRect l="23895" t="10523" r="22429" b="10601"/>
          <a:stretch/>
        </p:blipFill>
        <p:spPr>
          <a:xfrm>
            <a:off x="378859" y="379051"/>
            <a:ext cx="1819837" cy="1934166"/>
          </a:xfrm>
          <a:prstGeom prst="rect">
            <a:avLst/>
          </a:prstGeom>
          <a:ln>
            <a:noFill/>
          </a:ln>
          <a:effectLst>
            <a:outerShdw blurRad="292100" dist="139700" dir="2700000" algn="tl" rotWithShape="0">
              <a:srgbClr val="333333">
                <a:alpha val="65000"/>
              </a:srgbClr>
            </a:outerShdw>
          </a:effectLst>
        </p:spPr>
      </p:pic>
      <p:pic>
        <p:nvPicPr>
          <p:cNvPr id="9" name="Picture 8" descr="Inigo-Montoy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7031" y="379050"/>
            <a:ext cx="1854462" cy="1934167"/>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25052" y="4111877"/>
            <a:ext cx="9002257" cy="400110"/>
          </a:xfrm>
          <a:prstGeom prst="rect">
            <a:avLst/>
          </a:prstGeom>
          <a:noFill/>
        </p:spPr>
        <p:txBody>
          <a:bodyPr wrap="squar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Slides at: www.paranoidproductions.com/writings.html</a:t>
            </a:r>
          </a:p>
        </p:txBody>
      </p:sp>
      <p:sp>
        <p:nvSpPr>
          <p:cNvPr id="11" name="Content Placeholder 2"/>
          <p:cNvSpPr txBox="1">
            <a:spLocks/>
          </p:cNvSpPr>
          <p:nvPr/>
        </p:nvSpPr>
        <p:spPr>
          <a:xfrm>
            <a:off x="0" y="2630532"/>
            <a:ext cx="9144000" cy="72847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sz="3000" dirty="0" smtClean="0">
                <a:solidFill>
                  <a:srgbClr val="FF0000"/>
                </a:solidFill>
              </a:rPr>
              <a:t>“Game stories are NOT </a:t>
            </a:r>
            <a:r>
              <a:rPr lang="en-US" sz="3000" dirty="0">
                <a:solidFill>
                  <a:srgbClr val="FF0000"/>
                </a:solidFill>
              </a:rPr>
              <a:t>s</a:t>
            </a:r>
            <a:r>
              <a:rPr lang="en-US" sz="3000" dirty="0" smtClean="0">
                <a:solidFill>
                  <a:srgbClr val="FF0000"/>
                </a:solidFill>
              </a:rPr>
              <a:t>tructure.”</a:t>
            </a:r>
            <a:endParaRPr lang="en-US" sz="3000" dirty="0">
              <a:solidFill>
                <a:srgbClr val="FF0000"/>
              </a:solidFill>
            </a:endParaRPr>
          </a:p>
        </p:txBody>
      </p:sp>
    </p:spTree>
    <p:extLst>
      <p:ext uri="{BB962C8B-B14F-4D97-AF65-F5344CB8AC3E}">
        <p14:creationId xmlns:p14="http://schemas.microsoft.com/office/powerpoint/2010/main" val="2257158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454993" cy="1028700"/>
          </a:xfrm>
        </p:spPr>
        <p:txBody>
          <a:bodyPr>
            <a:noAutofit/>
          </a:bodyPr>
          <a:lstStyle/>
          <a:p>
            <a:r>
              <a:rPr lang="en-US" dirty="0"/>
              <a:t>Blasts from the past</a:t>
            </a:r>
          </a:p>
        </p:txBody>
      </p:sp>
      <p:pic>
        <p:nvPicPr>
          <p:cNvPr id="6" name="Content Placeholder 5" descr="ExpositionStructure.jpeg"/>
          <p:cNvPicPr>
            <a:picLocks noGrp="1" noChangeAspect="1"/>
          </p:cNvPicPr>
          <p:nvPr>
            <p:ph idx="1"/>
          </p:nvPr>
        </p:nvPicPr>
        <p:blipFill rotWithShape="1">
          <a:blip r:embed="rId3">
            <a:extLst>
              <a:ext uri="{28A0092B-C50C-407E-A947-70E740481C1C}">
                <a14:useLocalDpi xmlns:a14="http://schemas.microsoft.com/office/drawing/2010/main" val="0"/>
              </a:ext>
            </a:extLst>
          </a:blip>
          <a:srcRect t="19684" b="26514"/>
          <a:stretch/>
        </p:blipFill>
        <p:spPr>
          <a:xfrm>
            <a:off x="713659" y="1314450"/>
            <a:ext cx="7620000" cy="3279775"/>
          </a:xfrm>
          <a:prstGeom prst="rect">
            <a:avLst/>
          </a:prstGeom>
        </p:spPr>
      </p:pic>
      <p:sp>
        <p:nvSpPr>
          <p:cNvPr id="4" name="Content Placeholder 2"/>
          <p:cNvSpPr txBox="1">
            <a:spLocks/>
          </p:cNvSpPr>
          <p:nvPr/>
        </p:nvSpPr>
        <p:spPr>
          <a:xfrm>
            <a:off x="6645052" y="4275806"/>
            <a:ext cx="2155923" cy="52402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smtClean="0"/>
              <a:t>Look familiar?</a:t>
            </a:r>
            <a:endParaRPr lang="en-US" dirty="0"/>
          </a:p>
        </p:txBody>
      </p:sp>
    </p:spTree>
    <p:extLst>
      <p:ext uri="{BB962C8B-B14F-4D97-AF65-F5344CB8AC3E}">
        <p14:creationId xmlns:p14="http://schemas.microsoft.com/office/powerpoint/2010/main" val="147401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454993" cy="1028700"/>
          </a:xfrm>
        </p:spPr>
        <p:txBody>
          <a:bodyPr>
            <a:noAutofit/>
          </a:bodyPr>
          <a:lstStyle/>
          <a:p>
            <a:r>
              <a:rPr lang="en-US" dirty="0"/>
              <a:t>Blasts from the past</a:t>
            </a:r>
          </a:p>
        </p:txBody>
      </p:sp>
      <p:pic>
        <p:nvPicPr>
          <p:cNvPr id="4" name="Content Placeholder 3" descr="SettingChars.png"/>
          <p:cNvPicPr>
            <a:picLocks noGrp="1" noChangeAspect="1"/>
          </p:cNvPicPr>
          <p:nvPr>
            <p:ph idx="1"/>
          </p:nvPr>
        </p:nvPicPr>
        <p:blipFill>
          <a:blip r:embed="rId3">
            <a:extLst>
              <a:ext uri="{28A0092B-C50C-407E-A947-70E740481C1C}">
                <a14:useLocalDpi xmlns:a14="http://schemas.microsoft.com/office/drawing/2010/main" val="0"/>
              </a:ext>
            </a:extLst>
          </a:blip>
          <a:srcRect l="-1262" r="-1262"/>
          <a:stretch>
            <a:fillRect/>
          </a:stretch>
        </p:blipFill>
        <p:spPr>
          <a:xfrm>
            <a:off x="982331" y="1314451"/>
            <a:ext cx="7620000" cy="3280172"/>
          </a:xfrm>
          <a:prstGeom prst="rect">
            <a:avLst/>
          </a:prstGeom>
        </p:spPr>
      </p:pic>
      <p:sp>
        <p:nvSpPr>
          <p:cNvPr id="5" name="Content Placeholder 2"/>
          <p:cNvSpPr txBox="1">
            <a:spLocks/>
          </p:cNvSpPr>
          <p:nvPr/>
        </p:nvSpPr>
        <p:spPr>
          <a:xfrm>
            <a:off x="6645052" y="4275806"/>
            <a:ext cx="2155923" cy="52402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smtClean="0"/>
              <a:t>Look familiar?</a:t>
            </a:r>
            <a:endParaRPr lang="en-US" dirty="0"/>
          </a:p>
        </p:txBody>
      </p:sp>
    </p:spTree>
    <p:extLst>
      <p:ext uri="{BB962C8B-B14F-4D97-AF65-F5344CB8AC3E}">
        <p14:creationId xmlns:p14="http://schemas.microsoft.com/office/powerpoint/2010/main" val="185771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454993" cy="1028700"/>
          </a:xfrm>
        </p:spPr>
        <p:txBody>
          <a:bodyPr>
            <a:noAutofit/>
          </a:bodyPr>
          <a:lstStyle/>
          <a:p>
            <a:r>
              <a:rPr lang="en-US" dirty="0"/>
              <a:t>Blasts from the past</a:t>
            </a:r>
          </a:p>
        </p:txBody>
      </p:sp>
      <p:pic>
        <p:nvPicPr>
          <p:cNvPr id="4" name="Content Placeholder 3" descr="standard_story_structure_by_wandertones-d2y530w.png"/>
          <p:cNvPicPr>
            <a:picLocks noGrp="1" noChangeAspect="1"/>
          </p:cNvPicPr>
          <p:nvPr>
            <p:ph idx="1"/>
          </p:nvPr>
        </p:nvPicPr>
        <p:blipFill>
          <a:blip r:embed="rId3">
            <a:extLst>
              <a:ext uri="{28A0092B-C50C-407E-A947-70E740481C1C}">
                <a14:useLocalDpi xmlns:a14="http://schemas.microsoft.com/office/drawing/2010/main" val="0"/>
              </a:ext>
            </a:extLst>
          </a:blip>
          <a:srcRect l="-32079" r="-32079"/>
          <a:stretch>
            <a:fillRect/>
          </a:stretch>
        </p:blipFill>
        <p:spPr>
          <a:xfrm>
            <a:off x="548940" y="1314451"/>
            <a:ext cx="7620000" cy="3280172"/>
          </a:xfrm>
          <a:prstGeom prst="rect">
            <a:avLst/>
          </a:prstGeom>
        </p:spPr>
      </p:pic>
      <p:sp>
        <p:nvSpPr>
          <p:cNvPr id="5" name="Content Placeholder 2"/>
          <p:cNvSpPr txBox="1">
            <a:spLocks/>
          </p:cNvSpPr>
          <p:nvPr/>
        </p:nvSpPr>
        <p:spPr>
          <a:xfrm>
            <a:off x="6645052" y="4275806"/>
            <a:ext cx="2155923" cy="524020"/>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r>
              <a:rPr lang="en-US" dirty="0" smtClean="0"/>
              <a:t>Look familiar?</a:t>
            </a:r>
            <a:endParaRPr lang="en-US" dirty="0"/>
          </a:p>
        </p:txBody>
      </p:sp>
    </p:spTree>
    <p:extLst>
      <p:ext uri="{BB962C8B-B14F-4D97-AF65-F5344CB8AC3E}">
        <p14:creationId xmlns:p14="http://schemas.microsoft.com/office/powerpoint/2010/main" val="140248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14539"/>
            <a:ext cx="6454993" cy="1028700"/>
          </a:xfrm>
        </p:spPr>
        <p:txBody>
          <a:bodyPr>
            <a:noAutofit/>
          </a:bodyPr>
          <a:lstStyle/>
          <a:p>
            <a:r>
              <a:rPr lang="en-US" dirty="0"/>
              <a:t>Blasts from the past</a:t>
            </a:r>
          </a:p>
        </p:txBody>
      </p:sp>
      <p:pic>
        <p:nvPicPr>
          <p:cNvPr id="4" name="Content Placeholder 3" descr="freytag2.jpg"/>
          <p:cNvPicPr>
            <a:picLocks noGrp="1" noChangeAspect="1"/>
          </p:cNvPicPr>
          <p:nvPr>
            <p:ph idx="1"/>
          </p:nvPr>
        </p:nvPicPr>
        <p:blipFill>
          <a:blip r:embed="rId3">
            <a:extLst>
              <a:ext uri="{28A0092B-C50C-407E-A947-70E740481C1C}">
                <a14:useLocalDpi xmlns:a14="http://schemas.microsoft.com/office/drawing/2010/main" val="0"/>
              </a:ext>
            </a:extLst>
          </a:blip>
          <a:srcRect l="-23382" r="-23382"/>
          <a:stretch>
            <a:fillRect/>
          </a:stretch>
        </p:blipFill>
        <p:spPr>
          <a:xfrm>
            <a:off x="884632" y="1314451"/>
            <a:ext cx="7620000" cy="3280172"/>
          </a:xfrm>
          <a:prstGeom prst="rect">
            <a:avLst/>
          </a:prstGeom>
        </p:spPr>
      </p:pic>
    </p:spTree>
    <p:extLst>
      <p:ext uri="{BB962C8B-B14F-4D97-AF65-F5344CB8AC3E}">
        <p14:creationId xmlns:p14="http://schemas.microsoft.com/office/powerpoint/2010/main" val="196593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Three-Act Structure?</a:t>
            </a:r>
            <a:endParaRPr lang="en-US" dirty="0"/>
          </a:p>
        </p:txBody>
      </p:sp>
      <p:pic>
        <p:nvPicPr>
          <p:cNvPr id="4" name="Content Placeholder 3" descr="aristotle0.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096" r="2849"/>
          <a:stretch/>
        </p:blipFill>
        <p:spPr>
          <a:xfrm>
            <a:off x="457200" y="2882624"/>
            <a:ext cx="1518983" cy="1987549"/>
          </a:xfrm>
        </p:spPr>
      </p:pic>
      <p:sp>
        <p:nvSpPr>
          <p:cNvPr id="6" name="TextBox 5"/>
          <p:cNvSpPr txBox="1"/>
          <p:nvPr/>
        </p:nvSpPr>
        <p:spPr>
          <a:xfrm>
            <a:off x="4358916" y="1624865"/>
            <a:ext cx="2779276" cy="707886"/>
          </a:xfrm>
          <a:prstGeom prst="rect">
            <a:avLst/>
          </a:prstGeom>
          <a:noFill/>
        </p:spPr>
        <p:txBody>
          <a:bodyPr wrap="none" rtlCol="0">
            <a:spAutoFit/>
          </a:bodyPr>
          <a:lstStyle/>
          <a:p>
            <a:r>
              <a:rPr lang="en-US" sz="4000" b="1" dirty="0" smtClean="0">
                <a:solidFill>
                  <a:srgbClr val="000000"/>
                </a:solidFill>
              </a:rPr>
              <a:t>1. </a:t>
            </a:r>
            <a:r>
              <a:rPr lang="en-US" sz="4000" b="1" dirty="0" err="1" smtClean="0">
                <a:solidFill>
                  <a:srgbClr val="000000"/>
                </a:solidFill>
              </a:rPr>
              <a:t>Protasis</a:t>
            </a:r>
            <a:endParaRPr lang="en-US" sz="4000" b="1" dirty="0">
              <a:solidFill>
                <a:srgbClr val="000000"/>
              </a:solidFill>
            </a:endParaRPr>
          </a:p>
        </p:txBody>
      </p:sp>
      <p:sp>
        <p:nvSpPr>
          <p:cNvPr id="7" name="TextBox 6"/>
          <p:cNvSpPr txBox="1"/>
          <p:nvPr/>
        </p:nvSpPr>
        <p:spPr>
          <a:xfrm>
            <a:off x="4358916" y="2446238"/>
            <a:ext cx="2722170" cy="707886"/>
          </a:xfrm>
          <a:prstGeom prst="rect">
            <a:avLst/>
          </a:prstGeom>
          <a:noFill/>
        </p:spPr>
        <p:txBody>
          <a:bodyPr wrap="none" rtlCol="0">
            <a:spAutoFit/>
          </a:bodyPr>
          <a:lstStyle/>
          <a:p>
            <a:r>
              <a:rPr lang="en-US" sz="4000" b="1" dirty="0" smtClean="0">
                <a:solidFill>
                  <a:srgbClr val="000000"/>
                </a:solidFill>
              </a:rPr>
              <a:t>2. Epitasis</a:t>
            </a:r>
            <a:endParaRPr lang="en-US" sz="4000" b="1" dirty="0">
              <a:solidFill>
                <a:srgbClr val="000000"/>
              </a:solidFill>
            </a:endParaRPr>
          </a:p>
        </p:txBody>
      </p:sp>
      <p:sp>
        <p:nvSpPr>
          <p:cNvPr id="8" name="TextBox 7"/>
          <p:cNvSpPr txBox="1"/>
          <p:nvPr/>
        </p:nvSpPr>
        <p:spPr>
          <a:xfrm>
            <a:off x="4358916" y="3315103"/>
            <a:ext cx="3749744" cy="707886"/>
          </a:xfrm>
          <a:prstGeom prst="rect">
            <a:avLst/>
          </a:prstGeom>
          <a:noFill/>
        </p:spPr>
        <p:txBody>
          <a:bodyPr wrap="none" rtlCol="0">
            <a:spAutoFit/>
          </a:bodyPr>
          <a:lstStyle/>
          <a:p>
            <a:r>
              <a:rPr lang="en-US" sz="4000" b="1" dirty="0" smtClean="0">
                <a:solidFill>
                  <a:srgbClr val="000000"/>
                </a:solidFill>
              </a:rPr>
              <a:t>3. Catastrophe</a:t>
            </a:r>
            <a:endParaRPr lang="en-US" sz="4000" b="1" dirty="0">
              <a:solidFill>
                <a:srgbClr val="000000"/>
              </a:solidFill>
            </a:endParaRPr>
          </a:p>
        </p:txBody>
      </p:sp>
    </p:spTree>
    <p:extLst>
      <p:ext uri="{BB962C8B-B14F-4D97-AF65-F5344CB8AC3E}">
        <p14:creationId xmlns:p14="http://schemas.microsoft.com/office/powerpoint/2010/main" val="3227318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par>
                          <p:cTn id="17" fill="hold">
                            <p:stCondLst>
                              <p:cond delay="1000"/>
                            </p:stCondLst>
                            <p:childTnLst>
                              <p:par>
                                <p:cTn id="18" presetID="9"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Three-Act Structure?</a:t>
            </a:r>
          </a:p>
        </p:txBody>
      </p:sp>
      <p:pic>
        <p:nvPicPr>
          <p:cNvPr id="4" name="Content Placeholder 3" descr="HW3AAristotle.jpg"/>
          <p:cNvPicPr>
            <a:picLocks noGrp="1" noChangeAspect="1"/>
          </p:cNvPicPr>
          <p:nvPr>
            <p:ph idx="1"/>
          </p:nvPr>
        </p:nvPicPr>
        <p:blipFill>
          <a:blip r:embed="rId3">
            <a:extLst>
              <a:ext uri="{28A0092B-C50C-407E-A947-70E740481C1C}">
                <a14:useLocalDpi xmlns:a14="http://schemas.microsoft.com/office/drawing/2010/main" val="0"/>
              </a:ext>
            </a:extLst>
          </a:blip>
          <a:srcRect l="4768" r="4768"/>
          <a:stretch>
            <a:fillRect/>
          </a:stretch>
        </p:blipFill>
        <p:spPr>
          <a:xfrm>
            <a:off x="766417" y="1480104"/>
            <a:ext cx="7620000" cy="3280172"/>
          </a:xfrm>
        </p:spPr>
      </p:pic>
      <p:pic>
        <p:nvPicPr>
          <p:cNvPr id="5" name="Picture 4" descr="Hulk3A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189" y="1143239"/>
            <a:ext cx="7350540" cy="3675270"/>
          </a:xfrm>
          <a:prstGeom prst="rect">
            <a:avLst/>
          </a:prstGeom>
        </p:spPr>
      </p:pic>
      <p:pic>
        <p:nvPicPr>
          <p:cNvPr id="6" name="Picture 5" descr="syd-field-paradigm.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11" y="1403655"/>
            <a:ext cx="6893340" cy="3414854"/>
          </a:xfrm>
          <a:prstGeom prst="rect">
            <a:avLst/>
          </a:prstGeom>
        </p:spPr>
      </p:pic>
      <p:pic>
        <p:nvPicPr>
          <p:cNvPr id="7" name="Picture 6" descr="Kuschk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768090"/>
            <a:ext cx="4181061" cy="2090531"/>
          </a:xfrm>
          <a:prstGeom prst="rect">
            <a:avLst/>
          </a:prstGeom>
        </p:spPr>
      </p:pic>
      <p:pic>
        <p:nvPicPr>
          <p:cNvPr id="8" name="Picture 7" descr="Hus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3990" y="582236"/>
            <a:ext cx="3998079" cy="2042670"/>
          </a:xfrm>
          <a:prstGeom prst="rect">
            <a:avLst/>
          </a:prstGeom>
        </p:spPr>
      </p:pic>
      <p:pic>
        <p:nvPicPr>
          <p:cNvPr id="9" name="Picture 8" descr="Hariz.jpg"/>
          <p:cNvPicPr>
            <a:picLocks noChangeAspect="1"/>
          </p:cNvPicPr>
          <p:nvPr/>
        </p:nvPicPr>
        <p:blipFill rotWithShape="1">
          <a:blip r:embed="rId8">
            <a:extLst>
              <a:ext uri="{28A0092B-C50C-407E-A947-70E740481C1C}">
                <a14:useLocalDpi xmlns:a14="http://schemas.microsoft.com/office/drawing/2010/main" val="0"/>
              </a:ext>
            </a:extLst>
          </a:blip>
          <a:srcRect l="2619" t="8987" r="3761" b="6958"/>
          <a:stretch/>
        </p:blipFill>
        <p:spPr>
          <a:xfrm>
            <a:off x="5015140" y="2624906"/>
            <a:ext cx="3536929" cy="2310251"/>
          </a:xfrm>
          <a:prstGeom prst="rect">
            <a:avLst/>
          </a:prstGeom>
        </p:spPr>
      </p:pic>
    </p:spTree>
    <p:extLst>
      <p:ext uri="{BB962C8B-B14F-4D97-AF65-F5344CB8AC3E}">
        <p14:creationId xmlns:p14="http://schemas.microsoft.com/office/powerpoint/2010/main" val="126516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9"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9"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nodeType="clickEffect">
                                  <p:stCondLst>
                                    <p:cond delay="0"/>
                                  </p:stCondLst>
                                  <p:childTnLst>
                                    <p:animEffect transition="out" filter="dissolv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9"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ssolve">
                                      <p:cBhvr>
                                        <p:cTn id="31" dur="500"/>
                                        <p:tgtEl>
                                          <p:spTgt spid="7"/>
                                        </p:tgtEl>
                                      </p:cBhvr>
                                    </p:animEffect>
                                  </p:childTnLst>
                                </p:cTn>
                              </p:par>
                            </p:childTnLst>
                          </p:cTn>
                        </p:par>
                        <p:par>
                          <p:cTn id="32" fill="hold">
                            <p:stCondLst>
                              <p:cond delay="500"/>
                            </p:stCondLst>
                            <p:childTnLst>
                              <p:par>
                                <p:cTn id="33" presetID="9"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12772</TotalTime>
  <Words>5093</Words>
  <Application>Microsoft Office PowerPoint</Application>
  <PresentationFormat>On-screen Show (16:9)</PresentationFormat>
  <Paragraphs>476</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Arial Black</vt:lpstr>
      <vt:lpstr>Chalkboard</vt:lpstr>
      <vt:lpstr>Microsoft Sans Serif</vt:lpstr>
      <vt:lpstr>Segoe</vt:lpstr>
      <vt:lpstr>Times New Roman</vt:lpstr>
      <vt:lpstr>Wingdings</vt:lpstr>
      <vt:lpstr>Essential</vt:lpstr>
      <vt:lpstr>DEATH   to the Three-Act     Structure!</vt:lpstr>
      <vt:lpstr>Why does structure matter?</vt:lpstr>
      <vt:lpstr>Blasts from the past</vt:lpstr>
      <vt:lpstr>Blasts from the past</vt:lpstr>
      <vt:lpstr>Blasts from the past</vt:lpstr>
      <vt:lpstr>Blasts from the past</vt:lpstr>
      <vt:lpstr>Blasts from the past</vt:lpstr>
      <vt:lpstr>What is Three-Act Structure?</vt:lpstr>
      <vt:lpstr>What is Three-Act Structure?</vt:lpstr>
      <vt:lpstr>Film example</vt:lpstr>
      <vt:lpstr>UNCHARTED 2  STRUCTURE</vt:lpstr>
      <vt:lpstr>IS Serialized TV drama a better model?</vt:lpstr>
      <vt:lpstr>The Walking DeaD</vt:lpstr>
      <vt:lpstr>The Last of Us</vt:lpstr>
      <vt:lpstr>The Last of Us Structure</vt:lpstr>
      <vt:lpstr>PowerPoint Presentation</vt:lpstr>
      <vt:lpstr>PowerPoint Presentation</vt:lpstr>
      <vt:lpstr>What About Open World GameS?</vt:lpstr>
      <vt:lpstr>PowerPoint Presentation</vt:lpstr>
      <vt:lpstr>Fallout 3 Structure</vt:lpstr>
      <vt:lpstr>Microsoft User Research Study</vt:lpstr>
      <vt:lpstr>Microsoft User Research Study</vt:lpstr>
      <vt:lpstr>Finishing Games </vt:lpstr>
      <vt:lpstr>PowerPoint Presentation</vt:lpstr>
      <vt:lpstr>Portal “Structure”</vt:lpstr>
      <vt:lpstr>PowerPoint Presentation</vt:lpstr>
      <vt:lpstr>Bioshock 2 “Structure”</vt:lpstr>
      <vt:lpstr>What Structure?</vt:lpstr>
      <vt:lpstr>DEATH   to the Three-Act     Structure!</vt:lpstr>
      <vt:lpstr>DEATH   to the Three-Act     Structure!</vt:lpstr>
      <vt:lpstr>Why does Game Story structure matter Less?</vt:lpstr>
      <vt:lpstr>A New Hope:  Character &amp; USER EXPERIENCE</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Death to the Three-Act Structure!</dc:title>
  <dc:creator>Tom Abernathy</dc:creator>
  <cp:lastModifiedBy>Richard Rouse (MGS)</cp:lastModifiedBy>
  <cp:revision>263</cp:revision>
  <dcterms:created xsi:type="dcterms:W3CDTF">2014-02-07T06:24:50Z</dcterms:created>
  <dcterms:modified xsi:type="dcterms:W3CDTF">2014-03-22T09:20:15Z</dcterms:modified>
</cp:coreProperties>
</file>