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744" r:id="rId1"/>
    <p:sldMasterId id="2147483756" r:id="rId2"/>
    <p:sldMasterId id="2147483768" r:id="rId3"/>
    <p:sldMasterId id="2147483908" r:id="rId4"/>
    <p:sldMasterId id="2147483922" r:id="rId5"/>
    <p:sldMasterId id="2147483936" r:id="rId6"/>
    <p:sldMasterId id="2147483939" r:id="rId7"/>
    <p:sldMasterId id="2147483942" r:id="rId8"/>
    <p:sldMasterId id="2147483955" r:id="rId9"/>
    <p:sldMasterId id="2147483969" r:id="rId10"/>
  </p:sldMasterIdLst>
  <p:notesMasterIdLst>
    <p:notesMasterId r:id="rId286"/>
  </p:notesMasterIdLst>
  <p:handoutMasterIdLst>
    <p:handoutMasterId r:id="rId287"/>
  </p:handoutMasterIdLst>
  <p:sldIdLst>
    <p:sldId id="497" r:id="rId11"/>
    <p:sldId id="504" r:id="rId12"/>
    <p:sldId id="505" r:id="rId13"/>
    <p:sldId id="501" r:id="rId14"/>
    <p:sldId id="1006" r:id="rId15"/>
    <p:sldId id="656" r:id="rId16"/>
    <p:sldId id="514" r:id="rId17"/>
    <p:sldId id="515" r:id="rId18"/>
    <p:sldId id="500" r:id="rId19"/>
    <p:sldId id="503" r:id="rId20"/>
    <p:sldId id="499" r:id="rId21"/>
    <p:sldId id="1208" r:id="rId22"/>
    <p:sldId id="906" r:id="rId23"/>
    <p:sldId id="905" r:id="rId24"/>
    <p:sldId id="657" r:id="rId25"/>
    <p:sldId id="511" r:id="rId26"/>
    <p:sldId id="1209" r:id="rId27"/>
    <p:sldId id="1210" r:id="rId28"/>
    <p:sldId id="1211" r:id="rId29"/>
    <p:sldId id="1212" r:id="rId30"/>
    <p:sldId id="1213" r:id="rId31"/>
    <p:sldId id="1214" r:id="rId32"/>
    <p:sldId id="1215" r:id="rId33"/>
    <p:sldId id="1216" r:id="rId34"/>
    <p:sldId id="1217" r:id="rId35"/>
    <p:sldId id="1218" r:id="rId36"/>
    <p:sldId id="1219" r:id="rId37"/>
    <p:sldId id="1220" r:id="rId38"/>
    <p:sldId id="1221" r:id="rId39"/>
    <p:sldId id="1271" r:id="rId40"/>
    <p:sldId id="1272" r:id="rId41"/>
    <p:sldId id="1273" r:id="rId42"/>
    <p:sldId id="1274" r:id="rId43"/>
    <p:sldId id="1275" r:id="rId44"/>
    <p:sldId id="1276" r:id="rId45"/>
    <p:sldId id="1222" r:id="rId46"/>
    <p:sldId id="1223" r:id="rId47"/>
    <p:sldId id="1230" r:id="rId48"/>
    <p:sldId id="1231" r:id="rId49"/>
    <p:sldId id="1232" r:id="rId50"/>
    <p:sldId id="1233" r:id="rId51"/>
    <p:sldId id="1234" r:id="rId52"/>
    <p:sldId id="1235" r:id="rId53"/>
    <p:sldId id="1236" r:id="rId54"/>
    <p:sldId id="1237" r:id="rId55"/>
    <p:sldId id="1238" r:id="rId56"/>
    <p:sldId id="1239" r:id="rId57"/>
    <p:sldId id="1240" r:id="rId58"/>
    <p:sldId id="1241" r:id="rId59"/>
    <p:sldId id="1242" r:id="rId60"/>
    <p:sldId id="1243" r:id="rId61"/>
    <p:sldId id="1244" r:id="rId62"/>
    <p:sldId id="1245" r:id="rId63"/>
    <p:sldId id="1246" r:id="rId64"/>
    <p:sldId id="1247" r:id="rId65"/>
    <p:sldId id="1030" r:id="rId66"/>
    <p:sldId id="1031" r:id="rId67"/>
    <p:sldId id="1032" r:id="rId68"/>
    <p:sldId id="1033" r:id="rId69"/>
    <p:sldId id="1034" r:id="rId70"/>
    <p:sldId id="1035" r:id="rId71"/>
    <p:sldId id="1036" r:id="rId72"/>
    <p:sldId id="1037" r:id="rId73"/>
    <p:sldId id="1038" r:id="rId74"/>
    <p:sldId id="1039" r:id="rId75"/>
    <p:sldId id="1040" r:id="rId76"/>
    <p:sldId id="1041" r:id="rId77"/>
    <p:sldId id="1042" r:id="rId78"/>
    <p:sldId id="1043" r:id="rId79"/>
    <p:sldId id="1044" r:id="rId80"/>
    <p:sldId id="1045" r:id="rId81"/>
    <p:sldId id="1046" r:id="rId82"/>
    <p:sldId id="1047" r:id="rId83"/>
    <p:sldId id="1048" r:id="rId84"/>
    <p:sldId id="1049" r:id="rId85"/>
    <p:sldId id="1050" r:id="rId86"/>
    <p:sldId id="1051" r:id="rId87"/>
    <p:sldId id="1052" r:id="rId88"/>
    <p:sldId id="1053" r:id="rId89"/>
    <p:sldId id="1054" r:id="rId90"/>
    <p:sldId id="1055" r:id="rId91"/>
    <p:sldId id="1056" r:id="rId92"/>
    <p:sldId id="1057" r:id="rId93"/>
    <p:sldId id="1058" r:id="rId94"/>
    <p:sldId id="1059" r:id="rId95"/>
    <p:sldId id="1060" r:id="rId96"/>
    <p:sldId id="1061" r:id="rId97"/>
    <p:sldId id="1062" r:id="rId98"/>
    <p:sldId id="1063" r:id="rId99"/>
    <p:sldId id="1064" r:id="rId100"/>
    <p:sldId id="1065" r:id="rId101"/>
    <p:sldId id="1066" r:id="rId102"/>
    <p:sldId id="1067" r:id="rId103"/>
    <p:sldId id="1068" r:id="rId104"/>
    <p:sldId id="1069" r:id="rId105"/>
    <p:sldId id="1070" r:id="rId106"/>
    <p:sldId id="1071" r:id="rId107"/>
    <p:sldId id="1072" r:id="rId108"/>
    <p:sldId id="1073" r:id="rId109"/>
    <p:sldId id="1074" r:id="rId110"/>
    <p:sldId id="1075" r:id="rId111"/>
    <p:sldId id="1076" r:id="rId112"/>
    <p:sldId id="1077" r:id="rId113"/>
    <p:sldId id="1078" r:id="rId114"/>
    <p:sldId id="1079" r:id="rId115"/>
    <p:sldId id="1080" r:id="rId116"/>
    <p:sldId id="1081" r:id="rId117"/>
    <p:sldId id="1082" r:id="rId118"/>
    <p:sldId id="1083" r:id="rId119"/>
    <p:sldId id="1084" r:id="rId120"/>
    <p:sldId id="1085" r:id="rId121"/>
    <p:sldId id="1086" r:id="rId122"/>
    <p:sldId id="1087" r:id="rId123"/>
    <p:sldId id="1088" r:id="rId124"/>
    <p:sldId id="1089" r:id="rId125"/>
    <p:sldId id="1090" r:id="rId126"/>
    <p:sldId id="1091" r:id="rId127"/>
    <p:sldId id="1092" r:id="rId128"/>
    <p:sldId id="1093" r:id="rId129"/>
    <p:sldId id="1094" r:id="rId130"/>
    <p:sldId id="1095" r:id="rId131"/>
    <p:sldId id="1096" r:id="rId132"/>
    <p:sldId id="1097" r:id="rId133"/>
    <p:sldId id="1098" r:id="rId134"/>
    <p:sldId id="1099" r:id="rId135"/>
    <p:sldId id="1100" r:id="rId136"/>
    <p:sldId id="1101" r:id="rId137"/>
    <p:sldId id="1102" r:id="rId138"/>
    <p:sldId id="1103" r:id="rId139"/>
    <p:sldId id="1104" r:id="rId140"/>
    <p:sldId id="1105" r:id="rId141"/>
    <p:sldId id="1106" r:id="rId142"/>
    <p:sldId id="1107" r:id="rId143"/>
    <p:sldId id="1108" r:id="rId144"/>
    <p:sldId id="1109" r:id="rId145"/>
    <p:sldId id="1110" r:id="rId146"/>
    <p:sldId id="1111" r:id="rId147"/>
    <p:sldId id="1112" r:id="rId148"/>
    <p:sldId id="1113" r:id="rId149"/>
    <p:sldId id="1114" r:id="rId150"/>
    <p:sldId id="1115" r:id="rId151"/>
    <p:sldId id="1116" r:id="rId152"/>
    <p:sldId id="1117" r:id="rId153"/>
    <p:sldId id="1118" r:id="rId154"/>
    <p:sldId id="1119" r:id="rId155"/>
    <p:sldId id="1120" r:id="rId156"/>
    <p:sldId id="1121" r:id="rId157"/>
    <p:sldId id="1122" r:id="rId158"/>
    <p:sldId id="1123" r:id="rId159"/>
    <p:sldId id="1124" r:id="rId160"/>
    <p:sldId id="1125" r:id="rId161"/>
    <p:sldId id="1202" r:id="rId162"/>
    <p:sldId id="1007" r:id="rId163"/>
    <p:sldId id="1008" r:id="rId164"/>
    <p:sldId id="1009" r:id="rId165"/>
    <p:sldId id="1010" r:id="rId166"/>
    <p:sldId id="1011" r:id="rId167"/>
    <p:sldId id="1012" r:id="rId168"/>
    <p:sldId id="1013" r:id="rId169"/>
    <p:sldId id="1014" r:id="rId170"/>
    <p:sldId id="1015" r:id="rId171"/>
    <p:sldId id="1016" r:id="rId172"/>
    <p:sldId id="1017" r:id="rId173"/>
    <p:sldId id="1018" r:id="rId174"/>
    <p:sldId id="1019" r:id="rId175"/>
    <p:sldId id="1020" r:id="rId176"/>
    <p:sldId id="1021" r:id="rId177"/>
    <p:sldId id="1022" r:id="rId178"/>
    <p:sldId id="1023" r:id="rId179"/>
    <p:sldId id="1024" r:id="rId180"/>
    <p:sldId id="1025" r:id="rId181"/>
    <p:sldId id="1026" r:id="rId182"/>
    <p:sldId id="1027" r:id="rId183"/>
    <p:sldId id="1028" r:id="rId184"/>
    <p:sldId id="1029" r:id="rId185"/>
    <p:sldId id="509" r:id="rId186"/>
    <p:sldId id="1249" r:id="rId187"/>
    <p:sldId id="1250" r:id="rId188"/>
    <p:sldId id="1251" r:id="rId189"/>
    <p:sldId id="1252" r:id="rId190"/>
    <p:sldId id="1253" r:id="rId191"/>
    <p:sldId id="1254" r:id="rId192"/>
    <p:sldId id="1255" r:id="rId193"/>
    <p:sldId id="1256" r:id="rId194"/>
    <p:sldId id="1257" r:id="rId195"/>
    <p:sldId id="1258" r:id="rId196"/>
    <p:sldId id="1259" r:id="rId197"/>
    <p:sldId id="1260" r:id="rId198"/>
    <p:sldId id="1261" r:id="rId199"/>
    <p:sldId id="1262" r:id="rId200"/>
    <p:sldId id="1263" r:id="rId201"/>
    <p:sldId id="1264" r:id="rId202"/>
    <p:sldId id="1265" r:id="rId203"/>
    <p:sldId id="1266" r:id="rId204"/>
    <p:sldId id="1267" r:id="rId205"/>
    <p:sldId id="1268" r:id="rId206"/>
    <p:sldId id="1269" r:id="rId207"/>
    <p:sldId id="1126" r:id="rId208"/>
    <p:sldId id="1127" r:id="rId209"/>
    <p:sldId id="1128" r:id="rId210"/>
    <p:sldId id="1129" r:id="rId211"/>
    <p:sldId id="1130" r:id="rId212"/>
    <p:sldId id="1131" r:id="rId213"/>
    <p:sldId id="1132" r:id="rId214"/>
    <p:sldId id="1133" r:id="rId215"/>
    <p:sldId id="1134" r:id="rId216"/>
    <p:sldId id="1135" r:id="rId217"/>
    <p:sldId id="1136" r:id="rId218"/>
    <p:sldId id="1137" r:id="rId219"/>
    <p:sldId id="1138" r:id="rId220"/>
    <p:sldId id="1139" r:id="rId221"/>
    <p:sldId id="1140" r:id="rId222"/>
    <p:sldId id="1141" r:id="rId223"/>
    <p:sldId id="1142" r:id="rId224"/>
    <p:sldId id="1143" r:id="rId225"/>
    <p:sldId id="1144" r:id="rId226"/>
    <p:sldId id="1145" r:id="rId227"/>
    <p:sldId id="1146" r:id="rId228"/>
    <p:sldId id="1147" r:id="rId229"/>
    <p:sldId id="1148" r:id="rId230"/>
    <p:sldId id="1149" r:id="rId231"/>
    <p:sldId id="1150" r:id="rId232"/>
    <p:sldId id="1151" r:id="rId233"/>
    <p:sldId id="1152" r:id="rId234"/>
    <p:sldId id="1153" r:id="rId235"/>
    <p:sldId id="1154" r:id="rId236"/>
    <p:sldId id="1155" r:id="rId237"/>
    <p:sldId id="1156" r:id="rId238"/>
    <p:sldId id="1157" r:id="rId239"/>
    <p:sldId id="1158" r:id="rId240"/>
    <p:sldId id="1159" r:id="rId241"/>
    <p:sldId id="1160" r:id="rId242"/>
    <p:sldId id="1161" r:id="rId243"/>
    <p:sldId id="1162" r:id="rId244"/>
    <p:sldId id="1163" r:id="rId245"/>
    <p:sldId id="1164" r:id="rId246"/>
    <p:sldId id="1165" r:id="rId247"/>
    <p:sldId id="1166" r:id="rId248"/>
    <p:sldId id="1167" r:id="rId249"/>
    <p:sldId id="1168" r:id="rId250"/>
    <p:sldId id="1169" r:id="rId251"/>
    <p:sldId id="1170" r:id="rId252"/>
    <p:sldId id="1171" r:id="rId253"/>
    <p:sldId id="1172" r:id="rId254"/>
    <p:sldId id="1173" r:id="rId255"/>
    <p:sldId id="1174" r:id="rId256"/>
    <p:sldId id="1175" r:id="rId257"/>
    <p:sldId id="1176" r:id="rId258"/>
    <p:sldId id="1177" r:id="rId259"/>
    <p:sldId id="1178" r:id="rId260"/>
    <p:sldId id="1179" r:id="rId261"/>
    <p:sldId id="1180" r:id="rId262"/>
    <p:sldId id="1181" r:id="rId263"/>
    <p:sldId id="1182" r:id="rId264"/>
    <p:sldId id="1183" r:id="rId265"/>
    <p:sldId id="1184" r:id="rId266"/>
    <p:sldId id="1185" r:id="rId267"/>
    <p:sldId id="1186" r:id="rId268"/>
    <p:sldId id="1187" r:id="rId269"/>
    <p:sldId id="1188" r:id="rId270"/>
    <p:sldId id="1189" r:id="rId271"/>
    <p:sldId id="1190" r:id="rId272"/>
    <p:sldId id="1191" r:id="rId273"/>
    <p:sldId id="1192" r:id="rId274"/>
    <p:sldId id="1193" r:id="rId275"/>
    <p:sldId id="1194" r:id="rId276"/>
    <p:sldId id="1195" r:id="rId277"/>
    <p:sldId id="1196" r:id="rId278"/>
    <p:sldId id="1197" r:id="rId279"/>
    <p:sldId id="1198" r:id="rId280"/>
    <p:sldId id="1199" r:id="rId281"/>
    <p:sldId id="1200" r:id="rId282"/>
    <p:sldId id="1201" r:id="rId283"/>
    <p:sldId id="1248" r:id="rId284"/>
    <p:sldId id="654" r:id="rId285"/>
  </p:sldIdLst>
  <p:sldSz cx="9144000" cy="5143500" type="screen16x9"/>
  <p:notesSz cx="6858000" cy="9144000"/>
  <p:embeddedFontLst>
    <p:embeddedFont>
      <p:font typeface="Palatino Linotype" panose="02040502050505030304" pitchFamily="18" charset="0"/>
      <p:regular r:id="rId288"/>
      <p:bold r:id="rId289"/>
      <p:italic r:id="rId290"/>
      <p:boldItalic r:id="rId291"/>
    </p:embeddedFont>
    <p:embeddedFont>
      <p:font typeface="Calibri Light" panose="020F0302020204030204" pitchFamily="34" charset="0"/>
      <p:regular r:id="rId292"/>
      <p:italic r:id="rId293"/>
    </p:embeddedFont>
    <p:embeddedFont>
      <p:font typeface="Calibri" panose="020F0502020204030204" pitchFamily="34" charset="0"/>
      <p:regular r:id="rId294"/>
      <p:bold r:id="rId295"/>
      <p:italic r:id="rId296"/>
      <p:boldItalic r:id="rId297"/>
    </p:embeddedFont>
    <p:embeddedFont>
      <p:font typeface="Rockwell Extra Bold" panose="02060903040505020403" pitchFamily="18" charset="0"/>
      <p:bold r:id="rId298"/>
    </p:embeddedFont>
    <p:embeddedFont>
      <p:font typeface="Arial Black" panose="020B0A04020102020204" pitchFamily="34" charset="0"/>
      <p:bold r:id="rId299"/>
    </p:embeddedFont>
    <p:embeddedFont>
      <p:font typeface="Verdana" panose="020B0604030504040204" pitchFamily="34" charset="0"/>
      <p:regular r:id="rId300"/>
      <p:bold r:id="rId301"/>
      <p:italic r:id="rId302"/>
      <p:boldItalic r:id="rId303"/>
    </p:embeddedFont>
    <p:embeddedFont>
      <p:font typeface="Microsoft YaHei" panose="020B0503020204020204" pitchFamily="34" charset="-122"/>
      <p:regular r:id="rId304"/>
      <p:bold r:id="rId305"/>
    </p:embeddedFont>
  </p:embeddedFontLst>
  <p:custDataLst>
    <p:tags r:id="rId306"/>
  </p:custDataLst>
  <p:defaultTextStyle>
    <a:defPPr>
      <a:defRPr lang="en-US"/>
    </a:defPPr>
    <a:lvl1pPr algn="l" rtl="0" fontAlgn="base">
      <a:spcBef>
        <a:spcPct val="0"/>
      </a:spcBef>
      <a:spcAft>
        <a:spcPct val="0"/>
      </a:spcAft>
      <a:defRPr kumimoji="1" sz="2400" kern="1200">
        <a:solidFill>
          <a:schemeClr val="tx1"/>
        </a:solidFill>
        <a:latin typeface="Verdana" charset="0"/>
        <a:ea typeface="ヒラギノ角ゴ Pro W3" charset="0"/>
        <a:cs typeface="ヒラギノ角ゴ Pro W3" charset="0"/>
      </a:defRPr>
    </a:lvl1pPr>
    <a:lvl2pPr marL="457200" algn="l" rtl="0" fontAlgn="base">
      <a:spcBef>
        <a:spcPct val="0"/>
      </a:spcBef>
      <a:spcAft>
        <a:spcPct val="0"/>
      </a:spcAft>
      <a:defRPr kumimoji="1" sz="2400" kern="1200">
        <a:solidFill>
          <a:schemeClr val="tx1"/>
        </a:solidFill>
        <a:latin typeface="Verdana" charset="0"/>
        <a:ea typeface="ヒラギノ角ゴ Pro W3" charset="0"/>
        <a:cs typeface="ヒラギノ角ゴ Pro W3" charset="0"/>
      </a:defRPr>
    </a:lvl2pPr>
    <a:lvl3pPr marL="914400" algn="l" rtl="0" fontAlgn="base">
      <a:spcBef>
        <a:spcPct val="0"/>
      </a:spcBef>
      <a:spcAft>
        <a:spcPct val="0"/>
      </a:spcAft>
      <a:defRPr kumimoji="1" sz="2400" kern="1200">
        <a:solidFill>
          <a:schemeClr val="tx1"/>
        </a:solidFill>
        <a:latin typeface="Verdana" charset="0"/>
        <a:ea typeface="ヒラギノ角ゴ Pro W3" charset="0"/>
        <a:cs typeface="ヒラギノ角ゴ Pro W3" charset="0"/>
      </a:defRPr>
    </a:lvl3pPr>
    <a:lvl4pPr marL="1371600" algn="l" rtl="0" fontAlgn="base">
      <a:spcBef>
        <a:spcPct val="0"/>
      </a:spcBef>
      <a:spcAft>
        <a:spcPct val="0"/>
      </a:spcAft>
      <a:defRPr kumimoji="1" sz="2400" kern="1200">
        <a:solidFill>
          <a:schemeClr val="tx1"/>
        </a:solidFill>
        <a:latin typeface="Verdana" charset="0"/>
        <a:ea typeface="ヒラギノ角ゴ Pro W3" charset="0"/>
        <a:cs typeface="ヒラギノ角ゴ Pro W3" charset="0"/>
      </a:defRPr>
    </a:lvl4pPr>
    <a:lvl5pPr marL="1828800" algn="l" rtl="0" fontAlgn="base">
      <a:spcBef>
        <a:spcPct val="0"/>
      </a:spcBef>
      <a:spcAft>
        <a:spcPct val="0"/>
      </a:spcAft>
      <a:defRPr kumimoji="1" sz="2400" kern="1200">
        <a:solidFill>
          <a:schemeClr val="tx1"/>
        </a:solidFill>
        <a:latin typeface="Verdana" charset="0"/>
        <a:ea typeface="ヒラギノ角ゴ Pro W3" charset="0"/>
        <a:cs typeface="ヒラギノ角ゴ Pro W3" charset="0"/>
      </a:defRPr>
    </a:lvl5pPr>
    <a:lvl6pPr marL="2286000" algn="l" defTabSz="457200" rtl="0" eaLnBrk="1" latinLnBrk="0" hangingPunct="1">
      <a:defRPr kumimoji="1" sz="2400" kern="1200">
        <a:solidFill>
          <a:schemeClr val="tx1"/>
        </a:solidFill>
        <a:latin typeface="Verdana" charset="0"/>
        <a:ea typeface="ヒラギノ角ゴ Pro W3" charset="0"/>
        <a:cs typeface="ヒラギノ角ゴ Pro W3" charset="0"/>
      </a:defRPr>
    </a:lvl6pPr>
    <a:lvl7pPr marL="2743200" algn="l" defTabSz="457200" rtl="0" eaLnBrk="1" latinLnBrk="0" hangingPunct="1">
      <a:defRPr kumimoji="1" sz="2400" kern="1200">
        <a:solidFill>
          <a:schemeClr val="tx1"/>
        </a:solidFill>
        <a:latin typeface="Verdana" charset="0"/>
        <a:ea typeface="ヒラギノ角ゴ Pro W3" charset="0"/>
        <a:cs typeface="ヒラギノ角ゴ Pro W3" charset="0"/>
      </a:defRPr>
    </a:lvl7pPr>
    <a:lvl8pPr marL="3200400" algn="l" defTabSz="457200" rtl="0" eaLnBrk="1" latinLnBrk="0" hangingPunct="1">
      <a:defRPr kumimoji="1" sz="2400" kern="1200">
        <a:solidFill>
          <a:schemeClr val="tx1"/>
        </a:solidFill>
        <a:latin typeface="Verdana" charset="0"/>
        <a:ea typeface="ヒラギノ角ゴ Pro W3" charset="0"/>
        <a:cs typeface="ヒラギノ角ゴ Pro W3" charset="0"/>
      </a:defRPr>
    </a:lvl8pPr>
    <a:lvl9pPr marL="3657600" algn="l" defTabSz="457200" rtl="0" eaLnBrk="1" latinLnBrk="0" hangingPunct="1">
      <a:defRPr kumimoji="1" sz="2400" kern="1200">
        <a:solidFill>
          <a:schemeClr val="tx1"/>
        </a:solidFill>
        <a:latin typeface="Verdana" charset="0"/>
        <a:ea typeface="ヒラギノ角ゴ Pro W3" charset="0"/>
        <a:cs typeface="ヒラギノ角ゴ Pro W3"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CC6600"/>
    <a:srgbClr val="996633"/>
    <a:srgbClr val="993300"/>
    <a:srgbClr val="FFCC99"/>
    <a:srgbClr val="CC9900"/>
    <a:srgbClr val="FFCC6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038" autoAdjust="0"/>
  </p:normalViewPr>
  <p:slideViewPr>
    <p:cSldViewPr>
      <p:cViewPr varScale="1">
        <p:scale>
          <a:sx n="80" d="100"/>
          <a:sy n="80" d="100"/>
        </p:scale>
        <p:origin x="1704" y="6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99" Type="http://schemas.openxmlformats.org/officeDocument/2006/relationships/font" Target="fonts/font12.fntdata"/><Relationship Id="rId303" Type="http://schemas.openxmlformats.org/officeDocument/2006/relationships/font" Target="fonts/font16.fntdata"/><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slide" Target="slides/slide128.xml"/><Relationship Id="rId159" Type="http://schemas.openxmlformats.org/officeDocument/2006/relationships/slide" Target="slides/slide149.xml"/><Relationship Id="rId170" Type="http://schemas.openxmlformats.org/officeDocument/2006/relationships/slide" Target="slides/slide160.xml"/><Relationship Id="rId191" Type="http://schemas.openxmlformats.org/officeDocument/2006/relationships/slide" Target="slides/slide181.xml"/><Relationship Id="rId205" Type="http://schemas.openxmlformats.org/officeDocument/2006/relationships/slide" Target="slides/slide195.xml"/><Relationship Id="rId226" Type="http://schemas.openxmlformats.org/officeDocument/2006/relationships/slide" Target="slides/slide216.xml"/><Relationship Id="rId247" Type="http://schemas.openxmlformats.org/officeDocument/2006/relationships/slide" Target="slides/slide237.xml"/><Relationship Id="rId107" Type="http://schemas.openxmlformats.org/officeDocument/2006/relationships/slide" Target="slides/slide97.xml"/><Relationship Id="rId268" Type="http://schemas.openxmlformats.org/officeDocument/2006/relationships/slide" Target="slides/slide258.xml"/><Relationship Id="rId289" Type="http://schemas.openxmlformats.org/officeDocument/2006/relationships/font" Target="fonts/font2.fntdata"/><Relationship Id="rId11" Type="http://schemas.openxmlformats.org/officeDocument/2006/relationships/slide" Target="slides/slide1.xml"/><Relationship Id="rId32" Type="http://schemas.openxmlformats.org/officeDocument/2006/relationships/slide" Target="slides/slide22.xml"/><Relationship Id="rId53" Type="http://schemas.openxmlformats.org/officeDocument/2006/relationships/slide" Target="slides/slide43.xml"/><Relationship Id="rId74" Type="http://schemas.openxmlformats.org/officeDocument/2006/relationships/slide" Target="slides/slide64.xml"/><Relationship Id="rId128" Type="http://schemas.openxmlformats.org/officeDocument/2006/relationships/slide" Target="slides/slide118.xml"/><Relationship Id="rId149" Type="http://schemas.openxmlformats.org/officeDocument/2006/relationships/slide" Target="slides/slide139.xml"/><Relationship Id="rId5" Type="http://schemas.openxmlformats.org/officeDocument/2006/relationships/slideMaster" Target="slideMasters/slideMaster5.xml"/><Relationship Id="rId95" Type="http://schemas.openxmlformats.org/officeDocument/2006/relationships/slide" Target="slides/slide85.xml"/><Relationship Id="rId160" Type="http://schemas.openxmlformats.org/officeDocument/2006/relationships/slide" Target="slides/slide150.xml"/><Relationship Id="rId181" Type="http://schemas.openxmlformats.org/officeDocument/2006/relationships/slide" Target="slides/slide171.xml"/><Relationship Id="rId216" Type="http://schemas.openxmlformats.org/officeDocument/2006/relationships/slide" Target="slides/slide206.xml"/><Relationship Id="rId237" Type="http://schemas.openxmlformats.org/officeDocument/2006/relationships/slide" Target="slides/slide227.xml"/><Relationship Id="rId258" Type="http://schemas.openxmlformats.org/officeDocument/2006/relationships/slide" Target="slides/slide248.xml"/><Relationship Id="rId279" Type="http://schemas.openxmlformats.org/officeDocument/2006/relationships/slide" Target="slides/slide269.xml"/><Relationship Id="rId22" Type="http://schemas.openxmlformats.org/officeDocument/2006/relationships/slide" Target="slides/slide12.xml"/><Relationship Id="rId43" Type="http://schemas.openxmlformats.org/officeDocument/2006/relationships/slide" Target="slides/slide33.xml"/><Relationship Id="rId64" Type="http://schemas.openxmlformats.org/officeDocument/2006/relationships/slide" Target="slides/slide54.xml"/><Relationship Id="rId118" Type="http://schemas.openxmlformats.org/officeDocument/2006/relationships/slide" Target="slides/slide108.xml"/><Relationship Id="rId139" Type="http://schemas.openxmlformats.org/officeDocument/2006/relationships/slide" Target="slides/slide129.xml"/><Relationship Id="rId290" Type="http://schemas.openxmlformats.org/officeDocument/2006/relationships/font" Target="fonts/font3.fntdata"/><Relationship Id="rId304" Type="http://schemas.openxmlformats.org/officeDocument/2006/relationships/font" Target="fonts/font17.fntdata"/><Relationship Id="rId85" Type="http://schemas.openxmlformats.org/officeDocument/2006/relationships/slide" Target="slides/slide75.xml"/><Relationship Id="rId150" Type="http://schemas.openxmlformats.org/officeDocument/2006/relationships/slide" Target="slides/slide140.xml"/><Relationship Id="rId171" Type="http://schemas.openxmlformats.org/officeDocument/2006/relationships/slide" Target="slides/slide161.xml"/><Relationship Id="rId192" Type="http://schemas.openxmlformats.org/officeDocument/2006/relationships/slide" Target="slides/slide182.xml"/><Relationship Id="rId206" Type="http://schemas.openxmlformats.org/officeDocument/2006/relationships/slide" Target="slides/slide196.xml"/><Relationship Id="rId227" Type="http://schemas.openxmlformats.org/officeDocument/2006/relationships/slide" Target="slides/slide217.xml"/><Relationship Id="rId248" Type="http://schemas.openxmlformats.org/officeDocument/2006/relationships/slide" Target="slides/slide238.xml"/><Relationship Id="rId269" Type="http://schemas.openxmlformats.org/officeDocument/2006/relationships/slide" Target="slides/slide259.xml"/><Relationship Id="rId12" Type="http://schemas.openxmlformats.org/officeDocument/2006/relationships/slide" Target="slides/slide2.xml"/><Relationship Id="rId33" Type="http://schemas.openxmlformats.org/officeDocument/2006/relationships/slide" Target="slides/slide23.xml"/><Relationship Id="rId108" Type="http://schemas.openxmlformats.org/officeDocument/2006/relationships/slide" Target="slides/slide98.xml"/><Relationship Id="rId129" Type="http://schemas.openxmlformats.org/officeDocument/2006/relationships/slide" Target="slides/slide119.xml"/><Relationship Id="rId280" Type="http://schemas.openxmlformats.org/officeDocument/2006/relationships/slide" Target="slides/slide270.xml"/><Relationship Id="rId54" Type="http://schemas.openxmlformats.org/officeDocument/2006/relationships/slide" Target="slides/slide44.xml"/><Relationship Id="rId75" Type="http://schemas.openxmlformats.org/officeDocument/2006/relationships/slide" Target="slides/slide65.xml"/><Relationship Id="rId96" Type="http://schemas.openxmlformats.org/officeDocument/2006/relationships/slide" Target="slides/slide86.xml"/><Relationship Id="rId140" Type="http://schemas.openxmlformats.org/officeDocument/2006/relationships/slide" Target="slides/slide130.xml"/><Relationship Id="rId161" Type="http://schemas.openxmlformats.org/officeDocument/2006/relationships/slide" Target="slides/slide151.xml"/><Relationship Id="rId182" Type="http://schemas.openxmlformats.org/officeDocument/2006/relationships/slide" Target="slides/slide172.xml"/><Relationship Id="rId217" Type="http://schemas.openxmlformats.org/officeDocument/2006/relationships/slide" Target="slides/slide207.xml"/><Relationship Id="rId6" Type="http://schemas.openxmlformats.org/officeDocument/2006/relationships/slideMaster" Target="slideMasters/slideMaster6.xml"/><Relationship Id="rId238" Type="http://schemas.openxmlformats.org/officeDocument/2006/relationships/slide" Target="slides/slide228.xml"/><Relationship Id="rId259" Type="http://schemas.openxmlformats.org/officeDocument/2006/relationships/slide" Target="slides/slide249.xml"/><Relationship Id="rId23" Type="http://schemas.openxmlformats.org/officeDocument/2006/relationships/slide" Target="slides/slide13.xml"/><Relationship Id="rId119" Type="http://schemas.openxmlformats.org/officeDocument/2006/relationships/slide" Target="slides/slide109.xml"/><Relationship Id="rId270" Type="http://schemas.openxmlformats.org/officeDocument/2006/relationships/slide" Target="slides/slide260.xml"/><Relationship Id="rId291" Type="http://schemas.openxmlformats.org/officeDocument/2006/relationships/font" Target="fonts/font4.fntdata"/><Relationship Id="rId305" Type="http://schemas.openxmlformats.org/officeDocument/2006/relationships/font" Target="fonts/font18.fntdata"/><Relationship Id="rId44" Type="http://schemas.openxmlformats.org/officeDocument/2006/relationships/slide" Target="slides/slide34.xml"/><Relationship Id="rId65" Type="http://schemas.openxmlformats.org/officeDocument/2006/relationships/slide" Target="slides/slide55.xml"/><Relationship Id="rId86" Type="http://schemas.openxmlformats.org/officeDocument/2006/relationships/slide" Target="slides/slide76.xml"/><Relationship Id="rId130" Type="http://schemas.openxmlformats.org/officeDocument/2006/relationships/slide" Target="slides/slide120.xml"/><Relationship Id="rId151" Type="http://schemas.openxmlformats.org/officeDocument/2006/relationships/slide" Target="slides/slide141.xml"/><Relationship Id="rId172" Type="http://schemas.openxmlformats.org/officeDocument/2006/relationships/slide" Target="slides/slide162.xml"/><Relationship Id="rId193" Type="http://schemas.openxmlformats.org/officeDocument/2006/relationships/slide" Target="slides/slide183.xml"/><Relationship Id="rId207" Type="http://schemas.openxmlformats.org/officeDocument/2006/relationships/slide" Target="slides/slide197.xml"/><Relationship Id="rId228" Type="http://schemas.openxmlformats.org/officeDocument/2006/relationships/slide" Target="slides/slide218.xml"/><Relationship Id="rId249" Type="http://schemas.openxmlformats.org/officeDocument/2006/relationships/slide" Target="slides/slide239.xml"/><Relationship Id="rId13" Type="http://schemas.openxmlformats.org/officeDocument/2006/relationships/slide" Target="slides/slide3.xml"/><Relationship Id="rId109" Type="http://schemas.openxmlformats.org/officeDocument/2006/relationships/slide" Target="slides/slide99.xml"/><Relationship Id="rId260" Type="http://schemas.openxmlformats.org/officeDocument/2006/relationships/slide" Target="slides/slide250.xml"/><Relationship Id="rId281" Type="http://schemas.openxmlformats.org/officeDocument/2006/relationships/slide" Target="slides/slide271.xml"/><Relationship Id="rId34" Type="http://schemas.openxmlformats.org/officeDocument/2006/relationships/slide" Target="slides/slide24.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20" Type="http://schemas.openxmlformats.org/officeDocument/2006/relationships/slide" Target="slides/slide110.xml"/><Relationship Id="rId141" Type="http://schemas.openxmlformats.org/officeDocument/2006/relationships/slide" Target="slides/slide131.xml"/><Relationship Id="rId7" Type="http://schemas.openxmlformats.org/officeDocument/2006/relationships/slideMaster" Target="slideMasters/slideMaster7.xml"/><Relationship Id="rId162" Type="http://schemas.openxmlformats.org/officeDocument/2006/relationships/slide" Target="slides/slide152.xml"/><Relationship Id="rId183" Type="http://schemas.openxmlformats.org/officeDocument/2006/relationships/slide" Target="slides/slide173.xml"/><Relationship Id="rId218" Type="http://schemas.openxmlformats.org/officeDocument/2006/relationships/slide" Target="slides/slide208.xml"/><Relationship Id="rId239" Type="http://schemas.openxmlformats.org/officeDocument/2006/relationships/slide" Target="slides/slide229.xml"/><Relationship Id="rId250" Type="http://schemas.openxmlformats.org/officeDocument/2006/relationships/slide" Target="slides/slide240.xml"/><Relationship Id="rId271" Type="http://schemas.openxmlformats.org/officeDocument/2006/relationships/slide" Target="slides/slide261.xml"/><Relationship Id="rId292" Type="http://schemas.openxmlformats.org/officeDocument/2006/relationships/font" Target="fonts/font5.fntdata"/><Relationship Id="rId306" Type="http://schemas.openxmlformats.org/officeDocument/2006/relationships/tags" Target="tags/tag1.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157" Type="http://schemas.openxmlformats.org/officeDocument/2006/relationships/slide" Target="slides/slide147.xml"/><Relationship Id="rId178" Type="http://schemas.openxmlformats.org/officeDocument/2006/relationships/slide" Target="slides/slide168.xml"/><Relationship Id="rId301" Type="http://schemas.openxmlformats.org/officeDocument/2006/relationships/font" Target="fonts/font14.fntdata"/><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slide" Target="slides/slide142.xml"/><Relationship Id="rId173" Type="http://schemas.openxmlformats.org/officeDocument/2006/relationships/slide" Target="slides/slide163.xml"/><Relationship Id="rId194" Type="http://schemas.openxmlformats.org/officeDocument/2006/relationships/slide" Target="slides/slide184.xml"/><Relationship Id="rId199" Type="http://schemas.openxmlformats.org/officeDocument/2006/relationships/slide" Target="slides/slide189.xml"/><Relationship Id="rId203" Type="http://schemas.openxmlformats.org/officeDocument/2006/relationships/slide" Target="slides/slide193.xml"/><Relationship Id="rId208" Type="http://schemas.openxmlformats.org/officeDocument/2006/relationships/slide" Target="slides/slide198.xml"/><Relationship Id="rId229" Type="http://schemas.openxmlformats.org/officeDocument/2006/relationships/slide" Target="slides/slide219.xml"/><Relationship Id="rId19" Type="http://schemas.openxmlformats.org/officeDocument/2006/relationships/slide" Target="slides/slide9.xml"/><Relationship Id="rId224" Type="http://schemas.openxmlformats.org/officeDocument/2006/relationships/slide" Target="slides/slide214.xml"/><Relationship Id="rId240" Type="http://schemas.openxmlformats.org/officeDocument/2006/relationships/slide" Target="slides/slide230.xml"/><Relationship Id="rId245" Type="http://schemas.openxmlformats.org/officeDocument/2006/relationships/slide" Target="slides/slide235.xml"/><Relationship Id="rId261" Type="http://schemas.openxmlformats.org/officeDocument/2006/relationships/slide" Target="slides/slide251.xml"/><Relationship Id="rId266" Type="http://schemas.openxmlformats.org/officeDocument/2006/relationships/slide" Target="slides/slide256.xml"/><Relationship Id="rId287" Type="http://schemas.openxmlformats.org/officeDocument/2006/relationships/handoutMaster" Target="handoutMasters/handoutMaster1.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168" Type="http://schemas.openxmlformats.org/officeDocument/2006/relationships/slide" Target="slides/slide158.xml"/><Relationship Id="rId282" Type="http://schemas.openxmlformats.org/officeDocument/2006/relationships/slide" Target="slides/slide272.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163" Type="http://schemas.openxmlformats.org/officeDocument/2006/relationships/slide" Target="slides/slide153.xml"/><Relationship Id="rId184" Type="http://schemas.openxmlformats.org/officeDocument/2006/relationships/slide" Target="slides/slide174.xml"/><Relationship Id="rId189" Type="http://schemas.openxmlformats.org/officeDocument/2006/relationships/slide" Target="slides/slide179.xml"/><Relationship Id="rId219" Type="http://schemas.openxmlformats.org/officeDocument/2006/relationships/slide" Target="slides/slide209.xml"/><Relationship Id="rId3" Type="http://schemas.openxmlformats.org/officeDocument/2006/relationships/slideMaster" Target="slideMasters/slideMaster3.xml"/><Relationship Id="rId214" Type="http://schemas.openxmlformats.org/officeDocument/2006/relationships/slide" Target="slides/slide204.xml"/><Relationship Id="rId230" Type="http://schemas.openxmlformats.org/officeDocument/2006/relationships/slide" Target="slides/slide220.xml"/><Relationship Id="rId235" Type="http://schemas.openxmlformats.org/officeDocument/2006/relationships/slide" Target="slides/slide225.xml"/><Relationship Id="rId251" Type="http://schemas.openxmlformats.org/officeDocument/2006/relationships/slide" Target="slides/slide241.xml"/><Relationship Id="rId256" Type="http://schemas.openxmlformats.org/officeDocument/2006/relationships/slide" Target="slides/slide246.xml"/><Relationship Id="rId277" Type="http://schemas.openxmlformats.org/officeDocument/2006/relationships/slide" Target="slides/slide267.xml"/><Relationship Id="rId298" Type="http://schemas.openxmlformats.org/officeDocument/2006/relationships/font" Target="fonts/font11.fntdata"/><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slide" Target="slides/slide148.xml"/><Relationship Id="rId272" Type="http://schemas.openxmlformats.org/officeDocument/2006/relationships/slide" Target="slides/slide262.xml"/><Relationship Id="rId293" Type="http://schemas.openxmlformats.org/officeDocument/2006/relationships/font" Target="fonts/font6.fntdata"/><Relationship Id="rId302" Type="http://schemas.openxmlformats.org/officeDocument/2006/relationships/font" Target="fonts/font15.fntdata"/><Relationship Id="rId307"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 Id="rId174" Type="http://schemas.openxmlformats.org/officeDocument/2006/relationships/slide" Target="slides/slide164.xml"/><Relationship Id="rId179" Type="http://schemas.openxmlformats.org/officeDocument/2006/relationships/slide" Target="slides/slide169.xml"/><Relationship Id="rId195" Type="http://schemas.openxmlformats.org/officeDocument/2006/relationships/slide" Target="slides/slide185.xml"/><Relationship Id="rId209" Type="http://schemas.openxmlformats.org/officeDocument/2006/relationships/slide" Target="slides/slide199.xml"/><Relationship Id="rId190" Type="http://schemas.openxmlformats.org/officeDocument/2006/relationships/slide" Target="slides/slide180.xml"/><Relationship Id="rId204" Type="http://schemas.openxmlformats.org/officeDocument/2006/relationships/slide" Target="slides/slide194.xml"/><Relationship Id="rId220" Type="http://schemas.openxmlformats.org/officeDocument/2006/relationships/slide" Target="slides/slide210.xml"/><Relationship Id="rId225" Type="http://schemas.openxmlformats.org/officeDocument/2006/relationships/slide" Target="slides/slide215.xml"/><Relationship Id="rId241" Type="http://schemas.openxmlformats.org/officeDocument/2006/relationships/slide" Target="slides/slide231.xml"/><Relationship Id="rId246" Type="http://schemas.openxmlformats.org/officeDocument/2006/relationships/slide" Target="slides/slide236.xml"/><Relationship Id="rId267" Type="http://schemas.openxmlformats.org/officeDocument/2006/relationships/slide" Target="slides/slide257.xml"/><Relationship Id="rId288" Type="http://schemas.openxmlformats.org/officeDocument/2006/relationships/font" Target="fonts/font1.fntdata"/><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262" Type="http://schemas.openxmlformats.org/officeDocument/2006/relationships/slide" Target="slides/slide252.xml"/><Relationship Id="rId283" Type="http://schemas.openxmlformats.org/officeDocument/2006/relationships/slide" Target="slides/slide273.xml"/><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slide" Target="slides/slide133.xml"/><Relationship Id="rId148" Type="http://schemas.openxmlformats.org/officeDocument/2006/relationships/slide" Target="slides/slide138.xml"/><Relationship Id="rId164" Type="http://schemas.openxmlformats.org/officeDocument/2006/relationships/slide" Target="slides/slide154.xml"/><Relationship Id="rId169" Type="http://schemas.openxmlformats.org/officeDocument/2006/relationships/slide" Target="slides/slide159.xml"/><Relationship Id="rId185" Type="http://schemas.openxmlformats.org/officeDocument/2006/relationships/slide" Target="slides/slide175.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70.xml"/><Relationship Id="rId210" Type="http://schemas.openxmlformats.org/officeDocument/2006/relationships/slide" Target="slides/slide200.xml"/><Relationship Id="rId215" Type="http://schemas.openxmlformats.org/officeDocument/2006/relationships/slide" Target="slides/slide205.xml"/><Relationship Id="rId236" Type="http://schemas.openxmlformats.org/officeDocument/2006/relationships/slide" Target="slides/slide226.xml"/><Relationship Id="rId257" Type="http://schemas.openxmlformats.org/officeDocument/2006/relationships/slide" Target="slides/slide247.xml"/><Relationship Id="rId278" Type="http://schemas.openxmlformats.org/officeDocument/2006/relationships/slide" Target="slides/slide268.xml"/><Relationship Id="rId26" Type="http://schemas.openxmlformats.org/officeDocument/2006/relationships/slide" Target="slides/slide16.xml"/><Relationship Id="rId231" Type="http://schemas.openxmlformats.org/officeDocument/2006/relationships/slide" Target="slides/slide221.xml"/><Relationship Id="rId252" Type="http://schemas.openxmlformats.org/officeDocument/2006/relationships/slide" Target="slides/slide242.xml"/><Relationship Id="rId273" Type="http://schemas.openxmlformats.org/officeDocument/2006/relationships/slide" Target="slides/slide263.xml"/><Relationship Id="rId294" Type="http://schemas.openxmlformats.org/officeDocument/2006/relationships/font" Target="fonts/font7.fntdata"/><Relationship Id="rId308" Type="http://schemas.openxmlformats.org/officeDocument/2006/relationships/viewProps" Target="viewProps.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54" Type="http://schemas.openxmlformats.org/officeDocument/2006/relationships/slide" Target="slides/slide144.xml"/><Relationship Id="rId175" Type="http://schemas.openxmlformats.org/officeDocument/2006/relationships/slide" Target="slides/slide165.xml"/><Relationship Id="rId196" Type="http://schemas.openxmlformats.org/officeDocument/2006/relationships/slide" Target="slides/slide186.xml"/><Relationship Id="rId200" Type="http://schemas.openxmlformats.org/officeDocument/2006/relationships/slide" Target="slides/slide190.xml"/><Relationship Id="rId16" Type="http://schemas.openxmlformats.org/officeDocument/2006/relationships/slide" Target="slides/slide6.xml"/><Relationship Id="rId221" Type="http://schemas.openxmlformats.org/officeDocument/2006/relationships/slide" Target="slides/slide211.xml"/><Relationship Id="rId242" Type="http://schemas.openxmlformats.org/officeDocument/2006/relationships/slide" Target="slides/slide232.xml"/><Relationship Id="rId263" Type="http://schemas.openxmlformats.org/officeDocument/2006/relationships/slide" Target="slides/slide253.xml"/><Relationship Id="rId284" Type="http://schemas.openxmlformats.org/officeDocument/2006/relationships/slide" Target="slides/slide274.xml"/><Relationship Id="rId37" Type="http://schemas.openxmlformats.org/officeDocument/2006/relationships/slide" Target="slides/slide27.xml"/><Relationship Id="rId58" Type="http://schemas.openxmlformats.org/officeDocument/2006/relationships/slide" Target="slides/slide48.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44" Type="http://schemas.openxmlformats.org/officeDocument/2006/relationships/slide" Target="slides/slide134.xml"/><Relationship Id="rId90" Type="http://schemas.openxmlformats.org/officeDocument/2006/relationships/slide" Target="slides/slide80.xml"/><Relationship Id="rId165" Type="http://schemas.openxmlformats.org/officeDocument/2006/relationships/slide" Target="slides/slide155.xml"/><Relationship Id="rId186" Type="http://schemas.openxmlformats.org/officeDocument/2006/relationships/slide" Target="slides/slide176.xml"/><Relationship Id="rId211" Type="http://schemas.openxmlformats.org/officeDocument/2006/relationships/slide" Target="slides/slide201.xml"/><Relationship Id="rId232" Type="http://schemas.openxmlformats.org/officeDocument/2006/relationships/slide" Target="slides/slide222.xml"/><Relationship Id="rId253" Type="http://schemas.openxmlformats.org/officeDocument/2006/relationships/slide" Target="slides/slide243.xml"/><Relationship Id="rId274" Type="http://schemas.openxmlformats.org/officeDocument/2006/relationships/slide" Target="slides/slide264.xml"/><Relationship Id="rId295" Type="http://schemas.openxmlformats.org/officeDocument/2006/relationships/font" Target="fonts/font8.fntdata"/><Relationship Id="rId309" Type="http://schemas.openxmlformats.org/officeDocument/2006/relationships/theme" Target="theme/theme1.xml"/><Relationship Id="rId27" Type="http://schemas.openxmlformats.org/officeDocument/2006/relationships/slide" Target="slides/slide17.xml"/><Relationship Id="rId48" Type="http://schemas.openxmlformats.org/officeDocument/2006/relationships/slide" Target="slides/slide38.xml"/><Relationship Id="rId69" Type="http://schemas.openxmlformats.org/officeDocument/2006/relationships/slide" Target="slides/slide59.xml"/><Relationship Id="rId113" Type="http://schemas.openxmlformats.org/officeDocument/2006/relationships/slide" Target="slides/slide103.xml"/><Relationship Id="rId134" Type="http://schemas.openxmlformats.org/officeDocument/2006/relationships/slide" Target="slides/slide124.xml"/><Relationship Id="rId80" Type="http://schemas.openxmlformats.org/officeDocument/2006/relationships/slide" Target="slides/slide70.xml"/><Relationship Id="rId155" Type="http://schemas.openxmlformats.org/officeDocument/2006/relationships/slide" Target="slides/slide145.xml"/><Relationship Id="rId176" Type="http://schemas.openxmlformats.org/officeDocument/2006/relationships/slide" Target="slides/slide166.xml"/><Relationship Id="rId197" Type="http://schemas.openxmlformats.org/officeDocument/2006/relationships/slide" Target="slides/slide187.xml"/><Relationship Id="rId201" Type="http://schemas.openxmlformats.org/officeDocument/2006/relationships/slide" Target="slides/slide191.xml"/><Relationship Id="rId222" Type="http://schemas.openxmlformats.org/officeDocument/2006/relationships/slide" Target="slides/slide212.xml"/><Relationship Id="rId243" Type="http://schemas.openxmlformats.org/officeDocument/2006/relationships/slide" Target="slides/slide233.xml"/><Relationship Id="rId264" Type="http://schemas.openxmlformats.org/officeDocument/2006/relationships/slide" Target="slides/slide254.xml"/><Relationship Id="rId285" Type="http://schemas.openxmlformats.org/officeDocument/2006/relationships/slide" Target="slides/slide275.xml"/><Relationship Id="rId17" Type="http://schemas.openxmlformats.org/officeDocument/2006/relationships/slide" Target="slides/slide7.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24" Type="http://schemas.openxmlformats.org/officeDocument/2006/relationships/slide" Target="slides/slide114.xml"/><Relationship Id="rId310" Type="http://schemas.openxmlformats.org/officeDocument/2006/relationships/tableStyles" Target="tableStyles.xml"/><Relationship Id="rId70" Type="http://schemas.openxmlformats.org/officeDocument/2006/relationships/slide" Target="slides/slide60.xml"/><Relationship Id="rId91" Type="http://schemas.openxmlformats.org/officeDocument/2006/relationships/slide" Target="slides/slide81.xml"/><Relationship Id="rId145" Type="http://schemas.openxmlformats.org/officeDocument/2006/relationships/slide" Target="slides/slide135.xml"/><Relationship Id="rId166" Type="http://schemas.openxmlformats.org/officeDocument/2006/relationships/slide" Target="slides/slide156.xml"/><Relationship Id="rId187" Type="http://schemas.openxmlformats.org/officeDocument/2006/relationships/slide" Target="slides/slide177.xml"/><Relationship Id="rId1" Type="http://schemas.openxmlformats.org/officeDocument/2006/relationships/slideMaster" Target="slideMasters/slideMaster1.xml"/><Relationship Id="rId212" Type="http://schemas.openxmlformats.org/officeDocument/2006/relationships/slide" Target="slides/slide202.xml"/><Relationship Id="rId233" Type="http://schemas.openxmlformats.org/officeDocument/2006/relationships/slide" Target="slides/slide223.xml"/><Relationship Id="rId254" Type="http://schemas.openxmlformats.org/officeDocument/2006/relationships/slide" Target="slides/slide244.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275" Type="http://schemas.openxmlformats.org/officeDocument/2006/relationships/slide" Target="slides/slide265.xml"/><Relationship Id="rId296" Type="http://schemas.openxmlformats.org/officeDocument/2006/relationships/font" Target="fonts/font9.fntdata"/><Relationship Id="rId300" Type="http://schemas.openxmlformats.org/officeDocument/2006/relationships/font" Target="fonts/font13.fntdata"/><Relationship Id="rId60" Type="http://schemas.openxmlformats.org/officeDocument/2006/relationships/slide" Target="slides/slide50.xml"/><Relationship Id="rId81" Type="http://schemas.openxmlformats.org/officeDocument/2006/relationships/slide" Target="slides/slide71.xml"/><Relationship Id="rId135" Type="http://schemas.openxmlformats.org/officeDocument/2006/relationships/slide" Target="slides/slide125.xml"/><Relationship Id="rId156" Type="http://schemas.openxmlformats.org/officeDocument/2006/relationships/slide" Target="slides/slide146.xml"/><Relationship Id="rId177" Type="http://schemas.openxmlformats.org/officeDocument/2006/relationships/slide" Target="slides/slide167.xml"/><Relationship Id="rId198" Type="http://schemas.openxmlformats.org/officeDocument/2006/relationships/slide" Target="slides/slide188.xml"/><Relationship Id="rId202" Type="http://schemas.openxmlformats.org/officeDocument/2006/relationships/slide" Target="slides/slide192.xml"/><Relationship Id="rId223" Type="http://schemas.openxmlformats.org/officeDocument/2006/relationships/slide" Target="slides/slide213.xml"/><Relationship Id="rId244" Type="http://schemas.openxmlformats.org/officeDocument/2006/relationships/slide" Target="slides/slide234.xml"/><Relationship Id="rId18" Type="http://schemas.openxmlformats.org/officeDocument/2006/relationships/slide" Target="slides/slide8.xml"/><Relationship Id="rId39" Type="http://schemas.openxmlformats.org/officeDocument/2006/relationships/slide" Target="slides/slide29.xml"/><Relationship Id="rId265" Type="http://schemas.openxmlformats.org/officeDocument/2006/relationships/slide" Target="slides/slide255.xml"/><Relationship Id="rId286" Type="http://schemas.openxmlformats.org/officeDocument/2006/relationships/notesMaster" Target="notesMasters/notesMaster1.xml"/><Relationship Id="rId50" Type="http://schemas.openxmlformats.org/officeDocument/2006/relationships/slide" Target="slides/slide40.xml"/><Relationship Id="rId104" Type="http://schemas.openxmlformats.org/officeDocument/2006/relationships/slide" Target="slides/slide94.xml"/><Relationship Id="rId125" Type="http://schemas.openxmlformats.org/officeDocument/2006/relationships/slide" Target="slides/slide115.xml"/><Relationship Id="rId146" Type="http://schemas.openxmlformats.org/officeDocument/2006/relationships/slide" Target="slides/slide136.xml"/><Relationship Id="rId167" Type="http://schemas.openxmlformats.org/officeDocument/2006/relationships/slide" Target="slides/slide157.xml"/><Relationship Id="rId188" Type="http://schemas.openxmlformats.org/officeDocument/2006/relationships/slide" Target="slides/slide178.xml"/><Relationship Id="rId71" Type="http://schemas.openxmlformats.org/officeDocument/2006/relationships/slide" Target="slides/slide61.xml"/><Relationship Id="rId92" Type="http://schemas.openxmlformats.org/officeDocument/2006/relationships/slide" Target="slides/slide82.xml"/><Relationship Id="rId213" Type="http://schemas.openxmlformats.org/officeDocument/2006/relationships/slide" Target="slides/slide203.xml"/><Relationship Id="rId234" Type="http://schemas.openxmlformats.org/officeDocument/2006/relationships/slide" Target="slides/slide224.xml"/><Relationship Id="rId2" Type="http://schemas.openxmlformats.org/officeDocument/2006/relationships/slideMaster" Target="slideMasters/slideMaster2.xml"/><Relationship Id="rId29" Type="http://schemas.openxmlformats.org/officeDocument/2006/relationships/slide" Target="slides/slide19.xml"/><Relationship Id="rId255" Type="http://schemas.openxmlformats.org/officeDocument/2006/relationships/slide" Target="slides/slide245.xml"/><Relationship Id="rId276" Type="http://schemas.openxmlformats.org/officeDocument/2006/relationships/slide" Target="slides/slide266.xml"/><Relationship Id="rId297"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Verdana" pitchFamily="45" charset="0"/>
                <a:ea typeface="+mn-ea"/>
                <a:cs typeface="+mn-cs"/>
              </a:defRPr>
            </a:lvl1pPr>
          </a:lstStyle>
          <a:p>
            <a:pPr>
              <a:defRPr/>
            </a:pPr>
            <a:endParaRPr lang="en-US"/>
          </a:p>
        </p:txBody>
      </p:sp>
      <p:sp>
        <p:nvSpPr>
          <p:cNvPr id="8601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Verdana" pitchFamily="45" charset="0"/>
                <a:ea typeface="+mn-ea"/>
                <a:cs typeface="+mn-cs"/>
              </a:defRPr>
            </a:lvl1pPr>
          </a:lstStyle>
          <a:p>
            <a:pPr>
              <a:defRPr/>
            </a:pPr>
            <a:endParaRPr lang="en-US"/>
          </a:p>
        </p:txBody>
      </p:sp>
      <p:sp>
        <p:nvSpPr>
          <p:cNvPr id="8602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Verdana" pitchFamily="45" charset="0"/>
                <a:ea typeface="+mn-ea"/>
                <a:cs typeface="+mn-cs"/>
              </a:defRPr>
            </a:lvl1pPr>
          </a:lstStyle>
          <a:p>
            <a:pPr>
              <a:defRPr/>
            </a:pPr>
            <a:endParaRPr lang="en-US"/>
          </a:p>
        </p:txBody>
      </p:sp>
      <p:sp>
        <p:nvSpPr>
          <p:cNvPr id="8602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Verdana" pitchFamily="45" charset="0"/>
                <a:ea typeface="+mn-ea"/>
                <a:cs typeface="+mn-cs"/>
              </a:defRPr>
            </a:lvl1pPr>
          </a:lstStyle>
          <a:p>
            <a:pPr>
              <a:defRPr/>
            </a:pPr>
            <a:fld id="{0E677AC1-6896-8247-AA56-FC27C0FD45F7}" type="slidenum">
              <a:rPr lang="en-US"/>
              <a:pPr>
                <a:defRPr/>
              </a:pPr>
              <a:t>‹#›</a:t>
            </a:fld>
            <a:endParaRPr lang="en-US"/>
          </a:p>
        </p:txBody>
      </p:sp>
    </p:spTree>
    <p:extLst>
      <p:ext uri="{BB962C8B-B14F-4D97-AF65-F5344CB8AC3E}">
        <p14:creationId xmlns:p14="http://schemas.microsoft.com/office/powerpoint/2010/main" val="799167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kumimoji="0" sz="1200">
                <a:latin typeface="Verdana" pitchFamily="45" charset="0"/>
                <a:ea typeface="+mn-ea"/>
                <a:cs typeface="+mn-cs"/>
              </a:defRPr>
            </a:lvl1pPr>
          </a:lstStyle>
          <a:p>
            <a:pPr>
              <a:defRPr/>
            </a:pPr>
            <a:endParaRPr lang="en-US"/>
          </a:p>
        </p:txBody>
      </p:sp>
      <p:sp>
        <p:nvSpPr>
          <p:cNvPr id="4099" name="Rectangle 9"/>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58" name="Rectangle 10"/>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9" name="Rectangle 11"/>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kumimoji="0" sz="1200">
                <a:latin typeface="Verdana" pitchFamily="45" charset="0"/>
                <a:ea typeface="+mn-ea"/>
                <a:cs typeface="+mn-cs"/>
              </a:defRPr>
            </a:lvl1pPr>
          </a:lstStyle>
          <a:p>
            <a:pPr>
              <a:defRPr/>
            </a:pPr>
            <a:endParaRPr lang="en-US"/>
          </a:p>
        </p:txBody>
      </p:sp>
      <p:sp>
        <p:nvSpPr>
          <p:cNvPr id="2060" name="Rectangle 12"/>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defRPr kumimoji="0" sz="1200">
                <a:latin typeface="Verdana" pitchFamily="45" charset="0"/>
                <a:ea typeface="+mn-ea"/>
                <a:cs typeface="+mn-cs"/>
              </a:defRPr>
            </a:lvl1pPr>
          </a:lstStyle>
          <a:p>
            <a:pPr>
              <a:defRPr/>
            </a:pPr>
            <a:endParaRPr lang="en-US"/>
          </a:p>
        </p:txBody>
      </p:sp>
      <p:sp>
        <p:nvSpPr>
          <p:cNvPr id="2061" name="Rectangle 13"/>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kumimoji="0" sz="1200">
                <a:latin typeface="Verdana" pitchFamily="45" charset="0"/>
                <a:ea typeface="+mn-ea"/>
                <a:cs typeface="+mn-cs"/>
              </a:defRPr>
            </a:lvl1pPr>
          </a:lstStyle>
          <a:p>
            <a:pPr>
              <a:defRPr/>
            </a:pPr>
            <a:fld id="{CB8C4C1C-06D4-2C49-9F49-CD2E4D9D839B}" type="slidenum">
              <a:rPr lang="en-US"/>
              <a:pPr>
                <a:defRPr/>
              </a:pPr>
              <a:t>‹#›</a:t>
            </a:fld>
            <a:endParaRPr lang="en-US"/>
          </a:p>
        </p:txBody>
      </p:sp>
    </p:spTree>
    <p:extLst>
      <p:ext uri="{BB962C8B-B14F-4D97-AF65-F5344CB8AC3E}">
        <p14:creationId xmlns:p14="http://schemas.microsoft.com/office/powerpoint/2010/main" val="12169888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Verdana" pitchFamily="45" charset="0"/>
        <a:ea typeface="ヒラギノ角ゴ Pro W3" pitchFamily="80" charset="-128"/>
        <a:cs typeface="ヒラギノ角ゴ Pro W3" pitchFamily="80" charset="-128"/>
      </a:defRPr>
    </a:lvl1pPr>
    <a:lvl2pPr marL="457200" algn="l" rtl="0" eaLnBrk="0" fontAlgn="base" hangingPunct="0">
      <a:spcBef>
        <a:spcPct val="30000"/>
      </a:spcBef>
      <a:spcAft>
        <a:spcPct val="0"/>
      </a:spcAft>
      <a:defRPr kumimoji="1" sz="1200" kern="1200">
        <a:solidFill>
          <a:schemeClr val="tx1"/>
        </a:solidFill>
        <a:latin typeface="Verdana" pitchFamily="45" charset="0"/>
        <a:ea typeface="ヒラギノ角ゴ Pro W3" pitchFamily="45" charset="-128"/>
        <a:cs typeface="+mn-cs"/>
      </a:defRPr>
    </a:lvl2pPr>
    <a:lvl3pPr marL="914400" algn="l" rtl="0" eaLnBrk="0" fontAlgn="base" hangingPunct="0">
      <a:spcBef>
        <a:spcPct val="30000"/>
      </a:spcBef>
      <a:spcAft>
        <a:spcPct val="0"/>
      </a:spcAft>
      <a:defRPr kumimoji="1" sz="1200" kern="1200">
        <a:solidFill>
          <a:schemeClr val="tx1"/>
        </a:solidFill>
        <a:latin typeface="Verdana" pitchFamily="45" charset="0"/>
        <a:ea typeface="ヒラギノ角ゴ Pro W3" pitchFamily="45" charset="-128"/>
        <a:cs typeface="+mn-cs"/>
      </a:defRPr>
    </a:lvl3pPr>
    <a:lvl4pPr marL="1371600" algn="l" rtl="0" eaLnBrk="0" fontAlgn="base" hangingPunct="0">
      <a:spcBef>
        <a:spcPct val="30000"/>
      </a:spcBef>
      <a:spcAft>
        <a:spcPct val="0"/>
      </a:spcAft>
      <a:defRPr kumimoji="1" sz="1200" kern="1200">
        <a:solidFill>
          <a:schemeClr val="tx1"/>
        </a:solidFill>
        <a:latin typeface="Verdana" pitchFamily="45" charset="0"/>
        <a:ea typeface="ヒラギノ角ゴ Pro W3" pitchFamily="45" charset="-128"/>
        <a:cs typeface="+mn-cs"/>
      </a:defRPr>
    </a:lvl4pPr>
    <a:lvl5pPr marL="1828800" algn="l" rtl="0" eaLnBrk="0" fontAlgn="base" hangingPunct="0">
      <a:spcBef>
        <a:spcPct val="30000"/>
      </a:spcBef>
      <a:spcAft>
        <a:spcPct val="0"/>
      </a:spcAft>
      <a:defRPr kumimoji="1" sz="1200" kern="1200">
        <a:solidFill>
          <a:schemeClr val="tx1"/>
        </a:solidFill>
        <a:latin typeface="Verdana" pitchFamily="45" charset="0"/>
        <a:ea typeface="ヒラギノ角ゴ Pro W3" pitchFamily="4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a:noFill/>
        </p:spPr>
        <p:txBody>
          <a:bodyPr/>
          <a:lstStyle/>
          <a:p>
            <a:pPr eaLnBrk="1" hangingPunct="1"/>
            <a:r>
              <a:rPr lang="en-US" altLang="en-US" dirty="0" smtClean="0"/>
              <a:t>Welcome. </a:t>
            </a:r>
          </a:p>
        </p:txBody>
      </p:sp>
    </p:spTree>
    <p:extLst>
      <p:ext uri="{BB962C8B-B14F-4D97-AF65-F5344CB8AC3E}">
        <p14:creationId xmlns:p14="http://schemas.microsoft.com/office/powerpoint/2010/main" val="2524622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p:spPr>
        <p:txBody>
          <a:bodyPr/>
          <a:lstStyle/>
          <a:p>
            <a:r>
              <a:rPr lang="en-US" altLang="en-US" dirty="0" smtClean="0"/>
              <a:t>For another example, Brenda Romero said &lt;Read Quote&gt;</a:t>
            </a:r>
          </a:p>
          <a:p>
            <a:endParaRPr lang="en-US" altLang="en-US" dirty="0" smtClean="0"/>
          </a:p>
          <a:p>
            <a:r>
              <a:rPr lang="en-US" altLang="en-US" dirty="0" smtClean="0"/>
              <a:t>Here’s a reminder to everyone who thinks “yeah </a:t>
            </a:r>
            <a:r>
              <a:rPr lang="en-US" altLang="en-US" dirty="0" err="1" smtClean="0"/>
              <a:t>yeah</a:t>
            </a:r>
            <a:r>
              <a:rPr lang="en-US" altLang="en-US" dirty="0" smtClean="0"/>
              <a:t>, we’ll make that UI better later,</a:t>
            </a:r>
            <a:r>
              <a:rPr lang="en-US" altLang="en-US" baseline="0" dirty="0" smtClean="0"/>
              <a:t> the real game is over here in this deep system.</a:t>
            </a:r>
            <a:r>
              <a:rPr lang="en-US" altLang="en-US" dirty="0" smtClean="0"/>
              <a:t>”  To the player, the</a:t>
            </a:r>
            <a:r>
              <a:rPr lang="en-US" altLang="en-US" baseline="0" dirty="0" smtClean="0"/>
              <a:t> interface is the game, and if the interface doesn’t do its job it doesn’t matter how fun your ruleset is.  </a:t>
            </a:r>
            <a:r>
              <a:rPr lang="en-US" altLang="en-US" dirty="0" smtClean="0"/>
              <a:t>  </a:t>
            </a:r>
          </a:p>
          <a:p>
            <a:endParaRPr lang="en-US" altLang="en-US" dirty="0" smtClean="0"/>
          </a:p>
          <a:p>
            <a:r>
              <a:rPr lang="en-US" altLang="en-US" dirty="0" smtClean="0"/>
              <a:t>And as Brenda said, put it off until the end of development AT</a:t>
            </a:r>
            <a:r>
              <a:rPr lang="en-US" altLang="en-US" baseline="0" dirty="0" smtClean="0"/>
              <a:t> YOUR PERIL!</a:t>
            </a:r>
            <a:endParaRPr lang="en-US" altLang="en-US" dirty="0" smtClean="0"/>
          </a:p>
        </p:txBody>
      </p:sp>
      <p:sp>
        <p:nvSpPr>
          <p:cNvPr id="93188"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B83A534-0589-41CD-AE94-6FCED4650EE4}" type="slidenum">
              <a:rPr lang="en-US" altLang="en-US">
                <a:solidFill>
                  <a:srgbClr val="000000"/>
                </a:solidFill>
                <a:latin typeface="Calibri" panose="020F0502020204030204" pitchFamily="34" charset="0"/>
              </a:rPr>
              <a:pPr eaLnBrk="1" hangingPunct="1"/>
              <a:t>10</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9933307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100</a:t>
            </a:fld>
            <a:endParaRPr lang="en-US"/>
          </a:p>
        </p:txBody>
      </p:sp>
    </p:spTree>
    <p:extLst>
      <p:ext uri="{BB962C8B-B14F-4D97-AF65-F5344CB8AC3E}">
        <p14:creationId xmlns:p14="http://schemas.microsoft.com/office/powerpoint/2010/main" val="223128477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101</a:t>
            </a:fld>
            <a:endParaRPr lang="en-US"/>
          </a:p>
        </p:txBody>
      </p:sp>
    </p:spTree>
    <p:extLst>
      <p:ext uri="{BB962C8B-B14F-4D97-AF65-F5344CB8AC3E}">
        <p14:creationId xmlns:p14="http://schemas.microsoft.com/office/powerpoint/2010/main" val="308472157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102</a:t>
            </a:fld>
            <a:endParaRPr lang="en-US"/>
          </a:p>
        </p:txBody>
      </p:sp>
    </p:spTree>
    <p:extLst>
      <p:ext uri="{BB962C8B-B14F-4D97-AF65-F5344CB8AC3E}">
        <p14:creationId xmlns:p14="http://schemas.microsoft.com/office/powerpoint/2010/main" val="91857577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103</a:t>
            </a:fld>
            <a:endParaRPr lang="en-US"/>
          </a:p>
        </p:txBody>
      </p:sp>
    </p:spTree>
    <p:extLst>
      <p:ext uri="{BB962C8B-B14F-4D97-AF65-F5344CB8AC3E}">
        <p14:creationId xmlns:p14="http://schemas.microsoft.com/office/powerpoint/2010/main" val="163355988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Verdana" panose="020B0604030504040204" pitchFamily="34" charset="0"/>
              <a:ea typeface="ヒラギノ角ゴ Pro W3" pitchFamily="125" charset="-128"/>
            </a:endParaRPr>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983AC537-16AD-4EF8-9A7F-F560B677BDC8}" type="slidenum">
              <a:rPr kumimoji="0" lang="en-US" altLang="en-US" sz="1200">
                <a:solidFill>
                  <a:srgbClr val="000000"/>
                </a:solidFill>
              </a:rPr>
              <a:pPr/>
              <a:t>104</a:t>
            </a:fld>
            <a:endParaRPr kumimoji="0" lang="en-US" altLang="en-US" sz="1200">
              <a:solidFill>
                <a:srgbClr val="000000"/>
              </a:solidFill>
            </a:endParaRPr>
          </a:p>
        </p:txBody>
      </p:sp>
    </p:spTree>
    <p:extLst>
      <p:ext uri="{BB962C8B-B14F-4D97-AF65-F5344CB8AC3E}">
        <p14:creationId xmlns:p14="http://schemas.microsoft.com/office/powerpoint/2010/main" val="393753198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latin typeface="Verdana" panose="020B0604030504040204" pitchFamily="34" charset="0"/>
                <a:ea typeface="ヒラギノ角ゴ Pro W3" pitchFamily="125" charset="-128"/>
              </a:rPr>
              <a:t>Using the symbol the demons are vulnerable to in the environment to impale and destroy them (the spire atop the gargoyle cathedral becomes a target point for throwing the enemies onto them to destroy them). </a:t>
            </a:r>
          </a:p>
          <a:p>
            <a:endParaRPr lang="en-US" altLang="en-US" dirty="0" smtClean="0">
              <a:latin typeface="Verdana" panose="020B0604030504040204" pitchFamily="34" charset="0"/>
              <a:ea typeface="ヒラギノ角ゴ Pro W3" pitchFamily="125"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latin typeface="Verdana" panose="020B0604030504040204" pitchFamily="34" charset="0"/>
                <a:ea typeface="ヒラギノ角ゴ Pro W3" pitchFamily="125" charset="-128"/>
              </a:rPr>
              <a:t>While there's plenty of other eye-rolling elements in this movie that could make a viewer sad, there's other gems in there that make it worth not throwing the baby out with the bathwater. </a:t>
            </a:r>
            <a:r>
              <a:rPr lang="en-US" altLang="en-US" baseline="0" dirty="0" smtClean="0">
                <a:latin typeface="Verdana" pitchFamily="45" charset="0"/>
                <a:ea typeface="ヒラギノ角ゴ Pro W3" pitchFamily="80" charset="-128"/>
              </a:rPr>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baseline="0" dirty="0" smtClean="0">
              <a:latin typeface="Verdana" pitchFamily="45" charset="0"/>
              <a:ea typeface="ヒラギノ角ゴ Pro W3" pitchFamily="80"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smtClean="0">
                <a:latin typeface="Verdana" pitchFamily="45" charset="0"/>
                <a:ea typeface="ヒラギノ角ゴ Pro W3" pitchFamily="80" charset="-128"/>
              </a:rPr>
              <a:t>(4 Images: Environment, Knockback Death, Weapon, all to kill enemies normally </a:t>
            </a:r>
            <a:r>
              <a:rPr lang="en-US" altLang="en-US" baseline="0" dirty="0" err="1" smtClean="0">
                <a:latin typeface="Verdana" pitchFamily="45" charset="0"/>
                <a:ea typeface="ヒラギノ角ゴ Pro W3" pitchFamily="80" charset="-128"/>
              </a:rPr>
              <a:t>unkillable</a:t>
            </a:r>
            <a:r>
              <a:rPr lang="en-US" altLang="en-US" baseline="0" dirty="0" smtClean="0">
                <a:latin typeface="Verdana" pitchFamily="45" charset="0"/>
                <a:ea typeface="ヒラギノ角ゴ Pro W3" pitchFamily="80" charset="-128"/>
              </a:rPr>
              <a:t>). </a:t>
            </a:r>
            <a:endParaRPr lang="en-US" altLang="en-US" dirty="0" smtClean="0">
              <a:latin typeface="Verdana" panose="020B0604030504040204" pitchFamily="34" charset="0"/>
              <a:ea typeface="ヒラギノ角ゴ Pro W3" pitchFamily="125" charset="-128"/>
            </a:endParaRP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105</a:t>
            </a:fld>
            <a:endParaRPr lang="en-US">
              <a:solidFill>
                <a:srgbClr val="000000"/>
              </a:solidFill>
            </a:endParaRPr>
          </a:p>
        </p:txBody>
      </p:sp>
    </p:spTree>
    <p:extLst>
      <p:ext uri="{BB962C8B-B14F-4D97-AF65-F5344CB8AC3E}">
        <p14:creationId xmlns:p14="http://schemas.microsoft.com/office/powerpoint/2010/main" val="223934546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106</a:t>
            </a:fld>
            <a:endParaRPr lang="en-US"/>
          </a:p>
        </p:txBody>
      </p:sp>
    </p:spTree>
    <p:extLst>
      <p:ext uri="{BB962C8B-B14F-4D97-AF65-F5344CB8AC3E}">
        <p14:creationId xmlns:p14="http://schemas.microsoft.com/office/powerpoint/2010/main" val="94409512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107</a:t>
            </a:fld>
            <a:endParaRPr lang="en-US"/>
          </a:p>
        </p:txBody>
      </p:sp>
    </p:spTree>
    <p:extLst>
      <p:ext uri="{BB962C8B-B14F-4D97-AF65-F5344CB8AC3E}">
        <p14:creationId xmlns:p14="http://schemas.microsoft.com/office/powerpoint/2010/main" val="12492441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Verdana" panose="020B0604030504040204" pitchFamily="34" charset="0"/>
              <a:ea typeface="ヒラギノ角ゴ Pro W3" pitchFamily="125" charset="-128"/>
            </a:endParaRPr>
          </a:p>
        </p:txBody>
      </p:sp>
      <p:sp>
        <p:nvSpPr>
          <p:cNvPr id="120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01ECE4F8-32B3-427D-A7DA-09BD99F44750}" type="slidenum">
              <a:rPr kumimoji="0" lang="en-US" altLang="en-US" sz="1200">
                <a:solidFill>
                  <a:srgbClr val="000000"/>
                </a:solidFill>
              </a:rPr>
              <a:pPr/>
              <a:t>108</a:t>
            </a:fld>
            <a:endParaRPr kumimoji="0" lang="en-US" altLang="en-US" sz="1200">
              <a:solidFill>
                <a:srgbClr val="000000"/>
              </a:solidFill>
            </a:endParaRPr>
          </a:p>
        </p:txBody>
      </p:sp>
    </p:spTree>
    <p:extLst>
      <p:ext uri="{BB962C8B-B14F-4D97-AF65-F5344CB8AC3E}">
        <p14:creationId xmlns:p14="http://schemas.microsoft.com/office/powerpoint/2010/main" val="58348983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latin typeface="Verdana" panose="020B0604030504040204" pitchFamily="34" charset="0"/>
                <a:ea typeface="ヒラギノ角ゴ Pro W3" pitchFamily="125" charset="-128"/>
              </a:rPr>
              <a:t>Darkest Hour is another (not)</a:t>
            </a:r>
            <a:r>
              <a:rPr lang="en-US" altLang="en-US" baseline="0" dirty="0" smtClean="0">
                <a:latin typeface="Verdana" panose="020B0604030504040204" pitchFamily="34" charset="0"/>
                <a:ea typeface="ヒラギノ角ゴ Pro W3" pitchFamily="125" charset="-128"/>
              </a:rPr>
              <a:t> </a:t>
            </a:r>
            <a:r>
              <a:rPr lang="en-US" altLang="en-US" dirty="0" smtClean="0">
                <a:latin typeface="Verdana" panose="020B0604030504040204" pitchFamily="34" charset="0"/>
                <a:ea typeface="ヒラギノ角ゴ Pro W3" pitchFamily="125" charset="-128"/>
              </a:rPr>
              <a:t>good film for similar examples.</a:t>
            </a:r>
            <a:r>
              <a:rPr lang="en-US" altLang="en-US" baseline="0" dirty="0" smtClean="0">
                <a:latin typeface="Verdana" panose="020B0604030504040204" pitchFamily="34" charset="0"/>
                <a:ea typeface="ヒラギノ角ゴ Pro W3" pitchFamily="125" charset="-128"/>
              </a:rPr>
              <a:t> </a:t>
            </a:r>
            <a:r>
              <a:rPr lang="en-US" altLang="en-US" dirty="0" smtClean="0">
                <a:latin typeface="Verdana" panose="020B0604030504040204" pitchFamily="34" charset="0"/>
                <a:ea typeface="ヒラギノ角ゴ Pro W3" pitchFamily="125" charset="-128"/>
              </a:rPr>
              <a:t>Darkest Hour intro for interface and level design and system interaction (general branches to set up specific examples).</a:t>
            </a:r>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E718AE18-5BDB-480F-8BDC-DD2D9697CD21}" type="slidenum">
              <a:rPr kumimoji="0" lang="en-US" altLang="en-US" sz="1200">
                <a:solidFill>
                  <a:srgbClr val="000000"/>
                </a:solidFill>
              </a:rPr>
              <a:pPr/>
              <a:t>109</a:t>
            </a:fld>
            <a:endParaRPr kumimoji="0" lang="en-US" altLang="en-US" sz="1200">
              <a:solidFill>
                <a:srgbClr val="000000"/>
              </a:solidFill>
            </a:endParaRPr>
          </a:p>
        </p:txBody>
      </p:sp>
    </p:spTree>
    <p:extLst>
      <p:ext uri="{BB962C8B-B14F-4D97-AF65-F5344CB8AC3E}">
        <p14:creationId xmlns:p14="http://schemas.microsoft.com/office/powerpoint/2010/main" val="3397481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p:spPr>
        <p:txBody>
          <a:bodyPr/>
          <a:lstStyle/>
          <a:p>
            <a:r>
              <a:rPr lang="en-US" altLang="en-US" dirty="0" smtClean="0"/>
              <a:t>Will Wright is another well-liked</a:t>
            </a:r>
            <a:r>
              <a:rPr lang="en-US" altLang="en-US" baseline="0" dirty="0" smtClean="0"/>
              <a:t> </a:t>
            </a:r>
            <a:r>
              <a:rPr lang="en-US" altLang="en-US" baseline="0" dirty="0" err="1" smtClean="0"/>
              <a:t>quotesmith</a:t>
            </a:r>
            <a:r>
              <a:rPr lang="en-US" altLang="en-US" baseline="0" dirty="0" smtClean="0"/>
              <a:t> for game design wisdom.  </a:t>
            </a:r>
          </a:p>
          <a:p>
            <a:endParaRPr lang="en-US" altLang="en-US" baseline="0" dirty="0" smtClean="0"/>
          </a:p>
          <a:p>
            <a:r>
              <a:rPr lang="en-US" altLang="en-US" baseline="0" dirty="0" smtClean="0"/>
              <a:t>&lt;Read Quote&gt;</a:t>
            </a:r>
          </a:p>
          <a:p>
            <a:endParaRPr lang="en-US" altLang="en-US" baseline="0" dirty="0" smtClean="0"/>
          </a:p>
          <a:p>
            <a:r>
              <a:rPr lang="en-US" altLang="en-US" baseline="0" dirty="0" smtClean="0"/>
              <a:t>This is an adaptation from a Japanese expression about gardening.   Or I’ve heard it attributed to many other sources.  </a:t>
            </a:r>
          </a:p>
          <a:p>
            <a:endParaRPr lang="en-US" altLang="en-US" dirty="0" smtClean="0"/>
          </a:p>
          <a:p>
            <a:r>
              <a:rPr lang="en-US" altLang="en-US" dirty="0" smtClean="0"/>
              <a:t>If you look at the best of his games, you see how this applies</a:t>
            </a:r>
            <a:r>
              <a:rPr lang="en-US" altLang="en-US" baseline="0" dirty="0" smtClean="0"/>
              <a:t> – like the original The Sims – which is actually a very focused game – it doesn’t have a lot of “extra” features.</a:t>
            </a:r>
            <a:endParaRPr lang="en-US" altLang="en-US" dirty="0" smtClean="0"/>
          </a:p>
        </p:txBody>
      </p:sp>
      <p:sp>
        <p:nvSpPr>
          <p:cNvPr id="93188"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B83A534-0589-41CD-AE94-6FCED4650EE4}" type="slidenum">
              <a:rPr lang="en-US" altLang="en-US">
                <a:solidFill>
                  <a:srgbClr val="000000"/>
                </a:solidFill>
                <a:latin typeface="Calibri" panose="020F0502020204030204" pitchFamily="34" charset="0"/>
              </a:rPr>
              <a:pPr eaLnBrk="1" hangingPunct="1"/>
              <a:t>11</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69969777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Score</a:t>
            </a:r>
            <a:r>
              <a:rPr lang="en-US" altLang="en-US" baseline="0" dirty="0" smtClean="0">
                <a:latin typeface="Verdana" panose="020B0604030504040204" pitchFamily="34" charset="0"/>
                <a:ea typeface="ヒラギノ角ゴ Pro W3" pitchFamily="125" charset="-128"/>
              </a:rPr>
              <a:t> of said bad movie... but there's good stuff here.</a:t>
            </a:r>
            <a:endParaRPr lang="en-US" altLang="en-US" dirty="0" smtClean="0">
              <a:latin typeface="Verdana" panose="020B0604030504040204" pitchFamily="34" charset="0"/>
              <a:ea typeface="ヒラギノ角ゴ Pro W3" pitchFamily="125" charset="-128"/>
            </a:endParaRP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56AD60CC-1FC4-4E26-B2BA-B410BE92286D}" type="slidenum">
              <a:rPr kumimoji="0" lang="en-US" altLang="en-US" sz="1200">
                <a:solidFill>
                  <a:srgbClr val="000000"/>
                </a:solidFill>
              </a:rPr>
              <a:pPr/>
              <a:t>110</a:t>
            </a:fld>
            <a:endParaRPr kumimoji="0" lang="en-US" altLang="en-US" sz="1200">
              <a:solidFill>
                <a:srgbClr val="000000"/>
              </a:solidFill>
            </a:endParaRPr>
          </a:p>
        </p:txBody>
      </p:sp>
    </p:spTree>
    <p:extLst>
      <p:ext uri="{BB962C8B-B14F-4D97-AF65-F5344CB8AC3E}">
        <p14:creationId xmlns:p14="http://schemas.microsoft.com/office/powerpoint/2010/main" val="401785245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latin typeface="Verdana" panose="020B0604030504040204" pitchFamily="34" charset="0"/>
                <a:ea typeface="ヒラギノ角ゴ Pro W3" pitchFamily="125" charset="-128"/>
              </a:rPr>
              <a:t>Moscow's (and the</a:t>
            </a:r>
            <a:r>
              <a:rPr lang="en-US" altLang="en-US" baseline="0" dirty="0" smtClean="0">
                <a:latin typeface="Verdana" panose="020B0604030504040204" pitchFamily="34" charset="0"/>
                <a:ea typeface="ヒラギノ角ゴ Pro W3" pitchFamily="125" charset="-128"/>
              </a:rPr>
              <a:t> world's) </a:t>
            </a:r>
            <a:r>
              <a:rPr lang="en-US" altLang="en-US" dirty="0" smtClean="0">
                <a:latin typeface="Verdana" panose="020B0604030504040204" pitchFamily="34" charset="0"/>
                <a:ea typeface="ヒラギノ角ゴ Pro W3" pitchFamily="125" charset="-128"/>
              </a:rPr>
              <a:t>hit with a power-loss by electricity-based aliens, and the only way to sense and detect them in the environment is they "turn things on" when they pass through them. It was panned, but there's good stuff in there. (2 images)</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111</a:t>
            </a:fld>
            <a:endParaRPr lang="en-US">
              <a:solidFill>
                <a:srgbClr val="000000"/>
              </a:solidFill>
            </a:endParaRPr>
          </a:p>
        </p:txBody>
      </p:sp>
    </p:spTree>
    <p:extLst>
      <p:ext uri="{BB962C8B-B14F-4D97-AF65-F5344CB8AC3E}">
        <p14:creationId xmlns:p14="http://schemas.microsoft.com/office/powerpoint/2010/main" val="142621694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First - you can find allies/adventuring party in the movie using a social networking/party app... and that also explains why people can speak the same language, okay. [Sequence of 3 social</a:t>
            </a:r>
            <a:r>
              <a:rPr lang="en-US" altLang="en-US" baseline="0" dirty="0" smtClean="0">
                <a:latin typeface="Verdana" panose="020B0604030504040204" pitchFamily="34" charset="0"/>
                <a:ea typeface="ヒラギノ角ゴ Pro W3" pitchFamily="125" charset="-128"/>
              </a:rPr>
              <a:t> app </a:t>
            </a:r>
            <a:r>
              <a:rPr lang="en-US" altLang="en-US" dirty="0" smtClean="0">
                <a:latin typeface="Verdana" panose="020B0604030504040204" pitchFamily="34" charset="0"/>
                <a:ea typeface="ヒラギノ角ゴ Pro W3" pitchFamily="125" charset="-128"/>
              </a:rPr>
              <a:t>images.]</a:t>
            </a:r>
          </a:p>
          <a:p>
            <a:endParaRPr lang="en-US" altLang="en-US" dirty="0" smtClean="0">
              <a:latin typeface="Verdana" panose="020B0604030504040204" pitchFamily="34" charset="0"/>
              <a:ea typeface="ヒラギノ角ゴ Pro W3" pitchFamily="125" charset="-128"/>
            </a:endParaRPr>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4EFBEE33-C548-4DBB-A916-FD01B2D7EECB}" type="slidenum">
              <a:rPr kumimoji="0" lang="en-US" altLang="en-US" sz="1200">
                <a:solidFill>
                  <a:srgbClr val="000000"/>
                </a:solidFill>
              </a:rPr>
              <a:pPr/>
              <a:t>112</a:t>
            </a:fld>
            <a:endParaRPr kumimoji="0" lang="en-US" altLang="en-US" sz="1200">
              <a:solidFill>
                <a:srgbClr val="000000"/>
              </a:solidFill>
            </a:endParaRPr>
          </a:p>
        </p:txBody>
      </p:sp>
    </p:spTree>
    <p:extLst>
      <p:ext uri="{BB962C8B-B14F-4D97-AF65-F5344CB8AC3E}">
        <p14:creationId xmlns:p14="http://schemas.microsoft.com/office/powerpoint/2010/main" val="354662522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[Social</a:t>
            </a:r>
            <a:r>
              <a:rPr lang="en-US" altLang="en-US" baseline="0" dirty="0" smtClean="0">
                <a:latin typeface="Verdana" panose="020B0604030504040204" pitchFamily="34" charset="0"/>
                <a:ea typeface="ヒラギノ角ゴ Pro W3" pitchFamily="125" charset="-128"/>
              </a:rPr>
              <a:t> App]</a:t>
            </a:r>
            <a:endParaRPr lang="en-US" altLang="en-US" dirty="0" smtClean="0">
              <a:latin typeface="Verdana" panose="020B0604030504040204" pitchFamily="34" charset="0"/>
              <a:ea typeface="ヒラギノ角ゴ Pro W3" pitchFamily="125" charset="-128"/>
            </a:endParaRPr>
          </a:p>
          <a:p>
            <a:endParaRPr lang="en-US" altLang="en-US" dirty="0" smtClean="0">
              <a:latin typeface="Verdana" panose="020B0604030504040204" pitchFamily="34" charset="0"/>
              <a:ea typeface="ヒラギノ角ゴ Pro W3" pitchFamily="125" charset="-128"/>
            </a:endParaRPr>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4EFBEE33-C548-4DBB-A916-FD01B2D7EECB}" type="slidenum">
              <a:rPr kumimoji="0" lang="en-US" altLang="en-US" sz="1200">
                <a:solidFill>
                  <a:srgbClr val="000000"/>
                </a:solidFill>
              </a:rPr>
              <a:pPr/>
              <a:t>113</a:t>
            </a:fld>
            <a:endParaRPr kumimoji="0" lang="en-US" altLang="en-US" sz="1200">
              <a:solidFill>
                <a:srgbClr val="000000"/>
              </a:solidFill>
            </a:endParaRPr>
          </a:p>
        </p:txBody>
      </p:sp>
    </p:spTree>
    <p:extLst>
      <p:ext uri="{BB962C8B-B14F-4D97-AF65-F5344CB8AC3E}">
        <p14:creationId xmlns:p14="http://schemas.microsoft.com/office/powerpoint/2010/main" val="34783821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[Social</a:t>
            </a:r>
            <a:r>
              <a:rPr lang="en-US" altLang="en-US" baseline="0" dirty="0" smtClean="0">
                <a:latin typeface="Verdana" panose="020B0604030504040204" pitchFamily="34" charset="0"/>
                <a:ea typeface="ヒラギノ角ゴ Pro W3" pitchFamily="125" charset="-128"/>
              </a:rPr>
              <a:t> App]</a:t>
            </a:r>
            <a:endParaRPr lang="en-US" altLang="en-US" dirty="0" smtClean="0">
              <a:latin typeface="Verdana" panose="020B0604030504040204" pitchFamily="34" charset="0"/>
              <a:ea typeface="ヒラギノ角ゴ Pro W3" pitchFamily="125" charset="-128"/>
            </a:endParaRPr>
          </a:p>
          <a:p>
            <a:endParaRPr lang="en-US" altLang="en-US" dirty="0" smtClean="0">
              <a:latin typeface="Verdana" panose="020B0604030504040204" pitchFamily="34" charset="0"/>
              <a:ea typeface="ヒラギノ角ゴ Pro W3" pitchFamily="125" charset="-128"/>
            </a:endParaRPr>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4EFBEE33-C548-4DBB-A916-FD01B2D7EECB}" type="slidenum">
              <a:rPr kumimoji="0" lang="en-US" altLang="en-US" sz="1200">
                <a:solidFill>
                  <a:srgbClr val="000000"/>
                </a:solidFill>
              </a:rPr>
              <a:pPr/>
              <a:t>114</a:t>
            </a:fld>
            <a:endParaRPr kumimoji="0" lang="en-US" altLang="en-US" sz="1200">
              <a:solidFill>
                <a:srgbClr val="000000"/>
              </a:solidFill>
            </a:endParaRPr>
          </a:p>
        </p:txBody>
      </p:sp>
    </p:spTree>
    <p:extLst>
      <p:ext uri="{BB962C8B-B14F-4D97-AF65-F5344CB8AC3E}">
        <p14:creationId xmlns:p14="http://schemas.microsoft.com/office/powerpoint/2010/main" val="217792463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[Social</a:t>
            </a:r>
            <a:r>
              <a:rPr lang="en-US" altLang="en-US" baseline="0" dirty="0" smtClean="0">
                <a:latin typeface="Verdana" panose="020B0604030504040204" pitchFamily="34" charset="0"/>
                <a:ea typeface="ヒラギノ角ゴ Pro W3" pitchFamily="125" charset="-128"/>
              </a:rPr>
              <a:t> App]</a:t>
            </a:r>
            <a:endParaRPr lang="en-US" altLang="en-US" dirty="0" smtClean="0">
              <a:latin typeface="Verdana" panose="020B0604030504040204" pitchFamily="34" charset="0"/>
              <a:ea typeface="ヒラギノ角ゴ Pro W3" pitchFamily="125" charset="-128"/>
            </a:endParaRPr>
          </a:p>
          <a:p>
            <a:endParaRPr lang="en-US" altLang="en-US" dirty="0" smtClean="0">
              <a:latin typeface="Verdana" panose="020B0604030504040204" pitchFamily="34" charset="0"/>
              <a:ea typeface="ヒラギノ角ゴ Pro W3" pitchFamily="125" charset="-128"/>
            </a:endParaRPr>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4EFBEE33-C548-4DBB-A916-FD01B2D7EECB}" type="slidenum">
              <a:rPr kumimoji="0" lang="en-US" altLang="en-US" sz="1200">
                <a:solidFill>
                  <a:srgbClr val="000000"/>
                </a:solidFill>
              </a:rPr>
              <a:pPr/>
              <a:t>115</a:t>
            </a:fld>
            <a:endParaRPr kumimoji="0" lang="en-US" altLang="en-US" sz="1200">
              <a:solidFill>
                <a:srgbClr val="000000"/>
              </a:solidFill>
            </a:endParaRPr>
          </a:p>
        </p:txBody>
      </p:sp>
    </p:spTree>
    <p:extLst>
      <p:ext uri="{BB962C8B-B14F-4D97-AF65-F5344CB8AC3E}">
        <p14:creationId xmlns:p14="http://schemas.microsoft.com/office/powerpoint/2010/main" val="336223967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So</a:t>
            </a:r>
            <a:r>
              <a:rPr lang="en-US" altLang="en-US" baseline="0" dirty="0" smtClean="0">
                <a:latin typeface="Verdana" panose="020B0604030504040204" pitchFamily="34" charset="0"/>
                <a:ea typeface="ヒラギノ角ゴ Pro W3" pitchFamily="125" charset="-128"/>
              </a:rPr>
              <a:t> the aliens themselves emit electrical current. In odd ways.</a:t>
            </a:r>
            <a:endParaRPr lang="en-US" altLang="en-US" dirty="0" smtClean="0">
              <a:latin typeface="Verdana" panose="020B0604030504040204" pitchFamily="34" charset="0"/>
              <a:ea typeface="ヒラギノ角ゴ Pro W3" pitchFamily="125" charset="-128"/>
            </a:endParaRPr>
          </a:p>
        </p:txBody>
      </p:sp>
      <p:sp>
        <p:nvSpPr>
          <p:cNvPr id="122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30378E40-4E64-49FA-969F-DCEB51BD5655}" type="slidenum">
              <a:rPr kumimoji="0" lang="en-US" altLang="en-US" sz="1200">
                <a:solidFill>
                  <a:srgbClr val="000000"/>
                </a:solidFill>
              </a:rPr>
              <a:pPr/>
              <a:t>116</a:t>
            </a:fld>
            <a:endParaRPr kumimoji="0" lang="en-US" altLang="en-US" sz="1200">
              <a:solidFill>
                <a:srgbClr val="000000"/>
              </a:solidFill>
            </a:endParaRPr>
          </a:p>
        </p:txBody>
      </p:sp>
    </p:spTree>
    <p:extLst>
      <p:ext uri="{BB962C8B-B14F-4D97-AF65-F5344CB8AC3E}">
        <p14:creationId xmlns:p14="http://schemas.microsoft.com/office/powerpoint/2010/main" val="54912410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They could light up the environment...</a:t>
            </a:r>
          </a:p>
        </p:txBody>
      </p:sp>
      <p:sp>
        <p:nvSpPr>
          <p:cNvPr id="124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AE73248F-FCE5-485A-A844-821685B844A4}" type="slidenum">
              <a:rPr kumimoji="0" lang="en-US" altLang="en-US" sz="1200">
                <a:solidFill>
                  <a:srgbClr val="000000"/>
                </a:solidFill>
              </a:rPr>
              <a:pPr/>
              <a:t>117</a:t>
            </a:fld>
            <a:endParaRPr kumimoji="0" lang="en-US" altLang="en-US" sz="1200">
              <a:solidFill>
                <a:srgbClr val="000000"/>
              </a:solidFill>
            </a:endParaRPr>
          </a:p>
        </p:txBody>
      </p:sp>
    </p:spTree>
    <p:extLst>
      <p:ext uri="{BB962C8B-B14F-4D97-AF65-F5344CB8AC3E}">
        <p14:creationId xmlns:p14="http://schemas.microsoft.com/office/powerpoint/2010/main" val="404581518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Verdana" panose="020B0604030504040204" pitchFamily="34" charset="0"/>
              <a:ea typeface="ヒラギノ角ゴ Pro W3" pitchFamily="125" charset="-128"/>
            </a:endParaRPr>
          </a:p>
        </p:txBody>
      </p:sp>
      <p:sp>
        <p:nvSpPr>
          <p:cNvPr id="124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AE73248F-FCE5-485A-A844-821685B844A4}" type="slidenum">
              <a:rPr kumimoji="0" lang="en-US" altLang="en-US" sz="1200">
                <a:solidFill>
                  <a:srgbClr val="000000"/>
                </a:solidFill>
              </a:rPr>
              <a:pPr/>
              <a:t>118</a:t>
            </a:fld>
            <a:endParaRPr kumimoji="0" lang="en-US" altLang="en-US" sz="1200">
              <a:solidFill>
                <a:srgbClr val="000000"/>
              </a:solidFill>
            </a:endParaRPr>
          </a:p>
        </p:txBody>
      </p:sp>
    </p:spTree>
    <p:extLst>
      <p:ext uri="{BB962C8B-B14F-4D97-AF65-F5344CB8AC3E}">
        <p14:creationId xmlns:p14="http://schemas.microsoft.com/office/powerpoint/2010/main" val="380912900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Verdana" panose="020B0604030504040204" pitchFamily="34" charset="0"/>
              <a:ea typeface="ヒラギノ角ゴ Pro W3" pitchFamily="125" charset="-128"/>
            </a:endParaRPr>
          </a:p>
        </p:txBody>
      </p:sp>
      <p:sp>
        <p:nvSpPr>
          <p:cNvPr id="124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AE73248F-FCE5-485A-A844-821685B844A4}" type="slidenum">
              <a:rPr kumimoji="0" lang="en-US" altLang="en-US" sz="1200">
                <a:solidFill>
                  <a:srgbClr val="000000"/>
                </a:solidFill>
              </a:rPr>
              <a:pPr/>
              <a:t>119</a:t>
            </a:fld>
            <a:endParaRPr kumimoji="0" lang="en-US" altLang="en-US" sz="1200">
              <a:solidFill>
                <a:srgbClr val="000000"/>
              </a:solidFill>
            </a:endParaRPr>
          </a:p>
        </p:txBody>
      </p:sp>
    </p:spTree>
    <p:extLst>
      <p:ext uri="{BB962C8B-B14F-4D97-AF65-F5344CB8AC3E}">
        <p14:creationId xmlns:p14="http://schemas.microsoft.com/office/powerpoint/2010/main" val="1514711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are game design rules universal?  </a:t>
            </a:r>
          </a:p>
          <a:p>
            <a:endParaRPr lang="en-US" dirty="0" smtClean="0"/>
          </a:p>
          <a:p>
            <a:r>
              <a:rPr lang="en-US" dirty="0" smtClean="0"/>
              <a:t>I don’t think they are.  </a:t>
            </a:r>
          </a:p>
          <a:p>
            <a:endParaRPr lang="en-US" dirty="0" smtClean="0"/>
          </a:p>
          <a:p>
            <a:r>
              <a:rPr lang="en-US" dirty="0" smtClean="0"/>
              <a:t>There are 100s</a:t>
            </a:r>
            <a:r>
              <a:rPr lang="en-US" baseline="0" dirty="0" smtClean="0"/>
              <a:t> of </a:t>
            </a:r>
            <a:r>
              <a:rPr lang="en-US" dirty="0" smtClean="0"/>
              <a:t>types of games in</a:t>
            </a:r>
            <a:r>
              <a:rPr lang="en-US" baseline="0" dirty="0" smtClean="0"/>
              <a:t> existence, and I think that are 100s of types we haven’t made yet, and it’s ridiculous to think the same rules would apply to them all.</a:t>
            </a:r>
            <a:endParaRPr lang="en-US" dirty="0" smtClean="0"/>
          </a:p>
          <a:p>
            <a:endParaRPr lang="en-US" dirty="0" smtClean="0"/>
          </a:p>
          <a:p>
            <a:r>
              <a:rPr lang="en-US" dirty="0" smtClean="0"/>
              <a:t>We as designers want there to be absolute rules because that’s what game designers like – but that doesn’t make</a:t>
            </a:r>
            <a:r>
              <a:rPr lang="en-US" baseline="0" dirty="0" smtClean="0"/>
              <a:t> it any more true.</a:t>
            </a:r>
            <a:endParaRPr lang="en-US"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12</a:t>
            </a:fld>
            <a:endParaRPr lang="en-US"/>
          </a:p>
        </p:txBody>
      </p:sp>
    </p:spTree>
    <p:extLst>
      <p:ext uri="{BB962C8B-B14F-4D97-AF65-F5344CB8AC3E}">
        <p14:creationId xmlns:p14="http://schemas.microsoft.com/office/powerpoint/2010/main" val="289681313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...which makes you</a:t>
            </a:r>
            <a:r>
              <a:rPr lang="en-US" altLang="en-US" baseline="0" dirty="0" smtClean="0">
                <a:latin typeface="Verdana" panose="020B0604030504040204" pitchFamily="34" charset="0"/>
                <a:ea typeface="ヒラギノ角ゴ Pro W3" pitchFamily="125" charset="-128"/>
              </a:rPr>
              <a:t> pay attention to the surroundings, and interestingly enough, also makes urban nighttime and darkness the safest times (at least for light triggers).</a:t>
            </a:r>
            <a:endParaRPr lang="en-US" altLang="en-US" dirty="0" smtClean="0">
              <a:latin typeface="Verdana" panose="020B0604030504040204" pitchFamily="34" charset="0"/>
              <a:ea typeface="ヒラギノ角ゴ Pro W3" pitchFamily="125" charset="-128"/>
            </a:endParaRPr>
          </a:p>
        </p:txBody>
      </p:sp>
      <p:sp>
        <p:nvSpPr>
          <p:cNvPr id="124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AE73248F-FCE5-485A-A844-821685B844A4}" type="slidenum">
              <a:rPr kumimoji="0" lang="en-US" altLang="en-US" sz="1200">
                <a:solidFill>
                  <a:srgbClr val="000000"/>
                </a:solidFill>
              </a:rPr>
              <a:pPr/>
              <a:t>120</a:t>
            </a:fld>
            <a:endParaRPr kumimoji="0" lang="en-US" altLang="en-US" sz="1200">
              <a:solidFill>
                <a:srgbClr val="000000"/>
              </a:solidFill>
            </a:endParaRPr>
          </a:p>
        </p:txBody>
      </p:sp>
    </p:spTree>
    <p:extLst>
      <p:ext uri="{BB962C8B-B14F-4D97-AF65-F5344CB8AC3E}">
        <p14:creationId xmlns:p14="http://schemas.microsoft.com/office/powerpoint/2010/main" val="217192131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latin typeface="Verdana" panose="020B0604030504040204" pitchFamily="34" charset="0"/>
                <a:ea typeface="ヒラギノ角ゴ Pro W3" pitchFamily="125" charset="-128"/>
              </a:rPr>
              <a:t>This allowed for the idea that you can scatter cell phones and light bulbs in the environment as early warning systems, or take cover behind cars and shops that light up when monsters get close to detect them is great. (Sequence of images.)</a:t>
            </a:r>
          </a:p>
        </p:txBody>
      </p:sp>
      <p:sp>
        <p:nvSpPr>
          <p:cNvPr id="124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AE73248F-FCE5-485A-A844-821685B844A4}" type="slidenum">
              <a:rPr kumimoji="0" lang="en-US" altLang="en-US" sz="1200">
                <a:solidFill>
                  <a:srgbClr val="000000"/>
                </a:solidFill>
              </a:rPr>
              <a:pPr/>
              <a:t>121</a:t>
            </a:fld>
            <a:endParaRPr kumimoji="0" lang="en-US" altLang="en-US" sz="1200">
              <a:solidFill>
                <a:srgbClr val="000000"/>
              </a:solidFill>
            </a:endParaRPr>
          </a:p>
        </p:txBody>
      </p:sp>
    </p:spTree>
    <p:extLst>
      <p:ext uri="{BB962C8B-B14F-4D97-AF65-F5344CB8AC3E}">
        <p14:creationId xmlns:p14="http://schemas.microsoft.com/office/powerpoint/2010/main" val="62674337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Verdana" panose="020B0604030504040204" pitchFamily="34" charset="0"/>
              <a:ea typeface="ヒラギノ角ゴ Pro W3" pitchFamily="125" charset="-128"/>
            </a:endParaRPr>
          </a:p>
        </p:txBody>
      </p:sp>
      <p:sp>
        <p:nvSpPr>
          <p:cNvPr id="124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AE73248F-FCE5-485A-A844-821685B844A4}" type="slidenum">
              <a:rPr kumimoji="0" lang="en-US" altLang="en-US" sz="1200">
                <a:solidFill>
                  <a:srgbClr val="000000"/>
                </a:solidFill>
              </a:rPr>
              <a:pPr/>
              <a:t>122</a:t>
            </a:fld>
            <a:endParaRPr kumimoji="0" lang="en-US" altLang="en-US" sz="1200">
              <a:solidFill>
                <a:srgbClr val="000000"/>
              </a:solidFill>
            </a:endParaRPr>
          </a:p>
        </p:txBody>
      </p:sp>
    </p:spTree>
    <p:extLst>
      <p:ext uri="{BB962C8B-B14F-4D97-AF65-F5344CB8AC3E}">
        <p14:creationId xmlns:p14="http://schemas.microsoft.com/office/powerpoint/2010/main" val="99791408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Verdana" panose="020B0604030504040204" pitchFamily="34" charset="0"/>
              <a:ea typeface="ヒラギノ角ゴ Pro W3" pitchFamily="125" charset="-128"/>
            </a:endParaRPr>
          </a:p>
        </p:txBody>
      </p:sp>
      <p:sp>
        <p:nvSpPr>
          <p:cNvPr id="124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AE73248F-FCE5-485A-A844-821685B844A4}" type="slidenum">
              <a:rPr kumimoji="0" lang="en-US" altLang="en-US" sz="1200">
                <a:solidFill>
                  <a:srgbClr val="000000"/>
                </a:solidFill>
              </a:rPr>
              <a:pPr/>
              <a:t>123</a:t>
            </a:fld>
            <a:endParaRPr kumimoji="0" lang="en-US" altLang="en-US" sz="1200">
              <a:solidFill>
                <a:srgbClr val="000000"/>
              </a:solidFill>
            </a:endParaRPr>
          </a:p>
        </p:txBody>
      </p:sp>
    </p:spTree>
    <p:extLst>
      <p:ext uri="{BB962C8B-B14F-4D97-AF65-F5344CB8AC3E}">
        <p14:creationId xmlns:p14="http://schemas.microsoft.com/office/powerpoint/2010/main" val="279044247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Verdana" panose="020B0604030504040204" pitchFamily="34" charset="0"/>
              <a:ea typeface="ヒラギノ角ゴ Pro W3" pitchFamily="125" charset="-128"/>
            </a:endParaRPr>
          </a:p>
        </p:txBody>
      </p:sp>
      <p:sp>
        <p:nvSpPr>
          <p:cNvPr id="124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AE73248F-FCE5-485A-A844-821685B844A4}" type="slidenum">
              <a:rPr kumimoji="0" lang="en-US" altLang="en-US" sz="1200">
                <a:solidFill>
                  <a:srgbClr val="000000"/>
                </a:solidFill>
              </a:rPr>
              <a:pPr/>
              <a:t>124</a:t>
            </a:fld>
            <a:endParaRPr kumimoji="0" lang="en-US" altLang="en-US" sz="1200">
              <a:solidFill>
                <a:srgbClr val="000000"/>
              </a:solidFill>
            </a:endParaRPr>
          </a:p>
        </p:txBody>
      </p:sp>
    </p:spTree>
    <p:extLst>
      <p:ext uri="{BB962C8B-B14F-4D97-AF65-F5344CB8AC3E}">
        <p14:creationId xmlns:p14="http://schemas.microsoft.com/office/powerpoint/2010/main" val="61889060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ALSO if you lure them into certain sections of the city, such as trains, cars, buses, you can use those, powered up, to travel and fight your way through the environment - from a design perspective, that's pretty slick.</a:t>
            </a:r>
          </a:p>
          <a:p>
            <a:endParaRPr lang="en-US" altLang="en-US" dirty="0" smtClean="0">
              <a:latin typeface="Verdana" panose="020B0604030504040204" pitchFamily="34" charset="0"/>
              <a:ea typeface="ヒラギノ角ゴ Pro W3" pitchFamily="125" charset="-128"/>
            </a:endParaRPr>
          </a:p>
          <a:p>
            <a:r>
              <a:rPr lang="en-US" altLang="en-US" dirty="0" smtClean="0">
                <a:latin typeface="Verdana" panose="020B0604030504040204" pitchFamily="34" charset="0"/>
                <a:ea typeface="ヒラギノ角ゴ Pro W3" pitchFamily="125" charset="-128"/>
              </a:rPr>
              <a:t>Sure, there’s plenty of reasons</a:t>
            </a:r>
            <a:r>
              <a:rPr lang="en-US" altLang="en-US" baseline="0" dirty="0" smtClean="0">
                <a:latin typeface="Verdana" panose="020B0604030504040204" pitchFamily="34" charset="0"/>
                <a:ea typeface="ヒラギノ角ゴ Pro W3" pitchFamily="125" charset="-128"/>
              </a:rPr>
              <a:t> this movie has a “12% Fresh” rating on Rotten Tomatoes, but if you look past all the characters, there’s some interesting ideas to be found.  </a:t>
            </a:r>
            <a:endParaRPr lang="en-US" altLang="en-US" dirty="0" smtClean="0">
              <a:latin typeface="Verdana" panose="020B0604030504040204" pitchFamily="34" charset="0"/>
              <a:ea typeface="ヒラギノ角ゴ Pro W3" pitchFamily="125" charset="-128"/>
            </a:endParaRPr>
          </a:p>
        </p:txBody>
      </p:sp>
      <p:sp>
        <p:nvSpPr>
          <p:cNvPr id="125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94801609-219C-421D-ABE9-2550B8A9A1A5}" type="slidenum">
              <a:rPr kumimoji="0" lang="en-US" altLang="en-US" sz="1200">
                <a:solidFill>
                  <a:srgbClr val="000000"/>
                </a:solidFill>
              </a:rPr>
              <a:pPr/>
              <a:t>125</a:t>
            </a:fld>
            <a:endParaRPr kumimoji="0" lang="en-US" altLang="en-US" sz="1200">
              <a:solidFill>
                <a:srgbClr val="000000"/>
              </a:solidFill>
            </a:endParaRPr>
          </a:p>
        </p:txBody>
      </p:sp>
    </p:spTree>
    <p:extLst>
      <p:ext uri="{BB962C8B-B14F-4D97-AF65-F5344CB8AC3E}">
        <p14:creationId xmlns:p14="http://schemas.microsoft.com/office/powerpoint/2010/main" val="141190956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(Special Feature</a:t>
            </a:r>
            <a:r>
              <a:rPr lang="en-US" baseline="0" dirty="0" smtClean="0"/>
              <a:t> in Itself</a:t>
            </a:r>
            <a:r>
              <a:rPr lang="en-US" dirty="0" smtClean="0"/>
              <a:t>) Micro Tip 1: I always watch</a:t>
            </a:r>
            <a:r>
              <a:rPr lang="en-US" baseline="0" dirty="0" smtClean="0"/>
              <a:t> the special features, because I've rarely regretted it, even for the inadvertent things they show they don't mean to.</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126</a:t>
            </a:fld>
            <a:endParaRPr lang="en-US">
              <a:solidFill>
                <a:srgbClr val="000000"/>
              </a:solidFill>
            </a:endParaRPr>
          </a:p>
        </p:txBody>
      </p:sp>
    </p:spTree>
    <p:extLst>
      <p:ext uri="{BB962C8B-B14F-4D97-AF65-F5344CB8AC3E}">
        <p14:creationId xmlns:p14="http://schemas.microsoft.com/office/powerpoint/2010/main" val="1978653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{Special Feature)</a:t>
            </a:r>
            <a:r>
              <a:rPr lang="en-US" baseline="0" dirty="0" smtClean="0"/>
              <a:t> </a:t>
            </a:r>
            <a:r>
              <a:rPr lang="en-US" dirty="0" smtClean="0"/>
              <a:t>Micro Design Tip 2:</a:t>
            </a:r>
            <a:r>
              <a:rPr lang="en-US" baseline="0" dirty="0" smtClean="0"/>
              <a:t> Screen Capture is the best way to collect reference art when YouTube and Google isn't enough.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127</a:t>
            </a:fld>
            <a:endParaRPr lang="en-US">
              <a:solidFill>
                <a:srgbClr val="000000"/>
              </a:solidFill>
            </a:endParaRPr>
          </a:p>
        </p:txBody>
      </p:sp>
    </p:spTree>
    <p:extLst>
      <p:ext uri="{BB962C8B-B14F-4D97-AF65-F5344CB8AC3E}">
        <p14:creationId xmlns:p14="http://schemas.microsoft.com/office/powerpoint/2010/main" val="120920941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Verdana" panose="020B0604030504040204" pitchFamily="34" charset="0"/>
                <a:ea typeface="ヒラギノ角ゴ Pro W3" pitchFamily="125" charset="-128"/>
              </a:rPr>
              <a:t>So in conclusion while rehearsing this presentation for the customary haters, I was challenged with </a:t>
            </a:r>
            <a:r>
              <a:rPr lang="en-US" altLang="en-US" i="1" smtClean="0">
                <a:latin typeface="Verdana" panose="020B0604030504040204" pitchFamily="34" charset="0"/>
                <a:ea typeface="ヒラギノ角ゴ Pro W3" pitchFamily="125" charset="-128"/>
              </a:rPr>
              <a:t>Twilight</a:t>
            </a:r>
            <a:r>
              <a:rPr lang="en-US" altLang="en-US" smtClean="0">
                <a:latin typeface="Verdana" panose="020B0604030504040204" pitchFamily="34" charset="0"/>
                <a:ea typeface="ヒラギノ角ゴ Pro W3" pitchFamily="125" charset="-128"/>
              </a:rPr>
              <a:t>, one of the most hated films in our studio. Surely, you must have gotten some things from </a:t>
            </a:r>
            <a:r>
              <a:rPr lang="en-US" altLang="en-US" i="1" smtClean="0">
                <a:latin typeface="Verdana" panose="020B0604030504040204" pitchFamily="34" charset="0"/>
                <a:ea typeface="ヒラギノ角ゴ Pro W3" pitchFamily="125" charset="-128"/>
              </a:rPr>
              <a:t>Twilight</a:t>
            </a:r>
            <a:r>
              <a:rPr lang="en-US" altLang="en-US" smtClean="0">
                <a:latin typeface="Verdana" panose="020B0604030504040204" pitchFamily="34" charset="0"/>
                <a:ea typeface="ヒラギノ角ゴ Pro W3" pitchFamily="125" charset="-128"/>
              </a:rPr>
              <a:t>, I was asked? I did. And here, the silver linings principle still applies.</a:t>
            </a:r>
          </a:p>
        </p:txBody>
      </p:sp>
      <p:sp>
        <p:nvSpPr>
          <p:cNvPr id="1269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6F193ADA-EF7B-4EAF-A188-E69BE818E520}" type="slidenum">
              <a:rPr kumimoji="0" lang="en-US" altLang="en-US" sz="1200">
                <a:solidFill>
                  <a:srgbClr val="000000"/>
                </a:solidFill>
              </a:rPr>
              <a:pPr/>
              <a:t>128</a:t>
            </a:fld>
            <a:endParaRPr kumimoji="0" lang="en-US" altLang="en-US" sz="1200">
              <a:solidFill>
                <a:srgbClr val="000000"/>
              </a:solidFill>
            </a:endParaRPr>
          </a:p>
        </p:txBody>
      </p:sp>
    </p:spTree>
    <p:extLst>
      <p:ext uri="{BB962C8B-B14F-4D97-AF65-F5344CB8AC3E}">
        <p14:creationId xmlns:p14="http://schemas.microsoft.com/office/powerpoint/2010/main" val="253332991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if I had time should</a:t>
            </a:r>
            <a:r>
              <a:rPr lang="en-US" baseline="0" dirty="0" smtClean="0"/>
              <a:t> have chosen</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129</a:t>
            </a:fld>
            <a:endParaRPr lang="en-US">
              <a:solidFill>
                <a:srgbClr val="000000"/>
              </a:solidFill>
            </a:endParaRPr>
          </a:p>
        </p:txBody>
      </p:sp>
    </p:spTree>
    <p:extLst>
      <p:ext uri="{BB962C8B-B14F-4D97-AF65-F5344CB8AC3E}">
        <p14:creationId xmlns:p14="http://schemas.microsoft.com/office/powerpoint/2010/main" val="969197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That’s why I say</a:t>
            </a:r>
            <a:r>
              <a:rPr lang="en-US" baseline="0" dirty="0" smtClean="0"/>
              <a:t> game design rules are personal, not universal.  </a:t>
            </a:r>
            <a:endParaRPr lang="en-US" dirty="0" smtClean="0"/>
          </a:p>
          <a:p>
            <a:endParaRPr lang="en-US" dirty="0" smtClean="0"/>
          </a:p>
          <a:p>
            <a:r>
              <a:rPr lang="en-US" dirty="0" smtClean="0"/>
              <a:t>They may be useful</a:t>
            </a:r>
            <a:r>
              <a:rPr lang="en-US" baseline="0" dirty="0" smtClean="0"/>
              <a:t> to think about, but we mustn’t pretend they are more absolute than they are.  Often they are localized to a specific genre, or even a specific creator.</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13</a:t>
            </a:fld>
            <a:endParaRPr lang="en-US"/>
          </a:p>
        </p:txBody>
      </p:sp>
    </p:spTree>
    <p:extLst>
      <p:ext uri="{BB962C8B-B14F-4D97-AF65-F5344CB8AC3E}">
        <p14:creationId xmlns:p14="http://schemas.microsoft.com/office/powerpoint/2010/main" val="334729372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Provided they fixed the premise...</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130</a:t>
            </a:fld>
            <a:endParaRPr lang="en-US">
              <a:solidFill>
                <a:srgbClr val="000000"/>
              </a:solidFill>
            </a:endParaRPr>
          </a:p>
        </p:txBody>
      </p:sp>
    </p:spTree>
    <p:extLst>
      <p:ext uri="{BB962C8B-B14F-4D97-AF65-F5344CB8AC3E}">
        <p14:creationId xmlns:p14="http://schemas.microsoft.com/office/powerpoint/2010/main" val="175176731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I not only watched, but first, read "Twilight..." (montage)</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131</a:t>
            </a:fld>
            <a:endParaRPr lang="en-US">
              <a:solidFill>
                <a:srgbClr val="000000"/>
              </a:solidFill>
            </a:endParaRPr>
          </a:p>
        </p:txBody>
      </p:sp>
    </p:spTree>
    <p:extLst>
      <p:ext uri="{BB962C8B-B14F-4D97-AF65-F5344CB8AC3E}">
        <p14:creationId xmlns:p14="http://schemas.microsoft.com/office/powerpoint/2010/main" val="186412054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132</a:t>
            </a:fld>
            <a:endParaRPr lang="en-US"/>
          </a:p>
        </p:txBody>
      </p:sp>
    </p:spTree>
    <p:extLst>
      <p:ext uri="{BB962C8B-B14F-4D97-AF65-F5344CB8AC3E}">
        <p14:creationId xmlns:p14="http://schemas.microsoft.com/office/powerpoint/2010/main" val="307475740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133</a:t>
            </a:fld>
            <a:endParaRPr lang="en-US"/>
          </a:p>
        </p:txBody>
      </p:sp>
    </p:spTree>
    <p:extLst>
      <p:ext uri="{BB962C8B-B14F-4D97-AF65-F5344CB8AC3E}">
        <p14:creationId xmlns:p14="http://schemas.microsoft.com/office/powerpoint/2010/main" val="421617517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134</a:t>
            </a:fld>
            <a:endParaRPr lang="en-US">
              <a:solidFill>
                <a:srgbClr val="000000"/>
              </a:solidFill>
            </a:endParaRPr>
          </a:p>
        </p:txBody>
      </p:sp>
    </p:spTree>
    <p:extLst>
      <p:ext uri="{BB962C8B-B14F-4D97-AF65-F5344CB8AC3E}">
        <p14:creationId xmlns:p14="http://schemas.microsoft.com/office/powerpoint/2010/main" val="256259993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when I read... even</a:t>
            </a:r>
            <a:r>
              <a:rPr lang="en-US" baseline="0" dirty="0" smtClean="0"/>
              <a:t> supposedly bad fiction... I like to make notes, and it makes my brain tick.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135</a:t>
            </a:fld>
            <a:endParaRPr lang="en-US">
              <a:solidFill>
                <a:srgbClr val="000000"/>
              </a:solidFill>
            </a:endParaRPr>
          </a:p>
        </p:txBody>
      </p:sp>
    </p:spTree>
    <p:extLst>
      <p:ext uri="{BB962C8B-B14F-4D97-AF65-F5344CB8AC3E}">
        <p14:creationId xmlns:p14="http://schemas.microsoft.com/office/powerpoint/2010/main" val="51875940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Micro</a:t>
            </a:r>
            <a:r>
              <a:rPr lang="en-US" baseline="0" dirty="0" smtClean="0"/>
              <a:t> Design Tip 3: Instead of notes, I now use my Kindle to transcribe/highlight notes...</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136</a:t>
            </a:fld>
            <a:endParaRPr lang="en-US">
              <a:solidFill>
                <a:srgbClr val="000000"/>
              </a:solidFill>
            </a:endParaRPr>
          </a:p>
        </p:txBody>
      </p:sp>
    </p:spTree>
    <p:extLst>
      <p:ext uri="{BB962C8B-B14F-4D97-AF65-F5344CB8AC3E}">
        <p14:creationId xmlns:p14="http://schemas.microsoft.com/office/powerpoint/2010/main" val="52830727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Micro</a:t>
            </a:r>
            <a:r>
              <a:rPr lang="en-US" baseline="0" dirty="0" smtClean="0"/>
              <a:t> Design Tip 4: then extract the notes through a batch file, for...</a:t>
            </a:r>
          </a:p>
          <a:p>
            <a:endParaRPr lang="en-US" baseline="0"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137</a:t>
            </a:fld>
            <a:endParaRPr lang="en-US">
              <a:solidFill>
                <a:srgbClr val="000000"/>
              </a:solidFill>
            </a:endParaRPr>
          </a:p>
        </p:txBody>
      </p:sp>
    </p:spTree>
    <p:extLst>
      <p:ext uri="{BB962C8B-B14F-4D97-AF65-F5344CB8AC3E}">
        <p14:creationId xmlns:p14="http://schemas.microsoft.com/office/powerpoint/2010/main" val="51777782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Micro</a:t>
            </a:r>
            <a:r>
              <a:rPr lang="en-US" baseline="0" dirty="0" smtClean="0"/>
              <a:t> Design Tip 5: ...isolating fragments of text, spells, items, ideas into categories.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138</a:t>
            </a:fld>
            <a:endParaRPr lang="en-US">
              <a:solidFill>
                <a:srgbClr val="000000"/>
              </a:solidFill>
            </a:endParaRPr>
          </a:p>
        </p:txBody>
      </p:sp>
    </p:spTree>
    <p:extLst>
      <p:ext uri="{BB962C8B-B14F-4D97-AF65-F5344CB8AC3E}">
        <p14:creationId xmlns:p14="http://schemas.microsoft.com/office/powerpoint/2010/main" val="272642165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...which allows more time to get inspired and enjoy art. If you have ideas for transcribing even better, tweet to me. Please.</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139</a:t>
            </a:fld>
            <a:endParaRPr lang="en-US">
              <a:solidFill>
                <a:srgbClr val="000000"/>
              </a:solidFill>
            </a:endParaRPr>
          </a:p>
        </p:txBody>
      </p:sp>
    </p:spTree>
    <p:extLst>
      <p:ext uri="{BB962C8B-B14F-4D97-AF65-F5344CB8AC3E}">
        <p14:creationId xmlns:p14="http://schemas.microsoft.com/office/powerpoint/2010/main" val="1645249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en-US" baseline="0" dirty="0" smtClean="0"/>
              <a:t> they can still be fascinating.  Rules become interesting when you think of them in the context of the people who said them, and the games they make.  </a:t>
            </a:r>
          </a:p>
          <a:p>
            <a:endParaRPr lang="en-US" baseline="0" dirty="0" smtClean="0"/>
          </a:p>
          <a:p>
            <a:r>
              <a:rPr lang="en-US" baseline="0" dirty="0" smtClean="0"/>
              <a:t>So when you hear rules from people like this or from today’s speakers, you should ask yourself:  </a:t>
            </a:r>
          </a:p>
          <a:p>
            <a:r>
              <a:rPr lang="en-US" baseline="0" dirty="0" smtClean="0"/>
              <a:t>*  Does this rule apply to me and the genre of game I’m working in?</a:t>
            </a:r>
          </a:p>
          <a:p>
            <a:pPr marL="171450" indent="-171450">
              <a:buFont typeface="Arial" panose="020B0604020202020204" pitchFamily="34" charset="0"/>
              <a:buChar char="•"/>
            </a:pPr>
            <a:r>
              <a:rPr lang="en-US" baseline="0" dirty="0" smtClean="0"/>
              <a:t>Is it more of a creative choice than an absolute?  </a:t>
            </a:r>
          </a:p>
          <a:p>
            <a:pPr marL="171450" indent="-171450">
              <a:buFont typeface="Arial" panose="020B0604020202020204" pitchFamily="34" charset="0"/>
              <a:buChar char="•"/>
            </a:pPr>
            <a:r>
              <a:rPr lang="en-US" baseline="0" dirty="0" smtClean="0"/>
              <a:t>Do I want to make a game in the spirit of Sid Meier or Brenda Romero or Will Wright?  Or am I making something different?</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14</a:t>
            </a:fld>
            <a:endParaRPr lang="en-US"/>
          </a:p>
        </p:txBody>
      </p:sp>
    </p:spTree>
    <p:extLst>
      <p:ext uri="{BB962C8B-B14F-4D97-AF65-F5344CB8AC3E}">
        <p14:creationId xmlns:p14="http://schemas.microsoft.com/office/powerpoint/2010/main" val="317146414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back to Twilight.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140</a:t>
            </a:fld>
            <a:endParaRPr lang="en-US">
              <a:solidFill>
                <a:srgbClr val="000000"/>
              </a:solidFill>
            </a:endParaRPr>
          </a:p>
        </p:txBody>
      </p:sp>
    </p:spTree>
    <p:extLst>
      <p:ext uri="{BB962C8B-B14F-4D97-AF65-F5344CB8AC3E}">
        <p14:creationId xmlns:p14="http://schemas.microsoft.com/office/powerpoint/2010/main" val="272541237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Score</a:t>
            </a:r>
            <a:r>
              <a:rPr lang="en-US" altLang="en-US" baseline="0" dirty="0" smtClean="0">
                <a:latin typeface="Verdana" panose="020B0604030504040204" pitchFamily="34" charset="0"/>
                <a:ea typeface="ヒラギノ角ゴ Pro W3" pitchFamily="125" charset="-128"/>
              </a:rPr>
              <a:t> of said bad movie...</a:t>
            </a:r>
            <a:endParaRPr lang="en-US" altLang="en-US" dirty="0" smtClean="0">
              <a:latin typeface="Verdana" panose="020B0604030504040204" pitchFamily="34" charset="0"/>
              <a:ea typeface="ヒラギノ角ゴ Pro W3" pitchFamily="125" charset="-128"/>
            </a:endParaRP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56AD60CC-1FC4-4E26-B2BA-B410BE92286D}" type="slidenum">
              <a:rPr kumimoji="0" lang="en-US" altLang="en-US" sz="1200">
                <a:solidFill>
                  <a:srgbClr val="000000"/>
                </a:solidFill>
              </a:rPr>
              <a:pPr/>
              <a:t>141</a:t>
            </a:fld>
            <a:endParaRPr kumimoji="0" lang="en-US" altLang="en-US" sz="1200">
              <a:solidFill>
                <a:srgbClr val="000000"/>
              </a:solidFill>
            </a:endParaRPr>
          </a:p>
        </p:txBody>
      </p:sp>
    </p:spTree>
    <p:extLst>
      <p:ext uri="{BB962C8B-B14F-4D97-AF65-F5344CB8AC3E}">
        <p14:creationId xmlns:p14="http://schemas.microsoft.com/office/powerpoint/2010/main" val="140899678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Narrative design. Though the idea</a:t>
            </a:r>
            <a:r>
              <a:rPr lang="en-US" altLang="en-US" baseline="0" dirty="0" smtClean="0">
                <a:latin typeface="Verdana" panose="020B0604030504040204" pitchFamily="34" charset="0"/>
                <a:ea typeface="ヒラギノ角ゴ Pro W3" pitchFamily="125" charset="-128"/>
              </a:rPr>
              <a:t> of “</a:t>
            </a:r>
            <a:r>
              <a:rPr lang="en-US" altLang="en-US" dirty="0" smtClean="0">
                <a:latin typeface="Verdana" panose="020B0604030504040204" pitchFamily="34" charset="0"/>
                <a:ea typeface="ヒラギノ角ゴ Pro W3" pitchFamily="125" charset="-128"/>
              </a:rPr>
              <a:t>two characters</a:t>
            </a:r>
            <a:r>
              <a:rPr lang="en-US" altLang="en-US" baseline="0" dirty="0" smtClean="0">
                <a:latin typeface="Verdana" panose="020B0604030504040204" pitchFamily="34" charset="0"/>
                <a:ea typeface="ヒラギノ角ゴ Pro W3" pitchFamily="125" charset="-128"/>
              </a:rPr>
              <a:t> so deeply in love that they ignore the world around them” has been done plenty of times before, Twilight takes it to a fine art. </a:t>
            </a:r>
            <a:r>
              <a:rPr lang="en-US" altLang="en-US" dirty="0" smtClean="0">
                <a:latin typeface="Verdana" panose="020B0604030504040204" pitchFamily="34" charset="0"/>
                <a:ea typeface="ヒラギノ角ゴ Pro W3" pitchFamily="125" charset="-128"/>
              </a:rPr>
              <a:t>The focus the two main characters have on each other, </a:t>
            </a:r>
            <a:endParaRPr lang="en-US" altLang="en-US" baseline="0" dirty="0" smtClean="0">
              <a:latin typeface="Verdana" panose="020B0604030504040204" pitchFamily="34" charset="0"/>
              <a:ea typeface="ヒラギノ角ゴ Pro W3" pitchFamily="125" charset="-128"/>
            </a:endParaRPr>
          </a:p>
        </p:txBody>
      </p:sp>
      <p:sp>
        <p:nvSpPr>
          <p:cNvPr id="128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B6B16E66-9598-45C1-853D-AD840E7A09AC}" type="slidenum">
              <a:rPr kumimoji="0" lang="en-US" altLang="en-US" sz="1200">
                <a:solidFill>
                  <a:srgbClr val="000000"/>
                </a:solidFill>
              </a:rPr>
              <a:pPr/>
              <a:t>142</a:t>
            </a:fld>
            <a:endParaRPr kumimoji="0" lang="en-US" altLang="en-US" sz="1200">
              <a:solidFill>
                <a:srgbClr val="000000"/>
              </a:solidFill>
            </a:endParaRPr>
          </a:p>
        </p:txBody>
      </p:sp>
    </p:spTree>
    <p:extLst>
      <p:ext uri="{BB962C8B-B14F-4D97-AF65-F5344CB8AC3E}">
        <p14:creationId xmlns:p14="http://schemas.microsoft.com/office/powerpoint/2010/main" val="189365874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...and I don't mean when bordering into the </a:t>
            </a:r>
            <a:r>
              <a:rPr lang="en-US" altLang="en-US" dirty="0" err="1" smtClean="0">
                <a:latin typeface="Verdana" panose="020B0604030504040204" pitchFamily="34" charset="0"/>
                <a:ea typeface="ヒラギノ角ゴ Pro W3" pitchFamily="125" charset="-128"/>
              </a:rPr>
              <a:t>stalkery</a:t>
            </a:r>
            <a:r>
              <a:rPr lang="en-US" altLang="en-US" dirty="0" smtClean="0">
                <a:latin typeface="Verdana" panose="020B0604030504040204" pitchFamily="34" charset="0"/>
                <a:ea typeface="ヒラギノ角ゴ Pro W3" pitchFamily="125" charset="-128"/>
              </a:rPr>
              <a:t> zone or non-subtle owl wing imagery...</a:t>
            </a:r>
          </a:p>
        </p:txBody>
      </p:sp>
      <p:sp>
        <p:nvSpPr>
          <p:cNvPr id="128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B6B16E66-9598-45C1-853D-AD840E7A09AC}" type="slidenum">
              <a:rPr kumimoji="0" lang="en-US" altLang="en-US" sz="1200">
                <a:solidFill>
                  <a:srgbClr val="000000"/>
                </a:solidFill>
              </a:rPr>
              <a:pPr/>
              <a:t>143</a:t>
            </a:fld>
            <a:endParaRPr kumimoji="0" lang="en-US" altLang="en-US" sz="1200">
              <a:solidFill>
                <a:srgbClr val="000000"/>
              </a:solidFill>
            </a:endParaRPr>
          </a:p>
        </p:txBody>
      </p:sp>
    </p:spTree>
    <p:extLst>
      <p:ext uri="{BB962C8B-B14F-4D97-AF65-F5344CB8AC3E}">
        <p14:creationId xmlns:p14="http://schemas.microsoft.com/office/powerpoint/2010/main" val="147393081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....is the tiny details, like ignoring the waitress in the restaurant during their first date and how small touches like that factor into their romance. </a:t>
            </a:r>
          </a:p>
        </p:txBody>
      </p:sp>
      <p:sp>
        <p:nvSpPr>
          <p:cNvPr id="128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B6B16E66-9598-45C1-853D-AD840E7A09AC}" type="slidenum">
              <a:rPr kumimoji="0" lang="en-US" altLang="en-US" sz="1200">
                <a:solidFill>
                  <a:srgbClr val="000000"/>
                </a:solidFill>
              </a:rPr>
              <a:pPr/>
              <a:t>144</a:t>
            </a:fld>
            <a:endParaRPr kumimoji="0" lang="en-US" altLang="en-US" sz="1200">
              <a:solidFill>
                <a:srgbClr val="000000"/>
              </a:solidFill>
            </a:endParaRPr>
          </a:p>
        </p:txBody>
      </p:sp>
    </p:spTree>
    <p:extLst>
      <p:ext uri="{BB962C8B-B14F-4D97-AF65-F5344CB8AC3E}">
        <p14:creationId xmlns:p14="http://schemas.microsoft.com/office/powerpoint/2010/main" val="158039047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Parental</a:t>
            </a:r>
            <a:r>
              <a:rPr lang="en-US" altLang="en-US" baseline="0" dirty="0" smtClean="0">
                <a:latin typeface="Verdana" panose="020B0604030504040204" pitchFamily="34" charset="0"/>
                <a:ea typeface="ヒラギノ角ゴ Pro W3" pitchFamily="125" charset="-128"/>
              </a:rPr>
              <a:t> positives (at least from the Dad aspect). </a:t>
            </a:r>
            <a:endParaRPr lang="en-US" altLang="en-US" dirty="0" smtClean="0">
              <a:latin typeface="Verdana" panose="020B0604030504040204" pitchFamily="34" charset="0"/>
              <a:ea typeface="ヒラギノ角ゴ Pro W3" pitchFamily="125" charset="-128"/>
            </a:endParaRPr>
          </a:p>
        </p:txBody>
      </p:sp>
      <p:sp>
        <p:nvSpPr>
          <p:cNvPr id="128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B6B16E66-9598-45C1-853D-AD840E7A09AC}" type="slidenum">
              <a:rPr kumimoji="0" lang="en-US" altLang="en-US" sz="1200">
                <a:solidFill>
                  <a:srgbClr val="000000"/>
                </a:solidFill>
              </a:rPr>
              <a:pPr/>
              <a:t>145</a:t>
            </a:fld>
            <a:endParaRPr kumimoji="0" lang="en-US" altLang="en-US" sz="1200">
              <a:solidFill>
                <a:srgbClr val="000000"/>
              </a:solidFill>
            </a:endParaRPr>
          </a:p>
        </p:txBody>
      </p:sp>
    </p:spTree>
    <p:extLst>
      <p:ext uri="{BB962C8B-B14F-4D97-AF65-F5344CB8AC3E}">
        <p14:creationId xmlns:p14="http://schemas.microsoft.com/office/powerpoint/2010/main" val="322081262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...combined with cool bits of each vampire having their own power to make them stand apart rather than them all simply being the same (it’s been done before, but not so much with teenage vampires)...</a:t>
            </a:r>
          </a:p>
        </p:txBody>
      </p:sp>
      <p:sp>
        <p:nvSpPr>
          <p:cNvPr id="129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F524324C-EC5C-41A1-BB53-E79D27225079}" type="slidenum">
              <a:rPr kumimoji="0" lang="en-US" altLang="en-US" sz="1200">
                <a:solidFill>
                  <a:srgbClr val="000000"/>
                </a:solidFill>
              </a:rPr>
              <a:pPr/>
              <a:t>146</a:t>
            </a:fld>
            <a:endParaRPr kumimoji="0" lang="en-US" altLang="en-US" sz="1200">
              <a:solidFill>
                <a:srgbClr val="000000"/>
              </a:solidFill>
            </a:endParaRPr>
          </a:p>
        </p:txBody>
      </p:sp>
    </p:spTree>
    <p:extLst>
      <p:ext uri="{BB962C8B-B14F-4D97-AF65-F5344CB8AC3E}">
        <p14:creationId xmlns:p14="http://schemas.microsoft.com/office/powerpoint/2010/main" val="87613553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..and lastly, such a small thing, but I thought it was a clever, subtle way of dealing with immortality, and that's the display of graduation caps they have in the stairway hall of their home. If they hadn't explained it, I thought it would have been better (a good idea, clumsily executed), but that was a great environment prop you could use to visually tell a whole story of how they've been living their lives.</a:t>
            </a:r>
          </a:p>
        </p:txBody>
      </p:sp>
      <p:sp>
        <p:nvSpPr>
          <p:cNvPr id="130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87E2EF5B-1D61-4BA1-81CC-8229D5ED5E8B}" type="slidenum">
              <a:rPr kumimoji="0" lang="en-US" altLang="en-US" sz="1200">
                <a:solidFill>
                  <a:srgbClr val="000000"/>
                </a:solidFill>
              </a:rPr>
              <a:pPr/>
              <a:t>147</a:t>
            </a:fld>
            <a:endParaRPr kumimoji="0" lang="en-US" altLang="en-US" sz="1200">
              <a:solidFill>
                <a:srgbClr val="000000"/>
              </a:solidFill>
            </a:endParaRPr>
          </a:p>
        </p:txBody>
      </p:sp>
    </p:spTree>
    <p:extLst>
      <p:ext uri="{BB962C8B-B14F-4D97-AF65-F5344CB8AC3E}">
        <p14:creationId xmlns:p14="http://schemas.microsoft.com/office/powerpoint/2010/main" val="227015027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In conclusion, my design trick boils down to perspective. Anything...</a:t>
            </a:r>
          </a:p>
        </p:txBody>
      </p:sp>
      <p:sp>
        <p:nvSpPr>
          <p:cNvPr id="131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5CBDF173-1744-40B0-AA38-B14C9C2AC7CA}" type="slidenum">
              <a:rPr kumimoji="0" lang="en-US" altLang="en-US" sz="1200">
                <a:solidFill>
                  <a:srgbClr val="000000"/>
                </a:solidFill>
              </a:rPr>
              <a:pPr/>
              <a:t>148</a:t>
            </a:fld>
            <a:endParaRPr kumimoji="0" lang="en-US" altLang="en-US" sz="1200">
              <a:solidFill>
                <a:srgbClr val="000000"/>
              </a:solidFill>
            </a:endParaRPr>
          </a:p>
        </p:txBody>
      </p:sp>
    </p:spTree>
    <p:extLst>
      <p:ext uri="{BB962C8B-B14F-4D97-AF65-F5344CB8AC3E}">
        <p14:creationId xmlns:p14="http://schemas.microsoft.com/office/powerpoint/2010/main" val="44671465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...no matter how campy and terrible,</a:t>
            </a:r>
            <a:r>
              <a:rPr lang="en-US" altLang="en-US" baseline="0" dirty="0" smtClean="0">
                <a:latin typeface="Verdana" panose="020B0604030504040204" pitchFamily="34" charset="0"/>
                <a:ea typeface="ヒラギノ角ゴ Pro W3" pitchFamily="125" charset="-128"/>
              </a:rPr>
              <a:t> can be made good if examined in terms of its positives. Take something that takes itself a little too seriously….</a:t>
            </a:r>
            <a:endParaRPr lang="en-US" altLang="en-US" dirty="0" smtClean="0">
              <a:latin typeface="Verdana" panose="020B0604030504040204" pitchFamily="34" charset="0"/>
              <a:ea typeface="ヒラギノ角ゴ Pro W3" pitchFamily="125" charset="-128"/>
            </a:endParaRPr>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E66CE2AF-D918-4FB0-9178-61EA8DDD5408}" type="slidenum">
              <a:rPr kumimoji="0" lang="en-US" altLang="en-US" sz="1200">
                <a:solidFill>
                  <a:srgbClr val="000000"/>
                </a:solidFill>
              </a:rPr>
              <a:pPr/>
              <a:t>149</a:t>
            </a:fld>
            <a:endParaRPr kumimoji="0" lang="en-US" altLang="en-US" sz="1200">
              <a:solidFill>
                <a:srgbClr val="000000"/>
              </a:solidFill>
            </a:endParaRPr>
          </a:p>
        </p:txBody>
      </p:sp>
    </p:spTree>
    <p:extLst>
      <p:ext uri="{BB962C8B-B14F-4D97-AF65-F5344CB8AC3E}">
        <p14:creationId xmlns:p14="http://schemas.microsoft.com/office/powerpoint/2010/main" val="3934051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Which brings us to today’s session – we’re going to have five designers get up here for 10 minutes each and tell us one of their personal rules that they’ve experience in the course of developing one of the titles behind us.  </a:t>
            </a:r>
          </a:p>
          <a:p>
            <a:endParaRPr lang="en-US" baseline="0" dirty="0" smtClean="0"/>
          </a:p>
          <a:p>
            <a:r>
              <a:rPr lang="en-US" baseline="0" dirty="0" smtClean="0"/>
              <a:t>And they’re going to tell us rules that are less boilerplate, less commonly held, and more personal.  And then you can think about your own design process and whether you agree or not.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15</a:t>
            </a:fld>
            <a:endParaRPr lang="en-US"/>
          </a:p>
        </p:txBody>
      </p:sp>
    </p:spTree>
    <p:extLst>
      <p:ext uri="{BB962C8B-B14F-4D97-AF65-F5344CB8AC3E}">
        <p14:creationId xmlns:p14="http://schemas.microsoft.com/office/powerpoint/2010/main" val="109152692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…and put it somewhere else, perhaps a game with over-the-top satire, and you’ve</a:t>
            </a:r>
            <a:r>
              <a:rPr lang="en-US" altLang="en-US" baseline="0" dirty="0" smtClean="0">
                <a:latin typeface="Verdana" panose="020B0604030504040204" pitchFamily="34" charset="0"/>
                <a:ea typeface="ヒラギノ角ゴ Pro W3" pitchFamily="125" charset="-128"/>
              </a:rPr>
              <a:t> just turned a bad idea into a good one. </a:t>
            </a:r>
            <a:r>
              <a:rPr lang="en-US" altLang="en-US" dirty="0" smtClean="0">
                <a:latin typeface="Verdana" panose="020B0604030504040204" pitchFamily="34" charset="0"/>
                <a:ea typeface="ヒラギノ角ゴ Pro W3" pitchFamily="125" charset="-128"/>
              </a:rPr>
              <a:t>It’s given new life in a designer's hands, and become engaging for the player.  </a:t>
            </a:r>
          </a:p>
        </p:txBody>
      </p:sp>
      <p:sp>
        <p:nvSpPr>
          <p:cNvPr id="133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62FFE3AC-C6A4-4992-806C-C594AFC7DFA3}" type="slidenum">
              <a:rPr kumimoji="0" lang="en-US" altLang="en-US" sz="1200">
                <a:solidFill>
                  <a:srgbClr val="000000"/>
                </a:solidFill>
              </a:rPr>
              <a:pPr/>
              <a:t>150</a:t>
            </a:fld>
            <a:endParaRPr kumimoji="0" lang="en-US" altLang="en-US" sz="1200">
              <a:solidFill>
                <a:srgbClr val="000000"/>
              </a:solidFill>
            </a:endParaRPr>
          </a:p>
        </p:txBody>
      </p:sp>
    </p:spTree>
    <p:extLst>
      <p:ext uri="{BB962C8B-B14F-4D97-AF65-F5344CB8AC3E}">
        <p14:creationId xmlns:p14="http://schemas.microsoft.com/office/powerpoint/2010/main" val="210016542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Verdana" panose="020B0604030504040204" pitchFamily="34" charset="0"/>
                <a:ea typeface="ヒラギノ角ゴ Pro W3" pitchFamily="125" charset="-128"/>
              </a:rPr>
              <a:t>So look for those silver linings even in the most seemingly flawed works, ignore the haters, and see the positives. Turn something they hate into something they'll love. </a:t>
            </a:r>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576F7CB3-6314-415E-BD4A-D35F86BB8DD4}" type="slidenum">
              <a:rPr kumimoji="0" lang="en-US" altLang="en-US" sz="1200">
                <a:solidFill>
                  <a:srgbClr val="000000"/>
                </a:solidFill>
              </a:rPr>
              <a:pPr/>
              <a:t>151</a:t>
            </a:fld>
            <a:endParaRPr kumimoji="0" lang="en-US" altLang="en-US" sz="1200">
              <a:solidFill>
                <a:srgbClr val="000000"/>
              </a:solidFill>
            </a:endParaRPr>
          </a:p>
        </p:txBody>
      </p:sp>
    </p:spTree>
    <p:extLst>
      <p:ext uri="{BB962C8B-B14F-4D97-AF65-F5344CB8AC3E}">
        <p14:creationId xmlns:p14="http://schemas.microsoft.com/office/powerpoint/2010/main" val="374970239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aseline="0" dirty="0" smtClean="0"/>
              <a:t>And thank you!</a:t>
            </a:r>
          </a:p>
          <a:p>
            <a:endParaRPr lang="en-US" baseline="0" dirty="0" smtClean="0"/>
          </a:p>
          <a:p>
            <a:r>
              <a:rPr lang="en-US" baseline="0" dirty="0" smtClean="0">
                <a:sym typeface="Wingdings" panose="05000000000000000000" pitchFamily="2" charset="2"/>
              </a:rPr>
              <a:t>[Richard concludes]</a:t>
            </a:r>
          </a:p>
          <a:p>
            <a:endParaRPr lang="en-US" baseline="0" dirty="0" smtClean="0">
              <a:sym typeface="Wingdings" panose="05000000000000000000" pitchFamily="2" charset="2"/>
            </a:endParaRPr>
          </a:p>
          <a:p>
            <a:r>
              <a:rPr lang="en-US" baseline="0" dirty="0" smtClean="0">
                <a:sym typeface="Wingdings" panose="05000000000000000000" pitchFamily="2" charset="2"/>
              </a:rPr>
              <a:t>And what I like is stealing from unpopular sources is that they are not DONE TO DEATH.</a:t>
            </a:r>
          </a:p>
          <a:p>
            <a:endParaRPr lang="en-US" baseline="0" dirty="0" smtClean="0">
              <a:sym typeface="Wingdings" panose="05000000000000000000" pitchFamily="2" charset="2"/>
            </a:endParaRPr>
          </a:p>
          <a:p>
            <a:r>
              <a:rPr lang="en-US" baseline="0" dirty="0" smtClean="0">
                <a:sym typeface="Wingdings" panose="05000000000000000000" pitchFamily="2" charset="2"/>
              </a:rPr>
              <a:t>So instead of stealing from Alien, or Star Wars, or Blackhawk Down, perhaps consider something bad!  If you steal something from I Frankenstein, there’s a good chance it won’t be worn out.  </a:t>
            </a:r>
            <a:endParaRPr lang="en-US" dirty="0" smtClean="0"/>
          </a:p>
          <a:p>
            <a:endParaRPr lang="en-US" dirty="0" smtClean="0"/>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3E315891-E939-42B7-9609-895CBCA4A058}" type="slidenum">
              <a:rPr kumimoji="0" lang="en-US" altLang="en-US" sz="1200">
                <a:solidFill>
                  <a:srgbClr val="000000"/>
                </a:solidFill>
              </a:rPr>
              <a:pPr/>
              <a:t>152</a:t>
            </a:fld>
            <a:endParaRPr kumimoji="0" lang="en-US" altLang="en-US" sz="1200">
              <a:solidFill>
                <a:srgbClr val="000000"/>
              </a:solidFill>
            </a:endParaRPr>
          </a:p>
        </p:txBody>
      </p:sp>
    </p:spTree>
    <p:extLst>
      <p:ext uri="{BB962C8B-B14F-4D97-AF65-F5344CB8AC3E}">
        <p14:creationId xmlns:p14="http://schemas.microsoft.com/office/powerpoint/2010/main" val="242540500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2" name="Rectangle 2"/>
          <p:cNvSpPr>
            <a:spLocks noGrp="1" noRot="1" noChangeAspect="1" noChangeArrowheads="1" noTextEdit="1"/>
          </p:cNvSpPr>
          <p:nvPr>
            <p:ph type="sldImg"/>
          </p:nvPr>
        </p:nvSpPr>
        <p:spPr>
          <a:ln/>
        </p:spPr>
      </p:sp>
      <p:sp>
        <p:nvSpPr>
          <p:cNvPr id="829443" name="Rectangle 3"/>
          <p:cNvSpPr>
            <a:spLocks noGrp="1" noChangeArrowheads="1"/>
          </p:cNvSpPr>
          <p:nvPr>
            <p:ph type="body" idx="1"/>
          </p:nvPr>
        </p:nvSpPr>
        <p:spPr/>
        <p:txBody>
          <a:bodyPr/>
          <a:lstStyle/>
          <a:p>
            <a:r>
              <a:rPr lang="en-US" dirty="0" smtClean="0"/>
              <a:t>Our next speaker </a:t>
            </a:r>
            <a:r>
              <a:rPr lang="en-US" baseline="0" dirty="0" smtClean="0"/>
              <a:t>you may know from his work on some big games like Destroy all Humans or as a Lead Designer on the Rock Band franchise.</a:t>
            </a:r>
          </a:p>
          <a:p>
            <a:endParaRPr lang="en-US" baseline="0" dirty="0" smtClean="0"/>
          </a:p>
          <a:p>
            <a:r>
              <a:rPr lang="en-US" baseline="0" dirty="0" smtClean="0"/>
              <a:t>Or you may even remember his surreal puppeteering shooter game for Kinect, The </a:t>
            </a:r>
            <a:r>
              <a:rPr lang="en-US" baseline="0" dirty="0" err="1" smtClean="0"/>
              <a:t>Gunstringer</a:t>
            </a:r>
            <a:r>
              <a:rPr lang="en-US" baseline="0" dirty="0" smtClean="0"/>
              <a:t>.</a:t>
            </a:r>
          </a:p>
          <a:p>
            <a:endParaRPr lang="en-US" baseline="0" dirty="0" smtClean="0"/>
          </a:p>
          <a:p>
            <a:r>
              <a:rPr lang="en-US" baseline="0" dirty="0" smtClean="0"/>
              <a:t>But what you SHOULD know him for is his absurdist indie game Roundabout that he triumphantly shipped last year at his new company, No Goblin.   </a:t>
            </a:r>
          </a:p>
          <a:p>
            <a:endParaRPr lang="en-US" baseline="0" dirty="0" smtClean="0"/>
          </a:p>
          <a:p>
            <a:r>
              <a:rPr lang="en-US" baseline="0" dirty="0" smtClean="0"/>
              <a:t>What’s that?  Why should you take game design advice from a man who loves full-motion video so very much?  </a:t>
            </a:r>
          </a:p>
          <a:p>
            <a:endParaRPr lang="en-US" baseline="0" dirty="0" smtClean="0"/>
          </a:p>
          <a:p>
            <a:r>
              <a:rPr lang="en-US" baseline="0" dirty="0" smtClean="0"/>
              <a:t>Well you’ll see in just a minute…  Dan Teasdale!</a:t>
            </a:r>
          </a:p>
        </p:txBody>
      </p:sp>
    </p:spTree>
    <p:extLst>
      <p:ext uri="{BB962C8B-B14F-4D97-AF65-F5344CB8AC3E}">
        <p14:creationId xmlns:p14="http://schemas.microsoft.com/office/powerpoint/2010/main" val="162207275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Verdana" panose="020B0604030504040204" pitchFamily="34" charset="0"/>
                <a:ea typeface="ヒラギノ角ゴ Pro W3"/>
                <a:cs typeface="ヒラギノ角ゴ Pro W3"/>
              </a:rPr>
              <a:t>[Sunday night notes]</a:t>
            </a:r>
          </a:p>
          <a:p>
            <a:r>
              <a:rPr lang="en-US" altLang="en-US" smtClean="0">
                <a:latin typeface="Verdana" panose="020B0604030504040204" pitchFamily="34" charset="0"/>
                <a:ea typeface="ヒラギノ角ゴ Pro W3"/>
                <a:cs typeface="ヒラギノ角ゴ Pro W3"/>
              </a:rPr>
              <a:t>Hey everyone, thanks for coming out!</a:t>
            </a:r>
          </a:p>
          <a:p>
            <a:endParaRPr lang="en-US" altLang="en-US" smtClean="0">
              <a:latin typeface="Verdana" panose="020B0604030504040204" pitchFamily="34" charset="0"/>
              <a:ea typeface="ヒラギノ角ゴ Pro W3"/>
              <a:cs typeface="ヒラギノ角ゴ Pro W3"/>
            </a:endParaRPr>
          </a:p>
          <a:p>
            <a:r>
              <a:rPr lang="en-US" altLang="en-US" smtClean="0">
                <a:latin typeface="Verdana" panose="020B0604030504040204" pitchFamily="34" charset="0"/>
                <a:ea typeface="ヒラギノ角ゴ Pro W3"/>
                <a:cs typeface="ヒラギノ角ゴ Pro W3"/>
              </a:rPr>
              <a:t>So, this might come as a surprise given that I’m talking on a design theory panel, but I’m actually not a big “intense design theory” kind of guy. Instead of spending my time writing books or blog posts to further our craft, I’ve instead spent it creating things like  </a:t>
            </a:r>
          </a:p>
          <a:p>
            <a:endParaRPr lang="en-US" altLang="en-US" smtClean="0">
              <a:latin typeface="Verdana" panose="020B0604030504040204" pitchFamily="34" charset="0"/>
              <a:ea typeface="ヒラギノ角ゴ Pro W3"/>
              <a:cs typeface="ヒラギノ角ゴ Pro W3"/>
            </a:endParaRPr>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a:cs typeface="ヒラギノ角ゴ Pro W3"/>
              </a:defRPr>
            </a:lvl1pPr>
            <a:lvl2pPr marL="742950" indent="-285750">
              <a:defRPr kumimoji="1" sz="2400">
                <a:solidFill>
                  <a:schemeClr val="tx1"/>
                </a:solidFill>
                <a:latin typeface="Verdana" panose="020B0604030504040204" pitchFamily="34" charset="0"/>
                <a:ea typeface="ヒラギノ角ゴ Pro W3"/>
                <a:cs typeface="ヒラギノ角ゴ Pro W3"/>
              </a:defRPr>
            </a:lvl2pPr>
            <a:lvl3pPr marL="1143000" indent="-228600">
              <a:defRPr kumimoji="1" sz="2400">
                <a:solidFill>
                  <a:schemeClr val="tx1"/>
                </a:solidFill>
                <a:latin typeface="Verdana" panose="020B0604030504040204" pitchFamily="34" charset="0"/>
                <a:ea typeface="ヒラギノ角ゴ Pro W3"/>
                <a:cs typeface="ヒラギノ角ゴ Pro W3"/>
              </a:defRPr>
            </a:lvl3pPr>
            <a:lvl4pPr marL="1600200" indent="-228600">
              <a:defRPr kumimoji="1" sz="2400">
                <a:solidFill>
                  <a:schemeClr val="tx1"/>
                </a:solidFill>
                <a:latin typeface="Verdana" panose="020B0604030504040204" pitchFamily="34" charset="0"/>
                <a:ea typeface="ヒラギノ角ゴ Pro W3"/>
                <a:cs typeface="ヒラギノ角ゴ Pro W3"/>
              </a:defRPr>
            </a:lvl4pPr>
            <a:lvl5pPr marL="2057400" indent="-228600">
              <a:defRPr kumimoji="1" sz="2400">
                <a:solidFill>
                  <a:schemeClr val="tx1"/>
                </a:solidFill>
                <a:latin typeface="Verdana" panose="020B0604030504040204" pitchFamily="34" charset="0"/>
                <a:ea typeface="ヒラギノ角ゴ Pro W3"/>
                <a:cs typeface="ヒラギノ角ゴ Pro W3"/>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9pPr>
          </a:lstStyle>
          <a:p>
            <a:fld id="{46E1686D-E19D-4E1D-884D-ABE43EFAD7D3}" type="slidenum">
              <a:rPr kumimoji="0" lang="en-US" altLang="en-US" sz="1200" smtClean="0">
                <a:solidFill>
                  <a:srgbClr val="000000"/>
                </a:solidFill>
              </a:rPr>
              <a:pPr/>
              <a:t>154</a:t>
            </a:fld>
            <a:endParaRPr kumimoji="0" lang="en-US" altLang="en-US" sz="1200" smtClean="0">
              <a:solidFill>
                <a:srgbClr val="000000"/>
              </a:solidFill>
            </a:endParaRPr>
          </a:p>
        </p:txBody>
      </p:sp>
    </p:spTree>
    <p:extLst>
      <p:ext uri="{BB962C8B-B14F-4D97-AF65-F5344CB8AC3E}">
        <p14:creationId xmlns:p14="http://schemas.microsoft.com/office/powerpoint/2010/main" val="245611698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Verdana" panose="020B0604030504040204" pitchFamily="34" charset="0"/>
                <a:ea typeface="ヒラギノ角ゴ Pro W3"/>
                <a:cs typeface="ヒラギノ角ゴ Pro W3"/>
              </a:rPr>
              <a:t>the world’s number one all male game development pinup calendar. </a:t>
            </a:r>
          </a:p>
          <a:p>
            <a:endParaRPr lang="en-US" altLang="en-US" smtClean="0">
              <a:latin typeface="Verdana" panose="020B0604030504040204" pitchFamily="34" charset="0"/>
              <a:ea typeface="ヒラギノ角ゴ Pro W3"/>
              <a:cs typeface="ヒラギノ角ゴ Pro W3"/>
            </a:endParaRPr>
          </a:p>
          <a:p>
            <a:r>
              <a:rPr lang="en-US" altLang="en-US" smtClean="0">
                <a:latin typeface="Verdana" panose="020B0604030504040204" pitchFamily="34" charset="0"/>
                <a:ea typeface="ヒラギノ角ゴ Pro W3"/>
                <a:cs typeface="ヒラギノ角ゴ Pro W3"/>
              </a:rPr>
              <a:t>Having said that, there was one design concept that’s intrigued me for a while. It’s a concept about a magic number that I’m pretty sure every designer in this room has used, and it’s one that until a few years ago, I had no idea </a:t>
            </a:r>
            <a:r>
              <a:rPr lang="en-US" altLang="en-US" i="1" smtClean="0">
                <a:latin typeface="Verdana" panose="020B0604030504040204" pitchFamily="34" charset="0"/>
                <a:ea typeface="ヒラギノ角ゴ Pro W3"/>
                <a:cs typeface="ヒラギノ角ゴ Pro W3"/>
              </a:rPr>
              <a:t>why. </a:t>
            </a:r>
            <a:endParaRPr lang="en-US" altLang="en-US" smtClean="0">
              <a:latin typeface="Verdana" panose="020B0604030504040204" pitchFamily="34" charset="0"/>
              <a:ea typeface="ヒラギノ角ゴ Pro W3"/>
              <a:cs typeface="ヒラギノ角ゴ Pro W3"/>
            </a:endParaRPr>
          </a:p>
        </p:txBody>
      </p:sp>
      <p:sp>
        <p:nvSpPr>
          <p:cNvPr id="4" name="Slide Number Placeholder 3"/>
          <p:cNvSpPr>
            <a:spLocks noGrp="1"/>
          </p:cNvSpPr>
          <p:nvPr>
            <p:ph type="sldNum" sz="quarter" idx="5"/>
          </p:nvPr>
        </p:nvSpPr>
        <p:spPr/>
        <p:txBody>
          <a:bodyPr/>
          <a:lstStyle/>
          <a:p>
            <a:pPr>
              <a:defRPr/>
            </a:pPr>
            <a:fld id="{A77775CE-D30D-4FF9-B41C-AAEE4AAF9CCE}" type="slidenum">
              <a:rPr lang="en-US" altLang="en-US" smtClean="0">
                <a:solidFill>
                  <a:srgbClr val="000000"/>
                </a:solidFill>
              </a:rPr>
              <a:pPr>
                <a:defRPr/>
              </a:pPr>
              <a:t>155</a:t>
            </a:fld>
            <a:endParaRPr lang="en-US" altLang="en-US" dirty="0">
              <a:solidFill>
                <a:srgbClr val="000000"/>
              </a:solidFill>
            </a:endParaRPr>
          </a:p>
        </p:txBody>
      </p:sp>
    </p:spTree>
    <p:extLst>
      <p:ext uri="{BB962C8B-B14F-4D97-AF65-F5344CB8AC3E}">
        <p14:creationId xmlns:p14="http://schemas.microsoft.com/office/powerpoint/2010/main" val="140623266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Verdana" panose="020B0604030504040204" pitchFamily="34" charset="0"/>
                <a:ea typeface="ヒラギノ角ゴ Pro W3"/>
                <a:cs typeface="ヒラギノ角ゴ Pro W3"/>
              </a:rPr>
              <a:t>It’s about this guy here – the number three. Three is kind of a big deal when it comes to design magic numbers. </a:t>
            </a:r>
          </a:p>
        </p:txBody>
      </p:sp>
      <p:sp>
        <p:nvSpPr>
          <p:cNvPr id="11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a:cs typeface="ヒラギノ角ゴ Pro W3"/>
              </a:defRPr>
            </a:lvl1pPr>
            <a:lvl2pPr marL="742950" indent="-285750">
              <a:defRPr kumimoji="1" sz="2400">
                <a:solidFill>
                  <a:schemeClr val="tx1"/>
                </a:solidFill>
                <a:latin typeface="Verdana" panose="020B0604030504040204" pitchFamily="34" charset="0"/>
                <a:ea typeface="ヒラギノ角ゴ Pro W3"/>
                <a:cs typeface="ヒラギノ角ゴ Pro W3"/>
              </a:defRPr>
            </a:lvl2pPr>
            <a:lvl3pPr marL="1143000" indent="-228600">
              <a:defRPr kumimoji="1" sz="2400">
                <a:solidFill>
                  <a:schemeClr val="tx1"/>
                </a:solidFill>
                <a:latin typeface="Verdana" panose="020B0604030504040204" pitchFamily="34" charset="0"/>
                <a:ea typeface="ヒラギノ角ゴ Pro W3"/>
                <a:cs typeface="ヒラギノ角ゴ Pro W3"/>
              </a:defRPr>
            </a:lvl3pPr>
            <a:lvl4pPr marL="1600200" indent="-228600">
              <a:defRPr kumimoji="1" sz="2400">
                <a:solidFill>
                  <a:schemeClr val="tx1"/>
                </a:solidFill>
                <a:latin typeface="Verdana" panose="020B0604030504040204" pitchFamily="34" charset="0"/>
                <a:ea typeface="ヒラギノ角ゴ Pro W3"/>
                <a:cs typeface="ヒラギノ角ゴ Pro W3"/>
              </a:defRPr>
            </a:lvl4pPr>
            <a:lvl5pPr marL="2057400" indent="-228600">
              <a:defRPr kumimoji="1" sz="2400">
                <a:solidFill>
                  <a:schemeClr val="tx1"/>
                </a:solidFill>
                <a:latin typeface="Verdana" panose="020B0604030504040204" pitchFamily="34" charset="0"/>
                <a:ea typeface="ヒラギノ角ゴ Pro W3"/>
                <a:cs typeface="ヒラギノ角ゴ Pro W3"/>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9pPr>
          </a:lstStyle>
          <a:p>
            <a:fld id="{84E6EB59-3541-4216-B736-F5F5CBF5E05C}" type="slidenum">
              <a:rPr kumimoji="0" lang="en-US" altLang="en-US" sz="1200" smtClean="0">
                <a:solidFill>
                  <a:srgbClr val="000000"/>
                </a:solidFill>
              </a:rPr>
              <a:pPr/>
              <a:t>156</a:t>
            </a:fld>
            <a:endParaRPr kumimoji="0" lang="en-US" altLang="en-US" sz="1200" smtClean="0">
              <a:solidFill>
                <a:srgbClr val="000000"/>
              </a:solidFill>
            </a:endParaRPr>
          </a:p>
        </p:txBody>
      </p:sp>
    </p:spTree>
    <p:extLst>
      <p:ext uri="{BB962C8B-B14F-4D97-AF65-F5344CB8AC3E}">
        <p14:creationId xmlns:p14="http://schemas.microsoft.com/office/powerpoint/2010/main" val="214861641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Verdana" panose="020B0604030504040204" pitchFamily="34" charset="0"/>
                <a:ea typeface="ヒラギノ角ゴ Pro W3"/>
                <a:cs typeface="ヒラギノ角ゴ Pro W3"/>
              </a:rPr>
              <a:t>If you’ve played games for a while, you’ve probably noticed that 3’s (and to a lesser degree, 5’s) are popular numbers  The number of starting lives, the number of  Angry Birds stars, even things like the number of Mario Kart turns to reach full boost – they’re all balanced to the number three.</a:t>
            </a: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a:cs typeface="ヒラギノ角ゴ Pro W3"/>
              </a:defRPr>
            </a:lvl1pPr>
            <a:lvl2pPr marL="742950" indent="-285750">
              <a:defRPr kumimoji="1" sz="2400">
                <a:solidFill>
                  <a:schemeClr val="tx1"/>
                </a:solidFill>
                <a:latin typeface="Verdana" panose="020B0604030504040204" pitchFamily="34" charset="0"/>
                <a:ea typeface="ヒラギノ角ゴ Pro W3"/>
                <a:cs typeface="ヒラギノ角ゴ Pro W3"/>
              </a:defRPr>
            </a:lvl2pPr>
            <a:lvl3pPr marL="1143000" indent="-228600">
              <a:defRPr kumimoji="1" sz="2400">
                <a:solidFill>
                  <a:schemeClr val="tx1"/>
                </a:solidFill>
                <a:latin typeface="Verdana" panose="020B0604030504040204" pitchFamily="34" charset="0"/>
                <a:ea typeface="ヒラギノ角ゴ Pro W3"/>
                <a:cs typeface="ヒラギノ角ゴ Pro W3"/>
              </a:defRPr>
            </a:lvl3pPr>
            <a:lvl4pPr marL="1600200" indent="-228600">
              <a:defRPr kumimoji="1" sz="2400">
                <a:solidFill>
                  <a:schemeClr val="tx1"/>
                </a:solidFill>
                <a:latin typeface="Verdana" panose="020B0604030504040204" pitchFamily="34" charset="0"/>
                <a:ea typeface="ヒラギノ角ゴ Pro W3"/>
                <a:cs typeface="ヒラギノ角ゴ Pro W3"/>
              </a:defRPr>
            </a:lvl4pPr>
            <a:lvl5pPr marL="2057400" indent="-228600">
              <a:defRPr kumimoji="1" sz="2400">
                <a:solidFill>
                  <a:schemeClr val="tx1"/>
                </a:solidFill>
                <a:latin typeface="Verdana" panose="020B0604030504040204" pitchFamily="34" charset="0"/>
                <a:ea typeface="ヒラギノ角ゴ Pro W3"/>
                <a:cs typeface="ヒラギノ角ゴ Pro W3"/>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9pPr>
          </a:lstStyle>
          <a:p>
            <a:fld id="{01E85090-96A8-43E0-B195-4EFB45120EE1}" type="slidenum">
              <a:rPr kumimoji="0" lang="en-US" altLang="en-US" sz="1200" smtClean="0">
                <a:solidFill>
                  <a:srgbClr val="000000"/>
                </a:solidFill>
              </a:rPr>
              <a:pPr/>
              <a:t>157</a:t>
            </a:fld>
            <a:endParaRPr kumimoji="0" lang="en-US" altLang="en-US" sz="1200" smtClean="0">
              <a:solidFill>
                <a:srgbClr val="000000"/>
              </a:solidFill>
            </a:endParaRPr>
          </a:p>
        </p:txBody>
      </p:sp>
    </p:spTree>
    <p:extLst>
      <p:ext uri="{BB962C8B-B14F-4D97-AF65-F5344CB8AC3E}">
        <p14:creationId xmlns:p14="http://schemas.microsoft.com/office/powerpoint/2010/main" val="425271962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Verdana" panose="020B0604030504040204" pitchFamily="34" charset="0"/>
                <a:ea typeface="ヒラギノ角ゴ Pro W3"/>
                <a:cs typeface="ヒラギノ角ゴ Pro W3"/>
              </a:rPr>
              <a:t>Obviously, three is a magic number, but </a:t>
            </a:r>
            <a:r>
              <a:rPr lang="en-US" altLang="en-US" i="1" smtClean="0">
                <a:latin typeface="Verdana" panose="020B0604030504040204" pitchFamily="34" charset="0"/>
                <a:ea typeface="ヒラギノ角ゴ Pro W3"/>
                <a:cs typeface="ヒラギノ角ゴ Pro W3"/>
              </a:rPr>
              <a:t>why</a:t>
            </a:r>
            <a:r>
              <a:rPr lang="en-US" altLang="en-US" smtClean="0">
                <a:latin typeface="Verdana" panose="020B0604030504040204" pitchFamily="34" charset="0"/>
                <a:ea typeface="ヒラギノ角ゴ Pro W3"/>
                <a:cs typeface="ヒラギノ角ゴ Pro W3"/>
              </a:rPr>
              <a:t>? Just saying that it’s a “design habit” doesn’t really get to the root of </a:t>
            </a:r>
            <a:r>
              <a:rPr lang="en-US" altLang="en-US" i="1" smtClean="0">
                <a:latin typeface="Verdana" panose="020B0604030504040204" pitchFamily="34" charset="0"/>
                <a:ea typeface="ヒラギノ角ゴ Pro W3"/>
                <a:cs typeface="ヒラギノ角ゴ Pro W3"/>
              </a:rPr>
              <a:t>why</a:t>
            </a:r>
            <a:r>
              <a:rPr lang="en-US" altLang="en-US" smtClean="0">
                <a:latin typeface="Verdana" panose="020B0604030504040204" pitchFamily="34" charset="0"/>
                <a:ea typeface="ヒラギノ角ゴ Pro W3"/>
                <a:cs typeface="ヒラギノ角ゴ Pro W3"/>
              </a:rPr>
              <a:t> it became a habit - there’s clearly SOMETHING to the number beyond random coincidence.</a:t>
            </a:r>
          </a:p>
          <a:p>
            <a:endParaRPr lang="en-US" altLang="en-US" smtClean="0">
              <a:latin typeface="Verdana" panose="020B0604030504040204" pitchFamily="34" charset="0"/>
              <a:ea typeface="ヒラギノ角ゴ Pro W3"/>
              <a:cs typeface="ヒラギノ角ゴ Pro W3"/>
            </a:endParaRPr>
          </a:p>
          <a:p>
            <a:r>
              <a:rPr lang="en-US" altLang="en-US" smtClean="0">
                <a:latin typeface="Verdana" panose="020B0604030504040204" pitchFamily="34" charset="0"/>
                <a:ea typeface="ヒラギノ角ゴ Pro W3"/>
                <a:cs typeface="ヒラギノ角ゴ Pro W3"/>
              </a:rPr>
              <a:t>I started diving into why this was. It turns out…</a:t>
            </a: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a:cs typeface="ヒラギノ角ゴ Pro W3"/>
              </a:defRPr>
            </a:lvl1pPr>
            <a:lvl2pPr marL="742950" indent="-285750">
              <a:defRPr kumimoji="1" sz="2400">
                <a:solidFill>
                  <a:schemeClr val="tx1"/>
                </a:solidFill>
                <a:latin typeface="Verdana" panose="020B0604030504040204" pitchFamily="34" charset="0"/>
                <a:ea typeface="ヒラギノ角ゴ Pro W3"/>
                <a:cs typeface="ヒラギノ角ゴ Pro W3"/>
              </a:defRPr>
            </a:lvl2pPr>
            <a:lvl3pPr marL="1143000" indent="-228600">
              <a:defRPr kumimoji="1" sz="2400">
                <a:solidFill>
                  <a:schemeClr val="tx1"/>
                </a:solidFill>
                <a:latin typeface="Verdana" panose="020B0604030504040204" pitchFamily="34" charset="0"/>
                <a:ea typeface="ヒラギノ角ゴ Pro W3"/>
                <a:cs typeface="ヒラギノ角ゴ Pro W3"/>
              </a:defRPr>
            </a:lvl3pPr>
            <a:lvl4pPr marL="1600200" indent="-228600">
              <a:defRPr kumimoji="1" sz="2400">
                <a:solidFill>
                  <a:schemeClr val="tx1"/>
                </a:solidFill>
                <a:latin typeface="Verdana" panose="020B0604030504040204" pitchFamily="34" charset="0"/>
                <a:ea typeface="ヒラギノ角ゴ Pro W3"/>
                <a:cs typeface="ヒラギノ角ゴ Pro W3"/>
              </a:defRPr>
            </a:lvl4pPr>
            <a:lvl5pPr marL="2057400" indent="-228600">
              <a:defRPr kumimoji="1" sz="2400">
                <a:solidFill>
                  <a:schemeClr val="tx1"/>
                </a:solidFill>
                <a:latin typeface="Verdana" panose="020B0604030504040204" pitchFamily="34" charset="0"/>
                <a:ea typeface="ヒラギノ角ゴ Pro W3"/>
                <a:cs typeface="ヒラギノ角ゴ Pro W3"/>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9pPr>
          </a:lstStyle>
          <a:p>
            <a:fld id="{AA764E20-52BB-40EE-A553-3B7B04C975E2}" type="slidenum">
              <a:rPr kumimoji="0" lang="en-US" altLang="en-US" sz="1200" smtClean="0">
                <a:solidFill>
                  <a:srgbClr val="000000"/>
                </a:solidFill>
              </a:rPr>
              <a:pPr/>
              <a:t>158</a:t>
            </a:fld>
            <a:endParaRPr kumimoji="0" lang="en-US" altLang="en-US" sz="1200" smtClean="0">
              <a:solidFill>
                <a:srgbClr val="000000"/>
              </a:solidFill>
            </a:endParaRPr>
          </a:p>
        </p:txBody>
      </p:sp>
    </p:spTree>
    <p:extLst>
      <p:ext uri="{BB962C8B-B14F-4D97-AF65-F5344CB8AC3E}">
        <p14:creationId xmlns:p14="http://schemas.microsoft.com/office/powerpoint/2010/main" val="122499994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Verdana" panose="020B0604030504040204" pitchFamily="34" charset="0"/>
                <a:ea typeface="ヒラギノ角ゴ Pro W3"/>
                <a:cs typeface="ヒラギノ角ゴ Pro W3"/>
              </a:rPr>
              <a:t>it stems from how the human brain deals with information!</a:t>
            </a:r>
          </a:p>
          <a:p>
            <a:endParaRPr lang="en-US" altLang="en-US" smtClean="0">
              <a:latin typeface="Verdana" panose="020B0604030504040204" pitchFamily="34" charset="0"/>
              <a:ea typeface="ヒラギノ角ゴ Pro W3"/>
              <a:cs typeface="ヒラギノ角ゴ Pro W3"/>
            </a:endParaRPr>
          </a:p>
          <a:p>
            <a:r>
              <a:rPr lang="en-US" altLang="en-US" smtClean="0">
                <a:latin typeface="Verdana" panose="020B0604030504040204" pitchFamily="34" charset="0"/>
                <a:ea typeface="ヒラギノ角ゴ Pro W3"/>
                <a:cs typeface="ヒラギノ角ゴ Pro W3"/>
              </a:rPr>
              <a:t>My one weird trick is actually based around two different theories about the human brain. </a:t>
            </a:r>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a:cs typeface="ヒラギノ角ゴ Pro W3"/>
              </a:defRPr>
            </a:lvl1pPr>
            <a:lvl2pPr marL="742950" indent="-285750">
              <a:defRPr kumimoji="1" sz="2400">
                <a:solidFill>
                  <a:schemeClr val="tx1"/>
                </a:solidFill>
                <a:latin typeface="Verdana" panose="020B0604030504040204" pitchFamily="34" charset="0"/>
                <a:ea typeface="ヒラギノ角ゴ Pro W3"/>
                <a:cs typeface="ヒラギノ角ゴ Pro W3"/>
              </a:defRPr>
            </a:lvl2pPr>
            <a:lvl3pPr marL="1143000" indent="-228600">
              <a:defRPr kumimoji="1" sz="2400">
                <a:solidFill>
                  <a:schemeClr val="tx1"/>
                </a:solidFill>
                <a:latin typeface="Verdana" panose="020B0604030504040204" pitchFamily="34" charset="0"/>
                <a:ea typeface="ヒラギノ角ゴ Pro W3"/>
                <a:cs typeface="ヒラギノ角ゴ Pro W3"/>
              </a:defRPr>
            </a:lvl3pPr>
            <a:lvl4pPr marL="1600200" indent="-228600">
              <a:defRPr kumimoji="1" sz="2400">
                <a:solidFill>
                  <a:schemeClr val="tx1"/>
                </a:solidFill>
                <a:latin typeface="Verdana" panose="020B0604030504040204" pitchFamily="34" charset="0"/>
                <a:ea typeface="ヒラギノ角ゴ Pro W3"/>
                <a:cs typeface="ヒラギノ角ゴ Pro W3"/>
              </a:defRPr>
            </a:lvl4pPr>
            <a:lvl5pPr marL="2057400" indent="-228600">
              <a:defRPr kumimoji="1" sz="2400">
                <a:solidFill>
                  <a:schemeClr val="tx1"/>
                </a:solidFill>
                <a:latin typeface="Verdana" panose="020B0604030504040204" pitchFamily="34" charset="0"/>
                <a:ea typeface="ヒラギノ角ゴ Pro W3"/>
                <a:cs typeface="ヒラギノ角ゴ Pro W3"/>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9pPr>
          </a:lstStyle>
          <a:p>
            <a:fld id="{840663A9-788C-4E28-AC81-D5391E3D77ED}" type="slidenum">
              <a:rPr kumimoji="0" lang="en-US" altLang="en-US" sz="1200" smtClean="0">
                <a:solidFill>
                  <a:srgbClr val="000000"/>
                </a:solidFill>
              </a:rPr>
              <a:pPr/>
              <a:t>159</a:t>
            </a:fld>
            <a:endParaRPr kumimoji="0" lang="en-US" altLang="en-US" sz="1200" smtClean="0">
              <a:solidFill>
                <a:srgbClr val="000000"/>
              </a:solidFill>
            </a:endParaRPr>
          </a:p>
        </p:txBody>
      </p:sp>
    </p:spTree>
    <p:extLst>
      <p:ext uri="{BB962C8B-B14F-4D97-AF65-F5344CB8AC3E}">
        <p14:creationId xmlns:p14="http://schemas.microsoft.com/office/powerpoint/2010/main" val="3990160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So with that, first we have Laralyn McWilliams, who has been a creative force on a wide range of titles.  She’s been a Lead Designer and Creative Director on everything from the complex tactical combat of Full Spectrum Warrior to a Snoop </a:t>
            </a:r>
            <a:r>
              <a:rPr lang="en-US" baseline="0" dirty="0" err="1" smtClean="0"/>
              <a:t>Dogg</a:t>
            </a:r>
            <a:r>
              <a:rPr lang="en-US" baseline="0" dirty="0" smtClean="0"/>
              <a:t> game that I got to play but which (sadly) never saw the light of day to the successful MMO-for-all ages Free Realms to a time in casual games.   She has just recently come full circle and is working on </a:t>
            </a:r>
            <a:r>
              <a:rPr lang="en-US" baseline="0" dirty="0" err="1" smtClean="0"/>
              <a:t>on</a:t>
            </a:r>
            <a:r>
              <a:rPr lang="en-US" baseline="0" dirty="0" smtClean="0"/>
              <a:t> new big games at The Workshop.  </a:t>
            </a:r>
          </a:p>
          <a:p>
            <a:endParaRPr lang="en-US" baseline="0" dirty="0" smtClean="0"/>
          </a:p>
          <a:p>
            <a:r>
              <a:rPr lang="en-US" baseline="0" dirty="0" smtClean="0"/>
              <a:t>And in 2014 she was honored as one of </a:t>
            </a:r>
            <a:r>
              <a:rPr lang="en-US" baseline="0" dirty="0" err="1" smtClean="0"/>
              <a:t>Gamasutra’s</a:t>
            </a:r>
            <a:r>
              <a:rPr lang="en-US" baseline="0" dirty="0" smtClean="0"/>
              <a:t> top 10 game developers</a:t>
            </a:r>
          </a:p>
          <a:p>
            <a:endParaRPr lang="en-US" baseline="0" dirty="0" smtClean="0"/>
          </a:p>
          <a:p>
            <a:r>
              <a:rPr lang="en-US" baseline="0" dirty="0" smtClean="0"/>
              <a:t>Laralyn McWilliams!</a:t>
            </a:r>
            <a:endParaRPr lang="en-US" dirty="0" smtClean="0"/>
          </a:p>
        </p:txBody>
      </p:sp>
    </p:spTree>
    <p:extLst>
      <p:ext uri="{BB962C8B-B14F-4D97-AF65-F5344CB8AC3E}">
        <p14:creationId xmlns:p14="http://schemas.microsoft.com/office/powerpoint/2010/main" val="269112113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Verdana" panose="020B0604030504040204" pitchFamily="34" charset="0"/>
                <a:ea typeface="ヒラギノ角ゴ Pro W3"/>
                <a:cs typeface="ヒラギノ角ゴ Pro W3"/>
              </a:rPr>
              <a:t>You may have heard about “The Magic Number 7 (plus or minus 2)”. It was discovered by this </a:t>
            </a:r>
            <a:r>
              <a:rPr lang="en-US" altLang="en-US" b="1" smtClean="0">
                <a:latin typeface="Verdana" panose="020B0604030504040204" pitchFamily="34" charset="0"/>
                <a:ea typeface="ヒラギノ角ゴ Pro W3"/>
                <a:cs typeface="ヒラギノ角ゴ Pro W3"/>
              </a:rPr>
              <a:t>not at all creepy guy </a:t>
            </a:r>
            <a:r>
              <a:rPr lang="en-US" altLang="en-US" smtClean="0">
                <a:latin typeface="Verdana" panose="020B0604030504040204" pitchFamily="34" charset="0"/>
                <a:ea typeface="ヒラギノ角ゴ Pro W3"/>
                <a:cs typeface="ヒラギノ角ゴ Pro W3"/>
              </a:rPr>
              <a:t>called George Miller.</a:t>
            </a:r>
          </a:p>
          <a:p>
            <a:endParaRPr lang="en-US" altLang="en-US" smtClean="0">
              <a:latin typeface="Verdana" panose="020B0604030504040204" pitchFamily="34" charset="0"/>
              <a:ea typeface="ヒラギノ角ゴ Pro W3"/>
              <a:cs typeface="ヒラギノ角ゴ Pro W3"/>
            </a:endParaRPr>
          </a:p>
          <a:p>
            <a:r>
              <a:rPr lang="en-US" altLang="en-US" smtClean="0">
                <a:latin typeface="Verdana" panose="020B0604030504040204" pitchFamily="34" charset="0"/>
                <a:ea typeface="ヒラギノ角ゴ Pro W3"/>
                <a:cs typeface="ヒラギノ角ゴ Pro W3"/>
              </a:rPr>
              <a:t>The whole idea is that your short term memory can </a:t>
            </a:r>
            <a:r>
              <a:rPr lang="en-US" altLang="en-US" b="1" smtClean="0">
                <a:latin typeface="Verdana" panose="020B0604030504040204" pitchFamily="34" charset="0"/>
                <a:ea typeface="ヒラギノ角ゴ Pro W3"/>
                <a:cs typeface="ヒラギノ角ゴ Pro W3"/>
              </a:rPr>
              <a:t>only remember 5 to 9 “objects” </a:t>
            </a:r>
            <a:r>
              <a:rPr lang="en-US" altLang="en-US" smtClean="0">
                <a:latin typeface="Verdana" panose="020B0604030504040204" pitchFamily="34" charset="0"/>
                <a:ea typeface="ヒラギノ角ゴ Pro W3"/>
                <a:cs typeface="ヒラギノ角ゴ Pro W3"/>
              </a:rPr>
              <a:t>at once. This seems like a pretty useful piece of knowledge at a first glance, and it gives us a pretty strong hint as to why five is a magic number in video games, but there’s a second part of this which is equally important.</a:t>
            </a:r>
          </a:p>
          <a:p>
            <a:endParaRPr lang="en-US" altLang="en-US" smtClean="0">
              <a:latin typeface="Verdana" panose="020B0604030504040204" pitchFamily="34" charset="0"/>
              <a:ea typeface="ヒラギノ角ゴ Pro W3"/>
              <a:cs typeface="ヒラギノ角ゴ Pro W3"/>
            </a:endParaRPr>
          </a:p>
          <a:p>
            <a:endParaRPr lang="en-US" altLang="en-US" smtClean="0">
              <a:latin typeface="Verdana" panose="020B0604030504040204" pitchFamily="34" charset="0"/>
              <a:ea typeface="ヒラギノ角ゴ Pro W3"/>
              <a:cs typeface="ヒラギノ角ゴ Pro W3"/>
            </a:endParaRP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a:cs typeface="ヒラギノ角ゴ Pro W3"/>
              </a:defRPr>
            </a:lvl1pPr>
            <a:lvl2pPr marL="742950" indent="-285750">
              <a:defRPr kumimoji="1" sz="2400">
                <a:solidFill>
                  <a:schemeClr val="tx1"/>
                </a:solidFill>
                <a:latin typeface="Verdana" panose="020B0604030504040204" pitchFamily="34" charset="0"/>
                <a:ea typeface="ヒラギノ角ゴ Pro W3"/>
                <a:cs typeface="ヒラギノ角ゴ Pro W3"/>
              </a:defRPr>
            </a:lvl2pPr>
            <a:lvl3pPr marL="1143000" indent="-228600">
              <a:defRPr kumimoji="1" sz="2400">
                <a:solidFill>
                  <a:schemeClr val="tx1"/>
                </a:solidFill>
                <a:latin typeface="Verdana" panose="020B0604030504040204" pitchFamily="34" charset="0"/>
                <a:ea typeface="ヒラギノ角ゴ Pro W3"/>
                <a:cs typeface="ヒラギノ角ゴ Pro W3"/>
              </a:defRPr>
            </a:lvl3pPr>
            <a:lvl4pPr marL="1600200" indent="-228600">
              <a:defRPr kumimoji="1" sz="2400">
                <a:solidFill>
                  <a:schemeClr val="tx1"/>
                </a:solidFill>
                <a:latin typeface="Verdana" panose="020B0604030504040204" pitchFamily="34" charset="0"/>
                <a:ea typeface="ヒラギノ角ゴ Pro W3"/>
                <a:cs typeface="ヒラギノ角ゴ Pro W3"/>
              </a:defRPr>
            </a:lvl4pPr>
            <a:lvl5pPr marL="2057400" indent="-228600">
              <a:defRPr kumimoji="1" sz="2400">
                <a:solidFill>
                  <a:schemeClr val="tx1"/>
                </a:solidFill>
                <a:latin typeface="Verdana" panose="020B0604030504040204" pitchFamily="34" charset="0"/>
                <a:ea typeface="ヒラギノ角ゴ Pro W3"/>
                <a:cs typeface="ヒラギノ角ゴ Pro W3"/>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9pPr>
          </a:lstStyle>
          <a:p>
            <a:fld id="{9909BF39-F21B-43AB-8EC9-18D18E1AD5DC}" type="slidenum">
              <a:rPr kumimoji="0" lang="en-US" altLang="en-US" sz="1200" smtClean="0">
                <a:solidFill>
                  <a:srgbClr val="000000"/>
                </a:solidFill>
              </a:rPr>
              <a:pPr/>
              <a:t>160</a:t>
            </a:fld>
            <a:endParaRPr kumimoji="0" lang="en-US" altLang="en-US" sz="1200" smtClean="0">
              <a:solidFill>
                <a:srgbClr val="000000"/>
              </a:solidFill>
            </a:endParaRPr>
          </a:p>
        </p:txBody>
      </p:sp>
    </p:spTree>
    <p:extLst>
      <p:ext uri="{BB962C8B-B14F-4D97-AF65-F5344CB8AC3E}">
        <p14:creationId xmlns:p14="http://schemas.microsoft.com/office/powerpoint/2010/main" val="180867951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Verdana" panose="020B0604030504040204" pitchFamily="34" charset="0"/>
                <a:ea typeface="ヒラギノ角ゴ Pro W3"/>
                <a:cs typeface="ヒラギノ角ゴ Pro W3"/>
              </a:rPr>
              <a:t>The second part is based on the research by this dude, Herbert A. Simon. While George Miller wanted to find the largest amount that short term memory could hold, Herb here realized </a:t>
            </a:r>
            <a:r>
              <a:rPr lang="en-US" altLang="en-US" b="1" smtClean="0">
                <a:latin typeface="Verdana" panose="020B0604030504040204" pitchFamily="34" charset="0"/>
                <a:ea typeface="ヒラギノ角ゴ Pro W3"/>
                <a:cs typeface="ヒラギノ角ゴ Pro W3"/>
              </a:rPr>
              <a:t>that the total space is actually </a:t>
            </a:r>
            <a:r>
              <a:rPr lang="en-US" altLang="en-US" smtClean="0">
                <a:latin typeface="Verdana" panose="020B0604030504040204" pitchFamily="34" charset="0"/>
                <a:ea typeface="ヒラギノ角ゴ Pro W3"/>
                <a:cs typeface="ヒラギノ角ゴ Pro W3"/>
              </a:rPr>
              <a:t>divided up into what he calls chunks.</a:t>
            </a:r>
          </a:p>
          <a:p>
            <a:pPr eaLnBrk="1" hangingPunct="1"/>
            <a:endParaRPr lang="en-US" altLang="en-US" smtClean="0">
              <a:latin typeface="Verdana" panose="020B0604030504040204" pitchFamily="34" charset="0"/>
              <a:ea typeface="ヒラギノ角ゴ Pro W3"/>
              <a:cs typeface="ヒラギノ角ゴ Pro W3"/>
            </a:endParaRPr>
          </a:p>
          <a:p>
            <a:pPr eaLnBrk="1" hangingPunct="1"/>
            <a:r>
              <a:rPr lang="en-US" altLang="en-US" smtClean="0">
                <a:latin typeface="Verdana" panose="020B0604030504040204" pitchFamily="34" charset="0"/>
                <a:ea typeface="ヒラギノ角ゴ Pro W3"/>
                <a:cs typeface="ヒラギノ角ゴ Pro W3"/>
              </a:rPr>
              <a:t>While those chunks can be different sizes, the </a:t>
            </a:r>
            <a:r>
              <a:rPr lang="en-US" altLang="en-US" b="1" smtClean="0">
                <a:latin typeface="Verdana" panose="020B0604030504040204" pitchFamily="34" charset="0"/>
                <a:ea typeface="ヒラギノ角ゴ Pro W3"/>
                <a:cs typeface="ヒラギノ角ゴ Pro W3"/>
              </a:rPr>
              <a:t>“best” </a:t>
            </a:r>
            <a:r>
              <a:rPr lang="en-US" altLang="en-US" smtClean="0">
                <a:latin typeface="Verdana" panose="020B0604030504040204" pitchFamily="34" charset="0"/>
                <a:ea typeface="ヒラギノ角ゴ Pro W3"/>
                <a:cs typeface="ヒラギノ角ゴ Pro W3"/>
              </a:rPr>
              <a:t>size is actually 3 units of things. </a:t>
            </a: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a:cs typeface="ヒラギノ角ゴ Pro W3"/>
              </a:defRPr>
            </a:lvl1pPr>
            <a:lvl2pPr marL="742950" indent="-285750">
              <a:defRPr kumimoji="1" sz="2400">
                <a:solidFill>
                  <a:schemeClr val="tx1"/>
                </a:solidFill>
                <a:latin typeface="Verdana" panose="020B0604030504040204" pitchFamily="34" charset="0"/>
                <a:ea typeface="ヒラギノ角ゴ Pro W3"/>
                <a:cs typeface="ヒラギノ角ゴ Pro W3"/>
              </a:defRPr>
            </a:lvl2pPr>
            <a:lvl3pPr marL="1143000" indent="-228600">
              <a:defRPr kumimoji="1" sz="2400">
                <a:solidFill>
                  <a:schemeClr val="tx1"/>
                </a:solidFill>
                <a:latin typeface="Verdana" panose="020B0604030504040204" pitchFamily="34" charset="0"/>
                <a:ea typeface="ヒラギノ角ゴ Pro W3"/>
                <a:cs typeface="ヒラギノ角ゴ Pro W3"/>
              </a:defRPr>
            </a:lvl3pPr>
            <a:lvl4pPr marL="1600200" indent="-228600">
              <a:defRPr kumimoji="1" sz="2400">
                <a:solidFill>
                  <a:schemeClr val="tx1"/>
                </a:solidFill>
                <a:latin typeface="Verdana" panose="020B0604030504040204" pitchFamily="34" charset="0"/>
                <a:ea typeface="ヒラギノ角ゴ Pro W3"/>
                <a:cs typeface="ヒラギノ角ゴ Pro W3"/>
              </a:defRPr>
            </a:lvl4pPr>
            <a:lvl5pPr marL="2057400" indent="-228600">
              <a:defRPr kumimoji="1" sz="2400">
                <a:solidFill>
                  <a:schemeClr val="tx1"/>
                </a:solidFill>
                <a:latin typeface="Verdana" panose="020B0604030504040204" pitchFamily="34" charset="0"/>
                <a:ea typeface="ヒラギノ角ゴ Pro W3"/>
                <a:cs typeface="ヒラギノ角ゴ Pro W3"/>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9pPr>
          </a:lstStyle>
          <a:p>
            <a:fld id="{81761DD5-8407-479D-B30F-A615CBC5D3B7}" type="slidenum">
              <a:rPr kumimoji="0" lang="en-US" altLang="en-US" sz="1200" smtClean="0">
                <a:solidFill>
                  <a:srgbClr val="000000"/>
                </a:solidFill>
              </a:rPr>
              <a:pPr/>
              <a:t>161</a:t>
            </a:fld>
            <a:endParaRPr kumimoji="0" lang="en-US" altLang="en-US" sz="1200" smtClean="0">
              <a:solidFill>
                <a:srgbClr val="000000"/>
              </a:solidFill>
            </a:endParaRPr>
          </a:p>
        </p:txBody>
      </p:sp>
    </p:spTree>
    <p:extLst>
      <p:ext uri="{BB962C8B-B14F-4D97-AF65-F5344CB8AC3E}">
        <p14:creationId xmlns:p14="http://schemas.microsoft.com/office/powerpoint/2010/main" val="280544639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Verdana" panose="020B0604030504040204" pitchFamily="34" charset="0"/>
                <a:ea typeface="ヒラギノ角ゴ Pro W3"/>
                <a:cs typeface="ヒラギノ角ゴ Pro W3"/>
              </a:rPr>
              <a:t>We can use these two theories to get a nice rough ruleset of the humans brain’s constraints</a:t>
            </a:r>
          </a:p>
          <a:p>
            <a:endParaRPr lang="en-US" altLang="en-US" smtClean="0">
              <a:latin typeface="Verdana" panose="020B0604030504040204" pitchFamily="34" charset="0"/>
              <a:ea typeface="ヒラギノ角ゴ Pro W3"/>
              <a:cs typeface="ヒラギノ角ゴ Pro W3"/>
            </a:endParaRPr>
          </a:p>
          <a:p>
            <a:r>
              <a:rPr lang="en-US" altLang="en-US" b="1" smtClean="0">
                <a:latin typeface="Verdana" panose="020B0604030504040204" pitchFamily="34" charset="0"/>
                <a:ea typeface="ヒラギノ角ゴ Pro W3"/>
                <a:cs typeface="ヒラギノ角ゴ Pro W3"/>
              </a:rPr>
              <a:t>5 to 9 items</a:t>
            </a:r>
          </a:p>
          <a:p>
            <a:endParaRPr lang="en-US" altLang="en-US" smtClean="0">
              <a:latin typeface="Verdana" panose="020B0604030504040204" pitchFamily="34" charset="0"/>
              <a:ea typeface="ヒラギノ角ゴ Pro W3"/>
              <a:cs typeface="ヒラギノ角ゴ Pro W3"/>
            </a:endParaRPr>
          </a:p>
          <a:p>
            <a:r>
              <a:rPr lang="en-US" altLang="en-US" b="1" smtClean="0">
                <a:latin typeface="Verdana" panose="020B0604030504040204" pitchFamily="34" charset="0"/>
                <a:ea typeface="ヒラギノ角ゴ Pro W3"/>
                <a:cs typeface="ヒラギノ角ゴ Pro W3"/>
              </a:rPr>
              <a:t>…of which the brain’s ideal</a:t>
            </a:r>
            <a:r>
              <a:rPr lang="en-US" altLang="en-US" smtClean="0">
                <a:latin typeface="Verdana" panose="020B0604030504040204" pitchFamily="34" charset="0"/>
                <a:ea typeface="ヒラギノ角ゴ Pro W3"/>
                <a:cs typeface="ヒラギノ角ゴ Pro W3"/>
              </a:rPr>
              <a:t> container size, or chunk size, is three</a:t>
            </a:r>
          </a:p>
          <a:p>
            <a:endParaRPr lang="en-US" altLang="en-US" smtClean="0">
              <a:latin typeface="Verdana" panose="020B0604030504040204" pitchFamily="34" charset="0"/>
              <a:ea typeface="ヒラギノ角ゴ Pro W3"/>
              <a:cs typeface="ヒラギノ角ゴ Pro W3"/>
            </a:endParaRPr>
          </a:p>
          <a:p>
            <a:r>
              <a:rPr lang="en-US" altLang="en-US" b="1" smtClean="0">
                <a:latin typeface="Verdana" panose="020B0604030504040204" pitchFamily="34" charset="0"/>
                <a:ea typeface="ヒラギノ角ゴ Pro W3"/>
                <a:cs typeface="ヒラギノ角ゴ Pro W3"/>
              </a:rPr>
              <a:t>…means at most, we’re dealing </a:t>
            </a:r>
            <a:r>
              <a:rPr lang="en-US" altLang="en-US" smtClean="0">
                <a:latin typeface="Verdana" panose="020B0604030504040204" pitchFamily="34" charset="0"/>
                <a:ea typeface="ヒラギノ角ゴ Pro W3"/>
                <a:cs typeface="ヒラギノ角ゴ Pro W3"/>
              </a:rPr>
              <a:t>with three chunks that can carry three items each – so, nine items total. Let’s run through a quick example of how this works…</a:t>
            </a: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a:cs typeface="ヒラギノ角ゴ Pro W3"/>
              </a:defRPr>
            </a:lvl1pPr>
            <a:lvl2pPr marL="742950" indent="-285750">
              <a:defRPr kumimoji="1" sz="2400">
                <a:solidFill>
                  <a:schemeClr val="tx1"/>
                </a:solidFill>
                <a:latin typeface="Verdana" panose="020B0604030504040204" pitchFamily="34" charset="0"/>
                <a:ea typeface="ヒラギノ角ゴ Pro W3"/>
                <a:cs typeface="ヒラギノ角ゴ Pro W3"/>
              </a:defRPr>
            </a:lvl2pPr>
            <a:lvl3pPr marL="1143000" indent="-228600">
              <a:defRPr kumimoji="1" sz="2400">
                <a:solidFill>
                  <a:schemeClr val="tx1"/>
                </a:solidFill>
                <a:latin typeface="Verdana" panose="020B0604030504040204" pitchFamily="34" charset="0"/>
                <a:ea typeface="ヒラギノ角ゴ Pro W3"/>
                <a:cs typeface="ヒラギノ角ゴ Pro W3"/>
              </a:defRPr>
            </a:lvl3pPr>
            <a:lvl4pPr marL="1600200" indent="-228600">
              <a:defRPr kumimoji="1" sz="2400">
                <a:solidFill>
                  <a:schemeClr val="tx1"/>
                </a:solidFill>
                <a:latin typeface="Verdana" panose="020B0604030504040204" pitchFamily="34" charset="0"/>
                <a:ea typeface="ヒラギノ角ゴ Pro W3"/>
                <a:cs typeface="ヒラギノ角ゴ Pro W3"/>
              </a:defRPr>
            </a:lvl4pPr>
            <a:lvl5pPr marL="2057400" indent="-228600">
              <a:defRPr kumimoji="1" sz="2400">
                <a:solidFill>
                  <a:schemeClr val="tx1"/>
                </a:solidFill>
                <a:latin typeface="Verdana" panose="020B0604030504040204" pitchFamily="34" charset="0"/>
                <a:ea typeface="ヒラギノ角ゴ Pro W3"/>
                <a:cs typeface="ヒラギノ角ゴ Pro W3"/>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9pPr>
          </a:lstStyle>
          <a:p>
            <a:fld id="{821FE1CF-6F8C-4B6E-A2F4-91D916BE1878}" type="slidenum">
              <a:rPr kumimoji="0" lang="en-US" altLang="en-US" sz="1200" smtClean="0">
                <a:solidFill>
                  <a:srgbClr val="000000"/>
                </a:solidFill>
              </a:rPr>
              <a:pPr/>
              <a:t>162</a:t>
            </a:fld>
            <a:endParaRPr kumimoji="0" lang="en-US" altLang="en-US" sz="1200" smtClean="0">
              <a:solidFill>
                <a:srgbClr val="000000"/>
              </a:solidFill>
            </a:endParaRPr>
          </a:p>
        </p:txBody>
      </p:sp>
    </p:spTree>
    <p:extLst>
      <p:ext uri="{BB962C8B-B14F-4D97-AF65-F5344CB8AC3E}">
        <p14:creationId xmlns:p14="http://schemas.microsoft.com/office/powerpoint/2010/main" val="62058443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Verdana" panose="020B0604030504040204" pitchFamily="34" charset="0"/>
                <a:ea typeface="ヒラギノ角ゴ Pro W3"/>
                <a:cs typeface="ヒラギノ角ゴ Pro W3"/>
              </a:rPr>
              <a:t>Let’s take my </a:t>
            </a:r>
            <a:r>
              <a:rPr lang="en-US" altLang="en-US" b="1" smtClean="0">
                <a:latin typeface="Verdana" panose="020B0604030504040204" pitchFamily="34" charset="0"/>
                <a:ea typeface="ヒラギノ角ゴ Pro W3"/>
                <a:cs typeface="ヒラギノ角ゴ Pro W3"/>
              </a:rPr>
              <a:t>favorite phone number </a:t>
            </a:r>
            <a:r>
              <a:rPr lang="en-US" altLang="en-US" smtClean="0">
                <a:latin typeface="Verdana" panose="020B0604030504040204" pitchFamily="34" charset="0"/>
                <a:ea typeface="ヒラギノ角ゴ Pro W3"/>
                <a:cs typeface="ヒラギノ角ゴ Pro W3"/>
              </a:rPr>
              <a:t>– the Jenny number.</a:t>
            </a:r>
          </a:p>
          <a:p>
            <a:pPr eaLnBrk="1" hangingPunct="1"/>
            <a:endParaRPr lang="en-US" altLang="en-US" smtClean="0">
              <a:latin typeface="Verdana" panose="020B0604030504040204" pitchFamily="34" charset="0"/>
              <a:ea typeface="ヒラギノ角ゴ Pro W3"/>
              <a:cs typeface="ヒラギノ角ゴ Pro W3"/>
            </a:endParaRPr>
          </a:p>
          <a:p>
            <a:pPr eaLnBrk="1" hangingPunct="1"/>
            <a:r>
              <a:rPr lang="en-US" altLang="en-US" smtClean="0">
                <a:latin typeface="Verdana" panose="020B0604030504040204" pitchFamily="34" charset="0"/>
                <a:ea typeface="ヒラギノ角ゴ Pro W3"/>
                <a:cs typeface="ヒラギノ角ゴ Pro W3"/>
              </a:rPr>
              <a:t>When </a:t>
            </a:r>
            <a:r>
              <a:rPr lang="en-US" altLang="en-US" b="1" smtClean="0">
                <a:latin typeface="Verdana" panose="020B0604030504040204" pitchFamily="34" charset="0"/>
                <a:ea typeface="ヒラギノ角ゴ Pro W3"/>
                <a:cs typeface="ヒラギノ角ゴ Pro W3"/>
              </a:rPr>
              <a:t>your brain sees this number</a:t>
            </a:r>
            <a:r>
              <a:rPr lang="en-US" altLang="en-US" smtClean="0">
                <a:latin typeface="Verdana" panose="020B0604030504040204" pitchFamily="34" charset="0"/>
                <a:ea typeface="ヒラギノ角ゴ Pro W3"/>
                <a:cs typeface="ヒラギノ角ゴ Pro W3"/>
              </a:rPr>
              <a:t>, it splits it into chunks of two to three units. </a:t>
            </a:r>
            <a:r>
              <a:rPr lang="en-US" altLang="en-US" b="1" smtClean="0">
                <a:latin typeface="Verdana" panose="020B0604030504040204" pitchFamily="34" charset="0"/>
                <a:ea typeface="ヒラギノ角ゴ Pro W3"/>
                <a:cs typeface="ヒラギノ角ゴ Pro W3"/>
              </a:rPr>
              <a:t> </a:t>
            </a:r>
            <a:r>
              <a:rPr lang="en-US" altLang="en-US" smtClean="0">
                <a:latin typeface="Verdana" panose="020B0604030504040204" pitchFamily="34" charset="0"/>
                <a:ea typeface="ヒラギノ角ゴ Pro W3"/>
                <a:cs typeface="ヒラギノ角ゴ Pro W3"/>
              </a:rPr>
              <a:t>You’re most </a:t>
            </a:r>
            <a:r>
              <a:rPr lang="en-US" altLang="en-US" b="1" smtClean="0">
                <a:latin typeface="Verdana" panose="020B0604030504040204" pitchFamily="34" charset="0"/>
                <a:ea typeface="ヒラギノ角ゴ Pro W3"/>
                <a:cs typeface="ヒラギノ角ゴ Pro W3"/>
              </a:rPr>
              <a:t>likely going to separate it </a:t>
            </a:r>
            <a:r>
              <a:rPr lang="en-US" altLang="en-US" smtClean="0">
                <a:latin typeface="Verdana" panose="020B0604030504040204" pitchFamily="34" charset="0"/>
                <a:ea typeface="ヒラギノ角ゴ Pro W3"/>
                <a:cs typeface="ヒラギノ角ゴ Pro W3"/>
              </a:rPr>
              <a:t>into a 3 digit chunk and two 2 digit chunks – that’s because the separator is providing a hint to your brain on how to chunk this information. </a:t>
            </a:r>
          </a:p>
          <a:p>
            <a:pPr eaLnBrk="1" hangingPunct="1"/>
            <a:endParaRPr lang="en-US" altLang="en-US" smtClean="0">
              <a:latin typeface="Verdana" panose="020B0604030504040204" pitchFamily="34" charset="0"/>
              <a:ea typeface="ヒラギノ角ゴ Pro W3"/>
              <a:cs typeface="ヒラギノ角ゴ Pro W3"/>
            </a:endParaRPr>
          </a:p>
          <a:p>
            <a:pPr eaLnBrk="1" hangingPunct="1"/>
            <a:r>
              <a:rPr lang="en-US" altLang="en-US" smtClean="0">
                <a:latin typeface="Verdana" panose="020B0604030504040204" pitchFamily="34" charset="0"/>
                <a:ea typeface="ヒラギノ角ゴ Pro W3"/>
                <a:cs typeface="ヒラギノ角ゴ Pro W3"/>
              </a:rPr>
              <a:t>It’s a really good example of why separators and delimiters are important. Having a comma in a four digit number isn’t just pretty, it lets your brain chunk the important single digit on one side, while spending less time on the remaining three digits on the other side.</a:t>
            </a:r>
            <a:endParaRPr lang="en-US" altLang="en-US" b="1" smtClean="0">
              <a:latin typeface="Verdana" panose="020B0604030504040204" pitchFamily="34" charset="0"/>
              <a:ea typeface="ヒラギノ角ゴ Pro W3"/>
              <a:cs typeface="ヒラギノ角ゴ Pro W3"/>
            </a:endParaRPr>
          </a:p>
          <a:p>
            <a:pPr eaLnBrk="1" hangingPunct="1"/>
            <a:endParaRPr lang="en-US" altLang="en-US" b="1" smtClean="0">
              <a:latin typeface="Verdana" panose="020B0604030504040204" pitchFamily="34" charset="0"/>
              <a:ea typeface="ヒラギノ角ゴ Pro W3"/>
              <a:cs typeface="ヒラギノ角ゴ Pro W3"/>
            </a:endParaRPr>
          </a:p>
          <a:p>
            <a:pPr eaLnBrk="1" hangingPunct="1"/>
            <a:r>
              <a:rPr lang="en-US" altLang="en-US" smtClean="0">
                <a:latin typeface="Verdana" panose="020B0604030504040204" pitchFamily="34" charset="0"/>
                <a:ea typeface="ヒラギノ角ゴ Pro W3"/>
                <a:cs typeface="ヒラギノ角ゴ Pro W3"/>
              </a:rPr>
              <a:t>This isn’t the only way to chunk this number, though…</a:t>
            </a: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a:cs typeface="ヒラギノ角ゴ Pro W3"/>
              </a:defRPr>
            </a:lvl1pPr>
            <a:lvl2pPr marL="742950" indent="-285750">
              <a:defRPr kumimoji="1" sz="2400">
                <a:solidFill>
                  <a:schemeClr val="tx1"/>
                </a:solidFill>
                <a:latin typeface="Verdana" panose="020B0604030504040204" pitchFamily="34" charset="0"/>
                <a:ea typeface="ヒラギノ角ゴ Pro W3"/>
                <a:cs typeface="ヒラギノ角ゴ Pro W3"/>
              </a:defRPr>
            </a:lvl2pPr>
            <a:lvl3pPr marL="1143000" indent="-228600">
              <a:defRPr kumimoji="1" sz="2400">
                <a:solidFill>
                  <a:schemeClr val="tx1"/>
                </a:solidFill>
                <a:latin typeface="Verdana" panose="020B0604030504040204" pitchFamily="34" charset="0"/>
                <a:ea typeface="ヒラギノ角ゴ Pro W3"/>
                <a:cs typeface="ヒラギノ角ゴ Pro W3"/>
              </a:defRPr>
            </a:lvl3pPr>
            <a:lvl4pPr marL="1600200" indent="-228600">
              <a:defRPr kumimoji="1" sz="2400">
                <a:solidFill>
                  <a:schemeClr val="tx1"/>
                </a:solidFill>
                <a:latin typeface="Verdana" panose="020B0604030504040204" pitchFamily="34" charset="0"/>
                <a:ea typeface="ヒラギノ角ゴ Pro W3"/>
                <a:cs typeface="ヒラギノ角ゴ Pro W3"/>
              </a:defRPr>
            </a:lvl4pPr>
            <a:lvl5pPr marL="2057400" indent="-228600">
              <a:defRPr kumimoji="1" sz="2400">
                <a:solidFill>
                  <a:schemeClr val="tx1"/>
                </a:solidFill>
                <a:latin typeface="Verdana" panose="020B0604030504040204" pitchFamily="34" charset="0"/>
                <a:ea typeface="ヒラギノ角ゴ Pro W3"/>
                <a:cs typeface="ヒラギノ角ゴ Pro W3"/>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9pPr>
          </a:lstStyle>
          <a:p>
            <a:fld id="{2514491F-9BC0-430E-9861-6A895DEAE87E}" type="slidenum">
              <a:rPr kumimoji="0" lang="en-US" altLang="en-US" sz="1200" smtClean="0">
                <a:solidFill>
                  <a:srgbClr val="000000"/>
                </a:solidFill>
              </a:rPr>
              <a:pPr/>
              <a:t>163</a:t>
            </a:fld>
            <a:endParaRPr kumimoji="0" lang="en-US" altLang="en-US" sz="1200" smtClean="0">
              <a:solidFill>
                <a:srgbClr val="000000"/>
              </a:solidFill>
            </a:endParaRPr>
          </a:p>
        </p:txBody>
      </p:sp>
    </p:spTree>
    <p:extLst>
      <p:ext uri="{BB962C8B-B14F-4D97-AF65-F5344CB8AC3E}">
        <p14:creationId xmlns:p14="http://schemas.microsoft.com/office/powerpoint/2010/main" val="263842027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Verdana" panose="020B0604030504040204" pitchFamily="34" charset="0"/>
                <a:ea typeface="ヒラギノ角ゴ Pro W3"/>
                <a:cs typeface="ヒラギノ角ゴ Pro W3"/>
              </a:rPr>
              <a:t>If you heard the song before you saw it on paper, your brain probably </a:t>
            </a:r>
            <a:r>
              <a:rPr lang="en-US" altLang="en-US" b="1" smtClean="0">
                <a:latin typeface="Verdana" panose="020B0604030504040204" pitchFamily="34" charset="0"/>
                <a:ea typeface="ヒラギノ角ゴ Pro W3"/>
                <a:cs typeface="ヒラギノ角ゴ Pro W3"/>
              </a:rPr>
              <a:t>chunked it to the beat </a:t>
            </a:r>
            <a:r>
              <a:rPr lang="en-US" altLang="en-US" smtClean="0">
                <a:latin typeface="Verdana" panose="020B0604030504040204" pitchFamily="34" charset="0"/>
                <a:ea typeface="ヒラギノ角ゴ Pro W3"/>
                <a:cs typeface="ヒラギノ角ゴ Pro W3"/>
              </a:rPr>
              <a:t>– two chunks for the first bar, one chunk for the remaining digits in the second bar. That’s completely valid – your perception of the number doesn’t have to be visual only, it can be audible too!</a:t>
            </a:r>
          </a:p>
          <a:p>
            <a:pPr eaLnBrk="1" hangingPunct="1"/>
            <a:endParaRPr lang="en-US" altLang="en-US" smtClean="0">
              <a:latin typeface="Verdana" panose="020B0604030504040204" pitchFamily="34" charset="0"/>
              <a:ea typeface="ヒラギノ角ゴ Pro W3"/>
              <a:cs typeface="ヒラギノ角ゴ Pro W3"/>
            </a:endParaRPr>
          </a:p>
          <a:p>
            <a:pPr eaLnBrk="1" hangingPunct="1"/>
            <a:r>
              <a:rPr lang="en-US" altLang="en-US" smtClean="0">
                <a:latin typeface="Verdana" panose="020B0604030504040204" pitchFamily="34" charset="0"/>
                <a:ea typeface="ヒラギノ角ゴ Pro W3"/>
                <a:cs typeface="ヒラギノ角ゴ Pro W3"/>
              </a:rPr>
              <a:t>In both these cases, your brain is trying to organize this data into three neat chunks. Let’s try and break that!</a:t>
            </a:r>
          </a:p>
          <a:p>
            <a:pPr eaLnBrk="1" hangingPunct="1"/>
            <a:endParaRPr lang="en-US" altLang="en-US" smtClean="0">
              <a:latin typeface="Verdana" panose="020B0604030504040204" pitchFamily="34" charset="0"/>
              <a:ea typeface="ヒラギノ角ゴ Pro W3"/>
              <a:cs typeface="ヒラギノ角ゴ Pro W3"/>
            </a:endParaRP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a:cs typeface="ヒラギノ角ゴ Pro W3"/>
              </a:defRPr>
            </a:lvl1pPr>
            <a:lvl2pPr marL="742950" indent="-285750">
              <a:defRPr kumimoji="1" sz="2400">
                <a:solidFill>
                  <a:schemeClr val="tx1"/>
                </a:solidFill>
                <a:latin typeface="Verdana" panose="020B0604030504040204" pitchFamily="34" charset="0"/>
                <a:ea typeface="ヒラギノ角ゴ Pro W3"/>
                <a:cs typeface="ヒラギノ角ゴ Pro W3"/>
              </a:defRPr>
            </a:lvl2pPr>
            <a:lvl3pPr marL="1143000" indent="-228600">
              <a:defRPr kumimoji="1" sz="2400">
                <a:solidFill>
                  <a:schemeClr val="tx1"/>
                </a:solidFill>
                <a:latin typeface="Verdana" panose="020B0604030504040204" pitchFamily="34" charset="0"/>
                <a:ea typeface="ヒラギノ角ゴ Pro W3"/>
                <a:cs typeface="ヒラギノ角ゴ Pro W3"/>
              </a:defRPr>
            </a:lvl3pPr>
            <a:lvl4pPr marL="1600200" indent="-228600">
              <a:defRPr kumimoji="1" sz="2400">
                <a:solidFill>
                  <a:schemeClr val="tx1"/>
                </a:solidFill>
                <a:latin typeface="Verdana" panose="020B0604030504040204" pitchFamily="34" charset="0"/>
                <a:ea typeface="ヒラギノ角ゴ Pro W3"/>
                <a:cs typeface="ヒラギノ角ゴ Pro W3"/>
              </a:defRPr>
            </a:lvl4pPr>
            <a:lvl5pPr marL="2057400" indent="-228600">
              <a:defRPr kumimoji="1" sz="2400">
                <a:solidFill>
                  <a:schemeClr val="tx1"/>
                </a:solidFill>
                <a:latin typeface="Verdana" panose="020B0604030504040204" pitchFamily="34" charset="0"/>
                <a:ea typeface="ヒラギノ角ゴ Pro W3"/>
                <a:cs typeface="ヒラギノ角ゴ Pro W3"/>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9pPr>
          </a:lstStyle>
          <a:p>
            <a:fld id="{CAD52394-E153-482B-8018-98C51391CFAB}" type="slidenum">
              <a:rPr kumimoji="0" lang="en-US" altLang="en-US" sz="1200" smtClean="0">
                <a:solidFill>
                  <a:srgbClr val="000000"/>
                </a:solidFill>
              </a:rPr>
              <a:pPr/>
              <a:t>164</a:t>
            </a:fld>
            <a:endParaRPr kumimoji="0" lang="en-US" altLang="en-US" sz="1200" smtClean="0">
              <a:solidFill>
                <a:srgbClr val="000000"/>
              </a:solidFill>
            </a:endParaRPr>
          </a:p>
        </p:txBody>
      </p:sp>
    </p:spTree>
    <p:extLst>
      <p:ext uri="{BB962C8B-B14F-4D97-AF65-F5344CB8AC3E}">
        <p14:creationId xmlns:p14="http://schemas.microsoft.com/office/powerpoint/2010/main" val="405073205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Verdana" panose="020B0604030504040204" pitchFamily="34" charset="0"/>
                <a:ea typeface="ヒラギノ角ゴ Pro W3"/>
                <a:cs typeface="ヒラギノ角ゴ Pro W3"/>
              </a:rPr>
              <a:t>If we split the Jenny number into </a:t>
            </a:r>
            <a:r>
              <a:rPr lang="en-US" altLang="en-US" i="1" smtClean="0">
                <a:latin typeface="Verdana" panose="020B0604030504040204" pitchFamily="34" charset="0"/>
                <a:ea typeface="ヒラギノ角ゴ Pro W3"/>
                <a:cs typeface="ヒラギノ角ゴ Pro W3"/>
              </a:rPr>
              <a:t>four</a:t>
            </a:r>
            <a:r>
              <a:rPr lang="en-US" altLang="en-US" smtClean="0">
                <a:latin typeface="Verdana" panose="020B0604030504040204" pitchFamily="34" charset="0"/>
                <a:ea typeface="ヒラギノ角ゴ Pro W3"/>
                <a:cs typeface="ヒラギノ角ゴ Pro W3"/>
              </a:rPr>
              <a:t> chunks, </a:t>
            </a:r>
            <a:r>
              <a:rPr lang="en-US" altLang="en-US" b="1" smtClean="0">
                <a:latin typeface="Verdana" panose="020B0604030504040204" pitchFamily="34" charset="0"/>
                <a:ea typeface="ヒラギノ角ゴ Pro W3"/>
                <a:cs typeface="ヒラギノ角ゴ Pro W3"/>
              </a:rPr>
              <a:t>your brain has a harder time remembering it. </a:t>
            </a:r>
            <a:r>
              <a:rPr lang="en-US" altLang="en-US" smtClean="0">
                <a:latin typeface="Verdana" panose="020B0604030504040204" pitchFamily="34" charset="0"/>
                <a:ea typeface="ヒラギノ角ゴ Pro W3"/>
                <a:cs typeface="ヒラギノ角ゴ Pro W3"/>
              </a:rPr>
              <a:t>I mean, you can probably remember it if you actively try to, but it’s uncomfortable, because you’re dealing with a set of chunks that’s bigger than three.</a:t>
            </a:r>
          </a:p>
          <a:p>
            <a:endParaRPr lang="en-US" altLang="en-US" smtClean="0">
              <a:latin typeface="Verdana" panose="020B0604030504040204" pitchFamily="34" charset="0"/>
              <a:ea typeface="ヒラギノ角ゴ Pro W3"/>
              <a:cs typeface="ヒラギノ角ゴ Pro W3"/>
            </a:endParaRPr>
          </a:p>
          <a:p>
            <a:r>
              <a:rPr lang="en-US" altLang="en-US" smtClean="0">
                <a:latin typeface="Verdana" panose="020B0604030504040204" pitchFamily="34" charset="0"/>
                <a:ea typeface="ヒラギノ角ゴ Pro W3"/>
                <a:cs typeface="ヒラギノ角ゴ Pro W3"/>
              </a:rPr>
              <a:t>It’s also why you’d probably have a harder time remembering </a:t>
            </a:r>
            <a:r>
              <a:rPr lang="en-US" altLang="en-US" b="1" smtClean="0">
                <a:latin typeface="Verdana" panose="020B0604030504040204" pitchFamily="34" charset="0"/>
                <a:ea typeface="ヒラギノ角ゴ Pro W3"/>
                <a:cs typeface="ヒラギノ角ゴ Pro W3"/>
              </a:rPr>
              <a:t>this ten digit number</a:t>
            </a:r>
            <a:r>
              <a:rPr lang="en-US" altLang="en-US" smtClean="0">
                <a:latin typeface="Verdana" panose="020B0604030504040204" pitchFamily="34" charset="0"/>
                <a:ea typeface="ヒラギノ角ゴ Pro W3"/>
                <a:cs typeface="ヒラギノ角ゴ Pro W3"/>
              </a:rPr>
              <a:t>. Your brain is trying to fit this into three groups, but it can’t do it easily without a number falling off.</a:t>
            </a:r>
          </a:p>
          <a:p>
            <a:endParaRPr lang="en-US" altLang="en-US" smtClean="0">
              <a:latin typeface="Verdana" panose="020B0604030504040204" pitchFamily="34" charset="0"/>
              <a:ea typeface="ヒラギノ角ゴ Pro W3"/>
              <a:cs typeface="ヒラギノ角ゴ Pro W3"/>
            </a:endParaRPr>
          </a:p>
          <a:p>
            <a:r>
              <a:rPr lang="en-US" altLang="en-US" smtClean="0">
                <a:latin typeface="Verdana" panose="020B0604030504040204" pitchFamily="34" charset="0"/>
                <a:ea typeface="ヒラギノ角ゴ Pro W3"/>
                <a:cs typeface="ヒラギノ角ゴ Pro W3"/>
              </a:rPr>
              <a:t>“But wait!”, you might say, “That’s j*ust </a:t>
            </a:r>
            <a:r>
              <a:rPr lang="en-US" altLang="en-US" b="1" smtClean="0">
                <a:latin typeface="Verdana" panose="020B0604030504040204" pitchFamily="34" charset="0"/>
                <a:ea typeface="ヒラギノ角ゴ Pro W3"/>
                <a:cs typeface="ヒラギノ角ゴ Pro W3"/>
              </a:rPr>
              <a:t>Jenny’s</a:t>
            </a:r>
            <a:r>
              <a:rPr lang="en-US" altLang="en-US" smtClean="0">
                <a:latin typeface="Verdana" panose="020B0604030504040204" pitchFamily="34" charset="0"/>
                <a:ea typeface="ヒラギノ角ゴ Pro W3"/>
                <a:cs typeface="ヒラギノ角ゴ Pro W3"/>
              </a:rPr>
              <a:t> number backwards! With an LA area code! I can totally remember that now!”</a:t>
            </a: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a:cs typeface="ヒラギノ角ゴ Pro W3"/>
              </a:defRPr>
            </a:lvl1pPr>
            <a:lvl2pPr marL="742950" indent="-285750">
              <a:defRPr kumimoji="1" sz="2400">
                <a:solidFill>
                  <a:schemeClr val="tx1"/>
                </a:solidFill>
                <a:latin typeface="Verdana" panose="020B0604030504040204" pitchFamily="34" charset="0"/>
                <a:ea typeface="ヒラギノ角ゴ Pro W3"/>
                <a:cs typeface="ヒラギノ角ゴ Pro W3"/>
              </a:defRPr>
            </a:lvl2pPr>
            <a:lvl3pPr marL="1143000" indent="-228600">
              <a:defRPr kumimoji="1" sz="2400">
                <a:solidFill>
                  <a:schemeClr val="tx1"/>
                </a:solidFill>
                <a:latin typeface="Verdana" panose="020B0604030504040204" pitchFamily="34" charset="0"/>
                <a:ea typeface="ヒラギノ角ゴ Pro W3"/>
                <a:cs typeface="ヒラギノ角ゴ Pro W3"/>
              </a:defRPr>
            </a:lvl3pPr>
            <a:lvl4pPr marL="1600200" indent="-228600">
              <a:defRPr kumimoji="1" sz="2400">
                <a:solidFill>
                  <a:schemeClr val="tx1"/>
                </a:solidFill>
                <a:latin typeface="Verdana" panose="020B0604030504040204" pitchFamily="34" charset="0"/>
                <a:ea typeface="ヒラギノ角ゴ Pro W3"/>
                <a:cs typeface="ヒラギノ角ゴ Pro W3"/>
              </a:defRPr>
            </a:lvl4pPr>
            <a:lvl5pPr marL="2057400" indent="-228600">
              <a:defRPr kumimoji="1" sz="2400">
                <a:solidFill>
                  <a:schemeClr val="tx1"/>
                </a:solidFill>
                <a:latin typeface="Verdana" panose="020B0604030504040204" pitchFamily="34" charset="0"/>
                <a:ea typeface="ヒラギノ角ゴ Pro W3"/>
                <a:cs typeface="ヒラギノ角ゴ Pro W3"/>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9pPr>
          </a:lstStyle>
          <a:p>
            <a:fld id="{74B165E8-100C-44F2-AC77-7285395B852F}" type="slidenum">
              <a:rPr kumimoji="0" lang="en-US" altLang="en-US" sz="1200" smtClean="0">
                <a:solidFill>
                  <a:srgbClr val="000000"/>
                </a:solidFill>
              </a:rPr>
              <a:pPr/>
              <a:t>165</a:t>
            </a:fld>
            <a:endParaRPr kumimoji="0" lang="en-US" altLang="en-US" sz="1200" smtClean="0">
              <a:solidFill>
                <a:srgbClr val="000000"/>
              </a:solidFill>
            </a:endParaRPr>
          </a:p>
        </p:txBody>
      </p:sp>
    </p:spTree>
    <p:extLst>
      <p:ext uri="{BB962C8B-B14F-4D97-AF65-F5344CB8AC3E}">
        <p14:creationId xmlns:p14="http://schemas.microsoft.com/office/powerpoint/2010/main" val="95018332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Verdana" panose="020B0604030504040204" pitchFamily="34" charset="0"/>
                <a:ea typeface="ヒラギノ角ゴ Pro W3"/>
                <a:cs typeface="ヒラギノ角ゴ Pro W3"/>
              </a:rPr>
              <a:t>…and you’d be right</a:t>
            </a:r>
            <a:r>
              <a:rPr lang="en-US" altLang="en-US" b="1" smtClean="0">
                <a:latin typeface="Verdana" panose="020B0604030504040204" pitchFamily="34" charset="0"/>
                <a:ea typeface="ヒラギノ角ゴ Pro W3"/>
                <a:cs typeface="ヒラギノ角ゴ Pro W3"/>
              </a:rPr>
              <a:t>. I bet you can even remember this fifteen digit number</a:t>
            </a:r>
            <a:r>
              <a:rPr lang="en-US" altLang="en-US" smtClean="0">
                <a:latin typeface="Verdana" panose="020B0604030504040204" pitchFamily="34" charset="0"/>
                <a:ea typeface="ヒラギノ角ゴ Pro W3"/>
                <a:cs typeface="ヒラギノ角ゴ Pro W3"/>
              </a:rPr>
              <a:t> if you know US area codes, ’80s songs, and you’ve played Call of Duty.</a:t>
            </a:r>
          </a:p>
          <a:p>
            <a:endParaRPr lang="en-US" altLang="en-US" smtClean="0">
              <a:latin typeface="Verdana" panose="020B0604030504040204" pitchFamily="34" charset="0"/>
              <a:ea typeface="ヒラギノ角ゴ Pro W3"/>
              <a:cs typeface="ヒラギノ角ゴ Pro W3"/>
            </a:endParaRPr>
          </a:p>
          <a:p>
            <a:r>
              <a:rPr lang="en-US" altLang="en-US" smtClean="0">
                <a:latin typeface="Verdana" panose="020B0604030504040204" pitchFamily="34" charset="0"/>
                <a:ea typeface="ヒラギノ角ゴ Pro W3"/>
                <a:cs typeface="ヒラギノ角ゴ Pro W3"/>
              </a:rPr>
              <a:t>That’s because in this case, we’re not dealing with short term memory alone</a:t>
            </a:r>
            <a:r>
              <a:rPr lang="en-US" altLang="en-US" b="1" smtClean="0">
                <a:latin typeface="Verdana" panose="020B0604030504040204" pitchFamily="34" charset="0"/>
                <a:ea typeface="ヒラギノ角ゴ Pro W3"/>
                <a:cs typeface="ヒラギノ角ゴ Pro W3"/>
              </a:rPr>
              <a:t>. After 30 seconds</a:t>
            </a:r>
            <a:r>
              <a:rPr lang="en-US" altLang="en-US" smtClean="0">
                <a:latin typeface="Verdana" panose="020B0604030504040204" pitchFamily="34" charset="0"/>
                <a:ea typeface="ヒラギノ角ゴ Pro W3"/>
                <a:cs typeface="ヒラギノ角ゴ Pro W3"/>
              </a:rPr>
              <a:t>, if all goes well, your brain will try and move that information into intermediate memory. 2-3 hours later, if all goes well, it goes into </a:t>
            </a:r>
            <a:r>
              <a:rPr lang="en-US" altLang="en-US" b="1" smtClean="0">
                <a:latin typeface="Verdana" panose="020B0604030504040204" pitchFamily="34" charset="0"/>
                <a:ea typeface="ヒラギノ角ゴ Pro W3"/>
                <a:cs typeface="ヒラギノ角ゴ Pro W3"/>
              </a:rPr>
              <a:t>long term memory</a:t>
            </a:r>
            <a:r>
              <a:rPr lang="en-US" altLang="en-US" smtClean="0">
                <a:latin typeface="Verdana" panose="020B0604030504040204" pitchFamily="34" charset="0"/>
                <a:ea typeface="ヒラギノ角ゴ Pro W3"/>
                <a:cs typeface="ヒラギノ角ゴ Pro W3"/>
              </a:rPr>
              <a:t>. In long term memory, those chunks of objects become </a:t>
            </a:r>
            <a:r>
              <a:rPr lang="en-US" altLang="en-US" b="1" smtClean="0">
                <a:latin typeface="Verdana" panose="020B0604030504040204" pitchFamily="34" charset="0"/>
                <a:ea typeface="ヒラギノ角ゴ Pro W3"/>
                <a:cs typeface="ヒラギノ角ゴ Pro W3"/>
              </a:rPr>
              <a:t>unique</a:t>
            </a:r>
            <a:r>
              <a:rPr lang="en-US" altLang="en-US" smtClean="0">
                <a:latin typeface="Verdana" panose="020B0604030504040204" pitchFamily="34" charset="0"/>
                <a:ea typeface="ヒラギノ角ゴ Pro W3"/>
                <a:cs typeface="ヒラギノ角ゴ Pro W3"/>
              </a:rPr>
              <a:t> </a:t>
            </a:r>
            <a:r>
              <a:rPr lang="en-US" altLang="en-US" b="1" smtClean="0">
                <a:latin typeface="Verdana" panose="020B0604030504040204" pitchFamily="34" charset="0"/>
                <a:ea typeface="ヒラギノ角ゴ Pro W3"/>
                <a:cs typeface="ヒラギノ角ゴ Pro W3"/>
              </a:rPr>
              <a:t>objects</a:t>
            </a:r>
            <a:r>
              <a:rPr lang="en-US" altLang="en-US" smtClean="0">
                <a:latin typeface="Verdana" panose="020B0604030504040204" pitchFamily="34" charset="0"/>
                <a:ea typeface="ヒラギノ角ゴ Pro W3"/>
                <a:cs typeface="ヒラギノ角ゴ Pro W3"/>
              </a:rPr>
              <a:t> themselves</a:t>
            </a:r>
            <a:r>
              <a:rPr lang="en-US" altLang="en-US" b="1" smtClean="0">
                <a:latin typeface="Verdana" panose="020B0604030504040204" pitchFamily="34" charset="0"/>
                <a:ea typeface="ヒラギノ角ゴ Pro W3"/>
                <a:cs typeface="ヒラギノ角ゴ Pro W3"/>
              </a:rPr>
              <a:t>. </a:t>
            </a:r>
            <a:r>
              <a:rPr lang="en-US" altLang="en-US" smtClean="0">
                <a:latin typeface="Verdana" panose="020B0604030504040204" pitchFamily="34" charset="0"/>
                <a:ea typeface="ヒラギノ角ゴ Pro W3"/>
                <a:cs typeface="ヒラギノ角ゴ Pro W3"/>
              </a:rPr>
              <a:t>Your brain is essentially compressing this data for you!</a:t>
            </a:r>
          </a:p>
          <a:p>
            <a:endParaRPr lang="en-US" altLang="en-US" smtClean="0">
              <a:latin typeface="Verdana" panose="020B0604030504040204" pitchFamily="34" charset="0"/>
              <a:ea typeface="ヒラギノ角ゴ Pro W3"/>
              <a:cs typeface="ヒラギノ角ゴ Pro W3"/>
            </a:endParaRPr>
          </a:p>
          <a:p>
            <a:r>
              <a:rPr lang="en-US" altLang="en-US" smtClean="0">
                <a:latin typeface="Verdana" panose="020B0604030504040204" pitchFamily="34" charset="0"/>
                <a:ea typeface="ヒラギノ角ゴ Pro W3"/>
                <a:cs typeface="ヒラギノ角ゴ Pro W3"/>
              </a:rPr>
              <a:t>Anyway, you’re probably super bored of this five minute intro to brain theory. The real question is…</a:t>
            </a: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a:cs typeface="ヒラギノ角ゴ Pro W3"/>
              </a:defRPr>
            </a:lvl1pPr>
            <a:lvl2pPr marL="742950" indent="-285750">
              <a:defRPr kumimoji="1" sz="2400">
                <a:solidFill>
                  <a:schemeClr val="tx1"/>
                </a:solidFill>
                <a:latin typeface="Verdana" panose="020B0604030504040204" pitchFamily="34" charset="0"/>
                <a:ea typeface="ヒラギノ角ゴ Pro W3"/>
                <a:cs typeface="ヒラギノ角ゴ Pro W3"/>
              </a:defRPr>
            </a:lvl2pPr>
            <a:lvl3pPr marL="1143000" indent="-228600">
              <a:defRPr kumimoji="1" sz="2400">
                <a:solidFill>
                  <a:schemeClr val="tx1"/>
                </a:solidFill>
                <a:latin typeface="Verdana" panose="020B0604030504040204" pitchFamily="34" charset="0"/>
                <a:ea typeface="ヒラギノ角ゴ Pro W3"/>
                <a:cs typeface="ヒラギノ角ゴ Pro W3"/>
              </a:defRPr>
            </a:lvl3pPr>
            <a:lvl4pPr marL="1600200" indent="-228600">
              <a:defRPr kumimoji="1" sz="2400">
                <a:solidFill>
                  <a:schemeClr val="tx1"/>
                </a:solidFill>
                <a:latin typeface="Verdana" panose="020B0604030504040204" pitchFamily="34" charset="0"/>
                <a:ea typeface="ヒラギノ角ゴ Pro W3"/>
                <a:cs typeface="ヒラギノ角ゴ Pro W3"/>
              </a:defRPr>
            </a:lvl4pPr>
            <a:lvl5pPr marL="2057400" indent="-228600">
              <a:defRPr kumimoji="1" sz="2400">
                <a:solidFill>
                  <a:schemeClr val="tx1"/>
                </a:solidFill>
                <a:latin typeface="Verdana" panose="020B0604030504040204" pitchFamily="34" charset="0"/>
                <a:ea typeface="ヒラギノ角ゴ Pro W3"/>
                <a:cs typeface="ヒラギノ角ゴ Pro W3"/>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9pPr>
          </a:lstStyle>
          <a:p>
            <a:fld id="{45C297A7-D73F-4DDB-9A49-4D0339F2C68E}" type="slidenum">
              <a:rPr kumimoji="0" lang="en-US" altLang="en-US" sz="1200" smtClean="0">
                <a:solidFill>
                  <a:srgbClr val="000000"/>
                </a:solidFill>
              </a:rPr>
              <a:pPr/>
              <a:t>166</a:t>
            </a:fld>
            <a:endParaRPr kumimoji="0" lang="en-US" altLang="en-US" sz="1200" smtClean="0">
              <a:solidFill>
                <a:srgbClr val="000000"/>
              </a:solidFill>
            </a:endParaRPr>
          </a:p>
        </p:txBody>
      </p:sp>
    </p:spTree>
    <p:extLst>
      <p:ext uri="{BB962C8B-B14F-4D97-AF65-F5344CB8AC3E}">
        <p14:creationId xmlns:p14="http://schemas.microsoft.com/office/powerpoint/2010/main" val="344072004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Verdana" panose="020B0604030504040204" pitchFamily="34" charset="0"/>
                <a:ea typeface="ヒラギノ角ゴ Pro W3"/>
                <a:cs typeface="ヒラギノ角ゴ Pro W3"/>
              </a:rPr>
              <a:t>…now that I know this one weird trick about the number three, how do I use this information to make games better?</a:t>
            </a:r>
          </a:p>
          <a:p>
            <a:endParaRPr lang="en-US" altLang="en-US" smtClean="0">
              <a:latin typeface="Verdana" panose="020B0604030504040204" pitchFamily="34" charset="0"/>
              <a:ea typeface="ヒラギノ角ゴ Pro W3"/>
              <a:cs typeface="ヒラギノ角ゴ Pro W3"/>
            </a:endParaRPr>
          </a:p>
          <a:p>
            <a:r>
              <a:rPr lang="en-US" altLang="en-US" smtClean="0">
                <a:latin typeface="Verdana" panose="020B0604030504040204" pitchFamily="34" charset="0"/>
                <a:ea typeface="ヒラギノ角ゴ Pro W3"/>
                <a:cs typeface="ヒラギノ角ゴ Pro W3"/>
              </a:rPr>
              <a:t>Well, since we’re dealing with perception of information, UI design is a no brainer to apply it to. </a:t>
            </a: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a:cs typeface="ヒラギノ角ゴ Pro W3"/>
              </a:defRPr>
            </a:lvl1pPr>
            <a:lvl2pPr marL="742950" indent="-285750">
              <a:defRPr kumimoji="1" sz="2400">
                <a:solidFill>
                  <a:schemeClr val="tx1"/>
                </a:solidFill>
                <a:latin typeface="Verdana" panose="020B0604030504040204" pitchFamily="34" charset="0"/>
                <a:ea typeface="ヒラギノ角ゴ Pro W3"/>
                <a:cs typeface="ヒラギノ角ゴ Pro W3"/>
              </a:defRPr>
            </a:lvl2pPr>
            <a:lvl3pPr marL="1143000" indent="-228600">
              <a:defRPr kumimoji="1" sz="2400">
                <a:solidFill>
                  <a:schemeClr val="tx1"/>
                </a:solidFill>
                <a:latin typeface="Verdana" panose="020B0604030504040204" pitchFamily="34" charset="0"/>
                <a:ea typeface="ヒラギノ角ゴ Pro W3"/>
                <a:cs typeface="ヒラギノ角ゴ Pro W3"/>
              </a:defRPr>
            </a:lvl3pPr>
            <a:lvl4pPr marL="1600200" indent="-228600">
              <a:defRPr kumimoji="1" sz="2400">
                <a:solidFill>
                  <a:schemeClr val="tx1"/>
                </a:solidFill>
                <a:latin typeface="Verdana" panose="020B0604030504040204" pitchFamily="34" charset="0"/>
                <a:ea typeface="ヒラギノ角ゴ Pro W3"/>
                <a:cs typeface="ヒラギノ角ゴ Pro W3"/>
              </a:defRPr>
            </a:lvl4pPr>
            <a:lvl5pPr marL="2057400" indent="-228600">
              <a:defRPr kumimoji="1" sz="2400">
                <a:solidFill>
                  <a:schemeClr val="tx1"/>
                </a:solidFill>
                <a:latin typeface="Verdana" panose="020B0604030504040204" pitchFamily="34" charset="0"/>
                <a:ea typeface="ヒラギノ角ゴ Pro W3"/>
                <a:cs typeface="ヒラギノ角ゴ Pro W3"/>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9pPr>
          </a:lstStyle>
          <a:p>
            <a:fld id="{D13E75A7-0B02-4BC5-8C1B-9CDEBF2571B8}" type="slidenum">
              <a:rPr kumimoji="0" lang="en-US" altLang="en-US" sz="1200" smtClean="0">
                <a:solidFill>
                  <a:srgbClr val="000000"/>
                </a:solidFill>
              </a:rPr>
              <a:pPr/>
              <a:t>167</a:t>
            </a:fld>
            <a:endParaRPr kumimoji="0" lang="en-US" altLang="en-US" sz="1200" smtClean="0">
              <a:solidFill>
                <a:srgbClr val="000000"/>
              </a:solidFill>
            </a:endParaRPr>
          </a:p>
        </p:txBody>
      </p:sp>
    </p:spTree>
    <p:extLst>
      <p:ext uri="{BB962C8B-B14F-4D97-AF65-F5344CB8AC3E}">
        <p14:creationId xmlns:p14="http://schemas.microsoft.com/office/powerpoint/2010/main" val="133277422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Verdana" panose="020B0604030504040204" pitchFamily="34" charset="0"/>
                <a:ea typeface="ヒラギノ角ゴ Pro W3"/>
                <a:cs typeface="ヒラギノ角ゴ Pro W3"/>
              </a:rPr>
              <a:t>Take Roundabout’s main menu. Instead of your standard vertical list of five menu options, we split it by rows into two chunks – one row for gameplay stuff that matters, one row for housekeeping. That way, we make sure that we’re driving players towards gameplay with zero thought on their end, while at the same time not burying everything else.</a:t>
            </a:r>
          </a:p>
          <a:p>
            <a:endParaRPr lang="en-US" altLang="en-US" smtClean="0">
              <a:latin typeface="Verdana" panose="020B0604030504040204" pitchFamily="34" charset="0"/>
              <a:ea typeface="ヒラギノ角ゴ Pro W3"/>
              <a:cs typeface="ヒラギノ角ゴ Pro W3"/>
            </a:endParaRPr>
          </a:p>
          <a:p>
            <a:r>
              <a:rPr lang="en-US" altLang="en-US" smtClean="0">
                <a:latin typeface="Verdana" panose="020B0604030504040204" pitchFamily="34" charset="0"/>
                <a:ea typeface="ヒラギノ角ゴ Pro W3"/>
                <a:cs typeface="ヒラギノ角ゴ Pro W3"/>
              </a:rPr>
              <a:t>As a bonus, it means all but one of our main menu buttons benefit from Fitt’s Law, since every button is on an edge instead of in a one dimensional list. </a:t>
            </a:r>
          </a:p>
        </p:txBody>
      </p:sp>
      <p:sp>
        <p:nvSpPr>
          <p:cNvPr id="4" name="Slide Number Placeholder 3"/>
          <p:cNvSpPr>
            <a:spLocks noGrp="1"/>
          </p:cNvSpPr>
          <p:nvPr>
            <p:ph type="sldNum" sz="quarter" idx="5"/>
          </p:nvPr>
        </p:nvSpPr>
        <p:spPr/>
        <p:txBody>
          <a:bodyPr/>
          <a:lstStyle/>
          <a:p>
            <a:pPr>
              <a:defRPr/>
            </a:pPr>
            <a:fld id="{F76C0477-ECAE-4C19-B961-E946C311C094}" type="slidenum">
              <a:rPr lang="en-US" altLang="en-US" smtClean="0">
                <a:solidFill>
                  <a:srgbClr val="000000"/>
                </a:solidFill>
              </a:rPr>
              <a:pPr>
                <a:defRPr/>
              </a:pPr>
              <a:t>168</a:t>
            </a:fld>
            <a:endParaRPr lang="en-US" altLang="en-US" dirty="0">
              <a:solidFill>
                <a:srgbClr val="000000"/>
              </a:solidFill>
            </a:endParaRPr>
          </a:p>
        </p:txBody>
      </p:sp>
    </p:spTree>
    <p:extLst>
      <p:ext uri="{BB962C8B-B14F-4D97-AF65-F5344CB8AC3E}">
        <p14:creationId xmlns:p14="http://schemas.microsoft.com/office/powerpoint/2010/main" val="280321829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Verdana" panose="020B0604030504040204" pitchFamily="34" charset="0"/>
                <a:ea typeface="ヒラギノ角ゴ Pro W3"/>
                <a:cs typeface="ヒラギノ角ゴ Pro W3"/>
              </a:rPr>
              <a:t>You can also use chunking for evil. Take Roundabout’s Challenges menu! </a:t>
            </a:r>
          </a:p>
          <a:p>
            <a:endParaRPr lang="en-US" altLang="en-US" smtClean="0">
              <a:latin typeface="Verdana" panose="020B0604030504040204" pitchFamily="34" charset="0"/>
              <a:ea typeface="ヒラギノ角ゴ Pro W3"/>
              <a:cs typeface="ヒラギノ角ゴ Pro W3"/>
            </a:endParaRPr>
          </a:p>
          <a:p>
            <a:r>
              <a:rPr lang="en-US" altLang="en-US" smtClean="0">
                <a:latin typeface="Verdana" panose="020B0604030504040204" pitchFamily="34" charset="0"/>
                <a:ea typeface="ヒラギノ角ゴ Pro W3"/>
                <a:cs typeface="ヒラギノ角ゴ Pro W3"/>
              </a:rPr>
              <a:t>The ideal chunk group for this would be 3x3. However, that was easily chunkable, and it gave the impression of a small challenge list. Instead, we did two rows of four and an extra item, which made slightly harder for players to internalize all of the challenges at once – which makes it feel bigger!</a:t>
            </a:r>
          </a:p>
          <a:p>
            <a:endParaRPr lang="en-US" altLang="en-US" smtClean="0">
              <a:latin typeface="Verdana" panose="020B0604030504040204" pitchFamily="34" charset="0"/>
              <a:ea typeface="ヒラギノ角ゴ Pro W3"/>
              <a:cs typeface="ヒラギノ角ゴ Pro W3"/>
            </a:endParaRPr>
          </a:p>
          <a:p>
            <a:r>
              <a:rPr lang="en-US" altLang="en-US" smtClean="0">
                <a:latin typeface="Verdana" panose="020B0604030504040204" pitchFamily="34" charset="0"/>
                <a:ea typeface="ヒラギノ角ゴ Pro W3"/>
                <a:cs typeface="ヒラギノ角ゴ Pro W3"/>
              </a:rPr>
              <a:t>Yep, it’s an asshole thing to do, but </a:t>
            </a:r>
          </a:p>
        </p:txBody>
      </p:sp>
      <p:sp>
        <p:nvSpPr>
          <p:cNvPr id="4" name="Slide Number Placeholder 3"/>
          <p:cNvSpPr>
            <a:spLocks noGrp="1"/>
          </p:cNvSpPr>
          <p:nvPr>
            <p:ph type="sldNum" sz="quarter" idx="5"/>
          </p:nvPr>
        </p:nvSpPr>
        <p:spPr/>
        <p:txBody>
          <a:bodyPr/>
          <a:lstStyle/>
          <a:p>
            <a:pPr>
              <a:defRPr/>
            </a:pPr>
            <a:fld id="{E3948960-232A-465A-B4FF-2E44DCA6A0D7}" type="slidenum">
              <a:rPr lang="en-US" altLang="en-US" smtClean="0">
                <a:solidFill>
                  <a:srgbClr val="000000"/>
                </a:solidFill>
              </a:rPr>
              <a:pPr>
                <a:defRPr/>
              </a:pPr>
              <a:t>169</a:t>
            </a:fld>
            <a:endParaRPr lang="en-US" altLang="en-US" dirty="0">
              <a:solidFill>
                <a:srgbClr val="000000"/>
              </a:solidFill>
            </a:endParaRPr>
          </a:p>
        </p:txBody>
      </p:sp>
    </p:spTree>
    <p:extLst>
      <p:ext uri="{BB962C8B-B14F-4D97-AF65-F5344CB8AC3E}">
        <p14:creationId xmlns:p14="http://schemas.microsoft.com/office/powerpoint/2010/main" val="3182617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17</a:t>
            </a:fld>
            <a:endParaRPr lang="en-US"/>
          </a:p>
        </p:txBody>
      </p:sp>
    </p:spTree>
    <p:extLst>
      <p:ext uri="{BB962C8B-B14F-4D97-AF65-F5344CB8AC3E}">
        <p14:creationId xmlns:p14="http://schemas.microsoft.com/office/powerpoint/2010/main" val="100549832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Verdana" panose="020B0604030504040204" pitchFamily="34" charset="0"/>
                <a:ea typeface="ヒラギノ角ゴ Pro W3"/>
                <a:cs typeface="ヒラギノ角ゴ Pro W3"/>
              </a:rPr>
              <a:t>I </a:t>
            </a:r>
            <a:r>
              <a:rPr lang="en-US" altLang="en-US" i="1" smtClean="0">
                <a:latin typeface="Verdana" panose="020B0604030504040204" pitchFamily="34" charset="0"/>
                <a:ea typeface="ヒラギノ角ゴ Pro W3"/>
                <a:cs typeface="ヒラギノ角ゴ Pro W3"/>
              </a:rPr>
              <a:t>am </a:t>
            </a:r>
            <a:r>
              <a:rPr lang="en-US" altLang="en-US" smtClean="0">
                <a:latin typeface="Verdana" panose="020B0604030504040204" pitchFamily="34" charset="0"/>
                <a:ea typeface="ヒラギノ角ゴ Pro W3"/>
                <a:cs typeface="ヒラギノ角ゴ Pro W3"/>
              </a:rPr>
              <a:t>gaming’s biggest asshole of 2013. It’s the least I could do to hold up my reputation.</a:t>
            </a:r>
          </a:p>
        </p:txBody>
      </p:sp>
      <p:sp>
        <p:nvSpPr>
          <p:cNvPr id="4" name="Slide Number Placeholder 3"/>
          <p:cNvSpPr>
            <a:spLocks noGrp="1"/>
          </p:cNvSpPr>
          <p:nvPr>
            <p:ph type="sldNum" sz="quarter" idx="5"/>
          </p:nvPr>
        </p:nvSpPr>
        <p:spPr/>
        <p:txBody>
          <a:bodyPr/>
          <a:lstStyle/>
          <a:p>
            <a:pPr>
              <a:defRPr/>
            </a:pPr>
            <a:fld id="{B54195D2-CCF9-45A4-91F4-32681D3F62C1}" type="slidenum">
              <a:rPr lang="en-US" altLang="en-US" smtClean="0">
                <a:solidFill>
                  <a:srgbClr val="000000"/>
                </a:solidFill>
              </a:rPr>
              <a:pPr>
                <a:defRPr/>
              </a:pPr>
              <a:t>170</a:t>
            </a:fld>
            <a:endParaRPr lang="en-US" altLang="en-US" dirty="0">
              <a:solidFill>
                <a:srgbClr val="000000"/>
              </a:solidFill>
            </a:endParaRPr>
          </a:p>
        </p:txBody>
      </p:sp>
    </p:spTree>
    <p:extLst>
      <p:ext uri="{BB962C8B-B14F-4D97-AF65-F5344CB8AC3E}">
        <p14:creationId xmlns:p14="http://schemas.microsoft.com/office/powerpoint/2010/main" val="113313481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Verdana" panose="020B0604030504040204" pitchFamily="34" charset="0"/>
                <a:ea typeface="ヒラギノ角ゴ Pro W3"/>
                <a:cs typeface="ヒラギノ角ゴ Pro W3"/>
              </a:rPr>
              <a:t>The best case for perceptual optimization, </a:t>
            </a:r>
            <a:r>
              <a:rPr lang="en-US" altLang="en-US" i="1" smtClean="0">
                <a:latin typeface="Verdana" panose="020B0604030504040204" pitchFamily="34" charset="0"/>
                <a:ea typeface="ヒラギノ角ゴ Pro W3"/>
                <a:cs typeface="ヒラギノ角ゴ Pro W3"/>
              </a:rPr>
              <a:t>and actually the</a:t>
            </a:r>
            <a:r>
              <a:rPr lang="en-US" altLang="en-US" smtClean="0">
                <a:latin typeface="Verdana" panose="020B0604030504040204" pitchFamily="34" charset="0"/>
                <a:ea typeface="ヒラギノ角ゴ Pro W3"/>
                <a:cs typeface="ヒラギノ角ゴ Pro W3"/>
              </a:rPr>
              <a:t> worst case too, is The Gunstringer. I was the lead designer on The Gunstringer, which was an on rails Kinect shooter with a skeleton marionette puppet. It was really the </a:t>
            </a:r>
            <a:r>
              <a:rPr lang="en-US" altLang="en-US" b="1" smtClean="0">
                <a:latin typeface="Verdana" panose="020B0604030504040204" pitchFamily="34" charset="0"/>
                <a:ea typeface="ヒラギノ角ゴ Pro W3"/>
                <a:cs typeface="ヒラギノ角ゴ Pro W3"/>
              </a:rPr>
              <a:t>start</a:t>
            </a:r>
            <a:r>
              <a:rPr lang="en-US" altLang="en-US" smtClean="0">
                <a:latin typeface="Verdana" panose="020B0604030504040204" pitchFamily="34" charset="0"/>
                <a:ea typeface="ヒラギノ角ゴ Pro W3"/>
                <a:cs typeface="ヒラギノ角ゴ Pro W3"/>
              </a:rPr>
              <a:t> of the “skeleton phase” of my career I find myself in at the moment.</a:t>
            </a:r>
          </a:p>
          <a:p>
            <a:endParaRPr lang="en-US" altLang="en-US" smtClean="0">
              <a:latin typeface="Verdana" panose="020B0604030504040204" pitchFamily="34" charset="0"/>
              <a:ea typeface="ヒラギノ角ゴ Pro W3"/>
              <a:cs typeface="ヒラギノ角ゴ Pro W3"/>
            </a:endParaRPr>
          </a:p>
          <a:p>
            <a:r>
              <a:rPr lang="en-US" altLang="en-US" b="1" smtClean="0">
                <a:latin typeface="Verdana" panose="020B0604030504040204" pitchFamily="34" charset="0"/>
                <a:ea typeface="ヒラギノ角ゴ Pro W3"/>
                <a:cs typeface="ヒラギノ角ゴ Pro W3"/>
              </a:rPr>
              <a:t>Because</a:t>
            </a:r>
            <a:r>
              <a:rPr lang="en-US" altLang="en-US" smtClean="0">
                <a:latin typeface="Verdana" panose="020B0604030504040204" pitchFamily="34" charset="0"/>
                <a:ea typeface="ヒラギノ角ゴ Pro W3"/>
                <a:cs typeface="ヒラギノ角ゴ Pro W3"/>
              </a:rPr>
              <a:t> everything was on rails, it meant we had incredibly tight control over everything the player saw, making it </a:t>
            </a:r>
            <a:r>
              <a:rPr lang="en-US" altLang="en-US" i="1" smtClean="0">
                <a:latin typeface="Verdana" panose="020B0604030504040204" pitchFamily="34" charset="0"/>
                <a:ea typeface="ヒラギノ角ゴ Pro W3"/>
                <a:cs typeface="ヒラギノ角ゴ Pro W3"/>
              </a:rPr>
              <a:t>perfect</a:t>
            </a:r>
            <a:r>
              <a:rPr lang="en-US" altLang="en-US" smtClean="0">
                <a:latin typeface="Verdana" panose="020B0604030504040204" pitchFamily="34" charset="0"/>
                <a:ea typeface="ヒラギノ角ゴ Pro W3"/>
                <a:cs typeface="ヒラギノ角ゴ Pro W3"/>
              </a:rPr>
              <a:t> for this kind of perception optimization.  It’s </a:t>
            </a:r>
            <a:r>
              <a:rPr lang="en-US" altLang="en-US" i="1" smtClean="0">
                <a:latin typeface="Verdana" panose="020B0604030504040204" pitchFamily="34" charset="0"/>
                <a:ea typeface="ヒラギノ角ゴ Pro W3"/>
                <a:cs typeface="ヒラギノ角ゴ Pro W3"/>
              </a:rPr>
              <a:t>also</a:t>
            </a:r>
            <a:r>
              <a:rPr lang="en-US" altLang="en-US" smtClean="0">
                <a:latin typeface="Verdana" panose="020B0604030504040204" pitchFamily="34" charset="0"/>
                <a:ea typeface="ヒラギノ角ゴ Pro W3"/>
                <a:cs typeface="ヒラギノ角ゴ Pro W3"/>
              </a:rPr>
              <a:t> is a pretty good example about what happens if you apply the rule of threes the wrong way. Here’s why:</a:t>
            </a: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a:cs typeface="ヒラギノ角ゴ Pro W3"/>
              </a:defRPr>
            </a:lvl1pPr>
            <a:lvl2pPr marL="742950" indent="-285750">
              <a:defRPr kumimoji="1" sz="2400">
                <a:solidFill>
                  <a:schemeClr val="tx1"/>
                </a:solidFill>
                <a:latin typeface="Verdana" panose="020B0604030504040204" pitchFamily="34" charset="0"/>
                <a:ea typeface="ヒラギノ角ゴ Pro W3"/>
                <a:cs typeface="ヒラギノ角ゴ Pro W3"/>
              </a:defRPr>
            </a:lvl2pPr>
            <a:lvl3pPr marL="1143000" indent="-228600">
              <a:defRPr kumimoji="1" sz="2400">
                <a:solidFill>
                  <a:schemeClr val="tx1"/>
                </a:solidFill>
                <a:latin typeface="Verdana" panose="020B0604030504040204" pitchFamily="34" charset="0"/>
                <a:ea typeface="ヒラギノ角ゴ Pro W3"/>
                <a:cs typeface="ヒラギノ角ゴ Pro W3"/>
              </a:defRPr>
            </a:lvl3pPr>
            <a:lvl4pPr marL="1600200" indent="-228600">
              <a:defRPr kumimoji="1" sz="2400">
                <a:solidFill>
                  <a:schemeClr val="tx1"/>
                </a:solidFill>
                <a:latin typeface="Verdana" panose="020B0604030504040204" pitchFamily="34" charset="0"/>
                <a:ea typeface="ヒラギノ角ゴ Pro W3"/>
                <a:cs typeface="ヒラギノ角ゴ Pro W3"/>
              </a:defRPr>
            </a:lvl4pPr>
            <a:lvl5pPr marL="2057400" indent="-228600">
              <a:defRPr kumimoji="1" sz="2400">
                <a:solidFill>
                  <a:schemeClr val="tx1"/>
                </a:solidFill>
                <a:latin typeface="Verdana" panose="020B0604030504040204" pitchFamily="34" charset="0"/>
                <a:ea typeface="ヒラギノ角ゴ Pro W3"/>
                <a:cs typeface="ヒラギノ角ゴ Pro W3"/>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9pPr>
          </a:lstStyle>
          <a:p>
            <a:fld id="{2C5B4849-AD96-4D8C-8C93-6C2FAB0CBC57}" type="slidenum">
              <a:rPr kumimoji="0" lang="en-US" altLang="en-US" sz="1200" smtClean="0">
                <a:solidFill>
                  <a:srgbClr val="000000"/>
                </a:solidFill>
              </a:rPr>
              <a:pPr/>
              <a:t>171</a:t>
            </a:fld>
            <a:endParaRPr kumimoji="0" lang="en-US" altLang="en-US" sz="1200" smtClean="0">
              <a:solidFill>
                <a:srgbClr val="000000"/>
              </a:solidFill>
            </a:endParaRPr>
          </a:p>
        </p:txBody>
      </p:sp>
    </p:spTree>
    <p:extLst>
      <p:ext uri="{BB962C8B-B14F-4D97-AF65-F5344CB8AC3E}">
        <p14:creationId xmlns:p14="http://schemas.microsoft.com/office/powerpoint/2010/main" val="136975958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Verdana" panose="020B0604030504040204" pitchFamily="34" charset="0"/>
                <a:ea typeface="ヒラギノ角ゴ Pro W3"/>
                <a:cs typeface="ヒラギノ角ゴ Pro W3"/>
              </a:rPr>
              <a:t>The Gunstringer’s gun was a six shooter. In the groove, you’d </a:t>
            </a:r>
            <a:r>
              <a:rPr lang="en-US" altLang="en-US" b="1" smtClean="0">
                <a:latin typeface="Verdana" panose="020B0604030504040204" pitchFamily="34" charset="0"/>
                <a:ea typeface="ヒラギノ角ゴ Pro W3"/>
                <a:cs typeface="ヒラギノ角ゴ Pro W3"/>
              </a:rPr>
              <a:t>target</a:t>
            </a:r>
            <a:r>
              <a:rPr lang="en-US" altLang="en-US" smtClean="0">
                <a:latin typeface="Verdana" panose="020B0604030504040204" pitchFamily="34" charset="0"/>
                <a:ea typeface="ヒラギノ角ゴ Pro W3"/>
                <a:cs typeface="ヒラギノ角ゴ Pro W3"/>
              </a:rPr>
              <a:t> six things, then </a:t>
            </a:r>
            <a:r>
              <a:rPr lang="en-US" altLang="en-US" b="1" smtClean="0">
                <a:latin typeface="Verdana" panose="020B0604030504040204" pitchFamily="34" charset="0"/>
                <a:ea typeface="ヒラギノ角ゴ Pro W3"/>
                <a:cs typeface="ヒラギノ角ゴ Pro W3"/>
              </a:rPr>
              <a:t>shoot</a:t>
            </a:r>
            <a:r>
              <a:rPr lang="en-US" altLang="en-US" smtClean="0">
                <a:latin typeface="Verdana" panose="020B0604030504040204" pitchFamily="34" charset="0"/>
                <a:ea typeface="ヒラギノ角ゴ Pro W3"/>
                <a:cs typeface="ヒラギノ角ゴ Pro W3"/>
              </a:rPr>
              <a:t> six things. It’s a really nice example of using the rule of threes to help target acquisition, and the six shooter helped reinforce that 2x3 pattern.</a:t>
            </a:r>
          </a:p>
          <a:p>
            <a:pPr eaLnBrk="1" hangingPunct="1"/>
            <a:endParaRPr lang="en-US" altLang="en-US" smtClean="0">
              <a:latin typeface="Verdana" panose="020B0604030504040204" pitchFamily="34" charset="0"/>
              <a:ea typeface="ヒラギノ角ゴ Pro W3"/>
              <a:cs typeface="ヒラギノ角ゴ Pro W3"/>
            </a:endParaRPr>
          </a:p>
          <a:p>
            <a:pPr eaLnBrk="1" hangingPunct="1"/>
            <a:r>
              <a:rPr lang="en-US" altLang="en-US" smtClean="0">
                <a:latin typeface="Verdana" panose="020B0604030504040204" pitchFamily="34" charset="0"/>
                <a:ea typeface="ヒラギノ角ゴ Pro W3"/>
                <a:cs typeface="ヒラギノ角ゴ Pro W3"/>
              </a:rPr>
              <a:t>But, of course, I had to go and ruin a good thing. An enemy’s AI would spend a cycle </a:t>
            </a:r>
            <a:r>
              <a:rPr lang="en-US" altLang="en-US" b="1" smtClean="0">
                <a:latin typeface="Verdana" panose="020B0604030504040204" pitchFamily="34" charset="0"/>
                <a:ea typeface="ヒラギノ角ゴ Pro W3"/>
                <a:cs typeface="ヒラギノ角ゴ Pro W3"/>
              </a:rPr>
              <a:t>spawning</a:t>
            </a:r>
            <a:r>
              <a:rPr lang="en-US" altLang="en-US" smtClean="0">
                <a:latin typeface="Verdana" panose="020B0604030504040204" pitchFamily="34" charset="0"/>
                <a:ea typeface="ヒラギノ角ゴ Pro W3"/>
                <a:cs typeface="ヒラギノ角ゴ Pro W3"/>
              </a:rPr>
              <a:t>, a cycle </a:t>
            </a:r>
            <a:r>
              <a:rPr lang="en-US" altLang="en-US" b="1" smtClean="0">
                <a:latin typeface="Verdana" panose="020B0604030504040204" pitchFamily="34" charset="0"/>
                <a:ea typeface="ヒラギノ角ゴ Pro W3"/>
                <a:cs typeface="ヒラギノ角ゴ Pro W3"/>
              </a:rPr>
              <a:t>aiming</a:t>
            </a:r>
            <a:r>
              <a:rPr lang="en-US" altLang="en-US" smtClean="0">
                <a:latin typeface="Verdana" panose="020B0604030504040204" pitchFamily="34" charset="0"/>
                <a:ea typeface="ヒラギノ角ゴ Pro W3"/>
                <a:cs typeface="ヒラギノ角ゴ Pro W3"/>
              </a:rPr>
              <a:t>, a cycle </a:t>
            </a:r>
            <a:r>
              <a:rPr lang="en-US" altLang="en-US" b="1" smtClean="0">
                <a:latin typeface="Verdana" panose="020B0604030504040204" pitchFamily="34" charset="0"/>
                <a:ea typeface="ヒラギノ角ゴ Pro W3"/>
                <a:cs typeface="ヒラギノ角ゴ Pro W3"/>
              </a:rPr>
              <a:t>firing</a:t>
            </a:r>
            <a:r>
              <a:rPr lang="en-US" altLang="en-US" smtClean="0">
                <a:latin typeface="Verdana" panose="020B0604030504040204" pitchFamily="34" charset="0"/>
                <a:ea typeface="ヒラギノ角ゴ Pro W3"/>
                <a:cs typeface="ヒラギノ角ゴ Pro W3"/>
              </a:rPr>
              <a:t>, and a cycle </a:t>
            </a:r>
            <a:r>
              <a:rPr lang="en-US" altLang="en-US" b="1" smtClean="0">
                <a:latin typeface="Verdana" panose="020B0604030504040204" pitchFamily="34" charset="0"/>
                <a:ea typeface="ヒラギノ角ゴ Pro W3"/>
                <a:cs typeface="ヒラギノ角ゴ Pro W3"/>
              </a:rPr>
              <a:t>fleeing</a:t>
            </a:r>
            <a:r>
              <a:rPr lang="en-US" altLang="en-US" smtClean="0">
                <a:latin typeface="Verdana" panose="020B0604030504040204" pitchFamily="34" charset="0"/>
                <a:ea typeface="ヒラギノ角ゴ Pro W3"/>
                <a:cs typeface="ヒラギノ角ゴ Pro W3"/>
              </a:rPr>
              <a:t>. Because we were on a rail, I made all these states take the </a:t>
            </a:r>
            <a:r>
              <a:rPr lang="en-US" altLang="en-US" b="1" smtClean="0">
                <a:latin typeface="Verdana" panose="020B0604030504040204" pitchFamily="34" charset="0"/>
                <a:ea typeface="ヒラギノ角ゴ Pro W3"/>
                <a:cs typeface="ヒラギノ角ゴ Pro W3"/>
              </a:rPr>
              <a:t>same amount of time</a:t>
            </a:r>
            <a:r>
              <a:rPr lang="en-US" altLang="en-US" smtClean="0">
                <a:latin typeface="Verdana" panose="020B0604030504040204" pitchFamily="34" charset="0"/>
                <a:ea typeface="ヒラギノ角ゴ Pro W3"/>
                <a:cs typeface="ヒラギノ角ゴ Pro W3"/>
              </a:rPr>
              <a:t>. </a:t>
            </a:r>
            <a:r>
              <a:rPr lang="en-US" altLang="en-US" b="1" smtClean="0">
                <a:latin typeface="Verdana" panose="020B0604030504040204" pitchFamily="34" charset="0"/>
                <a:ea typeface="ヒラギノ角ゴ Pro W3"/>
                <a:cs typeface="ヒラギノ角ゴ Pro W3"/>
              </a:rPr>
              <a:t> </a:t>
            </a:r>
            <a:r>
              <a:rPr lang="en-US" altLang="en-US" smtClean="0">
                <a:latin typeface="Verdana" panose="020B0604030504040204" pitchFamily="34" charset="0"/>
                <a:ea typeface="ヒラギノ角ゴ Pro W3"/>
                <a:cs typeface="ヒラギノ角ゴ Pro W3"/>
              </a:rPr>
              <a:t>as the player aim and fire cycle.</a:t>
            </a:r>
          </a:p>
          <a:p>
            <a:pPr eaLnBrk="1" hangingPunct="1"/>
            <a:endParaRPr lang="en-US" altLang="en-US" smtClean="0">
              <a:latin typeface="Verdana" panose="020B0604030504040204" pitchFamily="34" charset="0"/>
              <a:ea typeface="ヒラギノ角ゴ Pro W3"/>
              <a:cs typeface="ヒラギノ角ゴ Pro W3"/>
            </a:endParaRPr>
          </a:p>
          <a:p>
            <a:pPr eaLnBrk="1" hangingPunct="1"/>
            <a:r>
              <a:rPr lang="en-US" altLang="en-US" smtClean="0">
                <a:latin typeface="Verdana" panose="020B0604030504040204" pitchFamily="34" charset="0"/>
                <a:ea typeface="ヒラギノ角ゴ Pro W3"/>
                <a:cs typeface="ヒラギノ角ゴ Pro W3"/>
              </a:rPr>
              <a:t>I didn’t stop there, though – since we used </a:t>
            </a:r>
            <a:r>
              <a:rPr lang="en-US" altLang="en-US" b="1" smtClean="0">
                <a:latin typeface="Verdana" panose="020B0604030504040204" pitchFamily="34" charset="0"/>
                <a:ea typeface="ヒラギノ角ゴ Pro W3"/>
                <a:cs typeface="ヒラギノ角ゴ Pro W3"/>
              </a:rPr>
              <a:t>encounter</a:t>
            </a:r>
            <a:r>
              <a:rPr lang="en-US" altLang="en-US" smtClean="0">
                <a:latin typeface="Verdana" panose="020B0604030504040204" pitchFamily="34" charset="0"/>
                <a:ea typeface="ヒラギノ角ゴ Pro W3"/>
                <a:cs typeface="ヒラギノ角ゴ Pro W3"/>
              </a:rPr>
              <a:t> design, we naturally extended that same timing pattern to our </a:t>
            </a:r>
            <a:r>
              <a:rPr lang="en-US" altLang="en-US" b="1" smtClean="0">
                <a:latin typeface="Verdana" panose="020B0604030504040204" pitchFamily="34" charset="0"/>
                <a:ea typeface="ヒラギノ角ゴ Pro W3"/>
                <a:cs typeface="ヒラギノ角ゴ Pro W3"/>
              </a:rPr>
              <a:t>encounter</a:t>
            </a:r>
            <a:r>
              <a:rPr lang="en-US" altLang="en-US" smtClean="0">
                <a:latin typeface="Verdana" panose="020B0604030504040204" pitchFamily="34" charset="0"/>
                <a:ea typeface="ヒラギノ角ゴ Pro W3"/>
                <a:cs typeface="ヒラギノ角ゴ Pro W3"/>
              </a:rPr>
              <a:t> pacing. Because we had regenerating health, it meant that we also had to apply this timing to our </a:t>
            </a:r>
            <a:r>
              <a:rPr lang="en-US" altLang="en-US" b="1" smtClean="0">
                <a:latin typeface="Verdana" panose="020B0604030504040204" pitchFamily="34" charset="0"/>
                <a:ea typeface="ヒラギノ角ゴ Pro W3"/>
                <a:cs typeface="ヒラギノ角ゴ Pro W3"/>
              </a:rPr>
              <a:t>health</a:t>
            </a:r>
            <a:r>
              <a:rPr lang="en-US" altLang="en-US" smtClean="0">
                <a:latin typeface="Verdana" panose="020B0604030504040204" pitchFamily="34" charset="0"/>
                <a:ea typeface="ヒラギノ角ゴ Pro W3"/>
                <a:cs typeface="ヒラギノ角ゴ Pro W3"/>
              </a:rPr>
              <a:t> meter. And, because we were on a rail, we also had to time our </a:t>
            </a:r>
            <a:r>
              <a:rPr lang="en-US" altLang="en-US" b="1" smtClean="0">
                <a:latin typeface="Verdana" panose="020B0604030504040204" pitchFamily="34" charset="0"/>
                <a:ea typeface="ヒラギノ角ゴ Pro W3"/>
                <a:cs typeface="ヒラギノ角ゴ Pro W3"/>
              </a:rPr>
              <a:t>multiplier</a:t>
            </a:r>
            <a:r>
              <a:rPr lang="en-US" altLang="en-US" smtClean="0">
                <a:latin typeface="Verdana" panose="020B0604030504040204" pitchFamily="34" charset="0"/>
                <a:ea typeface="ヒラギノ角ゴ Pro W3"/>
                <a:cs typeface="ヒラギノ角ゴ Pro W3"/>
              </a:rPr>
              <a:t> system to those encounters too.</a:t>
            </a:r>
          </a:p>
          <a:p>
            <a:pPr eaLnBrk="1" hangingPunct="1"/>
            <a:endParaRPr lang="en-US" altLang="en-US" smtClean="0">
              <a:latin typeface="Verdana" panose="020B0604030504040204" pitchFamily="34" charset="0"/>
              <a:ea typeface="ヒラギノ角ゴ Pro W3"/>
              <a:cs typeface="ヒラギノ角ゴ Pro W3"/>
            </a:endParaRPr>
          </a:p>
          <a:p>
            <a:pPr eaLnBrk="1" hangingPunct="1"/>
            <a:r>
              <a:rPr lang="en-US" altLang="en-US" smtClean="0">
                <a:latin typeface="Verdana" panose="020B0604030504040204" pitchFamily="34" charset="0"/>
                <a:ea typeface="ヒラギノ角ゴ Pro W3"/>
                <a:cs typeface="ヒラギノ角ゴ Pro W3"/>
              </a:rPr>
              <a:t>When I first balanced the game like this, I thought it was genius. It very quickly dawned on me that this was actually…</a:t>
            </a:r>
          </a:p>
        </p:txBody>
      </p:sp>
      <p:sp>
        <p:nvSpPr>
          <p:cNvPr id="4" name="Slide Number Placeholder 3"/>
          <p:cNvSpPr>
            <a:spLocks noGrp="1"/>
          </p:cNvSpPr>
          <p:nvPr>
            <p:ph type="sldNum" sz="quarter" idx="5"/>
          </p:nvPr>
        </p:nvSpPr>
        <p:spPr/>
        <p:txBody>
          <a:bodyPr/>
          <a:lstStyle/>
          <a:p>
            <a:pPr>
              <a:defRPr/>
            </a:pPr>
            <a:fld id="{026580BB-859F-46C5-A764-D92F7F65762D}" type="slidenum">
              <a:rPr lang="en-US" altLang="en-US" smtClean="0">
                <a:solidFill>
                  <a:srgbClr val="000000"/>
                </a:solidFill>
              </a:rPr>
              <a:pPr>
                <a:defRPr/>
              </a:pPr>
              <a:t>172</a:t>
            </a:fld>
            <a:endParaRPr lang="en-US" altLang="en-US" dirty="0">
              <a:solidFill>
                <a:srgbClr val="000000"/>
              </a:solidFill>
            </a:endParaRPr>
          </a:p>
        </p:txBody>
      </p:sp>
    </p:spTree>
    <p:extLst>
      <p:ext uri="{BB962C8B-B14F-4D97-AF65-F5344CB8AC3E}">
        <p14:creationId xmlns:p14="http://schemas.microsoft.com/office/powerpoint/2010/main" val="127539136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Verdana" panose="020B0604030504040204" pitchFamily="34" charset="0"/>
                <a:ea typeface="ヒラギノ角ゴ Pro W3"/>
                <a:cs typeface="ヒラギノ角ゴ Pro W3"/>
              </a:rPr>
              <a:t>…more like the crazy ramblings of a conspiracy theorist. I went too far down the rabbit hole, and it made The Gunstringer’s enemy balance a knife edge system. I forgot…</a:t>
            </a:r>
          </a:p>
          <a:p>
            <a:pPr eaLnBrk="1" hangingPunct="1"/>
            <a:endParaRPr lang="en-US" altLang="en-US" smtClean="0">
              <a:latin typeface="Verdana" panose="020B0604030504040204" pitchFamily="34" charset="0"/>
              <a:ea typeface="ヒラギノ角ゴ Pro W3"/>
              <a:cs typeface="ヒラギノ角ゴ Pro W3"/>
            </a:endParaRPr>
          </a:p>
        </p:txBody>
      </p:sp>
      <p:sp>
        <p:nvSpPr>
          <p:cNvPr id="4" name="Slide Number Placeholder 3"/>
          <p:cNvSpPr>
            <a:spLocks noGrp="1"/>
          </p:cNvSpPr>
          <p:nvPr>
            <p:ph type="sldNum" sz="quarter" idx="5"/>
          </p:nvPr>
        </p:nvSpPr>
        <p:spPr/>
        <p:txBody>
          <a:bodyPr/>
          <a:lstStyle/>
          <a:p>
            <a:pPr>
              <a:defRPr/>
            </a:pPr>
            <a:fld id="{14D0F4D6-CF47-4B8D-862A-BAC3DD876F46}" type="slidenum">
              <a:rPr lang="en-US" altLang="en-US" smtClean="0">
                <a:solidFill>
                  <a:srgbClr val="000000"/>
                </a:solidFill>
              </a:rPr>
              <a:pPr>
                <a:defRPr/>
              </a:pPr>
              <a:t>173</a:t>
            </a:fld>
            <a:endParaRPr lang="en-US" altLang="en-US" dirty="0">
              <a:solidFill>
                <a:srgbClr val="000000"/>
              </a:solidFill>
            </a:endParaRPr>
          </a:p>
        </p:txBody>
      </p:sp>
    </p:spTree>
    <p:extLst>
      <p:ext uri="{BB962C8B-B14F-4D97-AF65-F5344CB8AC3E}">
        <p14:creationId xmlns:p14="http://schemas.microsoft.com/office/powerpoint/2010/main" val="424905767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Verdana" panose="020B0604030504040204" pitchFamily="34" charset="0"/>
                <a:ea typeface="ヒラギノ角ゴ Pro W3"/>
                <a:cs typeface="ヒラギノ角ゴ Pro W3"/>
              </a:rPr>
              <a:t>…that the rule of threes is about how you </a:t>
            </a:r>
            <a:r>
              <a:rPr lang="en-US" altLang="en-US" b="1" smtClean="0">
                <a:latin typeface="Verdana" panose="020B0604030504040204" pitchFamily="34" charset="0"/>
                <a:ea typeface="ヒラギノ角ゴ Pro W3"/>
                <a:cs typeface="ヒラギノ角ゴ Pro W3"/>
              </a:rPr>
              <a:t>perceive </a:t>
            </a:r>
            <a:r>
              <a:rPr lang="en-US" altLang="en-US" smtClean="0">
                <a:latin typeface="Verdana" panose="020B0604030504040204" pitchFamily="34" charset="0"/>
                <a:ea typeface="ヒラギノ角ゴ Pro W3"/>
                <a:cs typeface="ヒラギノ角ゴ Pro W3"/>
              </a:rPr>
              <a:t>things. Grouping visible objects in twos and threes is a great way to optimize how your brain </a:t>
            </a:r>
            <a:r>
              <a:rPr lang="en-US" altLang="en-US" i="1" smtClean="0">
                <a:latin typeface="Verdana" panose="020B0604030504040204" pitchFamily="34" charset="0"/>
                <a:ea typeface="ヒラギノ角ゴ Pro W3"/>
                <a:cs typeface="ヒラギノ角ゴ Pro W3"/>
              </a:rPr>
              <a:t>acquires</a:t>
            </a:r>
            <a:r>
              <a:rPr lang="en-US" altLang="en-US" smtClean="0">
                <a:latin typeface="Verdana" panose="020B0604030504040204" pitchFamily="34" charset="0"/>
                <a:ea typeface="ヒラギノ角ゴ Pro W3"/>
                <a:cs typeface="ヒラギノ角ゴ Pro W3"/>
              </a:rPr>
              <a:t> objects, but </a:t>
            </a:r>
            <a:r>
              <a:rPr lang="en-US" altLang="en-US" b="1" smtClean="0">
                <a:latin typeface="Verdana" panose="020B0604030504040204" pitchFamily="34" charset="0"/>
                <a:ea typeface="ヒラギノ角ゴ Pro W3"/>
                <a:cs typeface="ヒラギノ角ゴ Pro W3"/>
              </a:rPr>
              <a:t>adjusting the behavior </a:t>
            </a:r>
            <a:r>
              <a:rPr lang="en-US" altLang="en-US" smtClean="0">
                <a:latin typeface="Verdana" panose="020B0604030504040204" pitchFamily="34" charset="0"/>
                <a:ea typeface="ヒラギノ角ゴ Pro W3"/>
                <a:cs typeface="ヒラギノ角ゴ Pro W3"/>
              </a:rPr>
              <a:t>of </a:t>
            </a:r>
            <a:r>
              <a:rPr lang="en-US" altLang="en-US" i="1" smtClean="0">
                <a:latin typeface="Verdana" panose="020B0604030504040204" pitchFamily="34" charset="0"/>
                <a:ea typeface="ヒラギノ角ゴ Pro W3"/>
                <a:cs typeface="ヒラギノ角ゴ Pro W3"/>
              </a:rPr>
              <a:t>unperceivable</a:t>
            </a:r>
            <a:r>
              <a:rPr lang="en-US" altLang="en-US" smtClean="0">
                <a:latin typeface="Verdana" panose="020B0604030504040204" pitchFamily="34" charset="0"/>
                <a:ea typeface="ヒラギノ角ゴ Pro W3"/>
                <a:cs typeface="ヒラギノ角ゴ Pro W3"/>
              </a:rPr>
              <a:t> things </a:t>
            </a:r>
            <a:r>
              <a:rPr lang="en-US" altLang="en-US" b="1" smtClean="0">
                <a:latin typeface="Verdana" panose="020B0604030504040204" pitchFamily="34" charset="0"/>
                <a:ea typeface="ヒラギノ角ゴ Pro W3"/>
                <a:cs typeface="ヒラギノ角ゴ Pro W3"/>
              </a:rPr>
              <a:t>isn’t always going to pay off</a:t>
            </a:r>
            <a:r>
              <a:rPr lang="en-US" altLang="en-US" smtClean="0">
                <a:latin typeface="Verdana" panose="020B0604030504040204" pitchFamily="34" charset="0"/>
                <a:ea typeface="ヒラギノ角ゴ Pro W3"/>
                <a:cs typeface="ヒラギノ角ゴ Pro W3"/>
              </a:rPr>
              <a:t>, because, well, they’re unperceivable.</a:t>
            </a:r>
          </a:p>
        </p:txBody>
      </p:sp>
      <p:sp>
        <p:nvSpPr>
          <p:cNvPr id="4" name="Slide Number Placeholder 3"/>
          <p:cNvSpPr>
            <a:spLocks noGrp="1"/>
          </p:cNvSpPr>
          <p:nvPr>
            <p:ph type="sldNum" sz="quarter" idx="5"/>
          </p:nvPr>
        </p:nvSpPr>
        <p:spPr/>
        <p:txBody>
          <a:bodyPr/>
          <a:lstStyle/>
          <a:p>
            <a:pPr>
              <a:defRPr/>
            </a:pPr>
            <a:fld id="{D877045E-A251-4A7D-B85A-2A4DD0A933C7}" type="slidenum">
              <a:rPr lang="en-US" altLang="en-US" smtClean="0">
                <a:solidFill>
                  <a:srgbClr val="000000"/>
                </a:solidFill>
              </a:rPr>
              <a:pPr>
                <a:defRPr/>
              </a:pPr>
              <a:t>174</a:t>
            </a:fld>
            <a:endParaRPr lang="en-US" altLang="en-US" dirty="0">
              <a:solidFill>
                <a:srgbClr val="000000"/>
              </a:solidFill>
            </a:endParaRPr>
          </a:p>
        </p:txBody>
      </p:sp>
    </p:spTree>
    <p:extLst>
      <p:ext uri="{BB962C8B-B14F-4D97-AF65-F5344CB8AC3E}">
        <p14:creationId xmlns:p14="http://schemas.microsoft.com/office/powerpoint/2010/main" val="4117325302"/>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Verdana" panose="020B0604030504040204" pitchFamily="34" charset="0"/>
                <a:ea typeface="ヒラギノ角ゴ Pro W3"/>
                <a:cs typeface="ヒラギノ角ゴ Pro W3"/>
              </a:rPr>
              <a:t>I guess that works as a good summary – the rule of threes is a great way to optimize your game to the human brain. But, you have to treat it like any other optimization – don’t apply it where you don’t a benefit.</a:t>
            </a:r>
          </a:p>
          <a:p>
            <a:endParaRPr lang="en-US" altLang="en-US" smtClean="0">
              <a:latin typeface="Verdana" panose="020B0604030504040204" pitchFamily="34" charset="0"/>
              <a:ea typeface="ヒラギノ角ゴ Pro W3"/>
              <a:cs typeface="ヒラギノ角ゴ Pro W3"/>
            </a:endParaRPr>
          </a:p>
          <a:p>
            <a:r>
              <a:rPr lang="en-US" altLang="en-US" smtClean="0">
                <a:latin typeface="Verdana" panose="020B0604030504040204" pitchFamily="34" charset="0"/>
                <a:ea typeface="ヒラギノ角ゴ Pro W3"/>
                <a:cs typeface="ヒラギノ角ゴ Pro W3"/>
              </a:rPr>
              <a:t>Thanks!</a:t>
            </a: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a:cs typeface="ヒラギノ角ゴ Pro W3"/>
              </a:defRPr>
            </a:lvl1pPr>
            <a:lvl2pPr marL="742950" indent="-285750">
              <a:defRPr kumimoji="1" sz="2400">
                <a:solidFill>
                  <a:schemeClr val="tx1"/>
                </a:solidFill>
                <a:latin typeface="Verdana" panose="020B0604030504040204" pitchFamily="34" charset="0"/>
                <a:ea typeface="ヒラギノ角ゴ Pro W3"/>
                <a:cs typeface="ヒラギノ角ゴ Pro W3"/>
              </a:defRPr>
            </a:lvl2pPr>
            <a:lvl3pPr marL="1143000" indent="-228600">
              <a:defRPr kumimoji="1" sz="2400">
                <a:solidFill>
                  <a:schemeClr val="tx1"/>
                </a:solidFill>
                <a:latin typeface="Verdana" panose="020B0604030504040204" pitchFamily="34" charset="0"/>
                <a:ea typeface="ヒラギノ角ゴ Pro W3"/>
                <a:cs typeface="ヒラギノ角ゴ Pro W3"/>
              </a:defRPr>
            </a:lvl3pPr>
            <a:lvl4pPr marL="1600200" indent="-228600">
              <a:defRPr kumimoji="1" sz="2400">
                <a:solidFill>
                  <a:schemeClr val="tx1"/>
                </a:solidFill>
                <a:latin typeface="Verdana" panose="020B0604030504040204" pitchFamily="34" charset="0"/>
                <a:ea typeface="ヒラギノ角ゴ Pro W3"/>
                <a:cs typeface="ヒラギノ角ゴ Pro W3"/>
              </a:defRPr>
            </a:lvl4pPr>
            <a:lvl5pPr marL="2057400" indent="-228600">
              <a:defRPr kumimoji="1" sz="2400">
                <a:solidFill>
                  <a:schemeClr val="tx1"/>
                </a:solidFill>
                <a:latin typeface="Verdana" panose="020B0604030504040204" pitchFamily="34" charset="0"/>
                <a:ea typeface="ヒラギノ角ゴ Pro W3"/>
                <a:cs typeface="ヒラギノ角ゴ Pro W3"/>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9pPr>
          </a:lstStyle>
          <a:p>
            <a:fld id="{FEF98AC8-CB04-4072-84C1-C46415C956D5}" type="slidenum">
              <a:rPr kumimoji="0" lang="en-US" altLang="en-US" sz="1200" smtClean="0">
                <a:solidFill>
                  <a:srgbClr val="000000"/>
                </a:solidFill>
              </a:rPr>
              <a:pPr/>
              <a:t>175</a:t>
            </a:fld>
            <a:endParaRPr kumimoji="0" lang="en-US" altLang="en-US" sz="1200" smtClean="0">
              <a:solidFill>
                <a:srgbClr val="000000"/>
              </a:solidFill>
            </a:endParaRPr>
          </a:p>
        </p:txBody>
      </p:sp>
    </p:spTree>
    <p:extLst>
      <p:ext uri="{BB962C8B-B14F-4D97-AF65-F5344CB8AC3E}">
        <p14:creationId xmlns:p14="http://schemas.microsoft.com/office/powerpoint/2010/main" val="324751036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p:txBody>
          <a:bodyPr/>
          <a:lstStyle/>
          <a:p>
            <a:r>
              <a:rPr lang="en-US" dirty="0" smtClean="0"/>
              <a:t>[Richard Takes Over]</a:t>
            </a:r>
          </a:p>
          <a:p>
            <a:endParaRPr lang="en-US" baseline="0" dirty="0" smtClean="0"/>
          </a:p>
          <a:p>
            <a:r>
              <a:rPr lang="en-US" baseline="0" dirty="0" smtClean="0"/>
              <a:t>Our next speaker has spent the last few years as a senior designer at Microsoft working on the innovative Project Spark.</a:t>
            </a:r>
          </a:p>
          <a:p>
            <a:endParaRPr lang="en-US" baseline="0" dirty="0" smtClean="0"/>
          </a:p>
          <a:p>
            <a:r>
              <a:rPr lang="en-US" baseline="0" dirty="0" smtClean="0"/>
              <a:t>She has also worked on big and small versions of everything from SOCOM to The Sims and is here to tell you whether size matters.    </a:t>
            </a:r>
          </a:p>
          <a:p>
            <a:endParaRPr lang="en-US" baseline="0" dirty="0" smtClean="0"/>
          </a:p>
          <a:p>
            <a:r>
              <a:rPr lang="en-US" baseline="0" dirty="0" smtClean="0"/>
              <a:t>I give you… Kim McAuliffe!</a:t>
            </a:r>
          </a:p>
          <a:p>
            <a:endParaRPr lang="en-US" baseline="0" dirty="0" smtClean="0"/>
          </a:p>
          <a:p>
            <a:endParaRPr lang="en-US" dirty="0"/>
          </a:p>
        </p:txBody>
      </p:sp>
    </p:spTree>
    <p:extLst>
      <p:ext uri="{BB962C8B-B14F-4D97-AF65-F5344CB8AC3E}">
        <p14:creationId xmlns:p14="http://schemas.microsoft.com/office/powerpoint/2010/main" val="98331011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Often as</a:t>
            </a:r>
            <a:r>
              <a:rPr lang="en-US" baseline="0" dirty="0" smtClean="0"/>
              <a:t> game developers we’re focused on the big picture, but today I’m going to talk about why it can be important to fight for the little things.</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177</a:t>
            </a:fld>
            <a:endParaRPr lang="en-US">
              <a:solidFill>
                <a:srgbClr val="000000"/>
              </a:solidFill>
            </a:endParaRPr>
          </a:p>
        </p:txBody>
      </p:sp>
    </p:spTree>
    <p:extLst>
      <p:ext uri="{BB962C8B-B14F-4D97-AF65-F5344CB8AC3E}">
        <p14:creationId xmlns:p14="http://schemas.microsoft.com/office/powerpoint/2010/main" val="3464760588"/>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One of my favorite little things in Portal 2 is a moment where you can choose to rescue a “different” turret from incineration. It’s an extremely well-crafted encounter, from the set up that introduced you to the turret stuck in a vent a few levels earlier, to the intriguing hints about the plot you get as a reward for the rescue. </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178</a:t>
            </a:fld>
            <a:endParaRPr lang="en-US">
              <a:solidFill>
                <a:srgbClr val="000000"/>
              </a:solidFill>
            </a:endParaRPr>
          </a:p>
        </p:txBody>
      </p:sp>
    </p:spTree>
    <p:extLst>
      <p:ext uri="{BB962C8B-B14F-4D97-AF65-F5344CB8AC3E}">
        <p14:creationId xmlns:p14="http://schemas.microsoft.com/office/powerpoint/2010/main" val="307192490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Another “little thing” that contributed to my enjoyment of a game was the context-sensitive dialogue in L4D2. The way the characters responded when one of them was hurt or killed made them feel human and deepened my desire to keep them alive. </a:t>
            </a:r>
            <a:r>
              <a:rPr lang="en-US" dirty="0" smtClean="0"/>
              <a:t>The design trick I want to talk about today is</a:t>
            </a:r>
            <a:r>
              <a:rPr lang="en-US" baseline="0" dirty="0" smtClean="0"/>
              <a:t> “fight for the little things”, because they can have a surprisingly big impact on players, and even the development team. And the things that impact your players can then in turn have a positive impact on the success of your game.</a:t>
            </a:r>
            <a:endParaRPr lang="en-US"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179</a:t>
            </a:fld>
            <a:endParaRPr lang="en-US">
              <a:solidFill>
                <a:srgbClr val="000000"/>
              </a:solidFill>
            </a:endParaRPr>
          </a:p>
        </p:txBody>
      </p:sp>
    </p:spTree>
    <p:extLst>
      <p:ext uri="{BB962C8B-B14F-4D97-AF65-F5344CB8AC3E}">
        <p14:creationId xmlns:p14="http://schemas.microsoft.com/office/powerpoint/2010/main" val="956910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I’ve had</a:t>
            </a:r>
            <a:r>
              <a:rPr lang="en-US" baseline="0" dirty="0" smtClean="0"/>
              <a:t> the good fortune to work on a bunch of unusual games. Or did I make them unusual? It’s hard to know. There’s actually something they all have in common though—emotional hooks tied in at the systems level. I think that’s not just because it’s important to me, but because I have tools to bring it into my process.</a:t>
            </a:r>
            <a:endParaRPr lang="en-US" dirty="0" smtClean="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18</a:t>
            </a:fld>
            <a:endParaRPr lang="en-US">
              <a:solidFill>
                <a:srgbClr val="000000"/>
              </a:solidFill>
            </a:endParaRPr>
          </a:p>
        </p:txBody>
      </p:sp>
    </p:spTree>
    <p:extLst>
      <p:ext uri="{BB962C8B-B14F-4D97-AF65-F5344CB8AC3E}">
        <p14:creationId xmlns:p14="http://schemas.microsoft.com/office/powerpoint/2010/main" val="242860217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his book “Contagious“, Wharton marketing professor Jonah Berger shares his research exploring why some products and ideas catch on and others don’t. One of the principles he focuses on is “Social Currency”. People gain social currency by talking about remarkable things, gaining positive impressions from family, friends, and colleagues. In other words, we talk about things that are cool so that we look cool to others. </a:t>
            </a:r>
          </a:p>
          <a:p>
            <a:endParaRPr lang="en-US" baseline="0" dirty="0" smtClean="0"/>
          </a:p>
          <a:p>
            <a:r>
              <a:rPr lang="en-US" dirty="0" smtClean="0"/>
              <a:t>http://</a:t>
            </a:r>
            <a:r>
              <a:rPr lang="en-US" dirty="0" err="1" smtClean="0"/>
              <a:t>classroom.synonym.com</a:t>
            </a:r>
            <a:r>
              <a:rPr lang="en-US" dirty="0" smtClean="0"/>
              <a:t>/DM-Resize/</a:t>
            </a:r>
            <a:r>
              <a:rPr lang="en-US" dirty="0" err="1" smtClean="0"/>
              <a:t>photos.demandstudios.com</a:t>
            </a:r>
            <a:r>
              <a:rPr lang="en-US" dirty="0" smtClean="0"/>
              <a:t>/</a:t>
            </a:r>
            <a:r>
              <a:rPr lang="en-US" dirty="0" err="1" smtClean="0"/>
              <a:t>getty</a:t>
            </a:r>
            <a:r>
              <a:rPr lang="en-US" dirty="0" smtClean="0"/>
              <a:t>/article/78/8/78184041.jpg?w=600&amp;h=600&amp;keep_ratio=1</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180</a:t>
            </a:fld>
            <a:endParaRPr lang="en-US">
              <a:solidFill>
                <a:srgbClr val="000000"/>
              </a:solidFill>
            </a:endParaRPr>
          </a:p>
        </p:txBody>
      </p:sp>
    </p:spTree>
    <p:extLst>
      <p:ext uri="{BB962C8B-B14F-4D97-AF65-F5344CB8AC3E}">
        <p14:creationId xmlns:p14="http://schemas.microsoft.com/office/powerpoint/2010/main" val="1283316000"/>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Remarkable things are talked about more often, and smart brands take advantage of this. One example in the book is Snapple, whose quirky and weird “real facts” people couldn’t help talking about until they were ingrained into popular culture. The point to take away here is that people like to share the unusual or special things they find in your game because it makes them seem unusual or special, and so those little things you fight for now might be what gets talked about later.</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181</a:t>
            </a:fld>
            <a:endParaRPr lang="en-US">
              <a:solidFill>
                <a:srgbClr val="000000"/>
              </a:solidFill>
            </a:endParaRPr>
          </a:p>
        </p:txBody>
      </p:sp>
    </p:spTree>
    <p:extLst>
      <p:ext uri="{BB962C8B-B14F-4D97-AF65-F5344CB8AC3E}">
        <p14:creationId xmlns:p14="http://schemas.microsoft.com/office/powerpoint/2010/main" val="43798556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first example of a “little thing” I fought for happened</a:t>
            </a:r>
            <a:r>
              <a:rPr lang="en-US" baseline="0" dirty="0" smtClean="0"/>
              <a:t> on my first game, Sims 2 for Nintendo DS. The DS version of Sims 2 combined an open-world sandbox with adventure game questing. The main story was that your </a:t>
            </a:r>
            <a:r>
              <a:rPr lang="en-US" baseline="0" dirty="0" err="1" smtClean="0"/>
              <a:t>Sim</a:t>
            </a:r>
            <a:r>
              <a:rPr lang="en-US" baseline="0" dirty="0" smtClean="0"/>
              <a:t> gets stranded in a place called </a:t>
            </a:r>
            <a:r>
              <a:rPr lang="en-US" baseline="0" dirty="0" err="1" smtClean="0"/>
              <a:t>Strangetown</a:t>
            </a:r>
            <a:r>
              <a:rPr lang="en-US" baseline="0" dirty="0" smtClean="0"/>
              <a:t> and ends up taking over the local hotel, befriending the citizens and defending the town from various attacks.</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182</a:t>
            </a:fld>
            <a:endParaRPr lang="en-US">
              <a:solidFill>
                <a:srgbClr val="000000"/>
              </a:solidFill>
            </a:endParaRPr>
          </a:p>
        </p:txBody>
      </p:sp>
    </p:spTree>
    <p:extLst>
      <p:ext uri="{BB962C8B-B14F-4D97-AF65-F5344CB8AC3E}">
        <p14:creationId xmlns:p14="http://schemas.microsoft.com/office/powerpoint/2010/main" val="566604899"/>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little thing in question had to do with the town’s cows. You could interact with them to get milk, but that was it, other than some mooing. I strongly felt that there was an opportunity here for more life in the world and reward for experimentation. If we added cow-tipping, and the player interacted with the cow afterward, the result would be a milkshake instead of regular milk. Additionally, elsewhere in the game we had chocolate the player could give the cow to turn it into a chocolate cow which would then yield chocolate beverages.</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183</a:t>
            </a:fld>
            <a:endParaRPr lang="en-US">
              <a:solidFill>
                <a:srgbClr val="000000"/>
              </a:solidFill>
            </a:endParaRPr>
          </a:p>
        </p:txBody>
      </p:sp>
    </p:spTree>
    <p:extLst>
      <p:ext uri="{BB962C8B-B14F-4D97-AF65-F5344CB8AC3E}">
        <p14:creationId xmlns:p14="http://schemas.microsoft.com/office/powerpoint/2010/main" val="773687613"/>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my</a:t>
            </a:r>
            <a:r>
              <a:rPr lang="en-US" baseline="0" dirty="0" smtClean="0"/>
              <a:t> producer was concerned that cow-tipping might be animal cruelty, jeopardizing our ESRB rating, and a chocolate cow was a new asset. At this point I was unfamiliar with the concept of “feature creep” and got a programmer who liked the idea to implement it as a joke; to keep the mechanic from seeming cruel he animated the cow to bounce back up. But once EA saw the feature in the build they loved it and we had to add real animations and assets to the schedule. The producer was not thrilled with us but got over it.</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184</a:t>
            </a:fld>
            <a:endParaRPr lang="en-US">
              <a:solidFill>
                <a:srgbClr val="000000"/>
              </a:solidFill>
            </a:endParaRPr>
          </a:p>
        </p:txBody>
      </p:sp>
    </p:spTree>
    <p:extLst>
      <p:ext uri="{BB962C8B-B14F-4D97-AF65-F5344CB8AC3E}">
        <p14:creationId xmlns:p14="http://schemas.microsoft.com/office/powerpoint/2010/main" val="2921588464"/>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Having this feature added to the game at the time just seemed like a small victory to me as it was a</a:t>
            </a:r>
            <a:r>
              <a:rPr lang="en-US" baseline="0" dirty="0" smtClean="0"/>
              <a:t> creative contribution on a game where I was a mission designer but not the one driving the overall creative vision. The impact of this little feature turned out to be much larger than I would have ever guessed. It was called out in walkthroughs as “clever and amusing”.</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185</a:t>
            </a:fld>
            <a:endParaRPr lang="en-US">
              <a:solidFill>
                <a:srgbClr val="000000"/>
              </a:solidFill>
            </a:endParaRPr>
          </a:p>
        </p:txBody>
      </p:sp>
    </p:spTree>
    <p:extLst>
      <p:ext uri="{BB962C8B-B14F-4D97-AF65-F5344CB8AC3E}">
        <p14:creationId xmlns:p14="http://schemas.microsoft.com/office/powerpoint/2010/main" val="2069185786"/>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was contacted by fans of the game, who surprised me by</a:t>
            </a:r>
            <a:r>
              <a:rPr lang="en-US" baseline="0" dirty="0" smtClean="0"/>
              <a:t> knowing all about it. Because nothing in the game hinted at this functionality I wasn’t sure many people would find it.</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186</a:t>
            </a:fld>
            <a:endParaRPr lang="en-US">
              <a:solidFill>
                <a:srgbClr val="000000"/>
              </a:solidFill>
            </a:endParaRPr>
          </a:p>
        </p:txBody>
      </p:sp>
    </p:spTree>
    <p:extLst>
      <p:ext uri="{BB962C8B-B14F-4D97-AF65-F5344CB8AC3E}">
        <p14:creationId xmlns:p14="http://schemas.microsoft.com/office/powerpoint/2010/main" val="308438252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we couldn’t have foreseen was that</a:t>
            </a:r>
            <a:r>
              <a:rPr lang="en-US" baseline="0" dirty="0" smtClean="0"/>
              <a:t> this little thing would be so popular and successful that EA would bring it to the PC version. A while back </a:t>
            </a:r>
            <a:r>
              <a:rPr lang="en-US" dirty="0" smtClean="0"/>
              <a:t>Sims 3 announced</a:t>
            </a:r>
            <a:r>
              <a:rPr lang="en-US" baseline="0" dirty="0" smtClean="0"/>
              <a:t> that it was going to add a content pack including all of the cow-related features from Sims 2 DS plus a bunch more, turning cow tipping into a </a:t>
            </a:r>
            <a:r>
              <a:rPr lang="en-US" baseline="0" dirty="0" err="1" smtClean="0"/>
              <a:t>minigame</a:t>
            </a:r>
            <a:r>
              <a:rPr lang="en-US" baseline="0" dirty="0" smtClean="0"/>
              <a:t>, letting you play tic-tac-</a:t>
            </a:r>
            <a:r>
              <a:rPr lang="en-US" baseline="0" dirty="0" err="1" smtClean="0"/>
              <a:t>hoove</a:t>
            </a:r>
            <a:r>
              <a:rPr lang="en-US" baseline="0" dirty="0" smtClean="0"/>
              <a:t> with cows to increase Logic and adding new options like giving soybeans to get soy milk.</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187</a:t>
            </a:fld>
            <a:endParaRPr lang="en-US">
              <a:solidFill>
                <a:srgbClr val="000000"/>
              </a:solidFill>
            </a:endParaRPr>
          </a:p>
        </p:txBody>
      </p:sp>
    </p:spTree>
    <p:extLst>
      <p:ext uri="{BB962C8B-B14F-4D97-AF65-F5344CB8AC3E}">
        <p14:creationId xmlns:p14="http://schemas.microsoft.com/office/powerpoint/2010/main" val="288652731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forum</a:t>
            </a:r>
            <a:r>
              <a:rPr lang="en-US" baseline="0" dirty="0" smtClean="0"/>
              <a:t> thread for the pack is 22 pages of people excited about milkshakes and cow-tipping. One post called out the fun her daughter had with the cows on the DS version of Sims 2. The excitement around the launch of the pack spawned its own </a:t>
            </a:r>
            <a:r>
              <a:rPr lang="en-US" baseline="0" dirty="0" err="1" smtClean="0"/>
              <a:t>hashtag</a:t>
            </a:r>
            <a:r>
              <a:rPr lang="en-US" baseline="0" dirty="0" smtClean="0"/>
              <a:t>. Players posted pictures of their </a:t>
            </a:r>
            <a:r>
              <a:rPr lang="en-US" baseline="0" dirty="0" err="1" smtClean="0"/>
              <a:t>sims</a:t>
            </a:r>
            <a:r>
              <a:rPr lang="en-US" baseline="0" dirty="0" smtClean="0"/>
              <a:t> playing with the set to the forum and to Facebook. Going back to Contagious and social currency, here are people talking about a feature they think is cool and interesting, and in doing so contributing to the success of the game.</a:t>
            </a:r>
            <a:endParaRPr lang="en-US" dirty="0" smtClean="0"/>
          </a:p>
          <a:p>
            <a:endParaRPr lang="en-US" baseline="0" dirty="0" smtClean="0"/>
          </a:p>
          <a:p>
            <a:r>
              <a:rPr lang="en-US" baseline="0" dirty="0" smtClean="0"/>
              <a:t>Post: http://forum.thesims3.com/</a:t>
            </a:r>
            <a:r>
              <a:rPr lang="en-US" baseline="0" dirty="0" err="1" smtClean="0"/>
              <a:t>jforum</a:t>
            </a:r>
            <a:r>
              <a:rPr lang="en-US" baseline="0" dirty="0" smtClean="0"/>
              <a:t>/posts/list/30/711362.page#11298659</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188</a:t>
            </a:fld>
            <a:endParaRPr lang="en-US">
              <a:solidFill>
                <a:srgbClr val="000000"/>
              </a:solidFill>
            </a:endParaRPr>
          </a:p>
        </p:txBody>
      </p:sp>
    </p:spTree>
    <p:extLst>
      <p:ext uri="{BB962C8B-B14F-4D97-AF65-F5344CB8AC3E}">
        <p14:creationId xmlns:p14="http://schemas.microsoft.com/office/powerpoint/2010/main" val="338088682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example of “fighting for the little things” arose when I was working on Kinect Nat Geo TV. This project used Kinect to add gameplay to a family television-watching experience. There were multiple ways to interact with the show, including augmented reality sessions where the show grew into the family’s living room and players became the animal stars of the show to play games based on the main narrative from that episode.</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189</a:t>
            </a:fld>
            <a:endParaRPr lang="en-US">
              <a:solidFill>
                <a:srgbClr val="000000"/>
              </a:solidFill>
            </a:endParaRPr>
          </a:p>
        </p:txBody>
      </p:sp>
    </p:spTree>
    <p:extLst>
      <p:ext uri="{BB962C8B-B14F-4D97-AF65-F5344CB8AC3E}">
        <p14:creationId xmlns:p14="http://schemas.microsoft.com/office/powerpoint/2010/main" val="859437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designers, we’re</a:t>
            </a:r>
            <a:r>
              <a:rPr lang="en-US" baseline="0" dirty="0" smtClean="0"/>
              <a:t> all about making connections between player actions and how those actions are rewarded in the game.</a:t>
            </a:r>
            <a:endParaRPr lang="en-US"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19</a:t>
            </a:fld>
            <a:endParaRPr lang="en-US">
              <a:solidFill>
                <a:srgbClr val="000000"/>
              </a:solidFill>
            </a:endParaRPr>
          </a:p>
        </p:txBody>
      </p:sp>
    </p:spTree>
    <p:extLst>
      <p:ext uri="{BB962C8B-B14F-4D97-AF65-F5344CB8AC3E}">
        <p14:creationId xmlns:p14="http://schemas.microsoft.com/office/powerpoint/2010/main" val="2670077315"/>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of the most significant battles over a “little thing” was fought for the Side Tracks feature. Side Tracks were special stories just for the game that were co-written with Grizzly Creek Films and then filmed on location. These were designed to be conversations directly between Casey and the players, where the players got to be in control of how the adventure unfolded.</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190</a:t>
            </a:fld>
            <a:endParaRPr lang="en-US">
              <a:solidFill>
                <a:srgbClr val="000000"/>
              </a:solidFill>
            </a:endParaRPr>
          </a:p>
        </p:txBody>
      </p:sp>
    </p:spTree>
    <p:extLst>
      <p:ext uri="{BB962C8B-B14F-4D97-AF65-F5344CB8AC3E}">
        <p14:creationId xmlns:p14="http://schemas.microsoft.com/office/powerpoint/2010/main" val="1166815027"/>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the adventure,</a:t>
            </a:r>
            <a:r>
              <a:rPr lang="en-US" baseline="0" dirty="0" smtClean="0"/>
              <a:t> Casey stops and asks the player a question with two answers, and a unique segment of film plays based on the choice made. The problem we were encountering was that </a:t>
            </a:r>
            <a:r>
              <a:rPr lang="en-US" baseline="0" dirty="0" err="1" smtClean="0"/>
              <a:t>Kinect</a:t>
            </a:r>
            <a:r>
              <a:rPr lang="en-US" baseline="0" dirty="0" smtClean="0"/>
              <a:t> could only detect two skeletons, but we wanted the whole family to play these experiences together. The first iteration of the feature required one player to be the family “spokesperson” and answer for everyone using a hover cursor. This lacked the “everyone gets to participate” feeling that we wanted to cultivate.</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191</a:t>
            </a:fld>
            <a:endParaRPr lang="en-US">
              <a:solidFill>
                <a:srgbClr val="000000"/>
              </a:solidFill>
            </a:endParaRPr>
          </a:p>
        </p:txBody>
      </p:sp>
    </p:spTree>
    <p:extLst>
      <p:ext uri="{BB962C8B-B14F-4D97-AF65-F5344CB8AC3E}">
        <p14:creationId xmlns:p14="http://schemas.microsoft.com/office/powerpoint/2010/main" val="358553480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executive team challenged us to find another solution, and the development team put their heads together and found a way to combine blob tracking and skeletal tracking to detect how many people were in the room and switch skeletons every frame to count up to eight votes. In the final version, the entire family can vote together on what should happen next by raising either their right or left hand, so everyone can play at once.</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192</a:t>
            </a:fld>
            <a:endParaRPr lang="en-US">
              <a:solidFill>
                <a:srgbClr val="000000"/>
              </a:solidFill>
            </a:endParaRPr>
          </a:p>
        </p:txBody>
      </p:sp>
    </p:spTree>
    <p:extLst>
      <p:ext uri="{BB962C8B-B14F-4D97-AF65-F5344CB8AC3E}">
        <p14:creationId xmlns:p14="http://schemas.microsoft.com/office/powerpoint/2010/main" val="1003619059"/>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speaker is Scarlett,</a:t>
            </a:r>
            <a:r>
              <a:rPr lang="en-US" baseline="0" dirty="0" smtClean="0"/>
              <a:t> daughter of columnist Controller Freak in her review of KNGTV. This quote is so great because it means she was definitely impacted by the Side Tracks, the only place in the game that Casey speaks directly to kids about learning how to be naturalists. Returning back to Contagious for a sec, this is a kid talking directly about the impact a little thing we fought for had on her, in a way that was shared with a lot of people.</a:t>
            </a:r>
            <a:endParaRPr lang="en-US" dirty="0" smtClean="0"/>
          </a:p>
          <a:p>
            <a:endParaRPr lang="en-US" baseline="0" dirty="0" smtClean="0"/>
          </a:p>
          <a:p>
            <a:r>
              <a:rPr lang="en-US" baseline="0" dirty="0" smtClean="0"/>
              <a:t>http://business.financialpost.com/2012/09/18/controller-freak-jr-reviews-kinect-sesame-street-tv-and-kinect-nat-geo-wild/?__lsa=83dc-0b5a</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193</a:t>
            </a:fld>
            <a:endParaRPr lang="en-US">
              <a:solidFill>
                <a:srgbClr val="000000"/>
              </a:solidFill>
            </a:endParaRPr>
          </a:p>
        </p:txBody>
      </p:sp>
    </p:spTree>
    <p:extLst>
      <p:ext uri="{BB962C8B-B14F-4D97-AF65-F5344CB8AC3E}">
        <p14:creationId xmlns:p14="http://schemas.microsoft.com/office/powerpoint/2010/main" val="1631544380"/>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last example</a:t>
            </a:r>
            <a:r>
              <a:rPr lang="en-US" baseline="0" dirty="0" smtClean="0"/>
              <a:t> I want to mention is from another </a:t>
            </a:r>
            <a:r>
              <a:rPr lang="en-US" baseline="0" dirty="0" err="1" smtClean="0"/>
              <a:t>nintendo</a:t>
            </a:r>
            <a:r>
              <a:rPr lang="en-US" baseline="0" dirty="0" smtClean="0"/>
              <a:t> DS title, but this time I want to talk about championing someone else’s cause, and how fighting for a little thing can help not just a title but a team. I came onto this project later in development and was tasked with designing the final level in the game. The level artist working with me expressed frustration that other levels in the game had what he felt to be too much sameness in layout, and not much change in elevation.</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194</a:t>
            </a:fld>
            <a:endParaRPr lang="en-US">
              <a:solidFill>
                <a:srgbClr val="000000"/>
              </a:solidFill>
            </a:endParaRPr>
          </a:p>
        </p:txBody>
      </p:sp>
    </p:spTree>
    <p:extLst>
      <p:ext uri="{BB962C8B-B14F-4D97-AF65-F5344CB8AC3E}">
        <p14:creationId xmlns:p14="http://schemas.microsoft.com/office/powerpoint/2010/main" val="3380369065"/>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concept art for the setting of this level makes it clear at a glance though that there should be lots of room for variety in level design; it’s a settlement made of shipwrecks. I started </a:t>
            </a:r>
            <a:r>
              <a:rPr lang="en-US" baseline="0" dirty="0" err="1" smtClean="0"/>
              <a:t>whiteboxing</a:t>
            </a:r>
            <a:r>
              <a:rPr lang="en-US" baseline="0" dirty="0" smtClean="0"/>
              <a:t> some ideas and involving my level artist in the process from the start to get his thoughts.</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195</a:t>
            </a:fld>
            <a:endParaRPr lang="en-US">
              <a:solidFill>
                <a:srgbClr val="000000"/>
              </a:solidFill>
            </a:endParaRPr>
          </a:p>
        </p:txBody>
      </p:sp>
    </p:spTree>
    <p:extLst>
      <p:ext uri="{BB962C8B-B14F-4D97-AF65-F5344CB8AC3E}">
        <p14:creationId xmlns:p14="http://schemas.microsoft.com/office/powerpoint/2010/main" val="82980978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 proposed a design that included a ton of vertical progression. Also, </a:t>
            </a:r>
            <a:r>
              <a:rPr lang="en-US" baseline="0" dirty="0" err="1" smtClean="0"/>
              <a:t>Frogger</a:t>
            </a:r>
            <a:r>
              <a:rPr lang="en-US" baseline="0" dirty="0" smtClean="0"/>
              <a:t>, because why not. He was immediately re-engaged and excited to begin. We had to win some people over because it was so different from the rest of the game, but in the end because it was the final level we were able to sell it. Fighting for this little thing made the game better, challenged me to be a better designer, and boosted morale for a team member. I didn’t realize how much of an impact being listened to had on him until he told me years afterward.</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196</a:t>
            </a:fld>
            <a:endParaRPr lang="en-US">
              <a:solidFill>
                <a:srgbClr val="000000"/>
              </a:solidFill>
            </a:endParaRPr>
          </a:p>
        </p:txBody>
      </p:sp>
    </p:spTree>
    <p:extLst>
      <p:ext uri="{BB962C8B-B14F-4D97-AF65-F5344CB8AC3E}">
        <p14:creationId xmlns:p14="http://schemas.microsoft.com/office/powerpoint/2010/main" val="1418840737"/>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closing, fighting</a:t>
            </a:r>
            <a:r>
              <a:rPr lang="en-US" baseline="0" dirty="0" smtClean="0"/>
              <a:t> for the little things during the development of your game pays off in big ways. If you’re on a project where you’re not the creative lead, it’s a way to carve out your own creative stamp on the game. It may be a way to support a team member by fighting for a cause they believe in. Finally, if a feature means a lot to you, it might have a big impact on players as well. And the little things that impact your players will be the things they want to share with others, which is the best promotion you can ask for.</a:t>
            </a:r>
          </a:p>
          <a:p>
            <a:endParaRPr lang="en-US" dirty="0" smtClean="0">
              <a:sym typeface="Wingdings" panose="05000000000000000000" pitchFamily="2" charset="2"/>
            </a:endParaRPr>
          </a:p>
          <a:p>
            <a:r>
              <a:rPr lang="en-US" dirty="0" smtClean="0">
                <a:sym typeface="Wingdings" panose="05000000000000000000" pitchFamily="2" charset="2"/>
              </a:rPr>
              <a:t>[Richard Concludes]</a:t>
            </a:r>
          </a:p>
          <a:p>
            <a:endParaRPr lang="en-US" dirty="0" smtClean="0">
              <a:sym typeface="Wingdings" panose="05000000000000000000" pitchFamily="2" charset="2"/>
            </a:endParaRPr>
          </a:p>
          <a:p>
            <a:r>
              <a:rPr lang="en-US" dirty="0" smtClean="0">
                <a:sym typeface="Wingdings" panose="05000000000000000000" pitchFamily="2" charset="2"/>
              </a:rPr>
              <a:t>In</a:t>
            </a:r>
            <a:r>
              <a:rPr lang="en-US" baseline="0" dirty="0" smtClean="0">
                <a:sym typeface="Wingdings" panose="05000000000000000000" pitchFamily="2" charset="2"/>
              </a:rPr>
              <a:t> our modern age of game development, we tend to polish everything to such a level that all the little things get cut.  </a:t>
            </a:r>
            <a:endParaRPr lang="en-US" dirty="0" smtClean="0">
              <a:sym typeface="Wingdings" panose="05000000000000000000" pitchFamily="2" charset="2"/>
            </a:endParaRPr>
          </a:p>
          <a:p>
            <a:endParaRPr lang="en-US" dirty="0" smtClean="0">
              <a:sym typeface="Wingdings" panose="05000000000000000000" pitchFamily="2" charset="2"/>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Never has it been more important to lie to producers.  </a:t>
            </a:r>
          </a:p>
          <a:p>
            <a:endParaRPr lang="en-US" baseline="0"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197</a:t>
            </a:fld>
            <a:endParaRPr lang="en-US">
              <a:solidFill>
                <a:srgbClr val="000000"/>
              </a:solidFill>
            </a:endParaRPr>
          </a:p>
        </p:txBody>
      </p:sp>
    </p:spTree>
    <p:extLst>
      <p:ext uri="{BB962C8B-B14F-4D97-AF65-F5344CB8AC3E}">
        <p14:creationId xmlns:p14="http://schemas.microsoft.com/office/powerpoint/2010/main" val="3726837654"/>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p:txBody>
          <a:bodyPr/>
          <a:lstStyle/>
          <a:p>
            <a:r>
              <a:rPr lang="en-US" baseline="0" dirty="0" smtClean="0"/>
              <a:t>And our last speaker proudly proclaims himself the best Wyoming born game designer living in Canada</a:t>
            </a:r>
          </a:p>
          <a:p>
            <a:endParaRPr lang="en-US" baseline="0" dirty="0" smtClean="0"/>
          </a:p>
          <a:p>
            <a:r>
              <a:rPr lang="en-US" dirty="0" smtClean="0"/>
              <a:t>You may know him as the lead designer of</a:t>
            </a:r>
            <a:r>
              <a:rPr lang="en-US" baseline="0" dirty="0" smtClean="0"/>
              <a:t> Mark of the Ninja  and who is now working on the stunning </a:t>
            </a:r>
            <a:r>
              <a:rPr lang="en-US" baseline="0" dirty="0" err="1" smtClean="0"/>
              <a:t>Firewatch</a:t>
            </a:r>
            <a:r>
              <a:rPr lang="en-US" baseline="0" dirty="0" smtClean="0"/>
              <a:t> which he will be demoing later this week.</a:t>
            </a:r>
          </a:p>
          <a:p>
            <a:endParaRPr lang="en-US" baseline="0" dirty="0" smtClean="0"/>
          </a:p>
          <a:p>
            <a:r>
              <a:rPr lang="en-US" baseline="0" dirty="0" smtClean="0"/>
              <a:t>If you ask him really nicely I’m sure he’ll tell you how to get in see it while you’re at the show…  </a:t>
            </a:r>
          </a:p>
          <a:p>
            <a:endParaRPr lang="en-US" baseline="0" dirty="0" smtClean="0"/>
          </a:p>
          <a:p>
            <a:r>
              <a:rPr lang="en-US" baseline="0" dirty="0" err="1" smtClean="0"/>
              <a:t>Nels</a:t>
            </a:r>
            <a:r>
              <a:rPr lang="en-US" baseline="0" dirty="0" smtClean="0"/>
              <a:t> Anderson!  </a:t>
            </a:r>
            <a:endParaRPr lang="en-US" dirty="0"/>
          </a:p>
        </p:txBody>
      </p:sp>
    </p:spTree>
    <p:extLst>
      <p:ext uri="{BB962C8B-B14F-4D97-AF65-F5344CB8AC3E}">
        <p14:creationId xmlns:p14="http://schemas.microsoft.com/office/powerpoint/2010/main" val="3899518427"/>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41"/>
          <p:cNvSpPr>
            <a:spLocks noGrp="1" noChangeArrowheads="1"/>
          </p:cNvSpPr>
          <p:nvPr>
            <p:ph type="sldNum"/>
          </p:nvPr>
        </p:nvSpPr>
        <p:spPr>
          <a:ln/>
        </p:spPr>
        <p:txBody>
          <a:bodyPr/>
          <a:lstStyle/>
          <a:p>
            <a:fld id="{C2755F2F-389C-414B-AD35-EA987264D6ED}" type="slidenum">
              <a:rPr lang="en-CA" altLang="en-US">
                <a:solidFill>
                  <a:prstClr val="black"/>
                </a:solidFill>
              </a:rPr>
              <a:pPr/>
              <a:t>199</a:t>
            </a:fld>
            <a:endParaRPr lang="en-CA" altLang="en-US">
              <a:solidFill>
                <a:prstClr val="black"/>
              </a:solidFill>
            </a:endParaRPr>
          </a:p>
        </p:txBody>
      </p:sp>
      <p:sp>
        <p:nvSpPr>
          <p:cNvPr id="97281" name="Text Box 1"/>
          <p:cNvSpPr txBox="1">
            <a:spLocks noChangeArrowheads="1"/>
          </p:cNvSpPr>
          <p:nvPr/>
        </p:nvSpPr>
        <p:spPr bwMode="auto">
          <a:xfrm>
            <a:off x="4398963" y="9555163"/>
            <a:ext cx="3344862"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9C1413BB-056F-48E5-B789-E6644FE14E1C}" type="slidenum">
              <a:rPr kumimoji="0" lang="en-CA" altLang="en-US" sz="1800">
                <a:cs typeface="+mn-cs"/>
              </a:rPr>
              <a:pPr fontAlgn="auto">
                <a:spcBef>
                  <a:spcPts val="0"/>
                </a:spcBef>
                <a:spcAft>
                  <a:spcPts val="0"/>
                </a:spcAft>
              </a:pPr>
              <a:t>199</a:t>
            </a:fld>
            <a:endParaRPr kumimoji="0" lang="en-CA" altLang="en-US" sz="1800">
              <a:cs typeface="+mn-cs"/>
            </a:endParaRPr>
          </a:p>
        </p:txBody>
      </p:sp>
      <p:sp>
        <p:nvSpPr>
          <p:cNvPr id="97282" name="Text Box 2"/>
          <p:cNvSpPr txBox="1">
            <a:spLocks noChangeArrowheads="1"/>
          </p:cNvSpPr>
          <p:nvPr/>
        </p:nvSpPr>
        <p:spPr bwMode="auto">
          <a:xfrm>
            <a:off x="4398963" y="9555163"/>
            <a:ext cx="334645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8A3499F9-09B0-426F-8F1A-B77970C5C178}" type="slidenum">
              <a:rPr kumimoji="0" lang="en-CA" altLang="en-US" sz="1800">
                <a:cs typeface="+mn-cs"/>
              </a:rPr>
              <a:pPr fontAlgn="auto">
                <a:spcBef>
                  <a:spcPts val="0"/>
                </a:spcBef>
                <a:spcAft>
                  <a:spcPts val="0"/>
                </a:spcAft>
              </a:pPr>
              <a:t>199</a:t>
            </a:fld>
            <a:endParaRPr kumimoji="0" lang="en-CA" altLang="en-US" sz="1800">
              <a:cs typeface="+mn-cs"/>
            </a:endParaRPr>
          </a:p>
        </p:txBody>
      </p:sp>
      <p:sp>
        <p:nvSpPr>
          <p:cNvPr id="97283" name="Text Box 3"/>
          <p:cNvSpPr txBox="1">
            <a:spLocks noChangeArrowheads="1"/>
          </p:cNvSpPr>
          <p:nvPr/>
        </p:nvSpPr>
        <p:spPr bwMode="auto">
          <a:xfrm>
            <a:off x="4398963" y="9555163"/>
            <a:ext cx="3357562"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DB9CB968-AE84-4F26-803A-EFD8143CF911}" type="slidenum">
              <a:rPr kumimoji="0" lang="en-CA" altLang="en-US" sz="1800">
                <a:cs typeface="+mn-cs"/>
              </a:rPr>
              <a:pPr fontAlgn="auto">
                <a:spcBef>
                  <a:spcPts val="0"/>
                </a:spcBef>
                <a:spcAft>
                  <a:spcPts val="0"/>
                </a:spcAft>
              </a:pPr>
              <a:t>199</a:t>
            </a:fld>
            <a:endParaRPr kumimoji="0" lang="en-CA" altLang="en-US" sz="1800">
              <a:cs typeface="+mn-cs"/>
            </a:endParaRPr>
          </a:p>
        </p:txBody>
      </p:sp>
      <p:sp>
        <p:nvSpPr>
          <p:cNvPr id="97284" name="Text Box 4"/>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43E66EC4-9489-4374-98B9-88FDD692B0AD}" type="slidenum">
              <a:rPr kumimoji="0" lang="en-CA" altLang="en-US" sz="1800">
                <a:cs typeface="+mn-cs"/>
              </a:rPr>
              <a:pPr fontAlgn="auto">
                <a:spcBef>
                  <a:spcPts val="0"/>
                </a:spcBef>
                <a:spcAft>
                  <a:spcPts val="0"/>
                </a:spcAft>
              </a:pPr>
              <a:t>199</a:t>
            </a:fld>
            <a:endParaRPr kumimoji="0" lang="en-CA" altLang="en-US" sz="1800">
              <a:cs typeface="+mn-cs"/>
            </a:endParaRPr>
          </a:p>
        </p:txBody>
      </p:sp>
      <p:sp>
        <p:nvSpPr>
          <p:cNvPr id="97285" name="Text Box 5"/>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95807295-51FE-4126-BFA2-867FCA5D92DB}" type="slidenum">
              <a:rPr kumimoji="0" lang="en-CA" altLang="en-US" sz="1800">
                <a:cs typeface="+mn-cs"/>
              </a:rPr>
              <a:pPr fontAlgn="auto">
                <a:spcBef>
                  <a:spcPts val="0"/>
                </a:spcBef>
                <a:spcAft>
                  <a:spcPts val="0"/>
                </a:spcAft>
              </a:pPr>
              <a:t>199</a:t>
            </a:fld>
            <a:endParaRPr kumimoji="0" lang="en-CA" altLang="en-US" sz="1800">
              <a:cs typeface="+mn-cs"/>
            </a:endParaRPr>
          </a:p>
        </p:txBody>
      </p:sp>
      <p:sp>
        <p:nvSpPr>
          <p:cNvPr id="97286" name="Rectangle 6"/>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7" name="Text Box 7"/>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800">
              <a:solidFill>
                <a:prstClr val="black"/>
              </a:solidFill>
              <a:latin typeface="Calibri" panose="020F0502020204030204"/>
              <a:ea typeface="+mn-ea"/>
              <a:cs typeface="+mn-cs"/>
            </a:endParaRPr>
          </a:p>
        </p:txBody>
      </p:sp>
      <p:sp>
        <p:nvSpPr>
          <p:cNvPr id="2" name="Notes Placeholder 1"/>
          <p:cNvSpPr>
            <a:spLocks noGrp="1"/>
          </p:cNvSpPr>
          <p:nvPr>
            <p:ph type="body" idx="1"/>
          </p:nvPr>
        </p:nvSpPr>
        <p:spPr/>
        <p:txBody>
          <a:bodyPr/>
          <a:lstStyle/>
          <a:p>
            <a:endParaRPr lang="en-US" dirty="0" smtClean="0"/>
          </a:p>
          <a:p>
            <a:endParaRPr lang="en-US" dirty="0" smtClean="0"/>
          </a:p>
          <a:p>
            <a:r>
              <a:rPr lang="en-US" dirty="0" smtClean="0"/>
              <a:t>  </a:t>
            </a:r>
            <a:endParaRPr lang="en-US" dirty="0"/>
          </a:p>
        </p:txBody>
      </p:sp>
    </p:spTree>
    <p:extLst>
      <p:ext uri="{BB962C8B-B14F-4D97-AF65-F5344CB8AC3E}">
        <p14:creationId xmlns:p14="http://schemas.microsoft.com/office/powerpoint/2010/main" val="1314208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fascinated by game design rules. Tricks.  Tradecraft.  Whatever you want to call them.</a:t>
            </a:r>
          </a:p>
          <a:p>
            <a:endParaRPr lang="en-US" dirty="0" smtClean="0"/>
          </a:p>
          <a:p>
            <a:r>
              <a:rPr lang="en-US" dirty="0" smtClean="0"/>
              <a:t>As game designers our jobs are literally to make up rule sets for the games we design</a:t>
            </a:r>
          </a:p>
          <a:p>
            <a:endParaRPr lang="en-US" dirty="0" smtClean="0"/>
          </a:p>
          <a:p>
            <a:r>
              <a:rPr lang="en-US" dirty="0" smtClean="0"/>
              <a:t>Many of us start thinking about</a:t>
            </a:r>
            <a:r>
              <a:rPr lang="en-US" baseline="0" dirty="0" smtClean="0"/>
              <a:t> life </a:t>
            </a:r>
            <a:r>
              <a:rPr lang="en-US" dirty="0" smtClean="0"/>
              <a:t>in terms of what rule</a:t>
            </a:r>
            <a:r>
              <a:rPr lang="en-US" baseline="0" dirty="0" smtClean="0"/>
              <a:t> sets define it – if we are modeling life in our games, we need to figure out those rules.  </a:t>
            </a:r>
          </a:p>
          <a:p>
            <a:endParaRPr lang="en-US" baseline="0" dirty="0" smtClean="0"/>
          </a:p>
          <a:p>
            <a:r>
              <a:rPr lang="en-US" dirty="0" smtClean="0"/>
              <a:t>And naturally, we want there to be rules about game design</a:t>
            </a:r>
            <a:r>
              <a:rPr lang="en-US" baseline="0" dirty="0" smtClean="0"/>
              <a:t> itself.  And if we followed those rules, would we be guaranteed to make a good game?  Of course it’s not that simple.</a:t>
            </a:r>
            <a:endParaRPr lang="en-US" dirty="0" smtClean="0"/>
          </a:p>
          <a:p>
            <a:endParaRPr lang="en-US" dirty="0" smtClean="0"/>
          </a:p>
          <a:p>
            <a:r>
              <a:rPr lang="en-US" dirty="0" smtClean="0"/>
              <a:t>And I’m sure you’ve heard</a:t>
            </a:r>
            <a:r>
              <a:rPr lang="en-US" baseline="0" dirty="0" smtClean="0"/>
              <a:t> such rules many times before…</a:t>
            </a:r>
            <a:endParaRPr lang="en-US"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2</a:t>
            </a:fld>
            <a:endParaRPr lang="en-US"/>
          </a:p>
        </p:txBody>
      </p:sp>
    </p:spTree>
    <p:extLst>
      <p:ext uri="{BB962C8B-B14F-4D97-AF65-F5344CB8AC3E}">
        <p14:creationId xmlns:p14="http://schemas.microsoft.com/office/powerpoint/2010/main" val="5894680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front end, with </a:t>
            </a:r>
            <a:r>
              <a:rPr lang="en-US" baseline="0" dirty="0" smtClean="0"/>
              <a:t>rules and systems that clearly show your options…</a:t>
            </a:r>
            <a:endParaRPr lang="en-US"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20</a:t>
            </a:fld>
            <a:endParaRPr lang="en-US">
              <a:solidFill>
                <a:srgbClr val="000000"/>
              </a:solidFill>
            </a:endParaRPr>
          </a:p>
        </p:txBody>
      </p:sp>
    </p:spTree>
    <p:extLst>
      <p:ext uri="{BB962C8B-B14F-4D97-AF65-F5344CB8AC3E}">
        <p14:creationId xmlns:p14="http://schemas.microsoft.com/office/powerpoint/2010/main" val="224533131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41"/>
          <p:cNvSpPr>
            <a:spLocks noGrp="1" noChangeArrowheads="1"/>
          </p:cNvSpPr>
          <p:nvPr>
            <p:ph type="sldNum"/>
          </p:nvPr>
        </p:nvSpPr>
        <p:spPr>
          <a:ln/>
        </p:spPr>
        <p:txBody>
          <a:bodyPr/>
          <a:lstStyle/>
          <a:p>
            <a:fld id="{E6EAB4A7-2927-4A60-8804-95E96E422E8F}" type="slidenum">
              <a:rPr lang="en-CA" altLang="en-US">
                <a:solidFill>
                  <a:prstClr val="black"/>
                </a:solidFill>
              </a:rPr>
              <a:pPr/>
              <a:t>200</a:t>
            </a:fld>
            <a:endParaRPr lang="en-CA" altLang="en-US">
              <a:solidFill>
                <a:prstClr val="black"/>
              </a:solidFill>
            </a:endParaRPr>
          </a:p>
        </p:txBody>
      </p:sp>
      <p:sp>
        <p:nvSpPr>
          <p:cNvPr id="101377" name="Text Box 1"/>
          <p:cNvSpPr txBox="1">
            <a:spLocks noChangeArrowheads="1"/>
          </p:cNvSpPr>
          <p:nvPr/>
        </p:nvSpPr>
        <p:spPr bwMode="auto">
          <a:xfrm>
            <a:off x="4398963" y="9555163"/>
            <a:ext cx="3344862"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99A365E7-0A86-4C95-8B3F-0C828AEBD316}" type="slidenum">
              <a:rPr kumimoji="0" lang="en-CA" altLang="en-US" sz="1800">
                <a:cs typeface="+mn-cs"/>
              </a:rPr>
              <a:pPr fontAlgn="auto">
                <a:spcBef>
                  <a:spcPts val="0"/>
                </a:spcBef>
                <a:spcAft>
                  <a:spcPts val="0"/>
                </a:spcAft>
              </a:pPr>
              <a:t>200</a:t>
            </a:fld>
            <a:endParaRPr kumimoji="0" lang="en-CA" altLang="en-US" sz="1800">
              <a:cs typeface="+mn-cs"/>
            </a:endParaRPr>
          </a:p>
        </p:txBody>
      </p:sp>
      <p:sp>
        <p:nvSpPr>
          <p:cNvPr id="101378" name="Text Box 2"/>
          <p:cNvSpPr txBox="1">
            <a:spLocks noChangeArrowheads="1"/>
          </p:cNvSpPr>
          <p:nvPr/>
        </p:nvSpPr>
        <p:spPr bwMode="auto">
          <a:xfrm>
            <a:off x="4398963" y="9555163"/>
            <a:ext cx="334645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D4FB11F7-DE20-4689-BBE5-383596242115}" type="slidenum">
              <a:rPr kumimoji="0" lang="en-CA" altLang="en-US" sz="1800">
                <a:cs typeface="+mn-cs"/>
              </a:rPr>
              <a:pPr fontAlgn="auto">
                <a:spcBef>
                  <a:spcPts val="0"/>
                </a:spcBef>
                <a:spcAft>
                  <a:spcPts val="0"/>
                </a:spcAft>
              </a:pPr>
              <a:t>200</a:t>
            </a:fld>
            <a:endParaRPr kumimoji="0" lang="en-CA" altLang="en-US" sz="1800">
              <a:cs typeface="+mn-cs"/>
            </a:endParaRPr>
          </a:p>
        </p:txBody>
      </p:sp>
      <p:sp>
        <p:nvSpPr>
          <p:cNvPr id="101379" name="Text Box 3"/>
          <p:cNvSpPr txBox="1">
            <a:spLocks noChangeArrowheads="1"/>
          </p:cNvSpPr>
          <p:nvPr/>
        </p:nvSpPr>
        <p:spPr bwMode="auto">
          <a:xfrm>
            <a:off x="4398963" y="9555163"/>
            <a:ext cx="3357562"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2233AC09-3E3A-4F9D-BB49-E7C13C8367F2}" type="slidenum">
              <a:rPr kumimoji="0" lang="en-CA" altLang="en-US" sz="1800">
                <a:cs typeface="+mn-cs"/>
              </a:rPr>
              <a:pPr fontAlgn="auto">
                <a:spcBef>
                  <a:spcPts val="0"/>
                </a:spcBef>
                <a:spcAft>
                  <a:spcPts val="0"/>
                </a:spcAft>
              </a:pPr>
              <a:t>200</a:t>
            </a:fld>
            <a:endParaRPr kumimoji="0" lang="en-CA" altLang="en-US" sz="1800">
              <a:cs typeface="+mn-cs"/>
            </a:endParaRPr>
          </a:p>
        </p:txBody>
      </p:sp>
      <p:sp>
        <p:nvSpPr>
          <p:cNvPr id="101380" name="Text Box 4"/>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6F8846C7-65A2-4BAA-A29F-A34DAFF524B6}" type="slidenum">
              <a:rPr kumimoji="0" lang="en-CA" altLang="en-US" sz="1800">
                <a:cs typeface="+mn-cs"/>
              </a:rPr>
              <a:pPr fontAlgn="auto">
                <a:spcBef>
                  <a:spcPts val="0"/>
                </a:spcBef>
                <a:spcAft>
                  <a:spcPts val="0"/>
                </a:spcAft>
              </a:pPr>
              <a:t>200</a:t>
            </a:fld>
            <a:endParaRPr kumimoji="0" lang="en-CA" altLang="en-US" sz="1800">
              <a:cs typeface="+mn-cs"/>
            </a:endParaRPr>
          </a:p>
        </p:txBody>
      </p:sp>
      <p:sp>
        <p:nvSpPr>
          <p:cNvPr id="101381" name="Text Box 5"/>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72CCD193-313D-45EC-A3F8-74F8A983C12E}" type="slidenum">
              <a:rPr kumimoji="0" lang="en-CA" altLang="en-US" sz="1800">
                <a:cs typeface="+mn-cs"/>
              </a:rPr>
              <a:pPr fontAlgn="auto">
                <a:spcBef>
                  <a:spcPts val="0"/>
                </a:spcBef>
                <a:spcAft>
                  <a:spcPts val="0"/>
                </a:spcAft>
              </a:pPr>
              <a:t>200</a:t>
            </a:fld>
            <a:endParaRPr kumimoji="0" lang="en-CA" altLang="en-US" sz="1800">
              <a:cs typeface="+mn-cs"/>
            </a:endParaRPr>
          </a:p>
        </p:txBody>
      </p:sp>
      <p:sp>
        <p:nvSpPr>
          <p:cNvPr id="101382" name="Rectangle 6"/>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1383" name="Text Box 7"/>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800">
              <a:solidFill>
                <a:prstClr val="black"/>
              </a:solidFill>
              <a:latin typeface="Calibri" panose="020F0502020204030204"/>
              <a:ea typeface="+mn-ea"/>
              <a:cs typeface="+mn-cs"/>
            </a:endParaRPr>
          </a:p>
        </p:txBody>
      </p:sp>
      <p:sp>
        <p:nvSpPr>
          <p:cNvPr id="2" name="Notes Placeholder 1"/>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I </a:t>
            </a:r>
            <a:r>
              <a:rPr lang="en-CA" sz="1200" kern="1200" dirty="0" smtClean="0">
                <a:solidFill>
                  <a:schemeClr val="tx1"/>
                </a:solidFill>
                <a:effectLst/>
                <a:latin typeface="+mn-lt"/>
                <a:ea typeface="+mn-ea"/>
                <a:cs typeface="+mn-cs"/>
              </a:rPr>
              <a:t>used to work at this place, I was the lead designer of this game</a:t>
            </a:r>
            <a:endParaRPr lang="en-CA" dirty="0"/>
          </a:p>
        </p:txBody>
      </p:sp>
    </p:spTree>
    <p:extLst>
      <p:ext uri="{BB962C8B-B14F-4D97-AF65-F5344CB8AC3E}">
        <p14:creationId xmlns:p14="http://schemas.microsoft.com/office/powerpoint/2010/main" val="3798659993"/>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41"/>
          <p:cNvSpPr>
            <a:spLocks noGrp="1" noChangeArrowheads="1"/>
          </p:cNvSpPr>
          <p:nvPr>
            <p:ph type="sldNum"/>
          </p:nvPr>
        </p:nvSpPr>
        <p:spPr>
          <a:ln/>
        </p:spPr>
        <p:txBody>
          <a:bodyPr/>
          <a:lstStyle/>
          <a:p>
            <a:fld id="{ADCD00F6-5F80-414C-9AD0-9ED96FC566D9}" type="slidenum">
              <a:rPr lang="en-CA" altLang="en-US">
                <a:solidFill>
                  <a:prstClr val="black"/>
                </a:solidFill>
              </a:rPr>
              <a:pPr/>
              <a:t>201</a:t>
            </a:fld>
            <a:endParaRPr lang="en-CA" altLang="en-US">
              <a:solidFill>
                <a:prstClr val="black"/>
              </a:solidFill>
            </a:endParaRPr>
          </a:p>
        </p:txBody>
      </p:sp>
      <p:sp>
        <p:nvSpPr>
          <p:cNvPr id="102401" name="Text Box 1"/>
          <p:cNvSpPr txBox="1">
            <a:spLocks noChangeArrowheads="1"/>
          </p:cNvSpPr>
          <p:nvPr/>
        </p:nvSpPr>
        <p:spPr bwMode="auto">
          <a:xfrm>
            <a:off x="4398963" y="9555163"/>
            <a:ext cx="3344862"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E4FD1E4D-ABCC-43AC-9BA3-E05F6305EB21}" type="slidenum">
              <a:rPr kumimoji="0" lang="en-CA" altLang="en-US" sz="1800">
                <a:cs typeface="+mn-cs"/>
              </a:rPr>
              <a:pPr fontAlgn="auto">
                <a:spcBef>
                  <a:spcPts val="0"/>
                </a:spcBef>
                <a:spcAft>
                  <a:spcPts val="0"/>
                </a:spcAft>
              </a:pPr>
              <a:t>201</a:t>
            </a:fld>
            <a:endParaRPr kumimoji="0" lang="en-CA" altLang="en-US" sz="1800">
              <a:cs typeface="+mn-cs"/>
            </a:endParaRPr>
          </a:p>
        </p:txBody>
      </p:sp>
      <p:sp>
        <p:nvSpPr>
          <p:cNvPr id="102402" name="Text Box 2"/>
          <p:cNvSpPr txBox="1">
            <a:spLocks noChangeArrowheads="1"/>
          </p:cNvSpPr>
          <p:nvPr/>
        </p:nvSpPr>
        <p:spPr bwMode="auto">
          <a:xfrm>
            <a:off x="4398963" y="9555163"/>
            <a:ext cx="334645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43D1ED8A-FBDC-49B3-8137-0961EA077B48}" type="slidenum">
              <a:rPr kumimoji="0" lang="en-CA" altLang="en-US" sz="1800">
                <a:cs typeface="+mn-cs"/>
              </a:rPr>
              <a:pPr fontAlgn="auto">
                <a:spcBef>
                  <a:spcPts val="0"/>
                </a:spcBef>
                <a:spcAft>
                  <a:spcPts val="0"/>
                </a:spcAft>
              </a:pPr>
              <a:t>201</a:t>
            </a:fld>
            <a:endParaRPr kumimoji="0" lang="en-CA" altLang="en-US" sz="1800">
              <a:cs typeface="+mn-cs"/>
            </a:endParaRPr>
          </a:p>
        </p:txBody>
      </p:sp>
      <p:sp>
        <p:nvSpPr>
          <p:cNvPr id="102403" name="Text Box 3"/>
          <p:cNvSpPr txBox="1">
            <a:spLocks noChangeArrowheads="1"/>
          </p:cNvSpPr>
          <p:nvPr/>
        </p:nvSpPr>
        <p:spPr bwMode="auto">
          <a:xfrm>
            <a:off x="4398963" y="9555163"/>
            <a:ext cx="3357562"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B81E460C-B42D-42FB-8E1F-138582C6C8E0}" type="slidenum">
              <a:rPr kumimoji="0" lang="en-CA" altLang="en-US" sz="1800">
                <a:cs typeface="+mn-cs"/>
              </a:rPr>
              <a:pPr fontAlgn="auto">
                <a:spcBef>
                  <a:spcPts val="0"/>
                </a:spcBef>
                <a:spcAft>
                  <a:spcPts val="0"/>
                </a:spcAft>
              </a:pPr>
              <a:t>201</a:t>
            </a:fld>
            <a:endParaRPr kumimoji="0" lang="en-CA" altLang="en-US" sz="1800">
              <a:cs typeface="+mn-cs"/>
            </a:endParaRPr>
          </a:p>
        </p:txBody>
      </p:sp>
      <p:sp>
        <p:nvSpPr>
          <p:cNvPr id="102404" name="Text Box 4"/>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8741E14F-B1BB-41D3-9350-09DFB37AB59C}" type="slidenum">
              <a:rPr kumimoji="0" lang="en-CA" altLang="en-US" sz="1800">
                <a:cs typeface="+mn-cs"/>
              </a:rPr>
              <a:pPr fontAlgn="auto">
                <a:spcBef>
                  <a:spcPts val="0"/>
                </a:spcBef>
                <a:spcAft>
                  <a:spcPts val="0"/>
                </a:spcAft>
              </a:pPr>
              <a:t>201</a:t>
            </a:fld>
            <a:endParaRPr kumimoji="0" lang="en-CA" altLang="en-US" sz="1800">
              <a:cs typeface="+mn-cs"/>
            </a:endParaRPr>
          </a:p>
        </p:txBody>
      </p:sp>
      <p:sp>
        <p:nvSpPr>
          <p:cNvPr id="102405" name="Text Box 5"/>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CA9C1810-729C-4CB3-8C7C-C171C2B6190F}" type="slidenum">
              <a:rPr kumimoji="0" lang="en-CA" altLang="en-US" sz="1800">
                <a:cs typeface="+mn-cs"/>
              </a:rPr>
              <a:pPr fontAlgn="auto">
                <a:spcBef>
                  <a:spcPts val="0"/>
                </a:spcBef>
                <a:spcAft>
                  <a:spcPts val="0"/>
                </a:spcAft>
              </a:pPr>
              <a:t>201</a:t>
            </a:fld>
            <a:endParaRPr kumimoji="0" lang="en-CA" altLang="en-US" sz="1800">
              <a:cs typeface="+mn-cs"/>
            </a:endParaRPr>
          </a:p>
        </p:txBody>
      </p:sp>
      <p:sp>
        <p:nvSpPr>
          <p:cNvPr id="102406" name="Rectangle 6"/>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7" name="Text Box 7"/>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800">
              <a:solidFill>
                <a:prstClr val="black"/>
              </a:solidFill>
              <a:latin typeface="Calibri" panose="020F0502020204030204"/>
              <a:ea typeface="+mn-ea"/>
              <a:cs typeface="+mn-cs"/>
            </a:endParaRPr>
          </a:p>
        </p:txBody>
      </p:sp>
      <p:sp>
        <p:nvSpPr>
          <p:cNvPr id="2" name="Notes Placeholder 1"/>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Then </a:t>
            </a:r>
            <a:r>
              <a:rPr lang="en-CA" sz="1200" kern="1200" dirty="0" smtClean="0">
                <a:solidFill>
                  <a:schemeClr val="tx1"/>
                </a:solidFill>
                <a:effectLst/>
                <a:latin typeface="+mn-lt"/>
                <a:ea typeface="+mn-ea"/>
                <a:cs typeface="+mn-cs"/>
              </a:rPr>
              <a:t>I left to help start this place </a:t>
            </a:r>
            <a:endParaRPr lang="en-CA" dirty="0"/>
          </a:p>
        </p:txBody>
      </p:sp>
    </p:spTree>
    <p:extLst>
      <p:ext uri="{BB962C8B-B14F-4D97-AF65-F5344CB8AC3E}">
        <p14:creationId xmlns:p14="http://schemas.microsoft.com/office/powerpoint/2010/main" val="448944701"/>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41"/>
          <p:cNvSpPr>
            <a:spLocks noGrp="1" noChangeArrowheads="1"/>
          </p:cNvSpPr>
          <p:nvPr>
            <p:ph type="sldNum"/>
          </p:nvPr>
        </p:nvSpPr>
        <p:spPr>
          <a:ln/>
        </p:spPr>
        <p:txBody>
          <a:bodyPr/>
          <a:lstStyle/>
          <a:p>
            <a:fld id="{879B1166-1E88-4B97-9073-18A6CDADDCAB}" type="slidenum">
              <a:rPr lang="en-CA" altLang="en-US">
                <a:solidFill>
                  <a:prstClr val="black"/>
                </a:solidFill>
              </a:rPr>
              <a:pPr/>
              <a:t>202</a:t>
            </a:fld>
            <a:endParaRPr lang="en-CA" altLang="en-US">
              <a:solidFill>
                <a:prstClr val="black"/>
              </a:solidFill>
            </a:endParaRPr>
          </a:p>
        </p:txBody>
      </p:sp>
      <p:sp>
        <p:nvSpPr>
          <p:cNvPr id="110593" name="Text Box 1"/>
          <p:cNvSpPr txBox="1">
            <a:spLocks noChangeArrowheads="1"/>
          </p:cNvSpPr>
          <p:nvPr/>
        </p:nvSpPr>
        <p:spPr bwMode="auto">
          <a:xfrm>
            <a:off x="4398963" y="9555163"/>
            <a:ext cx="3344862"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E35F8BAE-74EA-4892-903F-9A8608979AC0}" type="slidenum">
              <a:rPr kumimoji="0" lang="en-CA" altLang="en-US" sz="1800">
                <a:cs typeface="+mn-cs"/>
              </a:rPr>
              <a:pPr fontAlgn="auto">
                <a:spcBef>
                  <a:spcPts val="0"/>
                </a:spcBef>
                <a:spcAft>
                  <a:spcPts val="0"/>
                </a:spcAft>
              </a:pPr>
              <a:t>202</a:t>
            </a:fld>
            <a:endParaRPr kumimoji="0" lang="en-CA" altLang="en-US" sz="1800">
              <a:cs typeface="+mn-cs"/>
            </a:endParaRPr>
          </a:p>
        </p:txBody>
      </p:sp>
      <p:sp>
        <p:nvSpPr>
          <p:cNvPr id="110594" name="Text Box 2"/>
          <p:cNvSpPr txBox="1">
            <a:spLocks noChangeArrowheads="1"/>
          </p:cNvSpPr>
          <p:nvPr/>
        </p:nvSpPr>
        <p:spPr bwMode="auto">
          <a:xfrm>
            <a:off x="4398963" y="9555163"/>
            <a:ext cx="334645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15030711-7579-4680-8FAB-2EAE7653DADD}" type="slidenum">
              <a:rPr kumimoji="0" lang="en-CA" altLang="en-US" sz="1800">
                <a:cs typeface="+mn-cs"/>
              </a:rPr>
              <a:pPr fontAlgn="auto">
                <a:spcBef>
                  <a:spcPts val="0"/>
                </a:spcBef>
                <a:spcAft>
                  <a:spcPts val="0"/>
                </a:spcAft>
              </a:pPr>
              <a:t>202</a:t>
            </a:fld>
            <a:endParaRPr kumimoji="0" lang="en-CA" altLang="en-US" sz="1800">
              <a:cs typeface="+mn-cs"/>
            </a:endParaRPr>
          </a:p>
        </p:txBody>
      </p:sp>
      <p:sp>
        <p:nvSpPr>
          <p:cNvPr id="110595" name="Text Box 3"/>
          <p:cNvSpPr txBox="1">
            <a:spLocks noChangeArrowheads="1"/>
          </p:cNvSpPr>
          <p:nvPr/>
        </p:nvSpPr>
        <p:spPr bwMode="auto">
          <a:xfrm>
            <a:off x="4398963" y="9555163"/>
            <a:ext cx="3357562"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F806E2FA-0F5E-4F13-AC59-F6C989DFA341}" type="slidenum">
              <a:rPr kumimoji="0" lang="en-CA" altLang="en-US" sz="1800">
                <a:cs typeface="+mn-cs"/>
              </a:rPr>
              <a:pPr fontAlgn="auto">
                <a:spcBef>
                  <a:spcPts val="0"/>
                </a:spcBef>
                <a:spcAft>
                  <a:spcPts val="0"/>
                </a:spcAft>
              </a:pPr>
              <a:t>202</a:t>
            </a:fld>
            <a:endParaRPr kumimoji="0" lang="en-CA" altLang="en-US" sz="1800">
              <a:cs typeface="+mn-cs"/>
            </a:endParaRPr>
          </a:p>
        </p:txBody>
      </p:sp>
      <p:sp>
        <p:nvSpPr>
          <p:cNvPr id="110596" name="Text Box 4"/>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3671D71A-DF02-4776-81BB-E5440166154E}" type="slidenum">
              <a:rPr kumimoji="0" lang="en-CA" altLang="en-US" sz="1800">
                <a:cs typeface="+mn-cs"/>
              </a:rPr>
              <a:pPr fontAlgn="auto">
                <a:spcBef>
                  <a:spcPts val="0"/>
                </a:spcBef>
                <a:spcAft>
                  <a:spcPts val="0"/>
                </a:spcAft>
              </a:pPr>
              <a:t>202</a:t>
            </a:fld>
            <a:endParaRPr kumimoji="0" lang="en-CA" altLang="en-US" sz="1800">
              <a:cs typeface="+mn-cs"/>
            </a:endParaRPr>
          </a:p>
        </p:txBody>
      </p:sp>
      <p:sp>
        <p:nvSpPr>
          <p:cNvPr id="110597" name="Text Box 5"/>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CE157133-967B-479C-A0C6-304CC996428E}" type="slidenum">
              <a:rPr kumimoji="0" lang="en-CA" altLang="en-US" sz="1800">
                <a:cs typeface="+mn-cs"/>
              </a:rPr>
              <a:pPr fontAlgn="auto">
                <a:spcBef>
                  <a:spcPts val="0"/>
                </a:spcBef>
                <a:spcAft>
                  <a:spcPts val="0"/>
                </a:spcAft>
              </a:pPr>
              <a:t>202</a:t>
            </a:fld>
            <a:endParaRPr kumimoji="0" lang="en-CA" altLang="en-US" sz="1800">
              <a:cs typeface="+mn-cs"/>
            </a:endParaRPr>
          </a:p>
        </p:txBody>
      </p:sp>
      <p:sp>
        <p:nvSpPr>
          <p:cNvPr id="110598" name="Rectangle 6"/>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9" name="Text Box 7"/>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800">
              <a:solidFill>
                <a:prstClr val="black"/>
              </a:solidFill>
              <a:latin typeface="Calibri" panose="020F0502020204030204"/>
              <a:ea typeface="+mn-ea"/>
              <a:cs typeface="+mn-cs"/>
            </a:endParaRPr>
          </a:p>
        </p:txBody>
      </p:sp>
      <p:sp>
        <p:nvSpPr>
          <p:cNvPr id="2" name="Notes Placeholder 1"/>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and </a:t>
            </a:r>
            <a:r>
              <a:rPr lang="en-CA" sz="1200" kern="1200" dirty="0" smtClean="0">
                <a:solidFill>
                  <a:schemeClr val="tx1"/>
                </a:solidFill>
                <a:effectLst/>
                <a:latin typeface="+mn-lt"/>
                <a:ea typeface="+mn-ea"/>
                <a:cs typeface="+mn-cs"/>
              </a:rPr>
              <a:t>now we’re working on this game. </a:t>
            </a:r>
            <a:endParaRPr lang="en-CA" dirty="0"/>
          </a:p>
        </p:txBody>
      </p:sp>
    </p:spTree>
    <p:extLst>
      <p:ext uri="{BB962C8B-B14F-4D97-AF65-F5344CB8AC3E}">
        <p14:creationId xmlns:p14="http://schemas.microsoft.com/office/powerpoint/2010/main" val="4042352141"/>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I'm </a:t>
            </a:r>
            <a:r>
              <a:rPr lang="en-CA" sz="1200" kern="1200" dirty="0" smtClean="0">
                <a:solidFill>
                  <a:schemeClr val="tx1"/>
                </a:solidFill>
                <a:effectLst/>
                <a:latin typeface="+mn-lt"/>
                <a:ea typeface="+mn-ea"/>
                <a:cs typeface="+mn-cs"/>
              </a:rPr>
              <a:t>here to tell you my secret rule of game design - Don't try to evaluate your own game*. See, here's the problem. When you're designing a game, </a:t>
            </a:r>
            <a:endParaRPr lang="en-CA" dirty="0"/>
          </a:p>
        </p:txBody>
      </p:sp>
      <p:sp>
        <p:nvSpPr>
          <p:cNvPr id="4" name="Slide Number Placeholder 3"/>
          <p:cNvSpPr>
            <a:spLocks noGrp="1"/>
          </p:cNvSpPr>
          <p:nvPr>
            <p:ph type="sldNum" sz="quarter" idx="10"/>
          </p:nvPr>
        </p:nvSpPr>
        <p:spPr/>
        <p:txBody>
          <a:bodyPr/>
          <a:lstStyle/>
          <a:p>
            <a:fld id="{8AF94AB1-5A56-42A1-8549-DDA77F4F0B8D}" type="slidenum">
              <a:rPr lang="en-CA" smtClean="0">
                <a:solidFill>
                  <a:prstClr val="black"/>
                </a:solidFill>
              </a:rPr>
              <a:pPr/>
              <a:t>203</a:t>
            </a:fld>
            <a:endParaRPr lang="en-CA">
              <a:solidFill>
                <a:prstClr val="black"/>
              </a:solidFill>
            </a:endParaRPr>
          </a:p>
        </p:txBody>
      </p:sp>
    </p:spTree>
    <p:extLst>
      <p:ext uri="{BB962C8B-B14F-4D97-AF65-F5344CB8AC3E}">
        <p14:creationId xmlns:p14="http://schemas.microsoft.com/office/powerpoint/2010/main" val="365905563"/>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41"/>
          <p:cNvSpPr>
            <a:spLocks noGrp="1" noChangeArrowheads="1"/>
          </p:cNvSpPr>
          <p:nvPr>
            <p:ph type="sldNum"/>
          </p:nvPr>
        </p:nvSpPr>
        <p:spPr>
          <a:ln/>
        </p:spPr>
        <p:txBody>
          <a:bodyPr/>
          <a:lstStyle/>
          <a:p>
            <a:fld id="{879B1166-1E88-4B97-9073-18A6CDADDCAB}" type="slidenum">
              <a:rPr lang="en-CA" altLang="en-US">
                <a:solidFill>
                  <a:prstClr val="black"/>
                </a:solidFill>
              </a:rPr>
              <a:pPr/>
              <a:t>204</a:t>
            </a:fld>
            <a:endParaRPr lang="en-CA" altLang="en-US">
              <a:solidFill>
                <a:prstClr val="black"/>
              </a:solidFill>
            </a:endParaRPr>
          </a:p>
        </p:txBody>
      </p:sp>
      <p:sp>
        <p:nvSpPr>
          <p:cNvPr id="110593" name="Text Box 1"/>
          <p:cNvSpPr txBox="1">
            <a:spLocks noChangeArrowheads="1"/>
          </p:cNvSpPr>
          <p:nvPr/>
        </p:nvSpPr>
        <p:spPr bwMode="auto">
          <a:xfrm>
            <a:off x="4398963" y="9555163"/>
            <a:ext cx="3344862"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E35F8BAE-74EA-4892-903F-9A8608979AC0}" type="slidenum">
              <a:rPr kumimoji="0" lang="en-CA" altLang="en-US" sz="1800">
                <a:cs typeface="+mn-cs"/>
              </a:rPr>
              <a:pPr fontAlgn="auto">
                <a:spcBef>
                  <a:spcPts val="0"/>
                </a:spcBef>
                <a:spcAft>
                  <a:spcPts val="0"/>
                </a:spcAft>
              </a:pPr>
              <a:t>204</a:t>
            </a:fld>
            <a:endParaRPr kumimoji="0" lang="en-CA" altLang="en-US" sz="1800">
              <a:cs typeface="+mn-cs"/>
            </a:endParaRPr>
          </a:p>
        </p:txBody>
      </p:sp>
      <p:sp>
        <p:nvSpPr>
          <p:cNvPr id="110594" name="Text Box 2"/>
          <p:cNvSpPr txBox="1">
            <a:spLocks noChangeArrowheads="1"/>
          </p:cNvSpPr>
          <p:nvPr/>
        </p:nvSpPr>
        <p:spPr bwMode="auto">
          <a:xfrm>
            <a:off x="4398963" y="9555163"/>
            <a:ext cx="334645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15030711-7579-4680-8FAB-2EAE7653DADD}" type="slidenum">
              <a:rPr kumimoji="0" lang="en-CA" altLang="en-US" sz="1800">
                <a:cs typeface="+mn-cs"/>
              </a:rPr>
              <a:pPr fontAlgn="auto">
                <a:spcBef>
                  <a:spcPts val="0"/>
                </a:spcBef>
                <a:spcAft>
                  <a:spcPts val="0"/>
                </a:spcAft>
              </a:pPr>
              <a:t>204</a:t>
            </a:fld>
            <a:endParaRPr kumimoji="0" lang="en-CA" altLang="en-US" sz="1800">
              <a:cs typeface="+mn-cs"/>
            </a:endParaRPr>
          </a:p>
        </p:txBody>
      </p:sp>
      <p:sp>
        <p:nvSpPr>
          <p:cNvPr id="110595" name="Text Box 3"/>
          <p:cNvSpPr txBox="1">
            <a:spLocks noChangeArrowheads="1"/>
          </p:cNvSpPr>
          <p:nvPr/>
        </p:nvSpPr>
        <p:spPr bwMode="auto">
          <a:xfrm>
            <a:off x="4398963" y="9555163"/>
            <a:ext cx="3357562"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F806E2FA-0F5E-4F13-AC59-F6C989DFA341}" type="slidenum">
              <a:rPr kumimoji="0" lang="en-CA" altLang="en-US" sz="1800">
                <a:cs typeface="+mn-cs"/>
              </a:rPr>
              <a:pPr fontAlgn="auto">
                <a:spcBef>
                  <a:spcPts val="0"/>
                </a:spcBef>
                <a:spcAft>
                  <a:spcPts val="0"/>
                </a:spcAft>
              </a:pPr>
              <a:t>204</a:t>
            </a:fld>
            <a:endParaRPr kumimoji="0" lang="en-CA" altLang="en-US" sz="1800">
              <a:cs typeface="+mn-cs"/>
            </a:endParaRPr>
          </a:p>
        </p:txBody>
      </p:sp>
      <p:sp>
        <p:nvSpPr>
          <p:cNvPr id="110596" name="Text Box 4"/>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3671D71A-DF02-4776-81BB-E5440166154E}" type="slidenum">
              <a:rPr kumimoji="0" lang="en-CA" altLang="en-US" sz="1800">
                <a:cs typeface="+mn-cs"/>
              </a:rPr>
              <a:pPr fontAlgn="auto">
                <a:spcBef>
                  <a:spcPts val="0"/>
                </a:spcBef>
                <a:spcAft>
                  <a:spcPts val="0"/>
                </a:spcAft>
              </a:pPr>
              <a:t>204</a:t>
            </a:fld>
            <a:endParaRPr kumimoji="0" lang="en-CA" altLang="en-US" sz="1800">
              <a:cs typeface="+mn-cs"/>
            </a:endParaRPr>
          </a:p>
        </p:txBody>
      </p:sp>
      <p:sp>
        <p:nvSpPr>
          <p:cNvPr id="110597" name="Text Box 5"/>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CE157133-967B-479C-A0C6-304CC996428E}" type="slidenum">
              <a:rPr kumimoji="0" lang="en-CA" altLang="en-US" sz="1800">
                <a:cs typeface="+mn-cs"/>
              </a:rPr>
              <a:pPr fontAlgn="auto">
                <a:spcBef>
                  <a:spcPts val="0"/>
                </a:spcBef>
                <a:spcAft>
                  <a:spcPts val="0"/>
                </a:spcAft>
              </a:pPr>
              <a:t>204</a:t>
            </a:fld>
            <a:endParaRPr kumimoji="0" lang="en-CA" altLang="en-US" sz="1800">
              <a:cs typeface="+mn-cs"/>
            </a:endParaRPr>
          </a:p>
        </p:txBody>
      </p:sp>
      <p:sp>
        <p:nvSpPr>
          <p:cNvPr id="110598" name="Rectangle 6"/>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9" name="Text Box 7"/>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800">
              <a:solidFill>
                <a:prstClr val="black"/>
              </a:solidFill>
              <a:latin typeface="Calibri" panose="020F0502020204030204"/>
              <a:ea typeface="+mn-ea"/>
              <a:cs typeface="+mn-cs"/>
            </a:endParaRPr>
          </a:p>
        </p:txBody>
      </p:sp>
      <p:sp>
        <p:nvSpPr>
          <p:cNvPr id="2" name="Notes Placeholder 1"/>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all </a:t>
            </a:r>
            <a:r>
              <a:rPr lang="en-CA" sz="1200" kern="1200" dirty="0" smtClean="0">
                <a:solidFill>
                  <a:schemeClr val="tx1"/>
                </a:solidFill>
                <a:effectLst/>
                <a:latin typeface="+mn-lt"/>
                <a:ea typeface="+mn-ea"/>
                <a:cs typeface="+mn-cs"/>
              </a:rPr>
              <a:t>the knowledge of how it works is in your head. I mean, of course it is, it has to be. It had to exist there before it could actually be implemented in the engine.</a:t>
            </a:r>
          </a:p>
          <a:p>
            <a:r>
              <a:rPr lang="en-CA" sz="1200" kern="1200" dirty="0" smtClean="0">
                <a:solidFill>
                  <a:schemeClr val="tx1"/>
                </a:solidFill>
                <a:effectLst/>
                <a:latin typeface="+mn-lt"/>
                <a:ea typeface="+mn-ea"/>
                <a:cs typeface="+mn-cs"/>
              </a:rPr>
              <a:t>But what this also means is that it's impossible for you to strip that knowledge</a:t>
            </a:r>
            <a:endParaRPr lang="en-CA" dirty="0"/>
          </a:p>
        </p:txBody>
      </p:sp>
    </p:spTree>
    <p:extLst>
      <p:ext uri="{BB962C8B-B14F-4D97-AF65-F5344CB8AC3E}">
        <p14:creationId xmlns:p14="http://schemas.microsoft.com/office/powerpoint/2010/main" val="2096556651"/>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41"/>
          <p:cNvSpPr>
            <a:spLocks noGrp="1" noChangeArrowheads="1"/>
          </p:cNvSpPr>
          <p:nvPr>
            <p:ph type="sldNum"/>
          </p:nvPr>
        </p:nvSpPr>
        <p:spPr>
          <a:ln/>
        </p:spPr>
        <p:txBody>
          <a:bodyPr/>
          <a:lstStyle/>
          <a:p>
            <a:fld id="{879B1166-1E88-4B97-9073-18A6CDADDCAB}" type="slidenum">
              <a:rPr lang="en-CA" altLang="en-US">
                <a:solidFill>
                  <a:prstClr val="black"/>
                </a:solidFill>
              </a:rPr>
              <a:pPr/>
              <a:t>205</a:t>
            </a:fld>
            <a:endParaRPr lang="en-CA" altLang="en-US">
              <a:solidFill>
                <a:prstClr val="black"/>
              </a:solidFill>
            </a:endParaRPr>
          </a:p>
        </p:txBody>
      </p:sp>
      <p:sp>
        <p:nvSpPr>
          <p:cNvPr id="110593" name="Text Box 1"/>
          <p:cNvSpPr txBox="1">
            <a:spLocks noChangeArrowheads="1"/>
          </p:cNvSpPr>
          <p:nvPr/>
        </p:nvSpPr>
        <p:spPr bwMode="auto">
          <a:xfrm>
            <a:off x="4398963" y="9555163"/>
            <a:ext cx="3344862"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E35F8BAE-74EA-4892-903F-9A8608979AC0}" type="slidenum">
              <a:rPr kumimoji="0" lang="en-CA" altLang="en-US" sz="1800">
                <a:cs typeface="+mn-cs"/>
              </a:rPr>
              <a:pPr fontAlgn="auto">
                <a:spcBef>
                  <a:spcPts val="0"/>
                </a:spcBef>
                <a:spcAft>
                  <a:spcPts val="0"/>
                </a:spcAft>
              </a:pPr>
              <a:t>205</a:t>
            </a:fld>
            <a:endParaRPr kumimoji="0" lang="en-CA" altLang="en-US" sz="1800">
              <a:cs typeface="+mn-cs"/>
            </a:endParaRPr>
          </a:p>
        </p:txBody>
      </p:sp>
      <p:sp>
        <p:nvSpPr>
          <p:cNvPr id="110594" name="Text Box 2"/>
          <p:cNvSpPr txBox="1">
            <a:spLocks noChangeArrowheads="1"/>
          </p:cNvSpPr>
          <p:nvPr/>
        </p:nvSpPr>
        <p:spPr bwMode="auto">
          <a:xfrm>
            <a:off x="4398963" y="9555163"/>
            <a:ext cx="334645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15030711-7579-4680-8FAB-2EAE7653DADD}" type="slidenum">
              <a:rPr kumimoji="0" lang="en-CA" altLang="en-US" sz="1800">
                <a:cs typeface="+mn-cs"/>
              </a:rPr>
              <a:pPr fontAlgn="auto">
                <a:spcBef>
                  <a:spcPts val="0"/>
                </a:spcBef>
                <a:spcAft>
                  <a:spcPts val="0"/>
                </a:spcAft>
              </a:pPr>
              <a:t>205</a:t>
            </a:fld>
            <a:endParaRPr kumimoji="0" lang="en-CA" altLang="en-US" sz="1800">
              <a:cs typeface="+mn-cs"/>
            </a:endParaRPr>
          </a:p>
        </p:txBody>
      </p:sp>
      <p:sp>
        <p:nvSpPr>
          <p:cNvPr id="110595" name="Text Box 3"/>
          <p:cNvSpPr txBox="1">
            <a:spLocks noChangeArrowheads="1"/>
          </p:cNvSpPr>
          <p:nvPr/>
        </p:nvSpPr>
        <p:spPr bwMode="auto">
          <a:xfrm>
            <a:off x="4398963" y="9555163"/>
            <a:ext cx="3357562"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F806E2FA-0F5E-4F13-AC59-F6C989DFA341}" type="slidenum">
              <a:rPr kumimoji="0" lang="en-CA" altLang="en-US" sz="1800">
                <a:cs typeface="+mn-cs"/>
              </a:rPr>
              <a:pPr fontAlgn="auto">
                <a:spcBef>
                  <a:spcPts val="0"/>
                </a:spcBef>
                <a:spcAft>
                  <a:spcPts val="0"/>
                </a:spcAft>
              </a:pPr>
              <a:t>205</a:t>
            </a:fld>
            <a:endParaRPr kumimoji="0" lang="en-CA" altLang="en-US" sz="1800">
              <a:cs typeface="+mn-cs"/>
            </a:endParaRPr>
          </a:p>
        </p:txBody>
      </p:sp>
      <p:sp>
        <p:nvSpPr>
          <p:cNvPr id="110596" name="Text Box 4"/>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3671D71A-DF02-4776-81BB-E5440166154E}" type="slidenum">
              <a:rPr kumimoji="0" lang="en-CA" altLang="en-US" sz="1800">
                <a:cs typeface="+mn-cs"/>
              </a:rPr>
              <a:pPr fontAlgn="auto">
                <a:spcBef>
                  <a:spcPts val="0"/>
                </a:spcBef>
                <a:spcAft>
                  <a:spcPts val="0"/>
                </a:spcAft>
              </a:pPr>
              <a:t>205</a:t>
            </a:fld>
            <a:endParaRPr kumimoji="0" lang="en-CA" altLang="en-US" sz="1800">
              <a:cs typeface="+mn-cs"/>
            </a:endParaRPr>
          </a:p>
        </p:txBody>
      </p:sp>
      <p:sp>
        <p:nvSpPr>
          <p:cNvPr id="110597" name="Text Box 5"/>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CE157133-967B-479C-A0C6-304CC996428E}" type="slidenum">
              <a:rPr kumimoji="0" lang="en-CA" altLang="en-US" sz="1800">
                <a:cs typeface="+mn-cs"/>
              </a:rPr>
              <a:pPr fontAlgn="auto">
                <a:spcBef>
                  <a:spcPts val="0"/>
                </a:spcBef>
                <a:spcAft>
                  <a:spcPts val="0"/>
                </a:spcAft>
              </a:pPr>
              <a:t>205</a:t>
            </a:fld>
            <a:endParaRPr kumimoji="0" lang="en-CA" altLang="en-US" sz="1800">
              <a:cs typeface="+mn-cs"/>
            </a:endParaRPr>
          </a:p>
        </p:txBody>
      </p:sp>
      <p:sp>
        <p:nvSpPr>
          <p:cNvPr id="110598" name="Rectangle 6"/>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9" name="Text Box 7"/>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800">
              <a:solidFill>
                <a:prstClr val="black"/>
              </a:solidFill>
              <a:latin typeface="Calibri" panose="020F0502020204030204"/>
              <a:ea typeface="+mn-ea"/>
              <a:cs typeface="+mn-cs"/>
            </a:endParaRPr>
          </a:p>
        </p:txBody>
      </p:sp>
      <p:sp>
        <p:nvSpPr>
          <p:cNvPr id="2" name="Notes Placeholder 1"/>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back </a:t>
            </a:r>
            <a:r>
              <a:rPr lang="en-CA" sz="1200" kern="1200" dirty="0" smtClean="0">
                <a:solidFill>
                  <a:schemeClr val="tx1"/>
                </a:solidFill>
                <a:effectLst/>
                <a:latin typeface="+mn-lt"/>
                <a:ea typeface="+mn-ea"/>
                <a:cs typeface="+mn-cs"/>
              </a:rPr>
              <a:t>out of your head. Our perspectives are wholly</a:t>
            </a:r>
            <a:endParaRPr lang="en-CA" dirty="0"/>
          </a:p>
        </p:txBody>
      </p:sp>
    </p:spTree>
    <p:extLst>
      <p:ext uri="{BB962C8B-B14F-4D97-AF65-F5344CB8AC3E}">
        <p14:creationId xmlns:p14="http://schemas.microsoft.com/office/powerpoint/2010/main" val="596066096"/>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41"/>
          <p:cNvSpPr>
            <a:spLocks noGrp="1" noChangeArrowheads="1"/>
          </p:cNvSpPr>
          <p:nvPr>
            <p:ph type="sldNum"/>
          </p:nvPr>
        </p:nvSpPr>
        <p:spPr>
          <a:ln/>
        </p:spPr>
        <p:txBody>
          <a:bodyPr/>
          <a:lstStyle/>
          <a:p>
            <a:fld id="{879B1166-1E88-4B97-9073-18A6CDADDCAB}" type="slidenum">
              <a:rPr lang="en-CA" altLang="en-US">
                <a:solidFill>
                  <a:prstClr val="black"/>
                </a:solidFill>
              </a:rPr>
              <a:pPr/>
              <a:t>206</a:t>
            </a:fld>
            <a:endParaRPr lang="en-CA" altLang="en-US">
              <a:solidFill>
                <a:prstClr val="black"/>
              </a:solidFill>
            </a:endParaRPr>
          </a:p>
        </p:txBody>
      </p:sp>
      <p:sp>
        <p:nvSpPr>
          <p:cNvPr id="110593" name="Text Box 1"/>
          <p:cNvSpPr txBox="1">
            <a:spLocks noChangeArrowheads="1"/>
          </p:cNvSpPr>
          <p:nvPr/>
        </p:nvSpPr>
        <p:spPr bwMode="auto">
          <a:xfrm>
            <a:off x="4398963" y="9555163"/>
            <a:ext cx="3344862"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E35F8BAE-74EA-4892-903F-9A8608979AC0}" type="slidenum">
              <a:rPr kumimoji="0" lang="en-CA" altLang="en-US" sz="1800">
                <a:cs typeface="+mn-cs"/>
              </a:rPr>
              <a:pPr fontAlgn="auto">
                <a:spcBef>
                  <a:spcPts val="0"/>
                </a:spcBef>
                <a:spcAft>
                  <a:spcPts val="0"/>
                </a:spcAft>
              </a:pPr>
              <a:t>206</a:t>
            </a:fld>
            <a:endParaRPr kumimoji="0" lang="en-CA" altLang="en-US" sz="1800">
              <a:cs typeface="+mn-cs"/>
            </a:endParaRPr>
          </a:p>
        </p:txBody>
      </p:sp>
      <p:sp>
        <p:nvSpPr>
          <p:cNvPr id="110594" name="Text Box 2"/>
          <p:cNvSpPr txBox="1">
            <a:spLocks noChangeArrowheads="1"/>
          </p:cNvSpPr>
          <p:nvPr/>
        </p:nvSpPr>
        <p:spPr bwMode="auto">
          <a:xfrm>
            <a:off x="4398963" y="9555163"/>
            <a:ext cx="334645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15030711-7579-4680-8FAB-2EAE7653DADD}" type="slidenum">
              <a:rPr kumimoji="0" lang="en-CA" altLang="en-US" sz="1800">
                <a:cs typeface="+mn-cs"/>
              </a:rPr>
              <a:pPr fontAlgn="auto">
                <a:spcBef>
                  <a:spcPts val="0"/>
                </a:spcBef>
                <a:spcAft>
                  <a:spcPts val="0"/>
                </a:spcAft>
              </a:pPr>
              <a:t>206</a:t>
            </a:fld>
            <a:endParaRPr kumimoji="0" lang="en-CA" altLang="en-US" sz="1800">
              <a:cs typeface="+mn-cs"/>
            </a:endParaRPr>
          </a:p>
        </p:txBody>
      </p:sp>
      <p:sp>
        <p:nvSpPr>
          <p:cNvPr id="110595" name="Text Box 3"/>
          <p:cNvSpPr txBox="1">
            <a:spLocks noChangeArrowheads="1"/>
          </p:cNvSpPr>
          <p:nvPr/>
        </p:nvSpPr>
        <p:spPr bwMode="auto">
          <a:xfrm>
            <a:off x="4398963" y="9555163"/>
            <a:ext cx="3357562"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F806E2FA-0F5E-4F13-AC59-F6C989DFA341}" type="slidenum">
              <a:rPr kumimoji="0" lang="en-CA" altLang="en-US" sz="1800">
                <a:cs typeface="+mn-cs"/>
              </a:rPr>
              <a:pPr fontAlgn="auto">
                <a:spcBef>
                  <a:spcPts val="0"/>
                </a:spcBef>
                <a:spcAft>
                  <a:spcPts val="0"/>
                </a:spcAft>
              </a:pPr>
              <a:t>206</a:t>
            </a:fld>
            <a:endParaRPr kumimoji="0" lang="en-CA" altLang="en-US" sz="1800">
              <a:cs typeface="+mn-cs"/>
            </a:endParaRPr>
          </a:p>
        </p:txBody>
      </p:sp>
      <p:sp>
        <p:nvSpPr>
          <p:cNvPr id="110596" name="Text Box 4"/>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3671D71A-DF02-4776-81BB-E5440166154E}" type="slidenum">
              <a:rPr kumimoji="0" lang="en-CA" altLang="en-US" sz="1800">
                <a:cs typeface="+mn-cs"/>
              </a:rPr>
              <a:pPr fontAlgn="auto">
                <a:spcBef>
                  <a:spcPts val="0"/>
                </a:spcBef>
                <a:spcAft>
                  <a:spcPts val="0"/>
                </a:spcAft>
              </a:pPr>
              <a:t>206</a:t>
            </a:fld>
            <a:endParaRPr kumimoji="0" lang="en-CA" altLang="en-US" sz="1800">
              <a:cs typeface="+mn-cs"/>
            </a:endParaRPr>
          </a:p>
        </p:txBody>
      </p:sp>
      <p:sp>
        <p:nvSpPr>
          <p:cNvPr id="110597" name="Text Box 5"/>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CE157133-967B-479C-A0C6-304CC996428E}" type="slidenum">
              <a:rPr kumimoji="0" lang="en-CA" altLang="en-US" sz="1800">
                <a:cs typeface="+mn-cs"/>
              </a:rPr>
              <a:pPr fontAlgn="auto">
                <a:spcBef>
                  <a:spcPts val="0"/>
                </a:spcBef>
                <a:spcAft>
                  <a:spcPts val="0"/>
                </a:spcAft>
              </a:pPr>
              <a:t>206</a:t>
            </a:fld>
            <a:endParaRPr kumimoji="0" lang="en-CA" altLang="en-US" sz="1800">
              <a:cs typeface="+mn-cs"/>
            </a:endParaRPr>
          </a:p>
        </p:txBody>
      </p:sp>
      <p:sp>
        <p:nvSpPr>
          <p:cNvPr id="110598" name="Rectangle 6"/>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9" name="Text Box 7"/>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800">
              <a:solidFill>
                <a:prstClr val="black"/>
              </a:solidFill>
              <a:latin typeface="Calibri" panose="020F0502020204030204"/>
              <a:ea typeface="+mn-ea"/>
              <a:cs typeface="+mn-cs"/>
            </a:endParaRPr>
          </a:p>
        </p:txBody>
      </p:sp>
      <p:sp>
        <p:nvSpPr>
          <p:cNvPr id="2" name="Notes Placeholder 1"/>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tainted </a:t>
            </a:r>
            <a:r>
              <a:rPr lang="en-CA" sz="1200" kern="1200" dirty="0" smtClean="0">
                <a:solidFill>
                  <a:schemeClr val="tx1"/>
                </a:solidFill>
                <a:effectLst/>
                <a:latin typeface="+mn-lt"/>
                <a:ea typeface="+mn-ea"/>
                <a:cs typeface="+mn-cs"/>
              </a:rPr>
              <a:t>by that knowledge. And this is a problem because people who don't have that knowledge still need to be able to play your game. And they need to be able to do it without you explaining it to them.</a:t>
            </a:r>
          </a:p>
          <a:p>
            <a:endParaRPr lang="en-CA" dirty="0"/>
          </a:p>
        </p:txBody>
      </p:sp>
    </p:spTree>
    <p:extLst>
      <p:ext uri="{BB962C8B-B14F-4D97-AF65-F5344CB8AC3E}">
        <p14:creationId xmlns:p14="http://schemas.microsoft.com/office/powerpoint/2010/main" val="3437591174"/>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41"/>
          <p:cNvSpPr>
            <a:spLocks noGrp="1" noChangeArrowheads="1"/>
          </p:cNvSpPr>
          <p:nvPr>
            <p:ph type="sldNum"/>
          </p:nvPr>
        </p:nvSpPr>
        <p:spPr>
          <a:ln/>
        </p:spPr>
        <p:txBody>
          <a:bodyPr/>
          <a:lstStyle/>
          <a:p>
            <a:fld id="{879B1166-1E88-4B97-9073-18A6CDADDCAB}" type="slidenum">
              <a:rPr lang="en-CA" altLang="en-US">
                <a:solidFill>
                  <a:prstClr val="black"/>
                </a:solidFill>
              </a:rPr>
              <a:pPr/>
              <a:t>207</a:t>
            </a:fld>
            <a:endParaRPr lang="en-CA" altLang="en-US">
              <a:solidFill>
                <a:prstClr val="black"/>
              </a:solidFill>
            </a:endParaRPr>
          </a:p>
        </p:txBody>
      </p:sp>
      <p:sp>
        <p:nvSpPr>
          <p:cNvPr id="110593" name="Text Box 1"/>
          <p:cNvSpPr txBox="1">
            <a:spLocks noChangeArrowheads="1"/>
          </p:cNvSpPr>
          <p:nvPr/>
        </p:nvSpPr>
        <p:spPr bwMode="auto">
          <a:xfrm>
            <a:off x="4398963" y="9555163"/>
            <a:ext cx="3344862"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E35F8BAE-74EA-4892-903F-9A8608979AC0}" type="slidenum">
              <a:rPr kumimoji="0" lang="en-CA" altLang="en-US" sz="1800">
                <a:cs typeface="+mn-cs"/>
              </a:rPr>
              <a:pPr fontAlgn="auto">
                <a:spcBef>
                  <a:spcPts val="0"/>
                </a:spcBef>
                <a:spcAft>
                  <a:spcPts val="0"/>
                </a:spcAft>
              </a:pPr>
              <a:t>207</a:t>
            </a:fld>
            <a:endParaRPr kumimoji="0" lang="en-CA" altLang="en-US" sz="1800">
              <a:cs typeface="+mn-cs"/>
            </a:endParaRPr>
          </a:p>
        </p:txBody>
      </p:sp>
      <p:sp>
        <p:nvSpPr>
          <p:cNvPr id="110594" name="Text Box 2"/>
          <p:cNvSpPr txBox="1">
            <a:spLocks noChangeArrowheads="1"/>
          </p:cNvSpPr>
          <p:nvPr/>
        </p:nvSpPr>
        <p:spPr bwMode="auto">
          <a:xfrm>
            <a:off x="4398963" y="9555163"/>
            <a:ext cx="334645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15030711-7579-4680-8FAB-2EAE7653DADD}" type="slidenum">
              <a:rPr kumimoji="0" lang="en-CA" altLang="en-US" sz="1800">
                <a:cs typeface="+mn-cs"/>
              </a:rPr>
              <a:pPr fontAlgn="auto">
                <a:spcBef>
                  <a:spcPts val="0"/>
                </a:spcBef>
                <a:spcAft>
                  <a:spcPts val="0"/>
                </a:spcAft>
              </a:pPr>
              <a:t>207</a:t>
            </a:fld>
            <a:endParaRPr kumimoji="0" lang="en-CA" altLang="en-US" sz="1800">
              <a:cs typeface="+mn-cs"/>
            </a:endParaRPr>
          </a:p>
        </p:txBody>
      </p:sp>
      <p:sp>
        <p:nvSpPr>
          <p:cNvPr id="110595" name="Text Box 3"/>
          <p:cNvSpPr txBox="1">
            <a:spLocks noChangeArrowheads="1"/>
          </p:cNvSpPr>
          <p:nvPr/>
        </p:nvSpPr>
        <p:spPr bwMode="auto">
          <a:xfrm>
            <a:off x="4398963" y="9555163"/>
            <a:ext cx="3357562"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F806E2FA-0F5E-4F13-AC59-F6C989DFA341}" type="slidenum">
              <a:rPr kumimoji="0" lang="en-CA" altLang="en-US" sz="1800">
                <a:cs typeface="+mn-cs"/>
              </a:rPr>
              <a:pPr fontAlgn="auto">
                <a:spcBef>
                  <a:spcPts val="0"/>
                </a:spcBef>
                <a:spcAft>
                  <a:spcPts val="0"/>
                </a:spcAft>
              </a:pPr>
              <a:t>207</a:t>
            </a:fld>
            <a:endParaRPr kumimoji="0" lang="en-CA" altLang="en-US" sz="1800">
              <a:cs typeface="+mn-cs"/>
            </a:endParaRPr>
          </a:p>
        </p:txBody>
      </p:sp>
      <p:sp>
        <p:nvSpPr>
          <p:cNvPr id="110596" name="Text Box 4"/>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3671D71A-DF02-4776-81BB-E5440166154E}" type="slidenum">
              <a:rPr kumimoji="0" lang="en-CA" altLang="en-US" sz="1800">
                <a:cs typeface="+mn-cs"/>
              </a:rPr>
              <a:pPr fontAlgn="auto">
                <a:spcBef>
                  <a:spcPts val="0"/>
                </a:spcBef>
                <a:spcAft>
                  <a:spcPts val="0"/>
                </a:spcAft>
              </a:pPr>
              <a:t>207</a:t>
            </a:fld>
            <a:endParaRPr kumimoji="0" lang="en-CA" altLang="en-US" sz="1800">
              <a:cs typeface="+mn-cs"/>
            </a:endParaRPr>
          </a:p>
        </p:txBody>
      </p:sp>
      <p:sp>
        <p:nvSpPr>
          <p:cNvPr id="110597" name="Text Box 5"/>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CE157133-967B-479C-A0C6-304CC996428E}" type="slidenum">
              <a:rPr kumimoji="0" lang="en-CA" altLang="en-US" sz="1800">
                <a:cs typeface="+mn-cs"/>
              </a:rPr>
              <a:pPr fontAlgn="auto">
                <a:spcBef>
                  <a:spcPts val="0"/>
                </a:spcBef>
                <a:spcAft>
                  <a:spcPts val="0"/>
                </a:spcAft>
              </a:pPr>
              <a:t>207</a:t>
            </a:fld>
            <a:endParaRPr kumimoji="0" lang="en-CA" altLang="en-US" sz="1800">
              <a:cs typeface="+mn-cs"/>
            </a:endParaRPr>
          </a:p>
        </p:txBody>
      </p:sp>
      <p:sp>
        <p:nvSpPr>
          <p:cNvPr id="110598" name="Rectangle 6"/>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9" name="Text Box 7"/>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800">
              <a:solidFill>
                <a:prstClr val="black"/>
              </a:solidFill>
              <a:latin typeface="Calibri" panose="020F0502020204030204"/>
              <a:ea typeface="+mn-ea"/>
              <a:cs typeface="+mn-cs"/>
            </a:endParaRPr>
          </a:p>
        </p:txBody>
      </p:sp>
      <p:sp>
        <p:nvSpPr>
          <p:cNvPr id="2" name="Notes Placeholder 1"/>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Often</a:t>
            </a:r>
            <a:r>
              <a:rPr lang="en-CA" sz="1200" kern="1200" dirty="0" smtClean="0">
                <a:solidFill>
                  <a:schemeClr val="tx1"/>
                </a:solidFill>
                <a:effectLst/>
                <a:latin typeface="+mn-lt"/>
                <a:ea typeface="+mn-ea"/>
                <a:cs typeface="+mn-cs"/>
              </a:rPr>
              <a:t>, some of the biggest failures in a game's design are not its systems or its mechanics</a:t>
            </a:r>
            <a:endParaRPr lang="en-CA" dirty="0"/>
          </a:p>
        </p:txBody>
      </p:sp>
    </p:spTree>
    <p:extLst>
      <p:ext uri="{BB962C8B-B14F-4D97-AF65-F5344CB8AC3E}">
        <p14:creationId xmlns:p14="http://schemas.microsoft.com/office/powerpoint/2010/main" val="2900857779"/>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41"/>
          <p:cNvSpPr>
            <a:spLocks noGrp="1" noChangeArrowheads="1"/>
          </p:cNvSpPr>
          <p:nvPr>
            <p:ph type="sldNum"/>
          </p:nvPr>
        </p:nvSpPr>
        <p:spPr>
          <a:ln/>
        </p:spPr>
        <p:txBody>
          <a:bodyPr/>
          <a:lstStyle/>
          <a:p>
            <a:fld id="{879B1166-1E88-4B97-9073-18A6CDADDCAB}" type="slidenum">
              <a:rPr lang="en-CA" altLang="en-US">
                <a:solidFill>
                  <a:prstClr val="black"/>
                </a:solidFill>
              </a:rPr>
              <a:pPr/>
              <a:t>208</a:t>
            </a:fld>
            <a:endParaRPr lang="en-CA" altLang="en-US">
              <a:solidFill>
                <a:prstClr val="black"/>
              </a:solidFill>
            </a:endParaRPr>
          </a:p>
        </p:txBody>
      </p:sp>
      <p:sp>
        <p:nvSpPr>
          <p:cNvPr id="110593" name="Text Box 1"/>
          <p:cNvSpPr txBox="1">
            <a:spLocks noChangeArrowheads="1"/>
          </p:cNvSpPr>
          <p:nvPr/>
        </p:nvSpPr>
        <p:spPr bwMode="auto">
          <a:xfrm>
            <a:off x="4398963" y="9555163"/>
            <a:ext cx="3344862"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E35F8BAE-74EA-4892-903F-9A8608979AC0}" type="slidenum">
              <a:rPr kumimoji="0" lang="en-CA" altLang="en-US" sz="1800">
                <a:cs typeface="+mn-cs"/>
              </a:rPr>
              <a:pPr fontAlgn="auto">
                <a:spcBef>
                  <a:spcPts val="0"/>
                </a:spcBef>
                <a:spcAft>
                  <a:spcPts val="0"/>
                </a:spcAft>
              </a:pPr>
              <a:t>208</a:t>
            </a:fld>
            <a:endParaRPr kumimoji="0" lang="en-CA" altLang="en-US" sz="1800">
              <a:cs typeface="+mn-cs"/>
            </a:endParaRPr>
          </a:p>
        </p:txBody>
      </p:sp>
      <p:sp>
        <p:nvSpPr>
          <p:cNvPr id="110594" name="Text Box 2"/>
          <p:cNvSpPr txBox="1">
            <a:spLocks noChangeArrowheads="1"/>
          </p:cNvSpPr>
          <p:nvPr/>
        </p:nvSpPr>
        <p:spPr bwMode="auto">
          <a:xfrm>
            <a:off x="4398963" y="9555163"/>
            <a:ext cx="334645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15030711-7579-4680-8FAB-2EAE7653DADD}" type="slidenum">
              <a:rPr kumimoji="0" lang="en-CA" altLang="en-US" sz="1800">
                <a:cs typeface="+mn-cs"/>
              </a:rPr>
              <a:pPr fontAlgn="auto">
                <a:spcBef>
                  <a:spcPts val="0"/>
                </a:spcBef>
                <a:spcAft>
                  <a:spcPts val="0"/>
                </a:spcAft>
              </a:pPr>
              <a:t>208</a:t>
            </a:fld>
            <a:endParaRPr kumimoji="0" lang="en-CA" altLang="en-US" sz="1800">
              <a:cs typeface="+mn-cs"/>
            </a:endParaRPr>
          </a:p>
        </p:txBody>
      </p:sp>
      <p:sp>
        <p:nvSpPr>
          <p:cNvPr id="110595" name="Text Box 3"/>
          <p:cNvSpPr txBox="1">
            <a:spLocks noChangeArrowheads="1"/>
          </p:cNvSpPr>
          <p:nvPr/>
        </p:nvSpPr>
        <p:spPr bwMode="auto">
          <a:xfrm>
            <a:off x="4398963" y="9555163"/>
            <a:ext cx="3357562"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F806E2FA-0F5E-4F13-AC59-F6C989DFA341}" type="slidenum">
              <a:rPr kumimoji="0" lang="en-CA" altLang="en-US" sz="1800">
                <a:cs typeface="+mn-cs"/>
              </a:rPr>
              <a:pPr fontAlgn="auto">
                <a:spcBef>
                  <a:spcPts val="0"/>
                </a:spcBef>
                <a:spcAft>
                  <a:spcPts val="0"/>
                </a:spcAft>
              </a:pPr>
              <a:t>208</a:t>
            </a:fld>
            <a:endParaRPr kumimoji="0" lang="en-CA" altLang="en-US" sz="1800">
              <a:cs typeface="+mn-cs"/>
            </a:endParaRPr>
          </a:p>
        </p:txBody>
      </p:sp>
      <p:sp>
        <p:nvSpPr>
          <p:cNvPr id="110596" name="Text Box 4"/>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3671D71A-DF02-4776-81BB-E5440166154E}" type="slidenum">
              <a:rPr kumimoji="0" lang="en-CA" altLang="en-US" sz="1800">
                <a:cs typeface="+mn-cs"/>
              </a:rPr>
              <a:pPr fontAlgn="auto">
                <a:spcBef>
                  <a:spcPts val="0"/>
                </a:spcBef>
                <a:spcAft>
                  <a:spcPts val="0"/>
                </a:spcAft>
              </a:pPr>
              <a:t>208</a:t>
            </a:fld>
            <a:endParaRPr kumimoji="0" lang="en-CA" altLang="en-US" sz="1800">
              <a:cs typeface="+mn-cs"/>
            </a:endParaRPr>
          </a:p>
        </p:txBody>
      </p:sp>
      <p:sp>
        <p:nvSpPr>
          <p:cNvPr id="110597" name="Text Box 5"/>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CE157133-967B-479C-A0C6-304CC996428E}" type="slidenum">
              <a:rPr kumimoji="0" lang="en-CA" altLang="en-US" sz="1800">
                <a:cs typeface="+mn-cs"/>
              </a:rPr>
              <a:pPr fontAlgn="auto">
                <a:spcBef>
                  <a:spcPts val="0"/>
                </a:spcBef>
                <a:spcAft>
                  <a:spcPts val="0"/>
                </a:spcAft>
              </a:pPr>
              <a:t>208</a:t>
            </a:fld>
            <a:endParaRPr kumimoji="0" lang="en-CA" altLang="en-US" sz="1800">
              <a:cs typeface="+mn-cs"/>
            </a:endParaRPr>
          </a:p>
        </p:txBody>
      </p:sp>
      <p:sp>
        <p:nvSpPr>
          <p:cNvPr id="110598" name="Rectangle 6"/>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9" name="Text Box 7"/>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800">
              <a:solidFill>
                <a:prstClr val="black"/>
              </a:solidFill>
              <a:latin typeface="Calibri" panose="020F0502020204030204"/>
              <a:ea typeface="+mn-ea"/>
              <a:cs typeface="+mn-cs"/>
            </a:endParaRPr>
          </a:p>
        </p:txBody>
      </p:sp>
      <p:sp>
        <p:nvSpPr>
          <p:cNvPr id="2" name="Notes Placeholder 1"/>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but </a:t>
            </a:r>
            <a:r>
              <a:rPr lang="en-CA" sz="1200" kern="1200" dirty="0" smtClean="0">
                <a:solidFill>
                  <a:schemeClr val="tx1"/>
                </a:solidFill>
                <a:effectLst/>
                <a:latin typeface="+mn-lt"/>
                <a:ea typeface="+mn-ea"/>
                <a:cs typeface="+mn-cs"/>
              </a:rPr>
              <a:t>rather how those systems and mechanics are communicated to the player. And at the very least, it's often nearly impossible to determine if a problem a player has with the game is because of the design itself or simply because they didn't understand what was needed.</a:t>
            </a:r>
          </a:p>
        </p:txBody>
      </p:sp>
    </p:spTree>
    <p:extLst>
      <p:ext uri="{BB962C8B-B14F-4D97-AF65-F5344CB8AC3E}">
        <p14:creationId xmlns:p14="http://schemas.microsoft.com/office/powerpoint/2010/main" val="2978225882"/>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41"/>
          <p:cNvSpPr>
            <a:spLocks noGrp="1" noChangeArrowheads="1"/>
          </p:cNvSpPr>
          <p:nvPr>
            <p:ph type="sldNum"/>
          </p:nvPr>
        </p:nvSpPr>
        <p:spPr>
          <a:ln/>
        </p:spPr>
        <p:txBody>
          <a:bodyPr/>
          <a:lstStyle/>
          <a:p>
            <a:fld id="{879B1166-1E88-4B97-9073-18A6CDADDCAB}" type="slidenum">
              <a:rPr lang="en-CA" altLang="en-US">
                <a:solidFill>
                  <a:prstClr val="black"/>
                </a:solidFill>
              </a:rPr>
              <a:pPr/>
              <a:t>209</a:t>
            </a:fld>
            <a:endParaRPr lang="en-CA" altLang="en-US">
              <a:solidFill>
                <a:prstClr val="black"/>
              </a:solidFill>
            </a:endParaRPr>
          </a:p>
        </p:txBody>
      </p:sp>
      <p:sp>
        <p:nvSpPr>
          <p:cNvPr id="110593" name="Text Box 1"/>
          <p:cNvSpPr txBox="1">
            <a:spLocks noChangeArrowheads="1"/>
          </p:cNvSpPr>
          <p:nvPr/>
        </p:nvSpPr>
        <p:spPr bwMode="auto">
          <a:xfrm>
            <a:off x="4398963" y="9555163"/>
            <a:ext cx="3344862"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E35F8BAE-74EA-4892-903F-9A8608979AC0}" type="slidenum">
              <a:rPr kumimoji="0" lang="en-CA" altLang="en-US" sz="1800">
                <a:cs typeface="+mn-cs"/>
              </a:rPr>
              <a:pPr fontAlgn="auto">
                <a:spcBef>
                  <a:spcPts val="0"/>
                </a:spcBef>
                <a:spcAft>
                  <a:spcPts val="0"/>
                </a:spcAft>
              </a:pPr>
              <a:t>209</a:t>
            </a:fld>
            <a:endParaRPr kumimoji="0" lang="en-CA" altLang="en-US" sz="1800">
              <a:cs typeface="+mn-cs"/>
            </a:endParaRPr>
          </a:p>
        </p:txBody>
      </p:sp>
      <p:sp>
        <p:nvSpPr>
          <p:cNvPr id="110594" name="Text Box 2"/>
          <p:cNvSpPr txBox="1">
            <a:spLocks noChangeArrowheads="1"/>
          </p:cNvSpPr>
          <p:nvPr/>
        </p:nvSpPr>
        <p:spPr bwMode="auto">
          <a:xfrm>
            <a:off x="4398963" y="9555163"/>
            <a:ext cx="334645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15030711-7579-4680-8FAB-2EAE7653DADD}" type="slidenum">
              <a:rPr kumimoji="0" lang="en-CA" altLang="en-US" sz="1800">
                <a:cs typeface="+mn-cs"/>
              </a:rPr>
              <a:pPr fontAlgn="auto">
                <a:spcBef>
                  <a:spcPts val="0"/>
                </a:spcBef>
                <a:spcAft>
                  <a:spcPts val="0"/>
                </a:spcAft>
              </a:pPr>
              <a:t>209</a:t>
            </a:fld>
            <a:endParaRPr kumimoji="0" lang="en-CA" altLang="en-US" sz="1800">
              <a:cs typeface="+mn-cs"/>
            </a:endParaRPr>
          </a:p>
        </p:txBody>
      </p:sp>
      <p:sp>
        <p:nvSpPr>
          <p:cNvPr id="110595" name="Text Box 3"/>
          <p:cNvSpPr txBox="1">
            <a:spLocks noChangeArrowheads="1"/>
          </p:cNvSpPr>
          <p:nvPr/>
        </p:nvSpPr>
        <p:spPr bwMode="auto">
          <a:xfrm>
            <a:off x="4398963" y="9555163"/>
            <a:ext cx="3357562"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F806E2FA-0F5E-4F13-AC59-F6C989DFA341}" type="slidenum">
              <a:rPr kumimoji="0" lang="en-CA" altLang="en-US" sz="1800">
                <a:cs typeface="+mn-cs"/>
              </a:rPr>
              <a:pPr fontAlgn="auto">
                <a:spcBef>
                  <a:spcPts val="0"/>
                </a:spcBef>
                <a:spcAft>
                  <a:spcPts val="0"/>
                </a:spcAft>
              </a:pPr>
              <a:t>209</a:t>
            </a:fld>
            <a:endParaRPr kumimoji="0" lang="en-CA" altLang="en-US" sz="1800">
              <a:cs typeface="+mn-cs"/>
            </a:endParaRPr>
          </a:p>
        </p:txBody>
      </p:sp>
      <p:sp>
        <p:nvSpPr>
          <p:cNvPr id="110596" name="Text Box 4"/>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3671D71A-DF02-4776-81BB-E5440166154E}" type="slidenum">
              <a:rPr kumimoji="0" lang="en-CA" altLang="en-US" sz="1800">
                <a:cs typeface="+mn-cs"/>
              </a:rPr>
              <a:pPr fontAlgn="auto">
                <a:spcBef>
                  <a:spcPts val="0"/>
                </a:spcBef>
                <a:spcAft>
                  <a:spcPts val="0"/>
                </a:spcAft>
              </a:pPr>
              <a:t>209</a:t>
            </a:fld>
            <a:endParaRPr kumimoji="0" lang="en-CA" altLang="en-US" sz="1800">
              <a:cs typeface="+mn-cs"/>
            </a:endParaRPr>
          </a:p>
        </p:txBody>
      </p:sp>
      <p:sp>
        <p:nvSpPr>
          <p:cNvPr id="110597" name="Text Box 5"/>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CE157133-967B-479C-A0C6-304CC996428E}" type="slidenum">
              <a:rPr kumimoji="0" lang="en-CA" altLang="en-US" sz="1800">
                <a:cs typeface="+mn-cs"/>
              </a:rPr>
              <a:pPr fontAlgn="auto">
                <a:spcBef>
                  <a:spcPts val="0"/>
                </a:spcBef>
                <a:spcAft>
                  <a:spcPts val="0"/>
                </a:spcAft>
              </a:pPr>
              <a:t>209</a:t>
            </a:fld>
            <a:endParaRPr kumimoji="0" lang="en-CA" altLang="en-US" sz="1800">
              <a:cs typeface="+mn-cs"/>
            </a:endParaRPr>
          </a:p>
        </p:txBody>
      </p:sp>
      <p:sp>
        <p:nvSpPr>
          <p:cNvPr id="110598" name="Rectangle 6"/>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9" name="Text Box 7"/>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800">
              <a:solidFill>
                <a:prstClr val="black"/>
              </a:solidFill>
              <a:latin typeface="Calibri" panose="020F0502020204030204"/>
              <a:ea typeface="+mn-ea"/>
              <a:cs typeface="+mn-cs"/>
            </a:endParaRPr>
          </a:p>
        </p:txBody>
      </p:sp>
      <p:sp>
        <p:nvSpPr>
          <p:cNvPr id="2" name="Notes Placeholder 1"/>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So </a:t>
            </a:r>
            <a:r>
              <a:rPr lang="en-CA" sz="1200" kern="1200" dirty="0" smtClean="0">
                <a:solidFill>
                  <a:schemeClr val="tx1"/>
                </a:solidFill>
                <a:effectLst/>
                <a:latin typeface="+mn-lt"/>
                <a:ea typeface="+mn-ea"/>
                <a:cs typeface="+mn-cs"/>
              </a:rPr>
              <a:t>obviously, </a:t>
            </a:r>
            <a:endParaRPr lang="en-CA" dirty="0"/>
          </a:p>
        </p:txBody>
      </p:sp>
    </p:spTree>
    <p:extLst>
      <p:ext uri="{BB962C8B-B14F-4D97-AF65-F5344CB8AC3E}">
        <p14:creationId xmlns:p14="http://schemas.microsoft.com/office/powerpoint/2010/main" val="26561945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And on the back end, for feedback about the choices you’ve made…</a:t>
            </a:r>
          </a:p>
          <a:p>
            <a:endParaRPr lang="en-US"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21</a:t>
            </a:fld>
            <a:endParaRPr lang="en-US">
              <a:solidFill>
                <a:srgbClr val="000000"/>
              </a:solidFill>
            </a:endParaRPr>
          </a:p>
        </p:txBody>
      </p:sp>
    </p:spTree>
    <p:extLst>
      <p:ext uri="{BB962C8B-B14F-4D97-AF65-F5344CB8AC3E}">
        <p14:creationId xmlns:p14="http://schemas.microsoft.com/office/powerpoint/2010/main" val="3812460966"/>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41"/>
          <p:cNvSpPr>
            <a:spLocks noGrp="1" noChangeArrowheads="1"/>
          </p:cNvSpPr>
          <p:nvPr>
            <p:ph type="sldNum"/>
          </p:nvPr>
        </p:nvSpPr>
        <p:spPr>
          <a:ln/>
        </p:spPr>
        <p:txBody>
          <a:bodyPr/>
          <a:lstStyle/>
          <a:p>
            <a:fld id="{879B1166-1E88-4B97-9073-18A6CDADDCAB}" type="slidenum">
              <a:rPr lang="en-CA" altLang="en-US">
                <a:solidFill>
                  <a:prstClr val="black"/>
                </a:solidFill>
              </a:rPr>
              <a:pPr/>
              <a:t>210</a:t>
            </a:fld>
            <a:endParaRPr lang="en-CA" altLang="en-US">
              <a:solidFill>
                <a:prstClr val="black"/>
              </a:solidFill>
            </a:endParaRPr>
          </a:p>
        </p:txBody>
      </p:sp>
      <p:sp>
        <p:nvSpPr>
          <p:cNvPr id="110593" name="Text Box 1"/>
          <p:cNvSpPr txBox="1">
            <a:spLocks noChangeArrowheads="1"/>
          </p:cNvSpPr>
          <p:nvPr/>
        </p:nvSpPr>
        <p:spPr bwMode="auto">
          <a:xfrm>
            <a:off x="4398963" y="9555163"/>
            <a:ext cx="3344862"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E35F8BAE-74EA-4892-903F-9A8608979AC0}" type="slidenum">
              <a:rPr kumimoji="0" lang="en-CA" altLang="en-US" sz="1800">
                <a:cs typeface="+mn-cs"/>
              </a:rPr>
              <a:pPr fontAlgn="auto">
                <a:spcBef>
                  <a:spcPts val="0"/>
                </a:spcBef>
                <a:spcAft>
                  <a:spcPts val="0"/>
                </a:spcAft>
              </a:pPr>
              <a:t>210</a:t>
            </a:fld>
            <a:endParaRPr kumimoji="0" lang="en-CA" altLang="en-US" sz="1800">
              <a:cs typeface="+mn-cs"/>
            </a:endParaRPr>
          </a:p>
        </p:txBody>
      </p:sp>
      <p:sp>
        <p:nvSpPr>
          <p:cNvPr id="110594" name="Text Box 2"/>
          <p:cNvSpPr txBox="1">
            <a:spLocks noChangeArrowheads="1"/>
          </p:cNvSpPr>
          <p:nvPr/>
        </p:nvSpPr>
        <p:spPr bwMode="auto">
          <a:xfrm>
            <a:off x="4398963" y="9555163"/>
            <a:ext cx="334645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15030711-7579-4680-8FAB-2EAE7653DADD}" type="slidenum">
              <a:rPr kumimoji="0" lang="en-CA" altLang="en-US" sz="1800">
                <a:cs typeface="+mn-cs"/>
              </a:rPr>
              <a:pPr fontAlgn="auto">
                <a:spcBef>
                  <a:spcPts val="0"/>
                </a:spcBef>
                <a:spcAft>
                  <a:spcPts val="0"/>
                </a:spcAft>
              </a:pPr>
              <a:t>210</a:t>
            </a:fld>
            <a:endParaRPr kumimoji="0" lang="en-CA" altLang="en-US" sz="1800">
              <a:cs typeface="+mn-cs"/>
            </a:endParaRPr>
          </a:p>
        </p:txBody>
      </p:sp>
      <p:sp>
        <p:nvSpPr>
          <p:cNvPr id="110595" name="Text Box 3"/>
          <p:cNvSpPr txBox="1">
            <a:spLocks noChangeArrowheads="1"/>
          </p:cNvSpPr>
          <p:nvPr/>
        </p:nvSpPr>
        <p:spPr bwMode="auto">
          <a:xfrm>
            <a:off x="4398963" y="9555163"/>
            <a:ext cx="3357562"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F806E2FA-0F5E-4F13-AC59-F6C989DFA341}" type="slidenum">
              <a:rPr kumimoji="0" lang="en-CA" altLang="en-US" sz="1800">
                <a:cs typeface="+mn-cs"/>
              </a:rPr>
              <a:pPr fontAlgn="auto">
                <a:spcBef>
                  <a:spcPts val="0"/>
                </a:spcBef>
                <a:spcAft>
                  <a:spcPts val="0"/>
                </a:spcAft>
              </a:pPr>
              <a:t>210</a:t>
            </a:fld>
            <a:endParaRPr kumimoji="0" lang="en-CA" altLang="en-US" sz="1800">
              <a:cs typeface="+mn-cs"/>
            </a:endParaRPr>
          </a:p>
        </p:txBody>
      </p:sp>
      <p:sp>
        <p:nvSpPr>
          <p:cNvPr id="110596" name="Text Box 4"/>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3671D71A-DF02-4776-81BB-E5440166154E}" type="slidenum">
              <a:rPr kumimoji="0" lang="en-CA" altLang="en-US" sz="1800">
                <a:cs typeface="+mn-cs"/>
              </a:rPr>
              <a:pPr fontAlgn="auto">
                <a:spcBef>
                  <a:spcPts val="0"/>
                </a:spcBef>
                <a:spcAft>
                  <a:spcPts val="0"/>
                </a:spcAft>
              </a:pPr>
              <a:t>210</a:t>
            </a:fld>
            <a:endParaRPr kumimoji="0" lang="en-CA" altLang="en-US" sz="1800">
              <a:cs typeface="+mn-cs"/>
            </a:endParaRPr>
          </a:p>
        </p:txBody>
      </p:sp>
      <p:sp>
        <p:nvSpPr>
          <p:cNvPr id="110597" name="Text Box 5"/>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CE157133-967B-479C-A0C6-304CC996428E}" type="slidenum">
              <a:rPr kumimoji="0" lang="en-CA" altLang="en-US" sz="1800">
                <a:cs typeface="+mn-cs"/>
              </a:rPr>
              <a:pPr fontAlgn="auto">
                <a:spcBef>
                  <a:spcPts val="0"/>
                </a:spcBef>
                <a:spcAft>
                  <a:spcPts val="0"/>
                </a:spcAft>
              </a:pPr>
              <a:t>210</a:t>
            </a:fld>
            <a:endParaRPr kumimoji="0" lang="en-CA" altLang="en-US" sz="1800">
              <a:cs typeface="+mn-cs"/>
            </a:endParaRPr>
          </a:p>
        </p:txBody>
      </p:sp>
      <p:sp>
        <p:nvSpPr>
          <p:cNvPr id="110598" name="Rectangle 6"/>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9" name="Text Box 7"/>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800">
              <a:solidFill>
                <a:prstClr val="black"/>
              </a:solidFill>
              <a:latin typeface="Calibri" panose="020F0502020204030204"/>
              <a:ea typeface="+mn-ea"/>
              <a:cs typeface="+mn-cs"/>
            </a:endParaRPr>
          </a:p>
        </p:txBody>
      </p:sp>
      <p:sp>
        <p:nvSpPr>
          <p:cNvPr id="2" name="Notes Placeholder 1"/>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you </a:t>
            </a:r>
            <a:r>
              <a:rPr lang="en-CA" sz="1200" kern="1200" dirty="0" smtClean="0">
                <a:solidFill>
                  <a:schemeClr val="tx1"/>
                </a:solidFill>
                <a:effectLst/>
                <a:latin typeface="+mn-lt"/>
                <a:ea typeface="+mn-ea"/>
                <a:cs typeface="+mn-cs"/>
              </a:rPr>
              <a:t>need to do a ton of </a:t>
            </a:r>
            <a:r>
              <a:rPr lang="en-CA" sz="1200" kern="1200" dirty="0" err="1" smtClean="0">
                <a:solidFill>
                  <a:schemeClr val="tx1"/>
                </a:solidFill>
                <a:effectLst/>
                <a:latin typeface="+mn-lt"/>
                <a:ea typeface="+mn-ea"/>
                <a:cs typeface="+mn-cs"/>
              </a:rPr>
              <a:t>playtesting</a:t>
            </a:r>
            <a:r>
              <a:rPr lang="en-CA" sz="1200" kern="1200" dirty="0" smtClean="0">
                <a:solidFill>
                  <a:schemeClr val="tx1"/>
                </a:solidFill>
                <a:effectLst/>
                <a:latin typeface="+mn-lt"/>
                <a:ea typeface="+mn-ea"/>
                <a:cs typeface="+mn-cs"/>
              </a:rPr>
              <a:t>. There’s a ton of talk about in terms of the </a:t>
            </a:r>
            <a:endParaRPr lang="en-CA" dirty="0"/>
          </a:p>
        </p:txBody>
      </p:sp>
    </p:spTree>
    <p:extLst>
      <p:ext uri="{BB962C8B-B14F-4D97-AF65-F5344CB8AC3E}">
        <p14:creationId xmlns:p14="http://schemas.microsoft.com/office/powerpoint/2010/main" val="639204947"/>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41"/>
          <p:cNvSpPr>
            <a:spLocks noGrp="1" noChangeArrowheads="1"/>
          </p:cNvSpPr>
          <p:nvPr>
            <p:ph type="sldNum"/>
          </p:nvPr>
        </p:nvSpPr>
        <p:spPr>
          <a:ln/>
        </p:spPr>
        <p:txBody>
          <a:bodyPr/>
          <a:lstStyle/>
          <a:p>
            <a:fld id="{879B1166-1E88-4B97-9073-18A6CDADDCAB}" type="slidenum">
              <a:rPr lang="en-CA" altLang="en-US">
                <a:solidFill>
                  <a:prstClr val="black"/>
                </a:solidFill>
              </a:rPr>
              <a:pPr/>
              <a:t>211</a:t>
            </a:fld>
            <a:endParaRPr lang="en-CA" altLang="en-US">
              <a:solidFill>
                <a:prstClr val="black"/>
              </a:solidFill>
            </a:endParaRPr>
          </a:p>
        </p:txBody>
      </p:sp>
      <p:sp>
        <p:nvSpPr>
          <p:cNvPr id="110593" name="Text Box 1"/>
          <p:cNvSpPr txBox="1">
            <a:spLocks noChangeArrowheads="1"/>
          </p:cNvSpPr>
          <p:nvPr/>
        </p:nvSpPr>
        <p:spPr bwMode="auto">
          <a:xfrm>
            <a:off x="4398963" y="9555163"/>
            <a:ext cx="3344862"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E35F8BAE-74EA-4892-903F-9A8608979AC0}" type="slidenum">
              <a:rPr kumimoji="0" lang="en-CA" altLang="en-US" sz="1800">
                <a:cs typeface="+mn-cs"/>
              </a:rPr>
              <a:pPr fontAlgn="auto">
                <a:spcBef>
                  <a:spcPts val="0"/>
                </a:spcBef>
                <a:spcAft>
                  <a:spcPts val="0"/>
                </a:spcAft>
              </a:pPr>
              <a:t>211</a:t>
            </a:fld>
            <a:endParaRPr kumimoji="0" lang="en-CA" altLang="en-US" sz="1800">
              <a:cs typeface="+mn-cs"/>
            </a:endParaRPr>
          </a:p>
        </p:txBody>
      </p:sp>
      <p:sp>
        <p:nvSpPr>
          <p:cNvPr id="110594" name="Text Box 2"/>
          <p:cNvSpPr txBox="1">
            <a:spLocks noChangeArrowheads="1"/>
          </p:cNvSpPr>
          <p:nvPr/>
        </p:nvSpPr>
        <p:spPr bwMode="auto">
          <a:xfrm>
            <a:off x="4398963" y="9555163"/>
            <a:ext cx="334645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15030711-7579-4680-8FAB-2EAE7653DADD}" type="slidenum">
              <a:rPr kumimoji="0" lang="en-CA" altLang="en-US" sz="1800">
                <a:cs typeface="+mn-cs"/>
              </a:rPr>
              <a:pPr fontAlgn="auto">
                <a:spcBef>
                  <a:spcPts val="0"/>
                </a:spcBef>
                <a:spcAft>
                  <a:spcPts val="0"/>
                </a:spcAft>
              </a:pPr>
              <a:t>211</a:t>
            </a:fld>
            <a:endParaRPr kumimoji="0" lang="en-CA" altLang="en-US" sz="1800">
              <a:cs typeface="+mn-cs"/>
            </a:endParaRPr>
          </a:p>
        </p:txBody>
      </p:sp>
      <p:sp>
        <p:nvSpPr>
          <p:cNvPr id="110595" name="Text Box 3"/>
          <p:cNvSpPr txBox="1">
            <a:spLocks noChangeArrowheads="1"/>
          </p:cNvSpPr>
          <p:nvPr/>
        </p:nvSpPr>
        <p:spPr bwMode="auto">
          <a:xfrm>
            <a:off x="4398963" y="9555163"/>
            <a:ext cx="3357562"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F806E2FA-0F5E-4F13-AC59-F6C989DFA341}" type="slidenum">
              <a:rPr kumimoji="0" lang="en-CA" altLang="en-US" sz="1800">
                <a:cs typeface="+mn-cs"/>
              </a:rPr>
              <a:pPr fontAlgn="auto">
                <a:spcBef>
                  <a:spcPts val="0"/>
                </a:spcBef>
                <a:spcAft>
                  <a:spcPts val="0"/>
                </a:spcAft>
              </a:pPr>
              <a:t>211</a:t>
            </a:fld>
            <a:endParaRPr kumimoji="0" lang="en-CA" altLang="en-US" sz="1800">
              <a:cs typeface="+mn-cs"/>
            </a:endParaRPr>
          </a:p>
        </p:txBody>
      </p:sp>
      <p:sp>
        <p:nvSpPr>
          <p:cNvPr id="110596" name="Text Box 4"/>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3671D71A-DF02-4776-81BB-E5440166154E}" type="slidenum">
              <a:rPr kumimoji="0" lang="en-CA" altLang="en-US" sz="1800">
                <a:cs typeface="+mn-cs"/>
              </a:rPr>
              <a:pPr fontAlgn="auto">
                <a:spcBef>
                  <a:spcPts val="0"/>
                </a:spcBef>
                <a:spcAft>
                  <a:spcPts val="0"/>
                </a:spcAft>
              </a:pPr>
              <a:t>211</a:t>
            </a:fld>
            <a:endParaRPr kumimoji="0" lang="en-CA" altLang="en-US" sz="1800">
              <a:cs typeface="+mn-cs"/>
            </a:endParaRPr>
          </a:p>
        </p:txBody>
      </p:sp>
      <p:sp>
        <p:nvSpPr>
          <p:cNvPr id="110597" name="Text Box 5"/>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CE157133-967B-479C-A0C6-304CC996428E}" type="slidenum">
              <a:rPr kumimoji="0" lang="en-CA" altLang="en-US" sz="1800">
                <a:cs typeface="+mn-cs"/>
              </a:rPr>
              <a:pPr fontAlgn="auto">
                <a:spcBef>
                  <a:spcPts val="0"/>
                </a:spcBef>
                <a:spcAft>
                  <a:spcPts val="0"/>
                </a:spcAft>
              </a:pPr>
              <a:t>211</a:t>
            </a:fld>
            <a:endParaRPr kumimoji="0" lang="en-CA" altLang="en-US" sz="1800">
              <a:cs typeface="+mn-cs"/>
            </a:endParaRPr>
          </a:p>
        </p:txBody>
      </p:sp>
      <p:sp>
        <p:nvSpPr>
          <p:cNvPr id="110598" name="Rectangle 6"/>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9" name="Text Box 7"/>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800">
              <a:solidFill>
                <a:prstClr val="black"/>
              </a:solidFill>
              <a:latin typeface="Calibri" panose="020F0502020204030204"/>
              <a:ea typeface="+mn-ea"/>
              <a:cs typeface="+mn-cs"/>
            </a:endParaRPr>
          </a:p>
        </p:txBody>
      </p:sp>
      <p:sp>
        <p:nvSpPr>
          <p:cNvPr id="2" name="Notes Placeholder 1"/>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how/what/when/where/why </a:t>
            </a:r>
            <a:r>
              <a:rPr lang="en-CA" sz="1200" kern="1200" dirty="0" smtClean="0">
                <a:solidFill>
                  <a:schemeClr val="tx1"/>
                </a:solidFill>
                <a:effectLst/>
                <a:latin typeface="+mn-lt"/>
                <a:ea typeface="+mn-ea"/>
                <a:cs typeface="+mn-cs"/>
              </a:rPr>
              <a:t>of </a:t>
            </a:r>
            <a:r>
              <a:rPr lang="en-CA" sz="1200" kern="1200" dirty="0" err="1" smtClean="0">
                <a:solidFill>
                  <a:schemeClr val="tx1"/>
                </a:solidFill>
                <a:effectLst/>
                <a:latin typeface="+mn-lt"/>
                <a:ea typeface="+mn-ea"/>
                <a:cs typeface="+mn-cs"/>
              </a:rPr>
              <a:t>playtesting</a:t>
            </a:r>
            <a:r>
              <a:rPr lang="en-CA" sz="1200" kern="1200" dirty="0" smtClean="0">
                <a:solidFill>
                  <a:schemeClr val="tx1"/>
                </a:solidFill>
                <a:effectLst/>
                <a:latin typeface="+mn-lt"/>
                <a:ea typeface="+mn-ea"/>
                <a:cs typeface="+mn-cs"/>
              </a:rPr>
              <a:t>, but that’s way more to talk about than 10 minutes will allow, plus there are a whole bunch of folks for more eloquent than me who have talked about it. </a:t>
            </a:r>
            <a:endParaRPr lang="en-CA" dirty="0"/>
          </a:p>
        </p:txBody>
      </p:sp>
    </p:spTree>
    <p:extLst>
      <p:ext uri="{BB962C8B-B14F-4D97-AF65-F5344CB8AC3E}">
        <p14:creationId xmlns:p14="http://schemas.microsoft.com/office/powerpoint/2010/main" val="4156631321"/>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41"/>
          <p:cNvSpPr>
            <a:spLocks noGrp="1" noChangeArrowheads="1"/>
          </p:cNvSpPr>
          <p:nvPr>
            <p:ph type="sldNum"/>
          </p:nvPr>
        </p:nvSpPr>
        <p:spPr>
          <a:ln/>
        </p:spPr>
        <p:txBody>
          <a:bodyPr/>
          <a:lstStyle/>
          <a:p>
            <a:fld id="{879B1166-1E88-4B97-9073-18A6CDADDCAB}" type="slidenum">
              <a:rPr lang="en-CA" altLang="en-US">
                <a:solidFill>
                  <a:prstClr val="black"/>
                </a:solidFill>
              </a:rPr>
              <a:pPr/>
              <a:t>212</a:t>
            </a:fld>
            <a:endParaRPr lang="en-CA" altLang="en-US">
              <a:solidFill>
                <a:prstClr val="black"/>
              </a:solidFill>
            </a:endParaRPr>
          </a:p>
        </p:txBody>
      </p:sp>
      <p:sp>
        <p:nvSpPr>
          <p:cNvPr id="110593" name="Text Box 1"/>
          <p:cNvSpPr txBox="1">
            <a:spLocks noChangeArrowheads="1"/>
          </p:cNvSpPr>
          <p:nvPr/>
        </p:nvSpPr>
        <p:spPr bwMode="auto">
          <a:xfrm>
            <a:off x="4398963" y="9555163"/>
            <a:ext cx="3344862"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E35F8BAE-74EA-4892-903F-9A8608979AC0}" type="slidenum">
              <a:rPr kumimoji="0" lang="en-CA" altLang="en-US" sz="1800">
                <a:cs typeface="+mn-cs"/>
              </a:rPr>
              <a:pPr fontAlgn="auto">
                <a:spcBef>
                  <a:spcPts val="0"/>
                </a:spcBef>
                <a:spcAft>
                  <a:spcPts val="0"/>
                </a:spcAft>
              </a:pPr>
              <a:t>212</a:t>
            </a:fld>
            <a:endParaRPr kumimoji="0" lang="en-CA" altLang="en-US" sz="1800">
              <a:cs typeface="+mn-cs"/>
            </a:endParaRPr>
          </a:p>
        </p:txBody>
      </p:sp>
      <p:sp>
        <p:nvSpPr>
          <p:cNvPr id="110594" name="Text Box 2"/>
          <p:cNvSpPr txBox="1">
            <a:spLocks noChangeArrowheads="1"/>
          </p:cNvSpPr>
          <p:nvPr/>
        </p:nvSpPr>
        <p:spPr bwMode="auto">
          <a:xfrm>
            <a:off x="4398963" y="9555163"/>
            <a:ext cx="334645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15030711-7579-4680-8FAB-2EAE7653DADD}" type="slidenum">
              <a:rPr kumimoji="0" lang="en-CA" altLang="en-US" sz="1800">
                <a:cs typeface="+mn-cs"/>
              </a:rPr>
              <a:pPr fontAlgn="auto">
                <a:spcBef>
                  <a:spcPts val="0"/>
                </a:spcBef>
                <a:spcAft>
                  <a:spcPts val="0"/>
                </a:spcAft>
              </a:pPr>
              <a:t>212</a:t>
            </a:fld>
            <a:endParaRPr kumimoji="0" lang="en-CA" altLang="en-US" sz="1800">
              <a:cs typeface="+mn-cs"/>
            </a:endParaRPr>
          </a:p>
        </p:txBody>
      </p:sp>
      <p:sp>
        <p:nvSpPr>
          <p:cNvPr id="110595" name="Text Box 3"/>
          <p:cNvSpPr txBox="1">
            <a:spLocks noChangeArrowheads="1"/>
          </p:cNvSpPr>
          <p:nvPr/>
        </p:nvSpPr>
        <p:spPr bwMode="auto">
          <a:xfrm>
            <a:off x="4398963" y="9555163"/>
            <a:ext cx="3357562"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F806E2FA-0F5E-4F13-AC59-F6C989DFA341}" type="slidenum">
              <a:rPr kumimoji="0" lang="en-CA" altLang="en-US" sz="1800">
                <a:cs typeface="+mn-cs"/>
              </a:rPr>
              <a:pPr fontAlgn="auto">
                <a:spcBef>
                  <a:spcPts val="0"/>
                </a:spcBef>
                <a:spcAft>
                  <a:spcPts val="0"/>
                </a:spcAft>
              </a:pPr>
              <a:t>212</a:t>
            </a:fld>
            <a:endParaRPr kumimoji="0" lang="en-CA" altLang="en-US" sz="1800">
              <a:cs typeface="+mn-cs"/>
            </a:endParaRPr>
          </a:p>
        </p:txBody>
      </p:sp>
      <p:sp>
        <p:nvSpPr>
          <p:cNvPr id="110596" name="Text Box 4"/>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3671D71A-DF02-4776-81BB-E5440166154E}" type="slidenum">
              <a:rPr kumimoji="0" lang="en-CA" altLang="en-US" sz="1800">
                <a:cs typeface="+mn-cs"/>
              </a:rPr>
              <a:pPr fontAlgn="auto">
                <a:spcBef>
                  <a:spcPts val="0"/>
                </a:spcBef>
                <a:spcAft>
                  <a:spcPts val="0"/>
                </a:spcAft>
              </a:pPr>
              <a:t>212</a:t>
            </a:fld>
            <a:endParaRPr kumimoji="0" lang="en-CA" altLang="en-US" sz="1800">
              <a:cs typeface="+mn-cs"/>
            </a:endParaRPr>
          </a:p>
        </p:txBody>
      </p:sp>
      <p:sp>
        <p:nvSpPr>
          <p:cNvPr id="110597" name="Text Box 5"/>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CE157133-967B-479C-A0C6-304CC996428E}" type="slidenum">
              <a:rPr kumimoji="0" lang="en-CA" altLang="en-US" sz="1800">
                <a:cs typeface="+mn-cs"/>
              </a:rPr>
              <a:pPr fontAlgn="auto">
                <a:spcBef>
                  <a:spcPts val="0"/>
                </a:spcBef>
                <a:spcAft>
                  <a:spcPts val="0"/>
                </a:spcAft>
              </a:pPr>
              <a:t>212</a:t>
            </a:fld>
            <a:endParaRPr kumimoji="0" lang="en-CA" altLang="en-US" sz="1800">
              <a:cs typeface="+mn-cs"/>
            </a:endParaRPr>
          </a:p>
        </p:txBody>
      </p:sp>
      <p:sp>
        <p:nvSpPr>
          <p:cNvPr id="110598" name="Rectangle 6"/>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9" name="Text Box 7"/>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800">
              <a:solidFill>
                <a:prstClr val="black"/>
              </a:solidFill>
              <a:latin typeface="Calibri" panose="020F0502020204030204"/>
              <a:ea typeface="+mn-ea"/>
              <a:cs typeface="+mn-cs"/>
            </a:endParaRPr>
          </a:p>
        </p:txBody>
      </p:sp>
      <p:sp>
        <p:nvSpPr>
          <p:cNvPr id="2" name="Notes Placeholder 1"/>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Hell</a:t>
            </a:r>
            <a:r>
              <a:rPr lang="en-CA" sz="1200" kern="1200" dirty="0" smtClean="0">
                <a:solidFill>
                  <a:schemeClr val="tx1"/>
                </a:solidFill>
                <a:effectLst/>
                <a:latin typeface="+mn-lt"/>
                <a:ea typeface="+mn-ea"/>
                <a:cs typeface="+mn-cs"/>
              </a:rPr>
              <a:t>, there’s an entire chapter of Richard’s game design book just about </a:t>
            </a:r>
            <a:r>
              <a:rPr lang="en-CA" sz="1200" kern="1200" dirty="0" err="1" smtClean="0">
                <a:solidFill>
                  <a:schemeClr val="tx1"/>
                </a:solidFill>
                <a:effectLst/>
                <a:latin typeface="+mn-lt"/>
                <a:ea typeface="+mn-ea"/>
                <a:cs typeface="+mn-cs"/>
              </a:rPr>
              <a:t>playtesting</a:t>
            </a:r>
            <a:r>
              <a:rPr lang="en-CA" sz="1200" kern="1200" dirty="0" smtClean="0">
                <a:solidFill>
                  <a:schemeClr val="tx1"/>
                </a:solidFill>
                <a:effectLst/>
                <a:latin typeface="+mn-lt"/>
                <a:ea typeface="+mn-ea"/>
                <a:cs typeface="+mn-cs"/>
              </a:rPr>
              <a:t>. But there is an important practice one can engage in during </a:t>
            </a:r>
            <a:r>
              <a:rPr lang="en-CA" sz="1200" kern="1200" dirty="0" err="1" smtClean="0">
                <a:solidFill>
                  <a:schemeClr val="tx1"/>
                </a:solidFill>
                <a:effectLst/>
                <a:latin typeface="+mn-lt"/>
                <a:ea typeface="+mn-ea"/>
                <a:cs typeface="+mn-cs"/>
              </a:rPr>
              <a:t>playtesting</a:t>
            </a:r>
            <a:r>
              <a:rPr lang="en-CA" sz="1200" kern="1200" dirty="0" smtClean="0">
                <a:solidFill>
                  <a:schemeClr val="tx1"/>
                </a:solidFill>
                <a:effectLst/>
                <a:latin typeface="+mn-lt"/>
                <a:ea typeface="+mn-ea"/>
                <a:cs typeface="+mn-cs"/>
              </a:rPr>
              <a:t> that’s not really about the actual process one uses while </a:t>
            </a:r>
            <a:r>
              <a:rPr lang="en-CA" sz="1200" kern="1200" dirty="0" err="1" smtClean="0">
                <a:solidFill>
                  <a:schemeClr val="tx1"/>
                </a:solidFill>
                <a:effectLst/>
                <a:latin typeface="+mn-lt"/>
                <a:ea typeface="+mn-ea"/>
                <a:cs typeface="+mn-cs"/>
              </a:rPr>
              <a:t>playtesting</a:t>
            </a:r>
            <a:r>
              <a:rPr lang="en-CA" sz="1200" kern="1200" dirty="0" smtClean="0">
                <a:solidFill>
                  <a:schemeClr val="tx1"/>
                </a:solidFill>
                <a:effectLst/>
                <a:latin typeface="+mn-lt"/>
                <a:ea typeface="+mn-ea"/>
                <a:cs typeface="+mn-cs"/>
              </a:rPr>
              <a:t> and more about the</a:t>
            </a:r>
          </a:p>
        </p:txBody>
      </p:sp>
    </p:spTree>
    <p:extLst>
      <p:ext uri="{BB962C8B-B14F-4D97-AF65-F5344CB8AC3E}">
        <p14:creationId xmlns:p14="http://schemas.microsoft.com/office/powerpoint/2010/main" val="2196622767"/>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41"/>
          <p:cNvSpPr>
            <a:spLocks noGrp="1" noChangeArrowheads="1"/>
          </p:cNvSpPr>
          <p:nvPr>
            <p:ph type="sldNum"/>
          </p:nvPr>
        </p:nvSpPr>
        <p:spPr>
          <a:ln/>
        </p:spPr>
        <p:txBody>
          <a:bodyPr/>
          <a:lstStyle/>
          <a:p>
            <a:fld id="{879B1166-1E88-4B97-9073-18A6CDADDCAB}" type="slidenum">
              <a:rPr lang="en-CA" altLang="en-US">
                <a:solidFill>
                  <a:prstClr val="black"/>
                </a:solidFill>
              </a:rPr>
              <a:pPr/>
              <a:t>213</a:t>
            </a:fld>
            <a:endParaRPr lang="en-CA" altLang="en-US">
              <a:solidFill>
                <a:prstClr val="black"/>
              </a:solidFill>
            </a:endParaRPr>
          </a:p>
        </p:txBody>
      </p:sp>
      <p:sp>
        <p:nvSpPr>
          <p:cNvPr id="110593" name="Text Box 1"/>
          <p:cNvSpPr txBox="1">
            <a:spLocks noChangeArrowheads="1"/>
          </p:cNvSpPr>
          <p:nvPr/>
        </p:nvSpPr>
        <p:spPr bwMode="auto">
          <a:xfrm>
            <a:off x="4398963" y="9555163"/>
            <a:ext cx="3344862"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E35F8BAE-74EA-4892-903F-9A8608979AC0}" type="slidenum">
              <a:rPr kumimoji="0" lang="en-CA" altLang="en-US" sz="1800">
                <a:cs typeface="+mn-cs"/>
              </a:rPr>
              <a:pPr fontAlgn="auto">
                <a:spcBef>
                  <a:spcPts val="0"/>
                </a:spcBef>
                <a:spcAft>
                  <a:spcPts val="0"/>
                </a:spcAft>
              </a:pPr>
              <a:t>213</a:t>
            </a:fld>
            <a:endParaRPr kumimoji="0" lang="en-CA" altLang="en-US" sz="1800">
              <a:cs typeface="+mn-cs"/>
            </a:endParaRPr>
          </a:p>
        </p:txBody>
      </p:sp>
      <p:sp>
        <p:nvSpPr>
          <p:cNvPr id="110594" name="Text Box 2"/>
          <p:cNvSpPr txBox="1">
            <a:spLocks noChangeArrowheads="1"/>
          </p:cNvSpPr>
          <p:nvPr/>
        </p:nvSpPr>
        <p:spPr bwMode="auto">
          <a:xfrm>
            <a:off x="4398963" y="9555163"/>
            <a:ext cx="334645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15030711-7579-4680-8FAB-2EAE7653DADD}" type="slidenum">
              <a:rPr kumimoji="0" lang="en-CA" altLang="en-US" sz="1800">
                <a:cs typeface="+mn-cs"/>
              </a:rPr>
              <a:pPr fontAlgn="auto">
                <a:spcBef>
                  <a:spcPts val="0"/>
                </a:spcBef>
                <a:spcAft>
                  <a:spcPts val="0"/>
                </a:spcAft>
              </a:pPr>
              <a:t>213</a:t>
            </a:fld>
            <a:endParaRPr kumimoji="0" lang="en-CA" altLang="en-US" sz="1800">
              <a:cs typeface="+mn-cs"/>
            </a:endParaRPr>
          </a:p>
        </p:txBody>
      </p:sp>
      <p:sp>
        <p:nvSpPr>
          <p:cNvPr id="110595" name="Text Box 3"/>
          <p:cNvSpPr txBox="1">
            <a:spLocks noChangeArrowheads="1"/>
          </p:cNvSpPr>
          <p:nvPr/>
        </p:nvSpPr>
        <p:spPr bwMode="auto">
          <a:xfrm>
            <a:off x="4398963" y="9555163"/>
            <a:ext cx="3357562"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F806E2FA-0F5E-4F13-AC59-F6C989DFA341}" type="slidenum">
              <a:rPr kumimoji="0" lang="en-CA" altLang="en-US" sz="1800">
                <a:cs typeface="+mn-cs"/>
              </a:rPr>
              <a:pPr fontAlgn="auto">
                <a:spcBef>
                  <a:spcPts val="0"/>
                </a:spcBef>
                <a:spcAft>
                  <a:spcPts val="0"/>
                </a:spcAft>
              </a:pPr>
              <a:t>213</a:t>
            </a:fld>
            <a:endParaRPr kumimoji="0" lang="en-CA" altLang="en-US" sz="1800">
              <a:cs typeface="+mn-cs"/>
            </a:endParaRPr>
          </a:p>
        </p:txBody>
      </p:sp>
      <p:sp>
        <p:nvSpPr>
          <p:cNvPr id="110596" name="Text Box 4"/>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3671D71A-DF02-4776-81BB-E5440166154E}" type="slidenum">
              <a:rPr kumimoji="0" lang="en-CA" altLang="en-US" sz="1800">
                <a:cs typeface="+mn-cs"/>
              </a:rPr>
              <a:pPr fontAlgn="auto">
                <a:spcBef>
                  <a:spcPts val="0"/>
                </a:spcBef>
                <a:spcAft>
                  <a:spcPts val="0"/>
                </a:spcAft>
              </a:pPr>
              <a:t>213</a:t>
            </a:fld>
            <a:endParaRPr kumimoji="0" lang="en-CA" altLang="en-US" sz="1800">
              <a:cs typeface="+mn-cs"/>
            </a:endParaRPr>
          </a:p>
        </p:txBody>
      </p:sp>
      <p:sp>
        <p:nvSpPr>
          <p:cNvPr id="110597" name="Text Box 5"/>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CE157133-967B-479C-A0C6-304CC996428E}" type="slidenum">
              <a:rPr kumimoji="0" lang="en-CA" altLang="en-US" sz="1800">
                <a:cs typeface="+mn-cs"/>
              </a:rPr>
              <a:pPr fontAlgn="auto">
                <a:spcBef>
                  <a:spcPts val="0"/>
                </a:spcBef>
                <a:spcAft>
                  <a:spcPts val="0"/>
                </a:spcAft>
              </a:pPr>
              <a:t>213</a:t>
            </a:fld>
            <a:endParaRPr kumimoji="0" lang="en-CA" altLang="en-US" sz="1800">
              <a:cs typeface="+mn-cs"/>
            </a:endParaRPr>
          </a:p>
        </p:txBody>
      </p:sp>
      <p:sp>
        <p:nvSpPr>
          <p:cNvPr id="110598" name="Rectangle 6"/>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9" name="Text Box 7"/>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800">
              <a:solidFill>
                <a:prstClr val="black"/>
              </a:solidFill>
              <a:latin typeface="Calibri" panose="020F0502020204030204"/>
              <a:ea typeface="+mn-ea"/>
              <a:cs typeface="+mn-cs"/>
            </a:endParaRPr>
          </a:p>
        </p:txBody>
      </p:sp>
      <p:sp>
        <p:nvSpPr>
          <p:cNvPr id="2" name="Notes Placeholder 1"/>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design </a:t>
            </a:r>
            <a:r>
              <a:rPr lang="en-CA" sz="1200" kern="1200" dirty="0" smtClean="0">
                <a:solidFill>
                  <a:schemeClr val="tx1"/>
                </a:solidFill>
                <a:effectLst/>
                <a:latin typeface="+mn-lt"/>
                <a:ea typeface="+mn-ea"/>
                <a:cs typeface="+mn-cs"/>
              </a:rPr>
              <a:t>mindset one should adopt when observing and reaction to playtests. One thing that I see people doing wrong in </a:t>
            </a:r>
            <a:r>
              <a:rPr lang="en-CA" sz="1200" kern="1200" dirty="0" err="1" smtClean="0">
                <a:solidFill>
                  <a:schemeClr val="tx1"/>
                </a:solidFill>
                <a:effectLst/>
                <a:latin typeface="+mn-lt"/>
                <a:ea typeface="+mn-ea"/>
                <a:cs typeface="+mn-cs"/>
              </a:rPr>
              <a:t>playtesting</a:t>
            </a:r>
            <a:r>
              <a:rPr lang="en-CA" sz="1200" kern="1200" dirty="0" smtClean="0">
                <a:solidFill>
                  <a:schemeClr val="tx1"/>
                </a:solidFill>
                <a:effectLst/>
                <a:latin typeface="+mn-lt"/>
                <a:ea typeface="+mn-ea"/>
                <a:cs typeface="+mn-cs"/>
              </a:rPr>
              <a:t> – and I even find myself doing this sometimes – is </a:t>
            </a:r>
            <a:endParaRPr lang="en-CA" dirty="0"/>
          </a:p>
        </p:txBody>
      </p:sp>
    </p:spTree>
    <p:extLst>
      <p:ext uri="{BB962C8B-B14F-4D97-AF65-F5344CB8AC3E}">
        <p14:creationId xmlns:p14="http://schemas.microsoft.com/office/powerpoint/2010/main" val="3556376845"/>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41"/>
          <p:cNvSpPr>
            <a:spLocks noGrp="1" noChangeArrowheads="1"/>
          </p:cNvSpPr>
          <p:nvPr>
            <p:ph type="sldNum"/>
          </p:nvPr>
        </p:nvSpPr>
        <p:spPr>
          <a:ln/>
        </p:spPr>
        <p:txBody>
          <a:bodyPr/>
          <a:lstStyle/>
          <a:p>
            <a:fld id="{879B1166-1E88-4B97-9073-18A6CDADDCAB}" type="slidenum">
              <a:rPr lang="en-CA" altLang="en-US">
                <a:solidFill>
                  <a:prstClr val="black"/>
                </a:solidFill>
              </a:rPr>
              <a:pPr/>
              <a:t>214</a:t>
            </a:fld>
            <a:endParaRPr lang="en-CA" altLang="en-US">
              <a:solidFill>
                <a:prstClr val="black"/>
              </a:solidFill>
            </a:endParaRPr>
          </a:p>
        </p:txBody>
      </p:sp>
      <p:sp>
        <p:nvSpPr>
          <p:cNvPr id="110593" name="Text Box 1"/>
          <p:cNvSpPr txBox="1">
            <a:spLocks noChangeArrowheads="1"/>
          </p:cNvSpPr>
          <p:nvPr/>
        </p:nvSpPr>
        <p:spPr bwMode="auto">
          <a:xfrm>
            <a:off x="4398963" y="9555163"/>
            <a:ext cx="3344862"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E35F8BAE-74EA-4892-903F-9A8608979AC0}" type="slidenum">
              <a:rPr kumimoji="0" lang="en-CA" altLang="en-US" sz="1800">
                <a:cs typeface="+mn-cs"/>
              </a:rPr>
              <a:pPr fontAlgn="auto">
                <a:spcBef>
                  <a:spcPts val="0"/>
                </a:spcBef>
                <a:spcAft>
                  <a:spcPts val="0"/>
                </a:spcAft>
              </a:pPr>
              <a:t>214</a:t>
            </a:fld>
            <a:endParaRPr kumimoji="0" lang="en-CA" altLang="en-US" sz="1800">
              <a:cs typeface="+mn-cs"/>
            </a:endParaRPr>
          </a:p>
        </p:txBody>
      </p:sp>
      <p:sp>
        <p:nvSpPr>
          <p:cNvPr id="110594" name="Text Box 2"/>
          <p:cNvSpPr txBox="1">
            <a:spLocks noChangeArrowheads="1"/>
          </p:cNvSpPr>
          <p:nvPr/>
        </p:nvSpPr>
        <p:spPr bwMode="auto">
          <a:xfrm>
            <a:off x="4398963" y="9555163"/>
            <a:ext cx="334645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15030711-7579-4680-8FAB-2EAE7653DADD}" type="slidenum">
              <a:rPr kumimoji="0" lang="en-CA" altLang="en-US" sz="1800">
                <a:cs typeface="+mn-cs"/>
              </a:rPr>
              <a:pPr fontAlgn="auto">
                <a:spcBef>
                  <a:spcPts val="0"/>
                </a:spcBef>
                <a:spcAft>
                  <a:spcPts val="0"/>
                </a:spcAft>
              </a:pPr>
              <a:t>214</a:t>
            </a:fld>
            <a:endParaRPr kumimoji="0" lang="en-CA" altLang="en-US" sz="1800">
              <a:cs typeface="+mn-cs"/>
            </a:endParaRPr>
          </a:p>
        </p:txBody>
      </p:sp>
      <p:sp>
        <p:nvSpPr>
          <p:cNvPr id="110595" name="Text Box 3"/>
          <p:cNvSpPr txBox="1">
            <a:spLocks noChangeArrowheads="1"/>
          </p:cNvSpPr>
          <p:nvPr/>
        </p:nvSpPr>
        <p:spPr bwMode="auto">
          <a:xfrm>
            <a:off x="4398963" y="9555163"/>
            <a:ext cx="3357562"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F806E2FA-0F5E-4F13-AC59-F6C989DFA341}" type="slidenum">
              <a:rPr kumimoji="0" lang="en-CA" altLang="en-US" sz="1800">
                <a:cs typeface="+mn-cs"/>
              </a:rPr>
              <a:pPr fontAlgn="auto">
                <a:spcBef>
                  <a:spcPts val="0"/>
                </a:spcBef>
                <a:spcAft>
                  <a:spcPts val="0"/>
                </a:spcAft>
              </a:pPr>
              <a:t>214</a:t>
            </a:fld>
            <a:endParaRPr kumimoji="0" lang="en-CA" altLang="en-US" sz="1800">
              <a:cs typeface="+mn-cs"/>
            </a:endParaRPr>
          </a:p>
        </p:txBody>
      </p:sp>
      <p:sp>
        <p:nvSpPr>
          <p:cNvPr id="110596" name="Text Box 4"/>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3671D71A-DF02-4776-81BB-E5440166154E}" type="slidenum">
              <a:rPr kumimoji="0" lang="en-CA" altLang="en-US" sz="1800">
                <a:cs typeface="+mn-cs"/>
              </a:rPr>
              <a:pPr fontAlgn="auto">
                <a:spcBef>
                  <a:spcPts val="0"/>
                </a:spcBef>
                <a:spcAft>
                  <a:spcPts val="0"/>
                </a:spcAft>
              </a:pPr>
              <a:t>214</a:t>
            </a:fld>
            <a:endParaRPr kumimoji="0" lang="en-CA" altLang="en-US" sz="1800">
              <a:cs typeface="+mn-cs"/>
            </a:endParaRPr>
          </a:p>
        </p:txBody>
      </p:sp>
      <p:sp>
        <p:nvSpPr>
          <p:cNvPr id="110597" name="Text Box 5"/>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CE157133-967B-479C-A0C6-304CC996428E}" type="slidenum">
              <a:rPr kumimoji="0" lang="en-CA" altLang="en-US" sz="1800">
                <a:cs typeface="+mn-cs"/>
              </a:rPr>
              <a:pPr fontAlgn="auto">
                <a:spcBef>
                  <a:spcPts val="0"/>
                </a:spcBef>
                <a:spcAft>
                  <a:spcPts val="0"/>
                </a:spcAft>
              </a:pPr>
              <a:t>214</a:t>
            </a:fld>
            <a:endParaRPr kumimoji="0" lang="en-CA" altLang="en-US" sz="1800">
              <a:cs typeface="+mn-cs"/>
            </a:endParaRPr>
          </a:p>
        </p:txBody>
      </p:sp>
      <p:sp>
        <p:nvSpPr>
          <p:cNvPr id="110598" name="Rectangle 6"/>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9" name="Text Box 7"/>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800">
              <a:solidFill>
                <a:prstClr val="black"/>
              </a:solidFill>
              <a:latin typeface="Calibri" panose="020F0502020204030204"/>
              <a:ea typeface="+mn-ea"/>
              <a:cs typeface="+mn-cs"/>
            </a:endParaRPr>
          </a:p>
        </p:txBody>
      </p:sp>
      <p:sp>
        <p:nvSpPr>
          <p:cNvPr id="2" name="Notes Placeholder 1"/>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they </a:t>
            </a:r>
            <a:r>
              <a:rPr lang="en-CA" sz="1200" kern="1200" dirty="0" smtClean="0">
                <a:solidFill>
                  <a:schemeClr val="tx1"/>
                </a:solidFill>
                <a:effectLst/>
                <a:latin typeface="+mn-lt"/>
                <a:ea typeface="+mn-ea"/>
                <a:cs typeface="+mn-cs"/>
              </a:rPr>
              <a:t>end up listening to the</a:t>
            </a:r>
            <a:endParaRPr lang="en-CA" dirty="0"/>
          </a:p>
        </p:txBody>
      </p:sp>
    </p:spTree>
    <p:extLst>
      <p:ext uri="{BB962C8B-B14F-4D97-AF65-F5344CB8AC3E}">
        <p14:creationId xmlns:p14="http://schemas.microsoft.com/office/powerpoint/2010/main" val="272751487"/>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41"/>
          <p:cNvSpPr>
            <a:spLocks noGrp="1" noChangeArrowheads="1"/>
          </p:cNvSpPr>
          <p:nvPr>
            <p:ph type="sldNum"/>
          </p:nvPr>
        </p:nvSpPr>
        <p:spPr>
          <a:ln/>
        </p:spPr>
        <p:txBody>
          <a:bodyPr/>
          <a:lstStyle/>
          <a:p>
            <a:fld id="{879B1166-1E88-4B97-9073-18A6CDADDCAB}" type="slidenum">
              <a:rPr lang="en-CA" altLang="en-US">
                <a:solidFill>
                  <a:prstClr val="black"/>
                </a:solidFill>
              </a:rPr>
              <a:pPr/>
              <a:t>215</a:t>
            </a:fld>
            <a:endParaRPr lang="en-CA" altLang="en-US">
              <a:solidFill>
                <a:prstClr val="black"/>
              </a:solidFill>
            </a:endParaRPr>
          </a:p>
        </p:txBody>
      </p:sp>
      <p:sp>
        <p:nvSpPr>
          <p:cNvPr id="110593" name="Text Box 1"/>
          <p:cNvSpPr txBox="1">
            <a:spLocks noChangeArrowheads="1"/>
          </p:cNvSpPr>
          <p:nvPr/>
        </p:nvSpPr>
        <p:spPr bwMode="auto">
          <a:xfrm>
            <a:off x="4398963" y="9555163"/>
            <a:ext cx="3344862"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E35F8BAE-74EA-4892-903F-9A8608979AC0}" type="slidenum">
              <a:rPr kumimoji="0" lang="en-CA" altLang="en-US" sz="1800">
                <a:cs typeface="+mn-cs"/>
              </a:rPr>
              <a:pPr fontAlgn="auto">
                <a:spcBef>
                  <a:spcPts val="0"/>
                </a:spcBef>
                <a:spcAft>
                  <a:spcPts val="0"/>
                </a:spcAft>
              </a:pPr>
              <a:t>215</a:t>
            </a:fld>
            <a:endParaRPr kumimoji="0" lang="en-CA" altLang="en-US" sz="1800">
              <a:cs typeface="+mn-cs"/>
            </a:endParaRPr>
          </a:p>
        </p:txBody>
      </p:sp>
      <p:sp>
        <p:nvSpPr>
          <p:cNvPr id="110594" name="Text Box 2"/>
          <p:cNvSpPr txBox="1">
            <a:spLocks noChangeArrowheads="1"/>
          </p:cNvSpPr>
          <p:nvPr/>
        </p:nvSpPr>
        <p:spPr bwMode="auto">
          <a:xfrm>
            <a:off x="4398963" y="9555163"/>
            <a:ext cx="334645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15030711-7579-4680-8FAB-2EAE7653DADD}" type="slidenum">
              <a:rPr kumimoji="0" lang="en-CA" altLang="en-US" sz="1800">
                <a:cs typeface="+mn-cs"/>
              </a:rPr>
              <a:pPr fontAlgn="auto">
                <a:spcBef>
                  <a:spcPts val="0"/>
                </a:spcBef>
                <a:spcAft>
                  <a:spcPts val="0"/>
                </a:spcAft>
              </a:pPr>
              <a:t>215</a:t>
            </a:fld>
            <a:endParaRPr kumimoji="0" lang="en-CA" altLang="en-US" sz="1800">
              <a:cs typeface="+mn-cs"/>
            </a:endParaRPr>
          </a:p>
        </p:txBody>
      </p:sp>
      <p:sp>
        <p:nvSpPr>
          <p:cNvPr id="110595" name="Text Box 3"/>
          <p:cNvSpPr txBox="1">
            <a:spLocks noChangeArrowheads="1"/>
          </p:cNvSpPr>
          <p:nvPr/>
        </p:nvSpPr>
        <p:spPr bwMode="auto">
          <a:xfrm>
            <a:off x="4398963" y="9555163"/>
            <a:ext cx="3357562"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F806E2FA-0F5E-4F13-AC59-F6C989DFA341}" type="slidenum">
              <a:rPr kumimoji="0" lang="en-CA" altLang="en-US" sz="1800">
                <a:cs typeface="+mn-cs"/>
              </a:rPr>
              <a:pPr fontAlgn="auto">
                <a:spcBef>
                  <a:spcPts val="0"/>
                </a:spcBef>
                <a:spcAft>
                  <a:spcPts val="0"/>
                </a:spcAft>
              </a:pPr>
              <a:t>215</a:t>
            </a:fld>
            <a:endParaRPr kumimoji="0" lang="en-CA" altLang="en-US" sz="1800">
              <a:cs typeface="+mn-cs"/>
            </a:endParaRPr>
          </a:p>
        </p:txBody>
      </p:sp>
      <p:sp>
        <p:nvSpPr>
          <p:cNvPr id="110596" name="Text Box 4"/>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3671D71A-DF02-4776-81BB-E5440166154E}" type="slidenum">
              <a:rPr kumimoji="0" lang="en-CA" altLang="en-US" sz="1800">
                <a:cs typeface="+mn-cs"/>
              </a:rPr>
              <a:pPr fontAlgn="auto">
                <a:spcBef>
                  <a:spcPts val="0"/>
                </a:spcBef>
                <a:spcAft>
                  <a:spcPts val="0"/>
                </a:spcAft>
              </a:pPr>
              <a:t>215</a:t>
            </a:fld>
            <a:endParaRPr kumimoji="0" lang="en-CA" altLang="en-US" sz="1800">
              <a:cs typeface="+mn-cs"/>
            </a:endParaRPr>
          </a:p>
        </p:txBody>
      </p:sp>
      <p:sp>
        <p:nvSpPr>
          <p:cNvPr id="110597" name="Text Box 5"/>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CE157133-967B-479C-A0C6-304CC996428E}" type="slidenum">
              <a:rPr kumimoji="0" lang="en-CA" altLang="en-US" sz="1800">
                <a:cs typeface="+mn-cs"/>
              </a:rPr>
              <a:pPr fontAlgn="auto">
                <a:spcBef>
                  <a:spcPts val="0"/>
                </a:spcBef>
                <a:spcAft>
                  <a:spcPts val="0"/>
                </a:spcAft>
              </a:pPr>
              <a:t>215</a:t>
            </a:fld>
            <a:endParaRPr kumimoji="0" lang="en-CA" altLang="en-US" sz="1800">
              <a:cs typeface="+mn-cs"/>
            </a:endParaRPr>
          </a:p>
        </p:txBody>
      </p:sp>
      <p:sp>
        <p:nvSpPr>
          <p:cNvPr id="110598" name="Rectangle 6"/>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9" name="Text Box 7"/>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800">
              <a:solidFill>
                <a:prstClr val="black"/>
              </a:solidFill>
              <a:latin typeface="Calibri" panose="020F0502020204030204"/>
              <a:ea typeface="+mn-ea"/>
              <a:cs typeface="+mn-cs"/>
            </a:endParaRPr>
          </a:p>
        </p:txBody>
      </p:sp>
      <p:sp>
        <p:nvSpPr>
          <p:cNvPr id="2" name="Notes Placeholder 1"/>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solutions</a:t>
            </a:r>
            <a:endParaRPr lang="en-CA" dirty="0"/>
          </a:p>
        </p:txBody>
      </p:sp>
    </p:spTree>
    <p:extLst>
      <p:ext uri="{BB962C8B-B14F-4D97-AF65-F5344CB8AC3E}">
        <p14:creationId xmlns:p14="http://schemas.microsoft.com/office/powerpoint/2010/main" val="1244575784"/>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41"/>
          <p:cNvSpPr>
            <a:spLocks noGrp="1" noChangeArrowheads="1"/>
          </p:cNvSpPr>
          <p:nvPr>
            <p:ph type="sldNum"/>
          </p:nvPr>
        </p:nvSpPr>
        <p:spPr>
          <a:ln/>
        </p:spPr>
        <p:txBody>
          <a:bodyPr/>
          <a:lstStyle/>
          <a:p>
            <a:fld id="{879B1166-1E88-4B97-9073-18A6CDADDCAB}" type="slidenum">
              <a:rPr lang="en-CA" altLang="en-US">
                <a:solidFill>
                  <a:prstClr val="black"/>
                </a:solidFill>
              </a:rPr>
              <a:pPr/>
              <a:t>216</a:t>
            </a:fld>
            <a:endParaRPr lang="en-CA" altLang="en-US">
              <a:solidFill>
                <a:prstClr val="black"/>
              </a:solidFill>
            </a:endParaRPr>
          </a:p>
        </p:txBody>
      </p:sp>
      <p:sp>
        <p:nvSpPr>
          <p:cNvPr id="110593" name="Text Box 1"/>
          <p:cNvSpPr txBox="1">
            <a:spLocks noChangeArrowheads="1"/>
          </p:cNvSpPr>
          <p:nvPr/>
        </p:nvSpPr>
        <p:spPr bwMode="auto">
          <a:xfrm>
            <a:off x="4398963" y="9555163"/>
            <a:ext cx="3344862"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E35F8BAE-74EA-4892-903F-9A8608979AC0}" type="slidenum">
              <a:rPr kumimoji="0" lang="en-CA" altLang="en-US" sz="1800">
                <a:cs typeface="+mn-cs"/>
              </a:rPr>
              <a:pPr fontAlgn="auto">
                <a:spcBef>
                  <a:spcPts val="0"/>
                </a:spcBef>
                <a:spcAft>
                  <a:spcPts val="0"/>
                </a:spcAft>
              </a:pPr>
              <a:t>216</a:t>
            </a:fld>
            <a:endParaRPr kumimoji="0" lang="en-CA" altLang="en-US" sz="1800">
              <a:cs typeface="+mn-cs"/>
            </a:endParaRPr>
          </a:p>
        </p:txBody>
      </p:sp>
      <p:sp>
        <p:nvSpPr>
          <p:cNvPr id="110594" name="Text Box 2"/>
          <p:cNvSpPr txBox="1">
            <a:spLocks noChangeArrowheads="1"/>
          </p:cNvSpPr>
          <p:nvPr/>
        </p:nvSpPr>
        <p:spPr bwMode="auto">
          <a:xfrm>
            <a:off x="4398963" y="9555163"/>
            <a:ext cx="334645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15030711-7579-4680-8FAB-2EAE7653DADD}" type="slidenum">
              <a:rPr kumimoji="0" lang="en-CA" altLang="en-US" sz="1800">
                <a:cs typeface="+mn-cs"/>
              </a:rPr>
              <a:pPr fontAlgn="auto">
                <a:spcBef>
                  <a:spcPts val="0"/>
                </a:spcBef>
                <a:spcAft>
                  <a:spcPts val="0"/>
                </a:spcAft>
              </a:pPr>
              <a:t>216</a:t>
            </a:fld>
            <a:endParaRPr kumimoji="0" lang="en-CA" altLang="en-US" sz="1800">
              <a:cs typeface="+mn-cs"/>
            </a:endParaRPr>
          </a:p>
        </p:txBody>
      </p:sp>
      <p:sp>
        <p:nvSpPr>
          <p:cNvPr id="110595" name="Text Box 3"/>
          <p:cNvSpPr txBox="1">
            <a:spLocks noChangeArrowheads="1"/>
          </p:cNvSpPr>
          <p:nvPr/>
        </p:nvSpPr>
        <p:spPr bwMode="auto">
          <a:xfrm>
            <a:off x="4398963" y="9555163"/>
            <a:ext cx="3357562"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F806E2FA-0F5E-4F13-AC59-F6C989DFA341}" type="slidenum">
              <a:rPr kumimoji="0" lang="en-CA" altLang="en-US" sz="1800">
                <a:cs typeface="+mn-cs"/>
              </a:rPr>
              <a:pPr fontAlgn="auto">
                <a:spcBef>
                  <a:spcPts val="0"/>
                </a:spcBef>
                <a:spcAft>
                  <a:spcPts val="0"/>
                </a:spcAft>
              </a:pPr>
              <a:t>216</a:t>
            </a:fld>
            <a:endParaRPr kumimoji="0" lang="en-CA" altLang="en-US" sz="1800">
              <a:cs typeface="+mn-cs"/>
            </a:endParaRPr>
          </a:p>
        </p:txBody>
      </p:sp>
      <p:sp>
        <p:nvSpPr>
          <p:cNvPr id="110596" name="Text Box 4"/>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3671D71A-DF02-4776-81BB-E5440166154E}" type="slidenum">
              <a:rPr kumimoji="0" lang="en-CA" altLang="en-US" sz="1800">
                <a:cs typeface="+mn-cs"/>
              </a:rPr>
              <a:pPr fontAlgn="auto">
                <a:spcBef>
                  <a:spcPts val="0"/>
                </a:spcBef>
                <a:spcAft>
                  <a:spcPts val="0"/>
                </a:spcAft>
              </a:pPr>
              <a:t>216</a:t>
            </a:fld>
            <a:endParaRPr kumimoji="0" lang="en-CA" altLang="en-US" sz="1800">
              <a:cs typeface="+mn-cs"/>
            </a:endParaRPr>
          </a:p>
        </p:txBody>
      </p:sp>
      <p:sp>
        <p:nvSpPr>
          <p:cNvPr id="110597" name="Text Box 5"/>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CE157133-967B-479C-A0C6-304CC996428E}" type="slidenum">
              <a:rPr kumimoji="0" lang="en-CA" altLang="en-US" sz="1800">
                <a:cs typeface="+mn-cs"/>
              </a:rPr>
              <a:pPr fontAlgn="auto">
                <a:spcBef>
                  <a:spcPts val="0"/>
                </a:spcBef>
                <a:spcAft>
                  <a:spcPts val="0"/>
                </a:spcAft>
              </a:pPr>
              <a:t>216</a:t>
            </a:fld>
            <a:endParaRPr kumimoji="0" lang="en-CA" altLang="en-US" sz="1800">
              <a:cs typeface="+mn-cs"/>
            </a:endParaRPr>
          </a:p>
        </p:txBody>
      </p:sp>
      <p:sp>
        <p:nvSpPr>
          <p:cNvPr id="110598" name="Rectangle 6"/>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9" name="Text Box 7"/>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800">
              <a:solidFill>
                <a:prstClr val="black"/>
              </a:solidFill>
              <a:latin typeface="Calibri" panose="020F0502020204030204"/>
              <a:ea typeface="+mn-ea"/>
              <a:cs typeface="+mn-cs"/>
            </a:endParaRPr>
          </a:p>
        </p:txBody>
      </p:sp>
      <p:sp>
        <p:nvSpPr>
          <p:cNvPr id="2" name="Notes Placeholder 1"/>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not </a:t>
            </a:r>
            <a:r>
              <a:rPr lang="en-CA" sz="1200" kern="1200" dirty="0" smtClean="0">
                <a:solidFill>
                  <a:schemeClr val="tx1"/>
                </a:solidFill>
                <a:effectLst/>
                <a:latin typeface="+mn-lt"/>
                <a:ea typeface="+mn-ea"/>
                <a:cs typeface="+mn-cs"/>
              </a:rPr>
              <a:t>the problems. Here's the thing about people who aren't game designers- they're not game designers! Remember all that</a:t>
            </a:r>
            <a:endParaRPr lang="en-CA" dirty="0"/>
          </a:p>
        </p:txBody>
      </p:sp>
    </p:spTree>
    <p:extLst>
      <p:ext uri="{BB962C8B-B14F-4D97-AF65-F5344CB8AC3E}">
        <p14:creationId xmlns:p14="http://schemas.microsoft.com/office/powerpoint/2010/main" val="916690059"/>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41"/>
          <p:cNvSpPr>
            <a:spLocks noGrp="1" noChangeArrowheads="1"/>
          </p:cNvSpPr>
          <p:nvPr>
            <p:ph type="sldNum"/>
          </p:nvPr>
        </p:nvSpPr>
        <p:spPr>
          <a:ln/>
        </p:spPr>
        <p:txBody>
          <a:bodyPr/>
          <a:lstStyle/>
          <a:p>
            <a:fld id="{879B1166-1E88-4B97-9073-18A6CDADDCAB}" type="slidenum">
              <a:rPr lang="en-CA" altLang="en-US">
                <a:solidFill>
                  <a:prstClr val="black"/>
                </a:solidFill>
              </a:rPr>
              <a:pPr/>
              <a:t>217</a:t>
            </a:fld>
            <a:endParaRPr lang="en-CA" altLang="en-US">
              <a:solidFill>
                <a:prstClr val="black"/>
              </a:solidFill>
            </a:endParaRPr>
          </a:p>
        </p:txBody>
      </p:sp>
      <p:sp>
        <p:nvSpPr>
          <p:cNvPr id="110593" name="Text Box 1"/>
          <p:cNvSpPr txBox="1">
            <a:spLocks noChangeArrowheads="1"/>
          </p:cNvSpPr>
          <p:nvPr/>
        </p:nvSpPr>
        <p:spPr bwMode="auto">
          <a:xfrm>
            <a:off x="4398963" y="9555163"/>
            <a:ext cx="3344862"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E35F8BAE-74EA-4892-903F-9A8608979AC0}" type="slidenum">
              <a:rPr kumimoji="0" lang="en-CA" altLang="en-US" sz="1800">
                <a:cs typeface="+mn-cs"/>
              </a:rPr>
              <a:pPr fontAlgn="auto">
                <a:spcBef>
                  <a:spcPts val="0"/>
                </a:spcBef>
                <a:spcAft>
                  <a:spcPts val="0"/>
                </a:spcAft>
              </a:pPr>
              <a:t>217</a:t>
            </a:fld>
            <a:endParaRPr kumimoji="0" lang="en-CA" altLang="en-US" sz="1800">
              <a:cs typeface="+mn-cs"/>
            </a:endParaRPr>
          </a:p>
        </p:txBody>
      </p:sp>
      <p:sp>
        <p:nvSpPr>
          <p:cNvPr id="110594" name="Text Box 2"/>
          <p:cNvSpPr txBox="1">
            <a:spLocks noChangeArrowheads="1"/>
          </p:cNvSpPr>
          <p:nvPr/>
        </p:nvSpPr>
        <p:spPr bwMode="auto">
          <a:xfrm>
            <a:off x="4398963" y="9555163"/>
            <a:ext cx="334645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15030711-7579-4680-8FAB-2EAE7653DADD}" type="slidenum">
              <a:rPr kumimoji="0" lang="en-CA" altLang="en-US" sz="1800">
                <a:cs typeface="+mn-cs"/>
              </a:rPr>
              <a:pPr fontAlgn="auto">
                <a:spcBef>
                  <a:spcPts val="0"/>
                </a:spcBef>
                <a:spcAft>
                  <a:spcPts val="0"/>
                </a:spcAft>
              </a:pPr>
              <a:t>217</a:t>
            </a:fld>
            <a:endParaRPr kumimoji="0" lang="en-CA" altLang="en-US" sz="1800">
              <a:cs typeface="+mn-cs"/>
            </a:endParaRPr>
          </a:p>
        </p:txBody>
      </p:sp>
      <p:sp>
        <p:nvSpPr>
          <p:cNvPr id="110595" name="Text Box 3"/>
          <p:cNvSpPr txBox="1">
            <a:spLocks noChangeArrowheads="1"/>
          </p:cNvSpPr>
          <p:nvPr/>
        </p:nvSpPr>
        <p:spPr bwMode="auto">
          <a:xfrm>
            <a:off x="4398963" y="9555163"/>
            <a:ext cx="3357562"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F806E2FA-0F5E-4F13-AC59-F6C989DFA341}" type="slidenum">
              <a:rPr kumimoji="0" lang="en-CA" altLang="en-US" sz="1800">
                <a:cs typeface="+mn-cs"/>
              </a:rPr>
              <a:pPr fontAlgn="auto">
                <a:spcBef>
                  <a:spcPts val="0"/>
                </a:spcBef>
                <a:spcAft>
                  <a:spcPts val="0"/>
                </a:spcAft>
              </a:pPr>
              <a:t>217</a:t>
            </a:fld>
            <a:endParaRPr kumimoji="0" lang="en-CA" altLang="en-US" sz="1800">
              <a:cs typeface="+mn-cs"/>
            </a:endParaRPr>
          </a:p>
        </p:txBody>
      </p:sp>
      <p:sp>
        <p:nvSpPr>
          <p:cNvPr id="110596" name="Text Box 4"/>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3671D71A-DF02-4776-81BB-E5440166154E}" type="slidenum">
              <a:rPr kumimoji="0" lang="en-CA" altLang="en-US" sz="1800">
                <a:cs typeface="+mn-cs"/>
              </a:rPr>
              <a:pPr fontAlgn="auto">
                <a:spcBef>
                  <a:spcPts val="0"/>
                </a:spcBef>
                <a:spcAft>
                  <a:spcPts val="0"/>
                </a:spcAft>
              </a:pPr>
              <a:t>217</a:t>
            </a:fld>
            <a:endParaRPr kumimoji="0" lang="en-CA" altLang="en-US" sz="1800">
              <a:cs typeface="+mn-cs"/>
            </a:endParaRPr>
          </a:p>
        </p:txBody>
      </p:sp>
      <p:sp>
        <p:nvSpPr>
          <p:cNvPr id="110597" name="Text Box 5"/>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CE157133-967B-479C-A0C6-304CC996428E}" type="slidenum">
              <a:rPr kumimoji="0" lang="en-CA" altLang="en-US" sz="1800">
                <a:cs typeface="+mn-cs"/>
              </a:rPr>
              <a:pPr fontAlgn="auto">
                <a:spcBef>
                  <a:spcPts val="0"/>
                </a:spcBef>
                <a:spcAft>
                  <a:spcPts val="0"/>
                </a:spcAft>
              </a:pPr>
              <a:t>217</a:t>
            </a:fld>
            <a:endParaRPr kumimoji="0" lang="en-CA" altLang="en-US" sz="1800">
              <a:cs typeface="+mn-cs"/>
            </a:endParaRPr>
          </a:p>
        </p:txBody>
      </p:sp>
      <p:sp>
        <p:nvSpPr>
          <p:cNvPr id="110598" name="Rectangle 6"/>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9" name="Text Box 7"/>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800">
              <a:solidFill>
                <a:prstClr val="black"/>
              </a:solidFill>
              <a:latin typeface="Calibri" panose="020F0502020204030204"/>
              <a:ea typeface="+mn-ea"/>
              <a:cs typeface="+mn-cs"/>
            </a:endParaRPr>
          </a:p>
        </p:txBody>
      </p:sp>
      <p:sp>
        <p:nvSpPr>
          <p:cNvPr id="2" name="Notes Placeholder 1"/>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horrible </a:t>
            </a:r>
            <a:r>
              <a:rPr lang="en-CA" sz="1200" kern="1200" dirty="0" smtClean="0">
                <a:solidFill>
                  <a:schemeClr val="tx1"/>
                </a:solidFill>
                <a:effectLst/>
                <a:latin typeface="+mn-lt"/>
                <a:ea typeface="+mn-ea"/>
                <a:cs typeface="+mn-cs"/>
              </a:rPr>
              <a:t>tainted knowledge you have in your mind, which is why you need to have other people </a:t>
            </a:r>
            <a:r>
              <a:rPr lang="en-CA" sz="1200" kern="1200" dirty="0" err="1" smtClean="0">
                <a:solidFill>
                  <a:schemeClr val="tx1"/>
                </a:solidFill>
                <a:effectLst/>
                <a:latin typeface="+mn-lt"/>
                <a:ea typeface="+mn-ea"/>
                <a:cs typeface="+mn-cs"/>
              </a:rPr>
              <a:t>playtesting</a:t>
            </a:r>
            <a:r>
              <a:rPr lang="en-CA" sz="1200" kern="1200" dirty="0" smtClean="0">
                <a:solidFill>
                  <a:schemeClr val="tx1"/>
                </a:solidFill>
                <a:effectLst/>
                <a:latin typeface="+mn-lt"/>
                <a:ea typeface="+mn-ea"/>
                <a:cs typeface="+mn-cs"/>
              </a:rPr>
              <a:t> your game in the first place? Well, this is when that knowledge is actually useful!</a:t>
            </a:r>
            <a:r>
              <a:rPr lang="en-CA" sz="1200" kern="1200" baseline="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During </a:t>
            </a:r>
            <a:r>
              <a:rPr lang="en-CA" sz="1200" kern="1200" dirty="0" err="1" smtClean="0">
                <a:solidFill>
                  <a:schemeClr val="tx1"/>
                </a:solidFill>
                <a:effectLst/>
                <a:latin typeface="+mn-lt"/>
                <a:ea typeface="+mn-ea"/>
                <a:cs typeface="+mn-cs"/>
              </a:rPr>
              <a:t>playtesting</a:t>
            </a:r>
            <a:r>
              <a:rPr lang="en-CA" sz="1200" kern="1200" dirty="0" smtClean="0">
                <a:solidFill>
                  <a:schemeClr val="tx1"/>
                </a:solidFill>
                <a:effectLst/>
                <a:latin typeface="+mn-lt"/>
                <a:ea typeface="+mn-ea"/>
                <a:cs typeface="+mn-cs"/>
              </a:rPr>
              <a:t>, people will often talk about problems they have in terms of solutions, rather than problems. They might say,</a:t>
            </a:r>
          </a:p>
        </p:txBody>
      </p:sp>
    </p:spTree>
    <p:extLst>
      <p:ext uri="{BB962C8B-B14F-4D97-AF65-F5344CB8AC3E}">
        <p14:creationId xmlns:p14="http://schemas.microsoft.com/office/powerpoint/2010/main" val="4522753"/>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41"/>
          <p:cNvSpPr>
            <a:spLocks noGrp="1" noChangeArrowheads="1"/>
          </p:cNvSpPr>
          <p:nvPr>
            <p:ph type="sldNum"/>
          </p:nvPr>
        </p:nvSpPr>
        <p:spPr>
          <a:ln/>
        </p:spPr>
        <p:txBody>
          <a:bodyPr/>
          <a:lstStyle/>
          <a:p>
            <a:fld id="{879B1166-1E88-4B97-9073-18A6CDADDCAB}" type="slidenum">
              <a:rPr lang="en-CA" altLang="en-US">
                <a:solidFill>
                  <a:prstClr val="black"/>
                </a:solidFill>
              </a:rPr>
              <a:pPr/>
              <a:t>218</a:t>
            </a:fld>
            <a:endParaRPr lang="en-CA" altLang="en-US">
              <a:solidFill>
                <a:prstClr val="black"/>
              </a:solidFill>
            </a:endParaRPr>
          </a:p>
        </p:txBody>
      </p:sp>
      <p:sp>
        <p:nvSpPr>
          <p:cNvPr id="110593" name="Text Box 1"/>
          <p:cNvSpPr txBox="1">
            <a:spLocks noChangeArrowheads="1"/>
          </p:cNvSpPr>
          <p:nvPr/>
        </p:nvSpPr>
        <p:spPr bwMode="auto">
          <a:xfrm>
            <a:off x="4398963" y="9555163"/>
            <a:ext cx="3344862"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E35F8BAE-74EA-4892-903F-9A8608979AC0}" type="slidenum">
              <a:rPr kumimoji="0" lang="en-CA" altLang="en-US" sz="1800">
                <a:cs typeface="+mn-cs"/>
              </a:rPr>
              <a:pPr fontAlgn="auto">
                <a:spcBef>
                  <a:spcPts val="0"/>
                </a:spcBef>
                <a:spcAft>
                  <a:spcPts val="0"/>
                </a:spcAft>
              </a:pPr>
              <a:t>218</a:t>
            </a:fld>
            <a:endParaRPr kumimoji="0" lang="en-CA" altLang="en-US" sz="1800">
              <a:cs typeface="+mn-cs"/>
            </a:endParaRPr>
          </a:p>
        </p:txBody>
      </p:sp>
      <p:sp>
        <p:nvSpPr>
          <p:cNvPr id="110594" name="Text Box 2"/>
          <p:cNvSpPr txBox="1">
            <a:spLocks noChangeArrowheads="1"/>
          </p:cNvSpPr>
          <p:nvPr/>
        </p:nvSpPr>
        <p:spPr bwMode="auto">
          <a:xfrm>
            <a:off x="4398963" y="9555163"/>
            <a:ext cx="334645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15030711-7579-4680-8FAB-2EAE7653DADD}" type="slidenum">
              <a:rPr kumimoji="0" lang="en-CA" altLang="en-US" sz="1800">
                <a:cs typeface="+mn-cs"/>
              </a:rPr>
              <a:pPr fontAlgn="auto">
                <a:spcBef>
                  <a:spcPts val="0"/>
                </a:spcBef>
                <a:spcAft>
                  <a:spcPts val="0"/>
                </a:spcAft>
              </a:pPr>
              <a:t>218</a:t>
            </a:fld>
            <a:endParaRPr kumimoji="0" lang="en-CA" altLang="en-US" sz="1800">
              <a:cs typeface="+mn-cs"/>
            </a:endParaRPr>
          </a:p>
        </p:txBody>
      </p:sp>
      <p:sp>
        <p:nvSpPr>
          <p:cNvPr id="110595" name="Text Box 3"/>
          <p:cNvSpPr txBox="1">
            <a:spLocks noChangeArrowheads="1"/>
          </p:cNvSpPr>
          <p:nvPr/>
        </p:nvSpPr>
        <p:spPr bwMode="auto">
          <a:xfrm>
            <a:off x="4398963" y="9555163"/>
            <a:ext cx="3357562"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F806E2FA-0F5E-4F13-AC59-F6C989DFA341}" type="slidenum">
              <a:rPr kumimoji="0" lang="en-CA" altLang="en-US" sz="1800">
                <a:cs typeface="+mn-cs"/>
              </a:rPr>
              <a:pPr fontAlgn="auto">
                <a:spcBef>
                  <a:spcPts val="0"/>
                </a:spcBef>
                <a:spcAft>
                  <a:spcPts val="0"/>
                </a:spcAft>
              </a:pPr>
              <a:t>218</a:t>
            </a:fld>
            <a:endParaRPr kumimoji="0" lang="en-CA" altLang="en-US" sz="1800">
              <a:cs typeface="+mn-cs"/>
            </a:endParaRPr>
          </a:p>
        </p:txBody>
      </p:sp>
      <p:sp>
        <p:nvSpPr>
          <p:cNvPr id="110596" name="Text Box 4"/>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3671D71A-DF02-4776-81BB-E5440166154E}" type="slidenum">
              <a:rPr kumimoji="0" lang="en-CA" altLang="en-US" sz="1800">
                <a:cs typeface="+mn-cs"/>
              </a:rPr>
              <a:pPr fontAlgn="auto">
                <a:spcBef>
                  <a:spcPts val="0"/>
                </a:spcBef>
                <a:spcAft>
                  <a:spcPts val="0"/>
                </a:spcAft>
              </a:pPr>
              <a:t>218</a:t>
            </a:fld>
            <a:endParaRPr kumimoji="0" lang="en-CA" altLang="en-US" sz="1800">
              <a:cs typeface="+mn-cs"/>
            </a:endParaRPr>
          </a:p>
        </p:txBody>
      </p:sp>
      <p:sp>
        <p:nvSpPr>
          <p:cNvPr id="110597" name="Text Box 5"/>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CE157133-967B-479C-A0C6-304CC996428E}" type="slidenum">
              <a:rPr kumimoji="0" lang="en-CA" altLang="en-US" sz="1800">
                <a:cs typeface="+mn-cs"/>
              </a:rPr>
              <a:pPr fontAlgn="auto">
                <a:spcBef>
                  <a:spcPts val="0"/>
                </a:spcBef>
                <a:spcAft>
                  <a:spcPts val="0"/>
                </a:spcAft>
              </a:pPr>
              <a:t>218</a:t>
            </a:fld>
            <a:endParaRPr kumimoji="0" lang="en-CA" altLang="en-US" sz="1800">
              <a:cs typeface="+mn-cs"/>
            </a:endParaRPr>
          </a:p>
        </p:txBody>
      </p:sp>
      <p:sp>
        <p:nvSpPr>
          <p:cNvPr id="110598" name="Rectangle 6"/>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9" name="Text Box 7"/>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800">
              <a:solidFill>
                <a:prstClr val="black"/>
              </a:solidFill>
              <a:latin typeface="Calibri" panose="020F0502020204030204"/>
              <a:ea typeface="+mn-ea"/>
              <a:cs typeface="+mn-cs"/>
            </a:endParaRPr>
          </a:p>
        </p:txBody>
      </p:sp>
      <p:sp>
        <p:nvSpPr>
          <p:cNvPr id="2" name="Notes Placeholder 1"/>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a:t>
            </a:r>
            <a:r>
              <a:rPr lang="en-CA" sz="1200" kern="1200" dirty="0" smtClean="0">
                <a:solidFill>
                  <a:schemeClr val="tx1"/>
                </a:solidFill>
                <a:effectLst/>
                <a:latin typeface="+mn-lt"/>
                <a:ea typeface="+mn-ea"/>
                <a:cs typeface="+mn-cs"/>
              </a:rPr>
              <a:t>My character is too weak, they need to be tougher" or </a:t>
            </a:r>
            <a:endParaRPr lang="en-CA" dirty="0"/>
          </a:p>
        </p:txBody>
      </p:sp>
    </p:spTree>
    <p:extLst>
      <p:ext uri="{BB962C8B-B14F-4D97-AF65-F5344CB8AC3E}">
        <p14:creationId xmlns:p14="http://schemas.microsoft.com/office/powerpoint/2010/main" val="1536764907"/>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41"/>
          <p:cNvSpPr>
            <a:spLocks noGrp="1" noChangeArrowheads="1"/>
          </p:cNvSpPr>
          <p:nvPr>
            <p:ph type="sldNum"/>
          </p:nvPr>
        </p:nvSpPr>
        <p:spPr>
          <a:ln/>
        </p:spPr>
        <p:txBody>
          <a:bodyPr/>
          <a:lstStyle/>
          <a:p>
            <a:fld id="{879B1166-1E88-4B97-9073-18A6CDADDCAB}" type="slidenum">
              <a:rPr lang="en-CA" altLang="en-US">
                <a:solidFill>
                  <a:prstClr val="black"/>
                </a:solidFill>
              </a:rPr>
              <a:pPr/>
              <a:t>219</a:t>
            </a:fld>
            <a:endParaRPr lang="en-CA" altLang="en-US">
              <a:solidFill>
                <a:prstClr val="black"/>
              </a:solidFill>
            </a:endParaRPr>
          </a:p>
        </p:txBody>
      </p:sp>
      <p:sp>
        <p:nvSpPr>
          <p:cNvPr id="110593" name="Text Box 1"/>
          <p:cNvSpPr txBox="1">
            <a:spLocks noChangeArrowheads="1"/>
          </p:cNvSpPr>
          <p:nvPr/>
        </p:nvSpPr>
        <p:spPr bwMode="auto">
          <a:xfrm>
            <a:off x="4398963" y="9555163"/>
            <a:ext cx="3344862"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E35F8BAE-74EA-4892-903F-9A8608979AC0}" type="slidenum">
              <a:rPr kumimoji="0" lang="en-CA" altLang="en-US" sz="1800">
                <a:cs typeface="+mn-cs"/>
              </a:rPr>
              <a:pPr fontAlgn="auto">
                <a:spcBef>
                  <a:spcPts val="0"/>
                </a:spcBef>
                <a:spcAft>
                  <a:spcPts val="0"/>
                </a:spcAft>
              </a:pPr>
              <a:t>219</a:t>
            </a:fld>
            <a:endParaRPr kumimoji="0" lang="en-CA" altLang="en-US" sz="1800">
              <a:cs typeface="+mn-cs"/>
            </a:endParaRPr>
          </a:p>
        </p:txBody>
      </p:sp>
      <p:sp>
        <p:nvSpPr>
          <p:cNvPr id="110594" name="Text Box 2"/>
          <p:cNvSpPr txBox="1">
            <a:spLocks noChangeArrowheads="1"/>
          </p:cNvSpPr>
          <p:nvPr/>
        </p:nvSpPr>
        <p:spPr bwMode="auto">
          <a:xfrm>
            <a:off x="4398963" y="9555163"/>
            <a:ext cx="334645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15030711-7579-4680-8FAB-2EAE7653DADD}" type="slidenum">
              <a:rPr kumimoji="0" lang="en-CA" altLang="en-US" sz="1800">
                <a:cs typeface="+mn-cs"/>
              </a:rPr>
              <a:pPr fontAlgn="auto">
                <a:spcBef>
                  <a:spcPts val="0"/>
                </a:spcBef>
                <a:spcAft>
                  <a:spcPts val="0"/>
                </a:spcAft>
              </a:pPr>
              <a:t>219</a:t>
            </a:fld>
            <a:endParaRPr kumimoji="0" lang="en-CA" altLang="en-US" sz="1800">
              <a:cs typeface="+mn-cs"/>
            </a:endParaRPr>
          </a:p>
        </p:txBody>
      </p:sp>
      <p:sp>
        <p:nvSpPr>
          <p:cNvPr id="110595" name="Text Box 3"/>
          <p:cNvSpPr txBox="1">
            <a:spLocks noChangeArrowheads="1"/>
          </p:cNvSpPr>
          <p:nvPr/>
        </p:nvSpPr>
        <p:spPr bwMode="auto">
          <a:xfrm>
            <a:off x="4398963" y="9555163"/>
            <a:ext cx="3357562"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F806E2FA-0F5E-4F13-AC59-F6C989DFA341}" type="slidenum">
              <a:rPr kumimoji="0" lang="en-CA" altLang="en-US" sz="1800">
                <a:cs typeface="+mn-cs"/>
              </a:rPr>
              <a:pPr fontAlgn="auto">
                <a:spcBef>
                  <a:spcPts val="0"/>
                </a:spcBef>
                <a:spcAft>
                  <a:spcPts val="0"/>
                </a:spcAft>
              </a:pPr>
              <a:t>219</a:t>
            </a:fld>
            <a:endParaRPr kumimoji="0" lang="en-CA" altLang="en-US" sz="1800">
              <a:cs typeface="+mn-cs"/>
            </a:endParaRPr>
          </a:p>
        </p:txBody>
      </p:sp>
      <p:sp>
        <p:nvSpPr>
          <p:cNvPr id="110596" name="Text Box 4"/>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3671D71A-DF02-4776-81BB-E5440166154E}" type="slidenum">
              <a:rPr kumimoji="0" lang="en-CA" altLang="en-US" sz="1800">
                <a:cs typeface="+mn-cs"/>
              </a:rPr>
              <a:pPr fontAlgn="auto">
                <a:spcBef>
                  <a:spcPts val="0"/>
                </a:spcBef>
                <a:spcAft>
                  <a:spcPts val="0"/>
                </a:spcAft>
              </a:pPr>
              <a:t>219</a:t>
            </a:fld>
            <a:endParaRPr kumimoji="0" lang="en-CA" altLang="en-US" sz="1800">
              <a:cs typeface="+mn-cs"/>
            </a:endParaRPr>
          </a:p>
        </p:txBody>
      </p:sp>
      <p:sp>
        <p:nvSpPr>
          <p:cNvPr id="110597" name="Text Box 5"/>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CE157133-967B-479C-A0C6-304CC996428E}" type="slidenum">
              <a:rPr kumimoji="0" lang="en-CA" altLang="en-US" sz="1800">
                <a:cs typeface="+mn-cs"/>
              </a:rPr>
              <a:pPr fontAlgn="auto">
                <a:spcBef>
                  <a:spcPts val="0"/>
                </a:spcBef>
                <a:spcAft>
                  <a:spcPts val="0"/>
                </a:spcAft>
              </a:pPr>
              <a:t>219</a:t>
            </a:fld>
            <a:endParaRPr kumimoji="0" lang="en-CA" altLang="en-US" sz="1800">
              <a:cs typeface="+mn-cs"/>
            </a:endParaRPr>
          </a:p>
        </p:txBody>
      </p:sp>
      <p:sp>
        <p:nvSpPr>
          <p:cNvPr id="110598" name="Rectangle 6"/>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9" name="Text Box 7"/>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800">
              <a:solidFill>
                <a:prstClr val="black"/>
              </a:solidFill>
              <a:latin typeface="Calibri" panose="020F0502020204030204"/>
              <a:ea typeface="+mn-ea"/>
              <a:cs typeface="+mn-cs"/>
            </a:endParaRPr>
          </a:p>
        </p:txBody>
      </p:sp>
      <p:sp>
        <p:nvSpPr>
          <p:cNvPr id="2" name="Notes Placeholder 1"/>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This </a:t>
            </a:r>
            <a:r>
              <a:rPr lang="en-CA" sz="1200" kern="1200" dirty="0" smtClean="0">
                <a:solidFill>
                  <a:schemeClr val="tx1"/>
                </a:solidFill>
                <a:effectLst/>
                <a:latin typeface="+mn-lt"/>
                <a:ea typeface="+mn-ea"/>
                <a:cs typeface="+mn-cs"/>
              </a:rPr>
              <a:t>enemy has too much health, they're </a:t>
            </a:r>
            <a:r>
              <a:rPr lang="en-CA" sz="1200" kern="1200" dirty="0" err="1" smtClean="0">
                <a:solidFill>
                  <a:schemeClr val="tx1"/>
                </a:solidFill>
                <a:effectLst/>
                <a:latin typeface="+mn-lt"/>
                <a:ea typeface="+mn-ea"/>
                <a:cs typeface="+mn-cs"/>
              </a:rPr>
              <a:t>cheap.“Now</a:t>
            </a:r>
            <a:r>
              <a:rPr lang="en-CA" sz="1200" kern="1200" dirty="0" smtClean="0">
                <a:solidFill>
                  <a:schemeClr val="tx1"/>
                </a:solidFill>
                <a:effectLst/>
                <a:latin typeface="+mn-lt"/>
                <a:ea typeface="+mn-ea"/>
                <a:cs typeface="+mn-cs"/>
              </a:rPr>
              <a:t>, it's *possible* that your enemies might just actually have too much health. </a:t>
            </a:r>
          </a:p>
        </p:txBody>
      </p:sp>
    </p:spTree>
    <p:extLst>
      <p:ext uri="{BB962C8B-B14F-4D97-AF65-F5344CB8AC3E}">
        <p14:creationId xmlns:p14="http://schemas.microsoft.com/office/powerpoint/2010/main" val="1670820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understand</a:t>
            </a:r>
            <a:r>
              <a:rPr lang="en-US" baseline="0" dirty="0" smtClean="0"/>
              <a:t> these tangible needs, and we translate them into numbers—into systems and interactions. </a:t>
            </a:r>
            <a:r>
              <a:rPr lang="en-US" dirty="0" smtClean="0"/>
              <a:t>At the heart of our</a:t>
            </a:r>
            <a:r>
              <a:rPr lang="en-US" baseline="0" dirty="0" smtClean="0"/>
              <a:t> interactions with players</a:t>
            </a:r>
            <a:r>
              <a:rPr lang="en-US" dirty="0" smtClean="0"/>
              <a:t>, though, are</a:t>
            </a:r>
            <a:r>
              <a:rPr lang="en-US" baseline="0" dirty="0" smtClean="0"/>
              <a:t> basic human needs. </a:t>
            </a:r>
            <a:endParaRPr lang="en-US"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22</a:t>
            </a:fld>
            <a:endParaRPr lang="en-US">
              <a:solidFill>
                <a:srgbClr val="000000"/>
              </a:solidFill>
            </a:endParaRPr>
          </a:p>
        </p:txBody>
      </p:sp>
    </p:spTree>
    <p:extLst>
      <p:ext uri="{BB962C8B-B14F-4D97-AF65-F5344CB8AC3E}">
        <p14:creationId xmlns:p14="http://schemas.microsoft.com/office/powerpoint/2010/main" val="731240180"/>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41"/>
          <p:cNvSpPr>
            <a:spLocks noGrp="1" noChangeArrowheads="1"/>
          </p:cNvSpPr>
          <p:nvPr>
            <p:ph type="sldNum"/>
          </p:nvPr>
        </p:nvSpPr>
        <p:spPr>
          <a:ln/>
        </p:spPr>
        <p:txBody>
          <a:bodyPr/>
          <a:lstStyle/>
          <a:p>
            <a:fld id="{879B1166-1E88-4B97-9073-18A6CDADDCAB}" type="slidenum">
              <a:rPr lang="en-CA" altLang="en-US">
                <a:solidFill>
                  <a:prstClr val="black"/>
                </a:solidFill>
              </a:rPr>
              <a:pPr/>
              <a:t>220</a:t>
            </a:fld>
            <a:endParaRPr lang="en-CA" altLang="en-US">
              <a:solidFill>
                <a:prstClr val="black"/>
              </a:solidFill>
            </a:endParaRPr>
          </a:p>
        </p:txBody>
      </p:sp>
      <p:sp>
        <p:nvSpPr>
          <p:cNvPr id="110593" name="Text Box 1"/>
          <p:cNvSpPr txBox="1">
            <a:spLocks noChangeArrowheads="1"/>
          </p:cNvSpPr>
          <p:nvPr/>
        </p:nvSpPr>
        <p:spPr bwMode="auto">
          <a:xfrm>
            <a:off x="4398963" y="9555163"/>
            <a:ext cx="3344862"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E35F8BAE-74EA-4892-903F-9A8608979AC0}" type="slidenum">
              <a:rPr kumimoji="0" lang="en-CA" altLang="en-US" sz="1800">
                <a:cs typeface="+mn-cs"/>
              </a:rPr>
              <a:pPr fontAlgn="auto">
                <a:spcBef>
                  <a:spcPts val="0"/>
                </a:spcBef>
                <a:spcAft>
                  <a:spcPts val="0"/>
                </a:spcAft>
              </a:pPr>
              <a:t>220</a:t>
            </a:fld>
            <a:endParaRPr kumimoji="0" lang="en-CA" altLang="en-US" sz="1800">
              <a:cs typeface="+mn-cs"/>
            </a:endParaRPr>
          </a:p>
        </p:txBody>
      </p:sp>
      <p:sp>
        <p:nvSpPr>
          <p:cNvPr id="110594" name="Text Box 2"/>
          <p:cNvSpPr txBox="1">
            <a:spLocks noChangeArrowheads="1"/>
          </p:cNvSpPr>
          <p:nvPr/>
        </p:nvSpPr>
        <p:spPr bwMode="auto">
          <a:xfrm>
            <a:off x="4398963" y="9555163"/>
            <a:ext cx="334645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15030711-7579-4680-8FAB-2EAE7653DADD}" type="slidenum">
              <a:rPr kumimoji="0" lang="en-CA" altLang="en-US" sz="1800">
                <a:cs typeface="+mn-cs"/>
              </a:rPr>
              <a:pPr fontAlgn="auto">
                <a:spcBef>
                  <a:spcPts val="0"/>
                </a:spcBef>
                <a:spcAft>
                  <a:spcPts val="0"/>
                </a:spcAft>
              </a:pPr>
              <a:t>220</a:t>
            </a:fld>
            <a:endParaRPr kumimoji="0" lang="en-CA" altLang="en-US" sz="1800">
              <a:cs typeface="+mn-cs"/>
            </a:endParaRPr>
          </a:p>
        </p:txBody>
      </p:sp>
      <p:sp>
        <p:nvSpPr>
          <p:cNvPr id="110595" name="Text Box 3"/>
          <p:cNvSpPr txBox="1">
            <a:spLocks noChangeArrowheads="1"/>
          </p:cNvSpPr>
          <p:nvPr/>
        </p:nvSpPr>
        <p:spPr bwMode="auto">
          <a:xfrm>
            <a:off x="4398963" y="9555163"/>
            <a:ext cx="3357562"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F806E2FA-0F5E-4F13-AC59-F6C989DFA341}" type="slidenum">
              <a:rPr kumimoji="0" lang="en-CA" altLang="en-US" sz="1800">
                <a:cs typeface="+mn-cs"/>
              </a:rPr>
              <a:pPr fontAlgn="auto">
                <a:spcBef>
                  <a:spcPts val="0"/>
                </a:spcBef>
                <a:spcAft>
                  <a:spcPts val="0"/>
                </a:spcAft>
              </a:pPr>
              <a:t>220</a:t>
            </a:fld>
            <a:endParaRPr kumimoji="0" lang="en-CA" altLang="en-US" sz="1800">
              <a:cs typeface="+mn-cs"/>
            </a:endParaRPr>
          </a:p>
        </p:txBody>
      </p:sp>
      <p:sp>
        <p:nvSpPr>
          <p:cNvPr id="110596" name="Text Box 4"/>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3671D71A-DF02-4776-81BB-E5440166154E}" type="slidenum">
              <a:rPr kumimoji="0" lang="en-CA" altLang="en-US" sz="1800">
                <a:cs typeface="+mn-cs"/>
              </a:rPr>
              <a:pPr fontAlgn="auto">
                <a:spcBef>
                  <a:spcPts val="0"/>
                </a:spcBef>
                <a:spcAft>
                  <a:spcPts val="0"/>
                </a:spcAft>
              </a:pPr>
              <a:t>220</a:t>
            </a:fld>
            <a:endParaRPr kumimoji="0" lang="en-CA" altLang="en-US" sz="1800">
              <a:cs typeface="+mn-cs"/>
            </a:endParaRPr>
          </a:p>
        </p:txBody>
      </p:sp>
      <p:sp>
        <p:nvSpPr>
          <p:cNvPr id="110597" name="Text Box 5"/>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CE157133-967B-479C-A0C6-304CC996428E}" type="slidenum">
              <a:rPr kumimoji="0" lang="en-CA" altLang="en-US" sz="1800">
                <a:cs typeface="+mn-cs"/>
              </a:rPr>
              <a:pPr fontAlgn="auto">
                <a:spcBef>
                  <a:spcPts val="0"/>
                </a:spcBef>
                <a:spcAft>
                  <a:spcPts val="0"/>
                </a:spcAft>
              </a:pPr>
              <a:t>220</a:t>
            </a:fld>
            <a:endParaRPr kumimoji="0" lang="en-CA" altLang="en-US" sz="1800">
              <a:cs typeface="+mn-cs"/>
            </a:endParaRPr>
          </a:p>
        </p:txBody>
      </p:sp>
      <p:sp>
        <p:nvSpPr>
          <p:cNvPr id="110598" name="Rectangle 6"/>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9" name="Text Box 7"/>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800">
              <a:solidFill>
                <a:prstClr val="black"/>
              </a:solidFill>
              <a:latin typeface="Calibri" panose="020F0502020204030204"/>
              <a:ea typeface="+mn-ea"/>
              <a:cs typeface="+mn-cs"/>
            </a:endParaRPr>
          </a:p>
        </p:txBody>
      </p:sp>
      <p:sp>
        <p:nvSpPr>
          <p:cNvPr id="2" name="Notes Placeholder 1"/>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Or </a:t>
            </a:r>
            <a:r>
              <a:rPr lang="en-CA" sz="1200" kern="1200" dirty="0" smtClean="0">
                <a:solidFill>
                  <a:schemeClr val="tx1"/>
                </a:solidFill>
                <a:effectLst/>
                <a:latin typeface="+mn-lt"/>
                <a:ea typeface="+mn-ea"/>
                <a:cs typeface="+mn-cs"/>
              </a:rPr>
              <a:t>it might be that they have a weakness your </a:t>
            </a:r>
            <a:r>
              <a:rPr lang="en-CA" sz="1200" kern="1200" dirty="0" err="1" smtClean="0">
                <a:solidFill>
                  <a:schemeClr val="tx1"/>
                </a:solidFill>
                <a:effectLst/>
                <a:latin typeface="+mn-lt"/>
                <a:ea typeface="+mn-ea"/>
                <a:cs typeface="+mn-cs"/>
              </a:rPr>
              <a:t>playtester</a:t>
            </a:r>
            <a:r>
              <a:rPr lang="en-CA" sz="1200" kern="1200" dirty="0" smtClean="0">
                <a:solidFill>
                  <a:schemeClr val="tx1"/>
                </a:solidFill>
                <a:effectLst/>
                <a:latin typeface="+mn-lt"/>
                <a:ea typeface="+mn-ea"/>
                <a:cs typeface="+mn-cs"/>
              </a:rPr>
              <a:t> didn't understand, so they simply thought they had too many HP. Or maybe the </a:t>
            </a:r>
            <a:r>
              <a:rPr lang="en-CA" sz="1200" kern="1200" dirty="0" err="1" smtClean="0">
                <a:solidFill>
                  <a:schemeClr val="tx1"/>
                </a:solidFill>
                <a:effectLst/>
                <a:latin typeface="+mn-lt"/>
                <a:ea typeface="+mn-ea"/>
                <a:cs typeface="+mn-cs"/>
              </a:rPr>
              <a:t>playtester</a:t>
            </a:r>
            <a:r>
              <a:rPr lang="en-CA" sz="1200" kern="1200" baseline="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missed some important item that counters that enemy well. Or ... or ... or ... there's a million reasons why they could be feeling the way they are. That's why it's essential to personally</a:t>
            </a:r>
          </a:p>
        </p:txBody>
      </p:sp>
    </p:spTree>
    <p:extLst>
      <p:ext uri="{BB962C8B-B14F-4D97-AF65-F5344CB8AC3E}">
        <p14:creationId xmlns:p14="http://schemas.microsoft.com/office/powerpoint/2010/main" val="2360639294"/>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41"/>
          <p:cNvSpPr>
            <a:spLocks noGrp="1" noChangeArrowheads="1"/>
          </p:cNvSpPr>
          <p:nvPr>
            <p:ph type="sldNum"/>
          </p:nvPr>
        </p:nvSpPr>
        <p:spPr>
          <a:ln/>
        </p:spPr>
        <p:txBody>
          <a:bodyPr/>
          <a:lstStyle/>
          <a:p>
            <a:fld id="{879B1166-1E88-4B97-9073-18A6CDADDCAB}" type="slidenum">
              <a:rPr lang="en-CA" altLang="en-US">
                <a:solidFill>
                  <a:prstClr val="black"/>
                </a:solidFill>
              </a:rPr>
              <a:pPr/>
              <a:t>221</a:t>
            </a:fld>
            <a:endParaRPr lang="en-CA" altLang="en-US">
              <a:solidFill>
                <a:prstClr val="black"/>
              </a:solidFill>
            </a:endParaRPr>
          </a:p>
        </p:txBody>
      </p:sp>
      <p:sp>
        <p:nvSpPr>
          <p:cNvPr id="110593" name="Text Box 1"/>
          <p:cNvSpPr txBox="1">
            <a:spLocks noChangeArrowheads="1"/>
          </p:cNvSpPr>
          <p:nvPr/>
        </p:nvSpPr>
        <p:spPr bwMode="auto">
          <a:xfrm>
            <a:off x="4398963" y="9555163"/>
            <a:ext cx="3344862"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E35F8BAE-74EA-4892-903F-9A8608979AC0}" type="slidenum">
              <a:rPr kumimoji="0" lang="en-CA" altLang="en-US" sz="1800">
                <a:cs typeface="+mn-cs"/>
              </a:rPr>
              <a:pPr fontAlgn="auto">
                <a:spcBef>
                  <a:spcPts val="0"/>
                </a:spcBef>
                <a:spcAft>
                  <a:spcPts val="0"/>
                </a:spcAft>
              </a:pPr>
              <a:t>221</a:t>
            </a:fld>
            <a:endParaRPr kumimoji="0" lang="en-CA" altLang="en-US" sz="1800">
              <a:cs typeface="+mn-cs"/>
            </a:endParaRPr>
          </a:p>
        </p:txBody>
      </p:sp>
      <p:sp>
        <p:nvSpPr>
          <p:cNvPr id="110594" name="Text Box 2"/>
          <p:cNvSpPr txBox="1">
            <a:spLocks noChangeArrowheads="1"/>
          </p:cNvSpPr>
          <p:nvPr/>
        </p:nvSpPr>
        <p:spPr bwMode="auto">
          <a:xfrm>
            <a:off x="4398963" y="9555163"/>
            <a:ext cx="334645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15030711-7579-4680-8FAB-2EAE7653DADD}" type="slidenum">
              <a:rPr kumimoji="0" lang="en-CA" altLang="en-US" sz="1800">
                <a:cs typeface="+mn-cs"/>
              </a:rPr>
              <a:pPr fontAlgn="auto">
                <a:spcBef>
                  <a:spcPts val="0"/>
                </a:spcBef>
                <a:spcAft>
                  <a:spcPts val="0"/>
                </a:spcAft>
              </a:pPr>
              <a:t>221</a:t>
            </a:fld>
            <a:endParaRPr kumimoji="0" lang="en-CA" altLang="en-US" sz="1800">
              <a:cs typeface="+mn-cs"/>
            </a:endParaRPr>
          </a:p>
        </p:txBody>
      </p:sp>
      <p:sp>
        <p:nvSpPr>
          <p:cNvPr id="110595" name="Text Box 3"/>
          <p:cNvSpPr txBox="1">
            <a:spLocks noChangeArrowheads="1"/>
          </p:cNvSpPr>
          <p:nvPr/>
        </p:nvSpPr>
        <p:spPr bwMode="auto">
          <a:xfrm>
            <a:off x="4398963" y="9555163"/>
            <a:ext cx="3357562"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F806E2FA-0F5E-4F13-AC59-F6C989DFA341}" type="slidenum">
              <a:rPr kumimoji="0" lang="en-CA" altLang="en-US" sz="1800">
                <a:cs typeface="+mn-cs"/>
              </a:rPr>
              <a:pPr fontAlgn="auto">
                <a:spcBef>
                  <a:spcPts val="0"/>
                </a:spcBef>
                <a:spcAft>
                  <a:spcPts val="0"/>
                </a:spcAft>
              </a:pPr>
              <a:t>221</a:t>
            </a:fld>
            <a:endParaRPr kumimoji="0" lang="en-CA" altLang="en-US" sz="1800">
              <a:cs typeface="+mn-cs"/>
            </a:endParaRPr>
          </a:p>
        </p:txBody>
      </p:sp>
      <p:sp>
        <p:nvSpPr>
          <p:cNvPr id="110596" name="Text Box 4"/>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3671D71A-DF02-4776-81BB-E5440166154E}" type="slidenum">
              <a:rPr kumimoji="0" lang="en-CA" altLang="en-US" sz="1800">
                <a:cs typeface="+mn-cs"/>
              </a:rPr>
              <a:pPr fontAlgn="auto">
                <a:spcBef>
                  <a:spcPts val="0"/>
                </a:spcBef>
                <a:spcAft>
                  <a:spcPts val="0"/>
                </a:spcAft>
              </a:pPr>
              <a:t>221</a:t>
            </a:fld>
            <a:endParaRPr kumimoji="0" lang="en-CA" altLang="en-US" sz="1800">
              <a:cs typeface="+mn-cs"/>
            </a:endParaRPr>
          </a:p>
        </p:txBody>
      </p:sp>
      <p:sp>
        <p:nvSpPr>
          <p:cNvPr id="110597" name="Text Box 5"/>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CE157133-967B-479C-A0C6-304CC996428E}" type="slidenum">
              <a:rPr kumimoji="0" lang="en-CA" altLang="en-US" sz="1800">
                <a:cs typeface="+mn-cs"/>
              </a:rPr>
              <a:pPr fontAlgn="auto">
                <a:spcBef>
                  <a:spcPts val="0"/>
                </a:spcBef>
                <a:spcAft>
                  <a:spcPts val="0"/>
                </a:spcAft>
              </a:pPr>
              <a:t>221</a:t>
            </a:fld>
            <a:endParaRPr kumimoji="0" lang="en-CA" altLang="en-US" sz="1800">
              <a:cs typeface="+mn-cs"/>
            </a:endParaRPr>
          </a:p>
        </p:txBody>
      </p:sp>
      <p:sp>
        <p:nvSpPr>
          <p:cNvPr id="110598" name="Rectangle 6"/>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9" name="Text Box 7"/>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800">
              <a:solidFill>
                <a:prstClr val="black"/>
              </a:solidFill>
              <a:latin typeface="Calibri" panose="020F0502020204030204"/>
              <a:ea typeface="+mn-ea"/>
              <a:cs typeface="+mn-cs"/>
            </a:endParaRPr>
          </a:p>
        </p:txBody>
      </p:sp>
      <p:sp>
        <p:nvSpPr>
          <p:cNvPr id="2" name="Notes Placeholder 1"/>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observe </a:t>
            </a:r>
            <a:r>
              <a:rPr lang="en-CA" sz="1200" kern="1200" dirty="0" smtClean="0">
                <a:solidFill>
                  <a:schemeClr val="tx1"/>
                </a:solidFill>
                <a:effectLst/>
                <a:latin typeface="+mn-lt"/>
                <a:ea typeface="+mn-ea"/>
                <a:cs typeface="+mn-cs"/>
              </a:rPr>
              <a:t>playtests and focus on the player’s behaviour. If it's unclear, ask them afterward why they were doing what they were doing.</a:t>
            </a:r>
          </a:p>
        </p:txBody>
      </p:sp>
    </p:spTree>
    <p:extLst>
      <p:ext uri="{BB962C8B-B14F-4D97-AF65-F5344CB8AC3E}">
        <p14:creationId xmlns:p14="http://schemas.microsoft.com/office/powerpoint/2010/main" val="176026495"/>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41"/>
          <p:cNvSpPr>
            <a:spLocks noGrp="1" noChangeArrowheads="1"/>
          </p:cNvSpPr>
          <p:nvPr>
            <p:ph type="sldNum"/>
          </p:nvPr>
        </p:nvSpPr>
        <p:spPr>
          <a:ln/>
        </p:spPr>
        <p:txBody>
          <a:bodyPr/>
          <a:lstStyle/>
          <a:p>
            <a:fld id="{879B1166-1E88-4B97-9073-18A6CDADDCAB}" type="slidenum">
              <a:rPr lang="en-CA" altLang="en-US">
                <a:solidFill>
                  <a:prstClr val="black"/>
                </a:solidFill>
              </a:rPr>
              <a:pPr/>
              <a:t>222</a:t>
            </a:fld>
            <a:endParaRPr lang="en-CA" altLang="en-US">
              <a:solidFill>
                <a:prstClr val="black"/>
              </a:solidFill>
            </a:endParaRPr>
          </a:p>
        </p:txBody>
      </p:sp>
      <p:sp>
        <p:nvSpPr>
          <p:cNvPr id="110593" name="Text Box 1"/>
          <p:cNvSpPr txBox="1">
            <a:spLocks noChangeArrowheads="1"/>
          </p:cNvSpPr>
          <p:nvPr/>
        </p:nvSpPr>
        <p:spPr bwMode="auto">
          <a:xfrm>
            <a:off x="4398963" y="9555163"/>
            <a:ext cx="3344862"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E35F8BAE-74EA-4892-903F-9A8608979AC0}" type="slidenum">
              <a:rPr kumimoji="0" lang="en-CA" altLang="en-US" sz="1800">
                <a:cs typeface="+mn-cs"/>
              </a:rPr>
              <a:pPr fontAlgn="auto">
                <a:spcBef>
                  <a:spcPts val="0"/>
                </a:spcBef>
                <a:spcAft>
                  <a:spcPts val="0"/>
                </a:spcAft>
              </a:pPr>
              <a:t>222</a:t>
            </a:fld>
            <a:endParaRPr kumimoji="0" lang="en-CA" altLang="en-US" sz="1800">
              <a:cs typeface="+mn-cs"/>
            </a:endParaRPr>
          </a:p>
        </p:txBody>
      </p:sp>
      <p:sp>
        <p:nvSpPr>
          <p:cNvPr id="110594" name="Text Box 2"/>
          <p:cNvSpPr txBox="1">
            <a:spLocks noChangeArrowheads="1"/>
          </p:cNvSpPr>
          <p:nvPr/>
        </p:nvSpPr>
        <p:spPr bwMode="auto">
          <a:xfrm>
            <a:off x="4398963" y="9555163"/>
            <a:ext cx="334645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15030711-7579-4680-8FAB-2EAE7653DADD}" type="slidenum">
              <a:rPr kumimoji="0" lang="en-CA" altLang="en-US" sz="1800">
                <a:cs typeface="+mn-cs"/>
              </a:rPr>
              <a:pPr fontAlgn="auto">
                <a:spcBef>
                  <a:spcPts val="0"/>
                </a:spcBef>
                <a:spcAft>
                  <a:spcPts val="0"/>
                </a:spcAft>
              </a:pPr>
              <a:t>222</a:t>
            </a:fld>
            <a:endParaRPr kumimoji="0" lang="en-CA" altLang="en-US" sz="1800">
              <a:cs typeface="+mn-cs"/>
            </a:endParaRPr>
          </a:p>
        </p:txBody>
      </p:sp>
      <p:sp>
        <p:nvSpPr>
          <p:cNvPr id="110595" name="Text Box 3"/>
          <p:cNvSpPr txBox="1">
            <a:spLocks noChangeArrowheads="1"/>
          </p:cNvSpPr>
          <p:nvPr/>
        </p:nvSpPr>
        <p:spPr bwMode="auto">
          <a:xfrm>
            <a:off x="4398963" y="9555163"/>
            <a:ext cx="3357562"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F806E2FA-0F5E-4F13-AC59-F6C989DFA341}" type="slidenum">
              <a:rPr kumimoji="0" lang="en-CA" altLang="en-US" sz="1800">
                <a:cs typeface="+mn-cs"/>
              </a:rPr>
              <a:pPr fontAlgn="auto">
                <a:spcBef>
                  <a:spcPts val="0"/>
                </a:spcBef>
                <a:spcAft>
                  <a:spcPts val="0"/>
                </a:spcAft>
              </a:pPr>
              <a:t>222</a:t>
            </a:fld>
            <a:endParaRPr kumimoji="0" lang="en-CA" altLang="en-US" sz="1800">
              <a:cs typeface="+mn-cs"/>
            </a:endParaRPr>
          </a:p>
        </p:txBody>
      </p:sp>
      <p:sp>
        <p:nvSpPr>
          <p:cNvPr id="110596" name="Text Box 4"/>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3671D71A-DF02-4776-81BB-E5440166154E}" type="slidenum">
              <a:rPr kumimoji="0" lang="en-CA" altLang="en-US" sz="1800">
                <a:cs typeface="+mn-cs"/>
              </a:rPr>
              <a:pPr fontAlgn="auto">
                <a:spcBef>
                  <a:spcPts val="0"/>
                </a:spcBef>
                <a:spcAft>
                  <a:spcPts val="0"/>
                </a:spcAft>
              </a:pPr>
              <a:t>222</a:t>
            </a:fld>
            <a:endParaRPr kumimoji="0" lang="en-CA" altLang="en-US" sz="1800">
              <a:cs typeface="+mn-cs"/>
            </a:endParaRPr>
          </a:p>
        </p:txBody>
      </p:sp>
      <p:sp>
        <p:nvSpPr>
          <p:cNvPr id="110597" name="Text Box 5"/>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CE157133-967B-479C-A0C6-304CC996428E}" type="slidenum">
              <a:rPr kumimoji="0" lang="en-CA" altLang="en-US" sz="1800">
                <a:cs typeface="+mn-cs"/>
              </a:rPr>
              <a:pPr fontAlgn="auto">
                <a:spcBef>
                  <a:spcPts val="0"/>
                </a:spcBef>
                <a:spcAft>
                  <a:spcPts val="0"/>
                </a:spcAft>
              </a:pPr>
              <a:t>222</a:t>
            </a:fld>
            <a:endParaRPr kumimoji="0" lang="en-CA" altLang="en-US" sz="1800">
              <a:cs typeface="+mn-cs"/>
            </a:endParaRPr>
          </a:p>
        </p:txBody>
      </p:sp>
      <p:sp>
        <p:nvSpPr>
          <p:cNvPr id="110598" name="Rectangle 6"/>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9" name="Text Box 7"/>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800">
              <a:solidFill>
                <a:prstClr val="black"/>
              </a:solidFill>
              <a:latin typeface="Calibri" panose="020F0502020204030204"/>
              <a:ea typeface="+mn-ea"/>
              <a:cs typeface="+mn-cs"/>
            </a:endParaRPr>
          </a:p>
        </p:txBody>
      </p:sp>
      <p:sp>
        <p:nvSpPr>
          <p:cNvPr id="2" name="Notes Placeholder 1"/>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This </a:t>
            </a:r>
            <a:r>
              <a:rPr lang="en-CA" sz="1200" kern="1200" dirty="0" smtClean="0">
                <a:solidFill>
                  <a:schemeClr val="tx1"/>
                </a:solidFill>
                <a:effectLst/>
                <a:latin typeface="+mn-lt"/>
                <a:ea typeface="+mn-ea"/>
                <a:cs typeface="+mn-cs"/>
              </a:rPr>
              <a:t>kind of stuff happened in Mark of the Ninja’s development all the time, </a:t>
            </a:r>
            <a:endParaRPr lang="en-CA" dirty="0"/>
          </a:p>
        </p:txBody>
      </p:sp>
    </p:spTree>
    <p:extLst>
      <p:ext uri="{BB962C8B-B14F-4D97-AF65-F5344CB8AC3E}">
        <p14:creationId xmlns:p14="http://schemas.microsoft.com/office/powerpoint/2010/main" val="4075541119"/>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41"/>
          <p:cNvSpPr>
            <a:spLocks noGrp="1" noChangeArrowheads="1"/>
          </p:cNvSpPr>
          <p:nvPr>
            <p:ph type="sldNum"/>
          </p:nvPr>
        </p:nvSpPr>
        <p:spPr>
          <a:ln/>
        </p:spPr>
        <p:txBody>
          <a:bodyPr/>
          <a:lstStyle/>
          <a:p>
            <a:fld id="{879B1166-1E88-4B97-9073-18A6CDADDCAB}" type="slidenum">
              <a:rPr lang="en-CA" altLang="en-US">
                <a:solidFill>
                  <a:prstClr val="black"/>
                </a:solidFill>
              </a:rPr>
              <a:pPr/>
              <a:t>223</a:t>
            </a:fld>
            <a:endParaRPr lang="en-CA" altLang="en-US">
              <a:solidFill>
                <a:prstClr val="black"/>
              </a:solidFill>
            </a:endParaRPr>
          </a:p>
        </p:txBody>
      </p:sp>
      <p:sp>
        <p:nvSpPr>
          <p:cNvPr id="110593" name="Text Box 1"/>
          <p:cNvSpPr txBox="1">
            <a:spLocks noChangeArrowheads="1"/>
          </p:cNvSpPr>
          <p:nvPr/>
        </p:nvSpPr>
        <p:spPr bwMode="auto">
          <a:xfrm>
            <a:off x="4398963" y="9555163"/>
            <a:ext cx="3344862"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E35F8BAE-74EA-4892-903F-9A8608979AC0}" type="slidenum">
              <a:rPr kumimoji="0" lang="en-CA" altLang="en-US" sz="1800">
                <a:cs typeface="+mn-cs"/>
              </a:rPr>
              <a:pPr fontAlgn="auto">
                <a:spcBef>
                  <a:spcPts val="0"/>
                </a:spcBef>
                <a:spcAft>
                  <a:spcPts val="0"/>
                </a:spcAft>
              </a:pPr>
              <a:t>223</a:t>
            </a:fld>
            <a:endParaRPr kumimoji="0" lang="en-CA" altLang="en-US" sz="1800">
              <a:cs typeface="+mn-cs"/>
            </a:endParaRPr>
          </a:p>
        </p:txBody>
      </p:sp>
      <p:sp>
        <p:nvSpPr>
          <p:cNvPr id="110594" name="Text Box 2"/>
          <p:cNvSpPr txBox="1">
            <a:spLocks noChangeArrowheads="1"/>
          </p:cNvSpPr>
          <p:nvPr/>
        </p:nvSpPr>
        <p:spPr bwMode="auto">
          <a:xfrm>
            <a:off x="4398963" y="9555163"/>
            <a:ext cx="334645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15030711-7579-4680-8FAB-2EAE7653DADD}" type="slidenum">
              <a:rPr kumimoji="0" lang="en-CA" altLang="en-US" sz="1800">
                <a:cs typeface="+mn-cs"/>
              </a:rPr>
              <a:pPr fontAlgn="auto">
                <a:spcBef>
                  <a:spcPts val="0"/>
                </a:spcBef>
                <a:spcAft>
                  <a:spcPts val="0"/>
                </a:spcAft>
              </a:pPr>
              <a:t>223</a:t>
            </a:fld>
            <a:endParaRPr kumimoji="0" lang="en-CA" altLang="en-US" sz="1800">
              <a:cs typeface="+mn-cs"/>
            </a:endParaRPr>
          </a:p>
        </p:txBody>
      </p:sp>
      <p:sp>
        <p:nvSpPr>
          <p:cNvPr id="110595" name="Text Box 3"/>
          <p:cNvSpPr txBox="1">
            <a:spLocks noChangeArrowheads="1"/>
          </p:cNvSpPr>
          <p:nvPr/>
        </p:nvSpPr>
        <p:spPr bwMode="auto">
          <a:xfrm>
            <a:off x="4398963" y="9555163"/>
            <a:ext cx="3357562"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F806E2FA-0F5E-4F13-AC59-F6C989DFA341}" type="slidenum">
              <a:rPr kumimoji="0" lang="en-CA" altLang="en-US" sz="1800">
                <a:cs typeface="+mn-cs"/>
              </a:rPr>
              <a:pPr fontAlgn="auto">
                <a:spcBef>
                  <a:spcPts val="0"/>
                </a:spcBef>
                <a:spcAft>
                  <a:spcPts val="0"/>
                </a:spcAft>
              </a:pPr>
              <a:t>223</a:t>
            </a:fld>
            <a:endParaRPr kumimoji="0" lang="en-CA" altLang="en-US" sz="1800">
              <a:cs typeface="+mn-cs"/>
            </a:endParaRPr>
          </a:p>
        </p:txBody>
      </p:sp>
      <p:sp>
        <p:nvSpPr>
          <p:cNvPr id="110596" name="Text Box 4"/>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3671D71A-DF02-4776-81BB-E5440166154E}" type="slidenum">
              <a:rPr kumimoji="0" lang="en-CA" altLang="en-US" sz="1800">
                <a:cs typeface="+mn-cs"/>
              </a:rPr>
              <a:pPr fontAlgn="auto">
                <a:spcBef>
                  <a:spcPts val="0"/>
                </a:spcBef>
                <a:spcAft>
                  <a:spcPts val="0"/>
                </a:spcAft>
              </a:pPr>
              <a:t>223</a:t>
            </a:fld>
            <a:endParaRPr kumimoji="0" lang="en-CA" altLang="en-US" sz="1800">
              <a:cs typeface="+mn-cs"/>
            </a:endParaRPr>
          </a:p>
        </p:txBody>
      </p:sp>
      <p:sp>
        <p:nvSpPr>
          <p:cNvPr id="110597" name="Text Box 5"/>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CE157133-967B-479C-A0C6-304CC996428E}" type="slidenum">
              <a:rPr kumimoji="0" lang="en-CA" altLang="en-US" sz="1800">
                <a:cs typeface="+mn-cs"/>
              </a:rPr>
              <a:pPr fontAlgn="auto">
                <a:spcBef>
                  <a:spcPts val="0"/>
                </a:spcBef>
                <a:spcAft>
                  <a:spcPts val="0"/>
                </a:spcAft>
              </a:pPr>
              <a:t>223</a:t>
            </a:fld>
            <a:endParaRPr kumimoji="0" lang="en-CA" altLang="en-US" sz="1800">
              <a:cs typeface="+mn-cs"/>
            </a:endParaRPr>
          </a:p>
        </p:txBody>
      </p:sp>
      <p:sp>
        <p:nvSpPr>
          <p:cNvPr id="110598" name="Rectangle 6"/>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9" name="Text Box 7"/>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800">
              <a:solidFill>
                <a:prstClr val="black"/>
              </a:solidFill>
              <a:latin typeface="Calibri" panose="020F0502020204030204"/>
              <a:ea typeface="+mn-ea"/>
              <a:cs typeface="+mn-cs"/>
            </a:endParaRPr>
          </a:p>
        </p:txBody>
      </p:sp>
      <p:sp>
        <p:nvSpPr>
          <p:cNvPr id="2" name="Notes Placeholder 1"/>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and </a:t>
            </a:r>
            <a:r>
              <a:rPr lang="en-CA" sz="1200" kern="1200" dirty="0" smtClean="0">
                <a:solidFill>
                  <a:schemeClr val="tx1"/>
                </a:solidFill>
                <a:effectLst/>
                <a:latin typeface="+mn-lt"/>
                <a:ea typeface="+mn-ea"/>
                <a:cs typeface="+mn-cs"/>
              </a:rPr>
              <a:t>I gave a big ol’ talk about it here at GDC two years ago, so feel free to check that out on the Vault or the slides/text for that talk at up on my website too.</a:t>
            </a:r>
          </a:p>
        </p:txBody>
      </p:sp>
    </p:spTree>
    <p:extLst>
      <p:ext uri="{BB962C8B-B14F-4D97-AF65-F5344CB8AC3E}">
        <p14:creationId xmlns:p14="http://schemas.microsoft.com/office/powerpoint/2010/main" val="3031612402"/>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Okay </a:t>
            </a:r>
            <a:r>
              <a:rPr lang="en-CA" sz="1200" kern="1200" dirty="0" smtClean="0">
                <a:solidFill>
                  <a:schemeClr val="tx1"/>
                </a:solidFill>
                <a:effectLst/>
                <a:latin typeface="+mn-lt"/>
                <a:ea typeface="+mn-ea"/>
                <a:cs typeface="+mn-cs"/>
              </a:rPr>
              <a:t>so, what I said at the beginning was “Don’t try and evaluate your own game*.” </a:t>
            </a:r>
            <a:endParaRPr lang="en-CA" dirty="0"/>
          </a:p>
        </p:txBody>
      </p:sp>
      <p:sp>
        <p:nvSpPr>
          <p:cNvPr id="4" name="Slide Number Placeholder 3"/>
          <p:cNvSpPr>
            <a:spLocks noGrp="1"/>
          </p:cNvSpPr>
          <p:nvPr>
            <p:ph type="sldNum" sz="quarter" idx="10"/>
          </p:nvPr>
        </p:nvSpPr>
        <p:spPr/>
        <p:txBody>
          <a:bodyPr/>
          <a:lstStyle/>
          <a:p>
            <a:fld id="{8AF94AB1-5A56-42A1-8549-DDA77F4F0B8D}" type="slidenum">
              <a:rPr lang="en-CA" smtClean="0">
                <a:solidFill>
                  <a:prstClr val="black"/>
                </a:solidFill>
              </a:rPr>
              <a:pPr/>
              <a:t>224</a:t>
            </a:fld>
            <a:endParaRPr lang="en-CA">
              <a:solidFill>
                <a:prstClr val="black"/>
              </a:solidFill>
            </a:endParaRPr>
          </a:p>
        </p:txBody>
      </p:sp>
    </p:spTree>
    <p:extLst>
      <p:ext uri="{BB962C8B-B14F-4D97-AF65-F5344CB8AC3E}">
        <p14:creationId xmlns:p14="http://schemas.microsoft.com/office/powerpoint/2010/main" val="4052892668"/>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Now </a:t>
            </a:r>
            <a:r>
              <a:rPr lang="en-CA" sz="1200" kern="1200" dirty="0" smtClean="0">
                <a:solidFill>
                  <a:schemeClr val="tx1"/>
                </a:solidFill>
                <a:effectLst/>
                <a:latin typeface="+mn-lt"/>
                <a:ea typeface="+mn-ea"/>
                <a:cs typeface="+mn-cs"/>
              </a:rPr>
              <a:t>remember our friend Mr. Asterisk, the caveat? Well Mr. Asterisk is actually very important. If we actually expand that rule out,</a:t>
            </a:r>
            <a:endParaRPr lang="en-CA" dirty="0"/>
          </a:p>
        </p:txBody>
      </p:sp>
      <p:sp>
        <p:nvSpPr>
          <p:cNvPr id="4" name="Slide Number Placeholder 3"/>
          <p:cNvSpPr>
            <a:spLocks noGrp="1"/>
          </p:cNvSpPr>
          <p:nvPr>
            <p:ph type="sldNum" sz="quarter" idx="10"/>
          </p:nvPr>
        </p:nvSpPr>
        <p:spPr/>
        <p:txBody>
          <a:bodyPr/>
          <a:lstStyle/>
          <a:p>
            <a:fld id="{8AF94AB1-5A56-42A1-8549-DDA77F4F0B8D}" type="slidenum">
              <a:rPr lang="en-CA" smtClean="0">
                <a:solidFill>
                  <a:prstClr val="black"/>
                </a:solidFill>
              </a:rPr>
              <a:pPr/>
              <a:t>225</a:t>
            </a:fld>
            <a:endParaRPr lang="en-CA">
              <a:solidFill>
                <a:prstClr val="black"/>
              </a:solidFill>
            </a:endParaRPr>
          </a:p>
        </p:txBody>
      </p:sp>
    </p:spTree>
    <p:extLst>
      <p:ext uri="{BB962C8B-B14F-4D97-AF65-F5344CB8AC3E}">
        <p14:creationId xmlns:p14="http://schemas.microsoft.com/office/powerpoint/2010/main" val="1020432885"/>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what </a:t>
            </a:r>
            <a:r>
              <a:rPr lang="en-CA" sz="1200" kern="1200" dirty="0" smtClean="0">
                <a:solidFill>
                  <a:schemeClr val="tx1"/>
                </a:solidFill>
                <a:effectLst/>
                <a:latin typeface="+mn-lt"/>
                <a:ea typeface="+mn-ea"/>
                <a:cs typeface="+mn-cs"/>
              </a:rPr>
              <a:t>we get it: Don’t try and evaluate your own game *but only you know what it should be.</a:t>
            </a:r>
            <a:r>
              <a:rPr lang="en-CA" sz="1200" kern="1200" baseline="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So during all that </a:t>
            </a:r>
            <a:r>
              <a:rPr lang="en-CA" sz="1200" kern="1200" dirty="0" err="1" smtClean="0">
                <a:solidFill>
                  <a:schemeClr val="tx1"/>
                </a:solidFill>
                <a:effectLst/>
                <a:latin typeface="+mn-lt"/>
                <a:ea typeface="+mn-ea"/>
                <a:cs typeface="+mn-cs"/>
              </a:rPr>
              <a:t>playtesting</a:t>
            </a:r>
            <a:r>
              <a:rPr lang="en-CA" sz="1200" kern="1200" dirty="0" smtClean="0">
                <a:solidFill>
                  <a:schemeClr val="tx1"/>
                </a:solidFill>
                <a:effectLst/>
                <a:latin typeface="+mn-lt"/>
                <a:ea typeface="+mn-ea"/>
                <a:cs typeface="+mn-cs"/>
              </a:rPr>
              <a:t> I was mentioning earlier, another problem I find some designers have is they</a:t>
            </a:r>
          </a:p>
        </p:txBody>
      </p:sp>
      <p:sp>
        <p:nvSpPr>
          <p:cNvPr id="4" name="Slide Number Placeholder 3"/>
          <p:cNvSpPr>
            <a:spLocks noGrp="1"/>
          </p:cNvSpPr>
          <p:nvPr>
            <p:ph type="sldNum" sz="quarter" idx="10"/>
          </p:nvPr>
        </p:nvSpPr>
        <p:spPr/>
        <p:txBody>
          <a:bodyPr/>
          <a:lstStyle/>
          <a:p>
            <a:fld id="{8AF94AB1-5A56-42A1-8549-DDA77F4F0B8D}" type="slidenum">
              <a:rPr lang="en-CA" smtClean="0">
                <a:solidFill>
                  <a:prstClr val="black"/>
                </a:solidFill>
              </a:rPr>
              <a:pPr/>
              <a:t>226</a:t>
            </a:fld>
            <a:endParaRPr lang="en-CA">
              <a:solidFill>
                <a:prstClr val="black"/>
              </a:solidFill>
            </a:endParaRPr>
          </a:p>
        </p:txBody>
      </p:sp>
    </p:spTree>
    <p:extLst>
      <p:ext uri="{BB962C8B-B14F-4D97-AF65-F5344CB8AC3E}">
        <p14:creationId xmlns:p14="http://schemas.microsoft.com/office/powerpoint/2010/main" val="2912971299"/>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41"/>
          <p:cNvSpPr>
            <a:spLocks noGrp="1" noChangeArrowheads="1"/>
          </p:cNvSpPr>
          <p:nvPr>
            <p:ph type="sldNum"/>
          </p:nvPr>
        </p:nvSpPr>
        <p:spPr>
          <a:ln/>
        </p:spPr>
        <p:txBody>
          <a:bodyPr/>
          <a:lstStyle/>
          <a:p>
            <a:fld id="{879B1166-1E88-4B97-9073-18A6CDADDCAB}" type="slidenum">
              <a:rPr lang="en-CA" altLang="en-US">
                <a:solidFill>
                  <a:prstClr val="black"/>
                </a:solidFill>
              </a:rPr>
              <a:pPr/>
              <a:t>227</a:t>
            </a:fld>
            <a:endParaRPr lang="en-CA" altLang="en-US">
              <a:solidFill>
                <a:prstClr val="black"/>
              </a:solidFill>
            </a:endParaRPr>
          </a:p>
        </p:txBody>
      </p:sp>
      <p:sp>
        <p:nvSpPr>
          <p:cNvPr id="110593" name="Text Box 1"/>
          <p:cNvSpPr txBox="1">
            <a:spLocks noChangeArrowheads="1"/>
          </p:cNvSpPr>
          <p:nvPr/>
        </p:nvSpPr>
        <p:spPr bwMode="auto">
          <a:xfrm>
            <a:off x="4398963" y="9555163"/>
            <a:ext cx="3344862"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E35F8BAE-74EA-4892-903F-9A8608979AC0}" type="slidenum">
              <a:rPr kumimoji="0" lang="en-CA" altLang="en-US" sz="1800">
                <a:cs typeface="+mn-cs"/>
              </a:rPr>
              <a:pPr fontAlgn="auto">
                <a:spcBef>
                  <a:spcPts val="0"/>
                </a:spcBef>
                <a:spcAft>
                  <a:spcPts val="0"/>
                </a:spcAft>
              </a:pPr>
              <a:t>227</a:t>
            </a:fld>
            <a:endParaRPr kumimoji="0" lang="en-CA" altLang="en-US" sz="1800">
              <a:cs typeface="+mn-cs"/>
            </a:endParaRPr>
          </a:p>
        </p:txBody>
      </p:sp>
      <p:sp>
        <p:nvSpPr>
          <p:cNvPr id="110594" name="Text Box 2"/>
          <p:cNvSpPr txBox="1">
            <a:spLocks noChangeArrowheads="1"/>
          </p:cNvSpPr>
          <p:nvPr/>
        </p:nvSpPr>
        <p:spPr bwMode="auto">
          <a:xfrm>
            <a:off x="4398963" y="9555163"/>
            <a:ext cx="334645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15030711-7579-4680-8FAB-2EAE7653DADD}" type="slidenum">
              <a:rPr kumimoji="0" lang="en-CA" altLang="en-US" sz="1800">
                <a:cs typeface="+mn-cs"/>
              </a:rPr>
              <a:pPr fontAlgn="auto">
                <a:spcBef>
                  <a:spcPts val="0"/>
                </a:spcBef>
                <a:spcAft>
                  <a:spcPts val="0"/>
                </a:spcAft>
              </a:pPr>
              <a:t>227</a:t>
            </a:fld>
            <a:endParaRPr kumimoji="0" lang="en-CA" altLang="en-US" sz="1800">
              <a:cs typeface="+mn-cs"/>
            </a:endParaRPr>
          </a:p>
        </p:txBody>
      </p:sp>
      <p:sp>
        <p:nvSpPr>
          <p:cNvPr id="110595" name="Text Box 3"/>
          <p:cNvSpPr txBox="1">
            <a:spLocks noChangeArrowheads="1"/>
          </p:cNvSpPr>
          <p:nvPr/>
        </p:nvSpPr>
        <p:spPr bwMode="auto">
          <a:xfrm>
            <a:off x="4398963" y="9555163"/>
            <a:ext cx="3357562"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F806E2FA-0F5E-4F13-AC59-F6C989DFA341}" type="slidenum">
              <a:rPr kumimoji="0" lang="en-CA" altLang="en-US" sz="1800">
                <a:cs typeface="+mn-cs"/>
              </a:rPr>
              <a:pPr fontAlgn="auto">
                <a:spcBef>
                  <a:spcPts val="0"/>
                </a:spcBef>
                <a:spcAft>
                  <a:spcPts val="0"/>
                </a:spcAft>
              </a:pPr>
              <a:t>227</a:t>
            </a:fld>
            <a:endParaRPr kumimoji="0" lang="en-CA" altLang="en-US" sz="1800">
              <a:cs typeface="+mn-cs"/>
            </a:endParaRPr>
          </a:p>
        </p:txBody>
      </p:sp>
      <p:sp>
        <p:nvSpPr>
          <p:cNvPr id="110596" name="Text Box 4"/>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3671D71A-DF02-4776-81BB-E5440166154E}" type="slidenum">
              <a:rPr kumimoji="0" lang="en-CA" altLang="en-US" sz="1800">
                <a:cs typeface="+mn-cs"/>
              </a:rPr>
              <a:pPr fontAlgn="auto">
                <a:spcBef>
                  <a:spcPts val="0"/>
                </a:spcBef>
                <a:spcAft>
                  <a:spcPts val="0"/>
                </a:spcAft>
              </a:pPr>
              <a:t>227</a:t>
            </a:fld>
            <a:endParaRPr kumimoji="0" lang="en-CA" altLang="en-US" sz="1800">
              <a:cs typeface="+mn-cs"/>
            </a:endParaRPr>
          </a:p>
        </p:txBody>
      </p:sp>
      <p:sp>
        <p:nvSpPr>
          <p:cNvPr id="110597" name="Text Box 5"/>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CE157133-967B-479C-A0C6-304CC996428E}" type="slidenum">
              <a:rPr kumimoji="0" lang="en-CA" altLang="en-US" sz="1800">
                <a:cs typeface="+mn-cs"/>
              </a:rPr>
              <a:pPr fontAlgn="auto">
                <a:spcBef>
                  <a:spcPts val="0"/>
                </a:spcBef>
                <a:spcAft>
                  <a:spcPts val="0"/>
                </a:spcAft>
              </a:pPr>
              <a:t>227</a:t>
            </a:fld>
            <a:endParaRPr kumimoji="0" lang="en-CA" altLang="en-US" sz="1800">
              <a:cs typeface="+mn-cs"/>
            </a:endParaRPr>
          </a:p>
        </p:txBody>
      </p:sp>
      <p:sp>
        <p:nvSpPr>
          <p:cNvPr id="110598" name="Rectangle 6"/>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9" name="Text Box 7"/>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800">
              <a:solidFill>
                <a:prstClr val="black"/>
              </a:solidFill>
              <a:latin typeface="Calibri" panose="020F0502020204030204"/>
              <a:ea typeface="+mn-ea"/>
              <a:cs typeface="+mn-cs"/>
            </a:endParaRPr>
          </a:p>
        </p:txBody>
      </p:sp>
      <p:sp>
        <p:nvSpPr>
          <p:cNvPr id="2" name="Notes Placeholder 1"/>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don't </a:t>
            </a:r>
            <a:r>
              <a:rPr lang="en-CA" sz="1200" kern="1200" dirty="0" smtClean="0">
                <a:solidFill>
                  <a:schemeClr val="tx1"/>
                </a:solidFill>
                <a:effectLst/>
                <a:latin typeface="+mn-lt"/>
                <a:ea typeface="+mn-ea"/>
                <a:cs typeface="+mn-cs"/>
              </a:rPr>
              <a:t>actually have a specific coherent vision for the particular moment they're trying to evaluate.</a:t>
            </a:r>
          </a:p>
        </p:txBody>
      </p:sp>
    </p:spTree>
    <p:extLst>
      <p:ext uri="{BB962C8B-B14F-4D97-AF65-F5344CB8AC3E}">
        <p14:creationId xmlns:p14="http://schemas.microsoft.com/office/powerpoint/2010/main" val="2091553968"/>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41"/>
          <p:cNvSpPr>
            <a:spLocks noGrp="1" noChangeArrowheads="1"/>
          </p:cNvSpPr>
          <p:nvPr>
            <p:ph type="sldNum"/>
          </p:nvPr>
        </p:nvSpPr>
        <p:spPr>
          <a:ln/>
        </p:spPr>
        <p:txBody>
          <a:bodyPr/>
          <a:lstStyle/>
          <a:p>
            <a:fld id="{879B1166-1E88-4B97-9073-18A6CDADDCAB}" type="slidenum">
              <a:rPr lang="en-CA" altLang="en-US">
                <a:solidFill>
                  <a:prstClr val="black"/>
                </a:solidFill>
              </a:rPr>
              <a:pPr/>
              <a:t>228</a:t>
            </a:fld>
            <a:endParaRPr lang="en-CA" altLang="en-US">
              <a:solidFill>
                <a:prstClr val="black"/>
              </a:solidFill>
            </a:endParaRPr>
          </a:p>
        </p:txBody>
      </p:sp>
      <p:sp>
        <p:nvSpPr>
          <p:cNvPr id="110593" name="Text Box 1"/>
          <p:cNvSpPr txBox="1">
            <a:spLocks noChangeArrowheads="1"/>
          </p:cNvSpPr>
          <p:nvPr/>
        </p:nvSpPr>
        <p:spPr bwMode="auto">
          <a:xfrm>
            <a:off x="4398963" y="9555163"/>
            <a:ext cx="3344862"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E35F8BAE-74EA-4892-903F-9A8608979AC0}" type="slidenum">
              <a:rPr kumimoji="0" lang="en-CA" altLang="en-US" sz="1800">
                <a:cs typeface="+mn-cs"/>
              </a:rPr>
              <a:pPr fontAlgn="auto">
                <a:spcBef>
                  <a:spcPts val="0"/>
                </a:spcBef>
                <a:spcAft>
                  <a:spcPts val="0"/>
                </a:spcAft>
              </a:pPr>
              <a:t>228</a:t>
            </a:fld>
            <a:endParaRPr kumimoji="0" lang="en-CA" altLang="en-US" sz="1800">
              <a:cs typeface="+mn-cs"/>
            </a:endParaRPr>
          </a:p>
        </p:txBody>
      </p:sp>
      <p:sp>
        <p:nvSpPr>
          <p:cNvPr id="110594" name="Text Box 2"/>
          <p:cNvSpPr txBox="1">
            <a:spLocks noChangeArrowheads="1"/>
          </p:cNvSpPr>
          <p:nvPr/>
        </p:nvSpPr>
        <p:spPr bwMode="auto">
          <a:xfrm>
            <a:off x="4398963" y="9555163"/>
            <a:ext cx="334645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15030711-7579-4680-8FAB-2EAE7653DADD}" type="slidenum">
              <a:rPr kumimoji="0" lang="en-CA" altLang="en-US" sz="1800">
                <a:cs typeface="+mn-cs"/>
              </a:rPr>
              <a:pPr fontAlgn="auto">
                <a:spcBef>
                  <a:spcPts val="0"/>
                </a:spcBef>
                <a:spcAft>
                  <a:spcPts val="0"/>
                </a:spcAft>
              </a:pPr>
              <a:t>228</a:t>
            </a:fld>
            <a:endParaRPr kumimoji="0" lang="en-CA" altLang="en-US" sz="1800">
              <a:cs typeface="+mn-cs"/>
            </a:endParaRPr>
          </a:p>
        </p:txBody>
      </p:sp>
      <p:sp>
        <p:nvSpPr>
          <p:cNvPr id="110595" name="Text Box 3"/>
          <p:cNvSpPr txBox="1">
            <a:spLocks noChangeArrowheads="1"/>
          </p:cNvSpPr>
          <p:nvPr/>
        </p:nvSpPr>
        <p:spPr bwMode="auto">
          <a:xfrm>
            <a:off x="4398963" y="9555163"/>
            <a:ext cx="3357562"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F806E2FA-0F5E-4F13-AC59-F6C989DFA341}" type="slidenum">
              <a:rPr kumimoji="0" lang="en-CA" altLang="en-US" sz="1800">
                <a:cs typeface="+mn-cs"/>
              </a:rPr>
              <a:pPr fontAlgn="auto">
                <a:spcBef>
                  <a:spcPts val="0"/>
                </a:spcBef>
                <a:spcAft>
                  <a:spcPts val="0"/>
                </a:spcAft>
              </a:pPr>
              <a:t>228</a:t>
            </a:fld>
            <a:endParaRPr kumimoji="0" lang="en-CA" altLang="en-US" sz="1800">
              <a:cs typeface="+mn-cs"/>
            </a:endParaRPr>
          </a:p>
        </p:txBody>
      </p:sp>
      <p:sp>
        <p:nvSpPr>
          <p:cNvPr id="110596" name="Text Box 4"/>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3671D71A-DF02-4776-81BB-E5440166154E}" type="slidenum">
              <a:rPr kumimoji="0" lang="en-CA" altLang="en-US" sz="1800">
                <a:cs typeface="+mn-cs"/>
              </a:rPr>
              <a:pPr fontAlgn="auto">
                <a:spcBef>
                  <a:spcPts val="0"/>
                </a:spcBef>
                <a:spcAft>
                  <a:spcPts val="0"/>
                </a:spcAft>
              </a:pPr>
              <a:t>228</a:t>
            </a:fld>
            <a:endParaRPr kumimoji="0" lang="en-CA" altLang="en-US" sz="1800">
              <a:cs typeface="+mn-cs"/>
            </a:endParaRPr>
          </a:p>
        </p:txBody>
      </p:sp>
      <p:sp>
        <p:nvSpPr>
          <p:cNvPr id="110597" name="Text Box 5"/>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CE157133-967B-479C-A0C6-304CC996428E}" type="slidenum">
              <a:rPr kumimoji="0" lang="en-CA" altLang="en-US" sz="1800">
                <a:cs typeface="+mn-cs"/>
              </a:rPr>
              <a:pPr fontAlgn="auto">
                <a:spcBef>
                  <a:spcPts val="0"/>
                </a:spcBef>
                <a:spcAft>
                  <a:spcPts val="0"/>
                </a:spcAft>
              </a:pPr>
              <a:t>228</a:t>
            </a:fld>
            <a:endParaRPr kumimoji="0" lang="en-CA" altLang="en-US" sz="1800">
              <a:cs typeface="+mn-cs"/>
            </a:endParaRPr>
          </a:p>
        </p:txBody>
      </p:sp>
      <p:sp>
        <p:nvSpPr>
          <p:cNvPr id="110598" name="Rectangle 6"/>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9" name="Text Box 7"/>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800">
              <a:solidFill>
                <a:prstClr val="black"/>
              </a:solidFill>
              <a:latin typeface="Calibri" panose="020F0502020204030204"/>
              <a:ea typeface="+mn-ea"/>
              <a:cs typeface="+mn-cs"/>
            </a:endParaRPr>
          </a:p>
        </p:txBody>
      </p:sp>
      <p:sp>
        <p:nvSpPr>
          <p:cNvPr id="2" name="Notes Placeholder 1"/>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Running </a:t>
            </a:r>
            <a:r>
              <a:rPr lang="en-CA" sz="1200" kern="1200" dirty="0" smtClean="0">
                <a:solidFill>
                  <a:schemeClr val="tx1"/>
                </a:solidFill>
                <a:effectLst/>
                <a:latin typeface="+mn-lt"/>
                <a:ea typeface="+mn-ea"/>
                <a:cs typeface="+mn-cs"/>
              </a:rPr>
              <a:t>a playtest, or hell evaluating an entire design, based on whether or not it is "fun" is an absolutely ludicrous notion. What is and isn't "fun" is not only utterly subjective, but it’s actually such a broad term, it generally describes almost nothing. What makes </a:t>
            </a:r>
            <a:endParaRPr lang="en-CA" dirty="0"/>
          </a:p>
        </p:txBody>
      </p:sp>
    </p:spTree>
    <p:extLst>
      <p:ext uri="{BB962C8B-B14F-4D97-AF65-F5344CB8AC3E}">
        <p14:creationId xmlns:p14="http://schemas.microsoft.com/office/powerpoint/2010/main" val="1843551457"/>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41"/>
          <p:cNvSpPr>
            <a:spLocks noGrp="1" noChangeArrowheads="1"/>
          </p:cNvSpPr>
          <p:nvPr>
            <p:ph type="sldNum"/>
          </p:nvPr>
        </p:nvSpPr>
        <p:spPr>
          <a:ln/>
        </p:spPr>
        <p:txBody>
          <a:bodyPr/>
          <a:lstStyle/>
          <a:p>
            <a:fld id="{879B1166-1E88-4B97-9073-18A6CDADDCAB}" type="slidenum">
              <a:rPr lang="en-CA" altLang="en-US">
                <a:solidFill>
                  <a:prstClr val="black"/>
                </a:solidFill>
              </a:rPr>
              <a:pPr/>
              <a:t>229</a:t>
            </a:fld>
            <a:endParaRPr lang="en-CA" altLang="en-US">
              <a:solidFill>
                <a:prstClr val="black"/>
              </a:solidFill>
            </a:endParaRPr>
          </a:p>
        </p:txBody>
      </p:sp>
      <p:sp>
        <p:nvSpPr>
          <p:cNvPr id="110593" name="Text Box 1"/>
          <p:cNvSpPr txBox="1">
            <a:spLocks noChangeArrowheads="1"/>
          </p:cNvSpPr>
          <p:nvPr/>
        </p:nvSpPr>
        <p:spPr bwMode="auto">
          <a:xfrm>
            <a:off x="4398963" y="9555163"/>
            <a:ext cx="3344862"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E35F8BAE-74EA-4892-903F-9A8608979AC0}" type="slidenum">
              <a:rPr kumimoji="0" lang="en-CA" altLang="en-US" sz="1800">
                <a:cs typeface="+mn-cs"/>
              </a:rPr>
              <a:pPr fontAlgn="auto">
                <a:spcBef>
                  <a:spcPts val="0"/>
                </a:spcBef>
                <a:spcAft>
                  <a:spcPts val="0"/>
                </a:spcAft>
              </a:pPr>
              <a:t>229</a:t>
            </a:fld>
            <a:endParaRPr kumimoji="0" lang="en-CA" altLang="en-US" sz="1800">
              <a:cs typeface="+mn-cs"/>
            </a:endParaRPr>
          </a:p>
        </p:txBody>
      </p:sp>
      <p:sp>
        <p:nvSpPr>
          <p:cNvPr id="110594" name="Text Box 2"/>
          <p:cNvSpPr txBox="1">
            <a:spLocks noChangeArrowheads="1"/>
          </p:cNvSpPr>
          <p:nvPr/>
        </p:nvSpPr>
        <p:spPr bwMode="auto">
          <a:xfrm>
            <a:off x="4398963" y="9555163"/>
            <a:ext cx="334645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15030711-7579-4680-8FAB-2EAE7653DADD}" type="slidenum">
              <a:rPr kumimoji="0" lang="en-CA" altLang="en-US" sz="1800">
                <a:cs typeface="+mn-cs"/>
              </a:rPr>
              <a:pPr fontAlgn="auto">
                <a:spcBef>
                  <a:spcPts val="0"/>
                </a:spcBef>
                <a:spcAft>
                  <a:spcPts val="0"/>
                </a:spcAft>
              </a:pPr>
              <a:t>229</a:t>
            </a:fld>
            <a:endParaRPr kumimoji="0" lang="en-CA" altLang="en-US" sz="1800">
              <a:cs typeface="+mn-cs"/>
            </a:endParaRPr>
          </a:p>
        </p:txBody>
      </p:sp>
      <p:sp>
        <p:nvSpPr>
          <p:cNvPr id="110595" name="Text Box 3"/>
          <p:cNvSpPr txBox="1">
            <a:spLocks noChangeArrowheads="1"/>
          </p:cNvSpPr>
          <p:nvPr/>
        </p:nvSpPr>
        <p:spPr bwMode="auto">
          <a:xfrm>
            <a:off x="4398963" y="9555163"/>
            <a:ext cx="3357562"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F806E2FA-0F5E-4F13-AC59-F6C989DFA341}" type="slidenum">
              <a:rPr kumimoji="0" lang="en-CA" altLang="en-US" sz="1800">
                <a:cs typeface="+mn-cs"/>
              </a:rPr>
              <a:pPr fontAlgn="auto">
                <a:spcBef>
                  <a:spcPts val="0"/>
                </a:spcBef>
                <a:spcAft>
                  <a:spcPts val="0"/>
                </a:spcAft>
              </a:pPr>
              <a:t>229</a:t>
            </a:fld>
            <a:endParaRPr kumimoji="0" lang="en-CA" altLang="en-US" sz="1800">
              <a:cs typeface="+mn-cs"/>
            </a:endParaRPr>
          </a:p>
        </p:txBody>
      </p:sp>
      <p:sp>
        <p:nvSpPr>
          <p:cNvPr id="110596" name="Text Box 4"/>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3671D71A-DF02-4776-81BB-E5440166154E}" type="slidenum">
              <a:rPr kumimoji="0" lang="en-CA" altLang="en-US" sz="1800">
                <a:cs typeface="+mn-cs"/>
              </a:rPr>
              <a:pPr fontAlgn="auto">
                <a:spcBef>
                  <a:spcPts val="0"/>
                </a:spcBef>
                <a:spcAft>
                  <a:spcPts val="0"/>
                </a:spcAft>
              </a:pPr>
              <a:t>229</a:t>
            </a:fld>
            <a:endParaRPr kumimoji="0" lang="en-CA" altLang="en-US" sz="1800">
              <a:cs typeface="+mn-cs"/>
            </a:endParaRPr>
          </a:p>
        </p:txBody>
      </p:sp>
      <p:sp>
        <p:nvSpPr>
          <p:cNvPr id="110597" name="Text Box 5"/>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CE157133-967B-479C-A0C6-304CC996428E}" type="slidenum">
              <a:rPr kumimoji="0" lang="en-CA" altLang="en-US" sz="1800">
                <a:cs typeface="+mn-cs"/>
              </a:rPr>
              <a:pPr fontAlgn="auto">
                <a:spcBef>
                  <a:spcPts val="0"/>
                </a:spcBef>
                <a:spcAft>
                  <a:spcPts val="0"/>
                </a:spcAft>
              </a:pPr>
              <a:t>229</a:t>
            </a:fld>
            <a:endParaRPr kumimoji="0" lang="en-CA" altLang="en-US" sz="1800">
              <a:cs typeface="+mn-cs"/>
            </a:endParaRPr>
          </a:p>
        </p:txBody>
      </p:sp>
      <p:sp>
        <p:nvSpPr>
          <p:cNvPr id="110598" name="Rectangle 6"/>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9" name="Text Box 7"/>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800">
              <a:solidFill>
                <a:prstClr val="black"/>
              </a:solidFill>
              <a:latin typeface="Calibri" panose="020F0502020204030204"/>
              <a:ea typeface="+mn-ea"/>
              <a:cs typeface="+mn-cs"/>
            </a:endParaRPr>
          </a:p>
        </p:txBody>
      </p:sp>
      <p:sp>
        <p:nvSpPr>
          <p:cNvPr id="2" name="Notes Placeholder 1"/>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makes </a:t>
            </a:r>
            <a:r>
              <a:rPr lang="en-CA" sz="1200" kern="1200" dirty="0" smtClean="0">
                <a:solidFill>
                  <a:schemeClr val="tx1"/>
                </a:solidFill>
                <a:effectLst/>
                <a:latin typeface="+mn-lt"/>
                <a:ea typeface="+mn-ea"/>
                <a:cs typeface="+mn-cs"/>
              </a:rPr>
              <a:t>Mario Kart 8 fun is completely different from what makes</a:t>
            </a:r>
            <a:endParaRPr lang="en-CA" dirty="0"/>
          </a:p>
        </p:txBody>
      </p:sp>
    </p:spTree>
    <p:extLst>
      <p:ext uri="{BB962C8B-B14F-4D97-AF65-F5344CB8AC3E}">
        <p14:creationId xmlns:p14="http://schemas.microsoft.com/office/powerpoint/2010/main" val="11735946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Wealth</a:t>
            </a:r>
            <a:endParaRPr lang="en-US"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23</a:t>
            </a:fld>
            <a:endParaRPr lang="en-US">
              <a:solidFill>
                <a:srgbClr val="000000"/>
              </a:solidFill>
            </a:endParaRPr>
          </a:p>
        </p:txBody>
      </p:sp>
    </p:spTree>
    <p:extLst>
      <p:ext uri="{BB962C8B-B14F-4D97-AF65-F5344CB8AC3E}">
        <p14:creationId xmlns:p14="http://schemas.microsoft.com/office/powerpoint/2010/main" val="4044820296"/>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41"/>
          <p:cNvSpPr>
            <a:spLocks noGrp="1" noChangeArrowheads="1"/>
          </p:cNvSpPr>
          <p:nvPr>
            <p:ph type="sldNum"/>
          </p:nvPr>
        </p:nvSpPr>
        <p:spPr>
          <a:ln/>
        </p:spPr>
        <p:txBody>
          <a:bodyPr/>
          <a:lstStyle/>
          <a:p>
            <a:fld id="{879B1166-1E88-4B97-9073-18A6CDADDCAB}" type="slidenum">
              <a:rPr lang="en-CA" altLang="en-US">
                <a:solidFill>
                  <a:prstClr val="black"/>
                </a:solidFill>
              </a:rPr>
              <a:pPr/>
              <a:t>230</a:t>
            </a:fld>
            <a:endParaRPr lang="en-CA" altLang="en-US">
              <a:solidFill>
                <a:prstClr val="black"/>
              </a:solidFill>
            </a:endParaRPr>
          </a:p>
        </p:txBody>
      </p:sp>
      <p:sp>
        <p:nvSpPr>
          <p:cNvPr id="110593" name="Text Box 1"/>
          <p:cNvSpPr txBox="1">
            <a:spLocks noChangeArrowheads="1"/>
          </p:cNvSpPr>
          <p:nvPr/>
        </p:nvSpPr>
        <p:spPr bwMode="auto">
          <a:xfrm>
            <a:off x="4398963" y="9555163"/>
            <a:ext cx="3344862"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E35F8BAE-74EA-4892-903F-9A8608979AC0}" type="slidenum">
              <a:rPr kumimoji="0" lang="en-CA" altLang="en-US" sz="1800">
                <a:cs typeface="+mn-cs"/>
              </a:rPr>
              <a:pPr fontAlgn="auto">
                <a:spcBef>
                  <a:spcPts val="0"/>
                </a:spcBef>
                <a:spcAft>
                  <a:spcPts val="0"/>
                </a:spcAft>
              </a:pPr>
              <a:t>230</a:t>
            </a:fld>
            <a:endParaRPr kumimoji="0" lang="en-CA" altLang="en-US" sz="1800">
              <a:cs typeface="+mn-cs"/>
            </a:endParaRPr>
          </a:p>
        </p:txBody>
      </p:sp>
      <p:sp>
        <p:nvSpPr>
          <p:cNvPr id="110594" name="Text Box 2"/>
          <p:cNvSpPr txBox="1">
            <a:spLocks noChangeArrowheads="1"/>
          </p:cNvSpPr>
          <p:nvPr/>
        </p:nvSpPr>
        <p:spPr bwMode="auto">
          <a:xfrm>
            <a:off x="4398963" y="9555163"/>
            <a:ext cx="334645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15030711-7579-4680-8FAB-2EAE7653DADD}" type="slidenum">
              <a:rPr kumimoji="0" lang="en-CA" altLang="en-US" sz="1800">
                <a:cs typeface="+mn-cs"/>
              </a:rPr>
              <a:pPr fontAlgn="auto">
                <a:spcBef>
                  <a:spcPts val="0"/>
                </a:spcBef>
                <a:spcAft>
                  <a:spcPts val="0"/>
                </a:spcAft>
              </a:pPr>
              <a:t>230</a:t>
            </a:fld>
            <a:endParaRPr kumimoji="0" lang="en-CA" altLang="en-US" sz="1800">
              <a:cs typeface="+mn-cs"/>
            </a:endParaRPr>
          </a:p>
        </p:txBody>
      </p:sp>
      <p:sp>
        <p:nvSpPr>
          <p:cNvPr id="110595" name="Text Box 3"/>
          <p:cNvSpPr txBox="1">
            <a:spLocks noChangeArrowheads="1"/>
          </p:cNvSpPr>
          <p:nvPr/>
        </p:nvSpPr>
        <p:spPr bwMode="auto">
          <a:xfrm>
            <a:off x="4398963" y="9555163"/>
            <a:ext cx="3357562"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F806E2FA-0F5E-4F13-AC59-F6C989DFA341}" type="slidenum">
              <a:rPr kumimoji="0" lang="en-CA" altLang="en-US" sz="1800">
                <a:cs typeface="+mn-cs"/>
              </a:rPr>
              <a:pPr fontAlgn="auto">
                <a:spcBef>
                  <a:spcPts val="0"/>
                </a:spcBef>
                <a:spcAft>
                  <a:spcPts val="0"/>
                </a:spcAft>
              </a:pPr>
              <a:t>230</a:t>
            </a:fld>
            <a:endParaRPr kumimoji="0" lang="en-CA" altLang="en-US" sz="1800">
              <a:cs typeface="+mn-cs"/>
            </a:endParaRPr>
          </a:p>
        </p:txBody>
      </p:sp>
      <p:sp>
        <p:nvSpPr>
          <p:cNvPr id="110596" name="Text Box 4"/>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3671D71A-DF02-4776-81BB-E5440166154E}" type="slidenum">
              <a:rPr kumimoji="0" lang="en-CA" altLang="en-US" sz="1800">
                <a:cs typeface="+mn-cs"/>
              </a:rPr>
              <a:pPr fontAlgn="auto">
                <a:spcBef>
                  <a:spcPts val="0"/>
                </a:spcBef>
                <a:spcAft>
                  <a:spcPts val="0"/>
                </a:spcAft>
              </a:pPr>
              <a:t>230</a:t>
            </a:fld>
            <a:endParaRPr kumimoji="0" lang="en-CA" altLang="en-US" sz="1800">
              <a:cs typeface="+mn-cs"/>
            </a:endParaRPr>
          </a:p>
        </p:txBody>
      </p:sp>
      <p:sp>
        <p:nvSpPr>
          <p:cNvPr id="110597" name="Text Box 5"/>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CE157133-967B-479C-A0C6-304CC996428E}" type="slidenum">
              <a:rPr kumimoji="0" lang="en-CA" altLang="en-US" sz="1800">
                <a:cs typeface="+mn-cs"/>
              </a:rPr>
              <a:pPr fontAlgn="auto">
                <a:spcBef>
                  <a:spcPts val="0"/>
                </a:spcBef>
                <a:spcAft>
                  <a:spcPts val="0"/>
                </a:spcAft>
              </a:pPr>
              <a:t>230</a:t>
            </a:fld>
            <a:endParaRPr kumimoji="0" lang="en-CA" altLang="en-US" sz="1800">
              <a:cs typeface="+mn-cs"/>
            </a:endParaRPr>
          </a:p>
        </p:txBody>
      </p:sp>
      <p:sp>
        <p:nvSpPr>
          <p:cNvPr id="110598" name="Rectangle 6"/>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9" name="Text Box 7"/>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800">
              <a:solidFill>
                <a:prstClr val="black"/>
              </a:solidFill>
              <a:latin typeface="Calibri" panose="020F0502020204030204"/>
              <a:ea typeface="+mn-ea"/>
              <a:cs typeface="+mn-cs"/>
            </a:endParaRPr>
          </a:p>
        </p:txBody>
      </p:sp>
      <p:sp>
        <p:nvSpPr>
          <p:cNvPr id="2" name="Notes Placeholder 1"/>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Dark </a:t>
            </a:r>
            <a:r>
              <a:rPr lang="en-CA" sz="1200" kern="1200" dirty="0" smtClean="0">
                <a:solidFill>
                  <a:schemeClr val="tx1"/>
                </a:solidFill>
                <a:effectLst/>
                <a:latin typeface="+mn-lt"/>
                <a:ea typeface="+mn-ea"/>
                <a:cs typeface="+mn-cs"/>
              </a:rPr>
              <a:t>Souls fun and those are both completely different from what makes </a:t>
            </a:r>
            <a:endParaRPr lang="en-CA" dirty="0"/>
          </a:p>
        </p:txBody>
      </p:sp>
    </p:spTree>
    <p:extLst>
      <p:ext uri="{BB962C8B-B14F-4D97-AF65-F5344CB8AC3E}">
        <p14:creationId xmlns:p14="http://schemas.microsoft.com/office/powerpoint/2010/main" val="3863626582"/>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41"/>
          <p:cNvSpPr>
            <a:spLocks noGrp="1" noChangeArrowheads="1"/>
          </p:cNvSpPr>
          <p:nvPr>
            <p:ph type="sldNum"/>
          </p:nvPr>
        </p:nvSpPr>
        <p:spPr>
          <a:ln/>
        </p:spPr>
        <p:txBody>
          <a:bodyPr/>
          <a:lstStyle/>
          <a:p>
            <a:fld id="{879B1166-1E88-4B97-9073-18A6CDADDCAB}" type="slidenum">
              <a:rPr lang="en-CA" altLang="en-US">
                <a:solidFill>
                  <a:prstClr val="black"/>
                </a:solidFill>
              </a:rPr>
              <a:pPr/>
              <a:t>231</a:t>
            </a:fld>
            <a:endParaRPr lang="en-CA" altLang="en-US">
              <a:solidFill>
                <a:prstClr val="black"/>
              </a:solidFill>
            </a:endParaRPr>
          </a:p>
        </p:txBody>
      </p:sp>
      <p:sp>
        <p:nvSpPr>
          <p:cNvPr id="110593" name="Text Box 1"/>
          <p:cNvSpPr txBox="1">
            <a:spLocks noChangeArrowheads="1"/>
          </p:cNvSpPr>
          <p:nvPr/>
        </p:nvSpPr>
        <p:spPr bwMode="auto">
          <a:xfrm>
            <a:off x="4398963" y="9555163"/>
            <a:ext cx="3344862"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E35F8BAE-74EA-4892-903F-9A8608979AC0}" type="slidenum">
              <a:rPr kumimoji="0" lang="en-CA" altLang="en-US" sz="1800">
                <a:cs typeface="+mn-cs"/>
              </a:rPr>
              <a:pPr fontAlgn="auto">
                <a:spcBef>
                  <a:spcPts val="0"/>
                </a:spcBef>
                <a:spcAft>
                  <a:spcPts val="0"/>
                </a:spcAft>
              </a:pPr>
              <a:t>231</a:t>
            </a:fld>
            <a:endParaRPr kumimoji="0" lang="en-CA" altLang="en-US" sz="1800">
              <a:cs typeface="+mn-cs"/>
            </a:endParaRPr>
          </a:p>
        </p:txBody>
      </p:sp>
      <p:sp>
        <p:nvSpPr>
          <p:cNvPr id="110594" name="Text Box 2"/>
          <p:cNvSpPr txBox="1">
            <a:spLocks noChangeArrowheads="1"/>
          </p:cNvSpPr>
          <p:nvPr/>
        </p:nvSpPr>
        <p:spPr bwMode="auto">
          <a:xfrm>
            <a:off x="4398963" y="9555163"/>
            <a:ext cx="334645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15030711-7579-4680-8FAB-2EAE7653DADD}" type="slidenum">
              <a:rPr kumimoji="0" lang="en-CA" altLang="en-US" sz="1800">
                <a:cs typeface="+mn-cs"/>
              </a:rPr>
              <a:pPr fontAlgn="auto">
                <a:spcBef>
                  <a:spcPts val="0"/>
                </a:spcBef>
                <a:spcAft>
                  <a:spcPts val="0"/>
                </a:spcAft>
              </a:pPr>
              <a:t>231</a:t>
            </a:fld>
            <a:endParaRPr kumimoji="0" lang="en-CA" altLang="en-US" sz="1800">
              <a:cs typeface="+mn-cs"/>
            </a:endParaRPr>
          </a:p>
        </p:txBody>
      </p:sp>
      <p:sp>
        <p:nvSpPr>
          <p:cNvPr id="110595" name="Text Box 3"/>
          <p:cNvSpPr txBox="1">
            <a:spLocks noChangeArrowheads="1"/>
          </p:cNvSpPr>
          <p:nvPr/>
        </p:nvSpPr>
        <p:spPr bwMode="auto">
          <a:xfrm>
            <a:off x="4398963" y="9555163"/>
            <a:ext cx="3357562"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F806E2FA-0F5E-4F13-AC59-F6C989DFA341}" type="slidenum">
              <a:rPr kumimoji="0" lang="en-CA" altLang="en-US" sz="1800">
                <a:cs typeface="+mn-cs"/>
              </a:rPr>
              <a:pPr fontAlgn="auto">
                <a:spcBef>
                  <a:spcPts val="0"/>
                </a:spcBef>
                <a:spcAft>
                  <a:spcPts val="0"/>
                </a:spcAft>
              </a:pPr>
              <a:t>231</a:t>
            </a:fld>
            <a:endParaRPr kumimoji="0" lang="en-CA" altLang="en-US" sz="1800">
              <a:cs typeface="+mn-cs"/>
            </a:endParaRPr>
          </a:p>
        </p:txBody>
      </p:sp>
      <p:sp>
        <p:nvSpPr>
          <p:cNvPr id="110596" name="Text Box 4"/>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3671D71A-DF02-4776-81BB-E5440166154E}" type="slidenum">
              <a:rPr kumimoji="0" lang="en-CA" altLang="en-US" sz="1800">
                <a:cs typeface="+mn-cs"/>
              </a:rPr>
              <a:pPr fontAlgn="auto">
                <a:spcBef>
                  <a:spcPts val="0"/>
                </a:spcBef>
                <a:spcAft>
                  <a:spcPts val="0"/>
                </a:spcAft>
              </a:pPr>
              <a:t>231</a:t>
            </a:fld>
            <a:endParaRPr kumimoji="0" lang="en-CA" altLang="en-US" sz="1800">
              <a:cs typeface="+mn-cs"/>
            </a:endParaRPr>
          </a:p>
        </p:txBody>
      </p:sp>
      <p:sp>
        <p:nvSpPr>
          <p:cNvPr id="110597" name="Text Box 5"/>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CE157133-967B-479C-A0C6-304CC996428E}" type="slidenum">
              <a:rPr kumimoji="0" lang="en-CA" altLang="en-US" sz="1800">
                <a:cs typeface="+mn-cs"/>
              </a:rPr>
              <a:pPr fontAlgn="auto">
                <a:spcBef>
                  <a:spcPts val="0"/>
                </a:spcBef>
                <a:spcAft>
                  <a:spcPts val="0"/>
                </a:spcAft>
              </a:pPr>
              <a:t>231</a:t>
            </a:fld>
            <a:endParaRPr kumimoji="0" lang="en-CA" altLang="en-US" sz="1800">
              <a:cs typeface="+mn-cs"/>
            </a:endParaRPr>
          </a:p>
        </p:txBody>
      </p:sp>
      <p:sp>
        <p:nvSpPr>
          <p:cNvPr id="110598" name="Rectangle 6"/>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9" name="Text Box 7"/>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800">
              <a:solidFill>
                <a:prstClr val="black"/>
              </a:solidFill>
              <a:latin typeface="Calibri" panose="020F0502020204030204"/>
              <a:ea typeface="+mn-ea"/>
              <a:cs typeface="+mn-cs"/>
            </a:endParaRPr>
          </a:p>
        </p:txBody>
      </p:sp>
      <p:sp>
        <p:nvSpPr>
          <p:cNvPr id="2" name="Notes Placeholder 1"/>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Silent </a:t>
            </a:r>
            <a:r>
              <a:rPr lang="en-CA" sz="1200" kern="1200" dirty="0" smtClean="0">
                <a:solidFill>
                  <a:schemeClr val="tx1"/>
                </a:solidFill>
                <a:effectLst/>
                <a:latin typeface="+mn-lt"/>
                <a:ea typeface="+mn-ea"/>
                <a:cs typeface="+mn-cs"/>
              </a:rPr>
              <a:t>Hill fun.</a:t>
            </a:r>
          </a:p>
          <a:p>
            <a:endParaRPr lang="en-CA" dirty="0"/>
          </a:p>
        </p:txBody>
      </p:sp>
    </p:spTree>
    <p:extLst>
      <p:ext uri="{BB962C8B-B14F-4D97-AF65-F5344CB8AC3E}">
        <p14:creationId xmlns:p14="http://schemas.microsoft.com/office/powerpoint/2010/main" val="2589183163"/>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41"/>
          <p:cNvSpPr>
            <a:spLocks noGrp="1" noChangeArrowheads="1"/>
          </p:cNvSpPr>
          <p:nvPr>
            <p:ph type="sldNum"/>
          </p:nvPr>
        </p:nvSpPr>
        <p:spPr>
          <a:ln/>
        </p:spPr>
        <p:txBody>
          <a:bodyPr/>
          <a:lstStyle/>
          <a:p>
            <a:fld id="{879B1166-1E88-4B97-9073-18A6CDADDCAB}" type="slidenum">
              <a:rPr lang="en-CA" altLang="en-US">
                <a:solidFill>
                  <a:prstClr val="black"/>
                </a:solidFill>
              </a:rPr>
              <a:pPr/>
              <a:t>232</a:t>
            </a:fld>
            <a:endParaRPr lang="en-CA" altLang="en-US">
              <a:solidFill>
                <a:prstClr val="black"/>
              </a:solidFill>
            </a:endParaRPr>
          </a:p>
        </p:txBody>
      </p:sp>
      <p:sp>
        <p:nvSpPr>
          <p:cNvPr id="110593" name="Text Box 1"/>
          <p:cNvSpPr txBox="1">
            <a:spLocks noChangeArrowheads="1"/>
          </p:cNvSpPr>
          <p:nvPr/>
        </p:nvSpPr>
        <p:spPr bwMode="auto">
          <a:xfrm>
            <a:off x="4398963" y="9555163"/>
            <a:ext cx="3344862"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E35F8BAE-74EA-4892-903F-9A8608979AC0}" type="slidenum">
              <a:rPr kumimoji="0" lang="en-CA" altLang="en-US" sz="1800">
                <a:cs typeface="+mn-cs"/>
              </a:rPr>
              <a:pPr fontAlgn="auto">
                <a:spcBef>
                  <a:spcPts val="0"/>
                </a:spcBef>
                <a:spcAft>
                  <a:spcPts val="0"/>
                </a:spcAft>
              </a:pPr>
              <a:t>232</a:t>
            </a:fld>
            <a:endParaRPr kumimoji="0" lang="en-CA" altLang="en-US" sz="1800">
              <a:cs typeface="+mn-cs"/>
            </a:endParaRPr>
          </a:p>
        </p:txBody>
      </p:sp>
      <p:sp>
        <p:nvSpPr>
          <p:cNvPr id="110594" name="Text Box 2"/>
          <p:cNvSpPr txBox="1">
            <a:spLocks noChangeArrowheads="1"/>
          </p:cNvSpPr>
          <p:nvPr/>
        </p:nvSpPr>
        <p:spPr bwMode="auto">
          <a:xfrm>
            <a:off x="4398963" y="9555163"/>
            <a:ext cx="334645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15030711-7579-4680-8FAB-2EAE7653DADD}" type="slidenum">
              <a:rPr kumimoji="0" lang="en-CA" altLang="en-US" sz="1800">
                <a:cs typeface="+mn-cs"/>
              </a:rPr>
              <a:pPr fontAlgn="auto">
                <a:spcBef>
                  <a:spcPts val="0"/>
                </a:spcBef>
                <a:spcAft>
                  <a:spcPts val="0"/>
                </a:spcAft>
              </a:pPr>
              <a:t>232</a:t>
            </a:fld>
            <a:endParaRPr kumimoji="0" lang="en-CA" altLang="en-US" sz="1800">
              <a:cs typeface="+mn-cs"/>
            </a:endParaRPr>
          </a:p>
        </p:txBody>
      </p:sp>
      <p:sp>
        <p:nvSpPr>
          <p:cNvPr id="110595" name="Text Box 3"/>
          <p:cNvSpPr txBox="1">
            <a:spLocks noChangeArrowheads="1"/>
          </p:cNvSpPr>
          <p:nvPr/>
        </p:nvSpPr>
        <p:spPr bwMode="auto">
          <a:xfrm>
            <a:off x="4398963" y="9555163"/>
            <a:ext cx="3357562"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F806E2FA-0F5E-4F13-AC59-F6C989DFA341}" type="slidenum">
              <a:rPr kumimoji="0" lang="en-CA" altLang="en-US" sz="1800">
                <a:cs typeface="+mn-cs"/>
              </a:rPr>
              <a:pPr fontAlgn="auto">
                <a:spcBef>
                  <a:spcPts val="0"/>
                </a:spcBef>
                <a:spcAft>
                  <a:spcPts val="0"/>
                </a:spcAft>
              </a:pPr>
              <a:t>232</a:t>
            </a:fld>
            <a:endParaRPr kumimoji="0" lang="en-CA" altLang="en-US" sz="1800">
              <a:cs typeface="+mn-cs"/>
            </a:endParaRPr>
          </a:p>
        </p:txBody>
      </p:sp>
      <p:sp>
        <p:nvSpPr>
          <p:cNvPr id="110596" name="Text Box 4"/>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3671D71A-DF02-4776-81BB-E5440166154E}" type="slidenum">
              <a:rPr kumimoji="0" lang="en-CA" altLang="en-US" sz="1800">
                <a:cs typeface="+mn-cs"/>
              </a:rPr>
              <a:pPr fontAlgn="auto">
                <a:spcBef>
                  <a:spcPts val="0"/>
                </a:spcBef>
                <a:spcAft>
                  <a:spcPts val="0"/>
                </a:spcAft>
              </a:pPr>
              <a:t>232</a:t>
            </a:fld>
            <a:endParaRPr kumimoji="0" lang="en-CA" altLang="en-US" sz="1800">
              <a:cs typeface="+mn-cs"/>
            </a:endParaRPr>
          </a:p>
        </p:txBody>
      </p:sp>
      <p:sp>
        <p:nvSpPr>
          <p:cNvPr id="110597" name="Text Box 5"/>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CE157133-967B-479C-A0C6-304CC996428E}" type="slidenum">
              <a:rPr kumimoji="0" lang="en-CA" altLang="en-US" sz="1800">
                <a:cs typeface="+mn-cs"/>
              </a:rPr>
              <a:pPr fontAlgn="auto">
                <a:spcBef>
                  <a:spcPts val="0"/>
                </a:spcBef>
                <a:spcAft>
                  <a:spcPts val="0"/>
                </a:spcAft>
              </a:pPr>
              <a:t>232</a:t>
            </a:fld>
            <a:endParaRPr kumimoji="0" lang="en-CA" altLang="en-US" sz="1800">
              <a:cs typeface="+mn-cs"/>
            </a:endParaRPr>
          </a:p>
        </p:txBody>
      </p:sp>
      <p:sp>
        <p:nvSpPr>
          <p:cNvPr id="110598" name="Rectangle 6"/>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9" name="Text Box 7"/>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800">
              <a:solidFill>
                <a:prstClr val="black"/>
              </a:solidFill>
              <a:latin typeface="Calibri" panose="020F0502020204030204"/>
              <a:ea typeface="+mn-ea"/>
              <a:cs typeface="+mn-cs"/>
            </a:endParaRPr>
          </a:p>
        </p:txBody>
      </p:sp>
      <p:sp>
        <p:nvSpPr>
          <p:cNvPr id="2" name="Notes Placeholder 1"/>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And </a:t>
            </a:r>
            <a:r>
              <a:rPr lang="en-CA" sz="1200" kern="1200" dirty="0" smtClean="0">
                <a:solidFill>
                  <a:schemeClr val="tx1"/>
                </a:solidFill>
                <a:effectLst/>
                <a:latin typeface="+mn-lt"/>
                <a:ea typeface="+mn-ea"/>
                <a:cs typeface="+mn-cs"/>
              </a:rPr>
              <a:t>a brief aside, let’s maybe actually stop games should be “fun” all together, eh? One because as noted, it’s basically a meaningless word and two, calling something like Silent Hill or Dark Souls “fun” even further highlights that absurdity of using that term as some kind of universal positive descriptor for a design. </a:t>
            </a:r>
            <a:endParaRPr lang="en-CA" dirty="0"/>
          </a:p>
        </p:txBody>
      </p:sp>
    </p:spTree>
    <p:extLst>
      <p:ext uri="{BB962C8B-B14F-4D97-AF65-F5344CB8AC3E}">
        <p14:creationId xmlns:p14="http://schemas.microsoft.com/office/powerpoint/2010/main" val="2633012473"/>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41"/>
          <p:cNvSpPr>
            <a:spLocks noGrp="1" noChangeArrowheads="1"/>
          </p:cNvSpPr>
          <p:nvPr>
            <p:ph type="sldNum"/>
          </p:nvPr>
        </p:nvSpPr>
        <p:spPr>
          <a:ln/>
        </p:spPr>
        <p:txBody>
          <a:bodyPr/>
          <a:lstStyle/>
          <a:p>
            <a:fld id="{879B1166-1E88-4B97-9073-18A6CDADDCAB}" type="slidenum">
              <a:rPr lang="en-CA" altLang="en-US">
                <a:solidFill>
                  <a:prstClr val="black"/>
                </a:solidFill>
              </a:rPr>
              <a:pPr/>
              <a:t>233</a:t>
            </a:fld>
            <a:endParaRPr lang="en-CA" altLang="en-US">
              <a:solidFill>
                <a:prstClr val="black"/>
              </a:solidFill>
            </a:endParaRPr>
          </a:p>
        </p:txBody>
      </p:sp>
      <p:sp>
        <p:nvSpPr>
          <p:cNvPr id="110593" name="Text Box 1"/>
          <p:cNvSpPr txBox="1">
            <a:spLocks noChangeArrowheads="1"/>
          </p:cNvSpPr>
          <p:nvPr/>
        </p:nvSpPr>
        <p:spPr bwMode="auto">
          <a:xfrm>
            <a:off x="4398963" y="9555163"/>
            <a:ext cx="3344862"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E35F8BAE-74EA-4892-903F-9A8608979AC0}" type="slidenum">
              <a:rPr kumimoji="0" lang="en-CA" altLang="en-US" sz="1800">
                <a:cs typeface="+mn-cs"/>
              </a:rPr>
              <a:pPr fontAlgn="auto">
                <a:spcBef>
                  <a:spcPts val="0"/>
                </a:spcBef>
                <a:spcAft>
                  <a:spcPts val="0"/>
                </a:spcAft>
              </a:pPr>
              <a:t>233</a:t>
            </a:fld>
            <a:endParaRPr kumimoji="0" lang="en-CA" altLang="en-US" sz="1800">
              <a:cs typeface="+mn-cs"/>
            </a:endParaRPr>
          </a:p>
        </p:txBody>
      </p:sp>
      <p:sp>
        <p:nvSpPr>
          <p:cNvPr id="110594" name="Text Box 2"/>
          <p:cNvSpPr txBox="1">
            <a:spLocks noChangeArrowheads="1"/>
          </p:cNvSpPr>
          <p:nvPr/>
        </p:nvSpPr>
        <p:spPr bwMode="auto">
          <a:xfrm>
            <a:off x="4398963" y="9555163"/>
            <a:ext cx="334645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15030711-7579-4680-8FAB-2EAE7653DADD}" type="slidenum">
              <a:rPr kumimoji="0" lang="en-CA" altLang="en-US" sz="1800">
                <a:cs typeface="+mn-cs"/>
              </a:rPr>
              <a:pPr fontAlgn="auto">
                <a:spcBef>
                  <a:spcPts val="0"/>
                </a:spcBef>
                <a:spcAft>
                  <a:spcPts val="0"/>
                </a:spcAft>
              </a:pPr>
              <a:t>233</a:t>
            </a:fld>
            <a:endParaRPr kumimoji="0" lang="en-CA" altLang="en-US" sz="1800">
              <a:cs typeface="+mn-cs"/>
            </a:endParaRPr>
          </a:p>
        </p:txBody>
      </p:sp>
      <p:sp>
        <p:nvSpPr>
          <p:cNvPr id="110595" name="Text Box 3"/>
          <p:cNvSpPr txBox="1">
            <a:spLocks noChangeArrowheads="1"/>
          </p:cNvSpPr>
          <p:nvPr/>
        </p:nvSpPr>
        <p:spPr bwMode="auto">
          <a:xfrm>
            <a:off x="4398963" y="9555163"/>
            <a:ext cx="3357562"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F806E2FA-0F5E-4F13-AC59-F6C989DFA341}" type="slidenum">
              <a:rPr kumimoji="0" lang="en-CA" altLang="en-US" sz="1800">
                <a:cs typeface="+mn-cs"/>
              </a:rPr>
              <a:pPr fontAlgn="auto">
                <a:spcBef>
                  <a:spcPts val="0"/>
                </a:spcBef>
                <a:spcAft>
                  <a:spcPts val="0"/>
                </a:spcAft>
              </a:pPr>
              <a:t>233</a:t>
            </a:fld>
            <a:endParaRPr kumimoji="0" lang="en-CA" altLang="en-US" sz="1800">
              <a:cs typeface="+mn-cs"/>
            </a:endParaRPr>
          </a:p>
        </p:txBody>
      </p:sp>
      <p:sp>
        <p:nvSpPr>
          <p:cNvPr id="110596" name="Text Box 4"/>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3671D71A-DF02-4776-81BB-E5440166154E}" type="slidenum">
              <a:rPr kumimoji="0" lang="en-CA" altLang="en-US" sz="1800">
                <a:cs typeface="+mn-cs"/>
              </a:rPr>
              <a:pPr fontAlgn="auto">
                <a:spcBef>
                  <a:spcPts val="0"/>
                </a:spcBef>
                <a:spcAft>
                  <a:spcPts val="0"/>
                </a:spcAft>
              </a:pPr>
              <a:t>233</a:t>
            </a:fld>
            <a:endParaRPr kumimoji="0" lang="en-CA" altLang="en-US" sz="1800">
              <a:cs typeface="+mn-cs"/>
            </a:endParaRPr>
          </a:p>
        </p:txBody>
      </p:sp>
      <p:sp>
        <p:nvSpPr>
          <p:cNvPr id="110597" name="Text Box 5"/>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CE157133-967B-479C-A0C6-304CC996428E}" type="slidenum">
              <a:rPr kumimoji="0" lang="en-CA" altLang="en-US" sz="1800">
                <a:cs typeface="+mn-cs"/>
              </a:rPr>
              <a:pPr fontAlgn="auto">
                <a:spcBef>
                  <a:spcPts val="0"/>
                </a:spcBef>
                <a:spcAft>
                  <a:spcPts val="0"/>
                </a:spcAft>
              </a:pPr>
              <a:t>233</a:t>
            </a:fld>
            <a:endParaRPr kumimoji="0" lang="en-CA" altLang="en-US" sz="1800">
              <a:cs typeface="+mn-cs"/>
            </a:endParaRPr>
          </a:p>
        </p:txBody>
      </p:sp>
      <p:sp>
        <p:nvSpPr>
          <p:cNvPr id="110598" name="Rectangle 6"/>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9" name="Text Box 7"/>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800">
              <a:solidFill>
                <a:prstClr val="black"/>
              </a:solidFill>
              <a:latin typeface="Calibri" panose="020F0502020204030204"/>
              <a:ea typeface="+mn-ea"/>
              <a:cs typeface="+mn-cs"/>
            </a:endParaRPr>
          </a:p>
        </p:txBody>
      </p:sp>
      <p:sp>
        <p:nvSpPr>
          <p:cNvPr id="2" name="Notes Placeholder 1"/>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So </a:t>
            </a:r>
            <a:r>
              <a:rPr lang="en-CA" sz="1200" kern="1200" dirty="0" smtClean="0">
                <a:solidFill>
                  <a:schemeClr val="tx1"/>
                </a:solidFill>
                <a:effectLst/>
                <a:latin typeface="+mn-lt"/>
                <a:ea typeface="+mn-ea"/>
                <a:cs typeface="+mn-cs"/>
              </a:rPr>
              <a:t>maybe let’s use “compelling” instead.</a:t>
            </a:r>
          </a:p>
          <a:p>
            <a:endParaRPr lang="en-CA" dirty="0"/>
          </a:p>
        </p:txBody>
      </p:sp>
    </p:spTree>
    <p:extLst>
      <p:ext uri="{BB962C8B-B14F-4D97-AF65-F5344CB8AC3E}">
        <p14:creationId xmlns:p14="http://schemas.microsoft.com/office/powerpoint/2010/main" val="1288329327"/>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41"/>
          <p:cNvSpPr>
            <a:spLocks noGrp="1" noChangeArrowheads="1"/>
          </p:cNvSpPr>
          <p:nvPr>
            <p:ph type="sldNum"/>
          </p:nvPr>
        </p:nvSpPr>
        <p:spPr>
          <a:ln/>
        </p:spPr>
        <p:txBody>
          <a:bodyPr/>
          <a:lstStyle/>
          <a:p>
            <a:fld id="{879B1166-1E88-4B97-9073-18A6CDADDCAB}" type="slidenum">
              <a:rPr lang="en-CA" altLang="en-US">
                <a:solidFill>
                  <a:prstClr val="black"/>
                </a:solidFill>
              </a:rPr>
              <a:pPr/>
              <a:t>234</a:t>
            </a:fld>
            <a:endParaRPr lang="en-CA" altLang="en-US">
              <a:solidFill>
                <a:prstClr val="black"/>
              </a:solidFill>
            </a:endParaRPr>
          </a:p>
        </p:txBody>
      </p:sp>
      <p:sp>
        <p:nvSpPr>
          <p:cNvPr id="110593" name="Text Box 1"/>
          <p:cNvSpPr txBox="1">
            <a:spLocks noChangeArrowheads="1"/>
          </p:cNvSpPr>
          <p:nvPr/>
        </p:nvSpPr>
        <p:spPr bwMode="auto">
          <a:xfrm>
            <a:off x="4398963" y="9555163"/>
            <a:ext cx="3344862"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E35F8BAE-74EA-4892-903F-9A8608979AC0}" type="slidenum">
              <a:rPr kumimoji="0" lang="en-CA" altLang="en-US" sz="1800">
                <a:cs typeface="+mn-cs"/>
              </a:rPr>
              <a:pPr fontAlgn="auto">
                <a:spcBef>
                  <a:spcPts val="0"/>
                </a:spcBef>
                <a:spcAft>
                  <a:spcPts val="0"/>
                </a:spcAft>
              </a:pPr>
              <a:t>234</a:t>
            </a:fld>
            <a:endParaRPr kumimoji="0" lang="en-CA" altLang="en-US" sz="1800">
              <a:cs typeface="+mn-cs"/>
            </a:endParaRPr>
          </a:p>
        </p:txBody>
      </p:sp>
      <p:sp>
        <p:nvSpPr>
          <p:cNvPr id="110594" name="Text Box 2"/>
          <p:cNvSpPr txBox="1">
            <a:spLocks noChangeArrowheads="1"/>
          </p:cNvSpPr>
          <p:nvPr/>
        </p:nvSpPr>
        <p:spPr bwMode="auto">
          <a:xfrm>
            <a:off x="4398963" y="9555163"/>
            <a:ext cx="334645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15030711-7579-4680-8FAB-2EAE7653DADD}" type="slidenum">
              <a:rPr kumimoji="0" lang="en-CA" altLang="en-US" sz="1800">
                <a:cs typeface="+mn-cs"/>
              </a:rPr>
              <a:pPr fontAlgn="auto">
                <a:spcBef>
                  <a:spcPts val="0"/>
                </a:spcBef>
                <a:spcAft>
                  <a:spcPts val="0"/>
                </a:spcAft>
              </a:pPr>
              <a:t>234</a:t>
            </a:fld>
            <a:endParaRPr kumimoji="0" lang="en-CA" altLang="en-US" sz="1800">
              <a:cs typeface="+mn-cs"/>
            </a:endParaRPr>
          </a:p>
        </p:txBody>
      </p:sp>
      <p:sp>
        <p:nvSpPr>
          <p:cNvPr id="110595" name="Text Box 3"/>
          <p:cNvSpPr txBox="1">
            <a:spLocks noChangeArrowheads="1"/>
          </p:cNvSpPr>
          <p:nvPr/>
        </p:nvSpPr>
        <p:spPr bwMode="auto">
          <a:xfrm>
            <a:off x="4398963" y="9555163"/>
            <a:ext cx="3357562"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F806E2FA-0F5E-4F13-AC59-F6C989DFA341}" type="slidenum">
              <a:rPr kumimoji="0" lang="en-CA" altLang="en-US" sz="1800">
                <a:cs typeface="+mn-cs"/>
              </a:rPr>
              <a:pPr fontAlgn="auto">
                <a:spcBef>
                  <a:spcPts val="0"/>
                </a:spcBef>
                <a:spcAft>
                  <a:spcPts val="0"/>
                </a:spcAft>
              </a:pPr>
              <a:t>234</a:t>
            </a:fld>
            <a:endParaRPr kumimoji="0" lang="en-CA" altLang="en-US" sz="1800">
              <a:cs typeface="+mn-cs"/>
            </a:endParaRPr>
          </a:p>
        </p:txBody>
      </p:sp>
      <p:sp>
        <p:nvSpPr>
          <p:cNvPr id="110596" name="Text Box 4"/>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3671D71A-DF02-4776-81BB-E5440166154E}" type="slidenum">
              <a:rPr kumimoji="0" lang="en-CA" altLang="en-US" sz="1800">
                <a:cs typeface="+mn-cs"/>
              </a:rPr>
              <a:pPr fontAlgn="auto">
                <a:spcBef>
                  <a:spcPts val="0"/>
                </a:spcBef>
                <a:spcAft>
                  <a:spcPts val="0"/>
                </a:spcAft>
              </a:pPr>
              <a:t>234</a:t>
            </a:fld>
            <a:endParaRPr kumimoji="0" lang="en-CA" altLang="en-US" sz="1800">
              <a:cs typeface="+mn-cs"/>
            </a:endParaRPr>
          </a:p>
        </p:txBody>
      </p:sp>
      <p:sp>
        <p:nvSpPr>
          <p:cNvPr id="110597" name="Text Box 5"/>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CE157133-967B-479C-A0C6-304CC996428E}" type="slidenum">
              <a:rPr kumimoji="0" lang="en-CA" altLang="en-US" sz="1800">
                <a:cs typeface="+mn-cs"/>
              </a:rPr>
              <a:pPr fontAlgn="auto">
                <a:spcBef>
                  <a:spcPts val="0"/>
                </a:spcBef>
                <a:spcAft>
                  <a:spcPts val="0"/>
                </a:spcAft>
              </a:pPr>
              <a:t>234</a:t>
            </a:fld>
            <a:endParaRPr kumimoji="0" lang="en-CA" altLang="en-US" sz="1800">
              <a:cs typeface="+mn-cs"/>
            </a:endParaRPr>
          </a:p>
        </p:txBody>
      </p:sp>
      <p:sp>
        <p:nvSpPr>
          <p:cNvPr id="110598" name="Rectangle 6"/>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9" name="Text Box 7"/>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800">
              <a:solidFill>
                <a:prstClr val="black"/>
              </a:solidFill>
              <a:latin typeface="Calibri" panose="020F0502020204030204"/>
              <a:ea typeface="+mn-ea"/>
              <a:cs typeface="+mn-cs"/>
            </a:endParaRPr>
          </a:p>
        </p:txBody>
      </p:sp>
      <p:sp>
        <p:nvSpPr>
          <p:cNvPr id="2" name="Notes Placeholder 1"/>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Anyway</a:t>
            </a:r>
            <a:r>
              <a:rPr lang="en-CA" sz="1200" kern="1200" dirty="0" smtClean="0">
                <a:solidFill>
                  <a:schemeClr val="tx1"/>
                </a:solidFill>
                <a:effectLst/>
                <a:latin typeface="+mn-lt"/>
                <a:ea typeface="+mn-ea"/>
                <a:cs typeface="+mn-cs"/>
              </a:rPr>
              <a:t>, what makes a game experience compelling depends hugely on the game. So you need to have a vision for what a particular mechanic, moment, whatever is *actually* supposed to feel like. It needs to be tangible and evaluable. Apparently a term some folks use for this is </a:t>
            </a:r>
            <a:endParaRPr lang="en-CA" dirty="0"/>
          </a:p>
        </p:txBody>
      </p:sp>
    </p:spTree>
    <p:extLst>
      <p:ext uri="{BB962C8B-B14F-4D97-AF65-F5344CB8AC3E}">
        <p14:creationId xmlns:p14="http://schemas.microsoft.com/office/powerpoint/2010/main" val="1494281282"/>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a:t>
            </a:r>
            <a:r>
              <a:rPr lang="en-CA" sz="1200" kern="1200" dirty="0" smtClean="0">
                <a:solidFill>
                  <a:schemeClr val="tx1"/>
                </a:solidFill>
                <a:effectLst/>
                <a:latin typeface="+mn-lt"/>
                <a:ea typeface="+mn-ea"/>
                <a:cs typeface="+mn-cs"/>
              </a:rPr>
              <a:t>design intent” which I like a lot. It needs to something you can articulate and at some level, whoever is playing the game will feel it too, even if they can’t articulate it quite as clearly.</a:t>
            </a:r>
          </a:p>
          <a:p>
            <a:endParaRPr lang="en-CA" dirty="0"/>
          </a:p>
        </p:txBody>
      </p:sp>
      <p:sp>
        <p:nvSpPr>
          <p:cNvPr id="4" name="Slide Number Placeholder 3"/>
          <p:cNvSpPr>
            <a:spLocks noGrp="1"/>
          </p:cNvSpPr>
          <p:nvPr>
            <p:ph type="sldNum" sz="quarter" idx="10"/>
          </p:nvPr>
        </p:nvSpPr>
        <p:spPr/>
        <p:txBody>
          <a:bodyPr/>
          <a:lstStyle/>
          <a:p>
            <a:fld id="{8AF94AB1-5A56-42A1-8549-DDA77F4F0B8D}" type="slidenum">
              <a:rPr lang="en-CA" smtClean="0">
                <a:solidFill>
                  <a:prstClr val="black"/>
                </a:solidFill>
              </a:rPr>
              <a:pPr/>
              <a:t>235</a:t>
            </a:fld>
            <a:endParaRPr lang="en-CA">
              <a:solidFill>
                <a:prstClr val="black"/>
              </a:solidFill>
            </a:endParaRPr>
          </a:p>
        </p:txBody>
      </p:sp>
    </p:spTree>
    <p:extLst>
      <p:ext uri="{BB962C8B-B14F-4D97-AF65-F5344CB8AC3E}">
        <p14:creationId xmlns:p14="http://schemas.microsoft.com/office/powerpoint/2010/main" val="449047444"/>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And </a:t>
            </a:r>
            <a:r>
              <a:rPr lang="en-CA" sz="1200" kern="1200" dirty="0" smtClean="0">
                <a:solidFill>
                  <a:schemeClr val="tx1"/>
                </a:solidFill>
                <a:effectLst/>
                <a:latin typeface="+mn-lt"/>
                <a:ea typeface="+mn-ea"/>
                <a:cs typeface="+mn-cs"/>
              </a:rPr>
              <a:t>when you can do this, then you can look at your design decisions and playtest results and ask, "Is this doing what we want? If not, what can we change to get us closer to our goal?" But if that goal is just to </a:t>
            </a:r>
            <a:endParaRPr lang="en-CA" dirty="0"/>
          </a:p>
        </p:txBody>
      </p:sp>
      <p:sp>
        <p:nvSpPr>
          <p:cNvPr id="4" name="Slide Number Placeholder 3"/>
          <p:cNvSpPr>
            <a:spLocks noGrp="1"/>
          </p:cNvSpPr>
          <p:nvPr>
            <p:ph type="sldNum" sz="quarter" idx="10"/>
          </p:nvPr>
        </p:nvSpPr>
        <p:spPr/>
        <p:txBody>
          <a:bodyPr/>
          <a:lstStyle/>
          <a:p>
            <a:fld id="{8AF94AB1-5A56-42A1-8549-DDA77F4F0B8D}" type="slidenum">
              <a:rPr lang="en-CA" smtClean="0">
                <a:solidFill>
                  <a:prstClr val="black"/>
                </a:solidFill>
              </a:rPr>
              <a:pPr/>
              <a:t>236</a:t>
            </a:fld>
            <a:endParaRPr lang="en-CA">
              <a:solidFill>
                <a:prstClr val="black"/>
              </a:solidFill>
            </a:endParaRPr>
          </a:p>
        </p:txBody>
      </p:sp>
    </p:spTree>
    <p:extLst>
      <p:ext uri="{BB962C8B-B14F-4D97-AF65-F5344CB8AC3E}">
        <p14:creationId xmlns:p14="http://schemas.microsoft.com/office/powerpoint/2010/main" val="75674369"/>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a:t>
            </a:r>
            <a:r>
              <a:rPr lang="en-CA" sz="1200" kern="1200" dirty="0" smtClean="0">
                <a:solidFill>
                  <a:schemeClr val="tx1"/>
                </a:solidFill>
                <a:effectLst/>
                <a:latin typeface="+mn-lt"/>
                <a:ea typeface="+mn-ea"/>
                <a:cs typeface="+mn-cs"/>
              </a:rPr>
              <a:t>have the game be fun" then you just spiral into a million subjective arguments and will quickly just want to wither up and die.</a:t>
            </a:r>
          </a:p>
        </p:txBody>
      </p:sp>
      <p:sp>
        <p:nvSpPr>
          <p:cNvPr id="4" name="Slide Number Placeholder 3"/>
          <p:cNvSpPr>
            <a:spLocks noGrp="1"/>
          </p:cNvSpPr>
          <p:nvPr>
            <p:ph type="sldNum" sz="quarter" idx="10"/>
          </p:nvPr>
        </p:nvSpPr>
        <p:spPr/>
        <p:txBody>
          <a:bodyPr/>
          <a:lstStyle/>
          <a:p>
            <a:fld id="{8AF94AB1-5A56-42A1-8549-DDA77F4F0B8D}" type="slidenum">
              <a:rPr lang="en-CA" smtClean="0">
                <a:solidFill>
                  <a:prstClr val="black"/>
                </a:solidFill>
              </a:rPr>
              <a:pPr/>
              <a:t>237</a:t>
            </a:fld>
            <a:endParaRPr lang="en-CA">
              <a:solidFill>
                <a:prstClr val="black"/>
              </a:solidFill>
            </a:endParaRPr>
          </a:p>
        </p:txBody>
      </p:sp>
    </p:spTree>
    <p:extLst>
      <p:ext uri="{BB962C8B-B14F-4D97-AF65-F5344CB8AC3E}">
        <p14:creationId xmlns:p14="http://schemas.microsoft.com/office/powerpoint/2010/main" val="53285003"/>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To </a:t>
            </a:r>
            <a:r>
              <a:rPr lang="en-CA" sz="1200" kern="1200" dirty="0" smtClean="0">
                <a:solidFill>
                  <a:schemeClr val="tx1"/>
                </a:solidFill>
                <a:effectLst/>
                <a:latin typeface="+mn-lt"/>
                <a:ea typeface="+mn-ea"/>
                <a:cs typeface="+mn-cs"/>
              </a:rPr>
              <a:t>be briefly tangible, we were recently </a:t>
            </a:r>
            <a:r>
              <a:rPr lang="en-CA" sz="1200" kern="1200" dirty="0" err="1" smtClean="0">
                <a:solidFill>
                  <a:schemeClr val="tx1"/>
                </a:solidFill>
                <a:effectLst/>
                <a:latin typeface="+mn-lt"/>
                <a:ea typeface="+mn-ea"/>
                <a:cs typeface="+mn-cs"/>
              </a:rPr>
              <a:t>playtesting</a:t>
            </a:r>
            <a:r>
              <a:rPr lang="en-CA" sz="1200" kern="1200" dirty="0" smtClean="0">
                <a:solidFill>
                  <a:schemeClr val="tx1"/>
                </a:solidFill>
                <a:effectLst/>
                <a:latin typeface="+mn-lt"/>
                <a:ea typeface="+mn-ea"/>
                <a:cs typeface="+mn-cs"/>
              </a:rPr>
              <a:t> </a:t>
            </a:r>
            <a:r>
              <a:rPr lang="en-CA" sz="1200" kern="1200" dirty="0" err="1" smtClean="0">
                <a:solidFill>
                  <a:schemeClr val="tx1"/>
                </a:solidFill>
                <a:effectLst/>
                <a:latin typeface="+mn-lt"/>
                <a:ea typeface="+mn-ea"/>
                <a:cs typeface="+mn-cs"/>
              </a:rPr>
              <a:t>Firewatch</a:t>
            </a:r>
            <a:r>
              <a:rPr lang="en-CA" sz="1200" kern="1200" dirty="0" smtClean="0">
                <a:solidFill>
                  <a:schemeClr val="tx1"/>
                </a:solidFill>
                <a:effectLst/>
                <a:latin typeface="+mn-lt"/>
                <a:ea typeface="+mn-ea"/>
                <a:cs typeface="+mn-cs"/>
              </a:rPr>
              <a:t>, and there’s a bit right at the beginning where the player discovers someone is setting off some</a:t>
            </a:r>
          </a:p>
        </p:txBody>
      </p:sp>
      <p:sp>
        <p:nvSpPr>
          <p:cNvPr id="4" name="Slide Number Placeholder 3"/>
          <p:cNvSpPr>
            <a:spLocks noGrp="1"/>
          </p:cNvSpPr>
          <p:nvPr>
            <p:ph type="sldNum" sz="quarter" idx="10"/>
          </p:nvPr>
        </p:nvSpPr>
        <p:spPr/>
        <p:txBody>
          <a:bodyPr/>
          <a:lstStyle/>
          <a:p>
            <a:fld id="{8AF94AB1-5A56-42A1-8549-DDA77F4F0B8D}" type="slidenum">
              <a:rPr lang="en-CA" smtClean="0">
                <a:solidFill>
                  <a:prstClr val="black"/>
                </a:solidFill>
              </a:rPr>
              <a:pPr/>
              <a:t>238</a:t>
            </a:fld>
            <a:endParaRPr lang="en-CA">
              <a:solidFill>
                <a:prstClr val="black"/>
              </a:solidFill>
            </a:endParaRPr>
          </a:p>
        </p:txBody>
      </p:sp>
    </p:spTree>
    <p:extLst>
      <p:ext uri="{BB962C8B-B14F-4D97-AF65-F5344CB8AC3E}">
        <p14:creationId xmlns:p14="http://schemas.microsoft.com/office/powerpoint/2010/main" val="164427539"/>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fireworks</a:t>
            </a:r>
            <a:r>
              <a:rPr lang="en-CA" sz="1200" kern="1200" dirty="0" smtClean="0">
                <a:solidFill>
                  <a:schemeClr val="tx1"/>
                </a:solidFill>
                <a:effectLst/>
                <a:latin typeface="+mn-lt"/>
                <a:ea typeface="+mn-ea"/>
                <a:cs typeface="+mn-cs"/>
              </a:rPr>
              <a:t>, which during the middle of fire season is obviously a seriously bad idea. The player has to find their way toward where the fireworks are coming from. Now, </a:t>
            </a:r>
            <a:r>
              <a:rPr lang="en-CA" sz="1200" kern="1200" dirty="0" err="1" smtClean="0">
                <a:solidFill>
                  <a:schemeClr val="tx1"/>
                </a:solidFill>
                <a:effectLst/>
                <a:latin typeface="+mn-lt"/>
                <a:ea typeface="+mn-ea"/>
                <a:cs typeface="+mn-cs"/>
              </a:rPr>
              <a:t>Firewatch</a:t>
            </a:r>
            <a:r>
              <a:rPr lang="en-CA" sz="1200" kern="1200" dirty="0" smtClean="0">
                <a:solidFill>
                  <a:schemeClr val="tx1"/>
                </a:solidFill>
                <a:effectLst/>
                <a:latin typeface="+mn-lt"/>
                <a:ea typeface="+mn-ea"/>
                <a:cs typeface="+mn-cs"/>
              </a:rPr>
              <a:t> is supposed to be a game about</a:t>
            </a:r>
          </a:p>
        </p:txBody>
      </p:sp>
      <p:sp>
        <p:nvSpPr>
          <p:cNvPr id="4" name="Slide Number Placeholder 3"/>
          <p:cNvSpPr>
            <a:spLocks noGrp="1"/>
          </p:cNvSpPr>
          <p:nvPr>
            <p:ph type="sldNum" sz="quarter" idx="10"/>
          </p:nvPr>
        </p:nvSpPr>
        <p:spPr/>
        <p:txBody>
          <a:bodyPr/>
          <a:lstStyle/>
          <a:p>
            <a:fld id="{8AF94AB1-5A56-42A1-8549-DDA77F4F0B8D}" type="slidenum">
              <a:rPr lang="en-CA" smtClean="0">
                <a:solidFill>
                  <a:prstClr val="black"/>
                </a:solidFill>
              </a:rPr>
              <a:pPr/>
              <a:t>239</a:t>
            </a:fld>
            <a:endParaRPr lang="en-CA">
              <a:solidFill>
                <a:prstClr val="black"/>
              </a:solidFill>
            </a:endParaRPr>
          </a:p>
        </p:txBody>
      </p:sp>
    </p:spTree>
    <p:extLst>
      <p:ext uri="{BB962C8B-B14F-4D97-AF65-F5344CB8AC3E}">
        <p14:creationId xmlns:p14="http://schemas.microsoft.com/office/powerpoint/2010/main" val="2184126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Relationships</a:t>
            </a:r>
            <a:endParaRPr lang="en-US"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24</a:t>
            </a:fld>
            <a:endParaRPr lang="en-US">
              <a:solidFill>
                <a:srgbClr val="000000"/>
              </a:solidFill>
            </a:endParaRPr>
          </a:p>
        </p:txBody>
      </p:sp>
    </p:spTree>
    <p:extLst>
      <p:ext uri="{BB962C8B-B14F-4D97-AF65-F5344CB8AC3E}">
        <p14:creationId xmlns:p14="http://schemas.microsoft.com/office/powerpoint/2010/main" val="3308677671"/>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narrative </a:t>
            </a:r>
            <a:r>
              <a:rPr lang="en-CA" sz="1200" kern="1200" dirty="0" smtClean="0">
                <a:solidFill>
                  <a:schemeClr val="tx1"/>
                </a:solidFill>
                <a:effectLst/>
                <a:latin typeface="+mn-lt"/>
                <a:ea typeface="+mn-ea"/>
                <a:cs typeface="+mn-cs"/>
              </a:rPr>
              <a:t>and</a:t>
            </a:r>
          </a:p>
        </p:txBody>
      </p:sp>
      <p:sp>
        <p:nvSpPr>
          <p:cNvPr id="4" name="Slide Number Placeholder 3"/>
          <p:cNvSpPr>
            <a:spLocks noGrp="1"/>
          </p:cNvSpPr>
          <p:nvPr>
            <p:ph type="sldNum" sz="quarter" idx="10"/>
          </p:nvPr>
        </p:nvSpPr>
        <p:spPr/>
        <p:txBody>
          <a:bodyPr/>
          <a:lstStyle/>
          <a:p>
            <a:fld id="{8AF94AB1-5A56-42A1-8549-DDA77F4F0B8D}" type="slidenum">
              <a:rPr lang="en-CA" smtClean="0">
                <a:solidFill>
                  <a:prstClr val="black"/>
                </a:solidFill>
              </a:rPr>
              <a:pPr/>
              <a:t>240</a:t>
            </a:fld>
            <a:endParaRPr lang="en-CA">
              <a:solidFill>
                <a:prstClr val="black"/>
              </a:solidFill>
            </a:endParaRPr>
          </a:p>
        </p:txBody>
      </p:sp>
    </p:spTree>
    <p:extLst>
      <p:ext uri="{BB962C8B-B14F-4D97-AF65-F5344CB8AC3E}">
        <p14:creationId xmlns:p14="http://schemas.microsoft.com/office/powerpoint/2010/main" val="2605783865"/>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exploration</a:t>
            </a:r>
            <a:r>
              <a:rPr lang="en-CA" sz="1200" kern="1200" dirty="0" smtClean="0">
                <a:solidFill>
                  <a:schemeClr val="tx1"/>
                </a:solidFill>
                <a:effectLst/>
                <a:latin typeface="+mn-lt"/>
                <a:ea typeface="+mn-ea"/>
                <a:cs typeface="+mn-cs"/>
              </a:rPr>
              <a:t>, but this bit is right near the beginning and we didn’t really mean for the path to be unclear. But testing it, people totally got</a:t>
            </a:r>
          </a:p>
        </p:txBody>
      </p:sp>
      <p:sp>
        <p:nvSpPr>
          <p:cNvPr id="4" name="Slide Number Placeholder 3"/>
          <p:cNvSpPr>
            <a:spLocks noGrp="1"/>
          </p:cNvSpPr>
          <p:nvPr>
            <p:ph type="sldNum" sz="quarter" idx="10"/>
          </p:nvPr>
        </p:nvSpPr>
        <p:spPr/>
        <p:txBody>
          <a:bodyPr/>
          <a:lstStyle/>
          <a:p>
            <a:fld id="{8AF94AB1-5A56-42A1-8549-DDA77F4F0B8D}" type="slidenum">
              <a:rPr lang="en-CA" smtClean="0">
                <a:solidFill>
                  <a:prstClr val="black"/>
                </a:solidFill>
              </a:rPr>
              <a:pPr/>
              <a:t>241</a:t>
            </a:fld>
            <a:endParaRPr lang="en-CA">
              <a:solidFill>
                <a:prstClr val="black"/>
              </a:solidFill>
            </a:endParaRPr>
          </a:p>
        </p:txBody>
      </p:sp>
    </p:spTree>
    <p:extLst>
      <p:ext uri="{BB962C8B-B14F-4D97-AF65-F5344CB8AC3E}">
        <p14:creationId xmlns:p14="http://schemas.microsoft.com/office/powerpoint/2010/main" val="1794377614"/>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lost</a:t>
            </a:r>
            <a:r>
              <a:rPr lang="en-CA" sz="1200" kern="1200" dirty="0" smtClean="0">
                <a:solidFill>
                  <a:schemeClr val="tx1"/>
                </a:solidFill>
                <a:effectLst/>
                <a:latin typeface="+mn-lt"/>
                <a:ea typeface="+mn-ea"/>
                <a:cs typeface="+mn-cs"/>
              </a:rPr>
              <a:t>! Not necessarily in a bad way, some people even said they</a:t>
            </a:r>
          </a:p>
        </p:txBody>
      </p:sp>
      <p:sp>
        <p:nvSpPr>
          <p:cNvPr id="4" name="Slide Number Placeholder 3"/>
          <p:cNvSpPr>
            <a:spLocks noGrp="1"/>
          </p:cNvSpPr>
          <p:nvPr>
            <p:ph type="sldNum" sz="quarter" idx="10"/>
          </p:nvPr>
        </p:nvSpPr>
        <p:spPr/>
        <p:txBody>
          <a:bodyPr/>
          <a:lstStyle/>
          <a:p>
            <a:fld id="{8AF94AB1-5A56-42A1-8549-DDA77F4F0B8D}" type="slidenum">
              <a:rPr lang="en-CA" smtClean="0">
                <a:solidFill>
                  <a:prstClr val="black"/>
                </a:solidFill>
              </a:rPr>
              <a:pPr/>
              <a:t>242</a:t>
            </a:fld>
            <a:endParaRPr lang="en-CA">
              <a:solidFill>
                <a:prstClr val="black"/>
              </a:solidFill>
            </a:endParaRPr>
          </a:p>
        </p:txBody>
      </p:sp>
    </p:spTree>
    <p:extLst>
      <p:ext uri="{BB962C8B-B14F-4D97-AF65-F5344CB8AC3E}">
        <p14:creationId xmlns:p14="http://schemas.microsoft.com/office/powerpoint/2010/main" val="3140365213"/>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a:t>
            </a:r>
            <a:r>
              <a:rPr lang="en-CA" sz="1200" kern="1200" dirty="0" smtClean="0">
                <a:solidFill>
                  <a:schemeClr val="tx1"/>
                </a:solidFill>
                <a:effectLst/>
                <a:latin typeface="+mn-lt"/>
                <a:ea typeface="+mn-ea"/>
                <a:cs typeface="+mn-cs"/>
              </a:rPr>
              <a:t>enjoyed the exploration” but it was totally not at all what we intended for that moment. So even though it was </a:t>
            </a:r>
            <a:r>
              <a:rPr lang="en-CA" sz="1200" kern="1200" dirty="0" err="1" smtClean="0">
                <a:solidFill>
                  <a:schemeClr val="tx1"/>
                </a:solidFill>
                <a:effectLst/>
                <a:latin typeface="+mn-lt"/>
                <a:ea typeface="+mn-ea"/>
                <a:cs typeface="+mn-cs"/>
              </a:rPr>
              <a:t>kinda</a:t>
            </a:r>
            <a:r>
              <a:rPr lang="en-CA" sz="1200" kern="1200" dirty="0" smtClean="0">
                <a:solidFill>
                  <a:schemeClr val="tx1"/>
                </a:solidFill>
                <a:effectLst/>
                <a:latin typeface="+mn-lt"/>
                <a:ea typeface="+mn-ea"/>
                <a:cs typeface="+mn-cs"/>
              </a:rPr>
              <a:t> positive, if we left it as-is, it would have made the bit later where we intentionally wanted the player to be a little lost feel same-y and taxing, instead of interesting like that initial getting lost moment was. So we improved the</a:t>
            </a:r>
          </a:p>
        </p:txBody>
      </p:sp>
      <p:sp>
        <p:nvSpPr>
          <p:cNvPr id="4" name="Slide Number Placeholder 3"/>
          <p:cNvSpPr>
            <a:spLocks noGrp="1"/>
          </p:cNvSpPr>
          <p:nvPr>
            <p:ph type="sldNum" sz="quarter" idx="10"/>
          </p:nvPr>
        </p:nvSpPr>
        <p:spPr/>
        <p:txBody>
          <a:bodyPr/>
          <a:lstStyle/>
          <a:p>
            <a:fld id="{8AF94AB1-5A56-42A1-8549-DDA77F4F0B8D}" type="slidenum">
              <a:rPr lang="en-CA" smtClean="0">
                <a:solidFill>
                  <a:prstClr val="black"/>
                </a:solidFill>
              </a:rPr>
              <a:pPr/>
              <a:t>243</a:t>
            </a:fld>
            <a:endParaRPr lang="en-CA">
              <a:solidFill>
                <a:prstClr val="black"/>
              </a:solidFill>
            </a:endParaRPr>
          </a:p>
        </p:txBody>
      </p:sp>
    </p:spTree>
    <p:extLst>
      <p:ext uri="{BB962C8B-B14F-4D97-AF65-F5344CB8AC3E}">
        <p14:creationId xmlns:p14="http://schemas.microsoft.com/office/powerpoint/2010/main" val="59416559"/>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err="1" smtClean="0">
                <a:solidFill>
                  <a:schemeClr val="tx1"/>
                </a:solidFill>
                <a:effectLst/>
                <a:latin typeface="+mn-lt"/>
                <a:ea typeface="+mn-ea"/>
                <a:cs typeface="+mn-cs"/>
              </a:rPr>
              <a:t>wayfinding</a:t>
            </a:r>
            <a:r>
              <a:rPr lang="en-CA" sz="1200" kern="120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in that area and will obviously keep looking out for that in </a:t>
            </a:r>
            <a:r>
              <a:rPr lang="en-CA" sz="1200" kern="1200" dirty="0" err="1" smtClean="0">
                <a:solidFill>
                  <a:schemeClr val="tx1"/>
                </a:solidFill>
                <a:effectLst/>
                <a:latin typeface="+mn-lt"/>
                <a:ea typeface="+mn-ea"/>
                <a:cs typeface="+mn-cs"/>
              </a:rPr>
              <a:t>playtesting</a:t>
            </a:r>
            <a:r>
              <a:rPr lang="en-CA" sz="1200" kern="120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8AF94AB1-5A56-42A1-8549-DDA77F4F0B8D}" type="slidenum">
              <a:rPr lang="en-CA" smtClean="0">
                <a:solidFill>
                  <a:prstClr val="black"/>
                </a:solidFill>
              </a:rPr>
              <a:pPr/>
              <a:t>244</a:t>
            </a:fld>
            <a:endParaRPr lang="en-CA">
              <a:solidFill>
                <a:prstClr val="black"/>
              </a:solidFill>
            </a:endParaRPr>
          </a:p>
        </p:txBody>
      </p:sp>
    </p:spTree>
    <p:extLst>
      <p:ext uri="{BB962C8B-B14F-4D97-AF65-F5344CB8AC3E}">
        <p14:creationId xmlns:p14="http://schemas.microsoft.com/office/powerpoint/2010/main" val="1987669774"/>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Okay </a:t>
            </a:r>
            <a:r>
              <a:rPr lang="en-CA" sz="1200" kern="1200" dirty="0" smtClean="0">
                <a:solidFill>
                  <a:schemeClr val="tx1"/>
                </a:solidFill>
                <a:effectLst/>
                <a:latin typeface="+mn-lt"/>
                <a:ea typeface="+mn-ea"/>
                <a:cs typeface="+mn-cs"/>
              </a:rPr>
              <a:t>so, this notion of design intent does stand in contrast to something that some folks talk about pretty frequently, </a:t>
            </a:r>
            <a:endParaRPr lang="en-CA" dirty="0"/>
          </a:p>
        </p:txBody>
      </p:sp>
      <p:sp>
        <p:nvSpPr>
          <p:cNvPr id="4" name="Slide Number Placeholder 3"/>
          <p:cNvSpPr>
            <a:spLocks noGrp="1"/>
          </p:cNvSpPr>
          <p:nvPr>
            <p:ph type="sldNum" sz="quarter" idx="10"/>
          </p:nvPr>
        </p:nvSpPr>
        <p:spPr/>
        <p:txBody>
          <a:bodyPr/>
          <a:lstStyle/>
          <a:p>
            <a:fld id="{8AF94AB1-5A56-42A1-8549-DDA77F4F0B8D}" type="slidenum">
              <a:rPr lang="en-CA" smtClean="0">
                <a:solidFill>
                  <a:prstClr val="black"/>
                </a:solidFill>
              </a:rPr>
              <a:pPr/>
              <a:t>245</a:t>
            </a:fld>
            <a:endParaRPr lang="en-CA">
              <a:solidFill>
                <a:prstClr val="black"/>
              </a:solidFill>
            </a:endParaRPr>
          </a:p>
        </p:txBody>
      </p:sp>
    </p:spTree>
    <p:extLst>
      <p:ext uri="{BB962C8B-B14F-4D97-AF65-F5344CB8AC3E}">
        <p14:creationId xmlns:p14="http://schemas.microsoft.com/office/powerpoint/2010/main" val="612194709"/>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building </a:t>
            </a:r>
            <a:r>
              <a:rPr lang="en-CA" sz="1200" kern="1200" dirty="0" smtClean="0">
                <a:solidFill>
                  <a:schemeClr val="tx1"/>
                </a:solidFill>
                <a:effectLst/>
                <a:latin typeface="+mn-lt"/>
                <a:ea typeface="+mn-ea"/>
                <a:cs typeface="+mn-cs"/>
              </a:rPr>
              <a:t>a "Minimum Viable Product" or MVP. Because honestly, as far as games are concerned,</a:t>
            </a:r>
            <a:endParaRPr lang="en-CA" dirty="0"/>
          </a:p>
        </p:txBody>
      </p:sp>
      <p:sp>
        <p:nvSpPr>
          <p:cNvPr id="4" name="Slide Number Placeholder 3"/>
          <p:cNvSpPr>
            <a:spLocks noGrp="1"/>
          </p:cNvSpPr>
          <p:nvPr>
            <p:ph type="sldNum" sz="quarter" idx="10"/>
          </p:nvPr>
        </p:nvSpPr>
        <p:spPr/>
        <p:txBody>
          <a:bodyPr/>
          <a:lstStyle/>
          <a:p>
            <a:fld id="{8AF94AB1-5A56-42A1-8549-DDA77F4F0B8D}" type="slidenum">
              <a:rPr lang="en-CA" smtClean="0">
                <a:solidFill>
                  <a:prstClr val="black"/>
                </a:solidFill>
              </a:rPr>
              <a:pPr/>
              <a:t>246</a:t>
            </a:fld>
            <a:endParaRPr lang="en-CA">
              <a:solidFill>
                <a:prstClr val="black"/>
              </a:solidFill>
            </a:endParaRPr>
          </a:p>
        </p:txBody>
      </p:sp>
    </p:spTree>
    <p:extLst>
      <p:ext uri="{BB962C8B-B14F-4D97-AF65-F5344CB8AC3E}">
        <p14:creationId xmlns:p14="http://schemas.microsoft.com/office/powerpoint/2010/main" val="3502576650"/>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an </a:t>
            </a:r>
            <a:r>
              <a:rPr lang="en-CA" sz="1200" kern="1200" dirty="0" smtClean="0">
                <a:solidFill>
                  <a:schemeClr val="tx1"/>
                </a:solidFill>
                <a:effectLst/>
                <a:latin typeface="+mn-lt"/>
                <a:ea typeface="+mn-ea"/>
                <a:cs typeface="+mn-cs"/>
              </a:rPr>
              <a:t>MVP is </a:t>
            </a:r>
            <a:r>
              <a:rPr lang="en-CA" sz="1200" kern="1200" dirty="0" err="1" smtClean="0">
                <a:solidFill>
                  <a:schemeClr val="tx1"/>
                </a:solidFill>
                <a:effectLst/>
                <a:latin typeface="+mn-lt"/>
                <a:ea typeface="+mn-ea"/>
                <a:cs typeface="+mn-cs"/>
              </a:rPr>
              <a:t>kinda</a:t>
            </a:r>
            <a:r>
              <a:rPr lang="en-CA" sz="1200" kern="1200" dirty="0" smtClean="0">
                <a:solidFill>
                  <a:schemeClr val="tx1"/>
                </a:solidFill>
                <a:effectLst/>
                <a:latin typeface="+mn-lt"/>
                <a:ea typeface="+mn-ea"/>
                <a:cs typeface="+mn-cs"/>
              </a:rPr>
              <a:t> bullshit. The notion of an MVP is basically</a:t>
            </a:r>
            <a:endParaRPr lang="en-CA" dirty="0"/>
          </a:p>
        </p:txBody>
      </p:sp>
      <p:sp>
        <p:nvSpPr>
          <p:cNvPr id="4" name="Slide Number Placeholder 3"/>
          <p:cNvSpPr>
            <a:spLocks noGrp="1"/>
          </p:cNvSpPr>
          <p:nvPr>
            <p:ph type="sldNum" sz="quarter" idx="10"/>
          </p:nvPr>
        </p:nvSpPr>
        <p:spPr/>
        <p:txBody>
          <a:bodyPr/>
          <a:lstStyle/>
          <a:p>
            <a:fld id="{8AF94AB1-5A56-42A1-8549-DDA77F4F0B8D}" type="slidenum">
              <a:rPr lang="en-CA" smtClean="0">
                <a:solidFill>
                  <a:prstClr val="black"/>
                </a:solidFill>
              </a:rPr>
              <a:pPr/>
              <a:t>247</a:t>
            </a:fld>
            <a:endParaRPr lang="en-CA">
              <a:solidFill>
                <a:prstClr val="black"/>
              </a:solidFill>
            </a:endParaRPr>
          </a:p>
        </p:txBody>
      </p:sp>
    </p:spTree>
    <p:extLst>
      <p:ext uri="{BB962C8B-B14F-4D97-AF65-F5344CB8AC3E}">
        <p14:creationId xmlns:p14="http://schemas.microsoft.com/office/powerpoint/2010/main" val="1270858322"/>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To </a:t>
            </a:r>
            <a:r>
              <a:rPr lang="en-CA" sz="1200" kern="1200" dirty="0" smtClean="0">
                <a:solidFill>
                  <a:schemeClr val="tx1"/>
                </a:solidFill>
                <a:effectLst/>
                <a:latin typeface="+mn-lt"/>
                <a:ea typeface="+mn-ea"/>
                <a:cs typeface="+mn-cs"/>
              </a:rPr>
              <a:t>build the simplest, cheapest version of something imaginable, putting that in front of people and then changing/updating it in response to what they find attractive or appealing.</a:t>
            </a:r>
            <a:endParaRPr lang="en-CA" dirty="0"/>
          </a:p>
        </p:txBody>
      </p:sp>
      <p:sp>
        <p:nvSpPr>
          <p:cNvPr id="4" name="Slide Number Placeholder 3"/>
          <p:cNvSpPr>
            <a:spLocks noGrp="1"/>
          </p:cNvSpPr>
          <p:nvPr>
            <p:ph type="sldNum" sz="quarter" idx="10"/>
          </p:nvPr>
        </p:nvSpPr>
        <p:spPr/>
        <p:txBody>
          <a:bodyPr/>
          <a:lstStyle/>
          <a:p>
            <a:fld id="{8AF94AB1-5A56-42A1-8549-DDA77F4F0B8D}" type="slidenum">
              <a:rPr lang="en-CA" smtClean="0">
                <a:solidFill>
                  <a:prstClr val="black"/>
                </a:solidFill>
              </a:rPr>
              <a:pPr/>
              <a:t>248</a:t>
            </a:fld>
            <a:endParaRPr lang="en-CA">
              <a:solidFill>
                <a:prstClr val="black"/>
              </a:solidFill>
            </a:endParaRPr>
          </a:p>
        </p:txBody>
      </p:sp>
    </p:spTree>
    <p:extLst>
      <p:ext uri="{BB962C8B-B14F-4D97-AF65-F5344CB8AC3E}">
        <p14:creationId xmlns:p14="http://schemas.microsoft.com/office/powerpoint/2010/main" val="1853291763"/>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Wait</a:t>
            </a:r>
            <a:r>
              <a:rPr lang="en-CA" sz="1200" kern="1200" dirty="0" smtClean="0">
                <a:solidFill>
                  <a:schemeClr val="tx1"/>
                </a:solidFill>
                <a:effectLst/>
                <a:latin typeface="+mn-lt"/>
                <a:ea typeface="+mn-ea"/>
                <a:cs typeface="+mn-cs"/>
              </a:rPr>
              <a:t>, that sounds a lot like what we've been talking about right? Except, in almost all discussion of MVPs, there's something missing</a:t>
            </a:r>
            <a:endParaRPr lang="en-CA" dirty="0"/>
          </a:p>
        </p:txBody>
      </p:sp>
      <p:sp>
        <p:nvSpPr>
          <p:cNvPr id="4" name="Slide Number Placeholder 3"/>
          <p:cNvSpPr>
            <a:spLocks noGrp="1"/>
          </p:cNvSpPr>
          <p:nvPr>
            <p:ph type="sldNum" sz="quarter" idx="10"/>
          </p:nvPr>
        </p:nvSpPr>
        <p:spPr/>
        <p:txBody>
          <a:bodyPr/>
          <a:lstStyle/>
          <a:p>
            <a:fld id="{8AF94AB1-5A56-42A1-8549-DDA77F4F0B8D}" type="slidenum">
              <a:rPr lang="en-CA" smtClean="0">
                <a:solidFill>
                  <a:prstClr val="black"/>
                </a:solidFill>
              </a:rPr>
              <a:pPr/>
              <a:t>249</a:t>
            </a:fld>
            <a:endParaRPr lang="en-CA">
              <a:solidFill>
                <a:prstClr val="black"/>
              </a:solidFill>
            </a:endParaRPr>
          </a:p>
        </p:txBody>
      </p:sp>
    </p:spTree>
    <p:extLst>
      <p:ext uri="{BB962C8B-B14F-4D97-AF65-F5344CB8AC3E}">
        <p14:creationId xmlns:p14="http://schemas.microsoft.com/office/powerpoint/2010/main" val="3128204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Mastery…</a:t>
            </a:r>
            <a:endParaRPr lang="en-US"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25</a:t>
            </a:fld>
            <a:endParaRPr lang="en-US">
              <a:solidFill>
                <a:srgbClr val="000000"/>
              </a:solidFill>
            </a:endParaRPr>
          </a:p>
        </p:txBody>
      </p:sp>
    </p:spTree>
    <p:extLst>
      <p:ext uri="{BB962C8B-B14F-4D97-AF65-F5344CB8AC3E}">
        <p14:creationId xmlns:p14="http://schemas.microsoft.com/office/powerpoint/2010/main" val="2382008315"/>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a vision. MVPs fall out</a:t>
            </a:r>
            <a:endParaRPr lang="en-CA" dirty="0"/>
          </a:p>
        </p:txBody>
      </p:sp>
      <p:sp>
        <p:nvSpPr>
          <p:cNvPr id="4" name="Slide Number Placeholder 3"/>
          <p:cNvSpPr>
            <a:spLocks noGrp="1"/>
          </p:cNvSpPr>
          <p:nvPr>
            <p:ph type="sldNum" sz="quarter" idx="10"/>
          </p:nvPr>
        </p:nvSpPr>
        <p:spPr/>
        <p:txBody>
          <a:bodyPr/>
          <a:lstStyle/>
          <a:p>
            <a:fld id="{8AF94AB1-5A56-42A1-8549-DDA77F4F0B8D}" type="slidenum">
              <a:rPr lang="en-CA" smtClean="0">
                <a:solidFill>
                  <a:prstClr val="black"/>
                </a:solidFill>
              </a:rPr>
              <a:pPr/>
              <a:t>250</a:t>
            </a:fld>
            <a:endParaRPr lang="en-CA">
              <a:solidFill>
                <a:prstClr val="black"/>
              </a:solidFill>
            </a:endParaRPr>
          </a:p>
        </p:txBody>
      </p:sp>
    </p:spTree>
    <p:extLst>
      <p:ext uri="{BB962C8B-B14F-4D97-AF65-F5344CB8AC3E}">
        <p14:creationId xmlns:p14="http://schemas.microsoft.com/office/powerpoint/2010/main" val="4003196336"/>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garbage </a:t>
            </a:r>
            <a:r>
              <a:rPr lang="en-CA" sz="1200" kern="1200" dirty="0" smtClean="0">
                <a:solidFill>
                  <a:schemeClr val="tx1"/>
                </a:solidFill>
                <a:effectLst/>
                <a:latin typeface="+mn-lt"/>
                <a:ea typeface="+mn-ea"/>
                <a:cs typeface="+mn-cs"/>
              </a:rPr>
              <a:t>heap of Silicon Valley </a:t>
            </a:r>
            <a:r>
              <a:rPr lang="en-CA" sz="1200" kern="1200" dirty="0" err="1" smtClean="0">
                <a:solidFill>
                  <a:schemeClr val="tx1"/>
                </a:solidFill>
                <a:effectLst/>
                <a:latin typeface="+mn-lt"/>
                <a:ea typeface="+mn-ea"/>
                <a:cs typeface="+mn-cs"/>
              </a:rPr>
              <a:t>startup</a:t>
            </a:r>
            <a:r>
              <a:rPr lang="en-CA" sz="1200" kern="1200" dirty="0" smtClean="0">
                <a:solidFill>
                  <a:schemeClr val="tx1"/>
                </a:solidFill>
                <a:effectLst/>
                <a:latin typeface="+mn-lt"/>
                <a:ea typeface="+mn-ea"/>
                <a:cs typeface="+mn-cs"/>
              </a:rPr>
              <a:t> culture where the only purpose for anything is to creating something worth selling, either to customers or to </a:t>
            </a:r>
            <a:endParaRPr lang="en-CA" dirty="0"/>
          </a:p>
        </p:txBody>
      </p:sp>
      <p:sp>
        <p:nvSpPr>
          <p:cNvPr id="4" name="Slide Number Placeholder 3"/>
          <p:cNvSpPr>
            <a:spLocks noGrp="1"/>
          </p:cNvSpPr>
          <p:nvPr>
            <p:ph type="sldNum" sz="quarter" idx="10"/>
          </p:nvPr>
        </p:nvSpPr>
        <p:spPr/>
        <p:txBody>
          <a:bodyPr/>
          <a:lstStyle/>
          <a:p>
            <a:fld id="{8AF94AB1-5A56-42A1-8549-DDA77F4F0B8D}" type="slidenum">
              <a:rPr lang="en-CA" smtClean="0">
                <a:solidFill>
                  <a:prstClr val="black"/>
                </a:solidFill>
              </a:rPr>
              <a:pPr/>
              <a:t>251</a:t>
            </a:fld>
            <a:endParaRPr lang="en-CA">
              <a:solidFill>
                <a:prstClr val="black"/>
              </a:solidFill>
            </a:endParaRPr>
          </a:p>
        </p:txBody>
      </p:sp>
    </p:spTree>
    <p:extLst>
      <p:ext uri="{BB962C8B-B14F-4D97-AF65-F5344CB8AC3E}">
        <p14:creationId xmlns:p14="http://schemas.microsoft.com/office/powerpoint/2010/main" val="4043005488"/>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to </a:t>
            </a:r>
            <a:r>
              <a:rPr lang="en-CA" sz="1200" kern="1200" dirty="0" smtClean="0">
                <a:solidFill>
                  <a:schemeClr val="tx1"/>
                </a:solidFill>
                <a:effectLst/>
                <a:latin typeface="+mn-lt"/>
                <a:ea typeface="+mn-ea"/>
                <a:cs typeface="+mn-cs"/>
              </a:rPr>
              <a:t>probably to another Silicon Valley company. If you're making some interesting</a:t>
            </a:r>
            <a:endParaRPr lang="en-CA" dirty="0"/>
          </a:p>
        </p:txBody>
      </p:sp>
      <p:sp>
        <p:nvSpPr>
          <p:cNvPr id="4" name="Slide Number Placeholder 3"/>
          <p:cNvSpPr>
            <a:spLocks noGrp="1"/>
          </p:cNvSpPr>
          <p:nvPr>
            <p:ph type="sldNum" sz="quarter" idx="10"/>
          </p:nvPr>
        </p:nvSpPr>
        <p:spPr/>
        <p:txBody>
          <a:bodyPr/>
          <a:lstStyle/>
          <a:p>
            <a:fld id="{8AF94AB1-5A56-42A1-8549-DDA77F4F0B8D}" type="slidenum">
              <a:rPr lang="en-CA" smtClean="0">
                <a:solidFill>
                  <a:prstClr val="black"/>
                </a:solidFill>
              </a:rPr>
              <a:pPr/>
              <a:t>252</a:t>
            </a:fld>
            <a:endParaRPr lang="en-CA">
              <a:solidFill>
                <a:prstClr val="black"/>
              </a:solidFill>
            </a:endParaRPr>
          </a:p>
        </p:txBody>
      </p:sp>
    </p:spTree>
    <p:extLst>
      <p:ext uri="{BB962C8B-B14F-4D97-AF65-F5344CB8AC3E}">
        <p14:creationId xmlns:p14="http://schemas.microsoft.com/office/powerpoint/2010/main" val="1362718202"/>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new </a:t>
            </a:r>
            <a:r>
              <a:rPr lang="en-CA" sz="1200" kern="1200" dirty="0" smtClean="0">
                <a:solidFill>
                  <a:schemeClr val="tx1"/>
                </a:solidFill>
                <a:effectLst/>
                <a:latin typeface="+mn-lt"/>
                <a:ea typeface="+mn-ea"/>
                <a:cs typeface="+mn-cs"/>
              </a:rPr>
              <a:t>communication software but early adopters are just using it to schedule </a:t>
            </a:r>
            <a:r>
              <a:rPr lang="en-CA" sz="1200" kern="1200" dirty="0" err="1" smtClean="0">
                <a:solidFill>
                  <a:schemeClr val="tx1"/>
                </a:solidFill>
                <a:effectLst/>
                <a:latin typeface="+mn-lt"/>
                <a:ea typeface="+mn-ea"/>
                <a:cs typeface="+mn-cs"/>
              </a:rPr>
              <a:t>Dr's</a:t>
            </a:r>
            <a:r>
              <a:rPr lang="en-CA" sz="1200" kern="1200" dirty="0" smtClean="0">
                <a:solidFill>
                  <a:schemeClr val="tx1"/>
                </a:solidFill>
                <a:effectLst/>
                <a:latin typeface="+mn-lt"/>
                <a:ea typeface="+mn-ea"/>
                <a:cs typeface="+mn-cs"/>
              </a:rPr>
              <a:t> appointments or something else absurd like that, well, you drop everything you originally wanted to do and</a:t>
            </a:r>
            <a:endParaRPr lang="en-CA" dirty="0" smtClean="0"/>
          </a:p>
          <a:p>
            <a:endParaRPr lang="en-CA" dirty="0"/>
          </a:p>
        </p:txBody>
      </p:sp>
      <p:sp>
        <p:nvSpPr>
          <p:cNvPr id="4" name="Slide Number Placeholder 3"/>
          <p:cNvSpPr>
            <a:spLocks noGrp="1"/>
          </p:cNvSpPr>
          <p:nvPr>
            <p:ph type="sldNum" sz="quarter" idx="10"/>
          </p:nvPr>
        </p:nvSpPr>
        <p:spPr/>
        <p:txBody>
          <a:bodyPr/>
          <a:lstStyle/>
          <a:p>
            <a:fld id="{8AF94AB1-5A56-42A1-8549-DDA77F4F0B8D}" type="slidenum">
              <a:rPr lang="en-CA" smtClean="0">
                <a:solidFill>
                  <a:prstClr val="black"/>
                </a:solidFill>
              </a:rPr>
              <a:pPr/>
              <a:t>253</a:t>
            </a:fld>
            <a:endParaRPr lang="en-CA">
              <a:solidFill>
                <a:prstClr val="black"/>
              </a:solidFill>
            </a:endParaRPr>
          </a:p>
        </p:txBody>
      </p:sp>
    </p:spTree>
    <p:extLst>
      <p:ext uri="{BB962C8B-B14F-4D97-AF65-F5344CB8AC3E}">
        <p14:creationId xmlns:p14="http://schemas.microsoft.com/office/powerpoint/2010/main" val="2366162994"/>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and </a:t>
            </a:r>
            <a:r>
              <a:rPr lang="en-CA" sz="1200" kern="1200" dirty="0" smtClean="0">
                <a:solidFill>
                  <a:schemeClr val="tx1"/>
                </a:solidFill>
                <a:effectLst/>
                <a:latin typeface="+mn-lt"/>
                <a:ea typeface="+mn-ea"/>
                <a:cs typeface="+mn-cs"/>
              </a:rPr>
              <a:t>"pivot" to now be making</a:t>
            </a:r>
            <a:endParaRPr lang="en-CA" dirty="0"/>
          </a:p>
        </p:txBody>
      </p:sp>
      <p:sp>
        <p:nvSpPr>
          <p:cNvPr id="4" name="Slide Number Placeholder 3"/>
          <p:cNvSpPr>
            <a:spLocks noGrp="1"/>
          </p:cNvSpPr>
          <p:nvPr>
            <p:ph type="sldNum" sz="quarter" idx="10"/>
          </p:nvPr>
        </p:nvSpPr>
        <p:spPr/>
        <p:txBody>
          <a:bodyPr/>
          <a:lstStyle/>
          <a:p>
            <a:fld id="{8AF94AB1-5A56-42A1-8549-DDA77F4F0B8D}" type="slidenum">
              <a:rPr lang="en-CA" smtClean="0">
                <a:solidFill>
                  <a:prstClr val="black"/>
                </a:solidFill>
              </a:rPr>
              <a:pPr/>
              <a:t>254</a:t>
            </a:fld>
            <a:endParaRPr lang="en-CA">
              <a:solidFill>
                <a:prstClr val="black"/>
              </a:solidFill>
            </a:endParaRPr>
          </a:p>
        </p:txBody>
      </p:sp>
    </p:spTree>
    <p:extLst>
      <p:ext uri="{BB962C8B-B14F-4D97-AF65-F5344CB8AC3E}">
        <p14:creationId xmlns:p14="http://schemas.microsoft.com/office/powerpoint/2010/main" val="2037729757"/>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scheduling </a:t>
            </a:r>
            <a:r>
              <a:rPr lang="en-CA" sz="1200" kern="1200" dirty="0" smtClean="0">
                <a:solidFill>
                  <a:schemeClr val="tx1"/>
                </a:solidFill>
                <a:effectLst/>
                <a:latin typeface="+mn-lt"/>
                <a:ea typeface="+mn-ea"/>
                <a:cs typeface="+mn-cs"/>
              </a:rPr>
              <a:t>software instead.</a:t>
            </a:r>
            <a:r>
              <a:rPr lang="en-CA" sz="1200" kern="1200" baseline="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I guess maybe there's value in this if all you care about is building a product to </a:t>
            </a:r>
          </a:p>
        </p:txBody>
      </p:sp>
      <p:sp>
        <p:nvSpPr>
          <p:cNvPr id="4" name="Slide Number Placeholder 3"/>
          <p:cNvSpPr>
            <a:spLocks noGrp="1"/>
          </p:cNvSpPr>
          <p:nvPr>
            <p:ph type="sldNum" sz="quarter" idx="10"/>
          </p:nvPr>
        </p:nvSpPr>
        <p:spPr/>
        <p:txBody>
          <a:bodyPr/>
          <a:lstStyle/>
          <a:p>
            <a:fld id="{8AF94AB1-5A56-42A1-8549-DDA77F4F0B8D}" type="slidenum">
              <a:rPr lang="en-CA" smtClean="0">
                <a:solidFill>
                  <a:prstClr val="black"/>
                </a:solidFill>
              </a:rPr>
              <a:pPr/>
              <a:t>255</a:t>
            </a:fld>
            <a:endParaRPr lang="en-CA">
              <a:solidFill>
                <a:prstClr val="black"/>
              </a:solidFill>
            </a:endParaRPr>
          </a:p>
        </p:txBody>
      </p:sp>
    </p:spTree>
    <p:extLst>
      <p:ext uri="{BB962C8B-B14F-4D97-AF65-F5344CB8AC3E}">
        <p14:creationId xmlns:p14="http://schemas.microsoft.com/office/powerpoint/2010/main" val="921320928"/>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sell </a:t>
            </a:r>
            <a:r>
              <a:rPr lang="en-CA" sz="1200" kern="1200" dirty="0" smtClean="0">
                <a:solidFill>
                  <a:schemeClr val="tx1"/>
                </a:solidFill>
                <a:effectLst/>
                <a:latin typeface="+mn-lt"/>
                <a:ea typeface="+mn-ea"/>
                <a:cs typeface="+mn-cs"/>
              </a:rPr>
              <a:t>(and honestly, I'd even question that pretty heavily, but that's a whole other can of worms) but this is especially poor for games. </a:t>
            </a:r>
            <a:endParaRPr lang="en-CA" dirty="0"/>
          </a:p>
        </p:txBody>
      </p:sp>
      <p:sp>
        <p:nvSpPr>
          <p:cNvPr id="4" name="Slide Number Placeholder 3"/>
          <p:cNvSpPr>
            <a:spLocks noGrp="1"/>
          </p:cNvSpPr>
          <p:nvPr>
            <p:ph type="sldNum" sz="quarter" idx="10"/>
          </p:nvPr>
        </p:nvSpPr>
        <p:spPr/>
        <p:txBody>
          <a:bodyPr/>
          <a:lstStyle/>
          <a:p>
            <a:fld id="{8AF94AB1-5A56-42A1-8549-DDA77F4F0B8D}" type="slidenum">
              <a:rPr lang="en-CA" smtClean="0">
                <a:solidFill>
                  <a:prstClr val="black"/>
                </a:solidFill>
              </a:rPr>
              <a:pPr/>
              <a:t>256</a:t>
            </a:fld>
            <a:endParaRPr lang="en-CA">
              <a:solidFill>
                <a:prstClr val="black"/>
              </a:solidFill>
            </a:endParaRPr>
          </a:p>
        </p:txBody>
      </p:sp>
    </p:spTree>
    <p:extLst>
      <p:ext uri="{BB962C8B-B14F-4D97-AF65-F5344CB8AC3E}">
        <p14:creationId xmlns:p14="http://schemas.microsoft.com/office/powerpoint/2010/main" val="413713254"/>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41"/>
          <p:cNvSpPr>
            <a:spLocks noGrp="1" noChangeArrowheads="1"/>
          </p:cNvSpPr>
          <p:nvPr>
            <p:ph type="sldNum"/>
          </p:nvPr>
        </p:nvSpPr>
        <p:spPr>
          <a:ln/>
        </p:spPr>
        <p:txBody>
          <a:bodyPr/>
          <a:lstStyle/>
          <a:p>
            <a:fld id="{879B1166-1E88-4B97-9073-18A6CDADDCAB}" type="slidenum">
              <a:rPr lang="en-CA" altLang="en-US">
                <a:solidFill>
                  <a:prstClr val="black"/>
                </a:solidFill>
              </a:rPr>
              <a:pPr/>
              <a:t>257</a:t>
            </a:fld>
            <a:endParaRPr lang="en-CA" altLang="en-US">
              <a:solidFill>
                <a:prstClr val="black"/>
              </a:solidFill>
            </a:endParaRPr>
          </a:p>
        </p:txBody>
      </p:sp>
      <p:sp>
        <p:nvSpPr>
          <p:cNvPr id="110593" name="Text Box 1"/>
          <p:cNvSpPr txBox="1">
            <a:spLocks noChangeArrowheads="1"/>
          </p:cNvSpPr>
          <p:nvPr/>
        </p:nvSpPr>
        <p:spPr bwMode="auto">
          <a:xfrm>
            <a:off x="4398963" y="9555163"/>
            <a:ext cx="3344862"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E35F8BAE-74EA-4892-903F-9A8608979AC0}" type="slidenum">
              <a:rPr kumimoji="0" lang="en-CA" altLang="en-US" sz="1800">
                <a:cs typeface="+mn-cs"/>
              </a:rPr>
              <a:pPr fontAlgn="auto">
                <a:spcBef>
                  <a:spcPts val="0"/>
                </a:spcBef>
                <a:spcAft>
                  <a:spcPts val="0"/>
                </a:spcAft>
              </a:pPr>
              <a:t>257</a:t>
            </a:fld>
            <a:endParaRPr kumimoji="0" lang="en-CA" altLang="en-US" sz="1800">
              <a:cs typeface="+mn-cs"/>
            </a:endParaRPr>
          </a:p>
        </p:txBody>
      </p:sp>
      <p:sp>
        <p:nvSpPr>
          <p:cNvPr id="110594" name="Text Box 2"/>
          <p:cNvSpPr txBox="1">
            <a:spLocks noChangeArrowheads="1"/>
          </p:cNvSpPr>
          <p:nvPr/>
        </p:nvSpPr>
        <p:spPr bwMode="auto">
          <a:xfrm>
            <a:off x="4398963" y="9555163"/>
            <a:ext cx="334645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15030711-7579-4680-8FAB-2EAE7653DADD}" type="slidenum">
              <a:rPr kumimoji="0" lang="en-CA" altLang="en-US" sz="1800">
                <a:cs typeface="+mn-cs"/>
              </a:rPr>
              <a:pPr fontAlgn="auto">
                <a:spcBef>
                  <a:spcPts val="0"/>
                </a:spcBef>
                <a:spcAft>
                  <a:spcPts val="0"/>
                </a:spcAft>
              </a:pPr>
              <a:t>257</a:t>
            </a:fld>
            <a:endParaRPr kumimoji="0" lang="en-CA" altLang="en-US" sz="1800">
              <a:cs typeface="+mn-cs"/>
            </a:endParaRPr>
          </a:p>
        </p:txBody>
      </p:sp>
      <p:sp>
        <p:nvSpPr>
          <p:cNvPr id="110595" name="Text Box 3"/>
          <p:cNvSpPr txBox="1">
            <a:spLocks noChangeArrowheads="1"/>
          </p:cNvSpPr>
          <p:nvPr/>
        </p:nvSpPr>
        <p:spPr bwMode="auto">
          <a:xfrm>
            <a:off x="4398963" y="9555163"/>
            <a:ext cx="3357562"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F806E2FA-0F5E-4F13-AC59-F6C989DFA341}" type="slidenum">
              <a:rPr kumimoji="0" lang="en-CA" altLang="en-US" sz="1800">
                <a:cs typeface="+mn-cs"/>
              </a:rPr>
              <a:pPr fontAlgn="auto">
                <a:spcBef>
                  <a:spcPts val="0"/>
                </a:spcBef>
                <a:spcAft>
                  <a:spcPts val="0"/>
                </a:spcAft>
              </a:pPr>
              <a:t>257</a:t>
            </a:fld>
            <a:endParaRPr kumimoji="0" lang="en-CA" altLang="en-US" sz="1800">
              <a:cs typeface="+mn-cs"/>
            </a:endParaRPr>
          </a:p>
        </p:txBody>
      </p:sp>
      <p:sp>
        <p:nvSpPr>
          <p:cNvPr id="110596" name="Text Box 4"/>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3671D71A-DF02-4776-81BB-E5440166154E}" type="slidenum">
              <a:rPr kumimoji="0" lang="en-CA" altLang="en-US" sz="1800">
                <a:cs typeface="+mn-cs"/>
              </a:rPr>
              <a:pPr fontAlgn="auto">
                <a:spcBef>
                  <a:spcPts val="0"/>
                </a:spcBef>
                <a:spcAft>
                  <a:spcPts val="0"/>
                </a:spcAft>
              </a:pPr>
              <a:t>257</a:t>
            </a:fld>
            <a:endParaRPr kumimoji="0" lang="en-CA" altLang="en-US" sz="1800">
              <a:cs typeface="+mn-cs"/>
            </a:endParaRPr>
          </a:p>
        </p:txBody>
      </p:sp>
      <p:sp>
        <p:nvSpPr>
          <p:cNvPr id="110597" name="Text Box 5"/>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CE157133-967B-479C-A0C6-304CC996428E}" type="slidenum">
              <a:rPr kumimoji="0" lang="en-CA" altLang="en-US" sz="1800">
                <a:cs typeface="+mn-cs"/>
              </a:rPr>
              <a:pPr fontAlgn="auto">
                <a:spcBef>
                  <a:spcPts val="0"/>
                </a:spcBef>
                <a:spcAft>
                  <a:spcPts val="0"/>
                </a:spcAft>
              </a:pPr>
              <a:t>257</a:t>
            </a:fld>
            <a:endParaRPr kumimoji="0" lang="en-CA" altLang="en-US" sz="1800">
              <a:cs typeface="+mn-cs"/>
            </a:endParaRPr>
          </a:p>
        </p:txBody>
      </p:sp>
      <p:sp>
        <p:nvSpPr>
          <p:cNvPr id="110598" name="Rectangle 6"/>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9" name="Text Box 7"/>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800">
              <a:solidFill>
                <a:prstClr val="black"/>
              </a:solidFill>
              <a:latin typeface="Calibri" panose="020F0502020204030204"/>
              <a:ea typeface="+mn-ea"/>
              <a:cs typeface="+mn-cs"/>
            </a:endParaRPr>
          </a:p>
        </p:txBody>
      </p:sp>
      <p:sp>
        <p:nvSpPr>
          <p:cNvPr id="2" name="Notes Placeholder 1"/>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Why</a:t>
            </a:r>
            <a:r>
              <a:rPr lang="en-CA" sz="1200" kern="1200" dirty="0" smtClean="0">
                <a:solidFill>
                  <a:schemeClr val="tx1"/>
                </a:solidFill>
                <a:effectLst/>
                <a:latin typeface="+mn-lt"/>
                <a:ea typeface="+mn-ea"/>
                <a:cs typeface="+mn-cs"/>
              </a:rPr>
              <a:t>? Because if you ask someone want they want in a game, </a:t>
            </a:r>
            <a:endParaRPr lang="en-CA" dirty="0"/>
          </a:p>
        </p:txBody>
      </p:sp>
    </p:spTree>
    <p:extLst>
      <p:ext uri="{BB962C8B-B14F-4D97-AF65-F5344CB8AC3E}">
        <p14:creationId xmlns:p14="http://schemas.microsoft.com/office/powerpoint/2010/main" val="2546401403"/>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41"/>
          <p:cNvSpPr>
            <a:spLocks noGrp="1" noChangeArrowheads="1"/>
          </p:cNvSpPr>
          <p:nvPr>
            <p:ph type="sldNum"/>
          </p:nvPr>
        </p:nvSpPr>
        <p:spPr>
          <a:ln/>
        </p:spPr>
        <p:txBody>
          <a:bodyPr/>
          <a:lstStyle/>
          <a:p>
            <a:fld id="{879B1166-1E88-4B97-9073-18A6CDADDCAB}" type="slidenum">
              <a:rPr lang="en-CA" altLang="en-US">
                <a:solidFill>
                  <a:prstClr val="black"/>
                </a:solidFill>
              </a:rPr>
              <a:pPr/>
              <a:t>258</a:t>
            </a:fld>
            <a:endParaRPr lang="en-CA" altLang="en-US">
              <a:solidFill>
                <a:prstClr val="black"/>
              </a:solidFill>
            </a:endParaRPr>
          </a:p>
        </p:txBody>
      </p:sp>
      <p:sp>
        <p:nvSpPr>
          <p:cNvPr id="110593" name="Text Box 1"/>
          <p:cNvSpPr txBox="1">
            <a:spLocks noChangeArrowheads="1"/>
          </p:cNvSpPr>
          <p:nvPr/>
        </p:nvSpPr>
        <p:spPr bwMode="auto">
          <a:xfrm>
            <a:off x="4398963" y="9555163"/>
            <a:ext cx="3344862"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E35F8BAE-74EA-4892-903F-9A8608979AC0}" type="slidenum">
              <a:rPr kumimoji="0" lang="en-CA" altLang="en-US" sz="1800">
                <a:cs typeface="+mn-cs"/>
              </a:rPr>
              <a:pPr fontAlgn="auto">
                <a:spcBef>
                  <a:spcPts val="0"/>
                </a:spcBef>
                <a:spcAft>
                  <a:spcPts val="0"/>
                </a:spcAft>
              </a:pPr>
              <a:t>258</a:t>
            </a:fld>
            <a:endParaRPr kumimoji="0" lang="en-CA" altLang="en-US" sz="1800">
              <a:cs typeface="+mn-cs"/>
            </a:endParaRPr>
          </a:p>
        </p:txBody>
      </p:sp>
      <p:sp>
        <p:nvSpPr>
          <p:cNvPr id="110594" name="Text Box 2"/>
          <p:cNvSpPr txBox="1">
            <a:spLocks noChangeArrowheads="1"/>
          </p:cNvSpPr>
          <p:nvPr/>
        </p:nvSpPr>
        <p:spPr bwMode="auto">
          <a:xfrm>
            <a:off x="4398963" y="9555163"/>
            <a:ext cx="334645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15030711-7579-4680-8FAB-2EAE7653DADD}" type="slidenum">
              <a:rPr kumimoji="0" lang="en-CA" altLang="en-US" sz="1800">
                <a:cs typeface="+mn-cs"/>
              </a:rPr>
              <a:pPr fontAlgn="auto">
                <a:spcBef>
                  <a:spcPts val="0"/>
                </a:spcBef>
                <a:spcAft>
                  <a:spcPts val="0"/>
                </a:spcAft>
              </a:pPr>
              <a:t>258</a:t>
            </a:fld>
            <a:endParaRPr kumimoji="0" lang="en-CA" altLang="en-US" sz="1800">
              <a:cs typeface="+mn-cs"/>
            </a:endParaRPr>
          </a:p>
        </p:txBody>
      </p:sp>
      <p:sp>
        <p:nvSpPr>
          <p:cNvPr id="110595" name="Text Box 3"/>
          <p:cNvSpPr txBox="1">
            <a:spLocks noChangeArrowheads="1"/>
          </p:cNvSpPr>
          <p:nvPr/>
        </p:nvSpPr>
        <p:spPr bwMode="auto">
          <a:xfrm>
            <a:off x="4398963" y="9555163"/>
            <a:ext cx="3357562"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F806E2FA-0F5E-4F13-AC59-F6C989DFA341}" type="slidenum">
              <a:rPr kumimoji="0" lang="en-CA" altLang="en-US" sz="1800">
                <a:cs typeface="+mn-cs"/>
              </a:rPr>
              <a:pPr fontAlgn="auto">
                <a:spcBef>
                  <a:spcPts val="0"/>
                </a:spcBef>
                <a:spcAft>
                  <a:spcPts val="0"/>
                </a:spcAft>
              </a:pPr>
              <a:t>258</a:t>
            </a:fld>
            <a:endParaRPr kumimoji="0" lang="en-CA" altLang="en-US" sz="1800">
              <a:cs typeface="+mn-cs"/>
            </a:endParaRPr>
          </a:p>
        </p:txBody>
      </p:sp>
      <p:sp>
        <p:nvSpPr>
          <p:cNvPr id="110596" name="Text Box 4"/>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3671D71A-DF02-4776-81BB-E5440166154E}" type="slidenum">
              <a:rPr kumimoji="0" lang="en-CA" altLang="en-US" sz="1800">
                <a:cs typeface="+mn-cs"/>
              </a:rPr>
              <a:pPr fontAlgn="auto">
                <a:spcBef>
                  <a:spcPts val="0"/>
                </a:spcBef>
                <a:spcAft>
                  <a:spcPts val="0"/>
                </a:spcAft>
              </a:pPr>
              <a:t>258</a:t>
            </a:fld>
            <a:endParaRPr kumimoji="0" lang="en-CA" altLang="en-US" sz="1800">
              <a:cs typeface="+mn-cs"/>
            </a:endParaRPr>
          </a:p>
        </p:txBody>
      </p:sp>
      <p:sp>
        <p:nvSpPr>
          <p:cNvPr id="110597" name="Text Box 5"/>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CE157133-967B-479C-A0C6-304CC996428E}" type="slidenum">
              <a:rPr kumimoji="0" lang="en-CA" altLang="en-US" sz="1800">
                <a:cs typeface="+mn-cs"/>
              </a:rPr>
              <a:pPr fontAlgn="auto">
                <a:spcBef>
                  <a:spcPts val="0"/>
                </a:spcBef>
                <a:spcAft>
                  <a:spcPts val="0"/>
                </a:spcAft>
              </a:pPr>
              <a:t>258</a:t>
            </a:fld>
            <a:endParaRPr kumimoji="0" lang="en-CA" altLang="en-US" sz="1800">
              <a:cs typeface="+mn-cs"/>
            </a:endParaRPr>
          </a:p>
        </p:txBody>
      </p:sp>
      <p:sp>
        <p:nvSpPr>
          <p:cNvPr id="110598" name="Rectangle 6"/>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9" name="Text Box 7"/>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800">
              <a:solidFill>
                <a:prstClr val="black"/>
              </a:solidFill>
              <a:latin typeface="Calibri" panose="020F0502020204030204"/>
              <a:ea typeface="+mn-ea"/>
              <a:cs typeface="+mn-cs"/>
            </a:endParaRPr>
          </a:p>
        </p:txBody>
      </p:sp>
      <p:sp>
        <p:nvSpPr>
          <p:cNvPr id="2" name="Notes Placeholder 1"/>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they're </a:t>
            </a:r>
            <a:r>
              <a:rPr lang="en-CA" sz="1200" kern="1200" dirty="0" smtClean="0">
                <a:solidFill>
                  <a:schemeClr val="tx1"/>
                </a:solidFill>
                <a:effectLst/>
                <a:latin typeface="+mn-lt"/>
                <a:ea typeface="+mn-ea"/>
                <a:cs typeface="+mn-cs"/>
              </a:rPr>
              <a:t>just going to tell you about the last rad game they played.</a:t>
            </a:r>
            <a:endParaRPr lang="en-CA" dirty="0" smtClean="0"/>
          </a:p>
        </p:txBody>
      </p:sp>
    </p:spTree>
    <p:extLst>
      <p:ext uri="{BB962C8B-B14F-4D97-AF65-F5344CB8AC3E}">
        <p14:creationId xmlns:p14="http://schemas.microsoft.com/office/powerpoint/2010/main" val="590665460"/>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MVPs </a:t>
            </a:r>
            <a:r>
              <a:rPr lang="en-CA" sz="1200" kern="1200" dirty="0" smtClean="0">
                <a:solidFill>
                  <a:schemeClr val="tx1"/>
                </a:solidFill>
                <a:effectLst/>
                <a:latin typeface="+mn-lt"/>
                <a:ea typeface="+mn-ea"/>
                <a:cs typeface="+mn-cs"/>
              </a:rPr>
              <a:t>are very good at finding local maxima, at optimizing under known conditions. But what this result in is the creation </a:t>
            </a:r>
            <a:endParaRPr lang="en-CA" dirty="0"/>
          </a:p>
        </p:txBody>
      </p:sp>
      <p:sp>
        <p:nvSpPr>
          <p:cNvPr id="4" name="Slide Number Placeholder 3"/>
          <p:cNvSpPr>
            <a:spLocks noGrp="1"/>
          </p:cNvSpPr>
          <p:nvPr>
            <p:ph type="sldNum" sz="quarter" idx="10"/>
          </p:nvPr>
        </p:nvSpPr>
        <p:spPr/>
        <p:txBody>
          <a:bodyPr/>
          <a:lstStyle/>
          <a:p>
            <a:fld id="{8AF94AB1-5A56-42A1-8549-DDA77F4F0B8D}" type="slidenum">
              <a:rPr lang="en-CA" smtClean="0">
                <a:solidFill>
                  <a:prstClr val="black"/>
                </a:solidFill>
              </a:rPr>
              <a:pPr/>
              <a:t>259</a:t>
            </a:fld>
            <a:endParaRPr lang="en-CA">
              <a:solidFill>
                <a:prstClr val="black"/>
              </a:solidFill>
            </a:endParaRPr>
          </a:p>
        </p:txBody>
      </p:sp>
    </p:spTree>
    <p:extLst>
      <p:ext uri="{BB962C8B-B14F-4D97-AF65-F5344CB8AC3E}">
        <p14:creationId xmlns:p14="http://schemas.microsoft.com/office/powerpoint/2010/main" val="2337247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our search for meaning</a:t>
            </a:r>
            <a:r>
              <a:rPr lang="en-US" baseline="0" dirty="0" smtClean="0"/>
              <a:t> in life. </a:t>
            </a:r>
            <a:endParaRPr lang="en-US"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26</a:t>
            </a:fld>
            <a:endParaRPr lang="en-US">
              <a:solidFill>
                <a:srgbClr val="000000"/>
              </a:solidFill>
            </a:endParaRPr>
          </a:p>
        </p:txBody>
      </p:sp>
    </p:spTree>
    <p:extLst>
      <p:ext uri="{BB962C8B-B14F-4D97-AF65-F5344CB8AC3E}">
        <p14:creationId xmlns:p14="http://schemas.microsoft.com/office/powerpoint/2010/main" val="3277320120"/>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samey </a:t>
            </a:r>
            <a:r>
              <a:rPr lang="en-CA" sz="1200" kern="1200" dirty="0" smtClean="0">
                <a:solidFill>
                  <a:schemeClr val="tx1"/>
                </a:solidFill>
                <a:effectLst/>
                <a:latin typeface="+mn-lt"/>
                <a:ea typeface="+mn-ea"/>
                <a:cs typeface="+mn-cs"/>
              </a:rPr>
              <a:t>games guilty of the worst sin - being boring. Some of these aren't bad games per se, they're just really, really god damn boring. They're uninteresting. </a:t>
            </a:r>
            <a:endParaRPr lang="en-CA" dirty="0"/>
          </a:p>
        </p:txBody>
      </p:sp>
      <p:sp>
        <p:nvSpPr>
          <p:cNvPr id="4" name="Slide Number Placeholder 3"/>
          <p:cNvSpPr>
            <a:spLocks noGrp="1"/>
          </p:cNvSpPr>
          <p:nvPr>
            <p:ph type="sldNum" sz="quarter" idx="10"/>
          </p:nvPr>
        </p:nvSpPr>
        <p:spPr/>
        <p:txBody>
          <a:bodyPr/>
          <a:lstStyle/>
          <a:p>
            <a:fld id="{8AF94AB1-5A56-42A1-8549-DDA77F4F0B8D}" type="slidenum">
              <a:rPr lang="en-CA" smtClean="0">
                <a:solidFill>
                  <a:prstClr val="black"/>
                </a:solidFill>
              </a:rPr>
              <a:pPr/>
              <a:t>260</a:t>
            </a:fld>
            <a:endParaRPr lang="en-CA">
              <a:solidFill>
                <a:prstClr val="black"/>
              </a:solidFill>
            </a:endParaRPr>
          </a:p>
        </p:txBody>
      </p:sp>
    </p:spTree>
    <p:extLst>
      <p:ext uri="{BB962C8B-B14F-4D97-AF65-F5344CB8AC3E}">
        <p14:creationId xmlns:p14="http://schemas.microsoft.com/office/powerpoint/2010/main" val="3157275573"/>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There </a:t>
            </a:r>
            <a:r>
              <a:rPr lang="en-CA" sz="1200" kern="1200" dirty="0" smtClean="0">
                <a:solidFill>
                  <a:schemeClr val="tx1"/>
                </a:solidFill>
                <a:effectLst/>
                <a:latin typeface="+mn-lt"/>
                <a:ea typeface="+mn-ea"/>
                <a:cs typeface="+mn-cs"/>
              </a:rPr>
              <a:t>are a million of them and they're all basically the same,</a:t>
            </a:r>
            <a:endParaRPr lang="en-CA" dirty="0"/>
          </a:p>
        </p:txBody>
      </p:sp>
      <p:sp>
        <p:nvSpPr>
          <p:cNvPr id="4" name="Slide Number Placeholder 3"/>
          <p:cNvSpPr>
            <a:spLocks noGrp="1"/>
          </p:cNvSpPr>
          <p:nvPr>
            <p:ph type="sldNum" sz="quarter" idx="10"/>
          </p:nvPr>
        </p:nvSpPr>
        <p:spPr/>
        <p:txBody>
          <a:bodyPr/>
          <a:lstStyle/>
          <a:p>
            <a:fld id="{8AF94AB1-5A56-42A1-8549-DDA77F4F0B8D}" type="slidenum">
              <a:rPr lang="en-CA" smtClean="0">
                <a:solidFill>
                  <a:prstClr val="black"/>
                </a:solidFill>
              </a:rPr>
              <a:pPr/>
              <a:t>261</a:t>
            </a:fld>
            <a:endParaRPr lang="en-CA">
              <a:solidFill>
                <a:prstClr val="black"/>
              </a:solidFill>
            </a:endParaRPr>
          </a:p>
        </p:txBody>
      </p:sp>
    </p:spTree>
    <p:extLst>
      <p:ext uri="{BB962C8B-B14F-4D97-AF65-F5344CB8AC3E}">
        <p14:creationId xmlns:p14="http://schemas.microsoft.com/office/powerpoint/2010/main" val="3678175827"/>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in </a:t>
            </a:r>
            <a:r>
              <a:rPr lang="en-CA" sz="1200" kern="1200" dirty="0" smtClean="0">
                <a:solidFill>
                  <a:schemeClr val="tx1"/>
                </a:solidFill>
                <a:effectLst/>
                <a:latin typeface="+mn-lt"/>
                <a:ea typeface="+mn-ea"/>
                <a:cs typeface="+mn-cs"/>
              </a:rPr>
              <a:t>terms of presentation (that vaguely cartoon-y, appeals-to-everyone </a:t>
            </a:r>
            <a:r>
              <a:rPr lang="en-CA" sz="1200" kern="1200" dirty="0" err="1" smtClean="0">
                <a:solidFill>
                  <a:schemeClr val="tx1"/>
                </a:solidFill>
                <a:effectLst/>
                <a:latin typeface="+mn-lt"/>
                <a:ea typeface="+mn-ea"/>
                <a:cs typeface="+mn-cs"/>
              </a:rPr>
              <a:t>aesthethic</a:t>
            </a:r>
            <a:r>
              <a:rPr lang="en-CA" sz="1200" kern="1200" dirty="0" smtClean="0">
                <a:solidFill>
                  <a:schemeClr val="tx1"/>
                </a:solidFill>
                <a:effectLst/>
                <a:latin typeface="+mn-lt"/>
                <a:ea typeface="+mn-ea"/>
                <a:cs typeface="+mn-cs"/>
              </a:rPr>
              <a:t>), in terms of play experience, in terms of vapidity</a:t>
            </a:r>
            <a:endParaRPr lang="en-CA" dirty="0"/>
          </a:p>
        </p:txBody>
      </p:sp>
      <p:sp>
        <p:nvSpPr>
          <p:cNvPr id="4" name="Slide Number Placeholder 3"/>
          <p:cNvSpPr>
            <a:spLocks noGrp="1"/>
          </p:cNvSpPr>
          <p:nvPr>
            <p:ph type="sldNum" sz="quarter" idx="10"/>
          </p:nvPr>
        </p:nvSpPr>
        <p:spPr/>
        <p:txBody>
          <a:bodyPr/>
          <a:lstStyle/>
          <a:p>
            <a:fld id="{8AF94AB1-5A56-42A1-8549-DDA77F4F0B8D}" type="slidenum">
              <a:rPr lang="en-CA" smtClean="0">
                <a:solidFill>
                  <a:prstClr val="black"/>
                </a:solidFill>
              </a:rPr>
              <a:pPr/>
              <a:t>262</a:t>
            </a:fld>
            <a:endParaRPr lang="en-CA">
              <a:solidFill>
                <a:prstClr val="black"/>
              </a:solidFill>
            </a:endParaRPr>
          </a:p>
        </p:txBody>
      </p:sp>
    </p:spTree>
    <p:extLst>
      <p:ext uri="{BB962C8B-B14F-4D97-AF65-F5344CB8AC3E}">
        <p14:creationId xmlns:p14="http://schemas.microsoft.com/office/powerpoint/2010/main" val="80423853"/>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and </a:t>
            </a:r>
            <a:r>
              <a:rPr lang="en-CA" sz="1200" kern="1200" dirty="0" smtClean="0">
                <a:solidFill>
                  <a:schemeClr val="tx1"/>
                </a:solidFill>
                <a:effectLst/>
                <a:latin typeface="+mn-lt"/>
                <a:ea typeface="+mn-ea"/>
                <a:cs typeface="+mn-cs"/>
              </a:rPr>
              <a:t>the empty treadmill that never ends- they're all the same. </a:t>
            </a:r>
            <a:endParaRPr lang="en-CA" dirty="0"/>
          </a:p>
        </p:txBody>
      </p:sp>
      <p:sp>
        <p:nvSpPr>
          <p:cNvPr id="4" name="Slide Number Placeholder 3"/>
          <p:cNvSpPr>
            <a:spLocks noGrp="1"/>
          </p:cNvSpPr>
          <p:nvPr>
            <p:ph type="sldNum" sz="quarter" idx="10"/>
          </p:nvPr>
        </p:nvSpPr>
        <p:spPr/>
        <p:txBody>
          <a:bodyPr/>
          <a:lstStyle/>
          <a:p>
            <a:fld id="{8AF94AB1-5A56-42A1-8549-DDA77F4F0B8D}" type="slidenum">
              <a:rPr lang="en-CA" smtClean="0">
                <a:solidFill>
                  <a:prstClr val="black"/>
                </a:solidFill>
              </a:rPr>
              <a:pPr/>
              <a:t>263</a:t>
            </a:fld>
            <a:endParaRPr lang="en-CA">
              <a:solidFill>
                <a:prstClr val="black"/>
              </a:solidFill>
            </a:endParaRPr>
          </a:p>
        </p:txBody>
      </p:sp>
    </p:spTree>
    <p:extLst>
      <p:ext uri="{BB962C8B-B14F-4D97-AF65-F5344CB8AC3E}">
        <p14:creationId xmlns:p14="http://schemas.microsoft.com/office/powerpoint/2010/main" val="626032069"/>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And </a:t>
            </a:r>
            <a:r>
              <a:rPr lang="en-CA" sz="1200" kern="1200" dirty="0" smtClean="0">
                <a:solidFill>
                  <a:schemeClr val="tx1"/>
                </a:solidFill>
                <a:effectLst/>
                <a:latin typeface="+mn-lt"/>
                <a:ea typeface="+mn-ea"/>
                <a:cs typeface="+mn-cs"/>
              </a:rPr>
              <a:t>it's pretty easy to point this same criticism at certain subsets of AAA </a:t>
            </a:r>
            <a:endParaRPr lang="en-CA" dirty="0"/>
          </a:p>
        </p:txBody>
      </p:sp>
      <p:sp>
        <p:nvSpPr>
          <p:cNvPr id="4" name="Slide Number Placeholder 3"/>
          <p:cNvSpPr>
            <a:spLocks noGrp="1"/>
          </p:cNvSpPr>
          <p:nvPr>
            <p:ph type="sldNum" sz="quarter" idx="10"/>
          </p:nvPr>
        </p:nvSpPr>
        <p:spPr/>
        <p:txBody>
          <a:bodyPr/>
          <a:lstStyle/>
          <a:p>
            <a:fld id="{8AF94AB1-5A56-42A1-8549-DDA77F4F0B8D}" type="slidenum">
              <a:rPr lang="en-CA" smtClean="0">
                <a:solidFill>
                  <a:prstClr val="black"/>
                </a:solidFill>
              </a:rPr>
              <a:pPr/>
              <a:t>264</a:t>
            </a:fld>
            <a:endParaRPr lang="en-CA">
              <a:solidFill>
                <a:prstClr val="black"/>
              </a:solidFill>
            </a:endParaRPr>
          </a:p>
        </p:txBody>
      </p:sp>
    </p:spTree>
    <p:extLst>
      <p:ext uri="{BB962C8B-B14F-4D97-AF65-F5344CB8AC3E}">
        <p14:creationId xmlns:p14="http://schemas.microsoft.com/office/powerpoint/2010/main" val="2092440119"/>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or </a:t>
            </a:r>
            <a:r>
              <a:rPr lang="en-CA" sz="1200" kern="1200" dirty="0" smtClean="0">
                <a:solidFill>
                  <a:schemeClr val="tx1"/>
                </a:solidFill>
                <a:effectLst/>
                <a:latin typeface="+mn-lt"/>
                <a:ea typeface="+mn-ea"/>
                <a:cs typeface="+mn-cs"/>
              </a:rPr>
              <a:t>indie games or whatever else. Because all of those games were build to be sellable or "good" or whatever else, but not built to be something more specific than that.</a:t>
            </a:r>
          </a:p>
        </p:txBody>
      </p:sp>
      <p:sp>
        <p:nvSpPr>
          <p:cNvPr id="4" name="Slide Number Placeholder 3"/>
          <p:cNvSpPr>
            <a:spLocks noGrp="1"/>
          </p:cNvSpPr>
          <p:nvPr>
            <p:ph type="sldNum" sz="quarter" idx="10"/>
          </p:nvPr>
        </p:nvSpPr>
        <p:spPr/>
        <p:txBody>
          <a:bodyPr/>
          <a:lstStyle/>
          <a:p>
            <a:fld id="{8AF94AB1-5A56-42A1-8549-DDA77F4F0B8D}" type="slidenum">
              <a:rPr lang="en-CA" smtClean="0">
                <a:solidFill>
                  <a:prstClr val="black"/>
                </a:solidFill>
              </a:rPr>
              <a:pPr/>
              <a:t>265</a:t>
            </a:fld>
            <a:endParaRPr lang="en-CA">
              <a:solidFill>
                <a:prstClr val="black"/>
              </a:solidFill>
            </a:endParaRPr>
          </a:p>
        </p:txBody>
      </p:sp>
    </p:spTree>
    <p:extLst>
      <p:ext uri="{BB962C8B-B14F-4D97-AF65-F5344CB8AC3E}">
        <p14:creationId xmlns:p14="http://schemas.microsoft.com/office/powerpoint/2010/main" val="3241571537"/>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So </a:t>
            </a:r>
            <a:r>
              <a:rPr lang="en-CA" sz="1200" kern="1200" dirty="0" smtClean="0">
                <a:solidFill>
                  <a:schemeClr val="tx1"/>
                </a:solidFill>
                <a:effectLst/>
                <a:latin typeface="+mn-lt"/>
                <a:ea typeface="+mn-ea"/>
                <a:cs typeface="+mn-cs"/>
              </a:rPr>
              <a:t>don’t be content with local maxima </a:t>
            </a:r>
            <a:endParaRPr lang="en-CA" dirty="0"/>
          </a:p>
        </p:txBody>
      </p:sp>
      <p:sp>
        <p:nvSpPr>
          <p:cNvPr id="4" name="Slide Number Placeholder 3"/>
          <p:cNvSpPr>
            <a:spLocks noGrp="1"/>
          </p:cNvSpPr>
          <p:nvPr>
            <p:ph type="sldNum" sz="quarter" idx="10"/>
          </p:nvPr>
        </p:nvSpPr>
        <p:spPr/>
        <p:txBody>
          <a:bodyPr/>
          <a:lstStyle/>
          <a:p>
            <a:fld id="{8AF94AB1-5A56-42A1-8549-DDA77F4F0B8D}" type="slidenum">
              <a:rPr lang="en-CA" smtClean="0">
                <a:solidFill>
                  <a:prstClr val="black"/>
                </a:solidFill>
              </a:rPr>
              <a:pPr/>
              <a:t>266</a:t>
            </a:fld>
            <a:endParaRPr lang="en-CA">
              <a:solidFill>
                <a:prstClr val="black"/>
              </a:solidFill>
            </a:endParaRPr>
          </a:p>
        </p:txBody>
      </p:sp>
    </p:spTree>
    <p:extLst>
      <p:ext uri="{BB962C8B-B14F-4D97-AF65-F5344CB8AC3E}">
        <p14:creationId xmlns:p14="http://schemas.microsoft.com/office/powerpoint/2010/main" val="425117646"/>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built </a:t>
            </a:r>
            <a:r>
              <a:rPr lang="en-CA" sz="1200" kern="1200" dirty="0" smtClean="0">
                <a:solidFill>
                  <a:schemeClr val="tx1"/>
                </a:solidFill>
                <a:effectLst/>
                <a:latin typeface="+mn-lt"/>
                <a:ea typeface="+mn-ea"/>
                <a:cs typeface="+mn-cs"/>
              </a:rPr>
              <a:t>just to be sellable. </a:t>
            </a:r>
            <a:endParaRPr lang="en-CA" dirty="0"/>
          </a:p>
        </p:txBody>
      </p:sp>
      <p:sp>
        <p:nvSpPr>
          <p:cNvPr id="4" name="Slide Number Placeholder 3"/>
          <p:cNvSpPr>
            <a:spLocks noGrp="1"/>
          </p:cNvSpPr>
          <p:nvPr>
            <p:ph type="sldNum" sz="quarter" idx="10"/>
          </p:nvPr>
        </p:nvSpPr>
        <p:spPr/>
        <p:txBody>
          <a:bodyPr/>
          <a:lstStyle/>
          <a:p>
            <a:fld id="{8AF94AB1-5A56-42A1-8549-DDA77F4F0B8D}" type="slidenum">
              <a:rPr lang="en-CA" smtClean="0">
                <a:solidFill>
                  <a:prstClr val="black"/>
                </a:solidFill>
              </a:rPr>
              <a:pPr/>
              <a:t>267</a:t>
            </a:fld>
            <a:endParaRPr lang="en-CA">
              <a:solidFill>
                <a:prstClr val="black"/>
              </a:solidFill>
            </a:endParaRPr>
          </a:p>
        </p:txBody>
      </p:sp>
    </p:spTree>
    <p:extLst>
      <p:ext uri="{BB962C8B-B14F-4D97-AF65-F5344CB8AC3E}">
        <p14:creationId xmlns:p14="http://schemas.microsoft.com/office/powerpoint/2010/main" val="555011105"/>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41"/>
          <p:cNvSpPr>
            <a:spLocks noGrp="1" noChangeArrowheads="1"/>
          </p:cNvSpPr>
          <p:nvPr>
            <p:ph type="sldNum"/>
          </p:nvPr>
        </p:nvSpPr>
        <p:spPr>
          <a:ln/>
        </p:spPr>
        <p:txBody>
          <a:bodyPr/>
          <a:lstStyle/>
          <a:p>
            <a:fld id="{879B1166-1E88-4B97-9073-18A6CDADDCAB}" type="slidenum">
              <a:rPr lang="en-CA" altLang="en-US">
                <a:solidFill>
                  <a:prstClr val="black"/>
                </a:solidFill>
              </a:rPr>
              <a:pPr/>
              <a:t>268</a:t>
            </a:fld>
            <a:endParaRPr lang="en-CA" altLang="en-US">
              <a:solidFill>
                <a:prstClr val="black"/>
              </a:solidFill>
            </a:endParaRPr>
          </a:p>
        </p:txBody>
      </p:sp>
      <p:sp>
        <p:nvSpPr>
          <p:cNvPr id="110593" name="Text Box 1"/>
          <p:cNvSpPr txBox="1">
            <a:spLocks noChangeArrowheads="1"/>
          </p:cNvSpPr>
          <p:nvPr/>
        </p:nvSpPr>
        <p:spPr bwMode="auto">
          <a:xfrm>
            <a:off x="4398963" y="9555163"/>
            <a:ext cx="3344862"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E35F8BAE-74EA-4892-903F-9A8608979AC0}" type="slidenum">
              <a:rPr kumimoji="0" lang="en-CA" altLang="en-US" sz="1800">
                <a:cs typeface="+mn-cs"/>
              </a:rPr>
              <a:pPr fontAlgn="auto">
                <a:spcBef>
                  <a:spcPts val="0"/>
                </a:spcBef>
                <a:spcAft>
                  <a:spcPts val="0"/>
                </a:spcAft>
              </a:pPr>
              <a:t>268</a:t>
            </a:fld>
            <a:endParaRPr kumimoji="0" lang="en-CA" altLang="en-US" sz="1800">
              <a:cs typeface="+mn-cs"/>
            </a:endParaRPr>
          </a:p>
        </p:txBody>
      </p:sp>
      <p:sp>
        <p:nvSpPr>
          <p:cNvPr id="110594" name="Text Box 2"/>
          <p:cNvSpPr txBox="1">
            <a:spLocks noChangeArrowheads="1"/>
          </p:cNvSpPr>
          <p:nvPr/>
        </p:nvSpPr>
        <p:spPr bwMode="auto">
          <a:xfrm>
            <a:off x="4398963" y="9555163"/>
            <a:ext cx="334645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15030711-7579-4680-8FAB-2EAE7653DADD}" type="slidenum">
              <a:rPr kumimoji="0" lang="en-CA" altLang="en-US" sz="1800">
                <a:cs typeface="+mn-cs"/>
              </a:rPr>
              <a:pPr fontAlgn="auto">
                <a:spcBef>
                  <a:spcPts val="0"/>
                </a:spcBef>
                <a:spcAft>
                  <a:spcPts val="0"/>
                </a:spcAft>
              </a:pPr>
              <a:t>268</a:t>
            </a:fld>
            <a:endParaRPr kumimoji="0" lang="en-CA" altLang="en-US" sz="1800">
              <a:cs typeface="+mn-cs"/>
            </a:endParaRPr>
          </a:p>
        </p:txBody>
      </p:sp>
      <p:sp>
        <p:nvSpPr>
          <p:cNvPr id="110595" name="Text Box 3"/>
          <p:cNvSpPr txBox="1">
            <a:spLocks noChangeArrowheads="1"/>
          </p:cNvSpPr>
          <p:nvPr/>
        </p:nvSpPr>
        <p:spPr bwMode="auto">
          <a:xfrm>
            <a:off x="4398963" y="9555163"/>
            <a:ext cx="3357562"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F806E2FA-0F5E-4F13-AC59-F6C989DFA341}" type="slidenum">
              <a:rPr kumimoji="0" lang="en-CA" altLang="en-US" sz="1800">
                <a:cs typeface="+mn-cs"/>
              </a:rPr>
              <a:pPr fontAlgn="auto">
                <a:spcBef>
                  <a:spcPts val="0"/>
                </a:spcBef>
                <a:spcAft>
                  <a:spcPts val="0"/>
                </a:spcAft>
              </a:pPr>
              <a:t>268</a:t>
            </a:fld>
            <a:endParaRPr kumimoji="0" lang="en-CA" altLang="en-US" sz="1800">
              <a:cs typeface="+mn-cs"/>
            </a:endParaRPr>
          </a:p>
        </p:txBody>
      </p:sp>
      <p:sp>
        <p:nvSpPr>
          <p:cNvPr id="110596" name="Text Box 4"/>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3671D71A-DF02-4776-81BB-E5440166154E}" type="slidenum">
              <a:rPr kumimoji="0" lang="en-CA" altLang="en-US" sz="1800">
                <a:cs typeface="+mn-cs"/>
              </a:rPr>
              <a:pPr fontAlgn="auto">
                <a:spcBef>
                  <a:spcPts val="0"/>
                </a:spcBef>
                <a:spcAft>
                  <a:spcPts val="0"/>
                </a:spcAft>
              </a:pPr>
              <a:t>268</a:t>
            </a:fld>
            <a:endParaRPr kumimoji="0" lang="en-CA" altLang="en-US" sz="1800">
              <a:cs typeface="+mn-cs"/>
            </a:endParaRPr>
          </a:p>
        </p:txBody>
      </p:sp>
      <p:sp>
        <p:nvSpPr>
          <p:cNvPr id="110597" name="Text Box 5"/>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CE157133-967B-479C-A0C6-304CC996428E}" type="slidenum">
              <a:rPr kumimoji="0" lang="en-CA" altLang="en-US" sz="1800">
                <a:cs typeface="+mn-cs"/>
              </a:rPr>
              <a:pPr fontAlgn="auto">
                <a:spcBef>
                  <a:spcPts val="0"/>
                </a:spcBef>
                <a:spcAft>
                  <a:spcPts val="0"/>
                </a:spcAft>
              </a:pPr>
              <a:t>268</a:t>
            </a:fld>
            <a:endParaRPr kumimoji="0" lang="en-CA" altLang="en-US" sz="1800">
              <a:cs typeface="+mn-cs"/>
            </a:endParaRPr>
          </a:p>
        </p:txBody>
      </p:sp>
      <p:sp>
        <p:nvSpPr>
          <p:cNvPr id="110598" name="Rectangle 6"/>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9" name="Text Box 7"/>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800">
              <a:solidFill>
                <a:prstClr val="black"/>
              </a:solidFill>
              <a:latin typeface="Calibri" panose="020F0502020204030204"/>
              <a:ea typeface="+mn-ea"/>
              <a:cs typeface="+mn-cs"/>
            </a:endParaRPr>
          </a:p>
        </p:txBody>
      </p:sp>
      <p:sp>
        <p:nvSpPr>
          <p:cNvPr id="2" name="Notes Placeholder 1"/>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I </a:t>
            </a:r>
            <a:r>
              <a:rPr lang="en-CA" sz="1200" kern="1200" dirty="0" smtClean="0">
                <a:solidFill>
                  <a:schemeClr val="tx1"/>
                </a:solidFill>
                <a:effectLst/>
                <a:latin typeface="+mn-lt"/>
                <a:ea typeface="+mn-ea"/>
                <a:cs typeface="+mn-cs"/>
              </a:rPr>
              <a:t>know your games can be unique, compelling experiences. Stay focused on that and while you’re having people play it as it’s being built, </a:t>
            </a:r>
            <a:endParaRPr lang="en-CA" dirty="0"/>
          </a:p>
        </p:txBody>
      </p:sp>
    </p:spTree>
    <p:extLst>
      <p:ext uri="{BB962C8B-B14F-4D97-AF65-F5344CB8AC3E}">
        <p14:creationId xmlns:p14="http://schemas.microsoft.com/office/powerpoint/2010/main" val="2981775444"/>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41"/>
          <p:cNvSpPr>
            <a:spLocks noGrp="1" noChangeArrowheads="1"/>
          </p:cNvSpPr>
          <p:nvPr>
            <p:ph type="sldNum"/>
          </p:nvPr>
        </p:nvSpPr>
        <p:spPr>
          <a:ln/>
        </p:spPr>
        <p:txBody>
          <a:bodyPr/>
          <a:lstStyle/>
          <a:p>
            <a:fld id="{879B1166-1E88-4B97-9073-18A6CDADDCAB}" type="slidenum">
              <a:rPr lang="en-CA" altLang="en-US">
                <a:solidFill>
                  <a:prstClr val="black"/>
                </a:solidFill>
              </a:rPr>
              <a:pPr/>
              <a:t>269</a:t>
            </a:fld>
            <a:endParaRPr lang="en-CA" altLang="en-US">
              <a:solidFill>
                <a:prstClr val="black"/>
              </a:solidFill>
            </a:endParaRPr>
          </a:p>
        </p:txBody>
      </p:sp>
      <p:sp>
        <p:nvSpPr>
          <p:cNvPr id="110593" name="Text Box 1"/>
          <p:cNvSpPr txBox="1">
            <a:spLocks noChangeArrowheads="1"/>
          </p:cNvSpPr>
          <p:nvPr/>
        </p:nvSpPr>
        <p:spPr bwMode="auto">
          <a:xfrm>
            <a:off x="4398963" y="9555163"/>
            <a:ext cx="3344862"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E35F8BAE-74EA-4892-903F-9A8608979AC0}" type="slidenum">
              <a:rPr kumimoji="0" lang="en-CA" altLang="en-US" sz="1800">
                <a:cs typeface="+mn-cs"/>
              </a:rPr>
              <a:pPr fontAlgn="auto">
                <a:spcBef>
                  <a:spcPts val="0"/>
                </a:spcBef>
                <a:spcAft>
                  <a:spcPts val="0"/>
                </a:spcAft>
              </a:pPr>
              <a:t>269</a:t>
            </a:fld>
            <a:endParaRPr kumimoji="0" lang="en-CA" altLang="en-US" sz="1800">
              <a:cs typeface="+mn-cs"/>
            </a:endParaRPr>
          </a:p>
        </p:txBody>
      </p:sp>
      <p:sp>
        <p:nvSpPr>
          <p:cNvPr id="110594" name="Text Box 2"/>
          <p:cNvSpPr txBox="1">
            <a:spLocks noChangeArrowheads="1"/>
          </p:cNvSpPr>
          <p:nvPr/>
        </p:nvSpPr>
        <p:spPr bwMode="auto">
          <a:xfrm>
            <a:off x="4398963" y="9555163"/>
            <a:ext cx="334645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15030711-7579-4680-8FAB-2EAE7653DADD}" type="slidenum">
              <a:rPr kumimoji="0" lang="en-CA" altLang="en-US" sz="1800">
                <a:cs typeface="+mn-cs"/>
              </a:rPr>
              <a:pPr fontAlgn="auto">
                <a:spcBef>
                  <a:spcPts val="0"/>
                </a:spcBef>
                <a:spcAft>
                  <a:spcPts val="0"/>
                </a:spcAft>
              </a:pPr>
              <a:t>269</a:t>
            </a:fld>
            <a:endParaRPr kumimoji="0" lang="en-CA" altLang="en-US" sz="1800">
              <a:cs typeface="+mn-cs"/>
            </a:endParaRPr>
          </a:p>
        </p:txBody>
      </p:sp>
      <p:sp>
        <p:nvSpPr>
          <p:cNvPr id="110595" name="Text Box 3"/>
          <p:cNvSpPr txBox="1">
            <a:spLocks noChangeArrowheads="1"/>
          </p:cNvSpPr>
          <p:nvPr/>
        </p:nvSpPr>
        <p:spPr bwMode="auto">
          <a:xfrm>
            <a:off x="4398963" y="9555163"/>
            <a:ext cx="3357562"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F806E2FA-0F5E-4F13-AC59-F6C989DFA341}" type="slidenum">
              <a:rPr kumimoji="0" lang="en-CA" altLang="en-US" sz="1800">
                <a:cs typeface="+mn-cs"/>
              </a:rPr>
              <a:pPr fontAlgn="auto">
                <a:spcBef>
                  <a:spcPts val="0"/>
                </a:spcBef>
                <a:spcAft>
                  <a:spcPts val="0"/>
                </a:spcAft>
              </a:pPr>
              <a:t>269</a:t>
            </a:fld>
            <a:endParaRPr kumimoji="0" lang="en-CA" altLang="en-US" sz="1800">
              <a:cs typeface="+mn-cs"/>
            </a:endParaRPr>
          </a:p>
        </p:txBody>
      </p:sp>
      <p:sp>
        <p:nvSpPr>
          <p:cNvPr id="110596" name="Text Box 4"/>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3671D71A-DF02-4776-81BB-E5440166154E}" type="slidenum">
              <a:rPr kumimoji="0" lang="en-CA" altLang="en-US" sz="1800">
                <a:cs typeface="+mn-cs"/>
              </a:rPr>
              <a:pPr fontAlgn="auto">
                <a:spcBef>
                  <a:spcPts val="0"/>
                </a:spcBef>
                <a:spcAft>
                  <a:spcPts val="0"/>
                </a:spcAft>
              </a:pPr>
              <a:t>269</a:t>
            </a:fld>
            <a:endParaRPr kumimoji="0" lang="en-CA" altLang="en-US" sz="1800">
              <a:cs typeface="+mn-cs"/>
            </a:endParaRPr>
          </a:p>
        </p:txBody>
      </p:sp>
      <p:sp>
        <p:nvSpPr>
          <p:cNvPr id="110597" name="Text Box 5"/>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CE157133-967B-479C-A0C6-304CC996428E}" type="slidenum">
              <a:rPr kumimoji="0" lang="en-CA" altLang="en-US" sz="1800">
                <a:cs typeface="+mn-cs"/>
              </a:rPr>
              <a:pPr fontAlgn="auto">
                <a:spcBef>
                  <a:spcPts val="0"/>
                </a:spcBef>
                <a:spcAft>
                  <a:spcPts val="0"/>
                </a:spcAft>
              </a:pPr>
              <a:t>269</a:t>
            </a:fld>
            <a:endParaRPr kumimoji="0" lang="en-CA" altLang="en-US" sz="1800">
              <a:cs typeface="+mn-cs"/>
            </a:endParaRPr>
          </a:p>
        </p:txBody>
      </p:sp>
      <p:sp>
        <p:nvSpPr>
          <p:cNvPr id="110598" name="Rectangle 6"/>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9" name="Text Box 7"/>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800">
              <a:solidFill>
                <a:prstClr val="black"/>
              </a:solidFill>
              <a:latin typeface="Calibri" panose="020F0502020204030204"/>
              <a:ea typeface="+mn-ea"/>
              <a:cs typeface="+mn-cs"/>
            </a:endParaRPr>
          </a:p>
        </p:txBody>
      </p:sp>
      <p:sp>
        <p:nvSpPr>
          <p:cNvPr id="2" name="Notes Placeholder 1"/>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listen </a:t>
            </a:r>
            <a:r>
              <a:rPr lang="en-CA" sz="1200" kern="1200" dirty="0" smtClean="0">
                <a:solidFill>
                  <a:schemeClr val="tx1"/>
                </a:solidFill>
                <a:effectLst/>
                <a:latin typeface="+mn-lt"/>
                <a:ea typeface="+mn-ea"/>
                <a:cs typeface="+mn-cs"/>
              </a:rPr>
              <a:t>for the problems they’re having, not the solutions. </a:t>
            </a:r>
            <a:endParaRPr lang="en-CA" dirty="0"/>
          </a:p>
        </p:txBody>
      </p:sp>
    </p:spTree>
    <p:extLst>
      <p:ext uri="{BB962C8B-B14F-4D97-AF65-F5344CB8AC3E}">
        <p14:creationId xmlns:p14="http://schemas.microsoft.com/office/powerpoint/2010/main" val="3256339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think about systems in a whole separate category from emotion, and we sometimes struggle to see past the numbers to the person on the other side.</a:t>
            </a:r>
            <a:endParaRPr lang="en-US"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27</a:t>
            </a:fld>
            <a:endParaRPr lang="en-US">
              <a:solidFill>
                <a:srgbClr val="000000"/>
              </a:solidFill>
            </a:endParaRPr>
          </a:p>
        </p:txBody>
      </p:sp>
    </p:spTree>
    <p:extLst>
      <p:ext uri="{BB962C8B-B14F-4D97-AF65-F5344CB8AC3E}">
        <p14:creationId xmlns:p14="http://schemas.microsoft.com/office/powerpoint/2010/main" val="3162320912"/>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And I’ll leave things with Mr. </a:t>
            </a:r>
            <a:r>
              <a:rPr lang="en-CA" sz="1200" kern="1200" dirty="0" err="1" smtClean="0">
                <a:solidFill>
                  <a:schemeClr val="tx1"/>
                </a:solidFill>
                <a:effectLst/>
                <a:latin typeface="+mn-lt"/>
                <a:ea typeface="+mn-ea"/>
                <a:cs typeface="+mn-cs"/>
              </a:rPr>
              <a:t>Gaiman</a:t>
            </a:r>
            <a:r>
              <a:rPr lang="en-CA" sz="1200" kern="1200" dirty="0" smtClean="0">
                <a:solidFill>
                  <a:schemeClr val="tx1"/>
                </a:solidFill>
                <a:effectLst/>
                <a:latin typeface="+mn-lt"/>
                <a:ea typeface="+mn-ea"/>
                <a:cs typeface="+mn-cs"/>
              </a:rPr>
              <a:t>, because I couldn’t have said this better.</a:t>
            </a:r>
          </a:p>
        </p:txBody>
      </p:sp>
      <p:sp>
        <p:nvSpPr>
          <p:cNvPr id="4" name="Slide Number Placeholder 3"/>
          <p:cNvSpPr>
            <a:spLocks noGrp="1"/>
          </p:cNvSpPr>
          <p:nvPr>
            <p:ph type="sldNum" sz="quarter" idx="10"/>
          </p:nvPr>
        </p:nvSpPr>
        <p:spPr/>
        <p:txBody>
          <a:bodyPr/>
          <a:lstStyle/>
          <a:p>
            <a:fld id="{8AF94AB1-5A56-42A1-8549-DDA77F4F0B8D}" type="slidenum">
              <a:rPr lang="en-CA" smtClean="0">
                <a:solidFill>
                  <a:prstClr val="black"/>
                </a:solidFill>
              </a:rPr>
              <a:pPr/>
              <a:t>270</a:t>
            </a:fld>
            <a:endParaRPr lang="en-CA">
              <a:solidFill>
                <a:prstClr val="black"/>
              </a:solidFill>
            </a:endParaRPr>
          </a:p>
        </p:txBody>
      </p:sp>
    </p:spTree>
    <p:extLst>
      <p:ext uri="{BB962C8B-B14F-4D97-AF65-F5344CB8AC3E}">
        <p14:creationId xmlns:p14="http://schemas.microsoft.com/office/powerpoint/2010/main" val="4056850604"/>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271</a:t>
            </a:fld>
            <a:endParaRPr lang="en-US"/>
          </a:p>
        </p:txBody>
      </p:sp>
    </p:spTree>
    <p:extLst>
      <p:ext uri="{BB962C8B-B14F-4D97-AF65-F5344CB8AC3E}">
        <p14:creationId xmlns:p14="http://schemas.microsoft.com/office/powerpoint/2010/main" val="2079590121"/>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272</a:t>
            </a:fld>
            <a:endParaRPr lang="en-US"/>
          </a:p>
        </p:txBody>
      </p:sp>
    </p:spTree>
    <p:extLst>
      <p:ext uri="{BB962C8B-B14F-4D97-AF65-F5344CB8AC3E}">
        <p14:creationId xmlns:p14="http://schemas.microsoft.com/office/powerpoint/2010/main" val="634839073"/>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41"/>
          <p:cNvSpPr>
            <a:spLocks noGrp="1" noChangeArrowheads="1"/>
          </p:cNvSpPr>
          <p:nvPr>
            <p:ph type="sldNum"/>
          </p:nvPr>
        </p:nvSpPr>
        <p:spPr>
          <a:ln/>
        </p:spPr>
        <p:txBody>
          <a:bodyPr/>
          <a:lstStyle/>
          <a:p>
            <a:fld id="{C2755F2F-389C-414B-AD35-EA987264D6ED}" type="slidenum">
              <a:rPr lang="en-CA" altLang="en-US">
                <a:solidFill>
                  <a:prstClr val="black"/>
                </a:solidFill>
              </a:rPr>
              <a:pPr/>
              <a:t>273</a:t>
            </a:fld>
            <a:endParaRPr lang="en-CA" altLang="en-US">
              <a:solidFill>
                <a:prstClr val="black"/>
              </a:solidFill>
            </a:endParaRPr>
          </a:p>
        </p:txBody>
      </p:sp>
      <p:sp>
        <p:nvSpPr>
          <p:cNvPr id="97281" name="Text Box 1"/>
          <p:cNvSpPr txBox="1">
            <a:spLocks noChangeArrowheads="1"/>
          </p:cNvSpPr>
          <p:nvPr/>
        </p:nvSpPr>
        <p:spPr bwMode="auto">
          <a:xfrm>
            <a:off x="4398963" y="9555163"/>
            <a:ext cx="3344862"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9C1413BB-056F-48E5-B789-E6644FE14E1C}" type="slidenum">
              <a:rPr kumimoji="0" lang="en-CA" altLang="en-US" sz="1800">
                <a:cs typeface="+mn-cs"/>
              </a:rPr>
              <a:pPr fontAlgn="auto">
                <a:spcBef>
                  <a:spcPts val="0"/>
                </a:spcBef>
                <a:spcAft>
                  <a:spcPts val="0"/>
                </a:spcAft>
              </a:pPr>
              <a:t>273</a:t>
            </a:fld>
            <a:endParaRPr kumimoji="0" lang="en-CA" altLang="en-US" sz="1800">
              <a:cs typeface="+mn-cs"/>
            </a:endParaRPr>
          </a:p>
        </p:txBody>
      </p:sp>
      <p:sp>
        <p:nvSpPr>
          <p:cNvPr id="97282" name="Text Box 2"/>
          <p:cNvSpPr txBox="1">
            <a:spLocks noChangeArrowheads="1"/>
          </p:cNvSpPr>
          <p:nvPr/>
        </p:nvSpPr>
        <p:spPr bwMode="auto">
          <a:xfrm>
            <a:off x="4398963" y="9555163"/>
            <a:ext cx="334645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8A3499F9-09B0-426F-8F1A-B77970C5C178}" type="slidenum">
              <a:rPr kumimoji="0" lang="en-CA" altLang="en-US" sz="1800">
                <a:cs typeface="+mn-cs"/>
              </a:rPr>
              <a:pPr fontAlgn="auto">
                <a:spcBef>
                  <a:spcPts val="0"/>
                </a:spcBef>
                <a:spcAft>
                  <a:spcPts val="0"/>
                </a:spcAft>
              </a:pPr>
              <a:t>273</a:t>
            </a:fld>
            <a:endParaRPr kumimoji="0" lang="en-CA" altLang="en-US" sz="1800">
              <a:cs typeface="+mn-cs"/>
            </a:endParaRPr>
          </a:p>
        </p:txBody>
      </p:sp>
      <p:sp>
        <p:nvSpPr>
          <p:cNvPr id="97283" name="Text Box 3"/>
          <p:cNvSpPr txBox="1">
            <a:spLocks noChangeArrowheads="1"/>
          </p:cNvSpPr>
          <p:nvPr/>
        </p:nvSpPr>
        <p:spPr bwMode="auto">
          <a:xfrm>
            <a:off x="4398963" y="9555163"/>
            <a:ext cx="3357562"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DB9CB968-AE84-4F26-803A-EFD8143CF911}" type="slidenum">
              <a:rPr kumimoji="0" lang="en-CA" altLang="en-US" sz="1800">
                <a:cs typeface="+mn-cs"/>
              </a:rPr>
              <a:pPr fontAlgn="auto">
                <a:spcBef>
                  <a:spcPts val="0"/>
                </a:spcBef>
                <a:spcAft>
                  <a:spcPts val="0"/>
                </a:spcAft>
              </a:pPr>
              <a:t>273</a:t>
            </a:fld>
            <a:endParaRPr kumimoji="0" lang="en-CA" altLang="en-US" sz="1800">
              <a:cs typeface="+mn-cs"/>
            </a:endParaRPr>
          </a:p>
        </p:txBody>
      </p:sp>
      <p:sp>
        <p:nvSpPr>
          <p:cNvPr id="97284" name="Text Box 4"/>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43E66EC4-9489-4374-98B9-88FDD692B0AD}" type="slidenum">
              <a:rPr kumimoji="0" lang="en-CA" altLang="en-US" sz="1800">
                <a:cs typeface="+mn-cs"/>
              </a:rPr>
              <a:pPr fontAlgn="auto">
                <a:spcBef>
                  <a:spcPts val="0"/>
                </a:spcBef>
                <a:spcAft>
                  <a:spcPts val="0"/>
                </a:spcAft>
              </a:pPr>
              <a:t>273</a:t>
            </a:fld>
            <a:endParaRPr kumimoji="0" lang="en-CA" altLang="en-US" sz="1800">
              <a:cs typeface="+mn-cs"/>
            </a:endParaRPr>
          </a:p>
        </p:txBody>
      </p:sp>
      <p:sp>
        <p:nvSpPr>
          <p:cNvPr id="97285" name="Text Box 5"/>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fontAlgn="auto">
              <a:spcBef>
                <a:spcPts val="0"/>
              </a:spcBef>
              <a:spcAft>
                <a:spcPts val="0"/>
              </a:spcAft>
            </a:pPr>
            <a:fld id="{95807295-51FE-4126-BFA2-867FCA5D92DB}" type="slidenum">
              <a:rPr kumimoji="0" lang="en-CA" altLang="en-US" sz="1800">
                <a:cs typeface="+mn-cs"/>
              </a:rPr>
              <a:pPr fontAlgn="auto">
                <a:spcBef>
                  <a:spcPts val="0"/>
                </a:spcBef>
                <a:spcAft>
                  <a:spcPts val="0"/>
                </a:spcAft>
              </a:pPr>
              <a:t>273</a:t>
            </a:fld>
            <a:endParaRPr kumimoji="0" lang="en-CA" altLang="en-US" sz="1800">
              <a:cs typeface="+mn-cs"/>
            </a:endParaRPr>
          </a:p>
        </p:txBody>
      </p:sp>
      <p:sp>
        <p:nvSpPr>
          <p:cNvPr id="97286" name="Rectangle 6"/>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7" name="Text Box 7"/>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8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822409628"/>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seen five very different rules – all very </a:t>
            </a:r>
            <a:r>
              <a:rPr lang="en-US" baseline="0" dirty="0" smtClean="0"/>
              <a:t>personal.  </a:t>
            </a:r>
            <a:endParaRPr lang="en-US" dirty="0" smtClean="0"/>
          </a:p>
          <a:p>
            <a:endParaRPr lang="en-US" baseline="0" dirty="0" smtClean="0"/>
          </a:p>
          <a:p>
            <a:r>
              <a:rPr lang="en-US" baseline="0" dirty="0" smtClean="0"/>
              <a:t>Now you decide if you agree with them or not and go make your own rulebook </a:t>
            </a:r>
          </a:p>
          <a:p>
            <a:endParaRPr lang="en-US" baseline="0" dirty="0" smtClean="0"/>
          </a:p>
          <a:p>
            <a:r>
              <a:rPr lang="en-US" baseline="0" dirty="0" smtClean="0"/>
              <a:t>Because that’s the whole point.  Each of us playing with different rule books is what makes each of our games different!  And makes our games interesting.    </a:t>
            </a:r>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274</a:t>
            </a:fld>
            <a:endParaRPr lang="en-US">
              <a:solidFill>
                <a:srgbClr val="000000"/>
              </a:solidFill>
            </a:endParaRPr>
          </a:p>
        </p:txBody>
      </p:sp>
    </p:spTree>
    <p:extLst>
      <p:ext uri="{BB962C8B-B14F-4D97-AF65-F5344CB8AC3E}">
        <p14:creationId xmlns:p14="http://schemas.microsoft.com/office/powerpoint/2010/main" val="3623928066"/>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a:noFill/>
        </p:spPr>
        <p:txBody>
          <a:bodyPr/>
          <a:lstStyle/>
          <a:p>
            <a:endParaRPr lang="en-US" baseline="0" dirty="0" smtClean="0"/>
          </a:p>
          <a:p>
            <a:r>
              <a:rPr lang="en-US" baseline="0" dirty="0" smtClean="0"/>
              <a:t>Thanks everyone!</a:t>
            </a:r>
          </a:p>
          <a:p>
            <a:endParaRPr lang="en-US" baseline="0" dirty="0" smtClean="0"/>
          </a:p>
          <a:p>
            <a:endParaRPr lang="en-US" dirty="0" smtClean="0"/>
          </a:p>
          <a:p>
            <a:endParaRPr lang="en-US" baseline="0" dirty="0" smtClean="0"/>
          </a:p>
        </p:txBody>
      </p:sp>
    </p:spTree>
    <p:extLst>
      <p:ext uri="{BB962C8B-B14F-4D97-AF65-F5344CB8AC3E}">
        <p14:creationId xmlns:p14="http://schemas.microsoft.com/office/powerpoint/2010/main" val="5458723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But our ultimate goal in our games is to affect players emotionally, right? Even if that emotion is simply “Fuck yeah, eat it, zombie!” I remember being really influenced by System Shock’s last bullet system. I created a framework to keep player emotion at the forefront.</a:t>
            </a:r>
            <a:endParaRPr lang="en-US" dirty="0" smtClean="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28</a:t>
            </a:fld>
            <a:endParaRPr lang="en-US">
              <a:solidFill>
                <a:srgbClr val="000000"/>
              </a:solidFill>
            </a:endParaRPr>
          </a:p>
        </p:txBody>
      </p:sp>
    </p:spTree>
    <p:extLst>
      <p:ext uri="{BB962C8B-B14F-4D97-AF65-F5344CB8AC3E}">
        <p14:creationId xmlns:p14="http://schemas.microsoft.com/office/powerpoint/2010/main" val="8467287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Full Spectrum Warrior was a hardcore military simulation where you controlled two squads of US Army dismounted light infantry soldiers. It started as an official Army training tool and we continued that absolute need for authenticity into the commercial version. The Army has a zero tolerance policy for casualties.</a:t>
            </a:r>
            <a:endParaRPr lang="en-US"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29</a:t>
            </a:fld>
            <a:endParaRPr lang="en-US">
              <a:solidFill>
                <a:srgbClr val="000000"/>
              </a:solidFill>
            </a:endParaRPr>
          </a:p>
        </p:txBody>
      </p:sp>
    </p:spTree>
    <p:extLst>
      <p:ext uri="{BB962C8B-B14F-4D97-AF65-F5344CB8AC3E}">
        <p14:creationId xmlns:p14="http://schemas.microsoft.com/office/powerpoint/2010/main" val="1712813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rules that we inherit</a:t>
            </a:r>
            <a:r>
              <a:rPr lang="en-US" baseline="0" dirty="0" smtClean="0"/>
              <a:t> from other mediums.  Like this one we borrowed from architecture </a:t>
            </a:r>
          </a:p>
          <a:p>
            <a:endParaRPr lang="en-US" baseline="0" dirty="0" smtClean="0"/>
          </a:p>
          <a:p>
            <a:r>
              <a:rPr lang="en-US" baseline="0" dirty="0" smtClean="0"/>
              <a:t>19</a:t>
            </a:r>
            <a:r>
              <a:rPr lang="en-US" baseline="30000" dirty="0" smtClean="0"/>
              <a:t>th</a:t>
            </a:r>
            <a:r>
              <a:rPr lang="en-US" baseline="0" dirty="0" smtClean="0"/>
              <a:t> century architect Louis Sullivan</a:t>
            </a:r>
          </a:p>
          <a:p>
            <a:endParaRPr lang="en-US" b="1" baseline="0" dirty="0" smtClean="0"/>
          </a:p>
          <a:p>
            <a:r>
              <a:rPr lang="en-US" baseline="0" dirty="0" smtClean="0"/>
              <a:t>Basically, figure out what your thing needs to *do* and then worry about what form it should take and how it should look.  Not the other way around.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3</a:t>
            </a:fld>
            <a:endParaRPr lang="en-US"/>
          </a:p>
        </p:txBody>
      </p:sp>
    </p:spTree>
    <p:extLst>
      <p:ext uri="{BB962C8B-B14F-4D97-AF65-F5344CB8AC3E}">
        <p14:creationId xmlns:p14="http://schemas.microsoft.com/office/powerpoint/2010/main" val="33010142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start by listing</a:t>
            </a:r>
            <a:r>
              <a:rPr lang="en-US" baseline="0" dirty="0" smtClean="0"/>
              <a:t> out player needs. These are the needs that were relevant to Full Spectrum Warrior but they’re pretty universal.</a:t>
            </a:r>
            <a:endParaRPr lang="en-US"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30</a:t>
            </a:fld>
            <a:endParaRPr lang="en-US">
              <a:solidFill>
                <a:srgbClr val="000000"/>
              </a:solidFill>
            </a:endParaRPr>
          </a:p>
        </p:txBody>
      </p:sp>
    </p:spTree>
    <p:extLst>
      <p:ext uri="{BB962C8B-B14F-4D97-AF65-F5344CB8AC3E}">
        <p14:creationId xmlns:p14="http://schemas.microsoft.com/office/powerpoint/2010/main" val="12321765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I list out</a:t>
            </a:r>
            <a:r>
              <a:rPr lang="en-US" baseline="0" dirty="0" smtClean="0"/>
              <a:t> the major player interactions. What can players, attack, talk to, examine? </a:t>
            </a:r>
            <a:endParaRPr lang="en-US"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31</a:t>
            </a:fld>
            <a:endParaRPr lang="en-US">
              <a:solidFill>
                <a:srgbClr val="000000"/>
              </a:solidFill>
            </a:endParaRPr>
          </a:p>
        </p:txBody>
      </p:sp>
    </p:spTree>
    <p:extLst>
      <p:ext uri="{BB962C8B-B14F-4D97-AF65-F5344CB8AC3E}">
        <p14:creationId xmlns:p14="http://schemas.microsoft.com/office/powerpoint/2010/main" val="28684618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I listed out rewards we gave in the game. </a:t>
            </a:r>
            <a:r>
              <a:rPr lang="en-US" baseline="0" dirty="0" smtClean="0"/>
              <a:t>In FSW, rewards were more like most single-player shooters. You could have mission or story advancement, attachment to the world or your soldiers, growth in your expertise, a clear sense of accomplishment, or simply the reward of elicited emotions.</a:t>
            </a:r>
            <a:endParaRPr lang="en-US"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32</a:t>
            </a:fld>
            <a:endParaRPr lang="en-US">
              <a:solidFill>
                <a:srgbClr val="000000"/>
              </a:solidFill>
            </a:endParaRPr>
          </a:p>
        </p:txBody>
      </p:sp>
    </p:spTree>
    <p:extLst>
      <p:ext uri="{BB962C8B-B14F-4D97-AF65-F5344CB8AC3E}">
        <p14:creationId xmlns:p14="http://schemas.microsoft.com/office/powerpoint/2010/main" val="7872547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Effectively, this forms a core loop of the player’s experience in the game.</a:t>
            </a:r>
            <a:endParaRPr lang="en-US"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33</a:t>
            </a:fld>
            <a:endParaRPr lang="en-US">
              <a:solidFill>
                <a:srgbClr val="000000"/>
              </a:solidFill>
            </a:endParaRPr>
          </a:p>
        </p:txBody>
      </p:sp>
    </p:spTree>
    <p:extLst>
      <p:ext uri="{BB962C8B-B14F-4D97-AF65-F5344CB8AC3E}">
        <p14:creationId xmlns:p14="http://schemas.microsoft.com/office/powerpoint/2010/main" val="17345587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More important, it includes the</a:t>
            </a:r>
            <a:r>
              <a:rPr lang="en-US" baseline="0" dirty="0" smtClean="0"/>
              <a:t> player’s emotional needs as a key element of that loop. </a:t>
            </a:r>
            <a:r>
              <a:rPr lang="en-US" dirty="0" smtClean="0"/>
              <a:t>So now</a:t>
            </a:r>
            <a:r>
              <a:rPr lang="en-US" baseline="0" dirty="0" smtClean="0"/>
              <a:t> I can start to make connections. Some of these are obvious.</a:t>
            </a:r>
            <a:endParaRPr lang="en-US" dirty="0" smtClean="0"/>
          </a:p>
          <a:p>
            <a:endParaRPr lang="en-US"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34</a:t>
            </a:fld>
            <a:endParaRPr lang="en-US">
              <a:solidFill>
                <a:srgbClr val="000000"/>
              </a:solidFill>
            </a:endParaRPr>
          </a:p>
        </p:txBody>
      </p:sp>
    </p:spTree>
    <p:extLst>
      <p:ext uri="{BB962C8B-B14F-4D97-AF65-F5344CB8AC3E}">
        <p14:creationId xmlns:p14="http://schemas.microsoft.com/office/powerpoint/2010/main" val="39979151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have a need to make progress, so some enemy kills like bosses or a certain squad trigger the mission to advance. That’s part of the core combat loop. But I wanted to solve a more complex problem. </a:t>
            </a:r>
            <a:endParaRPr lang="en-US"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35</a:t>
            </a:fld>
            <a:endParaRPr lang="en-US">
              <a:solidFill>
                <a:srgbClr val="000000"/>
              </a:solidFill>
            </a:endParaRPr>
          </a:p>
        </p:txBody>
      </p:sp>
    </p:spTree>
    <p:extLst>
      <p:ext uri="{BB962C8B-B14F-4D97-AF65-F5344CB8AC3E}">
        <p14:creationId xmlns:p14="http://schemas.microsoft.com/office/powerpoint/2010/main" val="478346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&lt;video removed to reduce file size&gt;</a:t>
            </a:r>
          </a:p>
          <a:p>
            <a:endParaRPr lang="en-US" dirty="0" smtClean="0"/>
          </a:p>
          <a:p>
            <a:r>
              <a:rPr lang="en-US" dirty="0" smtClean="0"/>
              <a:t>So</a:t>
            </a:r>
            <a:r>
              <a:rPr lang="en-US" baseline="0" dirty="0" smtClean="0"/>
              <a:t> I invested in a system that gave the characters unique personalities, expressed dynamically on the battlefield. I wanted you to hear the soldiers, to get to know them as people. I wanted you to feel their stress as they come under fire. I wanted you to value them.</a:t>
            </a:r>
            <a:endParaRPr lang="en-US"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36</a:t>
            </a:fld>
            <a:endParaRPr lang="en-US">
              <a:solidFill>
                <a:srgbClr val="000000"/>
              </a:solidFill>
            </a:endParaRPr>
          </a:p>
        </p:txBody>
      </p:sp>
    </p:spTree>
    <p:extLst>
      <p:ext uri="{BB962C8B-B14F-4D97-AF65-F5344CB8AC3E}">
        <p14:creationId xmlns:p14="http://schemas.microsoft.com/office/powerpoint/2010/main" val="813831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But when we went into usability testing, we discovered a problem. </a:t>
            </a:r>
            <a:r>
              <a:rPr lang="en-US" baseline="0" dirty="0" smtClean="0"/>
              <a:t>Players </a:t>
            </a:r>
            <a:r>
              <a:rPr lang="en-US" dirty="0" smtClean="0"/>
              <a:t>cared so much about their soldiers that they would immediately reload the game as soon as one got hit. It destroyed all</a:t>
            </a:r>
            <a:r>
              <a:rPr lang="en-US" baseline="0" dirty="0" smtClean="0"/>
              <a:t> of our hard work on immersion. I needed to develop a system that directly rewarded the emotion players felt for the soldiers on their squad.</a:t>
            </a:r>
            <a:endParaRPr lang="en-US"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37</a:t>
            </a:fld>
            <a:endParaRPr lang="en-US">
              <a:solidFill>
                <a:srgbClr val="000000"/>
              </a:solidFill>
            </a:endParaRPr>
          </a:p>
        </p:txBody>
      </p:sp>
    </p:spTree>
    <p:extLst>
      <p:ext uri="{BB962C8B-B14F-4D97-AF65-F5344CB8AC3E}">
        <p14:creationId xmlns:p14="http://schemas.microsoft.com/office/powerpoint/2010/main" val="40849896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wanted to get at this. </a:t>
            </a:r>
            <a:endParaRPr lang="en-US"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38</a:t>
            </a:fld>
            <a:endParaRPr lang="en-US">
              <a:solidFill>
                <a:srgbClr val="000000"/>
              </a:solidFill>
            </a:endParaRPr>
          </a:p>
        </p:txBody>
      </p:sp>
    </p:spTree>
    <p:extLst>
      <p:ext uri="{BB962C8B-B14F-4D97-AF65-F5344CB8AC3E}">
        <p14:creationId xmlns:p14="http://schemas.microsoft.com/office/powerpoint/2010/main" val="6300078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Could I, in fact, tie it to some kind of mission advancement? By</a:t>
            </a:r>
            <a:r>
              <a:rPr lang="en-US" baseline="0" dirty="0" smtClean="0"/>
              <a:t> framing the problem this way, I arrived at a solution. When a soldier on your squad was shot, we generated a spontaneous mission objective to carry that soldier to the CASEVAC. They would also talk about needing to help him, and continue calling him by name. We made a system out of your emotional attachment.</a:t>
            </a:r>
            <a:endParaRPr lang="en-US"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39</a:t>
            </a:fld>
            <a:endParaRPr lang="en-US">
              <a:solidFill>
                <a:srgbClr val="000000"/>
              </a:solidFill>
            </a:endParaRPr>
          </a:p>
        </p:txBody>
      </p:sp>
    </p:spTree>
    <p:extLst>
      <p:ext uri="{BB962C8B-B14F-4D97-AF65-F5344CB8AC3E}">
        <p14:creationId xmlns:p14="http://schemas.microsoft.com/office/powerpoint/2010/main" val="224609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have some sayings in game development that are so universally</a:t>
            </a:r>
            <a:r>
              <a:rPr lang="en-US" baseline="0" dirty="0" smtClean="0"/>
              <a:t> held that we don’t even know who said them.  </a:t>
            </a:r>
            <a:r>
              <a:rPr lang="en-US" dirty="0" smtClean="0"/>
              <a:t> </a:t>
            </a:r>
          </a:p>
          <a:p>
            <a:endParaRPr lang="en-US" dirty="0" smtClean="0"/>
          </a:p>
          <a:p>
            <a:r>
              <a:rPr lang="en-US" dirty="0" smtClean="0"/>
              <a:t>For example, I was surprised to learn this chestnut is attributed to businessman Nolan Bushnell.  </a:t>
            </a:r>
          </a:p>
          <a:p>
            <a:endParaRPr lang="en-US" dirty="0" smtClean="0"/>
          </a:p>
          <a:p>
            <a:r>
              <a:rPr lang="en-US" dirty="0" smtClean="0"/>
              <a:t>Funny,</a:t>
            </a:r>
            <a:r>
              <a:rPr lang="en-US" baseline="0" dirty="0" smtClean="0"/>
              <a:t> I had always attributed it to…</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4</a:t>
            </a:fld>
            <a:endParaRPr lang="en-US"/>
          </a:p>
        </p:txBody>
      </p:sp>
    </p:spTree>
    <p:extLst>
      <p:ext uri="{BB962C8B-B14F-4D97-AF65-F5344CB8AC3E}">
        <p14:creationId xmlns:p14="http://schemas.microsoft.com/office/powerpoint/2010/main" val="5608644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&lt;video removed to reduce file size&gt;</a:t>
            </a:r>
          </a:p>
          <a:p>
            <a:endParaRPr lang="en-US" baseline="0" dirty="0" smtClean="0"/>
          </a:p>
          <a:p>
            <a:r>
              <a:rPr lang="en-US" baseline="0" dirty="0" smtClean="0"/>
              <a:t>The result? Players stopped reloading and started rescuing their soldiers, and they stayed immersed in the world we created.</a:t>
            </a:r>
            <a:endParaRPr lang="en-US"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40</a:t>
            </a:fld>
            <a:endParaRPr lang="en-US">
              <a:solidFill>
                <a:srgbClr val="000000"/>
              </a:solidFill>
            </a:endParaRPr>
          </a:p>
        </p:txBody>
      </p:sp>
    </p:spTree>
    <p:extLst>
      <p:ext uri="{BB962C8B-B14F-4D97-AF65-F5344CB8AC3E}">
        <p14:creationId xmlns:p14="http://schemas.microsoft.com/office/powerpoint/2010/main" val="25674552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Free Realms was an</a:t>
            </a:r>
            <a:r>
              <a:rPr lang="en-US" baseline="0" dirty="0" smtClean="0"/>
              <a:t> MMO for families &amp; kids. You could do whatever you want, whenever you want, and the game would reward you. Players could switch jobs (or classes) at any time, and all classes had to be equally rewarding.</a:t>
            </a:r>
            <a:endParaRPr lang="en-US"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41</a:t>
            </a:fld>
            <a:endParaRPr lang="en-US">
              <a:solidFill>
                <a:srgbClr val="000000"/>
              </a:solidFill>
            </a:endParaRPr>
          </a:p>
        </p:txBody>
      </p:sp>
    </p:spTree>
    <p:extLst>
      <p:ext uri="{BB962C8B-B14F-4D97-AF65-F5344CB8AC3E}">
        <p14:creationId xmlns:p14="http://schemas.microsoft.com/office/powerpoint/2010/main" val="20606379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These</a:t>
            </a:r>
            <a:r>
              <a:rPr lang="en-US" baseline="0" dirty="0" smtClean="0"/>
              <a:t> are the needs, interactions and rewards for Free Realms. Many are shared, but some are more unique to game style (like leveling up) or genre (like Laughter as an explicit reward).</a:t>
            </a:r>
            <a:endParaRPr lang="en-US" dirty="0" smtClean="0"/>
          </a:p>
          <a:p>
            <a:endParaRPr lang="en-US"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42</a:t>
            </a:fld>
            <a:endParaRPr lang="en-US">
              <a:solidFill>
                <a:srgbClr val="000000"/>
              </a:solidFill>
            </a:endParaRPr>
          </a:p>
        </p:txBody>
      </p:sp>
    </p:spTree>
    <p:extLst>
      <p:ext uri="{BB962C8B-B14F-4D97-AF65-F5344CB8AC3E}">
        <p14:creationId xmlns:p14="http://schemas.microsoft.com/office/powerpoint/2010/main" val="30273927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Some of the connections here are obvious, too. Here’s the standard MMO combat loop, which we included in Free Realms. Players need to feel progress, so when they attack an enemy, they get XP and are rewarded by leveling up.</a:t>
            </a:r>
            <a:endParaRPr lang="en-US"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43</a:t>
            </a:fld>
            <a:endParaRPr lang="en-US">
              <a:solidFill>
                <a:srgbClr val="000000"/>
              </a:solidFill>
            </a:endParaRPr>
          </a:p>
        </p:txBody>
      </p:sp>
    </p:spTree>
    <p:extLst>
      <p:ext uri="{BB962C8B-B14F-4D97-AF65-F5344CB8AC3E}">
        <p14:creationId xmlns:p14="http://schemas.microsoft.com/office/powerpoint/2010/main" val="16632731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what about some of those</a:t>
            </a:r>
            <a:r>
              <a:rPr lang="en-US" baseline="0" dirty="0" smtClean="0"/>
              <a:t> other needs? You know—the ones we usually don’t build systems around?</a:t>
            </a:r>
            <a:endParaRPr lang="en-US"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44</a:t>
            </a:fld>
            <a:endParaRPr lang="en-US">
              <a:solidFill>
                <a:srgbClr val="000000"/>
              </a:solidFill>
            </a:endParaRPr>
          </a:p>
        </p:txBody>
      </p:sp>
    </p:spTree>
    <p:extLst>
      <p:ext uri="{BB962C8B-B14F-4D97-AF65-F5344CB8AC3E}">
        <p14:creationId xmlns:p14="http://schemas.microsoft.com/office/powerpoint/2010/main" val="25153780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Let’s make an unusual connection now—NPC, INFORMATION, LAUGHTER.</a:t>
            </a:r>
            <a:endParaRPr lang="en-US"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45</a:t>
            </a:fld>
            <a:endParaRPr lang="en-US">
              <a:solidFill>
                <a:srgbClr val="000000"/>
              </a:solidFill>
            </a:endParaRPr>
          </a:p>
        </p:txBody>
      </p:sp>
    </p:spTree>
    <p:extLst>
      <p:ext uri="{BB962C8B-B14F-4D97-AF65-F5344CB8AC3E}">
        <p14:creationId xmlns:p14="http://schemas.microsoft.com/office/powerpoint/2010/main" val="36648054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sounds odd, but think about NPC</a:t>
            </a:r>
            <a:r>
              <a:rPr lang="en-US" baseline="0" dirty="0" smtClean="0"/>
              <a:t> dialogue in your standard MMO. Even the speech bubbles are pretty dry.</a:t>
            </a:r>
            <a:endParaRPr lang="en-US"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46</a:t>
            </a:fld>
            <a:endParaRPr lang="en-US">
              <a:solidFill>
                <a:srgbClr val="000000"/>
              </a:solidFill>
            </a:endParaRPr>
          </a:p>
        </p:txBody>
      </p:sp>
    </p:spTree>
    <p:extLst>
      <p:ext uri="{BB962C8B-B14F-4D97-AF65-F5344CB8AC3E}">
        <p14:creationId xmlns:p14="http://schemas.microsoft.com/office/powerpoint/2010/main" val="39255979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Making that connection between interacting with an NPC and a reward of Laughter triggered several brainstorming sessions around NPC idle animations, dialogue UI, sound effects. We focus more closely on the character’s face, to make the UI interesting and bouncy, and to keep the writing shorter.</a:t>
            </a:r>
            <a:endParaRPr lang="en-US"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47</a:t>
            </a:fld>
            <a:endParaRPr lang="en-US">
              <a:solidFill>
                <a:srgbClr val="000000"/>
              </a:solidFill>
            </a:endParaRPr>
          </a:p>
        </p:txBody>
      </p:sp>
    </p:spTree>
    <p:extLst>
      <p:ext uri="{BB962C8B-B14F-4D97-AF65-F5344CB8AC3E}">
        <p14:creationId xmlns:p14="http://schemas.microsoft.com/office/powerpoint/2010/main" val="34899985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When we first launched Free Realms and watched the metrics,</a:t>
            </a:r>
            <a:r>
              <a:rPr lang="en-US" baseline="0" dirty="0" smtClean="0"/>
              <a:t> we saw a bunch of players weren’t leveling up. They weren’t leaving the starting area because they were socializing—that was their #1 priority. We not only had no meaningful way to capture that information in metrics—we had no explicit rewards for it. </a:t>
            </a:r>
            <a:endParaRPr lang="en-US"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48</a:t>
            </a:fld>
            <a:endParaRPr lang="en-US">
              <a:solidFill>
                <a:srgbClr val="000000"/>
              </a:solidFill>
            </a:endParaRPr>
          </a:p>
        </p:txBody>
      </p:sp>
    </p:spTree>
    <p:extLst>
      <p:ext uri="{BB962C8B-B14F-4D97-AF65-F5344CB8AC3E}">
        <p14:creationId xmlns:p14="http://schemas.microsoft.com/office/powerpoint/2010/main" val="18347253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It was, effectively, an interaction dead end in our experience loop.</a:t>
            </a:r>
            <a:endParaRPr lang="en-US"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49</a:t>
            </a:fld>
            <a:endParaRPr lang="en-US">
              <a:solidFill>
                <a:srgbClr val="000000"/>
              </a:solidFill>
            </a:endParaRPr>
          </a:p>
        </p:txBody>
      </p:sp>
    </p:spTree>
    <p:extLst>
      <p:ext uri="{BB962C8B-B14F-4D97-AF65-F5344CB8AC3E}">
        <p14:creationId xmlns:p14="http://schemas.microsoft.com/office/powerpoint/2010/main" val="1903526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The folding</a:t>
            </a:r>
            <a:r>
              <a:rPr lang="en-US" baseline="0" dirty="0" smtClean="0"/>
              <a:t> cube I got when I went to the Ubisoft Design Academy.  </a:t>
            </a:r>
          </a:p>
          <a:p>
            <a:endParaRPr lang="en-US" baseline="0" dirty="0" smtClean="0"/>
          </a:p>
          <a:p>
            <a:r>
              <a:rPr lang="en-US" baseline="0" dirty="0" smtClean="0"/>
              <a:t>It contains much wisdom!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5</a:t>
            </a:fld>
            <a:endParaRPr lang="en-US"/>
          </a:p>
        </p:txBody>
      </p:sp>
    </p:spTree>
    <p:extLst>
      <p:ext uri="{BB962C8B-B14F-4D97-AF65-F5344CB8AC3E}">
        <p14:creationId xmlns:p14="http://schemas.microsoft.com/office/powerpoint/2010/main" val="31494903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Socializing is a fundamental human need. We all recognize that. Yet how is that explicitly rewarded in current</a:t>
            </a:r>
            <a:r>
              <a:rPr lang="en-US" baseline="0" dirty="0" smtClean="0"/>
              <a:t> multiplayer games</a:t>
            </a:r>
            <a:r>
              <a:rPr lang="en-US" baseline="0" smtClean="0"/>
              <a:t>? Why </a:t>
            </a:r>
            <a:r>
              <a:rPr lang="en-US" baseline="0" dirty="0" smtClean="0"/>
              <a:t>don’t we have systems for parties? </a:t>
            </a:r>
            <a:endParaRPr lang="en-US"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50</a:t>
            </a:fld>
            <a:endParaRPr lang="en-US">
              <a:solidFill>
                <a:srgbClr val="000000"/>
              </a:solidFill>
            </a:endParaRPr>
          </a:p>
        </p:txBody>
      </p:sp>
    </p:spTree>
    <p:extLst>
      <p:ext uri="{BB962C8B-B14F-4D97-AF65-F5344CB8AC3E}">
        <p14:creationId xmlns:p14="http://schemas.microsoft.com/office/powerpoint/2010/main" val="8855669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started to think about it differently. I</a:t>
            </a:r>
            <a:r>
              <a:rPr lang="en-US" baseline="0" dirty="0" smtClean="0"/>
              <a:t> never got to tackle leveling up by socializing directly, but we formalized its support in our systems. We made connections like this.</a:t>
            </a:r>
            <a:endParaRPr lang="en-US"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51</a:t>
            </a:fld>
            <a:endParaRPr lang="en-US">
              <a:solidFill>
                <a:srgbClr val="000000"/>
              </a:solidFill>
            </a:endParaRPr>
          </a:p>
        </p:txBody>
      </p:sp>
    </p:spTree>
    <p:extLst>
      <p:ext uri="{BB962C8B-B14F-4D97-AF65-F5344CB8AC3E}">
        <p14:creationId xmlns:p14="http://schemas.microsoft.com/office/powerpoint/2010/main" val="20481549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offered items. We shored up our chat system. We started supporting it as a core activity with rewards. </a:t>
            </a:r>
            <a:endParaRPr lang="en-US"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52</a:t>
            </a:fld>
            <a:endParaRPr lang="en-US">
              <a:solidFill>
                <a:srgbClr val="000000"/>
              </a:solidFill>
            </a:endParaRPr>
          </a:p>
        </p:txBody>
      </p:sp>
    </p:spTree>
    <p:extLst>
      <p:ext uri="{BB962C8B-B14F-4D97-AF65-F5344CB8AC3E}">
        <p14:creationId xmlns:p14="http://schemas.microsoft.com/office/powerpoint/2010/main" val="15676997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just a few examples</a:t>
            </a:r>
            <a:r>
              <a:rPr lang="en-US" baseline="0" dirty="0" smtClean="0"/>
              <a:t> of how this kind of mapping between needs, rewards and interactions can help create unexpected connections. They’re great for framing brainstorming sessions too, to help focus on the specific player need you’re trying to address.</a:t>
            </a:r>
            <a:endParaRPr lang="en-US"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53</a:t>
            </a:fld>
            <a:endParaRPr lang="en-US">
              <a:solidFill>
                <a:srgbClr val="000000"/>
              </a:solidFill>
            </a:endParaRPr>
          </a:p>
        </p:txBody>
      </p:sp>
    </p:spTree>
    <p:extLst>
      <p:ext uri="{BB962C8B-B14F-4D97-AF65-F5344CB8AC3E}">
        <p14:creationId xmlns:p14="http://schemas.microsoft.com/office/powerpoint/2010/main" val="40106525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important, they bring player emotions</a:t>
            </a:r>
            <a:r>
              <a:rPr lang="en-US" baseline="0" dirty="0" smtClean="0"/>
              <a:t> and emotional needs into the loop as a core part of our thought process.</a:t>
            </a:r>
            <a:endParaRPr lang="en-US"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54</a:t>
            </a:fld>
            <a:endParaRPr lang="en-US">
              <a:solidFill>
                <a:srgbClr val="000000"/>
              </a:solidFill>
            </a:endParaRPr>
          </a:p>
        </p:txBody>
      </p:sp>
    </p:spTree>
    <p:extLst>
      <p:ext uri="{BB962C8B-B14F-4D97-AF65-F5344CB8AC3E}">
        <p14:creationId xmlns:p14="http://schemas.microsoft.com/office/powerpoint/2010/main" val="17245372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ultimately</a:t>
            </a:r>
            <a:r>
              <a:rPr lang="en-US" baseline="0" dirty="0" smtClean="0"/>
              <a:t> that’s why we make games, right? To create something with lasting emotional meaning for players, and for us.</a:t>
            </a:r>
          </a:p>
          <a:p>
            <a:endParaRPr lang="en-US" baseline="0" dirty="0" smtClean="0"/>
          </a:p>
          <a:p>
            <a:r>
              <a:rPr lang="en-US" baseline="0" dirty="0" smtClean="0"/>
              <a:t>[ Richard Concludes]</a:t>
            </a:r>
          </a:p>
          <a:p>
            <a:endParaRPr lang="en-US" baseline="0" dirty="0" smtClean="0"/>
          </a:p>
          <a:p>
            <a:r>
              <a:rPr lang="en-US" dirty="0" smtClean="0">
                <a:sym typeface="Wingdings" panose="05000000000000000000" pitchFamily="2" charset="2"/>
              </a:rPr>
              <a:t>People often talk to me about the intersection of game design narrative, and trying to evoke emotions in players</a:t>
            </a:r>
            <a:r>
              <a:rPr lang="en-US" baseline="0" dirty="0" smtClean="0">
                <a:sym typeface="Wingdings" panose="05000000000000000000" pitchFamily="2" charset="2"/>
              </a:rPr>
              <a:t> – </a:t>
            </a:r>
          </a:p>
          <a:p>
            <a:endParaRPr lang="en-US" baseline="0" dirty="0" smtClean="0">
              <a:sym typeface="Wingdings" panose="05000000000000000000" pitchFamily="2" charset="2"/>
            </a:endParaRPr>
          </a:p>
          <a:p>
            <a:r>
              <a:rPr lang="en-US" baseline="0" dirty="0" smtClean="0">
                <a:sym typeface="Wingdings" panose="05000000000000000000" pitchFamily="2" charset="2"/>
              </a:rPr>
              <a:t>and Laralyn talks reminds me how powerful rules can be and getting to those emotions – making players live and experience, not just through the non-interactive portion of your narrative.  And the most strong emotional experiences players will have is during games, so it only makes sense that systems will be the way to go.</a:t>
            </a:r>
          </a:p>
          <a:p>
            <a:endParaRPr lang="en-US"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55</a:t>
            </a:fld>
            <a:endParaRPr lang="en-US">
              <a:solidFill>
                <a:srgbClr val="000000"/>
              </a:solidFill>
            </a:endParaRPr>
          </a:p>
        </p:txBody>
      </p:sp>
    </p:spTree>
    <p:extLst>
      <p:ext uri="{BB962C8B-B14F-4D97-AF65-F5344CB8AC3E}">
        <p14:creationId xmlns:p14="http://schemas.microsoft.com/office/powerpoint/2010/main" val="9463298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p:txBody>
          <a:bodyPr/>
          <a:lstStyle/>
          <a:p>
            <a:r>
              <a:rPr lang="en-US" baseline="0" dirty="0" smtClean="0"/>
              <a:t>Our next speaker has worked on so many classic games I could take up the rest of the session listing out his ridiculous resume.  </a:t>
            </a:r>
          </a:p>
          <a:p>
            <a:endParaRPr lang="en-US" baseline="0" dirty="0" smtClean="0"/>
          </a:p>
          <a:p>
            <a:r>
              <a:rPr lang="en-US" baseline="0" dirty="0" smtClean="0"/>
              <a:t>I’ll just say two things.  If you’ve played a single player computer RPG in the last 20 years there’s a good chance Chris worked on an entry in that franchise – particularly if it’s post-apocalyptic.     </a:t>
            </a:r>
          </a:p>
          <a:p>
            <a:r>
              <a:rPr lang="en-US" dirty="0" smtClean="0"/>
              <a:t>Or</a:t>
            </a:r>
            <a:r>
              <a:rPr lang="en-US" baseline="0" dirty="0" smtClean="0"/>
              <a:t> you </a:t>
            </a:r>
            <a:r>
              <a:rPr lang="en-US" dirty="0" smtClean="0"/>
              <a:t>may just know him as the lead designer</a:t>
            </a:r>
            <a:r>
              <a:rPr lang="en-US" baseline="0" dirty="0" smtClean="0"/>
              <a:t> and writer on one of the most beloved narrative games of all time – </a:t>
            </a:r>
            <a:r>
              <a:rPr lang="en-US" baseline="0" dirty="0" err="1" smtClean="0"/>
              <a:t>Planescape</a:t>
            </a:r>
            <a:r>
              <a:rPr lang="en-US" baseline="0" dirty="0" smtClean="0"/>
              <a:t> Torment.  </a:t>
            </a:r>
          </a:p>
          <a:p>
            <a:endParaRPr lang="en-US" baseline="0" dirty="0" smtClean="0"/>
          </a:p>
          <a:p>
            <a:r>
              <a:rPr lang="en-US" baseline="0" dirty="0" smtClean="0"/>
              <a:t>I give you… Chris </a:t>
            </a:r>
            <a:r>
              <a:rPr lang="en-US" baseline="0" dirty="0" err="1" smtClean="0"/>
              <a:t>Avellone</a:t>
            </a:r>
            <a:r>
              <a:rPr lang="en-US" baseline="0" dirty="0" smtClean="0"/>
              <a:t>!</a:t>
            </a:r>
            <a:endParaRPr lang="en-US" dirty="0" smtClean="0"/>
          </a:p>
        </p:txBody>
      </p:sp>
    </p:spTree>
    <p:extLst>
      <p:ext uri="{BB962C8B-B14F-4D97-AF65-F5344CB8AC3E}">
        <p14:creationId xmlns:p14="http://schemas.microsoft.com/office/powerpoint/2010/main" val="14494051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[Chris takes over]</a:t>
            </a:r>
          </a:p>
          <a:p>
            <a:endParaRPr lang="en-US" altLang="en-US" dirty="0" smtClean="0">
              <a:latin typeface="Verdana" panose="020B0604030504040204" pitchFamily="34" charset="0"/>
              <a:ea typeface="ヒラギノ角ゴ Pro W3" pitchFamily="125" charset="-128"/>
            </a:endParaRPr>
          </a:p>
          <a:p>
            <a:r>
              <a:rPr lang="en-US" altLang="en-US" dirty="0" smtClean="0">
                <a:latin typeface="Verdana" panose="020B0604030504040204" pitchFamily="34" charset="0"/>
                <a:ea typeface="ヒラギノ角ゴ Pro W3" pitchFamily="125" charset="-128"/>
              </a:rPr>
              <a:t>Quick intro, welcome.</a:t>
            </a:r>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3E315891-E939-42B7-9609-895CBCA4A058}" type="slidenum">
              <a:rPr kumimoji="0" lang="en-US" altLang="en-US" sz="1200">
                <a:solidFill>
                  <a:srgbClr val="000000"/>
                </a:solidFill>
              </a:rPr>
              <a:pPr/>
              <a:t>57</a:t>
            </a:fld>
            <a:endParaRPr kumimoji="0" lang="en-US" altLang="en-US" sz="1200">
              <a:solidFill>
                <a:srgbClr val="000000"/>
              </a:solidFill>
            </a:endParaRPr>
          </a:p>
        </p:txBody>
      </p:sp>
    </p:spTree>
    <p:extLst>
      <p:ext uri="{BB962C8B-B14F-4D97-AF65-F5344CB8AC3E}">
        <p14:creationId xmlns:p14="http://schemas.microsoft.com/office/powerpoint/2010/main" val="22529631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Richard approached me about using design tricks, I went through a few. This particular design trick, starts simply with Comic Book Day. </a:t>
            </a:r>
          </a:p>
          <a:p>
            <a:endParaRPr lang="en-US" altLang="en-US" dirty="0" smtClean="0">
              <a:latin typeface="Verdana" panose="020B0604030504040204" pitchFamily="34" charset="0"/>
              <a:ea typeface="ヒラギノ角ゴ Pro W3" pitchFamily="125" charset="-128"/>
            </a:endParaRPr>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54B18B08-9129-48B8-AA1D-68FD0CC52904}" type="slidenum">
              <a:rPr kumimoji="0" lang="en-US" altLang="en-US" sz="1200">
                <a:solidFill>
                  <a:srgbClr val="000000"/>
                </a:solidFill>
              </a:rPr>
              <a:pPr/>
              <a:t>58</a:t>
            </a:fld>
            <a:endParaRPr kumimoji="0" lang="en-US" altLang="en-US" sz="1200">
              <a:solidFill>
                <a:srgbClr val="000000"/>
              </a:solidFill>
            </a:endParaRPr>
          </a:p>
        </p:txBody>
      </p:sp>
    </p:spTree>
    <p:extLst>
      <p:ext uri="{BB962C8B-B14F-4D97-AF65-F5344CB8AC3E}">
        <p14:creationId xmlns:p14="http://schemas.microsoft.com/office/powerpoint/2010/main" val="2501380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I go to Comic Book Day every Wednesday with my friends, Brian </a:t>
            </a:r>
            <a:r>
              <a:rPr lang="en-US" altLang="en-US" dirty="0" err="1" smtClean="0">
                <a:latin typeface="Verdana" panose="020B0604030504040204" pitchFamily="34" charset="0"/>
                <a:ea typeface="ヒラギノ角ゴ Pro W3" pitchFamily="125" charset="-128"/>
              </a:rPr>
              <a:t>Menze</a:t>
            </a:r>
            <a:r>
              <a:rPr lang="en-US" altLang="en-US" dirty="0" smtClean="0">
                <a:latin typeface="Verdana" panose="020B0604030504040204" pitchFamily="34" charset="0"/>
                <a:ea typeface="ヒラギノ角ゴ Pro W3" pitchFamily="125" charset="-128"/>
              </a:rPr>
              <a:t> (vault boy), Anthony Davis… [Sequence of 3 images on single sentence.]</a:t>
            </a: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56AD60CC-1FC4-4E26-B2BA-B410BE92286D}" type="slidenum">
              <a:rPr kumimoji="0" lang="en-US" altLang="en-US" sz="1200">
                <a:solidFill>
                  <a:srgbClr val="000000"/>
                </a:solidFill>
              </a:rPr>
              <a:pPr/>
              <a:t>59</a:t>
            </a:fld>
            <a:endParaRPr kumimoji="0" lang="en-US" altLang="en-US" sz="1200">
              <a:solidFill>
                <a:srgbClr val="000000"/>
              </a:solidFill>
            </a:endParaRPr>
          </a:p>
        </p:txBody>
      </p:sp>
    </p:spTree>
    <p:extLst>
      <p:ext uri="{BB962C8B-B14F-4D97-AF65-F5344CB8AC3E}">
        <p14:creationId xmlns:p14="http://schemas.microsoft.com/office/powerpoint/2010/main" val="3031098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If I flip it around it says “Form Follows Function!”  It’s pretty sweet like that.  </a:t>
            </a:r>
          </a:p>
          <a:p>
            <a:endParaRPr lang="en-US" baseline="0" dirty="0" smtClean="0"/>
          </a:p>
          <a:p>
            <a:r>
              <a:rPr lang="en-US" baseline="0" dirty="0" smtClean="0"/>
              <a:t>Probably one of the smarter cubes I know.  </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6</a:t>
            </a:fld>
            <a:endParaRPr lang="en-US"/>
          </a:p>
        </p:txBody>
      </p:sp>
    </p:spTree>
    <p:extLst>
      <p:ext uri="{BB962C8B-B14F-4D97-AF65-F5344CB8AC3E}">
        <p14:creationId xmlns:p14="http://schemas.microsoft.com/office/powerpoint/2010/main" val="1679184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...responsible</a:t>
            </a:r>
            <a:r>
              <a:rPr lang="en-US" altLang="en-US" baseline="0" dirty="0" smtClean="0">
                <a:latin typeface="Verdana" panose="020B0604030504040204" pitchFamily="34" charset="0"/>
                <a:ea typeface="ヒラギノ角ゴ Pro W3" pitchFamily="125" charset="-128"/>
              </a:rPr>
              <a:t> for the Vault Boy, and Anthony Davis...</a:t>
            </a:r>
            <a:endParaRPr lang="en-US" altLang="en-US" dirty="0" smtClean="0">
              <a:latin typeface="Verdana" panose="020B0604030504040204" pitchFamily="34" charset="0"/>
              <a:ea typeface="ヒラギノ角ゴ Pro W3" pitchFamily="125" charset="-128"/>
            </a:endParaRP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56AD60CC-1FC4-4E26-B2BA-B410BE92286D}" type="slidenum">
              <a:rPr kumimoji="0" lang="en-US" altLang="en-US" sz="1200">
                <a:solidFill>
                  <a:srgbClr val="000000"/>
                </a:solidFill>
              </a:rPr>
              <a:pPr/>
              <a:t>60</a:t>
            </a:fld>
            <a:endParaRPr kumimoji="0" lang="en-US" altLang="en-US" sz="1200">
              <a:solidFill>
                <a:srgbClr val="000000"/>
              </a:solidFill>
            </a:endParaRPr>
          </a:p>
        </p:txBody>
      </p:sp>
    </p:spTree>
    <p:extLst>
      <p:ext uri="{BB962C8B-B14F-4D97-AF65-F5344CB8AC3E}">
        <p14:creationId xmlns:p14="http://schemas.microsoft.com/office/powerpoint/2010/main" val="21990359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...who worked with </a:t>
            </a:r>
            <a:r>
              <a:rPr lang="en-US" altLang="en-US" dirty="0" err="1" smtClean="0">
                <a:latin typeface="Verdana" panose="020B0604030504040204" pitchFamily="34" charset="0"/>
                <a:ea typeface="ヒラギノ角ゴ Pro W3" pitchFamily="125" charset="-128"/>
              </a:rPr>
              <a:t>Menze</a:t>
            </a:r>
            <a:r>
              <a:rPr lang="en-US" altLang="en-US" dirty="0" smtClean="0">
                <a:latin typeface="Verdana" panose="020B0604030504040204" pitchFamily="34" charset="0"/>
                <a:ea typeface="ヒラギノ角ゴ Pro W3" pitchFamily="125" charset="-128"/>
              </a:rPr>
              <a:t> and I on KOTOR2.</a:t>
            </a: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56AD60CC-1FC4-4E26-B2BA-B410BE92286D}" type="slidenum">
              <a:rPr kumimoji="0" lang="en-US" altLang="en-US" sz="1200">
                <a:solidFill>
                  <a:srgbClr val="000000"/>
                </a:solidFill>
              </a:rPr>
              <a:pPr/>
              <a:t>61</a:t>
            </a:fld>
            <a:endParaRPr kumimoji="0" lang="en-US" altLang="en-US" sz="1200">
              <a:solidFill>
                <a:srgbClr val="000000"/>
              </a:solidFill>
            </a:endParaRPr>
          </a:p>
        </p:txBody>
      </p:sp>
    </p:spTree>
    <p:extLst>
      <p:ext uri="{BB962C8B-B14F-4D97-AF65-F5344CB8AC3E}">
        <p14:creationId xmlns:p14="http://schemas.microsoft.com/office/powerpoint/2010/main" val="4352691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…on</a:t>
            </a:r>
            <a:r>
              <a:rPr lang="en-US" altLang="en-US" baseline="0" dirty="0" smtClean="0">
                <a:latin typeface="Verdana" panose="020B0604030504040204" pitchFamily="34" charset="0"/>
                <a:ea typeface="ヒラギノ角ゴ Pro W3" pitchFamily="125" charset="-128"/>
              </a:rPr>
              <a:t> these comic runs, </a:t>
            </a:r>
            <a:r>
              <a:rPr lang="en-US" altLang="en-US" dirty="0" smtClean="0">
                <a:latin typeface="Verdana" panose="020B0604030504040204" pitchFamily="34" charset="0"/>
                <a:ea typeface="ヒラギノ角ゴ Pro W3" pitchFamily="125" charset="-128"/>
              </a:rPr>
              <a:t>we discuss movies and why they are awful or why they are good, and usually, I am very wrong. The central idea of what constitutes “bad” entertainment (TV, movies)...</a:t>
            </a:r>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B30A9218-1F0D-46E3-B5E7-413836C746FD}" type="slidenum">
              <a:rPr kumimoji="0" lang="en-US" altLang="en-US" sz="1200">
                <a:solidFill>
                  <a:srgbClr val="000000"/>
                </a:solidFill>
              </a:rPr>
              <a:pPr/>
              <a:t>62</a:t>
            </a:fld>
            <a:endParaRPr kumimoji="0" lang="en-US" altLang="en-US" sz="1200">
              <a:solidFill>
                <a:srgbClr val="000000"/>
              </a:solidFill>
            </a:endParaRPr>
          </a:p>
        </p:txBody>
      </p:sp>
    </p:spTree>
    <p:extLst>
      <p:ext uri="{BB962C8B-B14F-4D97-AF65-F5344CB8AC3E}">
        <p14:creationId xmlns:p14="http://schemas.microsoft.com/office/powerpoint/2010/main" val="40062498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latin typeface="Verdana" panose="020B0604030504040204" pitchFamily="34" charset="0"/>
                <a:ea typeface="ヒラギノ角ゴ Pro W3" pitchFamily="125" charset="-128"/>
              </a:rPr>
              <a:t>And then I get upset because I don't like to be wrong.</a:t>
            </a:r>
          </a:p>
          <a:p>
            <a:endParaRPr lang="en-US" altLang="en-US" dirty="0" smtClean="0">
              <a:latin typeface="Verdana" panose="020B0604030504040204" pitchFamily="34" charset="0"/>
              <a:ea typeface="ヒラギノ角ゴ Pro W3" pitchFamily="125" charset="-128"/>
            </a:endParaRPr>
          </a:p>
          <a:p>
            <a:r>
              <a:rPr lang="en-US" altLang="en-US" dirty="0" smtClean="0">
                <a:latin typeface="Verdana" panose="020B0604030504040204" pitchFamily="34" charset="0"/>
                <a:ea typeface="ヒラギノ角ゴ Pro W3" pitchFamily="125" charset="-128"/>
              </a:rPr>
              <a:t>But also the “stigma” of a bad</a:t>
            </a:r>
            <a:r>
              <a:rPr lang="en-US" altLang="en-US" baseline="0" dirty="0" smtClean="0">
                <a:latin typeface="Verdana" panose="020B0604030504040204" pitchFamily="34" charset="0"/>
                <a:ea typeface="ヒラギノ角ゴ Pro W3" pitchFamily="125" charset="-128"/>
              </a:rPr>
              <a:t> film </a:t>
            </a:r>
            <a:r>
              <a:rPr lang="en-US" altLang="en-US" dirty="0" smtClean="0">
                <a:latin typeface="Verdana" panose="020B0604030504040204" pitchFamily="34" charset="0"/>
                <a:ea typeface="ヒラギノ角ゴ Pro W3" pitchFamily="125" charset="-128"/>
              </a:rPr>
              <a:t>and the lost possibilities it may contain.</a:t>
            </a:r>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54E92A2F-1EAB-49A6-AF74-9FB134786179}" type="slidenum">
              <a:rPr kumimoji="0" lang="en-US" altLang="en-US" sz="1200">
                <a:solidFill>
                  <a:srgbClr val="000000"/>
                </a:solidFill>
              </a:rPr>
              <a:pPr/>
              <a:t>63</a:t>
            </a:fld>
            <a:endParaRPr kumimoji="0" lang="en-US" altLang="en-US" sz="1200">
              <a:solidFill>
                <a:srgbClr val="000000"/>
              </a:solidFill>
            </a:endParaRPr>
          </a:p>
        </p:txBody>
      </p:sp>
    </p:spTree>
    <p:extLst>
      <p:ext uri="{BB962C8B-B14F-4D97-AF65-F5344CB8AC3E}">
        <p14:creationId xmlns:p14="http://schemas.microsoft.com/office/powerpoint/2010/main" val="25983260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One takeaway from it, it's easy to hate something. I'm guilty of it. </a:t>
            </a:r>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79A0D293-EE8F-46CF-8AB3-17B116EE0699}" type="slidenum">
              <a:rPr kumimoji="0" lang="en-US" altLang="en-US" sz="1200">
                <a:solidFill>
                  <a:srgbClr val="000000"/>
                </a:solidFill>
              </a:rPr>
              <a:pPr/>
              <a:t>64</a:t>
            </a:fld>
            <a:endParaRPr kumimoji="0" lang="en-US" altLang="en-US" sz="1200">
              <a:solidFill>
                <a:srgbClr val="000000"/>
              </a:solidFill>
            </a:endParaRPr>
          </a:p>
        </p:txBody>
      </p:sp>
    </p:spTree>
    <p:extLst>
      <p:ext uri="{BB962C8B-B14F-4D97-AF65-F5344CB8AC3E}">
        <p14:creationId xmlns:p14="http://schemas.microsoft.com/office/powerpoint/2010/main" val="24579994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when it comes to films,</a:t>
            </a:r>
            <a:r>
              <a:rPr lang="en-US" baseline="0" dirty="0" smtClean="0"/>
              <a:t> we all have our particular weaknesses.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65</a:t>
            </a:fld>
            <a:endParaRPr lang="en-US">
              <a:solidFill>
                <a:srgbClr val="000000"/>
              </a:solidFill>
            </a:endParaRPr>
          </a:p>
        </p:txBody>
      </p:sp>
    </p:spTree>
    <p:extLst>
      <p:ext uri="{BB962C8B-B14F-4D97-AF65-F5344CB8AC3E}">
        <p14:creationId xmlns:p14="http://schemas.microsoft.com/office/powerpoint/2010/main" val="12660187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...perhaps</a:t>
            </a:r>
            <a:r>
              <a:rPr lang="en-US" baseline="0" dirty="0" smtClean="0"/>
              <a:t> more than one.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66</a:t>
            </a:fld>
            <a:endParaRPr lang="en-US">
              <a:solidFill>
                <a:srgbClr val="000000"/>
              </a:solidFill>
            </a:endParaRPr>
          </a:p>
        </p:txBody>
      </p:sp>
    </p:spTree>
    <p:extLst>
      <p:ext uri="{BB962C8B-B14F-4D97-AF65-F5344CB8AC3E}">
        <p14:creationId xmlns:p14="http://schemas.microsoft.com/office/powerpoint/2010/main" val="6953523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Verdana" panose="020B0604030504040204" pitchFamily="34" charset="0"/>
                <a:ea typeface="ヒラギノ角ゴ Pro W3" pitchFamily="125" charset="-128"/>
              </a:rPr>
              <a:t>And this movie ended up being the example that set this topic off. In formulating its defense and the defense of the “bad” movies below, it occurred to me that what I liked about these books, comics, shows, movies...</a:t>
            </a:r>
          </a:p>
          <a:p>
            <a:endParaRPr lang="en-US" altLang="en-US" smtClean="0">
              <a:latin typeface="Verdana" panose="020B0604030504040204" pitchFamily="34" charset="0"/>
              <a:ea typeface="ヒラギノ角ゴ Pro W3" pitchFamily="125" charset="-128"/>
            </a:endParaRPr>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02AC7DD4-E732-4CDD-B78C-963007FF95AF}" type="slidenum">
              <a:rPr kumimoji="0" lang="en-US" altLang="en-US" sz="1200">
                <a:solidFill>
                  <a:srgbClr val="000000"/>
                </a:solidFill>
              </a:rPr>
              <a:pPr/>
              <a:t>67</a:t>
            </a:fld>
            <a:endParaRPr kumimoji="0" lang="en-US" altLang="en-US" sz="1200">
              <a:solidFill>
                <a:srgbClr val="000000"/>
              </a:solidFill>
            </a:endParaRPr>
          </a:p>
        </p:txBody>
      </p:sp>
    </p:spTree>
    <p:extLst>
      <p:ext uri="{BB962C8B-B14F-4D97-AF65-F5344CB8AC3E}">
        <p14:creationId xmlns:p14="http://schemas.microsoft.com/office/powerpoint/2010/main" val="37275882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Verdana" panose="020B0604030504040204" pitchFamily="34" charset="0"/>
                <a:ea typeface="ヒラギノ角ゴ Pro W3" pitchFamily="125" charset="-128"/>
              </a:rPr>
              <a:t>...whether Cube...</a:t>
            </a: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FFFAAC87-A0AA-4A74-BDB4-D67E05095CBC}" type="slidenum">
              <a:rPr kumimoji="0" lang="en-US" altLang="en-US" sz="1200">
                <a:solidFill>
                  <a:srgbClr val="000000"/>
                </a:solidFill>
              </a:rPr>
              <a:pPr/>
              <a:t>68</a:t>
            </a:fld>
            <a:endParaRPr kumimoji="0" lang="en-US" altLang="en-US" sz="1200">
              <a:solidFill>
                <a:srgbClr val="000000"/>
              </a:solidFill>
            </a:endParaRPr>
          </a:p>
        </p:txBody>
      </p:sp>
    </p:spTree>
    <p:extLst>
      <p:ext uri="{BB962C8B-B14F-4D97-AF65-F5344CB8AC3E}">
        <p14:creationId xmlns:p14="http://schemas.microsoft.com/office/powerpoint/2010/main" val="25618869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Verdana" panose="020B0604030504040204" pitchFamily="34" charset="0"/>
                <a:ea typeface="ヒラギノ角ゴ Pro W3" pitchFamily="125" charset="-128"/>
              </a:rPr>
              <a:t>...the Darkest Hour...</a:t>
            </a:r>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5858D9E1-1206-449A-9250-64833E7F84AE}" type="slidenum">
              <a:rPr kumimoji="0" lang="en-US" altLang="en-US" sz="1200">
                <a:solidFill>
                  <a:srgbClr val="000000"/>
                </a:solidFill>
              </a:rPr>
              <a:pPr/>
              <a:t>69</a:t>
            </a:fld>
            <a:endParaRPr kumimoji="0" lang="en-US" altLang="en-US" sz="1200">
              <a:solidFill>
                <a:srgbClr val="000000"/>
              </a:solidFill>
            </a:endParaRPr>
          </a:p>
        </p:txBody>
      </p:sp>
    </p:spTree>
    <p:extLst>
      <p:ext uri="{BB962C8B-B14F-4D97-AF65-F5344CB8AC3E}">
        <p14:creationId xmlns:p14="http://schemas.microsoft.com/office/powerpoint/2010/main" val="1523934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Those rules</a:t>
            </a:r>
            <a:r>
              <a:rPr lang="en-US" baseline="0" dirty="0" smtClean="0"/>
              <a:t> are fine, but sometimes too broad is not good.  And I always like to consider the source of the rules I’m studying.  </a:t>
            </a:r>
          </a:p>
          <a:p>
            <a:endParaRPr lang="en-US" baseline="0" dirty="0" smtClean="0"/>
          </a:p>
          <a:p>
            <a:r>
              <a:rPr lang="en-US" baseline="0" dirty="0" smtClean="0"/>
              <a:t>I often find the people who are setting out to write “universal truths” end up writing something so broad, so mushy, that it’s just not all that useful, unless you literally have never thought much about How Life Works.  Just look at the “self-help” book industry (or the “business-wisdom” book genre)</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7</a:t>
            </a:fld>
            <a:endParaRPr lang="en-US"/>
          </a:p>
        </p:txBody>
      </p:sp>
    </p:spTree>
    <p:extLst>
      <p:ext uri="{BB962C8B-B14F-4D97-AF65-F5344CB8AC3E}">
        <p14:creationId xmlns:p14="http://schemas.microsoft.com/office/powerpoint/2010/main" val="4959484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Verdana" panose="020B0604030504040204" pitchFamily="34" charset="0"/>
                <a:ea typeface="ヒラギノ角ゴ Pro W3" pitchFamily="125" charset="-128"/>
              </a:rPr>
              <a:t>...Twilight (yes, Twilight)...</a:t>
            </a:r>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1EDE9ED3-C598-4B61-A89B-A7FDFC55F02C}" type="slidenum">
              <a:rPr kumimoji="0" lang="en-US" altLang="en-US" sz="1200">
                <a:solidFill>
                  <a:srgbClr val="000000"/>
                </a:solidFill>
              </a:rPr>
              <a:pPr/>
              <a:t>70</a:t>
            </a:fld>
            <a:endParaRPr kumimoji="0" lang="en-US" altLang="en-US" sz="1200">
              <a:solidFill>
                <a:srgbClr val="000000"/>
              </a:solidFill>
            </a:endParaRPr>
          </a:p>
        </p:txBody>
      </p:sp>
    </p:spTree>
    <p:extLst>
      <p:ext uri="{BB962C8B-B14F-4D97-AF65-F5344CB8AC3E}">
        <p14:creationId xmlns:p14="http://schemas.microsoft.com/office/powerpoint/2010/main" val="7550300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...was that from a design perspective, it was the "silver lining" in these experiences and</a:t>
            </a:r>
            <a:r>
              <a:rPr lang="en-US" altLang="en-US" baseline="0" dirty="0" smtClean="0">
                <a:latin typeface="Verdana" panose="020B0604030504040204" pitchFamily="34" charset="0"/>
                <a:ea typeface="ヒラギノ角ゴ Pro W3" pitchFamily="125" charset="-128"/>
              </a:rPr>
              <a:t> using </a:t>
            </a:r>
            <a:r>
              <a:rPr lang="en-US" altLang="en-US" dirty="0" smtClean="0">
                <a:latin typeface="Verdana" panose="020B0604030504040204" pitchFamily="34" charset="0"/>
                <a:ea typeface="ヒラギノ角ゴ Pro W3" pitchFamily="125" charset="-128"/>
              </a:rPr>
              <a:t>gems hidden in these works to strengthen game design. </a:t>
            </a:r>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43CA6BEE-91BE-45A8-9CF4-A50B2F59209C}" type="slidenum">
              <a:rPr kumimoji="0" lang="en-US" altLang="en-US" sz="1200">
                <a:solidFill>
                  <a:srgbClr val="000000"/>
                </a:solidFill>
              </a:rPr>
              <a:pPr/>
              <a:t>71</a:t>
            </a:fld>
            <a:endParaRPr kumimoji="0" lang="en-US" altLang="en-US" sz="1200">
              <a:solidFill>
                <a:srgbClr val="000000"/>
              </a:solidFill>
            </a:endParaRPr>
          </a:p>
        </p:txBody>
      </p:sp>
    </p:spTree>
    <p:extLst>
      <p:ext uri="{BB962C8B-B14F-4D97-AF65-F5344CB8AC3E}">
        <p14:creationId xmlns:p14="http://schemas.microsoft.com/office/powerpoint/2010/main" val="39582101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1</a:t>
            </a:r>
            <a:r>
              <a:rPr lang="en-US" altLang="en-US" baseline="30000" dirty="0" smtClean="0">
                <a:latin typeface="Verdana" panose="020B0604030504040204" pitchFamily="34" charset="0"/>
                <a:ea typeface="ヒラギノ角ゴ Pro W3" pitchFamily="125" charset="-128"/>
              </a:rPr>
              <a:t>st</a:t>
            </a:r>
            <a:r>
              <a:rPr lang="en-US" altLang="en-US" dirty="0" smtClean="0">
                <a:latin typeface="Verdana" panose="020B0604030504040204" pitchFamily="34" charset="0"/>
                <a:ea typeface="ヒラギノ角ゴ Pro W3" pitchFamily="125" charset="-128"/>
              </a:rPr>
              <a:t>, Cube. Cube is easy to hate. For me, it's a designer's wet dream. </a:t>
            </a: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FEAF83E3-9FAC-4D2A-A075-B5F44BA1993B}" type="slidenum">
              <a:rPr kumimoji="0" lang="en-US" altLang="en-US" sz="1200">
                <a:solidFill>
                  <a:srgbClr val="000000"/>
                </a:solidFill>
              </a:rPr>
              <a:pPr/>
              <a:t>72</a:t>
            </a:fld>
            <a:endParaRPr kumimoji="0" lang="en-US" altLang="en-US" sz="1200">
              <a:solidFill>
                <a:srgbClr val="000000"/>
              </a:solidFill>
            </a:endParaRPr>
          </a:p>
        </p:txBody>
      </p:sp>
    </p:spTree>
    <p:extLst>
      <p:ext uri="{BB962C8B-B14F-4D97-AF65-F5344CB8AC3E}">
        <p14:creationId xmlns:p14="http://schemas.microsoft.com/office/powerpoint/2010/main" val="27200902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A bunch of prisoners wake up, trapped in a series of similar shifting CUBE-shaped rooms, each with different deadly traps and challenges, and they try to find a way to escape. It's low budget, not the best movie in the world, but it taught me a lot. For example:</a:t>
            </a:r>
          </a:p>
          <a:p>
            <a:endParaRPr lang="en-US" altLang="en-US" dirty="0" smtClean="0">
              <a:latin typeface="Verdana" panose="020B0604030504040204" pitchFamily="34" charset="0"/>
              <a:ea typeface="ヒラギノ角ゴ Pro W3" pitchFamily="125" charset="-128"/>
            </a:endParaRP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30FDE82C-8AE9-449E-9038-8AFBB111F08D}" type="slidenum">
              <a:rPr kumimoji="0" lang="en-US" altLang="en-US" sz="1200">
                <a:solidFill>
                  <a:srgbClr val="000000"/>
                </a:solidFill>
              </a:rPr>
              <a:pPr/>
              <a:t>73</a:t>
            </a:fld>
            <a:endParaRPr kumimoji="0" lang="en-US" altLang="en-US" sz="1200">
              <a:solidFill>
                <a:srgbClr val="000000"/>
              </a:solidFill>
            </a:endParaRPr>
          </a:p>
        </p:txBody>
      </p:sp>
    </p:spTree>
    <p:extLst>
      <p:ext uri="{BB962C8B-B14F-4D97-AF65-F5344CB8AC3E}">
        <p14:creationId xmlns:p14="http://schemas.microsoft.com/office/powerpoint/2010/main" val="3393016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Verdana" panose="020B0604030504040204" pitchFamily="34" charset="0"/>
                <a:ea typeface="ヒラギノ角ゴ Pro W3" pitchFamily="125" charset="-128"/>
              </a:rPr>
              <a:t>The idea of easily replicatate-able rooms with various traps and color palette shifts, given the right narrative context, can make your environment artists' lives incredibly easy. CUBE is all about easily-tiled environments that work with the narrative.</a:t>
            </a:r>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BFFF5DB6-3F6C-462B-A3BD-1DDE04A342DA}" type="slidenum">
              <a:rPr kumimoji="0" lang="en-US" altLang="en-US" sz="1200">
                <a:solidFill>
                  <a:srgbClr val="000000"/>
                </a:solidFill>
              </a:rPr>
              <a:pPr/>
              <a:t>74</a:t>
            </a:fld>
            <a:endParaRPr kumimoji="0" lang="en-US" altLang="en-US" sz="1200">
              <a:solidFill>
                <a:srgbClr val="000000"/>
              </a:solidFill>
            </a:endParaRPr>
          </a:p>
        </p:txBody>
      </p:sp>
    </p:spTree>
    <p:extLst>
      <p:ext uri="{BB962C8B-B14F-4D97-AF65-F5344CB8AC3E}">
        <p14:creationId xmlns:p14="http://schemas.microsoft.com/office/powerpoint/2010/main" val="39009363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Every prisoner has a personality quirk that helps to solve the prison's challenges. When they work together, co-op, an adventuring party is capable of some amazing gains.  They may not have given the best performances</a:t>
            </a:r>
            <a:r>
              <a:rPr lang="en-US" altLang="en-US" baseline="0" dirty="0" smtClean="0">
                <a:latin typeface="Verdana" panose="020B0604030504040204" pitchFamily="34" charset="0"/>
                <a:ea typeface="ヒラギノ角ゴ Pro W3" pitchFamily="125" charset="-128"/>
              </a:rPr>
              <a:t> </a:t>
            </a:r>
            <a:r>
              <a:rPr lang="en-US" altLang="en-US" dirty="0" smtClean="0">
                <a:latin typeface="Verdana" panose="020B0604030504040204" pitchFamily="34" charset="0"/>
                <a:ea typeface="ヒラギノ角ゴ Pro W3" pitchFamily="125" charset="-128"/>
              </a:rPr>
              <a:t>or have the best lines</a:t>
            </a:r>
            <a:r>
              <a:rPr lang="en-US" altLang="en-US" baseline="0" dirty="0" smtClean="0">
                <a:latin typeface="Verdana" panose="020B0604030504040204" pitchFamily="34" charset="0"/>
                <a:ea typeface="ヒラギノ角ゴ Pro W3" pitchFamily="125" charset="-128"/>
              </a:rPr>
              <a:t> to say, but the idea is still strong.</a:t>
            </a:r>
            <a:endParaRPr lang="en-US" altLang="en-US" dirty="0" smtClean="0">
              <a:latin typeface="Verdana" panose="020B0604030504040204" pitchFamily="34" charset="0"/>
              <a:ea typeface="ヒラギノ角ゴ Pro W3" pitchFamily="125" charset="-128"/>
            </a:endParaRPr>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33369881-39DA-4AD4-8F34-DA39E57561AC}" type="slidenum">
              <a:rPr kumimoji="0" lang="en-US" altLang="en-US" sz="1200">
                <a:solidFill>
                  <a:srgbClr val="000000"/>
                </a:solidFill>
              </a:rPr>
              <a:pPr/>
              <a:t>75</a:t>
            </a:fld>
            <a:endParaRPr kumimoji="0" lang="en-US" altLang="en-US" sz="1200">
              <a:solidFill>
                <a:srgbClr val="000000"/>
              </a:solidFill>
            </a:endParaRPr>
          </a:p>
        </p:txBody>
      </p:sp>
    </p:spTree>
    <p:extLst>
      <p:ext uri="{BB962C8B-B14F-4D97-AF65-F5344CB8AC3E}">
        <p14:creationId xmlns:p14="http://schemas.microsoft.com/office/powerpoint/2010/main" val="163061015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Lastly, CUBE's set-up keeps the NPC cast down and still creates a compelling experience. You don't need a huge cast for intensity, sometimes 2 to 5 can do you just fine.</a:t>
            </a:r>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50AB5CF1-371F-4BE7-9364-165A1AD14241}" type="slidenum">
              <a:rPr kumimoji="0" lang="en-US" altLang="en-US" sz="1200">
                <a:solidFill>
                  <a:srgbClr val="000000"/>
                </a:solidFill>
              </a:rPr>
              <a:pPr/>
              <a:t>76</a:t>
            </a:fld>
            <a:endParaRPr kumimoji="0" lang="en-US" altLang="en-US" sz="1200">
              <a:solidFill>
                <a:srgbClr val="000000"/>
              </a:solidFill>
            </a:endParaRPr>
          </a:p>
        </p:txBody>
      </p:sp>
    </p:spTree>
    <p:extLst>
      <p:ext uri="{BB962C8B-B14F-4D97-AF65-F5344CB8AC3E}">
        <p14:creationId xmlns:p14="http://schemas.microsoft.com/office/powerpoint/2010/main" val="37614613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I used both of these design principles in previous games. Once, in Planescape, to create the </a:t>
            </a:r>
            <a:r>
              <a:rPr lang="en-US" altLang="en-US" dirty="0" err="1" smtClean="0">
                <a:latin typeface="Verdana" panose="020B0604030504040204" pitchFamily="34" charset="0"/>
                <a:ea typeface="ヒラギノ角ゴ Pro W3" pitchFamily="125" charset="-128"/>
              </a:rPr>
              <a:t>Modron</a:t>
            </a:r>
            <a:r>
              <a:rPr lang="en-US" altLang="en-US" dirty="0" smtClean="0">
                <a:latin typeface="Verdana" panose="020B0604030504040204" pitchFamily="34" charset="0"/>
                <a:ea typeface="ヒラギノ角ゴ Pro W3" pitchFamily="125" charset="-128"/>
              </a:rPr>
              <a:t> cube...</a:t>
            </a: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B65AA690-F05C-487F-900C-BD80D1595804}" type="slidenum">
              <a:rPr kumimoji="0" lang="en-US" altLang="en-US" sz="1200">
                <a:solidFill>
                  <a:srgbClr val="000000"/>
                </a:solidFill>
              </a:rPr>
              <a:pPr/>
              <a:t>77</a:t>
            </a:fld>
            <a:endParaRPr kumimoji="0" lang="en-US" altLang="en-US" sz="1200">
              <a:solidFill>
                <a:srgbClr val="000000"/>
              </a:solidFill>
            </a:endParaRPr>
          </a:p>
        </p:txBody>
      </p:sp>
    </p:spTree>
    <p:extLst>
      <p:ext uri="{BB962C8B-B14F-4D97-AF65-F5344CB8AC3E}">
        <p14:creationId xmlns:p14="http://schemas.microsoft.com/office/powerpoint/2010/main" val="147079092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Verdana" panose="020B0604030504040204" pitchFamily="34" charset="0"/>
                <a:ea typeface="ヒラギノ角ゴ Pro W3" pitchFamily="125" charset="-128"/>
              </a:rPr>
              <a:t>...where we constructed complex dungeons using cube-pieces of different hues and play around with some tropes...</a:t>
            </a:r>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EC929D6A-1495-45D3-82A6-BDA60473B5F3}" type="slidenum">
              <a:rPr kumimoji="0" lang="en-US" altLang="en-US" sz="1200">
                <a:solidFill>
                  <a:srgbClr val="000000"/>
                </a:solidFill>
              </a:rPr>
              <a:pPr/>
              <a:t>78</a:t>
            </a:fld>
            <a:endParaRPr kumimoji="0" lang="en-US" altLang="en-US" sz="1200">
              <a:solidFill>
                <a:srgbClr val="000000"/>
              </a:solidFill>
            </a:endParaRPr>
          </a:p>
        </p:txBody>
      </p:sp>
    </p:spTree>
    <p:extLst>
      <p:ext uri="{BB962C8B-B14F-4D97-AF65-F5344CB8AC3E}">
        <p14:creationId xmlns:p14="http://schemas.microsoft.com/office/powerpoint/2010/main" val="1349581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...and the second design principle, using a limited cast, we used in Fallout New Vegas, with Dead Money, where your companions formed the supporting cast, each companion with a specific agenda, a threat, and also a special ability, once you were aware of it, that would allow everyone to succeed.  </a:t>
            </a:r>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5C2E3E1A-F381-4798-8F20-E6AEBBC59F93}" type="slidenum">
              <a:rPr kumimoji="0" lang="en-US" altLang="en-US" sz="1200">
                <a:solidFill>
                  <a:srgbClr val="000000"/>
                </a:solidFill>
              </a:rPr>
              <a:pPr/>
              <a:t>79</a:t>
            </a:fld>
            <a:endParaRPr kumimoji="0" lang="en-US" altLang="en-US" sz="1200">
              <a:solidFill>
                <a:srgbClr val="000000"/>
              </a:solidFill>
            </a:endParaRPr>
          </a:p>
        </p:txBody>
      </p:sp>
    </p:spTree>
    <p:extLst>
      <p:ext uri="{BB962C8B-B14F-4D97-AF65-F5344CB8AC3E}">
        <p14:creationId xmlns:p14="http://schemas.microsoft.com/office/powerpoint/2010/main" val="461057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Sometimes it turns out these rules come from people who are in the “Advice giving business.”  Their main accomplishment in life is giving advice to people, not making something themselves.  </a:t>
            </a:r>
          </a:p>
          <a:p>
            <a:endParaRPr lang="en-US" baseline="0" dirty="0" smtClean="0"/>
          </a:p>
          <a:p>
            <a:r>
              <a:rPr lang="en-US" baseline="0" dirty="0" smtClean="0"/>
              <a:t>And that’s fine – people can learn a lot from a good educator who may not be much of a practitioner.  </a:t>
            </a:r>
          </a:p>
          <a:p>
            <a:endParaRPr lang="en-US" baseline="0" dirty="0" smtClean="0"/>
          </a:p>
          <a:p>
            <a:r>
              <a:rPr lang="en-US" baseline="0" dirty="0" smtClean="0"/>
              <a:t>But the rules I’m interested in are more specific to the person who said them.  </a:t>
            </a:r>
          </a:p>
          <a:p>
            <a:endParaRPr lang="en-US" baseline="0" dirty="0" smtClean="0"/>
          </a:p>
          <a:p>
            <a:r>
              <a:rPr lang="en-US" baseline="0" dirty="0" smtClean="0"/>
              <a:t>If I don’t really know whose rule it is, I don’t feel I can completely trust it.   If I know who said it, I can put it in the context of what they meant at a deeper level.</a:t>
            </a:r>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8</a:t>
            </a:fld>
            <a:endParaRPr lang="en-US">
              <a:solidFill>
                <a:srgbClr val="000000"/>
              </a:solidFill>
            </a:endParaRPr>
          </a:p>
        </p:txBody>
      </p:sp>
    </p:spTree>
    <p:extLst>
      <p:ext uri="{BB962C8B-B14F-4D97-AF65-F5344CB8AC3E}">
        <p14:creationId xmlns:p14="http://schemas.microsoft.com/office/powerpoint/2010/main" val="90131822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Now: comics. Once upon time, there was a comic called the </a:t>
            </a:r>
            <a:r>
              <a:rPr lang="en-US" altLang="en-US" i="1" dirty="0" smtClean="0">
                <a:latin typeface="Verdana" panose="020B0604030504040204" pitchFamily="34" charset="0"/>
                <a:ea typeface="ヒラギノ角ゴ Pro W3" pitchFamily="125" charset="-128"/>
              </a:rPr>
              <a:t>Elementals</a:t>
            </a:r>
            <a:r>
              <a:rPr lang="en-US" altLang="en-US" dirty="0" smtClean="0">
                <a:latin typeface="Verdana" panose="020B0604030504040204" pitchFamily="34" charset="0"/>
                <a:ea typeface="ヒラギノ角ゴ Pro W3" pitchFamily="125" charset="-128"/>
              </a:rPr>
              <a:t>. Which at first glance, I thought was weird. Worse...</a:t>
            </a:r>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BA77F40C-C224-4055-9BB5-9191C5852CA3}" type="slidenum">
              <a:rPr kumimoji="0" lang="en-US" altLang="en-US" sz="1200">
                <a:solidFill>
                  <a:srgbClr val="000000"/>
                </a:solidFill>
              </a:rPr>
              <a:pPr/>
              <a:t>80</a:t>
            </a:fld>
            <a:endParaRPr kumimoji="0" lang="en-US" altLang="en-US" sz="1200">
              <a:solidFill>
                <a:srgbClr val="000000"/>
              </a:solidFill>
            </a:endParaRPr>
          </a:p>
        </p:txBody>
      </p:sp>
    </p:spTree>
    <p:extLst>
      <p:ext uri="{BB962C8B-B14F-4D97-AF65-F5344CB8AC3E}">
        <p14:creationId xmlns:p14="http://schemas.microsoft.com/office/powerpoint/2010/main" val="84666767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The principle for the origin of the Elementals was each took an element as their base power, which I thought was boring. </a:t>
            </a:r>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5C86B6EA-D70F-4DAD-9296-457C0DF37D36}" type="slidenum">
              <a:rPr kumimoji="0" lang="en-US" altLang="en-US" sz="1200">
                <a:solidFill>
                  <a:srgbClr val="000000"/>
                </a:solidFill>
              </a:rPr>
              <a:pPr/>
              <a:t>81</a:t>
            </a:fld>
            <a:endParaRPr kumimoji="0" lang="en-US" altLang="en-US" sz="1200">
              <a:solidFill>
                <a:srgbClr val="000000"/>
              </a:solidFill>
            </a:endParaRPr>
          </a:p>
        </p:txBody>
      </p:sp>
    </p:spTree>
    <p:extLst>
      <p:ext uri="{BB962C8B-B14F-4D97-AF65-F5344CB8AC3E}">
        <p14:creationId xmlns:p14="http://schemas.microsoft.com/office/powerpoint/2010/main" val="105112257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Verdana" panose="020B0604030504040204" pitchFamily="34" charset="0"/>
                <a:ea typeface="ヒラギノ角ゴ Pro W3" pitchFamily="125" charset="-128"/>
              </a:rPr>
              <a:t>...but the fact they had all gotten it by dying and perishing in that element meant their bodies could recover from catastrophic damage...</a:t>
            </a:r>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DA2D9004-BB95-46D6-8CB2-B62C173629E0}" type="slidenum">
              <a:rPr kumimoji="0" lang="en-US" altLang="en-US" sz="1200">
                <a:solidFill>
                  <a:srgbClr val="000000"/>
                </a:solidFill>
              </a:rPr>
              <a:pPr/>
              <a:t>82</a:t>
            </a:fld>
            <a:endParaRPr kumimoji="0" lang="en-US" altLang="en-US" sz="1200">
              <a:solidFill>
                <a:srgbClr val="000000"/>
              </a:solidFill>
            </a:endParaRPr>
          </a:p>
        </p:txBody>
      </p:sp>
    </p:spTree>
    <p:extLst>
      <p:ext uri="{BB962C8B-B14F-4D97-AF65-F5344CB8AC3E}">
        <p14:creationId xmlns:p14="http://schemas.microsoft.com/office/powerpoint/2010/main" val="14319663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...allowing for a lot of fun combats of them being torn apart and being able to regenerate quickly, even losing a limb.</a:t>
            </a:r>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40F503AC-D74C-45B4-A5FE-31BB6EE6C646}" type="slidenum">
              <a:rPr kumimoji="0" lang="en-US" altLang="en-US" sz="1200">
                <a:solidFill>
                  <a:srgbClr val="000000"/>
                </a:solidFill>
              </a:rPr>
              <a:pPr/>
              <a:t>83</a:t>
            </a:fld>
            <a:endParaRPr kumimoji="0" lang="en-US" altLang="en-US" sz="1200">
              <a:solidFill>
                <a:srgbClr val="000000"/>
              </a:solidFill>
            </a:endParaRPr>
          </a:p>
        </p:txBody>
      </p:sp>
    </p:spTree>
    <p:extLst>
      <p:ext uri="{BB962C8B-B14F-4D97-AF65-F5344CB8AC3E}">
        <p14:creationId xmlns:p14="http://schemas.microsoft.com/office/powerpoint/2010/main" val="276999952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This inspired me with the protagonist design for Planescape where he could find limbs, eyes, and more body parts that his older previous bodies had left behind - and use these body parts again if he so wished.</a:t>
            </a:r>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41F0F779-A61A-422B-8BF2-673B9855F2BF}" type="slidenum">
              <a:rPr kumimoji="0" lang="en-US" altLang="en-US" sz="1200">
                <a:solidFill>
                  <a:srgbClr val="000000"/>
                </a:solidFill>
              </a:rPr>
              <a:pPr/>
              <a:t>84</a:t>
            </a:fld>
            <a:endParaRPr kumimoji="0" lang="en-US" altLang="en-US" sz="1200">
              <a:solidFill>
                <a:srgbClr val="000000"/>
              </a:solidFill>
            </a:endParaRPr>
          </a:p>
        </p:txBody>
      </p:sp>
    </p:spTree>
    <p:extLst>
      <p:ext uri="{BB962C8B-B14F-4D97-AF65-F5344CB8AC3E}">
        <p14:creationId xmlns:p14="http://schemas.microsoft.com/office/powerpoint/2010/main" val="226237560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But what</a:t>
            </a:r>
            <a:r>
              <a:rPr lang="en-US" altLang="en-US" baseline="0" dirty="0" smtClean="0">
                <a:latin typeface="Verdana" panose="020B0604030504040204" pitchFamily="34" charset="0"/>
                <a:ea typeface="ヒラギノ角ゴ Pro W3" pitchFamily="125" charset="-128"/>
              </a:rPr>
              <a:t> really got me was </a:t>
            </a:r>
            <a:r>
              <a:rPr lang="en-US" altLang="en-US" dirty="0" smtClean="0">
                <a:latin typeface="Verdana" panose="020B0604030504040204" pitchFamily="34" charset="0"/>
                <a:ea typeface="ヒラギノ角ゴ Pro W3" pitchFamily="125" charset="-128"/>
              </a:rPr>
              <a:t>this panel... of this small girl, who in the next panel, beats up this poor unaware Butler, kicking him in the stomach and taking him out with a karate chop.  </a:t>
            </a:r>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EE713CD6-0971-4100-BAE6-5A6D4EB44220}" type="slidenum">
              <a:rPr kumimoji="0" lang="en-US" altLang="en-US" sz="1200">
                <a:solidFill>
                  <a:srgbClr val="000000"/>
                </a:solidFill>
              </a:rPr>
              <a:pPr/>
              <a:t>85</a:t>
            </a:fld>
            <a:endParaRPr kumimoji="0" lang="en-US" altLang="en-US" sz="1200">
              <a:solidFill>
                <a:srgbClr val="000000"/>
              </a:solidFill>
            </a:endParaRPr>
          </a:p>
        </p:txBody>
      </p:sp>
    </p:spTree>
    <p:extLst>
      <p:ext uri="{BB962C8B-B14F-4D97-AF65-F5344CB8AC3E}">
        <p14:creationId xmlns:p14="http://schemas.microsoft.com/office/powerpoint/2010/main" val="279392398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The context for this, was that it was not a little girl at all, but a projecting telepath called Sanction who could reinvent his personality with each assignment, and sometimes, multiple times. He would truly believe he was the person in question... and in everyone else's minds, they would feel the same. This is a great </a:t>
            </a:r>
            <a:r>
              <a:rPr lang="en-US" altLang="en-US" baseline="0" dirty="0" smtClean="0">
                <a:latin typeface="Verdana" panose="020B0604030504040204" pitchFamily="34" charset="0"/>
                <a:ea typeface="ヒラギノ角ゴ Pro W3" pitchFamily="125" charset="-128"/>
              </a:rPr>
              <a:t>idea, but as we saw in the sequence with the girl and the butler, they ended up with a very goofy tone.  </a:t>
            </a:r>
            <a:endParaRPr lang="en-US" altLang="en-US" dirty="0" smtClean="0">
              <a:latin typeface="Verdana" panose="020B0604030504040204" pitchFamily="34" charset="0"/>
              <a:ea typeface="ヒラギノ角ゴ Pro W3" pitchFamily="125" charset="-128"/>
            </a:endParaRPr>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0C6B85B7-3959-4C87-97C6-F8653D0D3630}" type="slidenum">
              <a:rPr kumimoji="0" lang="en-US" altLang="en-US" sz="1200">
                <a:solidFill>
                  <a:srgbClr val="000000"/>
                </a:solidFill>
              </a:rPr>
              <a:pPr/>
              <a:t>86</a:t>
            </a:fld>
            <a:endParaRPr kumimoji="0" lang="en-US" altLang="en-US" sz="1200">
              <a:solidFill>
                <a:srgbClr val="000000"/>
              </a:solidFill>
            </a:endParaRPr>
          </a:p>
        </p:txBody>
      </p:sp>
    </p:spTree>
    <p:extLst>
      <p:ext uri="{BB962C8B-B14F-4D97-AF65-F5344CB8AC3E}">
        <p14:creationId xmlns:p14="http://schemas.microsoft.com/office/powerpoint/2010/main" val="180126161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...this made me consider the idea of someone reinventing their personality with each death, resulting in 1000s of different personalities if the person couldn't die, was immortal, like the Nameless One in </a:t>
            </a:r>
            <a:r>
              <a:rPr lang="en-US" altLang="en-US" dirty="0" err="1" smtClean="0">
                <a:latin typeface="Verdana" panose="020B0604030504040204" pitchFamily="34" charset="0"/>
                <a:ea typeface="ヒラギノ角ゴ Pro W3" pitchFamily="125" charset="-128"/>
              </a:rPr>
              <a:t>Planescape</a:t>
            </a:r>
            <a:r>
              <a:rPr lang="en-US" altLang="en-US" dirty="0" smtClean="0">
                <a:latin typeface="Verdana" panose="020B0604030504040204" pitchFamily="34" charset="0"/>
                <a:ea typeface="ヒラギノ角ゴ Pro W3" pitchFamily="125" charset="-128"/>
              </a:rPr>
              <a:t>.  Which as you may know, had a very different tone, setting,</a:t>
            </a:r>
            <a:r>
              <a:rPr lang="en-US" altLang="en-US" baseline="0" dirty="0" smtClean="0">
                <a:latin typeface="Verdana" panose="020B0604030504040204" pitchFamily="34" charset="0"/>
                <a:ea typeface="ヒラギノ角ゴ Pro W3" pitchFamily="125" charset="-128"/>
              </a:rPr>
              <a:t> and characters than Elementals.  With the idea moved here, it worked just as well and even reinforced the theme.  </a:t>
            </a:r>
            <a:endParaRPr lang="en-US" altLang="en-US" dirty="0" smtClean="0">
              <a:latin typeface="Verdana" panose="020B0604030504040204" pitchFamily="34" charset="0"/>
              <a:ea typeface="ヒラギノ角ゴ Pro W3" pitchFamily="125" charset="-128"/>
            </a:endParaRPr>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6C0FC610-4136-4445-892A-BC49C963852C}" type="slidenum">
              <a:rPr kumimoji="0" lang="en-US" altLang="en-US" sz="1200">
                <a:solidFill>
                  <a:srgbClr val="000000"/>
                </a:solidFill>
              </a:rPr>
              <a:pPr/>
              <a:t>87</a:t>
            </a:fld>
            <a:endParaRPr kumimoji="0" lang="en-US" altLang="en-US" sz="1200">
              <a:solidFill>
                <a:srgbClr val="000000"/>
              </a:solidFill>
            </a:endParaRPr>
          </a:p>
        </p:txBody>
      </p:sp>
    </p:spTree>
    <p:extLst>
      <p:ext uri="{BB962C8B-B14F-4D97-AF65-F5344CB8AC3E}">
        <p14:creationId xmlns:p14="http://schemas.microsoft.com/office/powerpoint/2010/main" val="115326075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Verdana" panose="020B0604030504040204" pitchFamily="34" charset="0"/>
                <a:ea typeface="ヒラギノ角ゴ Pro W3" pitchFamily="125" charset="-128"/>
              </a:rPr>
              <a:t>Transmetropolitan was a comic that didn’t appeal to me before I ever read it. More shame me.</a:t>
            </a:r>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5526777A-D417-4875-95A2-8B722F1F2E92}" type="slidenum">
              <a:rPr kumimoji="0" lang="en-US" altLang="en-US" sz="1200">
                <a:solidFill>
                  <a:srgbClr val="000000"/>
                </a:solidFill>
              </a:rPr>
              <a:pPr/>
              <a:t>88</a:t>
            </a:fld>
            <a:endParaRPr kumimoji="0" lang="en-US" altLang="en-US" sz="1200">
              <a:solidFill>
                <a:srgbClr val="000000"/>
              </a:solidFill>
            </a:endParaRPr>
          </a:p>
        </p:txBody>
      </p:sp>
    </p:spTree>
    <p:extLst>
      <p:ext uri="{BB962C8B-B14F-4D97-AF65-F5344CB8AC3E}">
        <p14:creationId xmlns:p14="http://schemas.microsoft.com/office/powerpoint/2010/main" val="309765698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Verdana" panose="020B0604030504040204" pitchFamily="34" charset="0"/>
                <a:ea typeface="ヒラギノ角ゴ Pro W3" pitchFamily="125" charset="-128"/>
              </a:rPr>
              <a:t>In it, Spider Jerusalem, the protagonist journalist, fights for the truth. </a:t>
            </a: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A2EB1C9C-B06C-4339-ACF7-3054ABBBF7D9}" type="slidenum">
              <a:rPr kumimoji="0" lang="en-US" altLang="en-US" sz="1200">
                <a:solidFill>
                  <a:srgbClr val="000000"/>
                </a:solidFill>
              </a:rPr>
              <a:pPr/>
              <a:t>89</a:t>
            </a:fld>
            <a:endParaRPr kumimoji="0" lang="en-US" altLang="en-US" sz="1200">
              <a:solidFill>
                <a:srgbClr val="000000"/>
              </a:solidFill>
            </a:endParaRPr>
          </a:p>
        </p:txBody>
      </p:sp>
    </p:spTree>
    <p:extLst>
      <p:ext uri="{BB962C8B-B14F-4D97-AF65-F5344CB8AC3E}">
        <p14:creationId xmlns:p14="http://schemas.microsoft.com/office/powerpoint/2010/main" val="2052039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p:spPr>
        <p:txBody>
          <a:bodyPr/>
          <a:lstStyle/>
          <a:p>
            <a:r>
              <a:rPr lang="en-US" altLang="en-US" dirty="0" smtClean="0"/>
              <a:t>For instance, Sid Meier has probably state</a:t>
            </a:r>
            <a:r>
              <a:rPr lang="en-US" altLang="en-US" baseline="0" dirty="0" smtClean="0"/>
              <a:t>d as many </a:t>
            </a:r>
            <a:r>
              <a:rPr lang="en-US" altLang="en-US" dirty="0" smtClean="0"/>
              <a:t>game design “rules” as anyone</a:t>
            </a:r>
            <a:r>
              <a:rPr lang="en-US" altLang="en-US" baseline="0" dirty="0" smtClean="0"/>
              <a:t> – here’s one of my favorites.</a:t>
            </a:r>
          </a:p>
          <a:p>
            <a:endParaRPr lang="en-US" altLang="en-US" dirty="0" smtClean="0"/>
          </a:p>
          <a:p>
            <a:r>
              <a:rPr lang="en-US" altLang="en-US" dirty="0" smtClean="0"/>
              <a:t>&lt;Read</a:t>
            </a:r>
            <a:r>
              <a:rPr lang="en-US" altLang="en-US" baseline="0" dirty="0" smtClean="0"/>
              <a:t> quote&gt;</a:t>
            </a:r>
            <a:endParaRPr lang="en-US" altLang="en-US" dirty="0" smtClean="0"/>
          </a:p>
          <a:p>
            <a:endParaRPr lang="en-US" alt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Guess which one he recommends you make?</a:t>
            </a:r>
          </a:p>
          <a:p>
            <a:endParaRPr lang="en-US" altLang="en-US" dirty="0" smtClean="0"/>
          </a:p>
          <a:p>
            <a:r>
              <a:rPr lang="en-US" altLang="en-US" dirty="0" smtClean="0"/>
              <a:t>This</a:t>
            </a:r>
            <a:r>
              <a:rPr lang="en-US" altLang="en-US" baseline="0" dirty="0" smtClean="0"/>
              <a:t> is </a:t>
            </a:r>
            <a:r>
              <a:rPr lang="en-US" altLang="en-US" dirty="0" smtClean="0"/>
              <a:t>a reminder to all of us that we should have MORE fun playing the games we make than we did making them</a:t>
            </a:r>
            <a:r>
              <a:rPr lang="en-US" altLang="en-US" baseline="0" dirty="0" smtClean="0"/>
              <a:t> – some of you in this room probably know exactly what that feels like.    </a:t>
            </a:r>
          </a:p>
          <a:p>
            <a:r>
              <a:rPr lang="en-US" altLang="en-US" baseline="0" dirty="0" smtClean="0"/>
              <a:t>And to also be careful the simulation doesn’t get so complex (and the computer has all the fun) without manifesting fun for the player.</a:t>
            </a:r>
          </a:p>
          <a:p>
            <a:endParaRPr lang="en-US" altLang="en-US" baseline="0" dirty="0" smtClean="0"/>
          </a:p>
        </p:txBody>
      </p:sp>
      <p:sp>
        <p:nvSpPr>
          <p:cNvPr id="93188"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B83A534-0589-41CD-AE94-6FCED4650EE4}" type="slidenum">
              <a:rPr lang="en-US" altLang="en-US">
                <a:solidFill>
                  <a:srgbClr val="000000"/>
                </a:solidFill>
                <a:latin typeface="Calibri" panose="020F0502020204030204" pitchFamily="34" charset="0"/>
              </a:rPr>
              <a:pPr eaLnBrk="1" hangingPunct="1"/>
              <a:t>9</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04673045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A journalist. The execution of that alone by Warren</a:t>
            </a:r>
            <a:r>
              <a:rPr lang="en-US" altLang="en-US" baseline="0" dirty="0" smtClean="0">
                <a:latin typeface="Verdana" panose="020B0604030504040204" pitchFamily="34" charset="0"/>
                <a:ea typeface="ヒラギノ角ゴ Pro W3" pitchFamily="125" charset="-128"/>
              </a:rPr>
              <a:t> Ellis</a:t>
            </a:r>
            <a:r>
              <a:rPr lang="en-US" altLang="en-US" dirty="0" smtClean="0">
                <a:latin typeface="Verdana" panose="020B0604030504040204" pitchFamily="34" charset="0"/>
                <a:ea typeface="ヒラギノ角ゴ Pro W3" pitchFamily="125" charset="-128"/>
              </a:rPr>
              <a:t> is proof of narrative strength, but it was the little touches...</a:t>
            </a:r>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BB591D1A-0EFD-44B4-B6DA-61D7CFAF4F31}" type="slidenum">
              <a:rPr kumimoji="0" lang="en-US" altLang="en-US" sz="1200">
                <a:solidFill>
                  <a:srgbClr val="000000"/>
                </a:solidFill>
              </a:rPr>
              <a:pPr/>
              <a:t>90</a:t>
            </a:fld>
            <a:endParaRPr kumimoji="0" lang="en-US" altLang="en-US" sz="1200">
              <a:solidFill>
                <a:srgbClr val="000000"/>
              </a:solidFill>
            </a:endParaRPr>
          </a:p>
        </p:txBody>
      </p:sp>
    </p:spTree>
    <p:extLst>
      <p:ext uri="{BB962C8B-B14F-4D97-AF65-F5344CB8AC3E}">
        <p14:creationId xmlns:p14="http://schemas.microsoft.com/office/powerpoint/2010/main" val="102017642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...like his home of appliances. For example, in the comic, he has a drug-addicted Maker (makers are appliances</a:t>
            </a:r>
            <a:r>
              <a:rPr lang="en-US" altLang="en-US" baseline="0" dirty="0" smtClean="0">
                <a:latin typeface="Verdana" panose="020B0604030504040204" pitchFamily="34" charset="0"/>
                <a:ea typeface="ヒラギノ角ゴ Pro W3" pitchFamily="125" charset="-128"/>
              </a:rPr>
              <a:t> that can make anything)</a:t>
            </a:r>
            <a:r>
              <a:rPr lang="en-US" altLang="en-US" dirty="0" smtClean="0">
                <a:latin typeface="Verdana" panose="020B0604030504040204" pitchFamily="34" charset="0"/>
                <a:ea typeface="ヒラギノ角ゴ Pro W3" pitchFamily="125" charset="-128"/>
              </a:rPr>
              <a:t> that's addicted</a:t>
            </a:r>
            <a:r>
              <a:rPr lang="en-US" altLang="en-US" baseline="0" dirty="0" smtClean="0">
                <a:latin typeface="Verdana" panose="020B0604030504040204" pitchFamily="34" charset="0"/>
                <a:ea typeface="ヒラギノ角ゴ Pro W3" pitchFamily="125" charset="-128"/>
              </a:rPr>
              <a:t> to drugs...</a:t>
            </a:r>
            <a:endParaRPr lang="en-US" altLang="en-US" dirty="0" smtClean="0">
              <a:latin typeface="Verdana" panose="020B0604030504040204" pitchFamily="34" charset="0"/>
              <a:ea typeface="ヒラギノ角ゴ Pro W3" pitchFamily="125" charset="-128"/>
            </a:endParaRPr>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9AF0FF5D-6937-4C2C-8889-AE05E627E96D}" type="slidenum">
              <a:rPr kumimoji="0" lang="en-US" altLang="en-US" sz="1200">
                <a:solidFill>
                  <a:srgbClr val="000000"/>
                </a:solidFill>
              </a:rPr>
              <a:pPr/>
              <a:t>91</a:t>
            </a:fld>
            <a:endParaRPr kumimoji="0" lang="en-US" altLang="en-US" sz="1200">
              <a:solidFill>
                <a:srgbClr val="000000"/>
              </a:solidFill>
            </a:endParaRPr>
          </a:p>
        </p:txBody>
      </p:sp>
    </p:spTree>
    <p:extLst>
      <p:ext uri="{BB962C8B-B14F-4D97-AF65-F5344CB8AC3E}">
        <p14:creationId xmlns:p14="http://schemas.microsoft.com/office/powerpoint/2010/main" val="144771984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...which may sound funny and not terribly useful... but what if the appliance </a:t>
            </a:r>
            <a:r>
              <a:rPr lang="en-US" altLang="en-US" i="1" dirty="0" smtClean="0">
                <a:latin typeface="Verdana" panose="020B0604030504040204" pitchFamily="34" charset="0"/>
                <a:ea typeface="ヒラギノ角ゴ Pro W3" pitchFamily="125" charset="-128"/>
              </a:rPr>
              <a:t>was</a:t>
            </a:r>
            <a:r>
              <a:rPr lang="en-US" altLang="en-US" dirty="0" smtClean="0">
                <a:latin typeface="Verdana" panose="020B0604030504040204" pitchFamily="34" charset="0"/>
                <a:ea typeface="ヒラギノ角ゴ Pro W3" pitchFamily="125" charset="-128"/>
              </a:rPr>
              <a:t> useful? What if you filled an entire player base with these things and they DID give you bonuses? </a:t>
            </a:r>
            <a:r>
              <a:rPr lang="en-US" altLang="en-US" i="1" dirty="0" smtClean="0">
                <a:latin typeface="Verdana" panose="020B0604030504040204" pitchFamily="34" charset="0"/>
                <a:ea typeface="ヒラギノ角ゴ Pro W3" pitchFamily="125" charset="-128"/>
              </a:rPr>
              <a:t>Fallout: New Vegas: Old World Blues</a:t>
            </a:r>
            <a:r>
              <a:rPr lang="en-US" altLang="en-US" dirty="0" smtClean="0">
                <a:latin typeface="Verdana" panose="020B0604030504040204" pitchFamily="34" charset="0"/>
                <a:ea typeface="ヒラギノ角ゴ Pro W3" pitchFamily="125" charset="-128"/>
              </a:rPr>
              <a:t>' appliance design, each with their own personality quirks, owe their spin to </a:t>
            </a:r>
            <a:r>
              <a:rPr lang="en-US" altLang="en-US" i="1" dirty="0" err="1" smtClean="0">
                <a:latin typeface="Verdana" panose="020B0604030504040204" pitchFamily="34" charset="0"/>
                <a:ea typeface="ヒラギノ角ゴ Pro W3" pitchFamily="125" charset="-128"/>
              </a:rPr>
              <a:t>Transmetropolitan</a:t>
            </a:r>
            <a:r>
              <a:rPr lang="en-US" altLang="en-US" dirty="0" smtClean="0">
                <a:latin typeface="Verdana" panose="020B0604030504040204" pitchFamily="34" charset="0"/>
                <a:ea typeface="ヒラギノ角ゴ Pro W3" pitchFamily="125" charset="-128"/>
              </a:rPr>
              <a:t>.</a:t>
            </a:r>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303D7790-3377-4621-95DD-6EC468D70D16}" type="slidenum">
              <a:rPr kumimoji="0" lang="en-US" altLang="en-US" sz="1200">
                <a:solidFill>
                  <a:srgbClr val="000000"/>
                </a:solidFill>
              </a:rPr>
              <a:pPr/>
              <a:t>92</a:t>
            </a:fld>
            <a:endParaRPr kumimoji="0" lang="en-US" altLang="en-US" sz="1200">
              <a:solidFill>
                <a:srgbClr val="000000"/>
              </a:solidFill>
            </a:endParaRPr>
          </a:p>
        </p:txBody>
      </p:sp>
    </p:spTree>
    <p:extLst>
      <p:ext uri="{BB962C8B-B14F-4D97-AF65-F5344CB8AC3E}">
        <p14:creationId xmlns:p14="http://schemas.microsoft.com/office/powerpoint/2010/main" val="83379005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So again, the Silver Linings topic came up because of this this movie. Guys from work saw it, they were angry and laughing at the same time. When it first debuted, they were the only 4 people in the theater, and they were going on about how terrible it was. So I was looking forward to seeing how crappy it was. </a:t>
            </a:r>
          </a:p>
          <a:p>
            <a:endParaRPr lang="en-US" altLang="en-US" dirty="0" smtClean="0">
              <a:latin typeface="Verdana" panose="020B0604030504040204" pitchFamily="34" charset="0"/>
              <a:ea typeface="ヒラギノ角ゴ Pro W3" pitchFamily="125"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latin typeface="Verdana" panose="020B0604030504040204" pitchFamily="34" charset="0"/>
                <a:ea typeface="ヒラギノ角ゴ Pro W3" pitchFamily="125" charset="-128"/>
              </a:rPr>
              <a:t>And it wasn't. It wasn't great. But, from a level design perspective, from a system perspective, even some narrative design? It was pretty rich and helpful. How you ask? Well, not to give any spoilers, but here's what I took away from it:</a:t>
            </a:r>
          </a:p>
          <a:p>
            <a:endParaRPr lang="en-US" altLang="en-US" dirty="0" smtClean="0">
              <a:latin typeface="Verdana" panose="020B0604030504040204" pitchFamily="34" charset="0"/>
              <a:ea typeface="ヒラギノ角ゴ Pro W3" pitchFamily="125" charset="-128"/>
            </a:endParaRPr>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7CD4AF16-90D6-464D-BAED-71F65B6B846B}" type="slidenum">
              <a:rPr kumimoji="0" lang="en-US" altLang="en-US" sz="1200">
                <a:solidFill>
                  <a:srgbClr val="000000"/>
                </a:solidFill>
              </a:rPr>
              <a:pPr/>
              <a:t>93</a:t>
            </a:fld>
            <a:endParaRPr kumimoji="0" lang="en-US" altLang="en-US" sz="1200">
              <a:solidFill>
                <a:srgbClr val="000000"/>
              </a:solidFill>
            </a:endParaRPr>
          </a:p>
        </p:txBody>
      </p:sp>
    </p:spTree>
    <p:extLst>
      <p:ext uri="{BB962C8B-B14F-4D97-AF65-F5344CB8AC3E}">
        <p14:creationId xmlns:p14="http://schemas.microsoft.com/office/powerpoint/2010/main" val="135174569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Score</a:t>
            </a:r>
            <a:r>
              <a:rPr lang="en-US" altLang="en-US" baseline="0" dirty="0" smtClean="0">
                <a:latin typeface="Verdana" panose="020B0604030504040204" pitchFamily="34" charset="0"/>
                <a:ea typeface="ヒラギノ角ゴ Pro W3" pitchFamily="125" charset="-128"/>
              </a:rPr>
              <a:t> of said bad movie...</a:t>
            </a:r>
            <a:endParaRPr lang="en-US" altLang="en-US" dirty="0" smtClean="0">
              <a:latin typeface="Verdana" panose="020B0604030504040204" pitchFamily="34" charset="0"/>
              <a:ea typeface="ヒラギノ角ゴ Pro W3" pitchFamily="125" charset="-128"/>
            </a:endParaRP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56AD60CC-1FC4-4E26-B2BA-B410BE92286D}" type="slidenum">
              <a:rPr kumimoji="0" lang="en-US" altLang="en-US" sz="1200">
                <a:solidFill>
                  <a:srgbClr val="000000"/>
                </a:solidFill>
              </a:rPr>
              <a:pPr/>
              <a:t>94</a:t>
            </a:fld>
            <a:endParaRPr kumimoji="0" lang="en-US" altLang="en-US" sz="1200">
              <a:solidFill>
                <a:srgbClr val="000000"/>
              </a:solidFill>
            </a:endParaRPr>
          </a:p>
        </p:txBody>
      </p:sp>
    </p:spTree>
    <p:extLst>
      <p:ext uri="{BB962C8B-B14F-4D97-AF65-F5344CB8AC3E}">
        <p14:creationId xmlns:p14="http://schemas.microsoft.com/office/powerpoint/2010/main" val="384881023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The way they use Adam's immediate home/immediate environment to emphasize his condition (his tenement building also looks stitched together, just like him). [2 images]</a:t>
            </a:r>
          </a:p>
        </p:txBody>
      </p:sp>
      <p:sp>
        <p:nvSpPr>
          <p:cNvPr id="118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29E54938-ABC4-41E8-B300-EA420C2134F5}" type="slidenum">
              <a:rPr kumimoji="0" lang="en-US" altLang="en-US" sz="1200">
                <a:solidFill>
                  <a:srgbClr val="000000"/>
                </a:solidFill>
              </a:rPr>
              <a:pPr/>
              <a:t>95</a:t>
            </a:fld>
            <a:endParaRPr kumimoji="0" lang="en-US" altLang="en-US" sz="1200">
              <a:solidFill>
                <a:srgbClr val="000000"/>
              </a:solidFill>
            </a:endParaRPr>
          </a:p>
        </p:txBody>
      </p:sp>
    </p:spTree>
    <p:extLst>
      <p:ext uri="{BB962C8B-B14F-4D97-AF65-F5344CB8AC3E}">
        <p14:creationId xmlns:p14="http://schemas.microsoft.com/office/powerpoint/2010/main" val="191315465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Verdana" panose="020B0604030504040204" pitchFamily="34" charset="0"/>
                <a:ea typeface="ヒラギノ角ゴ Pro W3" pitchFamily="125" charset="-128"/>
              </a:rPr>
              <a:t>[Tandem</a:t>
            </a:r>
            <a:r>
              <a:rPr lang="en-US" altLang="en-US" baseline="0" dirty="0" smtClean="0">
                <a:latin typeface="Verdana" panose="020B0604030504040204" pitchFamily="34" charset="0"/>
                <a:ea typeface="ヒラギノ角ゴ Pro W3" pitchFamily="125" charset="-128"/>
              </a:rPr>
              <a:t> with previous slide topic.</a:t>
            </a:r>
            <a:r>
              <a:rPr lang="en-US" altLang="en-US" dirty="0" smtClean="0">
                <a:latin typeface="Verdana" panose="020B0604030504040204" pitchFamily="34" charset="0"/>
                <a:ea typeface="ヒラギノ角ゴ Pro W3" pitchFamily="125" charset="-128"/>
              </a:rPr>
              <a:t>]</a:t>
            </a:r>
          </a:p>
        </p:txBody>
      </p:sp>
      <p:sp>
        <p:nvSpPr>
          <p:cNvPr id="118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29E54938-ABC4-41E8-B300-EA420C2134F5}" type="slidenum">
              <a:rPr kumimoji="0" lang="en-US" altLang="en-US" sz="1200">
                <a:solidFill>
                  <a:srgbClr val="000000"/>
                </a:solidFill>
              </a:rPr>
              <a:pPr/>
              <a:t>96</a:t>
            </a:fld>
            <a:endParaRPr kumimoji="0" lang="en-US" altLang="en-US" sz="1200">
              <a:solidFill>
                <a:srgbClr val="000000"/>
              </a:solidFill>
            </a:endParaRPr>
          </a:p>
        </p:txBody>
      </p:sp>
    </p:spTree>
    <p:extLst>
      <p:ext uri="{BB962C8B-B14F-4D97-AF65-F5344CB8AC3E}">
        <p14:creationId xmlns:p14="http://schemas.microsoft.com/office/powerpoint/2010/main" val="183504374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latin typeface="Verdana" panose="020B0604030504040204" pitchFamily="34" charset="0"/>
                <a:ea typeface="ヒラギノ角ゴ Pro W3" pitchFamily="125" charset="-128"/>
              </a:rPr>
              <a:t>The weapon design elements (segmented battle-axe) of the principal gargoyle enforcer (Jai Courtney) and how that was incorporated into both a gating mechanism for the vault in the movie - and into the end boss fight. (Sequence of 7 Images)</a:t>
            </a:r>
          </a:p>
          <a:p>
            <a:endParaRPr lang="en-US" altLang="en-US" dirty="0" smtClean="0">
              <a:latin typeface="Verdana" panose="020B0604030504040204" pitchFamily="34" charset="0"/>
              <a:ea typeface="ヒラギノ角ゴ Pro W3" pitchFamily="125" charset="-128"/>
            </a:endParaRPr>
          </a:p>
        </p:txBody>
      </p:sp>
      <p:sp>
        <p:nvSpPr>
          <p:cNvPr id="118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fld id="{29E54938-ABC4-41E8-B300-EA420C2134F5}" type="slidenum">
              <a:rPr kumimoji="0" lang="en-US" altLang="en-US" sz="1200">
                <a:solidFill>
                  <a:srgbClr val="000000"/>
                </a:solidFill>
              </a:rPr>
              <a:pPr/>
              <a:t>97</a:t>
            </a:fld>
            <a:endParaRPr kumimoji="0" lang="en-US" altLang="en-US" sz="1200">
              <a:solidFill>
                <a:srgbClr val="000000"/>
              </a:solidFill>
            </a:endParaRPr>
          </a:p>
        </p:txBody>
      </p:sp>
    </p:spTree>
    <p:extLst>
      <p:ext uri="{BB962C8B-B14F-4D97-AF65-F5344CB8AC3E}">
        <p14:creationId xmlns:p14="http://schemas.microsoft.com/office/powerpoint/2010/main" val="319610503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98</a:t>
            </a:fld>
            <a:endParaRPr lang="en-US"/>
          </a:p>
        </p:txBody>
      </p:sp>
    </p:spTree>
    <p:extLst>
      <p:ext uri="{BB962C8B-B14F-4D97-AF65-F5344CB8AC3E}">
        <p14:creationId xmlns:p14="http://schemas.microsoft.com/office/powerpoint/2010/main" val="233389151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99</a:t>
            </a:fld>
            <a:endParaRPr lang="en-US"/>
          </a:p>
        </p:txBody>
      </p:sp>
    </p:spTree>
    <p:extLst>
      <p:ext uri="{BB962C8B-B14F-4D97-AF65-F5344CB8AC3E}">
        <p14:creationId xmlns:p14="http://schemas.microsoft.com/office/powerpoint/2010/main" val="1918459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2918868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370013"/>
            <a:ext cx="7886700" cy="32623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5621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4638"/>
            <a:ext cx="5762625" cy="4357687"/>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6659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2696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150"/>
            <a:ext cx="8229600" cy="3394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4354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79638"/>
            <a:ext cx="7772400" cy="112553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37787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6488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6343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229703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9361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62769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370013"/>
            <a:ext cx="788670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66007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402303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00150"/>
            <a:ext cx="8229600" cy="33940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69300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77100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9731027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370013"/>
            <a:ext cx="788670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674705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1700"/>
            <a:ext cx="7886700" cy="112553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21616585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9810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1879600"/>
            <a:ext cx="3868737"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9600"/>
            <a:ext cx="3887788"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83443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7468526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680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1700"/>
            <a:ext cx="7886700" cy="112553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41909413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6973175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7622453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370013"/>
            <a:ext cx="7886700" cy="32623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76886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4638"/>
            <a:ext cx="5762625" cy="4357687"/>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29416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4EBD045-953E-423D-9A22-BDD995198E31}" type="datetimeFigureOut">
              <a:rPr lang="en-US">
                <a:solidFill>
                  <a:prstClr val="black">
                    <a:tint val="75000"/>
                  </a:prstClr>
                </a:solidFill>
              </a:rPr>
              <a:pPr>
                <a:defRPr/>
              </a:pPr>
              <a:t>3/9/2015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CCA681-DA60-46E9-81FA-D3AFD3C4B38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393299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1F7A158-E3DA-4877-B756-E7900059D598}" type="datetimeFigureOut">
              <a:rPr lang="en-US">
                <a:solidFill>
                  <a:prstClr val="black">
                    <a:tint val="75000"/>
                  </a:prstClr>
                </a:solidFill>
              </a:rPr>
              <a:pPr>
                <a:defRPr/>
              </a:pPr>
              <a:t>3/9/2015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88889AD-420D-4742-882C-CD30158BD08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409676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A10ACDA-C877-4513-9A57-7CC55C60E89D}" type="datetimeFigureOut">
              <a:rPr lang="en-US">
                <a:solidFill>
                  <a:prstClr val="black">
                    <a:tint val="75000"/>
                  </a:prstClr>
                </a:solidFill>
              </a:rPr>
              <a:pPr>
                <a:defRPr/>
              </a:pPr>
              <a:t>3/9/2015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563F003-08FC-4212-93CD-6F701E75826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00361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1B96755-6D98-41CA-BAC4-A8CCF01B9A4B}" type="datetimeFigureOut">
              <a:rPr lang="en-US">
                <a:solidFill>
                  <a:prstClr val="black">
                    <a:tint val="75000"/>
                  </a:prstClr>
                </a:solidFill>
              </a:rPr>
              <a:pPr>
                <a:defRPr/>
              </a:pPr>
              <a:t>3/9/2015</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11A2A42-995D-46DC-82DF-197B1F2DBD4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864055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396B93F-B7B6-4FF3-8D2F-915C87F17F3A}" type="datetimeFigureOut">
              <a:rPr lang="en-US">
                <a:solidFill>
                  <a:prstClr val="black">
                    <a:tint val="75000"/>
                  </a:prstClr>
                </a:solidFill>
              </a:rPr>
              <a:pPr>
                <a:defRPr/>
              </a:pPr>
              <a:t>3/9/2015</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3BBCCA8-AE89-4083-8CA1-DE5021CC34B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09651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126EF8C-BCF1-477D-A7F7-A32C6092C449}" type="datetimeFigureOut">
              <a:rPr lang="en-US">
                <a:solidFill>
                  <a:prstClr val="black">
                    <a:tint val="75000"/>
                  </a:prstClr>
                </a:solidFill>
              </a:rPr>
              <a:pPr>
                <a:defRPr/>
              </a:pPr>
              <a:t>3/9/2015</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D95299A-5C58-4C15-8211-ECC53AFA2DB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95872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30700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D9D0C81-0EC4-4432-A934-D8DFDE5EE9CB}" type="datetimeFigureOut">
              <a:rPr lang="en-US">
                <a:solidFill>
                  <a:prstClr val="black">
                    <a:tint val="75000"/>
                  </a:prstClr>
                </a:solidFill>
              </a:rPr>
              <a:pPr>
                <a:defRPr/>
              </a:pPr>
              <a:t>3/9/2015</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66297AD-0B53-40CA-9060-BC6AB272FCD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840716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CF3FD13-6747-4C84-9EDE-31CCF9C083A4}" type="datetimeFigureOut">
              <a:rPr lang="en-US">
                <a:solidFill>
                  <a:prstClr val="black">
                    <a:tint val="75000"/>
                  </a:prstClr>
                </a:solidFill>
              </a:rPr>
              <a:pPr>
                <a:defRPr/>
              </a:pPr>
              <a:t>3/9/2015</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47147B3-D8C9-402C-9E8F-930296E65CD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66549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4105353-1418-4BC2-B2F7-E449D239E1A6}" type="datetimeFigureOut">
              <a:rPr lang="en-US">
                <a:solidFill>
                  <a:prstClr val="black">
                    <a:tint val="75000"/>
                  </a:prstClr>
                </a:solidFill>
              </a:rPr>
              <a:pPr>
                <a:defRPr/>
              </a:pPr>
              <a:t>3/9/2015</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2474829-5E35-4D36-AC57-CFC0EAD835B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47239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AFAFB7C-E9DD-4E1E-9CDE-9A355ADB7C1E}" type="datetimeFigureOut">
              <a:rPr lang="en-US">
                <a:solidFill>
                  <a:prstClr val="black">
                    <a:tint val="75000"/>
                  </a:prstClr>
                </a:solidFill>
              </a:rPr>
              <a:pPr>
                <a:defRPr/>
              </a:pPr>
              <a:t>3/9/2015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F789F93-E356-4FAB-A27D-63111EA39FD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033699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E07F225-5BA7-4458-BBAB-98C11C560A48}" type="datetimeFigureOut">
              <a:rPr lang="en-US">
                <a:solidFill>
                  <a:prstClr val="black">
                    <a:tint val="75000"/>
                  </a:prstClr>
                </a:solidFill>
              </a:rPr>
              <a:pPr>
                <a:defRPr/>
              </a:pPr>
              <a:t>3/9/2015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2DDC55D-0099-481E-9F32-A874CDC051D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766287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Title 1"/>
          <p:cNvSpPr>
            <a:spLocks noGrp="1"/>
          </p:cNvSpPr>
          <p:nvPr>
            <p:ph type="title" idx="4294967295"/>
          </p:nvPr>
        </p:nvSpPr>
        <p:spPr bwMode="auto">
          <a:xfrm>
            <a:off x="4114800" y="1276350"/>
            <a:ext cx="4495800" cy="2743200"/>
          </a:xfrm>
          <a:prstGeom prst="rect">
            <a:avLst/>
          </a:prstGeom>
          <a:noFill/>
          <a:extLst>
            <a:ext uri="{909E8E84-426E-40dd-AFC4-6F175D3DCCD1}"/>
            <a:ext uri="{91240B29-F687-4f45-9708-019B960494DF}"/>
          </a:extLst>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6260643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533400" y="666750"/>
            <a:ext cx="8077200" cy="781050"/>
          </a:xfrm>
          <a:prstGeom prst="rect">
            <a:avLst/>
          </a:prstGeom>
        </p:spPr>
        <p:txBody>
          <a:bodyPr/>
          <a:lstStyle/>
          <a:p>
            <a:endParaRPr lang="en-US" dirty="0"/>
          </a:p>
        </p:txBody>
      </p:sp>
      <p:sp>
        <p:nvSpPr>
          <p:cNvPr id="9" name="Content Placeholder 2"/>
          <p:cNvSpPr>
            <a:spLocks noGrp="1"/>
          </p:cNvSpPr>
          <p:nvPr>
            <p:ph sz="quarter" idx="10"/>
          </p:nvPr>
        </p:nvSpPr>
        <p:spPr>
          <a:xfrm>
            <a:off x="533400" y="1504950"/>
            <a:ext cx="8077200" cy="27432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73972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Box 3"/>
          <p:cNvSpPr txBox="1"/>
          <p:nvPr/>
        </p:nvSpPr>
        <p:spPr>
          <a:xfrm>
            <a:off x="1828800" y="2239963"/>
            <a:ext cx="457200" cy="1035050"/>
          </a:xfrm>
          <a:prstGeom prst="rect">
            <a:avLst/>
          </a:prstGeom>
          <a:noFill/>
        </p:spPr>
        <p:txBody>
          <a:bodyPr lIns="0" tIns="9144" rIns="0" bIns="9144" anchor="ctr">
            <a:spAutoFit/>
          </a:bodyPr>
          <a:lstStyle/>
          <a:p>
            <a:pPr>
              <a:defRPr/>
            </a:pPr>
            <a:r>
              <a:rPr lang="en-US" sz="6600" dirty="0">
                <a:solidFill>
                  <a:prstClr val="white"/>
                </a:solidFill>
                <a:effectLst>
                  <a:outerShdw blurRad="38100" dist="38100" dir="2700000" algn="tl">
                    <a:srgbClr val="000000">
                      <a:alpha val="43137"/>
                    </a:srgbClr>
                  </a:outerShdw>
                </a:effectLst>
                <a:latin typeface="Palatino Linotype"/>
                <a:ea typeface="ヒラギノ角ゴ Pro W3" pitchFamily="125" charset="-128"/>
                <a:cs typeface="+mn-cs"/>
              </a:rPr>
              <a:t>{</a:t>
            </a:r>
          </a:p>
        </p:txBody>
      </p:sp>
      <p:sp>
        <p:nvSpPr>
          <p:cNvPr id="2" name="Title 1"/>
          <p:cNvSpPr>
            <a:spLocks noGrp="1"/>
          </p:cNvSpPr>
          <p:nvPr>
            <p:ph type="ctrTitle"/>
          </p:nvPr>
        </p:nvSpPr>
        <p:spPr>
          <a:xfrm>
            <a:off x="777240" y="914400"/>
            <a:ext cx="7543800" cy="1614488"/>
          </a:xfrm>
        </p:spPr>
        <p:txBody>
          <a:bodyPr/>
          <a:lstStyle>
            <a:lvl1pPr>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133600" y="2531618"/>
            <a:ext cx="6172200" cy="51435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14"/>
          <p:cNvSpPr>
            <a:spLocks noGrp="1"/>
          </p:cNvSpPr>
          <p:nvPr>
            <p:ph type="dt" sz="half" idx="10"/>
          </p:nvPr>
        </p:nvSpPr>
        <p:spPr/>
        <p:txBody>
          <a:bodyPr/>
          <a:lstStyle>
            <a:lvl1pPr eaLnBrk="0" hangingPunct="0">
              <a:defRPr/>
            </a:lvl1pPr>
          </a:lstStyle>
          <a:p>
            <a:pPr>
              <a:defRPr/>
            </a:pPr>
            <a:fld id="{75D52B98-6D57-494C-BE1C-A957C8ADBA39}" type="datetime4">
              <a:rPr lang="en-US"/>
              <a:pPr>
                <a:defRPr/>
              </a:pPr>
              <a:t>March 9, 2015</a:t>
            </a:fld>
            <a:endParaRPr lang="en-US" dirty="0"/>
          </a:p>
        </p:txBody>
      </p:sp>
      <p:sp>
        <p:nvSpPr>
          <p:cNvPr id="6" name="Slide Number Placeholder 15"/>
          <p:cNvSpPr>
            <a:spLocks noGrp="1"/>
          </p:cNvSpPr>
          <p:nvPr>
            <p:ph type="sldNum" sz="quarter" idx="11"/>
          </p:nvPr>
        </p:nvSpPr>
        <p:spPr/>
        <p:txBody>
          <a:bodyPr/>
          <a:lstStyle>
            <a:lvl1pPr eaLnBrk="0" hangingPunct="0">
              <a:defRPr/>
            </a:lvl1pPr>
          </a:lstStyle>
          <a:p>
            <a:fld id="{73892DD1-8C45-48A7-AE1B-D6C9C6DFBA45}" type="slidenum">
              <a:rPr lang="en-US" altLang="en-US"/>
              <a:pPr/>
              <a:t>‹#›</a:t>
            </a:fld>
            <a:endParaRPr lang="en-US" altLang="en-US"/>
          </a:p>
        </p:txBody>
      </p:sp>
      <p:sp>
        <p:nvSpPr>
          <p:cNvPr id="7" name="Footer Placeholder 16"/>
          <p:cNvSpPr>
            <a:spLocks noGrp="1"/>
          </p:cNvSpPr>
          <p:nvPr>
            <p:ph type="ftr" sz="quarter"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14769308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4" name="Date Placeholder 13"/>
          <p:cNvSpPr>
            <a:spLocks noGrp="1"/>
          </p:cNvSpPr>
          <p:nvPr>
            <p:ph type="dt" sz="half" idx="10"/>
          </p:nvPr>
        </p:nvSpPr>
        <p:spPr/>
        <p:txBody>
          <a:bodyPr/>
          <a:lstStyle>
            <a:lvl1pPr eaLnBrk="0" hangingPunct="0">
              <a:defRPr/>
            </a:lvl1pPr>
          </a:lstStyle>
          <a:p>
            <a:pPr>
              <a:defRPr/>
            </a:pPr>
            <a:fld id="{0BA29160-40D6-4010-8712-3828651E136F}" type="datetime4">
              <a:rPr lang="en-US"/>
              <a:pPr>
                <a:defRPr/>
              </a:pPr>
              <a:t>March 9, 2015</a:t>
            </a:fld>
            <a:endParaRPr lang="en-US" dirty="0"/>
          </a:p>
        </p:txBody>
      </p:sp>
      <p:sp>
        <p:nvSpPr>
          <p:cNvPr id="5" name="Slide Number Placeholder 14"/>
          <p:cNvSpPr>
            <a:spLocks noGrp="1"/>
          </p:cNvSpPr>
          <p:nvPr>
            <p:ph type="sldNum" sz="quarter" idx="11"/>
          </p:nvPr>
        </p:nvSpPr>
        <p:spPr/>
        <p:txBody>
          <a:bodyPr/>
          <a:lstStyle>
            <a:lvl1pPr eaLnBrk="0" hangingPunct="0">
              <a:defRPr/>
            </a:lvl1pPr>
          </a:lstStyle>
          <a:p>
            <a:fld id="{4D78550D-BC35-4CF8-A38F-5583685F1028}" type="slidenum">
              <a:rPr lang="en-US" altLang="en-US"/>
              <a:pPr/>
              <a:t>‹#›</a:t>
            </a:fld>
            <a:endParaRPr lang="en-US" altLang="en-US"/>
          </a:p>
        </p:txBody>
      </p:sp>
      <p:sp>
        <p:nvSpPr>
          <p:cNvPr id="6" name="Footer Placeholder 15"/>
          <p:cNvSpPr>
            <a:spLocks noGrp="1"/>
          </p:cNvSpPr>
          <p:nvPr>
            <p:ph type="ftr" sz="quarter"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31583386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5" name="TextBox 4"/>
          <p:cNvSpPr txBox="1"/>
          <p:nvPr/>
        </p:nvSpPr>
        <p:spPr>
          <a:xfrm>
            <a:off x="4267200" y="3055938"/>
            <a:ext cx="457200" cy="1016000"/>
          </a:xfrm>
          <a:prstGeom prst="rect">
            <a:avLst/>
          </a:prstGeom>
          <a:noFill/>
        </p:spPr>
        <p:txBody>
          <a:bodyPr lIns="0" tIns="0" rIns="0" bIns="0">
            <a:spAutoFit/>
          </a:bodyPr>
          <a:lstStyle/>
          <a:p>
            <a:pPr>
              <a:defRPr/>
            </a:pPr>
            <a:r>
              <a:rPr lang="en-US" sz="6600" dirty="0">
                <a:solidFill>
                  <a:prstClr val="white"/>
                </a:solidFill>
                <a:effectLst>
                  <a:outerShdw blurRad="38100" dist="38100" dir="2700000" algn="tl">
                    <a:srgbClr val="000000">
                      <a:alpha val="43137"/>
                    </a:srgbClr>
                  </a:outerShdw>
                </a:effectLst>
                <a:latin typeface="Palatino Linotype"/>
                <a:ea typeface="ヒラギノ角ゴ Pro W3" pitchFamily="125" charset="-128"/>
                <a:cs typeface="+mn-cs"/>
              </a:rPr>
              <a:t>{</a:t>
            </a:r>
          </a:p>
        </p:txBody>
      </p:sp>
      <p:sp>
        <p:nvSpPr>
          <p:cNvPr id="3" name="Text Placeholder 2"/>
          <p:cNvSpPr>
            <a:spLocks noGrp="1"/>
          </p:cNvSpPr>
          <p:nvPr>
            <p:ph type="body" idx="1"/>
          </p:nvPr>
        </p:nvSpPr>
        <p:spPr>
          <a:xfrm>
            <a:off x="4572000" y="3200526"/>
            <a:ext cx="3733800" cy="548640"/>
          </a:xfrm>
        </p:spPr>
        <p:txBody>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Title 3"/>
          <p:cNvSpPr>
            <a:spLocks noGrp="1"/>
          </p:cNvSpPr>
          <p:nvPr>
            <p:ph type="title"/>
          </p:nvPr>
        </p:nvSpPr>
        <p:spPr>
          <a:xfrm>
            <a:off x="2286000" y="1428750"/>
            <a:ext cx="6035040" cy="1762506"/>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smtClean="0"/>
              <a:t>Click to edit Master title style</a:t>
            </a:r>
            <a:endParaRPr lang="en-US" dirty="0"/>
          </a:p>
        </p:txBody>
      </p:sp>
      <p:sp>
        <p:nvSpPr>
          <p:cNvPr id="6" name="Date Placeholder 11"/>
          <p:cNvSpPr>
            <a:spLocks noGrp="1"/>
          </p:cNvSpPr>
          <p:nvPr>
            <p:ph type="dt" sz="half" idx="10"/>
          </p:nvPr>
        </p:nvSpPr>
        <p:spPr/>
        <p:txBody>
          <a:bodyPr/>
          <a:lstStyle>
            <a:lvl1pPr eaLnBrk="0" hangingPunct="0">
              <a:defRPr/>
            </a:lvl1pPr>
          </a:lstStyle>
          <a:p>
            <a:pPr>
              <a:defRPr/>
            </a:pPr>
            <a:fld id="{B333ADFF-A23B-4479-B5BD-3C7CD7F5376F}" type="datetime4">
              <a:rPr lang="en-US"/>
              <a:pPr>
                <a:defRPr/>
              </a:pPr>
              <a:t>March 9, 2015</a:t>
            </a:fld>
            <a:endParaRPr lang="en-US" dirty="0"/>
          </a:p>
        </p:txBody>
      </p:sp>
      <p:sp>
        <p:nvSpPr>
          <p:cNvPr id="7" name="Slide Number Placeholder 12"/>
          <p:cNvSpPr>
            <a:spLocks noGrp="1"/>
          </p:cNvSpPr>
          <p:nvPr>
            <p:ph type="sldNum" sz="quarter" idx="11"/>
          </p:nvPr>
        </p:nvSpPr>
        <p:spPr/>
        <p:txBody>
          <a:bodyPr/>
          <a:lstStyle>
            <a:lvl1pPr eaLnBrk="0" hangingPunct="0">
              <a:defRPr/>
            </a:lvl1pPr>
          </a:lstStyle>
          <a:p>
            <a:fld id="{A9AA90D0-C329-4D14-8F64-08671B03AADA}" type="slidenum">
              <a:rPr lang="en-US" altLang="en-US"/>
              <a:pPr/>
              <a:t>‹#›</a:t>
            </a:fld>
            <a:endParaRPr lang="en-US" altLang="en-US"/>
          </a:p>
        </p:txBody>
      </p:sp>
      <p:sp>
        <p:nvSpPr>
          <p:cNvPr id="8" name="Footer Placeholder 13"/>
          <p:cNvSpPr>
            <a:spLocks noGrp="1"/>
          </p:cNvSpPr>
          <p:nvPr>
            <p:ph type="ftr" sz="quarter"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3289632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1879600"/>
            <a:ext cx="3868737"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9600"/>
            <a:ext cx="3887788"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75670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3"/>
          </p:nvPr>
        </p:nvSpPr>
        <p:spPr>
          <a:xfrm>
            <a:off x="1344168" y="493776"/>
            <a:ext cx="3273552" cy="2571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5029200" y="493777"/>
            <a:ext cx="3273552" cy="257413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7"/>
          <p:cNvSpPr>
            <a:spLocks noGrp="1"/>
          </p:cNvSpPr>
          <p:nvPr>
            <p:ph type="dt" sz="half" idx="15"/>
          </p:nvPr>
        </p:nvSpPr>
        <p:spPr/>
        <p:txBody>
          <a:bodyPr/>
          <a:lstStyle>
            <a:lvl1pPr eaLnBrk="0" hangingPunct="0">
              <a:defRPr/>
            </a:lvl1pPr>
          </a:lstStyle>
          <a:p>
            <a:pPr>
              <a:defRPr/>
            </a:pPr>
            <a:fld id="{BC2B46D1-3256-4A3A-9422-064974AA357B}" type="datetime4">
              <a:rPr lang="en-US"/>
              <a:pPr>
                <a:defRPr/>
              </a:pPr>
              <a:t>March 9, 2015</a:t>
            </a:fld>
            <a:endParaRPr lang="en-US" dirty="0"/>
          </a:p>
        </p:txBody>
      </p:sp>
      <p:sp>
        <p:nvSpPr>
          <p:cNvPr id="8" name="Slide Number Placeholder 8"/>
          <p:cNvSpPr>
            <a:spLocks noGrp="1"/>
          </p:cNvSpPr>
          <p:nvPr>
            <p:ph type="sldNum" sz="quarter" idx="16"/>
          </p:nvPr>
        </p:nvSpPr>
        <p:spPr/>
        <p:txBody>
          <a:bodyPr/>
          <a:lstStyle>
            <a:lvl1pPr eaLnBrk="0" hangingPunct="0">
              <a:defRPr/>
            </a:lvl1pPr>
          </a:lstStyle>
          <a:p>
            <a:fld id="{6A20FD92-80DF-40CE-9B97-78E278CF9F27}" type="slidenum">
              <a:rPr lang="en-US" altLang="en-US"/>
              <a:pPr/>
              <a:t>‹#›</a:t>
            </a:fld>
            <a:endParaRPr lang="en-US" altLang="en-US"/>
          </a:p>
        </p:txBody>
      </p:sp>
      <p:sp>
        <p:nvSpPr>
          <p:cNvPr id="9" name="Footer Placeholder 9"/>
          <p:cNvSpPr>
            <a:spLocks noGrp="1"/>
          </p:cNvSpPr>
          <p:nvPr>
            <p:ph type="ftr" sz="quarter" idx="17"/>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40806722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TextBox 6"/>
          <p:cNvSpPr txBox="1"/>
          <p:nvPr/>
        </p:nvSpPr>
        <p:spPr>
          <a:xfrm>
            <a:off x="1057275" y="390525"/>
            <a:ext cx="457200" cy="922338"/>
          </a:xfrm>
          <a:prstGeom prst="rect">
            <a:avLst/>
          </a:prstGeom>
          <a:noFill/>
        </p:spPr>
        <p:txBody>
          <a:bodyPr lIns="0" tIns="0" rIns="0" bIns="0">
            <a:spAutoFit/>
          </a:bodyPr>
          <a:lstStyle/>
          <a:p>
            <a:pPr>
              <a:defRPr/>
            </a:pPr>
            <a:r>
              <a:rPr lang="en-US" sz="6000" dirty="0">
                <a:solidFill>
                  <a:prstClr val="white"/>
                </a:solidFill>
                <a:effectLst>
                  <a:outerShdw blurRad="38100" dist="38100" dir="2700000" algn="tl">
                    <a:srgbClr val="000000">
                      <a:alpha val="43137"/>
                    </a:srgbClr>
                  </a:outerShdw>
                </a:effectLst>
                <a:latin typeface="Palatino Linotype"/>
                <a:ea typeface="ヒラギノ角ゴ Pro W3" pitchFamily="125" charset="-128"/>
                <a:cs typeface="+mn-cs"/>
              </a:rPr>
              <a:t>{</a:t>
            </a:r>
          </a:p>
        </p:txBody>
      </p:sp>
      <p:sp>
        <p:nvSpPr>
          <p:cNvPr id="8" name="TextBox 7"/>
          <p:cNvSpPr txBox="1"/>
          <p:nvPr/>
        </p:nvSpPr>
        <p:spPr>
          <a:xfrm>
            <a:off x="4779963" y="390525"/>
            <a:ext cx="457200" cy="922338"/>
          </a:xfrm>
          <a:prstGeom prst="rect">
            <a:avLst/>
          </a:prstGeom>
          <a:noFill/>
        </p:spPr>
        <p:txBody>
          <a:bodyPr lIns="0" tIns="0" rIns="0" bIns="0">
            <a:spAutoFit/>
          </a:bodyPr>
          <a:lstStyle/>
          <a:p>
            <a:pPr>
              <a:defRPr/>
            </a:pPr>
            <a:r>
              <a:rPr lang="en-US" sz="6000" dirty="0">
                <a:solidFill>
                  <a:prstClr val="white"/>
                </a:solidFill>
                <a:effectLst>
                  <a:outerShdw blurRad="38100" dist="38100" dir="2700000" algn="tl">
                    <a:srgbClr val="000000">
                      <a:alpha val="43137"/>
                    </a:srgbClr>
                  </a:outerShdw>
                </a:effectLst>
                <a:latin typeface="Palatino Linotype"/>
                <a:ea typeface="ヒラギノ角ゴ Pro W3" pitchFamily="125" charset="-128"/>
                <a:cs typeface="+mn-cs"/>
              </a:rPr>
              <a:t>{</a:t>
            </a:r>
          </a:p>
        </p:txBody>
      </p:sp>
      <p:sp>
        <p:nvSpPr>
          <p:cNvPr id="3" name="Text Placeholder 2"/>
          <p:cNvSpPr>
            <a:spLocks noGrp="1"/>
          </p:cNvSpPr>
          <p:nvPr>
            <p:ph type="body" idx="1"/>
          </p:nvPr>
        </p:nvSpPr>
        <p:spPr>
          <a:xfrm>
            <a:off x="1341120" y="496482"/>
            <a:ext cx="3273552" cy="479822"/>
          </a:xfrm>
        </p:spPr>
        <p:txBody>
          <a:bodyP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4168" y="1028700"/>
            <a:ext cx="3276600" cy="20574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29200" y="496482"/>
            <a:ext cx="3273552" cy="479822"/>
          </a:xfrm>
        </p:spPr>
        <p:txBody>
          <a:bodyP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29200" y="1028700"/>
            <a:ext cx="3273552" cy="20574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itle 11"/>
          <p:cNvSpPr>
            <a:spLocks noGrp="1"/>
          </p:cNvSpPr>
          <p:nvPr>
            <p:ph type="title"/>
          </p:nvPr>
        </p:nvSpPr>
        <p:spPr/>
        <p:txBody>
          <a:bodyPr/>
          <a:lstStyle/>
          <a:p>
            <a:r>
              <a:rPr lang="en-US" smtClean="0"/>
              <a:t>Click to edit Master title style</a:t>
            </a:r>
            <a:endParaRPr lang="en-US" dirty="0"/>
          </a:p>
        </p:txBody>
      </p:sp>
      <p:sp>
        <p:nvSpPr>
          <p:cNvPr id="9" name="Date Placeholder 13"/>
          <p:cNvSpPr>
            <a:spLocks noGrp="1"/>
          </p:cNvSpPr>
          <p:nvPr>
            <p:ph type="dt" sz="half" idx="10"/>
          </p:nvPr>
        </p:nvSpPr>
        <p:spPr/>
        <p:txBody>
          <a:bodyPr/>
          <a:lstStyle>
            <a:lvl1pPr eaLnBrk="0" hangingPunct="0">
              <a:defRPr/>
            </a:lvl1pPr>
          </a:lstStyle>
          <a:p>
            <a:pPr>
              <a:defRPr/>
            </a:pPr>
            <a:fld id="{4C986B00-551A-4E61-ABDB-01DAB9C7A38C}" type="datetime4">
              <a:rPr lang="en-US"/>
              <a:pPr>
                <a:defRPr/>
              </a:pPr>
              <a:t>March 9, 2015</a:t>
            </a:fld>
            <a:endParaRPr lang="en-US" dirty="0"/>
          </a:p>
        </p:txBody>
      </p:sp>
      <p:sp>
        <p:nvSpPr>
          <p:cNvPr id="10" name="Slide Number Placeholder 14"/>
          <p:cNvSpPr>
            <a:spLocks noGrp="1"/>
          </p:cNvSpPr>
          <p:nvPr>
            <p:ph type="sldNum" sz="quarter" idx="11"/>
          </p:nvPr>
        </p:nvSpPr>
        <p:spPr/>
        <p:txBody>
          <a:bodyPr/>
          <a:lstStyle>
            <a:lvl1pPr eaLnBrk="0" hangingPunct="0">
              <a:defRPr/>
            </a:lvl1pPr>
          </a:lstStyle>
          <a:p>
            <a:fld id="{406B1ACA-99AF-4ECA-B233-C0045736F906}" type="slidenum">
              <a:rPr lang="en-US" altLang="en-US"/>
              <a:pPr/>
              <a:t>‹#›</a:t>
            </a:fld>
            <a:endParaRPr lang="en-US" altLang="en-US"/>
          </a:p>
        </p:txBody>
      </p:sp>
      <p:sp>
        <p:nvSpPr>
          <p:cNvPr id="11" name="Footer Placeholder 15"/>
          <p:cNvSpPr>
            <a:spLocks noGrp="1"/>
          </p:cNvSpPr>
          <p:nvPr>
            <p:ph type="ftr" sz="quarter"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6254154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Date Placeholder 6"/>
          <p:cNvSpPr>
            <a:spLocks noGrp="1"/>
          </p:cNvSpPr>
          <p:nvPr>
            <p:ph type="dt" sz="half" idx="10"/>
          </p:nvPr>
        </p:nvSpPr>
        <p:spPr/>
        <p:txBody>
          <a:bodyPr/>
          <a:lstStyle>
            <a:lvl1pPr eaLnBrk="0" hangingPunct="0">
              <a:defRPr/>
            </a:lvl1pPr>
          </a:lstStyle>
          <a:p>
            <a:pPr>
              <a:defRPr/>
            </a:pPr>
            <a:fld id="{4E0210DF-9261-4888-819D-86F036A07A33}" type="datetime4">
              <a:rPr lang="en-US"/>
              <a:pPr>
                <a:defRPr/>
              </a:pPr>
              <a:t>March 9, 2015</a:t>
            </a:fld>
            <a:endParaRPr lang="en-US" dirty="0"/>
          </a:p>
        </p:txBody>
      </p:sp>
      <p:sp>
        <p:nvSpPr>
          <p:cNvPr id="4" name="Slide Number Placeholder 7"/>
          <p:cNvSpPr>
            <a:spLocks noGrp="1"/>
          </p:cNvSpPr>
          <p:nvPr>
            <p:ph type="sldNum" sz="quarter" idx="11"/>
          </p:nvPr>
        </p:nvSpPr>
        <p:spPr/>
        <p:txBody>
          <a:bodyPr/>
          <a:lstStyle>
            <a:lvl1pPr eaLnBrk="0" hangingPunct="0">
              <a:defRPr/>
            </a:lvl1pPr>
          </a:lstStyle>
          <a:p>
            <a:fld id="{AF684AE3-7A6E-4D28-A4D6-15508D00CCD9}" type="slidenum">
              <a:rPr lang="en-US" altLang="en-US"/>
              <a:pPr/>
              <a:t>‹#›</a:t>
            </a:fld>
            <a:endParaRPr lang="en-US" altLang="en-US"/>
          </a:p>
        </p:txBody>
      </p:sp>
      <p:sp>
        <p:nvSpPr>
          <p:cNvPr id="5" name="Footer Placeholder 8"/>
          <p:cNvSpPr>
            <a:spLocks noGrp="1"/>
          </p:cNvSpPr>
          <p:nvPr>
            <p:ph type="ftr" sz="quarter"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38466436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4"/>
          <p:cNvSpPr>
            <a:spLocks noGrp="1"/>
          </p:cNvSpPr>
          <p:nvPr>
            <p:ph type="dt" sz="half" idx="10"/>
          </p:nvPr>
        </p:nvSpPr>
        <p:spPr/>
        <p:txBody>
          <a:bodyPr/>
          <a:lstStyle>
            <a:lvl1pPr eaLnBrk="0" hangingPunct="0">
              <a:defRPr/>
            </a:lvl1pPr>
          </a:lstStyle>
          <a:p>
            <a:pPr>
              <a:defRPr/>
            </a:pPr>
            <a:fld id="{D63D1918-D76B-48E6-986F-55795DB97EA2}" type="datetime4">
              <a:rPr lang="en-US"/>
              <a:pPr>
                <a:defRPr/>
              </a:pPr>
              <a:t>March 9, 2015</a:t>
            </a:fld>
            <a:endParaRPr lang="en-US" dirty="0"/>
          </a:p>
        </p:txBody>
      </p:sp>
      <p:sp>
        <p:nvSpPr>
          <p:cNvPr id="3" name="Slide Number Placeholder 5"/>
          <p:cNvSpPr>
            <a:spLocks noGrp="1"/>
          </p:cNvSpPr>
          <p:nvPr>
            <p:ph type="sldNum" sz="quarter" idx="11"/>
          </p:nvPr>
        </p:nvSpPr>
        <p:spPr/>
        <p:txBody>
          <a:bodyPr/>
          <a:lstStyle>
            <a:lvl1pPr eaLnBrk="0" hangingPunct="0">
              <a:defRPr/>
            </a:lvl1pPr>
          </a:lstStyle>
          <a:p>
            <a:fld id="{88AA1D36-68B0-4668-BA4B-86589F5EA5C9}" type="slidenum">
              <a:rPr lang="en-US" altLang="en-US"/>
              <a:pPr/>
              <a:t>‹#›</a:t>
            </a:fld>
            <a:endParaRPr lang="en-US" altLang="en-US"/>
          </a:p>
        </p:txBody>
      </p:sp>
      <p:sp>
        <p:nvSpPr>
          <p:cNvPr id="4" name="Footer Placeholder 6"/>
          <p:cNvSpPr>
            <a:spLocks noGrp="1"/>
          </p:cNvSpPr>
          <p:nvPr>
            <p:ph type="ftr" sz="quarter"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22923467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extBox 4"/>
          <p:cNvSpPr txBox="1"/>
          <p:nvPr/>
        </p:nvSpPr>
        <p:spPr>
          <a:xfrm>
            <a:off x="5329238" y="1330325"/>
            <a:ext cx="457200" cy="1231900"/>
          </a:xfrm>
          <a:prstGeom prst="rect">
            <a:avLst/>
          </a:prstGeom>
          <a:noFill/>
        </p:spPr>
        <p:txBody>
          <a:bodyPr lIns="0" tIns="0" rIns="0" bIns="0">
            <a:spAutoFit/>
          </a:bodyPr>
          <a:lstStyle/>
          <a:p>
            <a:pPr>
              <a:defRPr/>
            </a:pPr>
            <a:r>
              <a:rPr lang="en-US" sz="8000" dirty="0">
                <a:solidFill>
                  <a:prstClr val="white"/>
                </a:solidFill>
                <a:effectLst>
                  <a:outerShdw blurRad="38100" dist="38100" dir="2700000" algn="tl">
                    <a:srgbClr val="000000">
                      <a:alpha val="43137"/>
                    </a:srgbClr>
                  </a:outerShdw>
                </a:effectLst>
                <a:latin typeface="Palatino Linotype"/>
                <a:ea typeface="ヒラギノ角ゴ Pro W3" pitchFamily="125" charset="-128"/>
                <a:cs typeface="+mn-cs"/>
              </a:rPr>
              <a:t>{</a:t>
            </a:r>
          </a:p>
        </p:txBody>
      </p:sp>
      <p:sp>
        <p:nvSpPr>
          <p:cNvPr id="3" name="Content Placeholder 2"/>
          <p:cNvSpPr>
            <a:spLocks noGrp="1"/>
          </p:cNvSpPr>
          <p:nvPr>
            <p:ph idx="1"/>
          </p:nvPr>
        </p:nvSpPr>
        <p:spPr>
          <a:xfrm>
            <a:off x="838200" y="514351"/>
            <a:ext cx="4343400" cy="2571750"/>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15000" y="514351"/>
            <a:ext cx="2590800" cy="257175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8" name="Title 17"/>
          <p:cNvSpPr>
            <a:spLocks noGrp="1"/>
          </p:cNvSpPr>
          <p:nvPr>
            <p:ph type="title"/>
          </p:nvPr>
        </p:nvSpPr>
        <p:spPr/>
        <p:txBody>
          <a:bodyPr/>
          <a:lstStyle/>
          <a:p>
            <a:r>
              <a:rPr lang="en-US" smtClean="0"/>
              <a:t>Click to edit Master title style</a:t>
            </a:r>
            <a:endParaRPr lang="en-US" dirty="0"/>
          </a:p>
        </p:txBody>
      </p:sp>
      <p:sp>
        <p:nvSpPr>
          <p:cNvPr id="6" name="Date Placeholder 14"/>
          <p:cNvSpPr>
            <a:spLocks noGrp="1"/>
          </p:cNvSpPr>
          <p:nvPr>
            <p:ph type="dt" sz="half" idx="10"/>
          </p:nvPr>
        </p:nvSpPr>
        <p:spPr/>
        <p:txBody>
          <a:bodyPr/>
          <a:lstStyle>
            <a:lvl1pPr eaLnBrk="0" hangingPunct="0">
              <a:defRPr/>
            </a:lvl1pPr>
          </a:lstStyle>
          <a:p>
            <a:pPr>
              <a:defRPr/>
            </a:pPr>
            <a:fld id="{588C6EFE-D628-4636-8154-AA4BA87D8B12}" type="datetime4">
              <a:rPr lang="en-US"/>
              <a:pPr>
                <a:defRPr/>
              </a:pPr>
              <a:t>March 9, 2015</a:t>
            </a:fld>
            <a:endParaRPr lang="en-US" dirty="0"/>
          </a:p>
        </p:txBody>
      </p:sp>
      <p:sp>
        <p:nvSpPr>
          <p:cNvPr id="7" name="Slide Number Placeholder 15"/>
          <p:cNvSpPr>
            <a:spLocks noGrp="1"/>
          </p:cNvSpPr>
          <p:nvPr>
            <p:ph type="sldNum" sz="quarter" idx="11"/>
          </p:nvPr>
        </p:nvSpPr>
        <p:spPr/>
        <p:txBody>
          <a:bodyPr/>
          <a:lstStyle>
            <a:lvl1pPr eaLnBrk="0" hangingPunct="0">
              <a:defRPr/>
            </a:lvl1pPr>
          </a:lstStyle>
          <a:p>
            <a:fld id="{1A7B00B9-BDC7-49AC-8D96-213B289DC97C}" type="slidenum">
              <a:rPr lang="en-US" altLang="en-US"/>
              <a:pPr/>
              <a:t>‹#›</a:t>
            </a:fld>
            <a:endParaRPr lang="en-US" altLang="en-US"/>
          </a:p>
        </p:txBody>
      </p:sp>
      <p:sp>
        <p:nvSpPr>
          <p:cNvPr id="8" name="Footer Placeholder 16"/>
          <p:cNvSpPr>
            <a:spLocks noGrp="1"/>
          </p:cNvSpPr>
          <p:nvPr>
            <p:ph type="ftr" sz="quarter"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34001419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Box 4"/>
          <p:cNvSpPr txBox="1"/>
          <p:nvPr/>
        </p:nvSpPr>
        <p:spPr>
          <a:xfrm>
            <a:off x="2435225" y="2498725"/>
            <a:ext cx="457200" cy="923925"/>
          </a:xfrm>
          <a:prstGeom prst="rect">
            <a:avLst/>
          </a:prstGeom>
          <a:noFill/>
        </p:spPr>
        <p:txBody>
          <a:bodyPr lIns="0" tIns="0" rIns="0" bIns="0">
            <a:spAutoFit/>
          </a:bodyPr>
          <a:lstStyle/>
          <a:p>
            <a:pPr>
              <a:defRPr/>
            </a:pPr>
            <a:r>
              <a:rPr lang="en-US" sz="6000" dirty="0">
                <a:solidFill>
                  <a:prstClr val="white"/>
                </a:solidFill>
                <a:effectLst>
                  <a:outerShdw blurRad="38100" dist="38100" dir="2700000" algn="tl">
                    <a:srgbClr val="000000">
                      <a:alpha val="43137"/>
                    </a:srgbClr>
                  </a:outerShdw>
                </a:effectLst>
                <a:latin typeface="Palatino Linotype"/>
                <a:ea typeface="ヒラギノ角ゴ Pro W3" pitchFamily="125" charset="-128"/>
                <a:cs typeface="+mn-cs"/>
              </a:rPr>
              <a:t>{</a:t>
            </a:r>
          </a:p>
        </p:txBody>
      </p:sp>
      <p:sp>
        <p:nvSpPr>
          <p:cNvPr id="3" name="Picture Placeholder 2"/>
          <p:cNvSpPr>
            <a:spLocks noGrp="1"/>
          </p:cNvSpPr>
          <p:nvPr>
            <p:ph type="pic" idx="1"/>
          </p:nvPr>
        </p:nvSpPr>
        <p:spPr>
          <a:xfrm>
            <a:off x="1219200" y="459582"/>
            <a:ext cx="6705600" cy="1910239"/>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2743200" y="2589785"/>
            <a:ext cx="5029200" cy="540603"/>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6" name="Date Placeholder 12"/>
          <p:cNvSpPr>
            <a:spLocks noGrp="1"/>
          </p:cNvSpPr>
          <p:nvPr>
            <p:ph type="dt" sz="half" idx="10"/>
          </p:nvPr>
        </p:nvSpPr>
        <p:spPr/>
        <p:txBody>
          <a:bodyPr/>
          <a:lstStyle>
            <a:lvl1pPr eaLnBrk="0" hangingPunct="0">
              <a:defRPr/>
            </a:lvl1pPr>
          </a:lstStyle>
          <a:p>
            <a:pPr>
              <a:defRPr/>
            </a:pPr>
            <a:fld id="{770FA57F-C9A2-40A8-9259-1559D549B1B5}" type="datetime4">
              <a:rPr lang="en-US"/>
              <a:pPr>
                <a:defRPr/>
              </a:pPr>
              <a:t>March 9, 2015</a:t>
            </a:fld>
            <a:endParaRPr lang="en-US" dirty="0"/>
          </a:p>
        </p:txBody>
      </p:sp>
      <p:sp>
        <p:nvSpPr>
          <p:cNvPr id="7" name="Slide Number Placeholder 13"/>
          <p:cNvSpPr>
            <a:spLocks noGrp="1"/>
          </p:cNvSpPr>
          <p:nvPr>
            <p:ph type="sldNum" sz="quarter" idx="11"/>
          </p:nvPr>
        </p:nvSpPr>
        <p:spPr/>
        <p:txBody>
          <a:bodyPr/>
          <a:lstStyle>
            <a:lvl1pPr eaLnBrk="0" hangingPunct="0">
              <a:defRPr/>
            </a:lvl1pPr>
          </a:lstStyle>
          <a:p>
            <a:fld id="{AA11E374-2275-4E06-9855-6AA39558DB88}" type="slidenum">
              <a:rPr lang="en-US" altLang="en-US"/>
              <a:pPr/>
              <a:t>‹#›</a:t>
            </a:fld>
            <a:endParaRPr lang="en-US" altLang="en-US"/>
          </a:p>
        </p:txBody>
      </p:sp>
      <p:sp>
        <p:nvSpPr>
          <p:cNvPr id="8" name="Footer Placeholder 14"/>
          <p:cNvSpPr>
            <a:spLocks noGrp="1"/>
          </p:cNvSpPr>
          <p:nvPr>
            <p:ph type="ftr" sz="quarter"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16581291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133600" y="514351"/>
            <a:ext cx="5791200" cy="2628899"/>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vl1pPr>
          </a:lstStyle>
          <a:p>
            <a:pPr>
              <a:defRPr/>
            </a:pPr>
            <a:fld id="{AFDD7A28-FA93-4136-BDC1-BCCB2687E678}" type="datetimeFigureOut">
              <a:rPr lang="en-US"/>
              <a:pPr>
                <a:defRPr/>
              </a:pPr>
              <a:t>3/9/2015</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fld id="{74BABB17-2A57-43BD-B99E-17570DCB1513}" type="slidenum">
              <a:rPr lang="en-US" altLang="en-US"/>
              <a:pPr/>
              <a:t>‹#›</a:t>
            </a:fld>
            <a:endParaRPr lang="en-US" altLang="en-US"/>
          </a:p>
        </p:txBody>
      </p:sp>
    </p:spTree>
    <p:extLst>
      <p:ext uri="{BB962C8B-B14F-4D97-AF65-F5344CB8AC3E}">
        <p14:creationId xmlns:p14="http://schemas.microsoft.com/office/powerpoint/2010/main" val="30582673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457201"/>
            <a:ext cx="2133600" cy="3886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95600" y="514351"/>
            <a:ext cx="5029200" cy="34290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eaLnBrk="0" hangingPunct="0">
              <a:defRPr/>
            </a:lvl1pPr>
          </a:lstStyle>
          <a:p>
            <a:pPr>
              <a:defRPr/>
            </a:pPr>
            <a:fld id="{AFDD7A28-FA93-4136-BDC1-BCCB2687E678}" type="datetimeFigureOut">
              <a:rPr lang="en-US"/>
              <a:pPr>
                <a:defRPr/>
              </a:pPr>
              <a:t>3/9/2015</a:t>
            </a:fld>
            <a:endParaRPr lang="en-US" dirty="0"/>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fld id="{9F75F386-7B33-4C6B-9991-6E3E7500C5C0}" type="slidenum">
              <a:rPr lang="en-US" altLang="en-US"/>
              <a:pPr/>
              <a:t>‹#›</a:t>
            </a:fld>
            <a:endParaRPr lang="en-US" altLang="en-US"/>
          </a:p>
        </p:txBody>
      </p:sp>
    </p:spTree>
    <p:extLst>
      <p:ext uri="{BB962C8B-B14F-4D97-AF65-F5344CB8AC3E}">
        <p14:creationId xmlns:p14="http://schemas.microsoft.com/office/powerpoint/2010/main" val="37692308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3" name="Picture 3"/>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4038600"/>
            <a:ext cx="91440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idx="4294967295"/>
          </p:nvPr>
        </p:nvSpPr>
        <p:spPr bwMode="auto">
          <a:xfrm>
            <a:off x="533400" y="1276350"/>
            <a:ext cx="8001000" cy="2743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Click to edit Master title style</a:t>
            </a:r>
            <a:endParaRPr lang="en-US" dirty="0"/>
          </a:p>
        </p:txBody>
      </p:sp>
    </p:spTree>
    <p:extLst>
      <p:ext uri="{BB962C8B-B14F-4D97-AF65-F5344CB8AC3E}">
        <p14:creationId xmlns:p14="http://schemas.microsoft.com/office/powerpoint/2010/main" val="22554708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533400" y="666750"/>
            <a:ext cx="8077200" cy="781050"/>
          </a:xfrm>
          <a:prstGeom prst="rect">
            <a:avLst/>
          </a:prstGeom>
        </p:spPr>
        <p:txBody>
          <a:bodyPr/>
          <a:lstStyle/>
          <a:p>
            <a:endParaRPr lang="en-US" dirty="0"/>
          </a:p>
        </p:txBody>
      </p:sp>
      <p:sp>
        <p:nvSpPr>
          <p:cNvPr id="9" name="Content Placeholder 2"/>
          <p:cNvSpPr>
            <a:spLocks noGrp="1"/>
          </p:cNvSpPr>
          <p:nvPr>
            <p:ph sz="quarter" idx="10"/>
          </p:nvPr>
        </p:nvSpPr>
        <p:spPr>
          <a:xfrm>
            <a:off x="533400" y="1504950"/>
            <a:ext cx="8077200" cy="27432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74644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370112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3"/>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317500"/>
            <a:ext cx="9144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idx="4294967295"/>
          </p:nvPr>
        </p:nvSpPr>
        <p:spPr bwMode="auto">
          <a:xfrm>
            <a:off x="533400" y="1276350"/>
            <a:ext cx="8001000" cy="2743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Click to edit Master title style</a:t>
            </a:r>
            <a:endParaRPr lang="en-US" dirty="0"/>
          </a:p>
        </p:txBody>
      </p:sp>
    </p:spTree>
    <p:extLst>
      <p:ext uri="{BB962C8B-B14F-4D97-AF65-F5344CB8AC3E}">
        <p14:creationId xmlns:p14="http://schemas.microsoft.com/office/powerpoint/2010/main" val="10132057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533400" y="666750"/>
            <a:ext cx="8077200" cy="781050"/>
          </a:xfrm>
          <a:prstGeom prst="rect">
            <a:avLst/>
          </a:prstGeom>
        </p:spPr>
        <p:txBody>
          <a:bodyPr/>
          <a:lstStyle/>
          <a:p>
            <a:endParaRPr lang="en-US" dirty="0"/>
          </a:p>
        </p:txBody>
      </p:sp>
      <p:sp>
        <p:nvSpPr>
          <p:cNvPr id="9" name="Content Placeholder 2"/>
          <p:cNvSpPr>
            <a:spLocks noGrp="1"/>
          </p:cNvSpPr>
          <p:nvPr>
            <p:ph sz="quarter" idx="10"/>
          </p:nvPr>
        </p:nvSpPr>
        <p:spPr>
          <a:xfrm>
            <a:off x="533400" y="1504950"/>
            <a:ext cx="8077200" cy="27432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12139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3"/>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317500"/>
            <a:ext cx="9144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idx="4294967295"/>
          </p:nvPr>
        </p:nvSpPr>
        <p:spPr bwMode="auto">
          <a:xfrm>
            <a:off x="533400" y="1276350"/>
            <a:ext cx="8001000" cy="2743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Click to edit Master title style</a:t>
            </a:r>
            <a:endParaRPr lang="en-US" dirty="0"/>
          </a:p>
        </p:txBody>
      </p:sp>
    </p:spTree>
    <p:extLst>
      <p:ext uri="{BB962C8B-B14F-4D97-AF65-F5344CB8AC3E}">
        <p14:creationId xmlns:p14="http://schemas.microsoft.com/office/powerpoint/2010/main" val="7493669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533400" y="666750"/>
            <a:ext cx="8077200" cy="781050"/>
          </a:xfrm>
          <a:prstGeom prst="rect">
            <a:avLst/>
          </a:prstGeom>
        </p:spPr>
        <p:txBody>
          <a:bodyPr/>
          <a:lstStyle/>
          <a:p>
            <a:endParaRPr lang="en-US" dirty="0"/>
          </a:p>
        </p:txBody>
      </p:sp>
      <p:sp>
        <p:nvSpPr>
          <p:cNvPr id="9" name="Content Placeholder 2"/>
          <p:cNvSpPr>
            <a:spLocks noGrp="1"/>
          </p:cNvSpPr>
          <p:nvPr>
            <p:ph sz="quarter" idx="10"/>
          </p:nvPr>
        </p:nvSpPr>
        <p:spPr>
          <a:xfrm>
            <a:off x="533400" y="1504950"/>
            <a:ext cx="8077200" cy="27432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405549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CA"/>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3453F220-901E-4A00-9820-CC6ECDD44290}" type="datetimeFigureOut">
              <a:rPr lang="en-CA" smtClean="0">
                <a:solidFill>
                  <a:prstClr val="black">
                    <a:tint val="75000"/>
                  </a:prstClr>
                </a:solidFill>
              </a:rPr>
              <a:pPr/>
              <a:t>2015-03-09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C88B9A-4786-41D8-BD30-AD9C6F99AC3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8861502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3453F220-901E-4A00-9820-CC6ECDD44290}" type="datetimeFigureOut">
              <a:rPr lang="en-CA" smtClean="0">
                <a:solidFill>
                  <a:prstClr val="black">
                    <a:tint val="75000"/>
                  </a:prstClr>
                </a:solidFill>
              </a:rPr>
              <a:pPr/>
              <a:t>2015-03-09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C88B9A-4786-41D8-BD30-AD9C6F99AC3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3002009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CA"/>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53F220-901E-4A00-9820-CC6ECDD44290}" type="datetimeFigureOut">
              <a:rPr lang="en-CA" smtClean="0">
                <a:solidFill>
                  <a:prstClr val="black">
                    <a:tint val="75000"/>
                  </a:prstClr>
                </a:solidFill>
              </a:rPr>
              <a:pPr/>
              <a:t>2015-03-09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C88B9A-4786-41D8-BD30-AD9C6F99AC3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3232347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3453F220-901E-4A00-9820-CC6ECDD44290}" type="datetimeFigureOut">
              <a:rPr lang="en-CA" smtClean="0">
                <a:solidFill>
                  <a:prstClr val="black">
                    <a:tint val="75000"/>
                  </a:prstClr>
                </a:solidFill>
              </a:rPr>
              <a:pPr/>
              <a:t>2015-03-09</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52C88B9A-4786-41D8-BD30-AD9C6F99AC3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9013049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3453F220-901E-4A00-9820-CC6ECDD44290}" type="datetimeFigureOut">
              <a:rPr lang="en-CA" smtClean="0">
                <a:solidFill>
                  <a:prstClr val="black">
                    <a:tint val="75000"/>
                  </a:prstClr>
                </a:solidFill>
              </a:rPr>
              <a:pPr/>
              <a:t>2015-03-09</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52C88B9A-4786-41D8-BD30-AD9C6F99AC3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9510124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3453F220-901E-4A00-9820-CC6ECDD44290}" type="datetimeFigureOut">
              <a:rPr lang="en-CA" smtClean="0">
                <a:solidFill>
                  <a:prstClr val="black">
                    <a:tint val="75000"/>
                  </a:prstClr>
                </a:solidFill>
              </a:rPr>
              <a:pPr/>
              <a:t>2015-03-09</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52C88B9A-4786-41D8-BD30-AD9C6F99AC3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184655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88757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53F220-901E-4A00-9820-CC6ECDD44290}" type="datetimeFigureOut">
              <a:rPr lang="en-CA" smtClean="0">
                <a:solidFill>
                  <a:prstClr val="black">
                    <a:tint val="75000"/>
                  </a:prstClr>
                </a:solidFill>
              </a:rPr>
              <a:pPr/>
              <a:t>2015-03-09</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52C88B9A-4786-41D8-BD30-AD9C6F99AC3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1951768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CA"/>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53F220-901E-4A00-9820-CC6ECDD44290}" type="datetimeFigureOut">
              <a:rPr lang="en-CA" smtClean="0">
                <a:solidFill>
                  <a:prstClr val="black">
                    <a:tint val="75000"/>
                  </a:prstClr>
                </a:solidFill>
              </a:rPr>
              <a:pPr/>
              <a:t>2015-03-09</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52C88B9A-4786-41D8-BD30-AD9C6F99AC3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7064556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CA"/>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CA"/>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53F220-901E-4A00-9820-CC6ECDD44290}" type="datetimeFigureOut">
              <a:rPr lang="en-CA" smtClean="0">
                <a:solidFill>
                  <a:prstClr val="black">
                    <a:tint val="75000"/>
                  </a:prstClr>
                </a:solidFill>
              </a:rPr>
              <a:pPr/>
              <a:t>2015-03-09</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52C88B9A-4786-41D8-BD30-AD9C6F99AC3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5822299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3453F220-901E-4A00-9820-CC6ECDD44290}" type="datetimeFigureOut">
              <a:rPr lang="en-CA" smtClean="0">
                <a:solidFill>
                  <a:prstClr val="black">
                    <a:tint val="75000"/>
                  </a:prstClr>
                </a:solidFill>
              </a:rPr>
              <a:pPr/>
              <a:t>2015-03-09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C88B9A-4786-41D8-BD30-AD9C6F99AC3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5768512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3453F220-901E-4A00-9820-CC6ECDD44290}" type="datetimeFigureOut">
              <a:rPr lang="en-CA" smtClean="0">
                <a:solidFill>
                  <a:prstClr val="black">
                    <a:tint val="75000"/>
                  </a:prstClr>
                </a:solidFill>
              </a:rPr>
              <a:pPr/>
              <a:t>2015-03-09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C88B9A-4786-41D8-BD30-AD9C6F99AC3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2859227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05222"/>
            <a:ext cx="8176320" cy="819806"/>
          </a:xfrm>
        </p:spPr>
        <p:txBody>
          <a:bodyPr/>
          <a:lstStyle/>
          <a:p>
            <a:r>
              <a:rPr lang="en-US" smtClean="0"/>
              <a:t>Click to edit Master title style</a:t>
            </a:r>
            <a:endParaRPr lang="en-CA"/>
          </a:p>
        </p:txBody>
      </p:sp>
      <p:sp>
        <p:nvSpPr>
          <p:cNvPr id="3" name="Slide Number Placeholder 2"/>
          <p:cNvSpPr>
            <a:spLocks noGrp="1"/>
          </p:cNvSpPr>
          <p:nvPr>
            <p:ph type="sldNum" idx="10"/>
          </p:nvPr>
        </p:nvSpPr>
        <p:spPr>
          <a:xfrm>
            <a:off x="6556321" y="4685532"/>
            <a:ext cx="2077919" cy="315393"/>
          </a:xfrm>
        </p:spPr>
        <p:txBody>
          <a:bodyPr/>
          <a:lstStyle>
            <a:lvl1pPr>
              <a:defRPr/>
            </a:lvl1pPr>
          </a:lstStyle>
          <a:p>
            <a:fld id="{BF06A2BF-5B3A-409B-8138-977AB7B6D4D6}" type="slidenum">
              <a:rPr lang="en-CA" altLang="en-US">
                <a:solidFill>
                  <a:prstClr val="black">
                    <a:tint val="75000"/>
                  </a:prstClr>
                </a:solidFill>
              </a:rPr>
              <a:pPr/>
              <a:t>‹#›</a:t>
            </a:fld>
            <a:endParaRPr lang="en-CA" altLang="en-US">
              <a:solidFill>
                <a:prstClr val="black">
                  <a:tint val="75000"/>
                </a:prstClr>
              </a:solidFill>
            </a:endParaRPr>
          </a:p>
        </p:txBody>
      </p:sp>
    </p:spTree>
    <p:extLst>
      <p:ext uri="{BB962C8B-B14F-4D97-AF65-F5344CB8AC3E}">
        <p14:creationId xmlns:p14="http://schemas.microsoft.com/office/powerpoint/2010/main" val="12957757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sphere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0374" y="0"/>
            <a:ext cx="2293626" cy="5143500"/>
          </a:xfrm>
          <a:prstGeom prst="rect">
            <a:avLst/>
          </a:prstGeom>
        </p:spPr>
      </p:pic>
      <p:sp>
        <p:nvSpPr>
          <p:cNvPr id="3" name="Subtitle 2"/>
          <p:cNvSpPr>
            <a:spLocks noGrp="1"/>
          </p:cNvSpPr>
          <p:nvPr>
            <p:ph type="subTitle" idx="1"/>
          </p:nvPr>
        </p:nvSpPr>
        <p:spPr>
          <a:xfrm>
            <a:off x="2438400" y="2686050"/>
            <a:ext cx="3962400" cy="1600200"/>
          </a:xfrm>
        </p:spPr>
        <p:txBody>
          <a:bodyPr anchor="t">
            <a:normAutofit/>
          </a:bodyPr>
          <a:lstStyle>
            <a:lvl1pPr marL="0" indent="0" algn="r">
              <a:buNone/>
              <a:defRPr sz="1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6" name="Title 15"/>
          <p:cNvSpPr>
            <a:spLocks noGrp="1"/>
          </p:cNvSpPr>
          <p:nvPr>
            <p:ph type="title"/>
          </p:nvPr>
        </p:nvSpPr>
        <p:spPr>
          <a:xfrm>
            <a:off x="2438400" y="1085850"/>
            <a:ext cx="3962400" cy="1600200"/>
          </a:xfrm>
        </p:spPr>
        <p:txBody>
          <a:bodyPr anchor="b"/>
          <a:lstStyle/>
          <a:p>
            <a:r>
              <a:rPr lang="en-US" smtClean="0"/>
              <a:t>Click to edit Master title style</a:t>
            </a:r>
            <a:endParaRPr lang="en-US" dirty="0"/>
          </a:p>
        </p:txBody>
      </p:sp>
      <p:sp>
        <p:nvSpPr>
          <p:cNvPr id="13" name="Date Placeholder 12"/>
          <p:cNvSpPr>
            <a:spLocks noGrp="1"/>
          </p:cNvSpPr>
          <p:nvPr>
            <p:ph type="dt" sz="half" idx="10"/>
          </p:nvPr>
        </p:nvSpPr>
        <p:spPr>
          <a:xfrm>
            <a:off x="3582989" y="4819651"/>
            <a:ext cx="2819399" cy="95249"/>
          </a:xfrm>
        </p:spPr>
        <p:txBody>
          <a:bodyPr/>
          <a:lstStyle/>
          <a:p>
            <a:fld id="{25AE17C7-B787-4E50-994D-5E804113A1E9}" type="datetime4">
              <a:rPr lang="en-US" smtClean="0">
                <a:solidFill>
                  <a:prstClr val="black">
                    <a:lumMod val="50000"/>
                    <a:lumOff val="50000"/>
                  </a:prstClr>
                </a:solidFill>
              </a:rPr>
              <a:pPr/>
              <a:t>March 9, 2015</a:t>
            </a:fld>
            <a:endParaRPr lang="en-US" dirty="0">
              <a:solidFill>
                <a:prstClr val="black">
                  <a:lumMod val="50000"/>
                  <a:lumOff val="50000"/>
                </a:prstClr>
              </a:solidFill>
            </a:endParaRPr>
          </a:p>
        </p:txBody>
      </p:sp>
      <p:sp>
        <p:nvSpPr>
          <p:cNvPr id="14" name="Slide Number Placeholder 13"/>
          <p:cNvSpPr>
            <a:spLocks noGrp="1"/>
          </p:cNvSpPr>
          <p:nvPr>
            <p:ph type="sldNum" sz="quarter" idx="11"/>
          </p:nvPr>
        </p:nvSpPr>
        <p:spPr>
          <a:xfrm>
            <a:off x="6414976" y="4800600"/>
            <a:ext cx="457200" cy="114300"/>
          </a:xfrm>
        </p:spPr>
        <p:txBody>
          <a:bodyPr/>
          <a:lstStyle>
            <a:lvl1pPr algn="r">
              <a:defRPr/>
            </a:lvl1pPr>
          </a:lstStyle>
          <a:p>
            <a:fld id="{5744759D-0EFF-4FB2-9CCE-04E00944F0FE}"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15" name="Footer Placeholder 14"/>
          <p:cNvSpPr>
            <a:spLocks noGrp="1"/>
          </p:cNvSpPr>
          <p:nvPr>
            <p:ph type="ftr" sz="quarter" idx="12"/>
          </p:nvPr>
        </p:nvSpPr>
        <p:spPr>
          <a:xfrm>
            <a:off x="3581401" y="4722186"/>
            <a:ext cx="2820987" cy="114300"/>
          </a:xfrm>
        </p:spPr>
        <p:txBody>
          <a:bodyPr/>
          <a:lstStyle/>
          <a:p>
            <a:endParaRPr lang="en-US" dirty="0">
              <a:solidFill>
                <a:prstClr val="black"/>
              </a:solidFill>
            </a:endParaRPr>
          </a:p>
        </p:txBody>
      </p:sp>
    </p:spTree>
    <p:extLst>
      <p:ext uri="{BB962C8B-B14F-4D97-AF65-F5344CB8AC3E}">
        <p14:creationId xmlns:p14="http://schemas.microsoft.com/office/powerpoint/2010/main" val="3741057030"/>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42901"/>
            <a:ext cx="3657600" cy="4286249"/>
          </a:xfrm>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itle 15"/>
          <p:cNvSpPr>
            <a:spLocks noGrp="1"/>
          </p:cNvSpPr>
          <p:nvPr>
            <p:ph type="title"/>
          </p:nvPr>
        </p:nvSpPr>
        <p:spPr/>
        <p:txBody>
          <a:bodyPr/>
          <a:lstStyle/>
          <a:p>
            <a:r>
              <a:rPr lang="en-US" smtClean="0"/>
              <a:t>Click to edit Master title style</a:t>
            </a:r>
            <a:endParaRPr lang="en-US"/>
          </a:p>
        </p:txBody>
      </p:sp>
      <p:sp>
        <p:nvSpPr>
          <p:cNvPr id="10" name="Date Placeholder 9"/>
          <p:cNvSpPr>
            <a:spLocks noGrp="1"/>
          </p:cNvSpPr>
          <p:nvPr>
            <p:ph type="dt" sz="half" idx="10"/>
          </p:nvPr>
        </p:nvSpPr>
        <p:spPr/>
        <p:txBody>
          <a:bodyPr/>
          <a:lstStyle/>
          <a:p>
            <a:fld id="{8995D68B-21AC-438B-BECE-4F17DA129F19}" type="datetime4">
              <a:rPr lang="en-US" smtClean="0">
                <a:solidFill>
                  <a:prstClr val="black">
                    <a:lumMod val="50000"/>
                    <a:lumOff val="50000"/>
                  </a:prstClr>
                </a:solidFill>
              </a:rPr>
              <a:pPr/>
              <a:t>March 9, 2015</a:t>
            </a:fld>
            <a:endParaRPr lang="en-US" dirty="0">
              <a:solidFill>
                <a:prstClr val="black">
                  <a:lumMod val="50000"/>
                  <a:lumOff val="50000"/>
                </a:prstClr>
              </a:solidFill>
            </a:endParaRPr>
          </a:p>
        </p:txBody>
      </p:sp>
      <p:sp>
        <p:nvSpPr>
          <p:cNvPr id="11" name="Slide Number Placeholder 10"/>
          <p:cNvSpPr>
            <a:spLocks noGrp="1"/>
          </p:cNvSpPr>
          <p:nvPr>
            <p:ph type="sldNum" sz="quarter" idx="11"/>
          </p:nvPr>
        </p:nvSpPr>
        <p:spPr/>
        <p:txBody>
          <a:bodyPr/>
          <a:lstStyle/>
          <a:p>
            <a:fld id="{5744759D-0EFF-4FB2-9CCE-04E00944F0FE}"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12" name="Footer Placeholder 11"/>
          <p:cNvSpPr>
            <a:spLocks noGrp="1"/>
          </p:cNvSpPr>
          <p:nvPr>
            <p:ph type="ftr" sz="quarter" idx="12"/>
          </p:nvPr>
        </p:nvSpPr>
        <p:spPr/>
        <p:txBody>
          <a:bodyPr/>
          <a:lstStyle/>
          <a:p>
            <a:endParaRPr lang="en-US" dirty="0">
              <a:solidFill>
                <a:prstClr val="black"/>
              </a:solidFill>
            </a:endParaRPr>
          </a:p>
        </p:txBody>
      </p:sp>
    </p:spTree>
    <p:extLst>
      <p:ext uri="{BB962C8B-B14F-4D97-AF65-F5344CB8AC3E}">
        <p14:creationId xmlns:p14="http://schemas.microsoft.com/office/powerpoint/2010/main" val="1437102728"/>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descr="sphere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0" y="0"/>
            <a:ext cx="2293626" cy="5143500"/>
          </a:xfrm>
          <a:prstGeom prst="rect">
            <a:avLst/>
          </a:prstGeom>
        </p:spPr>
      </p:pic>
      <p:sp>
        <p:nvSpPr>
          <p:cNvPr id="12" name="Date Placeholder 11"/>
          <p:cNvSpPr>
            <a:spLocks noGrp="1"/>
          </p:cNvSpPr>
          <p:nvPr>
            <p:ph type="dt" sz="half" idx="10"/>
          </p:nvPr>
        </p:nvSpPr>
        <p:spPr>
          <a:xfrm>
            <a:off x="839789" y="4819651"/>
            <a:ext cx="2819399" cy="95249"/>
          </a:xfrm>
        </p:spPr>
        <p:txBody>
          <a:bodyPr/>
          <a:lstStyle/>
          <a:p>
            <a:fld id="{679F0FCF-2EA5-4FF5-AF14-1CA9C8854AAB}" type="datetime4">
              <a:rPr lang="en-US" smtClean="0">
                <a:solidFill>
                  <a:prstClr val="black">
                    <a:lumMod val="50000"/>
                    <a:lumOff val="50000"/>
                  </a:prstClr>
                </a:solidFill>
              </a:rPr>
              <a:pPr/>
              <a:t>March 9, 2015</a:t>
            </a:fld>
            <a:endParaRPr lang="en-US" dirty="0">
              <a:solidFill>
                <a:prstClr val="black">
                  <a:lumMod val="50000"/>
                  <a:lumOff val="50000"/>
                </a:prstClr>
              </a:solidFill>
            </a:endParaRPr>
          </a:p>
        </p:txBody>
      </p:sp>
      <p:sp>
        <p:nvSpPr>
          <p:cNvPr id="13" name="Slide Number Placeholder 12"/>
          <p:cNvSpPr>
            <a:spLocks noGrp="1"/>
          </p:cNvSpPr>
          <p:nvPr>
            <p:ph type="sldNum" sz="quarter" idx="11"/>
          </p:nvPr>
        </p:nvSpPr>
        <p:spPr>
          <a:xfrm>
            <a:off x="4116388" y="4800600"/>
            <a:ext cx="533400" cy="114300"/>
          </a:xfrm>
        </p:spPr>
        <p:txBody>
          <a:bodyPr/>
          <a:lstStyle/>
          <a:p>
            <a:fld id="{5744759D-0EFF-4FB2-9CCE-04E00944F0FE}"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14" name="Footer Placeholder 13"/>
          <p:cNvSpPr>
            <a:spLocks noGrp="1"/>
          </p:cNvSpPr>
          <p:nvPr>
            <p:ph type="ftr" sz="quarter" idx="12"/>
          </p:nvPr>
        </p:nvSpPr>
        <p:spPr>
          <a:xfrm>
            <a:off x="838201" y="4722186"/>
            <a:ext cx="2820987" cy="114300"/>
          </a:xfrm>
        </p:spPr>
        <p:txBody>
          <a:bodyPr/>
          <a:lstStyle/>
          <a:p>
            <a:endParaRPr lang="en-US" dirty="0">
              <a:solidFill>
                <a:prstClr val="black"/>
              </a:solidFill>
            </a:endParaRPr>
          </a:p>
        </p:txBody>
      </p:sp>
      <p:sp>
        <p:nvSpPr>
          <p:cNvPr id="15" name="Title 14"/>
          <p:cNvSpPr>
            <a:spLocks noGrp="1"/>
          </p:cNvSpPr>
          <p:nvPr>
            <p:ph type="title"/>
          </p:nvPr>
        </p:nvSpPr>
        <p:spPr>
          <a:xfrm>
            <a:off x="457200" y="1371600"/>
            <a:ext cx="3200400" cy="1314450"/>
          </a:xfrm>
        </p:spPr>
        <p:txBody>
          <a:bodyPr anchor="b"/>
          <a:lstStyle/>
          <a:p>
            <a:r>
              <a:rPr lang="en-US" smtClean="0"/>
              <a:t>Click to edit Master title style</a:t>
            </a:r>
            <a:endParaRPr lang="en-US"/>
          </a:p>
        </p:txBody>
      </p:sp>
      <p:sp>
        <p:nvSpPr>
          <p:cNvPr id="3" name="Text Placeholder 2"/>
          <p:cNvSpPr>
            <a:spLocks noGrp="1"/>
          </p:cNvSpPr>
          <p:nvPr>
            <p:ph type="body" sz="quarter" idx="13"/>
          </p:nvPr>
        </p:nvSpPr>
        <p:spPr>
          <a:xfrm>
            <a:off x="457201" y="2683668"/>
            <a:ext cx="3200645" cy="1094825"/>
          </a:xfrm>
        </p:spPr>
        <p:txBody>
          <a:bodyPr anchor="t">
            <a:normAutofit/>
          </a:bodyPr>
          <a:lstStyle>
            <a:lvl1pPr marL="0" indent="0" algn="r" defTabSz="914400" rtl="0" eaLnBrk="1" latinLnBrk="0" hangingPunct="1">
              <a:spcBef>
                <a:spcPct val="20000"/>
              </a:spcBef>
              <a:buClr>
                <a:schemeClr val="tx1">
                  <a:lumMod val="50000"/>
                  <a:lumOff val="50000"/>
                </a:schemeClr>
              </a:buClr>
              <a:buFont typeface="Wingdings" pitchFamily="2" charset="2"/>
              <a:buNone/>
              <a:defRPr lang="en-US" sz="1400" kern="1200" dirty="0" smtClean="0">
                <a:solidFill>
                  <a:schemeClr val="tx2"/>
                </a:solidFill>
                <a:latin typeface="+mn-lt"/>
                <a:ea typeface="+mn-ea"/>
                <a:cs typeface="+mn-cs"/>
              </a:defRPr>
            </a:lvl1pPr>
          </a:lstStyle>
          <a:p>
            <a:pPr lvl="0"/>
            <a:r>
              <a:rPr lang="en-US" smtClean="0"/>
              <a:t>Click to edit Master text styles</a:t>
            </a:r>
          </a:p>
        </p:txBody>
      </p:sp>
    </p:spTree>
    <p:extLst>
      <p:ext uri="{BB962C8B-B14F-4D97-AF65-F5344CB8AC3E}">
        <p14:creationId xmlns:p14="http://schemas.microsoft.com/office/powerpoint/2010/main" val="2958523145"/>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2571750"/>
            <a:ext cx="3124200" cy="2000250"/>
          </a:xfrm>
        </p:spPr>
        <p:txBody>
          <a:bodyPr>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7200" y="342900"/>
            <a:ext cx="3124200" cy="2000250"/>
          </a:xfrm>
        </p:spPr>
        <p:txBody>
          <a:bodyPr>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1"/>
          <p:cNvSpPr>
            <a:spLocks noGrp="1"/>
          </p:cNvSpPr>
          <p:nvPr>
            <p:ph type="title"/>
          </p:nvPr>
        </p:nvSpPr>
        <p:spPr>
          <a:xfrm>
            <a:off x="4876800" y="342901"/>
            <a:ext cx="2819400" cy="4286249"/>
          </a:xfrm>
        </p:spPr>
        <p:txBody>
          <a:bodyPr/>
          <a:lstStyle/>
          <a:p>
            <a:r>
              <a:rPr lang="en-US" smtClean="0"/>
              <a:t>Click to edit Master title style</a:t>
            </a:r>
            <a:endParaRPr lang="en-US"/>
          </a:p>
        </p:txBody>
      </p:sp>
      <p:sp>
        <p:nvSpPr>
          <p:cNvPr id="9" name="Date Placeholder 8"/>
          <p:cNvSpPr>
            <a:spLocks noGrp="1"/>
          </p:cNvSpPr>
          <p:nvPr>
            <p:ph type="dt" sz="half" idx="10"/>
          </p:nvPr>
        </p:nvSpPr>
        <p:spPr/>
        <p:txBody>
          <a:bodyPr/>
          <a:lstStyle/>
          <a:p>
            <a:fld id="{F9E781C6-1634-4A56-B2BE-62150BE83935}" type="datetime4">
              <a:rPr lang="en-US" smtClean="0">
                <a:solidFill>
                  <a:prstClr val="black">
                    <a:lumMod val="50000"/>
                    <a:lumOff val="50000"/>
                  </a:prstClr>
                </a:solidFill>
              </a:rPr>
              <a:pPr/>
              <a:t>March 9, 2015</a:t>
            </a:fld>
            <a:endParaRPr lang="en-US" dirty="0">
              <a:solidFill>
                <a:prstClr val="black">
                  <a:lumMod val="50000"/>
                  <a:lumOff val="50000"/>
                </a:prstClr>
              </a:solidFill>
            </a:endParaRPr>
          </a:p>
        </p:txBody>
      </p:sp>
      <p:sp>
        <p:nvSpPr>
          <p:cNvPr id="13" name="Slide Number Placeholder 12"/>
          <p:cNvSpPr>
            <a:spLocks noGrp="1"/>
          </p:cNvSpPr>
          <p:nvPr>
            <p:ph type="sldNum" sz="quarter" idx="11"/>
          </p:nvPr>
        </p:nvSpPr>
        <p:spPr/>
        <p:txBody>
          <a:bodyPr/>
          <a:lstStyle/>
          <a:p>
            <a:fld id="{5744759D-0EFF-4FB2-9CCE-04E00944F0FE}"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14" name="Footer Placeholder 13"/>
          <p:cNvSpPr>
            <a:spLocks noGrp="1"/>
          </p:cNvSpPr>
          <p:nvPr>
            <p:ph type="ftr" sz="quarter" idx="12"/>
          </p:nvPr>
        </p:nvSpPr>
        <p:spPr/>
        <p:txBody>
          <a:bodyPr/>
          <a:lstStyle/>
          <a:p>
            <a:endParaRPr lang="en-US" dirty="0">
              <a:solidFill>
                <a:prstClr val="black"/>
              </a:solidFill>
            </a:endParaRPr>
          </a:p>
        </p:txBody>
      </p:sp>
    </p:spTree>
    <p:extLst>
      <p:ext uri="{BB962C8B-B14F-4D97-AF65-F5344CB8AC3E}">
        <p14:creationId xmlns:p14="http://schemas.microsoft.com/office/powerpoint/2010/main" val="162269858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4170592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06428"/>
            <a:ext cx="3581400" cy="308372"/>
          </a:xfr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506466"/>
            <a:ext cx="3581400" cy="1893834"/>
          </a:xfrm>
        </p:spPr>
        <p:txBody>
          <a:bodyPr anchor="t">
            <a:normAutofit/>
          </a:bodyPr>
          <a:lstStyle>
            <a:lvl1pPr marL="228600" indent="-182880">
              <a:defRPr sz="1400"/>
            </a:lvl1pPr>
            <a:lvl2pPr>
              <a:defRPr sz="1400"/>
            </a:lvl2pPr>
            <a:lvl3pPr>
              <a:defRPr sz="1400"/>
            </a:lvl3pPr>
            <a:lvl4pPr>
              <a:defRPr sz="1400" baseline="0"/>
            </a:lvl4pPr>
            <a:lvl5pPr>
              <a:buFont typeface="Wingdings" pitchFamily="2" charset="2"/>
              <a:buChar char="§"/>
              <a:defRPr sz="1400"/>
            </a:lvl5pPr>
            <a:lvl6pPr>
              <a:buFont typeface="Wingdings" pitchFamily="2" charset="2"/>
              <a:buChar cha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ext Placeholder 4"/>
          <p:cNvSpPr>
            <a:spLocks noGrp="1"/>
          </p:cNvSpPr>
          <p:nvPr>
            <p:ph type="body" sz="quarter" idx="3"/>
          </p:nvPr>
        </p:nvSpPr>
        <p:spPr>
          <a:xfrm>
            <a:off x="457199" y="2571750"/>
            <a:ext cx="3581400" cy="308372"/>
          </a:xfr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7199" y="2880121"/>
            <a:ext cx="3581400" cy="1886399"/>
          </a:xfrm>
        </p:spPr>
        <p:txBody>
          <a:bodyPr anchor="t">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Title 1"/>
          <p:cNvSpPr>
            <a:spLocks noGrp="1"/>
          </p:cNvSpPr>
          <p:nvPr>
            <p:ph type="title"/>
          </p:nvPr>
        </p:nvSpPr>
        <p:spPr>
          <a:xfrm>
            <a:off x="4876800" y="342901"/>
            <a:ext cx="2819400" cy="4286249"/>
          </a:xfrm>
        </p:spPr>
        <p:txBody>
          <a:bodyPr/>
          <a:lstStyle/>
          <a:p>
            <a:r>
              <a:rPr lang="en-US" smtClean="0"/>
              <a:t>Click to edit Master title style</a:t>
            </a:r>
            <a:endParaRPr lang="en-US"/>
          </a:p>
        </p:txBody>
      </p:sp>
      <p:sp>
        <p:nvSpPr>
          <p:cNvPr id="12" name="Date Placeholder 11"/>
          <p:cNvSpPr>
            <a:spLocks noGrp="1"/>
          </p:cNvSpPr>
          <p:nvPr>
            <p:ph type="dt" sz="half" idx="10"/>
          </p:nvPr>
        </p:nvSpPr>
        <p:spPr/>
        <p:txBody>
          <a:bodyPr/>
          <a:lstStyle/>
          <a:p>
            <a:fld id="{A9372AC2-3C75-4F5F-A929-48958086FE36}" type="datetime4">
              <a:rPr lang="en-US" smtClean="0">
                <a:solidFill>
                  <a:prstClr val="black">
                    <a:lumMod val="50000"/>
                    <a:lumOff val="50000"/>
                  </a:prstClr>
                </a:solidFill>
              </a:rPr>
              <a:pPr/>
              <a:t>March 9, 2015</a:t>
            </a:fld>
            <a:endParaRPr lang="en-US" dirty="0">
              <a:solidFill>
                <a:prstClr val="black">
                  <a:lumMod val="50000"/>
                  <a:lumOff val="50000"/>
                </a:prstClr>
              </a:solidFill>
            </a:endParaRPr>
          </a:p>
        </p:txBody>
      </p:sp>
      <p:sp>
        <p:nvSpPr>
          <p:cNvPr id="14" name="Slide Number Placeholder 13"/>
          <p:cNvSpPr>
            <a:spLocks noGrp="1"/>
          </p:cNvSpPr>
          <p:nvPr>
            <p:ph type="sldNum" sz="quarter" idx="11"/>
          </p:nvPr>
        </p:nvSpPr>
        <p:spPr/>
        <p:txBody>
          <a:bodyPr/>
          <a:lstStyle/>
          <a:p>
            <a:fld id="{5744759D-0EFF-4FB2-9CCE-04E00944F0FE}"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16" name="Footer Placeholder 15"/>
          <p:cNvSpPr>
            <a:spLocks noGrp="1"/>
          </p:cNvSpPr>
          <p:nvPr>
            <p:ph type="ftr" sz="quarter" idx="12"/>
          </p:nvPr>
        </p:nvSpPr>
        <p:spPr/>
        <p:txBody>
          <a:bodyPr/>
          <a:lstStyle/>
          <a:p>
            <a:endParaRPr lang="en-US" dirty="0">
              <a:solidFill>
                <a:prstClr val="black"/>
              </a:solidFill>
            </a:endParaRPr>
          </a:p>
        </p:txBody>
      </p:sp>
    </p:spTree>
    <p:extLst>
      <p:ext uri="{BB962C8B-B14F-4D97-AF65-F5344CB8AC3E}">
        <p14:creationId xmlns:p14="http://schemas.microsoft.com/office/powerpoint/2010/main" val="643558820"/>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33800" y="342900"/>
            <a:ext cx="3962400" cy="4286250"/>
          </a:xfrm>
        </p:spPr>
        <p:txBody>
          <a:bodyPr/>
          <a:lstStyle/>
          <a:p>
            <a:r>
              <a:rPr lang="en-US" smtClean="0"/>
              <a:t>Click to edit Master title style</a:t>
            </a:r>
            <a:endParaRPr lang="en-US" dirty="0"/>
          </a:p>
        </p:txBody>
      </p:sp>
      <p:sp>
        <p:nvSpPr>
          <p:cNvPr id="9" name="Date Placeholder 8"/>
          <p:cNvSpPr>
            <a:spLocks noGrp="1"/>
          </p:cNvSpPr>
          <p:nvPr>
            <p:ph type="dt" sz="half" idx="10"/>
          </p:nvPr>
        </p:nvSpPr>
        <p:spPr/>
        <p:txBody>
          <a:bodyPr/>
          <a:lstStyle/>
          <a:p>
            <a:fld id="{17509CF4-4C1A-45DC-BADA-6EFF91CB9ABB}" type="datetime4">
              <a:rPr lang="en-US" smtClean="0">
                <a:solidFill>
                  <a:prstClr val="black">
                    <a:lumMod val="50000"/>
                    <a:lumOff val="50000"/>
                  </a:prstClr>
                </a:solidFill>
              </a:rPr>
              <a:pPr/>
              <a:t>March 9, 2015</a:t>
            </a:fld>
            <a:endParaRPr lang="en-US" dirty="0">
              <a:solidFill>
                <a:prstClr val="black">
                  <a:lumMod val="50000"/>
                  <a:lumOff val="50000"/>
                </a:prstClr>
              </a:solidFill>
            </a:endParaRPr>
          </a:p>
        </p:txBody>
      </p:sp>
      <p:sp>
        <p:nvSpPr>
          <p:cNvPr id="10" name="Slide Number Placeholder 9"/>
          <p:cNvSpPr>
            <a:spLocks noGrp="1"/>
          </p:cNvSpPr>
          <p:nvPr>
            <p:ph type="sldNum" sz="quarter" idx="11"/>
          </p:nvPr>
        </p:nvSpPr>
        <p:spPr/>
        <p:txBody>
          <a:bodyPr/>
          <a:lstStyle/>
          <a:p>
            <a:fld id="{5744759D-0EFF-4FB2-9CCE-04E00944F0FE}"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11" name="Footer Placeholder 10"/>
          <p:cNvSpPr>
            <a:spLocks noGrp="1"/>
          </p:cNvSpPr>
          <p:nvPr>
            <p:ph type="ftr" sz="quarter" idx="12"/>
          </p:nvPr>
        </p:nvSpPr>
        <p:spPr/>
        <p:txBody>
          <a:bodyPr/>
          <a:lstStyle/>
          <a:p>
            <a:endParaRPr lang="en-US" dirty="0">
              <a:solidFill>
                <a:prstClr val="black"/>
              </a:solidFill>
            </a:endParaRPr>
          </a:p>
        </p:txBody>
      </p:sp>
    </p:spTree>
    <p:extLst>
      <p:ext uri="{BB962C8B-B14F-4D97-AF65-F5344CB8AC3E}">
        <p14:creationId xmlns:p14="http://schemas.microsoft.com/office/powerpoint/2010/main" val="1991986679"/>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C53951C0-B478-4858-ABC7-96406A1C0480}" type="datetime4">
              <a:rPr lang="en-US" smtClean="0">
                <a:solidFill>
                  <a:prstClr val="black">
                    <a:lumMod val="50000"/>
                    <a:lumOff val="50000"/>
                  </a:prstClr>
                </a:solidFill>
              </a:rPr>
              <a:pPr/>
              <a:t>March 9, 2015</a:t>
            </a:fld>
            <a:endParaRPr lang="en-US" dirty="0">
              <a:solidFill>
                <a:prstClr val="black">
                  <a:lumMod val="50000"/>
                  <a:lumOff val="50000"/>
                </a:prstClr>
              </a:solidFill>
            </a:endParaRPr>
          </a:p>
        </p:txBody>
      </p:sp>
      <p:sp>
        <p:nvSpPr>
          <p:cNvPr id="9" name="Slide Number Placeholder 8"/>
          <p:cNvSpPr>
            <a:spLocks noGrp="1"/>
          </p:cNvSpPr>
          <p:nvPr>
            <p:ph type="sldNum" sz="quarter" idx="11"/>
          </p:nvPr>
        </p:nvSpPr>
        <p:spPr/>
        <p:txBody>
          <a:bodyPr/>
          <a:lstStyle/>
          <a:p>
            <a:fld id="{5744759D-0EFF-4FB2-9CCE-04E00944F0FE}"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10" name="Footer Placeholder 9"/>
          <p:cNvSpPr>
            <a:spLocks noGrp="1"/>
          </p:cNvSpPr>
          <p:nvPr>
            <p:ph type="ftr" sz="quarter" idx="12"/>
          </p:nvPr>
        </p:nvSpPr>
        <p:spPr/>
        <p:txBody>
          <a:bodyPr/>
          <a:lstStyle/>
          <a:p>
            <a:endParaRPr lang="en-US" dirty="0">
              <a:solidFill>
                <a:prstClr val="black"/>
              </a:solidFill>
            </a:endParaRPr>
          </a:p>
        </p:txBody>
      </p:sp>
    </p:spTree>
    <p:extLst>
      <p:ext uri="{BB962C8B-B14F-4D97-AF65-F5344CB8AC3E}">
        <p14:creationId xmlns:p14="http://schemas.microsoft.com/office/powerpoint/2010/main" val="1034765860"/>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81600" y="1257300"/>
            <a:ext cx="2514600" cy="1406128"/>
          </a:xfrm>
        </p:spPr>
        <p:txBody>
          <a:bodyPr anchor="b">
            <a:normAutofit/>
          </a:bodyPr>
          <a:lstStyle>
            <a:lvl1pPr algn="r">
              <a:defRPr sz="2000" b="0">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304800" y="1257300"/>
            <a:ext cx="4700016" cy="2628900"/>
          </a:xfrm>
        </p:spPr>
        <p:txBody>
          <a:bodyPr>
            <a:normAutofit/>
          </a:bodyPr>
          <a:lstStyle>
            <a:lvl1pPr marL="228600" indent="-182880">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4" name="Text Placeholder 3"/>
          <p:cNvSpPr>
            <a:spLocks noGrp="1"/>
          </p:cNvSpPr>
          <p:nvPr>
            <p:ph type="body" sz="half" idx="2"/>
          </p:nvPr>
        </p:nvSpPr>
        <p:spPr>
          <a:xfrm>
            <a:off x="5486400" y="2664279"/>
            <a:ext cx="2209800" cy="1221921"/>
          </a:xfrm>
        </p:spPr>
        <p:txBody>
          <a:bodyPr anchor="t">
            <a:normAutofit/>
          </a:bodyPr>
          <a:lstStyle>
            <a:lvl1pPr marL="0" indent="0" algn="r">
              <a:buNone/>
              <a:defRPr sz="12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B867641A-9D94-4BD6-862F-F651067079BC}" type="datetime4">
              <a:rPr lang="en-US" smtClean="0">
                <a:solidFill>
                  <a:prstClr val="black">
                    <a:lumMod val="50000"/>
                    <a:lumOff val="50000"/>
                  </a:prstClr>
                </a:solidFill>
              </a:rPr>
              <a:pPr/>
              <a:t>March 9, 2015</a:t>
            </a:fld>
            <a:endParaRPr lang="en-US" dirty="0">
              <a:solidFill>
                <a:prstClr val="black">
                  <a:lumMod val="50000"/>
                  <a:lumOff val="50000"/>
                </a:prstClr>
              </a:solidFill>
            </a:endParaRPr>
          </a:p>
        </p:txBody>
      </p:sp>
      <p:sp>
        <p:nvSpPr>
          <p:cNvPr id="16" name="Slide Number Placeholder 15"/>
          <p:cNvSpPr>
            <a:spLocks noGrp="1"/>
          </p:cNvSpPr>
          <p:nvPr>
            <p:ph type="sldNum" sz="quarter" idx="11"/>
          </p:nvPr>
        </p:nvSpPr>
        <p:spPr/>
        <p:txBody>
          <a:bodyPr/>
          <a:lstStyle/>
          <a:p>
            <a:fld id="{5744759D-0EFF-4FB2-9CCE-04E00944F0FE}"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17" name="Footer Placeholder 16"/>
          <p:cNvSpPr>
            <a:spLocks noGrp="1"/>
          </p:cNvSpPr>
          <p:nvPr>
            <p:ph type="ftr" sz="quarter" idx="12"/>
          </p:nvPr>
        </p:nvSpPr>
        <p:spPr/>
        <p:txBody>
          <a:bodyPr/>
          <a:lstStyle/>
          <a:p>
            <a:endParaRPr lang="en-US" dirty="0">
              <a:solidFill>
                <a:prstClr val="black"/>
              </a:solidFill>
            </a:endParaRPr>
          </a:p>
        </p:txBody>
      </p:sp>
    </p:spTree>
    <p:extLst>
      <p:ext uri="{BB962C8B-B14F-4D97-AF65-F5344CB8AC3E}">
        <p14:creationId xmlns:p14="http://schemas.microsoft.com/office/powerpoint/2010/main" val="96748761"/>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04801" y="1257300"/>
            <a:ext cx="4696967" cy="26289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1" name="Title 1"/>
          <p:cNvSpPr>
            <a:spLocks noGrp="1"/>
          </p:cNvSpPr>
          <p:nvPr>
            <p:ph type="title"/>
          </p:nvPr>
        </p:nvSpPr>
        <p:spPr>
          <a:xfrm>
            <a:off x="5181600" y="1257300"/>
            <a:ext cx="2514600" cy="1406979"/>
          </a:xfrm>
        </p:spPr>
        <p:txBody>
          <a:bodyPr anchor="b">
            <a:normAutofit/>
          </a:bodyPr>
          <a:lstStyle>
            <a:lvl1pPr algn="r">
              <a:defRPr sz="2000" b="0">
                <a:effectLst/>
              </a:defRPr>
            </a:lvl1pPr>
          </a:lstStyle>
          <a:p>
            <a:r>
              <a:rPr lang="en-US" smtClean="0"/>
              <a:t>Click to edit Master title style</a:t>
            </a:r>
            <a:endParaRPr lang="en-US" dirty="0"/>
          </a:p>
        </p:txBody>
      </p:sp>
      <p:sp>
        <p:nvSpPr>
          <p:cNvPr id="12" name="Text Placeholder 3"/>
          <p:cNvSpPr>
            <a:spLocks noGrp="1"/>
          </p:cNvSpPr>
          <p:nvPr>
            <p:ph type="body" sz="half" idx="2"/>
          </p:nvPr>
        </p:nvSpPr>
        <p:spPr>
          <a:xfrm>
            <a:off x="5486400" y="2664279"/>
            <a:ext cx="2209800" cy="1221921"/>
          </a:xfrm>
        </p:spPr>
        <p:txBody>
          <a:bodyPr anchor="t">
            <a:normAutofit/>
          </a:bodyPr>
          <a:lstStyle>
            <a:lvl1pPr marL="0" indent="0" algn="r">
              <a:buNone/>
              <a:defRPr sz="12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Date Placeholder 15"/>
          <p:cNvSpPr>
            <a:spLocks noGrp="1"/>
          </p:cNvSpPr>
          <p:nvPr>
            <p:ph type="dt" sz="half" idx="10"/>
          </p:nvPr>
        </p:nvSpPr>
        <p:spPr/>
        <p:txBody>
          <a:bodyPr/>
          <a:lstStyle/>
          <a:p>
            <a:fld id="{D74F0C02-0EF4-4745-9D82-E8D3F59464E3}" type="datetime4">
              <a:rPr lang="en-US" smtClean="0">
                <a:solidFill>
                  <a:prstClr val="black">
                    <a:lumMod val="50000"/>
                    <a:lumOff val="50000"/>
                  </a:prstClr>
                </a:solidFill>
              </a:rPr>
              <a:pPr/>
              <a:t>March 9, 2015</a:t>
            </a:fld>
            <a:endParaRPr lang="en-US" dirty="0">
              <a:solidFill>
                <a:prstClr val="black">
                  <a:lumMod val="50000"/>
                  <a:lumOff val="50000"/>
                </a:prstClr>
              </a:solidFill>
            </a:endParaRPr>
          </a:p>
        </p:txBody>
      </p:sp>
      <p:sp>
        <p:nvSpPr>
          <p:cNvPr id="17" name="Slide Number Placeholder 16"/>
          <p:cNvSpPr>
            <a:spLocks noGrp="1"/>
          </p:cNvSpPr>
          <p:nvPr>
            <p:ph type="sldNum" sz="quarter" idx="11"/>
          </p:nvPr>
        </p:nvSpPr>
        <p:spPr/>
        <p:txBody>
          <a:bodyPr/>
          <a:lstStyle/>
          <a:p>
            <a:fld id="{5744759D-0EFF-4FB2-9CCE-04E00944F0FE}"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18" name="Footer Placeholder 17"/>
          <p:cNvSpPr>
            <a:spLocks noGrp="1"/>
          </p:cNvSpPr>
          <p:nvPr>
            <p:ph type="ftr" sz="quarter" idx="12"/>
          </p:nvPr>
        </p:nvSpPr>
        <p:spPr/>
        <p:txBody>
          <a:bodyPr/>
          <a:lstStyle/>
          <a:p>
            <a:endParaRPr lang="en-US" dirty="0">
              <a:solidFill>
                <a:prstClr val="black"/>
              </a:solidFill>
            </a:endParaRPr>
          </a:p>
        </p:txBody>
      </p:sp>
    </p:spTree>
    <p:extLst>
      <p:ext uri="{BB962C8B-B14F-4D97-AF65-F5344CB8AC3E}">
        <p14:creationId xmlns:p14="http://schemas.microsoft.com/office/powerpoint/2010/main" val="223224145"/>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Date Placeholder 12"/>
          <p:cNvSpPr>
            <a:spLocks noGrp="1"/>
          </p:cNvSpPr>
          <p:nvPr>
            <p:ph type="dt" sz="half" idx="10"/>
          </p:nvPr>
        </p:nvSpPr>
        <p:spPr/>
        <p:txBody>
          <a:bodyPr/>
          <a:lstStyle/>
          <a:p>
            <a:fld id="{AFDD7A28-FA93-4136-BDC1-BCCB2687E678}" type="datetimeFigureOut">
              <a:rPr lang="en-US" smtClean="0">
                <a:solidFill>
                  <a:prstClr val="black">
                    <a:lumMod val="50000"/>
                    <a:lumOff val="50000"/>
                  </a:prstClr>
                </a:solidFill>
              </a:rPr>
              <a:pPr/>
              <a:t>3/9/2015</a:t>
            </a:fld>
            <a:endParaRPr lang="en-US">
              <a:solidFill>
                <a:prstClr val="black">
                  <a:lumMod val="50000"/>
                  <a:lumOff val="50000"/>
                </a:prstClr>
              </a:solidFill>
            </a:endParaRPr>
          </a:p>
        </p:txBody>
      </p:sp>
      <p:sp>
        <p:nvSpPr>
          <p:cNvPr id="14" name="Slide Number Placeholder 13"/>
          <p:cNvSpPr>
            <a:spLocks noGrp="1"/>
          </p:cNvSpPr>
          <p:nvPr>
            <p:ph type="sldNum" sz="quarter" idx="11"/>
          </p:nvPr>
        </p:nvSpPr>
        <p:spPr/>
        <p:txBody>
          <a:bodyPr/>
          <a:lstStyle/>
          <a:p>
            <a:fld id="{FE02FBC0-13B8-4B1E-B170-BBEED4A77C65}"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15" name="Footer Placeholder 14"/>
          <p:cNvSpPr>
            <a:spLocks noGrp="1"/>
          </p:cNvSpPr>
          <p:nvPr>
            <p:ph type="ftr" sz="quarter" idx="12"/>
          </p:nvPr>
        </p:nvSpPr>
        <p:spPr/>
        <p:txBody>
          <a:bodyPr/>
          <a:lstStyle/>
          <a:p>
            <a:endParaRPr lang="en-US">
              <a:solidFill>
                <a:prstClr val="black"/>
              </a:solidFill>
            </a:endParaRPr>
          </a:p>
        </p:txBody>
      </p:sp>
    </p:spTree>
    <p:extLst>
      <p:ext uri="{BB962C8B-B14F-4D97-AF65-F5344CB8AC3E}">
        <p14:creationId xmlns:p14="http://schemas.microsoft.com/office/powerpoint/2010/main" val="1688324524"/>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Date Placeholder 12"/>
          <p:cNvSpPr>
            <a:spLocks noGrp="1"/>
          </p:cNvSpPr>
          <p:nvPr>
            <p:ph type="dt" sz="half" idx="10"/>
          </p:nvPr>
        </p:nvSpPr>
        <p:spPr/>
        <p:txBody>
          <a:bodyPr/>
          <a:lstStyle/>
          <a:p>
            <a:fld id="{AFDD7A28-FA93-4136-BDC1-BCCB2687E678}" type="datetimeFigureOut">
              <a:rPr lang="en-US" smtClean="0">
                <a:solidFill>
                  <a:prstClr val="black">
                    <a:lumMod val="50000"/>
                    <a:lumOff val="50000"/>
                  </a:prstClr>
                </a:solidFill>
              </a:rPr>
              <a:pPr/>
              <a:t>3/9/2015</a:t>
            </a:fld>
            <a:endParaRPr lang="en-US" dirty="0">
              <a:solidFill>
                <a:prstClr val="black">
                  <a:lumMod val="50000"/>
                  <a:lumOff val="50000"/>
                </a:prstClr>
              </a:solidFill>
            </a:endParaRPr>
          </a:p>
        </p:txBody>
      </p:sp>
      <p:sp>
        <p:nvSpPr>
          <p:cNvPr id="14" name="Slide Number Placeholder 13"/>
          <p:cNvSpPr>
            <a:spLocks noGrp="1"/>
          </p:cNvSpPr>
          <p:nvPr>
            <p:ph type="sldNum" sz="quarter" idx="11"/>
          </p:nvPr>
        </p:nvSpPr>
        <p:spPr/>
        <p:txBody>
          <a:bodyPr/>
          <a:lstStyle/>
          <a:p>
            <a:fld id="{FE02FBC0-13B8-4B1E-B170-BBEED4A77C65}"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15" name="Footer Placeholder 14"/>
          <p:cNvSpPr>
            <a:spLocks noGrp="1"/>
          </p:cNvSpPr>
          <p:nvPr>
            <p:ph type="ftr" sz="quarter" idx="12"/>
          </p:nvPr>
        </p:nvSpPr>
        <p:spPr/>
        <p:txBody>
          <a:bodyPr/>
          <a:lstStyle/>
          <a:p>
            <a:endParaRPr lang="en-US">
              <a:solidFill>
                <a:prstClr val="black"/>
              </a:solidFill>
            </a:endParaRPr>
          </a:p>
        </p:txBody>
      </p:sp>
    </p:spTree>
    <p:extLst>
      <p:ext uri="{BB962C8B-B14F-4D97-AF65-F5344CB8AC3E}">
        <p14:creationId xmlns:p14="http://schemas.microsoft.com/office/powerpoint/2010/main" val="3605026009"/>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5" name="Title 1"/>
          <p:cNvSpPr>
            <a:spLocks noGrp="1"/>
          </p:cNvSpPr>
          <p:nvPr>
            <p:ph type="title" idx="4294967295"/>
          </p:nvPr>
        </p:nvSpPr>
        <p:spPr bwMode="auto">
          <a:xfrm>
            <a:off x="533400" y="1276350"/>
            <a:ext cx="8001000" cy="2743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mtClean="0"/>
              <a:t>Click to edit Master title style</a:t>
            </a:r>
            <a:endParaRPr lang="en-US" dirty="0"/>
          </a:p>
        </p:txBody>
      </p:sp>
    </p:spTree>
    <p:extLst>
      <p:ext uri="{BB962C8B-B14F-4D97-AF65-F5344CB8AC3E}">
        <p14:creationId xmlns:p14="http://schemas.microsoft.com/office/powerpoint/2010/main" val="35902875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533400" y="666750"/>
            <a:ext cx="8077200" cy="781050"/>
          </a:xfrm>
          <a:prstGeom prst="rect">
            <a:avLst/>
          </a:prstGeom>
        </p:spPr>
        <p:txBody>
          <a:bodyPr/>
          <a:lstStyle/>
          <a:p>
            <a:endParaRPr lang="en-US" dirty="0"/>
          </a:p>
        </p:txBody>
      </p:sp>
      <p:sp>
        <p:nvSpPr>
          <p:cNvPr id="9" name="Content Placeholder 2"/>
          <p:cNvSpPr>
            <a:spLocks noGrp="1"/>
          </p:cNvSpPr>
          <p:nvPr>
            <p:ph sz="quarter" idx="10"/>
          </p:nvPr>
        </p:nvSpPr>
        <p:spPr>
          <a:xfrm>
            <a:off x="533400" y="1504950"/>
            <a:ext cx="8077200" cy="27432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8772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1"/>
          <p:cNvSpPr>
            <a:spLocks noGrp="1"/>
          </p:cNvSpPr>
          <p:nvPr>
            <p:ph type="title" idx="4294967295"/>
          </p:nvPr>
        </p:nvSpPr>
        <p:spPr bwMode="auto">
          <a:xfrm>
            <a:off x="533400" y="1276350"/>
            <a:ext cx="8001000" cy="2743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mtClean="0"/>
              <a:t>Click to edit Master title style</a:t>
            </a:r>
            <a:endParaRPr lang="en-US" dirty="0"/>
          </a:p>
        </p:txBody>
      </p:sp>
    </p:spTree>
    <p:extLst>
      <p:ext uri="{BB962C8B-B14F-4D97-AF65-F5344CB8AC3E}">
        <p14:creationId xmlns:p14="http://schemas.microsoft.com/office/powerpoint/2010/main" val="790331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0168975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533400" y="666750"/>
            <a:ext cx="8077200" cy="781050"/>
          </a:xfrm>
          <a:prstGeom prst="rect">
            <a:avLst/>
          </a:prstGeom>
        </p:spPr>
        <p:txBody>
          <a:bodyPr/>
          <a:lstStyle/>
          <a:p>
            <a:endParaRPr lang="en-US" dirty="0"/>
          </a:p>
        </p:txBody>
      </p:sp>
      <p:sp>
        <p:nvSpPr>
          <p:cNvPr id="9" name="Content Placeholder 2"/>
          <p:cNvSpPr>
            <a:spLocks noGrp="1"/>
          </p:cNvSpPr>
          <p:nvPr>
            <p:ph sz="quarter" idx="10"/>
          </p:nvPr>
        </p:nvSpPr>
        <p:spPr>
          <a:xfrm>
            <a:off x="533400" y="1504950"/>
            <a:ext cx="8077200" cy="27432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295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90.xml"/><Relationship Id="rId1" Type="http://schemas.openxmlformats.org/officeDocument/2006/relationships/slideLayout" Target="../slideLayouts/slideLayout8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6" Type="http://schemas.openxmlformats.org/officeDocument/2006/relationships/image" Target="../media/image3.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2.jpe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8.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11" name="Rectangle 7"/>
          <p:cNvSpPr>
            <a:spLocks noChangeArrowheads="1"/>
          </p:cNvSpPr>
          <p:nvPr userDrawn="1"/>
        </p:nvSpPr>
        <p:spPr bwMode="auto">
          <a:xfrm>
            <a:off x="457200" y="18097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defRPr/>
            </a:pPr>
            <a:endParaRPr kumimoji="0" lang="en-US" smtClean="0">
              <a:solidFill>
                <a:srgbClr val="000000"/>
              </a:solidFill>
              <a:ea typeface="+mn-ea"/>
            </a:endParaRPr>
          </a:p>
        </p:txBody>
      </p:sp>
    </p:spTree>
    <p:extLst>
      <p:ext uri="{BB962C8B-B14F-4D97-AF65-F5344CB8AC3E}">
        <p14:creationId xmlns:p14="http://schemas.microsoft.com/office/powerpoint/2010/main" val="102806008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3353034"/>
      </p:ext>
    </p:extLst>
  </p:cSld>
  <p:clrMap bg1="dk2" tx1="lt1" bg2="dk1" tx2="lt2" accent1="accent1" accent2="accent2" accent3="accent3" accent4="accent4" accent5="accent5" accent6="accent6" hlink="hlink" folHlink="folHlink"/>
  <p:sldLayoutIdLst>
    <p:sldLayoutId id="2147483970" r:id="rId1"/>
    <p:sldLayoutId id="2147483971" r:id="rId2"/>
  </p:sldLayoutIdLst>
  <p:txStyles>
    <p:titleStyle>
      <a:lvl1pPr algn="l" rtl="0" eaLnBrk="0" fontAlgn="base" hangingPunct="0">
        <a:spcBef>
          <a:spcPct val="0"/>
        </a:spcBef>
        <a:spcAft>
          <a:spcPct val="0"/>
        </a:spcAft>
        <a:defRPr sz="3600">
          <a:solidFill>
            <a:srgbClr val="000000"/>
          </a:solidFill>
          <a:latin typeface="+mj-lt"/>
          <a:ea typeface="ヒラギノ角ゴ Pro W3" pitchFamily="80" charset="-128"/>
          <a:cs typeface="ヒラギノ角ゴ Pro W3" pitchFamily="80" charset="-128"/>
        </a:defRPr>
      </a:lvl1pPr>
      <a:lvl2pPr algn="l" rtl="0" eaLnBrk="0" fontAlgn="base" hangingPunct="0">
        <a:spcBef>
          <a:spcPct val="0"/>
        </a:spcBef>
        <a:spcAft>
          <a:spcPct val="0"/>
        </a:spcAft>
        <a:defRPr sz="3600">
          <a:solidFill>
            <a:srgbClr val="000000"/>
          </a:solidFill>
          <a:latin typeface="Verdana" pitchFamily="45" charset="0"/>
          <a:ea typeface="ヒラギノ角ゴ Pro W3" pitchFamily="80" charset="-128"/>
          <a:cs typeface="ヒラギノ角ゴ Pro W3" pitchFamily="80" charset="-128"/>
        </a:defRPr>
      </a:lvl2pPr>
      <a:lvl3pPr algn="l" rtl="0" eaLnBrk="0" fontAlgn="base" hangingPunct="0">
        <a:spcBef>
          <a:spcPct val="0"/>
        </a:spcBef>
        <a:spcAft>
          <a:spcPct val="0"/>
        </a:spcAft>
        <a:defRPr sz="3600">
          <a:solidFill>
            <a:srgbClr val="000000"/>
          </a:solidFill>
          <a:latin typeface="Verdana" pitchFamily="45" charset="0"/>
          <a:ea typeface="ヒラギノ角ゴ Pro W3" pitchFamily="80" charset="-128"/>
          <a:cs typeface="ヒラギノ角ゴ Pro W3" pitchFamily="80" charset="-128"/>
        </a:defRPr>
      </a:lvl3pPr>
      <a:lvl4pPr algn="l" rtl="0" eaLnBrk="0" fontAlgn="base" hangingPunct="0">
        <a:spcBef>
          <a:spcPct val="0"/>
        </a:spcBef>
        <a:spcAft>
          <a:spcPct val="0"/>
        </a:spcAft>
        <a:defRPr sz="3600">
          <a:solidFill>
            <a:srgbClr val="000000"/>
          </a:solidFill>
          <a:latin typeface="Verdana" pitchFamily="45" charset="0"/>
          <a:ea typeface="ヒラギノ角ゴ Pro W3" pitchFamily="80" charset="-128"/>
          <a:cs typeface="ヒラギノ角ゴ Pro W3" pitchFamily="80" charset="-128"/>
        </a:defRPr>
      </a:lvl4pPr>
      <a:lvl5pPr algn="l" rtl="0" eaLnBrk="0" fontAlgn="base" hangingPunct="0">
        <a:spcBef>
          <a:spcPct val="0"/>
        </a:spcBef>
        <a:spcAft>
          <a:spcPct val="0"/>
        </a:spcAft>
        <a:defRPr sz="3600">
          <a:solidFill>
            <a:srgbClr val="000000"/>
          </a:solidFill>
          <a:latin typeface="Verdana" pitchFamily="45" charset="0"/>
          <a:ea typeface="ヒラギノ角ゴ Pro W3" pitchFamily="80" charset="-128"/>
          <a:cs typeface="ヒラギノ角ゴ Pro W3" pitchFamily="80" charset="-128"/>
        </a:defRPr>
      </a:lvl5pPr>
      <a:lvl6pPr marL="457200" algn="l" rtl="0" fontAlgn="base">
        <a:spcBef>
          <a:spcPct val="0"/>
        </a:spcBef>
        <a:spcAft>
          <a:spcPct val="0"/>
        </a:spcAft>
        <a:defRPr sz="4000">
          <a:solidFill>
            <a:srgbClr val="000000"/>
          </a:solidFill>
          <a:latin typeface="Verdana" pitchFamily="45" charset="0"/>
        </a:defRPr>
      </a:lvl6pPr>
      <a:lvl7pPr marL="914400" algn="l" rtl="0" fontAlgn="base">
        <a:spcBef>
          <a:spcPct val="0"/>
        </a:spcBef>
        <a:spcAft>
          <a:spcPct val="0"/>
        </a:spcAft>
        <a:defRPr sz="4000">
          <a:solidFill>
            <a:srgbClr val="000000"/>
          </a:solidFill>
          <a:latin typeface="Verdana" pitchFamily="45" charset="0"/>
        </a:defRPr>
      </a:lvl7pPr>
      <a:lvl8pPr marL="1371600" algn="l" rtl="0" fontAlgn="base">
        <a:spcBef>
          <a:spcPct val="0"/>
        </a:spcBef>
        <a:spcAft>
          <a:spcPct val="0"/>
        </a:spcAft>
        <a:defRPr sz="4000">
          <a:solidFill>
            <a:srgbClr val="000000"/>
          </a:solidFill>
          <a:latin typeface="Verdana" pitchFamily="45" charset="0"/>
        </a:defRPr>
      </a:lvl8pPr>
      <a:lvl9pPr marL="1828800" algn="l" rtl="0" fontAlgn="base">
        <a:spcBef>
          <a:spcPct val="0"/>
        </a:spcBef>
        <a:spcAft>
          <a:spcPct val="0"/>
        </a:spcAft>
        <a:defRPr sz="4000">
          <a:solidFill>
            <a:srgbClr val="000000"/>
          </a:solidFill>
          <a:latin typeface="Verdana" pitchFamily="45" charset="0"/>
        </a:defRPr>
      </a:lvl9pPr>
    </p:titleStyle>
    <p:bodyStyle>
      <a:lvl1pPr marL="342900" indent="-342900" algn="l" rtl="0" eaLnBrk="0" fontAlgn="base" hangingPunct="0">
        <a:spcBef>
          <a:spcPct val="20000"/>
        </a:spcBef>
        <a:spcAft>
          <a:spcPct val="0"/>
        </a:spcAft>
        <a:buClr>
          <a:srgbClr val="000000"/>
        </a:buClr>
        <a:buSzPct val="75000"/>
        <a:buFont typeface="Verdana" charset="0"/>
        <a:buChar char="●"/>
        <a:defRPr sz="2800">
          <a:solidFill>
            <a:srgbClr val="000000"/>
          </a:solidFill>
          <a:latin typeface="+mn-lt"/>
          <a:ea typeface="ヒラギノ角ゴ Pro W3" pitchFamily="80" charset="-128"/>
          <a:cs typeface="ヒラギノ角ゴ Pro W3" pitchFamily="80" charset="-128"/>
        </a:defRPr>
      </a:lvl1pPr>
      <a:lvl2pPr marL="742950" indent="-285750" algn="l" rtl="0" eaLnBrk="0" fontAlgn="base" hangingPunct="0">
        <a:spcBef>
          <a:spcPct val="20000"/>
        </a:spcBef>
        <a:spcAft>
          <a:spcPct val="0"/>
        </a:spcAft>
        <a:buClr>
          <a:srgbClr val="000000"/>
        </a:buClr>
        <a:buSzPct val="75000"/>
        <a:buFont typeface="Verdana" charset="0"/>
        <a:buChar char="●"/>
        <a:defRPr sz="2400">
          <a:solidFill>
            <a:srgbClr val="000000"/>
          </a:solidFill>
          <a:latin typeface="+mn-lt"/>
          <a:ea typeface="ヒラギノ角ゴ Pro W3" pitchFamily="45" charset="-128"/>
        </a:defRPr>
      </a:lvl2pPr>
      <a:lvl3pPr marL="914400" algn="l" rtl="0" eaLnBrk="0" fontAlgn="base" hangingPunct="0">
        <a:spcBef>
          <a:spcPct val="20000"/>
        </a:spcBef>
        <a:spcAft>
          <a:spcPct val="0"/>
        </a:spcAft>
        <a:buClr>
          <a:srgbClr val="000000"/>
        </a:buClr>
        <a:buSzPct val="75000"/>
        <a:buFont typeface="Verdana" charset="0"/>
        <a:buChar char="●"/>
        <a:defRPr sz="2000">
          <a:solidFill>
            <a:srgbClr val="000000"/>
          </a:solidFill>
          <a:latin typeface="+mn-lt"/>
          <a:ea typeface="ヒラギノ角ゴ Pro W3" pitchFamily="45" charset="-128"/>
        </a:defRPr>
      </a:lvl3pPr>
      <a:lvl4pPr marL="1371600" algn="l" rtl="0" eaLnBrk="0" fontAlgn="base" hangingPunct="0">
        <a:spcBef>
          <a:spcPct val="20000"/>
        </a:spcBef>
        <a:spcAft>
          <a:spcPct val="0"/>
        </a:spcAft>
        <a:buClr>
          <a:srgbClr val="000000"/>
        </a:buClr>
        <a:buSzPct val="70000"/>
        <a:buFont typeface="Verdana" charset="0"/>
        <a:buChar char="●"/>
        <a:defRPr>
          <a:solidFill>
            <a:srgbClr val="000000"/>
          </a:solidFill>
          <a:latin typeface="+mn-lt"/>
          <a:ea typeface="ヒラギノ角ゴ Pro W3" pitchFamily="45" charset="-128"/>
        </a:defRPr>
      </a:lvl4pPr>
      <a:lvl5pPr marL="1828800" algn="l" rtl="0" eaLnBrk="0" fontAlgn="base" hangingPunct="0">
        <a:spcBef>
          <a:spcPct val="20000"/>
        </a:spcBef>
        <a:spcAft>
          <a:spcPct val="0"/>
        </a:spcAft>
        <a:buClr>
          <a:srgbClr val="000000"/>
        </a:buClr>
        <a:buSzPct val="75000"/>
        <a:buFont typeface="Verdana" charset="0"/>
        <a:buChar char="●"/>
        <a:defRPr>
          <a:solidFill>
            <a:srgbClr val="000000"/>
          </a:solidFill>
          <a:latin typeface="+mn-lt"/>
          <a:ea typeface="ヒラギノ角ゴ Pro W3" pitchFamily="45" charset="-128"/>
        </a:defRPr>
      </a:lvl5pPr>
      <a:lvl6pPr marL="25146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6pPr>
      <a:lvl7pPr marL="29718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7pPr>
      <a:lvl8pPr marL="34290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8pPr>
      <a:lvl9pPr marL="38862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7"/>
          <p:cNvSpPr>
            <a:spLocks noChangeArrowheads="1"/>
          </p:cNvSpPr>
          <p:nvPr userDrawn="1"/>
        </p:nvSpPr>
        <p:spPr bwMode="auto">
          <a:xfrm>
            <a:off x="457200" y="18097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kumimoji="0" lang="en-US" altLang="en-US" sz="4400" smtClean="0">
              <a:solidFill>
                <a:srgbClr val="000000"/>
              </a:solidFill>
              <a:ea typeface="+mn-ea"/>
            </a:endParaRPr>
          </a:p>
        </p:txBody>
      </p:sp>
    </p:spTree>
    <p:extLst>
      <p:ext uri="{BB962C8B-B14F-4D97-AF65-F5344CB8AC3E}">
        <p14:creationId xmlns:p14="http://schemas.microsoft.com/office/powerpoint/2010/main" val="71303329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11" name="Rectangle 7"/>
          <p:cNvSpPr>
            <a:spLocks noChangeArrowheads="1"/>
          </p:cNvSpPr>
          <p:nvPr userDrawn="1"/>
        </p:nvSpPr>
        <p:spPr bwMode="auto">
          <a:xfrm>
            <a:off x="457200" y="18097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defRPr/>
            </a:pPr>
            <a:endParaRPr kumimoji="0" lang="en-US" smtClean="0">
              <a:solidFill>
                <a:srgbClr val="000000"/>
              </a:solidFill>
              <a:ea typeface="+mn-ea"/>
            </a:endParaRPr>
          </a:p>
        </p:txBody>
      </p:sp>
    </p:spTree>
    <p:extLst>
      <p:ext uri="{BB962C8B-B14F-4D97-AF65-F5344CB8AC3E}">
        <p14:creationId xmlns:p14="http://schemas.microsoft.com/office/powerpoint/2010/main" val="85260246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900">
                <a:solidFill>
                  <a:schemeClr val="tx1">
                    <a:tint val="75000"/>
                  </a:schemeClr>
                </a:solidFill>
                <a:ea typeface="ヒラギノ角ゴ Pro W3" pitchFamily="125" charset="-128"/>
                <a:cs typeface="+mn-cs"/>
              </a:defRPr>
            </a:lvl1pPr>
          </a:lstStyle>
          <a:p>
            <a:pPr eaLnBrk="0" hangingPunct="0">
              <a:defRPr/>
            </a:pPr>
            <a:fld id="{894195AA-7A46-4284-9FEE-AD6A9DE2A959}" type="datetimeFigureOut">
              <a:rPr lang="en-US">
                <a:solidFill>
                  <a:prstClr val="black">
                    <a:tint val="75000"/>
                  </a:prstClr>
                </a:solidFill>
                <a:latin typeface="Verdana" panose="020B0604030504040204" pitchFamily="34" charset="0"/>
              </a:rPr>
              <a:pPr eaLnBrk="0" hangingPunct="0">
                <a:defRPr/>
              </a:pPr>
              <a:t>3/9/2015</a:t>
            </a:fld>
            <a:endParaRPr lang="en-US" dirty="0">
              <a:solidFill>
                <a:prstClr val="black">
                  <a:tint val="75000"/>
                </a:prstClr>
              </a:solidFill>
              <a:latin typeface="Verdana" panose="020B0604030504040204" pitchFamily="34" charset="0"/>
            </a:endParaRPr>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900">
                <a:solidFill>
                  <a:schemeClr val="tx1">
                    <a:tint val="75000"/>
                  </a:schemeClr>
                </a:solidFill>
                <a:ea typeface="ヒラギノ角ゴ Pro W3" pitchFamily="125" charset="-128"/>
                <a:cs typeface="+mn-cs"/>
              </a:defRPr>
            </a:lvl1pPr>
          </a:lstStyle>
          <a:p>
            <a:pPr eaLnBrk="0" hangingPunct="0">
              <a:defRPr/>
            </a:pPr>
            <a:endParaRPr lang="en-US">
              <a:solidFill>
                <a:prstClr val="black">
                  <a:tint val="75000"/>
                </a:prstClr>
              </a:solidFill>
              <a:latin typeface="Verdana" panose="020B0604030504040204" pitchFamily="34" charset="0"/>
            </a:endParaRPr>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900">
                <a:solidFill>
                  <a:schemeClr val="tx1">
                    <a:tint val="75000"/>
                  </a:schemeClr>
                </a:solidFill>
                <a:ea typeface="ヒラギノ角ゴ Pro W3" pitchFamily="125" charset="-128"/>
                <a:cs typeface="+mn-cs"/>
              </a:defRPr>
            </a:lvl1pPr>
          </a:lstStyle>
          <a:p>
            <a:pPr eaLnBrk="0" hangingPunct="0">
              <a:defRPr/>
            </a:pPr>
            <a:fld id="{10A23E78-C7DD-49C2-B5E0-7FB31B2A544B}" type="slidenum">
              <a:rPr lang="en-US">
                <a:solidFill>
                  <a:prstClr val="black">
                    <a:tint val="75000"/>
                  </a:prstClr>
                </a:solidFill>
                <a:latin typeface="Verdana" panose="020B0604030504040204" pitchFamily="34" charset="0"/>
              </a:rPr>
              <a:pPr eaLnBrk="0" hangingPunct="0">
                <a:defRPr/>
              </a:pPr>
              <a:t>‹#›</a:t>
            </a:fld>
            <a:endParaRPr lang="en-US" dirty="0">
              <a:solidFill>
                <a:prstClr val="black">
                  <a:tint val="75000"/>
                </a:prstClr>
              </a:solidFill>
              <a:latin typeface="Verdana" panose="020B0604030504040204" pitchFamily="34" charset="0"/>
            </a:endParaRPr>
          </a:p>
        </p:txBody>
      </p:sp>
    </p:spTree>
    <p:extLst>
      <p:ext uri="{BB962C8B-B14F-4D97-AF65-F5344CB8AC3E}">
        <p14:creationId xmlns:p14="http://schemas.microsoft.com/office/powerpoint/2010/main" val="2449000453"/>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21" r:id="rId13"/>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Oval 7"/>
          <p:cNvSpPr/>
          <p:nvPr/>
        </p:nvSpPr>
        <p:spPr>
          <a:xfrm rot="19724275">
            <a:off x="1373221" y="778831"/>
            <a:ext cx="7240620" cy="4280240"/>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p:nvPr/>
        </p:nvSpPr>
        <p:spPr>
          <a:xfrm rot="17656910">
            <a:off x="418098" y="314349"/>
            <a:ext cx="4153854"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9724275">
            <a:off x="3277955" y="87641"/>
            <a:ext cx="6479362" cy="3566068"/>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Placeholder 1"/>
          <p:cNvSpPr>
            <a:spLocks noGrp="1"/>
          </p:cNvSpPr>
          <p:nvPr>
            <p:ph type="title"/>
          </p:nvPr>
        </p:nvSpPr>
        <p:spPr>
          <a:xfrm>
            <a:off x="777875" y="3657600"/>
            <a:ext cx="7543800" cy="6858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133600" y="514350"/>
            <a:ext cx="6096000" cy="274320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4616450"/>
            <a:ext cx="2133600" cy="273050"/>
          </a:xfrm>
          <a:prstGeom prst="rect">
            <a:avLst/>
          </a:prstGeom>
        </p:spPr>
        <p:txBody>
          <a:bodyPr vert="horz" lIns="91440" tIns="45720" rIns="91440" bIns="45720" rtlCol="0" anchor="t"/>
          <a:lstStyle>
            <a:lvl1pPr algn="r" eaLnBrk="1" hangingPunct="1">
              <a:defRPr sz="1100">
                <a:solidFill>
                  <a:prstClr val="white">
                    <a:alpha val="60000"/>
                  </a:prstClr>
                </a:solidFill>
                <a:effectLst/>
              </a:defRPr>
            </a:lvl1pPr>
          </a:lstStyle>
          <a:p>
            <a:pPr>
              <a:defRPr/>
            </a:pPr>
            <a:fld id="{56EC06AA-04A7-4AFF-A20D-7A4349C8A428}" type="datetime4">
              <a:rPr lang="en-US">
                <a:latin typeface="Verdana" panose="020B0604030504040204" pitchFamily="34" charset="0"/>
                <a:ea typeface="ヒラギノ角ゴ Pro W3" pitchFamily="125" charset="-128"/>
                <a:cs typeface="+mn-cs"/>
              </a:rPr>
              <a:pPr>
                <a:defRPr/>
              </a:pPr>
              <a:t>March 9, 2015</a:t>
            </a:fld>
            <a:endParaRPr lang="en-US" dirty="0">
              <a:latin typeface="Verdana" panose="020B0604030504040204" pitchFamily="34" charset="0"/>
              <a:ea typeface="ヒラギノ角ゴ Pro W3" pitchFamily="125" charset="-128"/>
              <a:cs typeface="+mn-cs"/>
            </a:endParaRPr>
          </a:p>
        </p:txBody>
      </p:sp>
      <p:sp>
        <p:nvSpPr>
          <p:cNvPr id="5" name="Footer Placeholder 4"/>
          <p:cNvSpPr>
            <a:spLocks noGrp="1"/>
          </p:cNvSpPr>
          <p:nvPr>
            <p:ph type="ftr" sz="quarter" idx="3"/>
          </p:nvPr>
        </p:nvSpPr>
        <p:spPr>
          <a:xfrm>
            <a:off x="822325" y="4616450"/>
            <a:ext cx="4572000" cy="273050"/>
          </a:xfrm>
          <a:prstGeom prst="rect">
            <a:avLst/>
          </a:prstGeom>
        </p:spPr>
        <p:txBody>
          <a:bodyPr vert="horz" lIns="91440" tIns="45720" rIns="91440" bIns="45720" rtlCol="0" anchor="t"/>
          <a:lstStyle>
            <a:lvl1pPr algn="l" eaLnBrk="1" hangingPunct="1">
              <a:defRPr sz="1100">
                <a:solidFill>
                  <a:prstClr val="white">
                    <a:alpha val="60000"/>
                  </a:prstClr>
                </a:solidFill>
                <a:effectLst/>
              </a:defRPr>
            </a:lvl1pPr>
          </a:lstStyle>
          <a:p>
            <a:pPr>
              <a:defRPr/>
            </a:pPr>
            <a:endParaRPr lang="en-US">
              <a:latin typeface="Verdana" panose="020B0604030504040204" pitchFamily="34" charset="0"/>
              <a:ea typeface="ヒラギノ角ゴ Pro W3" pitchFamily="125" charset="-128"/>
              <a:cs typeface="+mn-cs"/>
            </a:endParaRPr>
          </a:p>
        </p:txBody>
      </p:sp>
      <p:sp>
        <p:nvSpPr>
          <p:cNvPr id="6" name="Slide Number Placeholder 5"/>
          <p:cNvSpPr>
            <a:spLocks noGrp="1"/>
          </p:cNvSpPr>
          <p:nvPr>
            <p:ph type="sldNum" sz="quarter" idx="4"/>
          </p:nvPr>
        </p:nvSpPr>
        <p:spPr>
          <a:xfrm>
            <a:off x="822325" y="4381500"/>
            <a:ext cx="2133600" cy="228600"/>
          </a:xfrm>
          <a:prstGeom prst="rect">
            <a:avLst/>
          </a:prstGeom>
        </p:spPr>
        <p:txBody>
          <a:bodyPr vert="horz" wrap="square" lIns="91440" tIns="45720" rIns="91440" bIns="9144" numCol="1" anchor="b" anchorCtr="0" compatLnSpc="1">
            <a:prstTxWarp prst="textNoShape">
              <a:avLst/>
            </a:prstTxWarp>
          </a:bodyPr>
          <a:lstStyle>
            <a:lvl1pPr eaLnBrk="1" hangingPunct="1">
              <a:defRPr sz="1600">
                <a:solidFill>
                  <a:srgbClr val="FFFFFF"/>
                </a:solidFill>
              </a:defRPr>
            </a:lvl1pPr>
          </a:lstStyle>
          <a:p>
            <a:fld id="{D1BB9F21-7AD6-402B-A7ED-0C738FE509F8}" type="slidenum">
              <a:rPr lang="en-US" altLang="en-US" smtClean="0">
                <a:latin typeface="Verdana" panose="020B0604030504040204" pitchFamily="34" charset="0"/>
                <a:ea typeface="ヒラギノ角ゴ Pro W3" pitchFamily="125" charset="-128"/>
                <a:cs typeface="+mn-cs"/>
              </a:rPr>
              <a:pPr/>
              <a:t>‹#›</a:t>
            </a:fld>
            <a:endParaRPr lang="en-US" altLang="en-US" smtClean="0">
              <a:latin typeface="Verdana" panose="020B0604030504040204" pitchFamily="34" charset="0"/>
              <a:ea typeface="ヒラギノ角ゴ Pro W3" pitchFamily="125" charset="-128"/>
              <a:cs typeface="+mn-cs"/>
            </a:endParaRPr>
          </a:p>
        </p:txBody>
      </p:sp>
      <p:pic>
        <p:nvPicPr>
          <p:cNvPr id="2065" name="Picture 1"/>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57150"/>
            <a:ext cx="91440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494760"/>
      </p:ext>
    </p:extLst>
  </p:cSld>
  <p:clrMap bg1="dk1" tx1="lt1" bg2="dk2" tx2="lt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Lst>
  <p:txStyles>
    <p:titleStyle>
      <a:lvl1pPr algn="l" rtl="0" eaLnBrk="0" fontAlgn="base" hangingPunct="0">
        <a:spcBef>
          <a:spcPct val="0"/>
        </a:spcBef>
        <a:spcAft>
          <a:spcPct val="0"/>
        </a:spcAft>
        <a:defRPr sz="4900" kern="1200">
          <a:solidFill>
            <a:schemeClr val="tx1"/>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sz="4900">
          <a:solidFill>
            <a:schemeClr val="tx1"/>
          </a:solidFill>
          <a:latin typeface="Palatino Linotype" panose="02040502050505030304" pitchFamily="18" charset="0"/>
        </a:defRPr>
      </a:lvl2pPr>
      <a:lvl3pPr algn="l" rtl="0" eaLnBrk="0" fontAlgn="base" hangingPunct="0">
        <a:spcBef>
          <a:spcPct val="0"/>
        </a:spcBef>
        <a:spcAft>
          <a:spcPct val="0"/>
        </a:spcAft>
        <a:defRPr sz="4900">
          <a:solidFill>
            <a:schemeClr val="tx1"/>
          </a:solidFill>
          <a:latin typeface="Palatino Linotype" panose="02040502050505030304" pitchFamily="18" charset="0"/>
        </a:defRPr>
      </a:lvl3pPr>
      <a:lvl4pPr algn="l" rtl="0" eaLnBrk="0" fontAlgn="base" hangingPunct="0">
        <a:spcBef>
          <a:spcPct val="0"/>
        </a:spcBef>
        <a:spcAft>
          <a:spcPct val="0"/>
        </a:spcAft>
        <a:defRPr sz="4900">
          <a:solidFill>
            <a:schemeClr val="tx1"/>
          </a:solidFill>
          <a:latin typeface="Palatino Linotype" panose="02040502050505030304" pitchFamily="18" charset="0"/>
        </a:defRPr>
      </a:lvl4pPr>
      <a:lvl5pPr algn="l" rtl="0" eaLnBrk="0" fontAlgn="base" hangingPunct="0">
        <a:spcBef>
          <a:spcPct val="0"/>
        </a:spcBef>
        <a:spcAft>
          <a:spcPct val="0"/>
        </a:spcAft>
        <a:defRPr sz="4900">
          <a:solidFill>
            <a:schemeClr val="tx1"/>
          </a:solidFill>
          <a:latin typeface="Palatino Linotype" panose="02040502050505030304"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55588" algn="l" rtl="0" eaLnBrk="0" fontAlgn="base" hangingPunct="0">
        <a:spcBef>
          <a:spcPct val="20000"/>
        </a:spcBef>
        <a:spcAft>
          <a:spcPct val="0"/>
        </a:spcAft>
        <a:buSzPct val="60000"/>
        <a:buFont typeface="Wingdings" panose="05000000000000000000"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39763" indent="-255588" algn="l" rtl="0" eaLnBrk="0" fontAlgn="base" hangingPunct="0">
        <a:spcBef>
          <a:spcPct val="20000"/>
        </a:spcBef>
        <a:spcAft>
          <a:spcPct val="0"/>
        </a:spcAft>
        <a:buSzPct val="60000"/>
        <a:buFont typeface="Wingdings" panose="05000000000000000000"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4888" indent="-255588" algn="l" rtl="0" eaLnBrk="0" fontAlgn="base" hangingPunct="0">
        <a:spcBef>
          <a:spcPct val="20000"/>
        </a:spcBef>
        <a:spcAft>
          <a:spcPct val="0"/>
        </a:spcAft>
        <a:buSzPct val="60000"/>
        <a:buFont typeface="Wingdings" panose="05000000000000000000"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5588" algn="l" rtl="0" eaLnBrk="0" fontAlgn="base" hangingPunct="0">
        <a:spcBef>
          <a:spcPct val="20000"/>
        </a:spcBef>
        <a:spcAft>
          <a:spcPct val="0"/>
        </a:spcAft>
        <a:buSzPct val="60000"/>
        <a:buFont typeface="Wingdings" panose="05000000000000000000"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4650" indent="-255588" algn="l" rtl="0" eaLnBrk="0" fontAlgn="base" hangingPunct="0">
        <a:spcBef>
          <a:spcPct val="20000"/>
        </a:spcBef>
        <a:spcAft>
          <a:spcPct val="0"/>
        </a:spcAft>
        <a:buSzPct val="60000"/>
        <a:buFont typeface="Wingdings" panose="05000000000000000000"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1"/>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0" y="57150"/>
            <a:ext cx="91440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9033382"/>
      </p:ext>
    </p:extLst>
  </p:cSld>
  <p:clrMap bg1="dk2" tx1="lt1" bg2="dk1" tx2="lt2" accent1="accent1" accent2="accent2" accent3="accent3" accent4="accent4" accent5="accent5" accent6="accent6" hlink="hlink" folHlink="folHlink"/>
  <p:sldLayoutIdLst>
    <p:sldLayoutId id="2147483937" r:id="rId1"/>
    <p:sldLayoutId id="2147483938" r:id="rId2"/>
  </p:sldLayoutIdLst>
  <p:txStyles>
    <p:titleStyle>
      <a:lvl1pPr algn="l" rtl="0" eaLnBrk="0" fontAlgn="base" hangingPunct="0">
        <a:spcBef>
          <a:spcPct val="0"/>
        </a:spcBef>
        <a:spcAft>
          <a:spcPct val="0"/>
        </a:spcAft>
        <a:defRPr sz="3600">
          <a:solidFill>
            <a:srgbClr val="000000"/>
          </a:solidFill>
          <a:latin typeface="+mj-lt"/>
          <a:ea typeface="ヒラギノ角ゴ Pro W3" pitchFamily="80" charset="-128"/>
          <a:cs typeface="ヒラギノ角ゴ Pro W3" pitchFamily="80" charset="-128"/>
        </a:defRPr>
      </a:lvl1pPr>
      <a:lvl2pPr algn="l" rtl="0" eaLnBrk="0" fontAlgn="base" hangingPunct="0">
        <a:spcBef>
          <a:spcPct val="0"/>
        </a:spcBef>
        <a:spcAft>
          <a:spcPct val="0"/>
        </a:spcAft>
        <a:defRPr sz="3600">
          <a:solidFill>
            <a:srgbClr val="000000"/>
          </a:solidFill>
          <a:latin typeface="Verdana" pitchFamily="45" charset="0"/>
          <a:ea typeface="ヒラギノ角ゴ Pro W3" pitchFamily="80" charset="-128"/>
          <a:cs typeface="ヒラギノ角ゴ Pro W3" pitchFamily="80" charset="-128"/>
        </a:defRPr>
      </a:lvl2pPr>
      <a:lvl3pPr algn="l" rtl="0" eaLnBrk="0" fontAlgn="base" hangingPunct="0">
        <a:spcBef>
          <a:spcPct val="0"/>
        </a:spcBef>
        <a:spcAft>
          <a:spcPct val="0"/>
        </a:spcAft>
        <a:defRPr sz="3600">
          <a:solidFill>
            <a:srgbClr val="000000"/>
          </a:solidFill>
          <a:latin typeface="Verdana" pitchFamily="45" charset="0"/>
          <a:ea typeface="ヒラギノ角ゴ Pro W3" pitchFamily="80" charset="-128"/>
          <a:cs typeface="ヒラギノ角ゴ Pro W3" pitchFamily="80" charset="-128"/>
        </a:defRPr>
      </a:lvl3pPr>
      <a:lvl4pPr algn="l" rtl="0" eaLnBrk="0" fontAlgn="base" hangingPunct="0">
        <a:spcBef>
          <a:spcPct val="0"/>
        </a:spcBef>
        <a:spcAft>
          <a:spcPct val="0"/>
        </a:spcAft>
        <a:defRPr sz="3600">
          <a:solidFill>
            <a:srgbClr val="000000"/>
          </a:solidFill>
          <a:latin typeface="Verdana" pitchFamily="45" charset="0"/>
          <a:ea typeface="ヒラギノ角ゴ Pro W3" pitchFamily="80" charset="-128"/>
          <a:cs typeface="ヒラギノ角ゴ Pro W3" pitchFamily="80" charset="-128"/>
        </a:defRPr>
      </a:lvl4pPr>
      <a:lvl5pPr algn="l" rtl="0" eaLnBrk="0" fontAlgn="base" hangingPunct="0">
        <a:spcBef>
          <a:spcPct val="0"/>
        </a:spcBef>
        <a:spcAft>
          <a:spcPct val="0"/>
        </a:spcAft>
        <a:defRPr sz="3600">
          <a:solidFill>
            <a:srgbClr val="000000"/>
          </a:solidFill>
          <a:latin typeface="Verdana" pitchFamily="45" charset="0"/>
          <a:ea typeface="ヒラギノ角ゴ Pro W3" pitchFamily="80" charset="-128"/>
          <a:cs typeface="ヒラギノ角ゴ Pro W3" pitchFamily="80" charset="-128"/>
        </a:defRPr>
      </a:lvl5pPr>
      <a:lvl6pPr marL="457200" algn="l" rtl="0" fontAlgn="base">
        <a:spcBef>
          <a:spcPct val="0"/>
        </a:spcBef>
        <a:spcAft>
          <a:spcPct val="0"/>
        </a:spcAft>
        <a:defRPr sz="4000">
          <a:solidFill>
            <a:srgbClr val="000000"/>
          </a:solidFill>
          <a:latin typeface="Verdana" pitchFamily="45" charset="0"/>
        </a:defRPr>
      </a:lvl6pPr>
      <a:lvl7pPr marL="914400" algn="l" rtl="0" fontAlgn="base">
        <a:spcBef>
          <a:spcPct val="0"/>
        </a:spcBef>
        <a:spcAft>
          <a:spcPct val="0"/>
        </a:spcAft>
        <a:defRPr sz="4000">
          <a:solidFill>
            <a:srgbClr val="000000"/>
          </a:solidFill>
          <a:latin typeface="Verdana" pitchFamily="45" charset="0"/>
        </a:defRPr>
      </a:lvl7pPr>
      <a:lvl8pPr marL="1371600" algn="l" rtl="0" fontAlgn="base">
        <a:spcBef>
          <a:spcPct val="0"/>
        </a:spcBef>
        <a:spcAft>
          <a:spcPct val="0"/>
        </a:spcAft>
        <a:defRPr sz="4000">
          <a:solidFill>
            <a:srgbClr val="000000"/>
          </a:solidFill>
          <a:latin typeface="Verdana" pitchFamily="45" charset="0"/>
        </a:defRPr>
      </a:lvl8pPr>
      <a:lvl9pPr marL="1828800" algn="l" rtl="0" fontAlgn="base">
        <a:spcBef>
          <a:spcPct val="0"/>
        </a:spcBef>
        <a:spcAft>
          <a:spcPct val="0"/>
        </a:spcAft>
        <a:defRPr sz="4000">
          <a:solidFill>
            <a:srgbClr val="000000"/>
          </a:solidFill>
          <a:latin typeface="Verdana" pitchFamily="45" charset="0"/>
        </a:defRPr>
      </a:lvl9pPr>
    </p:titleStyle>
    <p:bodyStyle>
      <a:lvl1pPr marL="342900" indent="-342900" algn="l" rtl="0" eaLnBrk="0" fontAlgn="base" hangingPunct="0">
        <a:spcBef>
          <a:spcPct val="20000"/>
        </a:spcBef>
        <a:spcAft>
          <a:spcPct val="0"/>
        </a:spcAft>
        <a:buClr>
          <a:srgbClr val="000000"/>
        </a:buClr>
        <a:buSzPct val="75000"/>
        <a:buFont typeface="Verdana" panose="020B0604030504040204" pitchFamily="34" charset="0"/>
        <a:buChar char="●"/>
        <a:defRPr sz="2800">
          <a:solidFill>
            <a:srgbClr val="000000"/>
          </a:solidFill>
          <a:latin typeface="+mn-lt"/>
          <a:ea typeface="ヒラギノ角ゴ Pro W3" pitchFamily="80" charset="-128"/>
          <a:cs typeface="ヒラギノ角ゴ Pro W3" pitchFamily="80" charset="-128"/>
        </a:defRPr>
      </a:lvl1pPr>
      <a:lvl2pPr marL="742950" indent="-285750" algn="l" rtl="0" eaLnBrk="0" fontAlgn="base" hangingPunct="0">
        <a:spcBef>
          <a:spcPct val="20000"/>
        </a:spcBef>
        <a:spcAft>
          <a:spcPct val="0"/>
        </a:spcAft>
        <a:buClr>
          <a:srgbClr val="000000"/>
        </a:buClr>
        <a:buSzPct val="75000"/>
        <a:buFont typeface="Verdana" panose="020B0604030504040204" pitchFamily="34" charset="0"/>
        <a:buChar char="●"/>
        <a:defRPr sz="2400">
          <a:solidFill>
            <a:srgbClr val="000000"/>
          </a:solidFill>
          <a:latin typeface="+mn-lt"/>
          <a:ea typeface="ヒラギノ角ゴ Pro W3" pitchFamily="45" charset="-128"/>
        </a:defRPr>
      </a:lvl2pPr>
      <a:lvl3pPr marL="914400" algn="l" rtl="0" eaLnBrk="0" fontAlgn="base" hangingPunct="0">
        <a:spcBef>
          <a:spcPct val="20000"/>
        </a:spcBef>
        <a:spcAft>
          <a:spcPct val="0"/>
        </a:spcAft>
        <a:buClr>
          <a:srgbClr val="000000"/>
        </a:buClr>
        <a:buSzPct val="75000"/>
        <a:buFont typeface="Verdana" panose="020B0604030504040204" pitchFamily="34" charset="0"/>
        <a:buChar char="●"/>
        <a:defRPr sz="2000">
          <a:solidFill>
            <a:srgbClr val="000000"/>
          </a:solidFill>
          <a:latin typeface="+mn-lt"/>
          <a:ea typeface="ヒラギノ角ゴ Pro W3" pitchFamily="45" charset="-128"/>
        </a:defRPr>
      </a:lvl3pPr>
      <a:lvl4pPr marL="1371600" algn="l" rtl="0" eaLnBrk="0" fontAlgn="base" hangingPunct="0">
        <a:spcBef>
          <a:spcPct val="20000"/>
        </a:spcBef>
        <a:spcAft>
          <a:spcPct val="0"/>
        </a:spcAft>
        <a:buClr>
          <a:srgbClr val="000000"/>
        </a:buClr>
        <a:buSzPct val="70000"/>
        <a:buFont typeface="Verdana" panose="020B0604030504040204" pitchFamily="34" charset="0"/>
        <a:buChar char="●"/>
        <a:defRPr>
          <a:solidFill>
            <a:srgbClr val="000000"/>
          </a:solidFill>
          <a:latin typeface="+mn-lt"/>
          <a:ea typeface="ヒラギノ角ゴ Pro W3" pitchFamily="45" charset="-128"/>
        </a:defRPr>
      </a:lvl4pPr>
      <a:lvl5pPr marL="1828800" algn="l" rtl="0" eaLnBrk="0" fontAlgn="base" hangingPunct="0">
        <a:spcBef>
          <a:spcPct val="20000"/>
        </a:spcBef>
        <a:spcAft>
          <a:spcPct val="0"/>
        </a:spcAft>
        <a:buClr>
          <a:srgbClr val="000000"/>
        </a:buClr>
        <a:buSzPct val="75000"/>
        <a:buFont typeface="Verdana" panose="020B0604030504040204" pitchFamily="34" charset="0"/>
        <a:buChar char="●"/>
        <a:defRPr>
          <a:solidFill>
            <a:srgbClr val="000000"/>
          </a:solidFill>
          <a:latin typeface="+mn-lt"/>
          <a:ea typeface="ヒラギノ角ゴ Pro W3" pitchFamily="45" charset="-128"/>
        </a:defRPr>
      </a:lvl5pPr>
      <a:lvl6pPr marL="25146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6pPr>
      <a:lvl7pPr marL="29718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7pPr>
      <a:lvl8pPr marL="34290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8pPr>
      <a:lvl9pPr marL="38862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1"/>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0" y="57150"/>
            <a:ext cx="91440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2653468"/>
      </p:ext>
    </p:extLst>
  </p:cSld>
  <p:clrMap bg1="dk2" tx1="lt1" bg2="dk1" tx2="lt2" accent1="accent1" accent2="accent2" accent3="accent3" accent4="accent4" accent5="accent5" accent6="accent6" hlink="hlink" folHlink="folHlink"/>
  <p:sldLayoutIdLst>
    <p:sldLayoutId id="2147483940" r:id="rId1"/>
    <p:sldLayoutId id="2147483941" r:id="rId2"/>
  </p:sldLayoutIdLst>
  <p:txStyles>
    <p:titleStyle>
      <a:lvl1pPr algn="l" rtl="0" eaLnBrk="0" fontAlgn="base" hangingPunct="0">
        <a:spcBef>
          <a:spcPct val="0"/>
        </a:spcBef>
        <a:spcAft>
          <a:spcPct val="0"/>
        </a:spcAft>
        <a:defRPr sz="3600">
          <a:solidFill>
            <a:srgbClr val="000000"/>
          </a:solidFill>
          <a:latin typeface="+mj-lt"/>
          <a:ea typeface="ヒラギノ角ゴ Pro W3" pitchFamily="80" charset="-128"/>
          <a:cs typeface="ヒラギノ角ゴ Pro W3" pitchFamily="80" charset="-128"/>
        </a:defRPr>
      </a:lvl1pPr>
      <a:lvl2pPr algn="l" rtl="0" eaLnBrk="0" fontAlgn="base" hangingPunct="0">
        <a:spcBef>
          <a:spcPct val="0"/>
        </a:spcBef>
        <a:spcAft>
          <a:spcPct val="0"/>
        </a:spcAft>
        <a:defRPr sz="3600">
          <a:solidFill>
            <a:srgbClr val="000000"/>
          </a:solidFill>
          <a:latin typeface="Verdana" pitchFamily="45" charset="0"/>
          <a:ea typeface="ヒラギノ角ゴ Pro W3" pitchFamily="80" charset="-128"/>
          <a:cs typeface="ヒラギノ角ゴ Pro W3" pitchFamily="80" charset="-128"/>
        </a:defRPr>
      </a:lvl2pPr>
      <a:lvl3pPr algn="l" rtl="0" eaLnBrk="0" fontAlgn="base" hangingPunct="0">
        <a:spcBef>
          <a:spcPct val="0"/>
        </a:spcBef>
        <a:spcAft>
          <a:spcPct val="0"/>
        </a:spcAft>
        <a:defRPr sz="3600">
          <a:solidFill>
            <a:srgbClr val="000000"/>
          </a:solidFill>
          <a:latin typeface="Verdana" pitchFamily="45" charset="0"/>
          <a:ea typeface="ヒラギノ角ゴ Pro W3" pitchFamily="80" charset="-128"/>
          <a:cs typeface="ヒラギノ角ゴ Pro W3" pitchFamily="80" charset="-128"/>
        </a:defRPr>
      </a:lvl3pPr>
      <a:lvl4pPr algn="l" rtl="0" eaLnBrk="0" fontAlgn="base" hangingPunct="0">
        <a:spcBef>
          <a:spcPct val="0"/>
        </a:spcBef>
        <a:spcAft>
          <a:spcPct val="0"/>
        </a:spcAft>
        <a:defRPr sz="3600">
          <a:solidFill>
            <a:srgbClr val="000000"/>
          </a:solidFill>
          <a:latin typeface="Verdana" pitchFamily="45" charset="0"/>
          <a:ea typeface="ヒラギノ角ゴ Pro W3" pitchFamily="80" charset="-128"/>
          <a:cs typeface="ヒラギノ角ゴ Pro W3" pitchFamily="80" charset="-128"/>
        </a:defRPr>
      </a:lvl4pPr>
      <a:lvl5pPr algn="l" rtl="0" eaLnBrk="0" fontAlgn="base" hangingPunct="0">
        <a:spcBef>
          <a:spcPct val="0"/>
        </a:spcBef>
        <a:spcAft>
          <a:spcPct val="0"/>
        </a:spcAft>
        <a:defRPr sz="3600">
          <a:solidFill>
            <a:srgbClr val="000000"/>
          </a:solidFill>
          <a:latin typeface="Verdana" pitchFamily="45" charset="0"/>
          <a:ea typeface="ヒラギノ角ゴ Pro W3" pitchFamily="80" charset="-128"/>
          <a:cs typeface="ヒラギノ角ゴ Pro W3" pitchFamily="80" charset="-128"/>
        </a:defRPr>
      </a:lvl5pPr>
      <a:lvl6pPr marL="457200" algn="l" rtl="0" fontAlgn="base">
        <a:spcBef>
          <a:spcPct val="0"/>
        </a:spcBef>
        <a:spcAft>
          <a:spcPct val="0"/>
        </a:spcAft>
        <a:defRPr sz="4000">
          <a:solidFill>
            <a:srgbClr val="000000"/>
          </a:solidFill>
          <a:latin typeface="Verdana" pitchFamily="45" charset="0"/>
        </a:defRPr>
      </a:lvl6pPr>
      <a:lvl7pPr marL="914400" algn="l" rtl="0" fontAlgn="base">
        <a:spcBef>
          <a:spcPct val="0"/>
        </a:spcBef>
        <a:spcAft>
          <a:spcPct val="0"/>
        </a:spcAft>
        <a:defRPr sz="4000">
          <a:solidFill>
            <a:srgbClr val="000000"/>
          </a:solidFill>
          <a:latin typeface="Verdana" pitchFamily="45" charset="0"/>
        </a:defRPr>
      </a:lvl7pPr>
      <a:lvl8pPr marL="1371600" algn="l" rtl="0" fontAlgn="base">
        <a:spcBef>
          <a:spcPct val="0"/>
        </a:spcBef>
        <a:spcAft>
          <a:spcPct val="0"/>
        </a:spcAft>
        <a:defRPr sz="4000">
          <a:solidFill>
            <a:srgbClr val="000000"/>
          </a:solidFill>
          <a:latin typeface="Verdana" pitchFamily="45" charset="0"/>
        </a:defRPr>
      </a:lvl8pPr>
      <a:lvl9pPr marL="1828800" algn="l" rtl="0" fontAlgn="base">
        <a:spcBef>
          <a:spcPct val="0"/>
        </a:spcBef>
        <a:spcAft>
          <a:spcPct val="0"/>
        </a:spcAft>
        <a:defRPr sz="4000">
          <a:solidFill>
            <a:srgbClr val="000000"/>
          </a:solidFill>
          <a:latin typeface="Verdana" pitchFamily="45" charset="0"/>
        </a:defRPr>
      </a:lvl9pPr>
    </p:titleStyle>
    <p:bodyStyle>
      <a:lvl1pPr marL="342900" indent="-342900" algn="l" rtl="0" eaLnBrk="0" fontAlgn="base" hangingPunct="0">
        <a:spcBef>
          <a:spcPct val="20000"/>
        </a:spcBef>
        <a:spcAft>
          <a:spcPct val="0"/>
        </a:spcAft>
        <a:buClr>
          <a:srgbClr val="000000"/>
        </a:buClr>
        <a:buSzPct val="75000"/>
        <a:buFont typeface="Verdana" panose="020B0604030504040204" pitchFamily="34" charset="0"/>
        <a:buChar char="●"/>
        <a:defRPr sz="2800">
          <a:solidFill>
            <a:srgbClr val="000000"/>
          </a:solidFill>
          <a:latin typeface="+mn-lt"/>
          <a:ea typeface="ヒラギノ角ゴ Pro W3" pitchFamily="80" charset="-128"/>
          <a:cs typeface="ヒラギノ角ゴ Pro W3" pitchFamily="80" charset="-128"/>
        </a:defRPr>
      </a:lvl1pPr>
      <a:lvl2pPr marL="742950" indent="-285750" algn="l" rtl="0" eaLnBrk="0" fontAlgn="base" hangingPunct="0">
        <a:spcBef>
          <a:spcPct val="20000"/>
        </a:spcBef>
        <a:spcAft>
          <a:spcPct val="0"/>
        </a:spcAft>
        <a:buClr>
          <a:srgbClr val="000000"/>
        </a:buClr>
        <a:buSzPct val="75000"/>
        <a:buFont typeface="Verdana" panose="020B0604030504040204" pitchFamily="34" charset="0"/>
        <a:buChar char="●"/>
        <a:defRPr sz="2400">
          <a:solidFill>
            <a:srgbClr val="000000"/>
          </a:solidFill>
          <a:latin typeface="+mn-lt"/>
          <a:ea typeface="ヒラギノ角ゴ Pro W3" pitchFamily="45" charset="-128"/>
        </a:defRPr>
      </a:lvl2pPr>
      <a:lvl3pPr marL="914400" algn="l" rtl="0" eaLnBrk="0" fontAlgn="base" hangingPunct="0">
        <a:spcBef>
          <a:spcPct val="20000"/>
        </a:spcBef>
        <a:spcAft>
          <a:spcPct val="0"/>
        </a:spcAft>
        <a:buClr>
          <a:srgbClr val="000000"/>
        </a:buClr>
        <a:buSzPct val="75000"/>
        <a:buFont typeface="Verdana" panose="020B0604030504040204" pitchFamily="34" charset="0"/>
        <a:buChar char="●"/>
        <a:defRPr sz="2000">
          <a:solidFill>
            <a:srgbClr val="000000"/>
          </a:solidFill>
          <a:latin typeface="+mn-lt"/>
          <a:ea typeface="ヒラギノ角ゴ Pro W3" pitchFamily="45" charset="-128"/>
        </a:defRPr>
      </a:lvl3pPr>
      <a:lvl4pPr marL="1371600" algn="l" rtl="0" eaLnBrk="0" fontAlgn="base" hangingPunct="0">
        <a:spcBef>
          <a:spcPct val="20000"/>
        </a:spcBef>
        <a:spcAft>
          <a:spcPct val="0"/>
        </a:spcAft>
        <a:buClr>
          <a:srgbClr val="000000"/>
        </a:buClr>
        <a:buSzPct val="70000"/>
        <a:buFont typeface="Verdana" panose="020B0604030504040204" pitchFamily="34" charset="0"/>
        <a:buChar char="●"/>
        <a:defRPr>
          <a:solidFill>
            <a:srgbClr val="000000"/>
          </a:solidFill>
          <a:latin typeface="+mn-lt"/>
          <a:ea typeface="ヒラギノ角ゴ Pro W3" pitchFamily="45" charset="-128"/>
        </a:defRPr>
      </a:lvl4pPr>
      <a:lvl5pPr marL="1828800" algn="l" rtl="0" eaLnBrk="0" fontAlgn="base" hangingPunct="0">
        <a:spcBef>
          <a:spcPct val="20000"/>
        </a:spcBef>
        <a:spcAft>
          <a:spcPct val="0"/>
        </a:spcAft>
        <a:buClr>
          <a:srgbClr val="000000"/>
        </a:buClr>
        <a:buSzPct val="75000"/>
        <a:buFont typeface="Verdana" panose="020B0604030504040204" pitchFamily="34" charset="0"/>
        <a:buChar char="●"/>
        <a:defRPr>
          <a:solidFill>
            <a:srgbClr val="000000"/>
          </a:solidFill>
          <a:latin typeface="+mn-lt"/>
          <a:ea typeface="ヒラギノ角ゴ Pro W3" pitchFamily="45" charset="-128"/>
        </a:defRPr>
      </a:lvl5pPr>
      <a:lvl6pPr marL="25146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6pPr>
      <a:lvl7pPr marL="29718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7pPr>
      <a:lvl8pPr marL="34290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8pPr>
      <a:lvl9pPr marL="38862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3453F220-901E-4A00-9820-CC6ECDD44290}" type="datetimeFigureOut">
              <a:rPr kumimoji="0" lang="en-CA" smtClean="0">
                <a:solidFill>
                  <a:prstClr val="black">
                    <a:tint val="75000"/>
                  </a:prstClr>
                </a:solidFill>
                <a:latin typeface="Calibri" panose="020F0502020204030204"/>
                <a:ea typeface="+mn-ea"/>
                <a:cs typeface="+mn-cs"/>
              </a:rPr>
              <a:pPr fontAlgn="auto">
                <a:spcBef>
                  <a:spcPts val="0"/>
                </a:spcBef>
                <a:spcAft>
                  <a:spcPts val="0"/>
                </a:spcAft>
              </a:pPr>
              <a:t>2015-03-09</a:t>
            </a:fld>
            <a:endParaRPr kumimoji="0" lang="en-CA">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kumimoji="0" lang="en-CA">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52C88B9A-4786-41D8-BD30-AD9C6F99AC39}" type="slidenum">
              <a:rPr kumimoji="0" lang="en-CA" smtClean="0">
                <a:solidFill>
                  <a:prstClr val="black">
                    <a:tint val="75000"/>
                  </a:prstClr>
                </a:solidFill>
                <a:latin typeface="Calibri" panose="020F0502020204030204"/>
                <a:ea typeface="+mn-ea"/>
                <a:cs typeface="+mn-cs"/>
              </a:rPr>
              <a:pPr fontAlgn="auto">
                <a:spcBef>
                  <a:spcPts val="0"/>
                </a:spcBef>
                <a:spcAft>
                  <a:spcPts val="0"/>
                </a:spcAft>
              </a:pPr>
              <a:t>‹#›</a:t>
            </a:fld>
            <a:endParaRPr kumimoji="0" lang="en-CA">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613373095"/>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76800" y="342900"/>
            <a:ext cx="2819400" cy="428625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342901"/>
            <a:ext cx="3657600" cy="428624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7"/>
          <p:cNvSpPr>
            <a:spLocks noGrp="1"/>
          </p:cNvSpPr>
          <p:nvPr>
            <p:ph type="sldNum" sz="quarter" idx="4"/>
          </p:nvPr>
        </p:nvSpPr>
        <p:spPr>
          <a:xfrm>
            <a:off x="7772400" y="4800600"/>
            <a:ext cx="533400" cy="114300"/>
          </a:xfrm>
          <a:prstGeom prst="rect">
            <a:avLst/>
          </a:prstGeom>
        </p:spPr>
        <p:txBody>
          <a:bodyPr vert="horz" lIns="91440" tIns="45720" rIns="91440" bIns="45720" rtlCol="0" anchor="ctr"/>
          <a:lstStyle>
            <a:lvl1pPr algn="ctr">
              <a:defRPr sz="1050">
                <a:solidFill>
                  <a:schemeClr val="tx1">
                    <a:lumMod val="50000"/>
                    <a:lumOff val="50000"/>
                  </a:schemeClr>
                </a:solidFill>
              </a:defRPr>
            </a:lvl1pPr>
          </a:lstStyle>
          <a:p>
            <a:fld id="{5744759D-0EFF-4FB2-9CCE-04E00944F0FE}" type="slidenum">
              <a:rPr lang="en-US" smtClean="0">
                <a:solidFill>
                  <a:prstClr val="black">
                    <a:lumMod val="50000"/>
                    <a:lumOff val="50000"/>
                  </a:prstClr>
                </a:solidFill>
                <a:latin typeface="Verdana" pitchFamily="34" charset="0"/>
                <a:ea typeface="ヒラギノ角ゴ Pro W3" pitchFamily="125" charset="-128"/>
                <a:cs typeface="+mn-cs"/>
              </a:rPr>
              <a:pPr/>
              <a:t>‹#›</a:t>
            </a:fld>
            <a:endParaRPr lang="en-US" dirty="0">
              <a:solidFill>
                <a:prstClr val="black">
                  <a:lumMod val="50000"/>
                  <a:lumOff val="50000"/>
                </a:prstClr>
              </a:solidFill>
              <a:latin typeface="Verdana" pitchFamily="34" charset="0"/>
              <a:ea typeface="ヒラギノ角ゴ Pro W3" pitchFamily="125" charset="-128"/>
              <a:cs typeface="+mn-cs"/>
            </a:endParaRPr>
          </a:p>
        </p:txBody>
      </p:sp>
      <p:sp>
        <p:nvSpPr>
          <p:cNvPr id="9" name="Date Placeholder 8"/>
          <p:cNvSpPr>
            <a:spLocks noGrp="1"/>
          </p:cNvSpPr>
          <p:nvPr>
            <p:ph type="dt" sz="half" idx="2"/>
          </p:nvPr>
        </p:nvSpPr>
        <p:spPr>
          <a:xfrm>
            <a:off x="4876802" y="4819651"/>
            <a:ext cx="2819399" cy="95249"/>
          </a:xfrm>
          <a:prstGeom prst="rect">
            <a:avLst/>
          </a:prstGeom>
        </p:spPr>
        <p:txBody>
          <a:bodyPr vert="horz" lIns="91440" tIns="45720" rIns="91440" bIns="45720" rtlCol="0" anchor="ctr"/>
          <a:lstStyle>
            <a:lvl1pPr algn="r">
              <a:defRPr sz="1050">
                <a:solidFill>
                  <a:schemeClr val="tx1">
                    <a:lumMod val="50000"/>
                    <a:lumOff val="50000"/>
                  </a:schemeClr>
                </a:solidFill>
              </a:defRPr>
            </a:lvl1pPr>
          </a:lstStyle>
          <a:p>
            <a:fld id="{87367800-479D-41B0-B3F2-2DCE95BA1381}" type="datetime4">
              <a:rPr lang="en-US" smtClean="0">
                <a:solidFill>
                  <a:prstClr val="black">
                    <a:lumMod val="50000"/>
                    <a:lumOff val="50000"/>
                  </a:prstClr>
                </a:solidFill>
                <a:latin typeface="Verdana" pitchFamily="34" charset="0"/>
                <a:ea typeface="ヒラギノ角ゴ Pro W3" pitchFamily="125" charset="-128"/>
                <a:cs typeface="+mn-cs"/>
              </a:rPr>
              <a:pPr/>
              <a:t>March 9, 2015</a:t>
            </a:fld>
            <a:endParaRPr lang="en-US" dirty="0">
              <a:solidFill>
                <a:prstClr val="black">
                  <a:lumMod val="50000"/>
                  <a:lumOff val="50000"/>
                </a:prstClr>
              </a:solidFill>
              <a:latin typeface="Verdana" pitchFamily="34" charset="0"/>
              <a:ea typeface="ヒラギノ角ゴ Pro W3" pitchFamily="125" charset="-128"/>
              <a:cs typeface="+mn-cs"/>
            </a:endParaRPr>
          </a:p>
        </p:txBody>
      </p:sp>
      <p:sp>
        <p:nvSpPr>
          <p:cNvPr id="10" name="Footer Placeholder 9"/>
          <p:cNvSpPr>
            <a:spLocks noGrp="1"/>
          </p:cNvSpPr>
          <p:nvPr>
            <p:ph type="ftr" sz="quarter" idx="3"/>
          </p:nvPr>
        </p:nvSpPr>
        <p:spPr>
          <a:xfrm>
            <a:off x="4875214" y="4722186"/>
            <a:ext cx="2820987" cy="114300"/>
          </a:xfrm>
          <a:prstGeom prst="rect">
            <a:avLst/>
          </a:prstGeom>
        </p:spPr>
        <p:txBody>
          <a:bodyPr vert="horz" lIns="91440" tIns="45720" rIns="91440" bIns="45720" rtlCol="0" anchor="b"/>
          <a:lstStyle>
            <a:lvl1pPr algn="r">
              <a:defRPr sz="1050">
                <a:solidFill>
                  <a:schemeClr val="tx1"/>
                </a:solidFill>
              </a:defRPr>
            </a:lvl1pPr>
          </a:lstStyle>
          <a:p>
            <a:endParaRPr lang="en-US" dirty="0">
              <a:solidFill>
                <a:prstClr val="black"/>
              </a:solidFill>
              <a:latin typeface="Verdana" pitchFamily="34" charset="0"/>
              <a:ea typeface="ヒラギノ角ゴ Pro W3" pitchFamily="125" charset="-128"/>
              <a:cs typeface="+mn-cs"/>
            </a:endParaRPr>
          </a:p>
        </p:txBody>
      </p:sp>
    </p:spTree>
    <p:extLst>
      <p:ext uri="{BB962C8B-B14F-4D97-AF65-F5344CB8AC3E}">
        <p14:creationId xmlns:p14="http://schemas.microsoft.com/office/powerpoint/2010/main" val="364912495"/>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 id="2147483968" r:id="rId13"/>
  </p:sldLayoutIdLst>
  <p:timing>
    <p:tnLst>
      <p:par>
        <p:cTn id="1" dur="indefinite" restart="never" nodeType="tmRoot"/>
      </p:par>
    </p:tnLst>
  </p:timing>
  <p:txStyles>
    <p:title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p:titleStyle>
    <p:body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mn-lt"/>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0.xml"/><Relationship Id="rId1" Type="http://schemas.openxmlformats.org/officeDocument/2006/relationships/slideLayout" Target="../slideLayouts/slideLayout61.xml"/></Relationships>
</file>

<file path=ppt/slides/_rels/slide10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1.xml"/><Relationship Id="rId1" Type="http://schemas.openxmlformats.org/officeDocument/2006/relationships/slideLayout" Target="../slideLayouts/slideLayout61.xml"/></Relationships>
</file>

<file path=ppt/slides/_rels/slide10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2.xml"/><Relationship Id="rId1" Type="http://schemas.openxmlformats.org/officeDocument/2006/relationships/slideLayout" Target="../slideLayouts/slideLayout61.xml"/></Relationships>
</file>

<file path=ppt/slides/_rels/slide10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3.xml"/><Relationship Id="rId1" Type="http://schemas.openxmlformats.org/officeDocument/2006/relationships/slideLayout" Target="../slideLayouts/slideLayout61.xml"/></Relationships>
</file>

<file path=ppt/slides/_rels/slide10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4.xml"/><Relationship Id="rId1" Type="http://schemas.openxmlformats.org/officeDocument/2006/relationships/slideLayout" Target="../slideLayouts/slideLayout61.xml"/></Relationships>
</file>

<file path=ppt/slides/_rels/slide10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5.xml"/><Relationship Id="rId1" Type="http://schemas.openxmlformats.org/officeDocument/2006/relationships/slideLayout" Target="../slideLayouts/slideLayout61.xml"/></Relationships>
</file>

<file path=ppt/slides/_rels/slide10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6.xml"/><Relationship Id="rId1" Type="http://schemas.openxmlformats.org/officeDocument/2006/relationships/slideLayout" Target="../slideLayouts/slideLayout61.xml"/></Relationships>
</file>

<file path=ppt/slides/_rels/slide10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7.xml"/><Relationship Id="rId1" Type="http://schemas.openxmlformats.org/officeDocument/2006/relationships/slideLayout" Target="../slideLayouts/slideLayout61.xml"/></Relationships>
</file>

<file path=ppt/slides/_rels/slide10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8.xml"/><Relationship Id="rId1" Type="http://schemas.openxmlformats.org/officeDocument/2006/relationships/slideLayout" Target="../slideLayouts/slideLayout61.xml"/></Relationships>
</file>

<file path=ppt/slides/_rels/slide10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9.xml"/><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2.xml"/><Relationship Id="rId1" Type="http://schemas.openxmlformats.org/officeDocument/2006/relationships/slideLayout" Target="../slideLayouts/slideLayout61.xml"/></Relationships>
</file>

<file path=ppt/slides/_rels/slide11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3.xml"/><Relationship Id="rId1" Type="http://schemas.openxmlformats.org/officeDocument/2006/relationships/slideLayout" Target="../slideLayouts/slideLayout61.xml"/></Relationships>
</file>

<file path=ppt/slides/_rels/slide11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4.xml"/><Relationship Id="rId1" Type="http://schemas.openxmlformats.org/officeDocument/2006/relationships/slideLayout" Target="../slideLayouts/slideLayout61.xml"/></Relationships>
</file>

<file path=ppt/slides/_rels/slide11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5.xml"/><Relationship Id="rId1" Type="http://schemas.openxmlformats.org/officeDocument/2006/relationships/slideLayout" Target="../slideLayouts/slideLayout61.xml"/></Relationships>
</file>

<file path=ppt/slides/_rels/slide11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6.xml"/><Relationship Id="rId1" Type="http://schemas.openxmlformats.org/officeDocument/2006/relationships/slideLayout" Target="../slideLayouts/slideLayout61.xml"/></Relationships>
</file>

<file path=ppt/slides/_rels/slide11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7.xml"/><Relationship Id="rId1" Type="http://schemas.openxmlformats.org/officeDocument/2006/relationships/slideLayout" Target="../slideLayouts/slideLayout61.xml"/></Relationships>
</file>

<file path=ppt/slides/_rels/slide11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18.xml"/><Relationship Id="rId1" Type="http://schemas.openxmlformats.org/officeDocument/2006/relationships/slideLayout" Target="../slideLayouts/slideLayout61.xml"/></Relationships>
</file>

<file path=ppt/slides/_rels/slide11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9.xml"/><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0.xml"/><Relationship Id="rId1" Type="http://schemas.openxmlformats.org/officeDocument/2006/relationships/slideLayout" Target="../slideLayouts/slideLayout61.xml"/></Relationships>
</file>

<file path=ppt/slides/_rels/slide12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1.xml"/><Relationship Id="rId1" Type="http://schemas.openxmlformats.org/officeDocument/2006/relationships/slideLayout" Target="../slideLayouts/slideLayout61.xml"/></Relationships>
</file>

<file path=ppt/slides/_rels/slide12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2.xml"/><Relationship Id="rId1" Type="http://schemas.openxmlformats.org/officeDocument/2006/relationships/slideLayout" Target="../slideLayouts/slideLayout61.xml"/></Relationships>
</file>

<file path=ppt/slides/_rels/slide12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3.xml"/><Relationship Id="rId1" Type="http://schemas.openxmlformats.org/officeDocument/2006/relationships/slideLayout" Target="../slideLayouts/slideLayout61.xml"/></Relationships>
</file>

<file path=ppt/slides/_rels/slide12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4.xml"/><Relationship Id="rId1" Type="http://schemas.openxmlformats.org/officeDocument/2006/relationships/slideLayout" Target="../slideLayouts/slideLayout61.xml"/></Relationships>
</file>

<file path=ppt/slides/_rels/slide12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25.xml"/><Relationship Id="rId1" Type="http://schemas.openxmlformats.org/officeDocument/2006/relationships/slideLayout" Target="../slideLayouts/slideLayout61.xml"/></Relationships>
</file>

<file path=ppt/slides/_rels/slide12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26.xml"/><Relationship Id="rId1" Type="http://schemas.openxmlformats.org/officeDocument/2006/relationships/slideLayout" Target="../slideLayouts/slideLayout61.xml"/></Relationships>
</file>

<file path=ppt/slides/_rels/slide12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27.xml"/><Relationship Id="rId1" Type="http://schemas.openxmlformats.org/officeDocument/2006/relationships/slideLayout" Target="../slideLayouts/slideLayout61.xml"/></Relationships>
</file>

<file path=ppt/slides/_rels/slide12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28.xml"/><Relationship Id="rId1" Type="http://schemas.openxmlformats.org/officeDocument/2006/relationships/slideLayout" Target="../slideLayouts/slideLayout61.xml"/></Relationships>
</file>

<file path=ppt/slides/_rels/slide12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29.jpeg"/><Relationship Id="rId5" Type="http://schemas.openxmlformats.org/officeDocument/2006/relationships/image" Target="../media/image28.tiff"/><Relationship Id="rId4" Type="http://schemas.openxmlformats.org/officeDocument/2006/relationships/image" Target="../media/image27.jpeg"/></Relationships>
</file>

<file path=ppt/slides/_rels/slide14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42.xml"/><Relationship Id="rId1" Type="http://schemas.openxmlformats.org/officeDocument/2006/relationships/slideLayout" Target="../slideLayouts/slideLayout61.xml"/></Relationships>
</file>

<file path=ppt/slides/_rels/slide14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43.xml"/><Relationship Id="rId1" Type="http://schemas.openxmlformats.org/officeDocument/2006/relationships/slideLayout" Target="../slideLayouts/slideLayout61.xml"/></Relationships>
</file>

<file path=ppt/slides/_rels/slide14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44.xml"/><Relationship Id="rId1" Type="http://schemas.openxmlformats.org/officeDocument/2006/relationships/slideLayout" Target="../slideLayouts/slideLayout61.xml"/></Relationships>
</file>

<file path=ppt/slides/_rels/slide14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45.xml"/><Relationship Id="rId1" Type="http://schemas.openxmlformats.org/officeDocument/2006/relationships/slideLayout" Target="../slideLayouts/slideLayout61.xml"/></Relationships>
</file>

<file path=ppt/slides/_rels/slide14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46.xml"/><Relationship Id="rId1" Type="http://schemas.openxmlformats.org/officeDocument/2006/relationships/slideLayout" Target="../slideLayouts/slideLayout61.xml"/></Relationships>
</file>

<file path=ppt/slides/_rels/slide14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47.xml"/><Relationship Id="rId1" Type="http://schemas.openxmlformats.org/officeDocument/2006/relationships/slideLayout" Target="../slideLayouts/slideLayout61.xml"/></Relationships>
</file>

<file path=ppt/slides/_rels/slide14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48.xml"/><Relationship Id="rId1" Type="http://schemas.openxmlformats.org/officeDocument/2006/relationships/slideLayout" Target="../slideLayouts/slideLayout61.xml"/></Relationships>
</file>

<file path=ppt/slides/_rels/slide14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49.xml"/><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15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50.xml"/><Relationship Id="rId1" Type="http://schemas.openxmlformats.org/officeDocument/2006/relationships/slideLayout" Target="../slideLayouts/slideLayout61.xml"/><Relationship Id="rId4" Type="http://schemas.openxmlformats.org/officeDocument/2006/relationships/image" Target="../media/image158.png"/></Relationships>
</file>

<file path=ppt/slides/_rels/slide15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51.xml"/><Relationship Id="rId1" Type="http://schemas.openxmlformats.org/officeDocument/2006/relationships/slideLayout" Target="../slideLayouts/slideLayout61.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58.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54.xml"/><Relationship Id="rId1" Type="http://schemas.openxmlformats.org/officeDocument/2006/relationships/slideLayout" Target="../slideLayouts/slideLayout45.xml"/><Relationship Id="rId4" Type="http://schemas.openxmlformats.org/officeDocument/2006/relationships/image" Target="../media/image161.jpeg"/></Relationships>
</file>

<file path=ppt/slides/_rels/slide15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55.xml"/><Relationship Id="rId1" Type="http://schemas.openxmlformats.org/officeDocument/2006/relationships/slideLayout" Target="../slideLayouts/slideLayout35.xml"/><Relationship Id="rId5" Type="http://schemas.openxmlformats.org/officeDocument/2006/relationships/image" Target="../media/image164.jpeg"/><Relationship Id="rId4" Type="http://schemas.openxmlformats.org/officeDocument/2006/relationships/image" Target="../media/image163.jpeg"/></Relationships>
</file>

<file path=ppt/slides/_rels/slide15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56.xml"/><Relationship Id="rId1" Type="http://schemas.openxmlformats.org/officeDocument/2006/relationships/slideLayout" Target="../slideLayouts/slideLayout35.xml"/></Relationships>
</file>

<file path=ppt/slides/_rels/slide157.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image" Target="../media/image166.png"/><Relationship Id="rId7" Type="http://schemas.openxmlformats.org/officeDocument/2006/relationships/image" Target="../media/image170.jpeg"/><Relationship Id="rId2" Type="http://schemas.openxmlformats.org/officeDocument/2006/relationships/notesSlide" Target="../notesSlides/notesSlide157.xml"/><Relationship Id="rId1" Type="http://schemas.openxmlformats.org/officeDocument/2006/relationships/slideLayout" Target="../slideLayouts/slideLayout35.xml"/><Relationship Id="rId6" Type="http://schemas.openxmlformats.org/officeDocument/2006/relationships/image" Target="../media/image169.jpeg"/><Relationship Id="rId5" Type="http://schemas.openxmlformats.org/officeDocument/2006/relationships/image" Target="../media/image168.gif"/><Relationship Id="rId4" Type="http://schemas.openxmlformats.org/officeDocument/2006/relationships/image" Target="../media/image167.jpeg"/></Relationships>
</file>

<file path=ppt/slides/_rels/slide158.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58.xml"/><Relationship Id="rId1" Type="http://schemas.openxmlformats.org/officeDocument/2006/relationships/slideLayout" Target="../slideLayouts/slideLayout35.xml"/></Relationships>
</file>

<file path=ppt/slides/_rels/slide159.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59.xml"/><Relationship Id="rId1" Type="http://schemas.openxmlformats.org/officeDocument/2006/relationships/slideLayout" Target="../slideLayouts/slideLayout35.xml"/><Relationship Id="rId4" Type="http://schemas.openxmlformats.org/officeDocument/2006/relationships/image" Target="../media/image17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6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60.xml"/><Relationship Id="rId1" Type="http://schemas.openxmlformats.org/officeDocument/2006/relationships/slideLayout" Target="../slideLayouts/slideLayout35.xml"/><Relationship Id="rId4" Type="http://schemas.openxmlformats.org/officeDocument/2006/relationships/image" Target="../media/image175.png"/></Relationships>
</file>

<file path=ppt/slides/_rels/slide161.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61.xml"/><Relationship Id="rId1" Type="http://schemas.openxmlformats.org/officeDocument/2006/relationships/slideLayout" Target="../slideLayouts/slideLayout35.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35.xml"/></Relationships>
</file>

<file path=ppt/slides/_rels/slide16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63.xml"/><Relationship Id="rId1" Type="http://schemas.openxmlformats.org/officeDocument/2006/relationships/slideLayout" Target="../slideLayouts/slideLayout35.xml"/><Relationship Id="rId4" Type="http://schemas.openxmlformats.org/officeDocument/2006/relationships/image" Target="../media/image178.jpeg"/></Relationships>
</file>

<file path=ppt/slides/_rels/slide16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64.xml"/><Relationship Id="rId1" Type="http://schemas.openxmlformats.org/officeDocument/2006/relationships/slideLayout" Target="../slideLayouts/slideLayout35.xml"/><Relationship Id="rId5" Type="http://schemas.openxmlformats.org/officeDocument/2006/relationships/image" Target="../media/image179.png"/><Relationship Id="rId4" Type="http://schemas.openxmlformats.org/officeDocument/2006/relationships/image" Target="../media/image178.jpeg"/></Relationships>
</file>

<file path=ppt/slides/_rels/slide16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65.xml"/><Relationship Id="rId1" Type="http://schemas.openxmlformats.org/officeDocument/2006/relationships/slideLayout" Target="../slideLayouts/slideLayout35.xml"/></Relationships>
</file>

<file path=ppt/slides/_rels/slide166.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0.png"/><Relationship Id="rId7" Type="http://schemas.openxmlformats.org/officeDocument/2006/relationships/image" Target="../media/image184.jpeg"/><Relationship Id="rId2" Type="http://schemas.openxmlformats.org/officeDocument/2006/relationships/notesSlide" Target="../notesSlides/notesSlide166.xml"/><Relationship Id="rId1" Type="http://schemas.openxmlformats.org/officeDocument/2006/relationships/slideLayout" Target="../slideLayouts/slideLayout35.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png"/><Relationship Id="rId9" Type="http://schemas.openxmlformats.org/officeDocument/2006/relationships/image" Target="../media/image186.png"/></Relationships>
</file>

<file path=ppt/slides/_rels/slide167.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67.xml"/><Relationship Id="rId1" Type="http://schemas.openxmlformats.org/officeDocument/2006/relationships/slideLayout" Target="../slideLayouts/slideLayout35.xml"/><Relationship Id="rId4" Type="http://schemas.openxmlformats.org/officeDocument/2006/relationships/image" Target="../media/image187.png"/></Relationships>
</file>

<file path=ppt/slides/_rels/slide168.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68.xml"/><Relationship Id="rId1" Type="http://schemas.openxmlformats.org/officeDocument/2006/relationships/slideLayout" Target="../slideLayouts/slideLayout35.xml"/></Relationships>
</file>

<file path=ppt/slides/_rels/slide169.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69.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7.xml"/></Relationships>
</file>

<file path=ppt/slides/_rels/slide17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70.xml"/><Relationship Id="rId1" Type="http://schemas.openxmlformats.org/officeDocument/2006/relationships/slideLayout" Target="../slideLayouts/slideLayout35.xml"/><Relationship Id="rId4" Type="http://schemas.openxmlformats.org/officeDocument/2006/relationships/image" Target="../media/image191.png"/></Relationships>
</file>

<file path=ppt/slides/_rels/slide171.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71.xml"/><Relationship Id="rId1" Type="http://schemas.openxmlformats.org/officeDocument/2006/relationships/slideLayout" Target="../slideLayouts/slideLayout35.xml"/><Relationship Id="rId4" Type="http://schemas.openxmlformats.org/officeDocument/2006/relationships/image" Target="../media/image193.png"/></Relationships>
</file>

<file path=ppt/slides/_rels/slide172.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72.xml"/><Relationship Id="rId1" Type="http://schemas.openxmlformats.org/officeDocument/2006/relationships/slideLayout" Target="../slideLayouts/slideLayout35.xml"/></Relationships>
</file>

<file path=ppt/slides/_rels/slide173.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4.jpeg"/><Relationship Id="rId7" Type="http://schemas.openxmlformats.org/officeDocument/2006/relationships/image" Target="../media/image198.png"/><Relationship Id="rId2" Type="http://schemas.openxmlformats.org/officeDocument/2006/relationships/notesSlide" Target="../notesSlides/notesSlide173.xml"/><Relationship Id="rId1" Type="http://schemas.openxmlformats.org/officeDocument/2006/relationships/slideLayout" Target="../slideLayouts/slideLayout35.xml"/><Relationship Id="rId6" Type="http://schemas.openxmlformats.org/officeDocument/2006/relationships/image" Target="../media/image197.jpeg"/><Relationship Id="rId5" Type="http://schemas.openxmlformats.org/officeDocument/2006/relationships/image" Target="../media/image196.jpeg"/><Relationship Id="rId10" Type="http://schemas.openxmlformats.org/officeDocument/2006/relationships/image" Target="../media/image201.png"/><Relationship Id="rId4" Type="http://schemas.openxmlformats.org/officeDocument/2006/relationships/image" Target="../media/image195.jpeg"/><Relationship Id="rId9" Type="http://schemas.openxmlformats.org/officeDocument/2006/relationships/image" Target="../media/image200.jpeg"/></Relationships>
</file>

<file path=ppt/slides/_rels/slide174.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74.xml"/><Relationship Id="rId1" Type="http://schemas.openxmlformats.org/officeDocument/2006/relationships/slideLayout" Target="../slideLayouts/slideLayout35.xml"/><Relationship Id="rId5" Type="http://schemas.openxmlformats.org/officeDocument/2006/relationships/image" Target="../media/image204.png"/><Relationship Id="rId4" Type="http://schemas.openxmlformats.org/officeDocument/2006/relationships/image" Target="../media/image203.png"/></Relationships>
</file>

<file path=ppt/slides/_rels/slide175.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75.xml"/><Relationship Id="rId1" Type="http://schemas.openxmlformats.org/officeDocument/2006/relationships/slideLayout" Target="../slideLayouts/slideLayout35.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9.xml"/></Relationships>
</file>

<file path=ppt/slides/_rels/slide177.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77.xml"/><Relationship Id="rId1" Type="http://schemas.openxmlformats.org/officeDocument/2006/relationships/slideLayout" Target="../slideLayouts/slideLayout89.xml"/></Relationships>
</file>

<file path=ppt/slides/_rels/slide178.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78.xml"/><Relationship Id="rId1" Type="http://schemas.openxmlformats.org/officeDocument/2006/relationships/slideLayout" Target="../slideLayouts/slideLayout90.xml"/><Relationship Id="rId4" Type="http://schemas.openxmlformats.org/officeDocument/2006/relationships/image" Target="../media/image208.png"/></Relationships>
</file>

<file path=ppt/slides/_rels/slide179.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79.xml"/><Relationship Id="rId1" Type="http://schemas.openxmlformats.org/officeDocument/2006/relationships/slideLayout" Target="../slideLayouts/slideLayout90.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81.xml"/></Relationships>
</file>

<file path=ppt/slides/_rels/slide180.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80.xml"/><Relationship Id="rId1" Type="http://schemas.openxmlformats.org/officeDocument/2006/relationships/slideLayout" Target="../slideLayouts/slideLayout90.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11.png"/></Relationships>
</file>

<file path=ppt/slides/_rels/slide181.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81.xml"/><Relationship Id="rId1" Type="http://schemas.openxmlformats.org/officeDocument/2006/relationships/slideLayout" Target="../slideLayouts/slideLayout90.xml"/><Relationship Id="rId4" Type="http://schemas.openxmlformats.org/officeDocument/2006/relationships/image" Target="../media/image215.png"/></Relationships>
</file>

<file path=ppt/slides/_rels/slide182.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82.xml"/><Relationship Id="rId1" Type="http://schemas.openxmlformats.org/officeDocument/2006/relationships/slideLayout" Target="../slideLayouts/slideLayout90.xml"/><Relationship Id="rId4" Type="http://schemas.openxmlformats.org/officeDocument/2006/relationships/image" Target="../media/image217.png"/></Relationships>
</file>

<file path=ppt/slides/_rels/slide183.xml.rels><?xml version="1.0" encoding="UTF-8" standalone="yes"?>
<Relationships xmlns="http://schemas.openxmlformats.org/package/2006/relationships"><Relationship Id="rId8" Type="http://schemas.openxmlformats.org/officeDocument/2006/relationships/image" Target="../media/image223.png"/><Relationship Id="rId3" Type="http://schemas.openxmlformats.org/officeDocument/2006/relationships/image" Target="../media/image218.png"/><Relationship Id="rId7" Type="http://schemas.openxmlformats.org/officeDocument/2006/relationships/image" Target="../media/image222.png"/><Relationship Id="rId2" Type="http://schemas.openxmlformats.org/officeDocument/2006/relationships/notesSlide" Target="../notesSlides/notesSlide183.xml"/><Relationship Id="rId1" Type="http://schemas.openxmlformats.org/officeDocument/2006/relationships/slideLayout" Target="../slideLayouts/slideLayout90.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 Id="rId9" Type="http://schemas.openxmlformats.org/officeDocument/2006/relationships/image" Target="../media/image224.png"/></Relationships>
</file>

<file path=ppt/slides/_rels/slide184.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84.xml"/><Relationship Id="rId1" Type="http://schemas.openxmlformats.org/officeDocument/2006/relationships/slideLayout" Target="../slideLayouts/slideLayout90.xml"/><Relationship Id="rId6" Type="http://schemas.openxmlformats.org/officeDocument/2006/relationships/image" Target="../media/image228.png"/><Relationship Id="rId5" Type="http://schemas.openxmlformats.org/officeDocument/2006/relationships/image" Target="../media/image227.png"/><Relationship Id="rId4" Type="http://schemas.openxmlformats.org/officeDocument/2006/relationships/image" Target="../media/image226.png"/></Relationships>
</file>

<file path=ppt/slides/_rels/slide185.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85.xml"/><Relationship Id="rId1" Type="http://schemas.openxmlformats.org/officeDocument/2006/relationships/slideLayout" Target="../slideLayouts/slideLayout90.xml"/></Relationships>
</file>

<file path=ppt/slides/_rels/slide186.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86.xml"/><Relationship Id="rId1" Type="http://schemas.openxmlformats.org/officeDocument/2006/relationships/slideLayout" Target="../slideLayouts/slideLayout90.xml"/></Relationships>
</file>

<file path=ppt/slides/_rels/slide187.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87.xml"/><Relationship Id="rId1" Type="http://schemas.openxmlformats.org/officeDocument/2006/relationships/slideLayout" Target="../slideLayouts/slideLayout90.xml"/><Relationship Id="rId6" Type="http://schemas.openxmlformats.org/officeDocument/2006/relationships/image" Target="../media/image234.png"/><Relationship Id="rId5" Type="http://schemas.openxmlformats.org/officeDocument/2006/relationships/image" Target="../media/image233.png"/><Relationship Id="rId4" Type="http://schemas.openxmlformats.org/officeDocument/2006/relationships/image" Target="../media/image232.png"/></Relationships>
</file>

<file path=ppt/slides/_rels/slide188.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188.xml"/><Relationship Id="rId1" Type="http://schemas.openxmlformats.org/officeDocument/2006/relationships/slideLayout" Target="../slideLayouts/slideLayout90.xml"/><Relationship Id="rId5" Type="http://schemas.openxmlformats.org/officeDocument/2006/relationships/image" Target="../media/image237.png"/><Relationship Id="rId4" Type="http://schemas.openxmlformats.org/officeDocument/2006/relationships/image" Target="../media/image236.png"/></Relationships>
</file>

<file path=ppt/slides/_rels/slide189.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89.xml"/><Relationship Id="rId1" Type="http://schemas.openxmlformats.org/officeDocument/2006/relationships/slideLayout" Target="../slideLayouts/slideLayout90.xml"/><Relationship Id="rId5" Type="http://schemas.openxmlformats.org/officeDocument/2006/relationships/image" Target="../media/image240.png"/><Relationship Id="rId4" Type="http://schemas.openxmlformats.org/officeDocument/2006/relationships/image" Target="../media/image239.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81.xml"/></Relationships>
</file>

<file path=ppt/slides/_rels/slide190.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190.xml"/><Relationship Id="rId1" Type="http://schemas.openxmlformats.org/officeDocument/2006/relationships/slideLayout" Target="../slideLayouts/slideLayout90.xml"/><Relationship Id="rId5" Type="http://schemas.openxmlformats.org/officeDocument/2006/relationships/image" Target="../media/image243.png"/><Relationship Id="rId4" Type="http://schemas.openxmlformats.org/officeDocument/2006/relationships/image" Target="../media/image242.jpeg"/></Relationships>
</file>

<file path=ppt/slides/_rels/slide191.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191.xml"/><Relationship Id="rId1" Type="http://schemas.openxmlformats.org/officeDocument/2006/relationships/slideLayout" Target="../slideLayouts/slideLayout90.xml"/></Relationships>
</file>

<file path=ppt/slides/_rels/slide192.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192.xml"/><Relationship Id="rId1" Type="http://schemas.openxmlformats.org/officeDocument/2006/relationships/slideLayout" Target="../slideLayouts/slideLayout90.xml"/></Relationships>
</file>

<file path=ppt/slides/_rels/slide193.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193.xml"/><Relationship Id="rId1" Type="http://schemas.openxmlformats.org/officeDocument/2006/relationships/slideLayout" Target="../slideLayouts/slideLayout90.xml"/><Relationship Id="rId4" Type="http://schemas.openxmlformats.org/officeDocument/2006/relationships/image" Target="../media/image247.png"/></Relationships>
</file>

<file path=ppt/slides/_rels/slide194.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194.xml"/><Relationship Id="rId1" Type="http://schemas.openxmlformats.org/officeDocument/2006/relationships/slideLayout" Target="../slideLayouts/slideLayout90.xml"/><Relationship Id="rId4" Type="http://schemas.openxmlformats.org/officeDocument/2006/relationships/image" Target="../media/image249.png"/></Relationships>
</file>

<file path=ppt/slides/_rels/slide195.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95.xml"/><Relationship Id="rId1" Type="http://schemas.openxmlformats.org/officeDocument/2006/relationships/slideLayout" Target="../slideLayouts/slideLayout90.xml"/><Relationship Id="rId4" Type="http://schemas.openxmlformats.org/officeDocument/2006/relationships/image" Target="../media/image251.png"/></Relationships>
</file>

<file path=ppt/slides/_rels/slide196.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196.xml"/><Relationship Id="rId1" Type="http://schemas.openxmlformats.org/officeDocument/2006/relationships/slideLayout" Target="../slideLayouts/slideLayout90.xml"/><Relationship Id="rId6" Type="http://schemas.openxmlformats.org/officeDocument/2006/relationships/image" Target="../media/image255.png"/><Relationship Id="rId5" Type="http://schemas.openxmlformats.org/officeDocument/2006/relationships/image" Target="../media/image254.emf"/><Relationship Id="rId4" Type="http://schemas.openxmlformats.org/officeDocument/2006/relationships/image" Target="../media/image253.emf"/></Relationships>
</file>

<file path=ppt/slides/_rels/slide197.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197.xml"/><Relationship Id="rId1" Type="http://schemas.openxmlformats.org/officeDocument/2006/relationships/slideLayout" Target="../slideLayouts/slideLayout90.xml"/><Relationship Id="rId5" Type="http://schemas.openxmlformats.org/officeDocument/2006/relationships/image" Target="../media/image258.png"/><Relationship Id="rId4" Type="http://schemas.openxmlformats.org/officeDocument/2006/relationships/image" Target="../media/image257.png"/></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199.xml"/><Relationship Id="rId1" Type="http://schemas.openxmlformats.org/officeDocument/2006/relationships/slideLayout" Target="../slideLayouts/slideLayout75.xml"/><Relationship Id="rId4" Type="http://schemas.openxmlformats.org/officeDocument/2006/relationships/image" Target="../media/image260.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81.xml"/></Relationships>
</file>

<file path=ppt/slides/_rels/slide200.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200.xml"/><Relationship Id="rId1" Type="http://schemas.openxmlformats.org/officeDocument/2006/relationships/slideLayout" Target="../slideLayouts/slideLayout70.xml"/><Relationship Id="rId4" Type="http://schemas.openxmlformats.org/officeDocument/2006/relationships/image" Target="../media/image262.jpeg"/></Relationships>
</file>

<file path=ppt/slides/_rels/slide201.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201.xml"/><Relationship Id="rId1" Type="http://schemas.openxmlformats.org/officeDocument/2006/relationships/slideLayout" Target="../slideLayouts/slideLayout70.xml"/></Relationships>
</file>

<file path=ppt/slides/_rels/slide202.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202.xml"/><Relationship Id="rId1" Type="http://schemas.openxmlformats.org/officeDocument/2006/relationships/slideLayout" Target="../slideLayouts/slideLayout70.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70.xml"/></Relationships>
</file>

<file path=ppt/slides/_rels/slide204.xml.rels><?xml version="1.0" encoding="UTF-8" standalone="yes"?>
<Relationships xmlns="http://schemas.openxmlformats.org/package/2006/relationships"><Relationship Id="rId3" Type="http://schemas.openxmlformats.org/officeDocument/2006/relationships/image" Target="../media/image265.jpg"/><Relationship Id="rId2" Type="http://schemas.openxmlformats.org/officeDocument/2006/relationships/notesSlide" Target="../notesSlides/notesSlide204.xml"/><Relationship Id="rId1" Type="http://schemas.openxmlformats.org/officeDocument/2006/relationships/slideLayout" Target="../slideLayouts/slideLayout70.xml"/></Relationships>
</file>

<file path=ppt/slides/_rels/slide205.xml.rels><?xml version="1.0" encoding="UTF-8" standalone="yes"?>
<Relationships xmlns="http://schemas.openxmlformats.org/package/2006/relationships"><Relationship Id="rId3" Type="http://schemas.openxmlformats.org/officeDocument/2006/relationships/image" Target="../media/image266.jpg"/><Relationship Id="rId2" Type="http://schemas.openxmlformats.org/officeDocument/2006/relationships/notesSlide" Target="../notesSlides/notesSlide205.xml"/><Relationship Id="rId1" Type="http://schemas.openxmlformats.org/officeDocument/2006/relationships/slideLayout" Target="../slideLayouts/slideLayout70.xml"/></Relationships>
</file>

<file path=ppt/slides/_rels/slide206.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206.xml"/><Relationship Id="rId1" Type="http://schemas.openxmlformats.org/officeDocument/2006/relationships/slideLayout" Target="../slideLayouts/slideLayout70.xml"/></Relationships>
</file>

<file path=ppt/slides/_rels/slide207.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207.xml"/><Relationship Id="rId1" Type="http://schemas.openxmlformats.org/officeDocument/2006/relationships/slideLayout" Target="../slideLayouts/slideLayout70.xml"/></Relationships>
</file>

<file path=ppt/slides/_rels/slide208.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208.xml"/><Relationship Id="rId1" Type="http://schemas.openxmlformats.org/officeDocument/2006/relationships/slideLayout" Target="../slideLayouts/slideLayout70.xml"/></Relationships>
</file>

<file path=ppt/slides/_rels/slide209.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209.xml"/><Relationship Id="rId1" Type="http://schemas.openxmlformats.org/officeDocument/2006/relationships/slideLayout" Target="../slideLayouts/slideLayout70.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81.xml"/></Relationships>
</file>

<file path=ppt/slides/_rels/slide210.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210.xml"/><Relationship Id="rId1" Type="http://schemas.openxmlformats.org/officeDocument/2006/relationships/slideLayout" Target="../slideLayouts/slideLayout70.xml"/></Relationships>
</file>

<file path=ppt/slides/_rels/slide211.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211.xml"/><Relationship Id="rId1" Type="http://schemas.openxmlformats.org/officeDocument/2006/relationships/slideLayout" Target="../slideLayouts/slideLayout70.xml"/></Relationships>
</file>

<file path=ppt/slides/_rels/slide212.xml.rels><?xml version="1.0" encoding="UTF-8" standalone="yes"?>
<Relationships xmlns="http://schemas.openxmlformats.org/package/2006/relationships"><Relationship Id="rId3" Type="http://schemas.openxmlformats.org/officeDocument/2006/relationships/image" Target="../media/image272.jpg"/><Relationship Id="rId2" Type="http://schemas.openxmlformats.org/officeDocument/2006/relationships/notesSlide" Target="../notesSlides/notesSlide212.xml"/><Relationship Id="rId1" Type="http://schemas.openxmlformats.org/officeDocument/2006/relationships/slideLayout" Target="../slideLayouts/slideLayout70.xml"/></Relationships>
</file>

<file path=ppt/slides/_rels/slide213.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213.xml"/><Relationship Id="rId1" Type="http://schemas.openxmlformats.org/officeDocument/2006/relationships/slideLayout" Target="../slideLayouts/slideLayout70.xml"/></Relationships>
</file>

<file path=ppt/slides/_rels/slide214.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214.xml"/><Relationship Id="rId1" Type="http://schemas.openxmlformats.org/officeDocument/2006/relationships/slideLayout" Target="../slideLayouts/slideLayout70.xml"/></Relationships>
</file>

<file path=ppt/slides/_rels/slide215.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215.xml"/><Relationship Id="rId1" Type="http://schemas.openxmlformats.org/officeDocument/2006/relationships/slideLayout" Target="../slideLayouts/slideLayout70.xml"/><Relationship Id="rId4" Type="http://schemas.openxmlformats.org/officeDocument/2006/relationships/image" Target="../media/image275.jpg"/></Relationships>
</file>

<file path=ppt/slides/_rels/slide216.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216.xml"/><Relationship Id="rId1" Type="http://schemas.openxmlformats.org/officeDocument/2006/relationships/slideLayout" Target="../slideLayouts/slideLayout70.xml"/><Relationship Id="rId4" Type="http://schemas.openxmlformats.org/officeDocument/2006/relationships/image" Target="../media/image276.jpeg"/></Relationships>
</file>

<file path=ppt/slides/_rels/slide217.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217.xml"/><Relationship Id="rId1" Type="http://schemas.openxmlformats.org/officeDocument/2006/relationships/slideLayout" Target="../slideLayouts/slideLayout70.xml"/></Relationships>
</file>

<file path=ppt/slides/_rels/slide218.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218.xml"/><Relationship Id="rId1" Type="http://schemas.openxmlformats.org/officeDocument/2006/relationships/slideLayout" Target="../slideLayouts/slideLayout70.xml"/></Relationships>
</file>

<file path=ppt/slides/_rels/slide219.xml.rels><?xml version="1.0" encoding="UTF-8" standalone="yes"?>
<Relationships xmlns="http://schemas.openxmlformats.org/package/2006/relationships"><Relationship Id="rId3" Type="http://schemas.openxmlformats.org/officeDocument/2006/relationships/image" Target="../media/image278.jpg"/><Relationship Id="rId2" Type="http://schemas.openxmlformats.org/officeDocument/2006/relationships/notesSlide" Target="../notesSlides/notesSlide219.xml"/><Relationship Id="rId1" Type="http://schemas.openxmlformats.org/officeDocument/2006/relationships/slideLayout" Target="../slideLayouts/slideLayout70.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81.xml"/></Relationships>
</file>

<file path=ppt/slides/_rels/slide220.xml.rels><?xml version="1.0" encoding="UTF-8" standalone="yes"?>
<Relationships xmlns="http://schemas.openxmlformats.org/package/2006/relationships"><Relationship Id="rId3" Type="http://schemas.openxmlformats.org/officeDocument/2006/relationships/image" Target="../media/image279.jpg"/><Relationship Id="rId2" Type="http://schemas.openxmlformats.org/officeDocument/2006/relationships/notesSlide" Target="../notesSlides/notesSlide220.xml"/><Relationship Id="rId1" Type="http://schemas.openxmlformats.org/officeDocument/2006/relationships/slideLayout" Target="../slideLayouts/slideLayout70.xml"/></Relationships>
</file>

<file path=ppt/slides/_rels/slide221.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221.xml"/><Relationship Id="rId1" Type="http://schemas.openxmlformats.org/officeDocument/2006/relationships/slideLayout" Target="../slideLayouts/slideLayout70.xml"/></Relationships>
</file>

<file path=ppt/slides/_rels/slide222.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222.xml"/><Relationship Id="rId1" Type="http://schemas.openxmlformats.org/officeDocument/2006/relationships/slideLayout" Target="../slideLayouts/slideLayout70.xml"/></Relationships>
</file>

<file path=ppt/slides/_rels/slide223.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223.xml"/><Relationship Id="rId1" Type="http://schemas.openxmlformats.org/officeDocument/2006/relationships/slideLayout" Target="../slideLayouts/slideLayout70.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70.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70.xml"/></Relationships>
</file>

<file path=ppt/slides/_rels/slide226.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226.xml"/><Relationship Id="rId1" Type="http://schemas.openxmlformats.org/officeDocument/2006/relationships/slideLayout" Target="../slideLayouts/slideLayout70.xml"/></Relationships>
</file>

<file path=ppt/slides/_rels/slide227.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227.xml"/><Relationship Id="rId1" Type="http://schemas.openxmlformats.org/officeDocument/2006/relationships/slideLayout" Target="../slideLayouts/slideLayout70.xml"/></Relationships>
</file>

<file path=ppt/slides/_rels/slide228.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228.xml"/><Relationship Id="rId1" Type="http://schemas.openxmlformats.org/officeDocument/2006/relationships/slideLayout" Target="../slideLayouts/slideLayout70.xml"/></Relationships>
</file>

<file path=ppt/slides/_rels/slide229.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229.xml"/><Relationship Id="rId1" Type="http://schemas.openxmlformats.org/officeDocument/2006/relationships/slideLayout" Target="../slideLayouts/slideLayout70.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81.xml"/></Relationships>
</file>

<file path=ppt/slides/_rels/slide230.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230.xml"/><Relationship Id="rId1" Type="http://schemas.openxmlformats.org/officeDocument/2006/relationships/slideLayout" Target="../slideLayouts/slideLayout70.xml"/><Relationship Id="rId4" Type="http://schemas.openxmlformats.org/officeDocument/2006/relationships/image" Target="../media/image285.jpeg"/></Relationships>
</file>

<file path=ppt/slides/_rels/slide231.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231.xml"/><Relationship Id="rId1" Type="http://schemas.openxmlformats.org/officeDocument/2006/relationships/slideLayout" Target="../slideLayouts/slideLayout70.xml"/><Relationship Id="rId5" Type="http://schemas.openxmlformats.org/officeDocument/2006/relationships/image" Target="../media/image286.jpeg"/><Relationship Id="rId4" Type="http://schemas.openxmlformats.org/officeDocument/2006/relationships/image" Target="../media/image285.jpeg"/></Relationships>
</file>

<file path=ppt/slides/_rels/slide232.xml.rels><?xml version="1.0" encoding="UTF-8" standalone="yes"?>
<Relationships xmlns="http://schemas.openxmlformats.org/package/2006/relationships"><Relationship Id="rId3" Type="http://schemas.openxmlformats.org/officeDocument/2006/relationships/image" Target="../media/image287.jpg"/><Relationship Id="rId2" Type="http://schemas.openxmlformats.org/officeDocument/2006/relationships/notesSlide" Target="../notesSlides/notesSlide232.xml"/><Relationship Id="rId1" Type="http://schemas.openxmlformats.org/officeDocument/2006/relationships/slideLayout" Target="../slideLayouts/slideLayout70.xml"/></Relationships>
</file>

<file path=ppt/slides/_rels/slide233.xml.rels><?xml version="1.0" encoding="UTF-8" standalone="yes"?>
<Relationships xmlns="http://schemas.openxmlformats.org/package/2006/relationships"><Relationship Id="rId3" Type="http://schemas.openxmlformats.org/officeDocument/2006/relationships/image" Target="../media/image288.jpg"/><Relationship Id="rId2" Type="http://schemas.openxmlformats.org/officeDocument/2006/relationships/notesSlide" Target="../notesSlides/notesSlide233.xml"/><Relationship Id="rId1" Type="http://schemas.openxmlformats.org/officeDocument/2006/relationships/slideLayout" Target="../slideLayouts/slideLayout70.xml"/></Relationships>
</file>

<file path=ppt/slides/_rels/slide234.xml.rels><?xml version="1.0" encoding="UTF-8" standalone="yes"?>
<Relationships xmlns="http://schemas.openxmlformats.org/package/2006/relationships"><Relationship Id="rId3" Type="http://schemas.openxmlformats.org/officeDocument/2006/relationships/image" Target="../media/image289.jpg"/><Relationship Id="rId2" Type="http://schemas.openxmlformats.org/officeDocument/2006/relationships/notesSlide" Target="../notesSlides/notesSlide234.xml"/><Relationship Id="rId1" Type="http://schemas.openxmlformats.org/officeDocument/2006/relationships/slideLayout" Target="../slideLayouts/slideLayout70.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70.xml"/></Relationships>
</file>

<file path=ppt/slides/_rels/slide236.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236.xml"/><Relationship Id="rId1" Type="http://schemas.openxmlformats.org/officeDocument/2006/relationships/slideLayout" Target="../slideLayouts/slideLayout70.xml"/></Relationships>
</file>

<file path=ppt/slides/_rels/slide237.xml.rels><?xml version="1.0" encoding="UTF-8" standalone="yes"?>
<Relationships xmlns="http://schemas.openxmlformats.org/package/2006/relationships"><Relationship Id="rId3" Type="http://schemas.openxmlformats.org/officeDocument/2006/relationships/image" Target="../media/image291.gif"/><Relationship Id="rId2" Type="http://schemas.openxmlformats.org/officeDocument/2006/relationships/notesSlide" Target="../notesSlides/notesSlide237.xml"/><Relationship Id="rId1" Type="http://schemas.openxmlformats.org/officeDocument/2006/relationships/slideLayout" Target="../slideLayouts/slideLayout70.xml"/></Relationships>
</file>

<file path=ppt/slides/_rels/slide238.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238.xml"/><Relationship Id="rId1" Type="http://schemas.openxmlformats.org/officeDocument/2006/relationships/slideLayout" Target="../slideLayouts/slideLayout70.xml"/></Relationships>
</file>

<file path=ppt/slides/_rels/slide239.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239.xml"/><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81.xml"/></Relationships>
</file>

<file path=ppt/slides/_rels/slide240.xml.rels><?xml version="1.0" encoding="UTF-8" standalone="yes"?>
<Relationships xmlns="http://schemas.openxmlformats.org/package/2006/relationships"><Relationship Id="rId3" Type="http://schemas.openxmlformats.org/officeDocument/2006/relationships/image" Target="../media/image294.jpg"/><Relationship Id="rId2" Type="http://schemas.openxmlformats.org/officeDocument/2006/relationships/notesSlide" Target="../notesSlides/notesSlide240.xml"/><Relationship Id="rId1" Type="http://schemas.openxmlformats.org/officeDocument/2006/relationships/slideLayout" Target="../slideLayouts/slideLayout70.xml"/></Relationships>
</file>

<file path=ppt/slides/_rels/slide241.xml.rels><?xml version="1.0" encoding="UTF-8" standalone="yes"?>
<Relationships xmlns="http://schemas.openxmlformats.org/package/2006/relationships"><Relationship Id="rId3" Type="http://schemas.openxmlformats.org/officeDocument/2006/relationships/image" Target="../media/image294.jpg"/><Relationship Id="rId2" Type="http://schemas.openxmlformats.org/officeDocument/2006/relationships/notesSlide" Target="../notesSlides/notesSlide241.xml"/><Relationship Id="rId1" Type="http://schemas.openxmlformats.org/officeDocument/2006/relationships/slideLayout" Target="../slideLayouts/slideLayout70.xml"/><Relationship Id="rId4" Type="http://schemas.openxmlformats.org/officeDocument/2006/relationships/image" Target="../media/image295.jpeg"/></Relationships>
</file>

<file path=ppt/slides/_rels/slide242.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242.xml"/><Relationship Id="rId1" Type="http://schemas.openxmlformats.org/officeDocument/2006/relationships/slideLayout" Target="../slideLayouts/slideLayout70.xml"/></Relationships>
</file>

<file path=ppt/slides/_rels/slide243.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243.xml"/><Relationship Id="rId1" Type="http://schemas.openxmlformats.org/officeDocument/2006/relationships/slideLayout" Target="../slideLayouts/slideLayout70.xml"/></Relationships>
</file>

<file path=ppt/slides/_rels/slide244.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notesSlide" Target="../notesSlides/notesSlide244.xml"/><Relationship Id="rId1" Type="http://schemas.openxmlformats.org/officeDocument/2006/relationships/slideLayout" Target="../slideLayouts/slideLayout70.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70.xml"/></Relationships>
</file>

<file path=ppt/slides/_rels/slide246.xml.rels><?xml version="1.0" encoding="UTF-8" standalone="yes"?>
<Relationships xmlns="http://schemas.openxmlformats.org/package/2006/relationships"><Relationship Id="rId3" Type="http://schemas.openxmlformats.org/officeDocument/2006/relationships/image" Target="../media/image299.jpg"/><Relationship Id="rId2" Type="http://schemas.openxmlformats.org/officeDocument/2006/relationships/notesSlide" Target="../notesSlides/notesSlide246.xml"/><Relationship Id="rId1" Type="http://schemas.openxmlformats.org/officeDocument/2006/relationships/slideLayout" Target="../slideLayouts/slideLayout70.xml"/></Relationships>
</file>

<file path=ppt/slides/_rels/slide247.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247.xml"/><Relationship Id="rId1" Type="http://schemas.openxmlformats.org/officeDocument/2006/relationships/slideLayout" Target="../slideLayouts/slideLayout70.xml"/></Relationships>
</file>

<file path=ppt/slides/_rels/slide248.xml.rels><?xml version="1.0" encoding="UTF-8" standalone="yes"?>
<Relationships xmlns="http://schemas.openxmlformats.org/package/2006/relationships"><Relationship Id="rId3" Type="http://schemas.openxmlformats.org/officeDocument/2006/relationships/image" Target="../media/image301.jpg"/><Relationship Id="rId2" Type="http://schemas.openxmlformats.org/officeDocument/2006/relationships/notesSlide" Target="../notesSlides/notesSlide248.xml"/><Relationship Id="rId1" Type="http://schemas.openxmlformats.org/officeDocument/2006/relationships/slideLayout" Target="../slideLayouts/slideLayout70.xml"/></Relationships>
</file>

<file path=ppt/slides/_rels/slide249.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249.xml"/><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81.xml"/></Relationships>
</file>

<file path=ppt/slides/_rels/slide250.xml.rels><?xml version="1.0" encoding="UTF-8" standalone="yes"?>
<Relationships xmlns="http://schemas.openxmlformats.org/package/2006/relationships"><Relationship Id="rId3" Type="http://schemas.openxmlformats.org/officeDocument/2006/relationships/image" Target="../media/image303.jpeg"/><Relationship Id="rId2" Type="http://schemas.openxmlformats.org/officeDocument/2006/relationships/notesSlide" Target="../notesSlides/notesSlide250.xml"/><Relationship Id="rId1" Type="http://schemas.openxmlformats.org/officeDocument/2006/relationships/slideLayout" Target="../slideLayouts/slideLayout70.xml"/></Relationships>
</file>

<file path=ppt/slides/_rels/slide251.xml.rels><?xml version="1.0" encoding="UTF-8" standalone="yes"?>
<Relationships xmlns="http://schemas.openxmlformats.org/package/2006/relationships"><Relationship Id="rId3" Type="http://schemas.openxmlformats.org/officeDocument/2006/relationships/image" Target="../media/image304.jpeg"/><Relationship Id="rId2" Type="http://schemas.openxmlformats.org/officeDocument/2006/relationships/notesSlide" Target="../notesSlides/notesSlide251.xml"/><Relationship Id="rId1" Type="http://schemas.openxmlformats.org/officeDocument/2006/relationships/slideLayout" Target="../slideLayouts/slideLayout70.xml"/><Relationship Id="rId4" Type="http://schemas.openxmlformats.org/officeDocument/2006/relationships/image" Target="../media/image305.jpeg"/></Relationships>
</file>

<file path=ppt/slides/_rels/slide252.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notesSlide" Target="../notesSlides/notesSlide252.xml"/><Relationship Id="rId1" Type="http://schemas.openxmlformats.org/officeDocument/2006/relationships/slideLayout" Target="../slideLayouts/slideLayout70.xml"/></Relationships>
</file>

<file path=ppt/slides/_rels/slide253.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notesSlide" Target="../notesSlides/notesSlide253.xml"/><Relationship Id="rId1" Type="http://schemas.openxmlformats.org/officeDocument/2006/relationships/slideLayout" Target="../slideLayouts/slideLayout70.xml"/></Relationships>
</file>

<file path=ppt/slides/_rels/slide254.xml.rels><?xml version="1.0" encoding="UTF-8" standalone="yes"?>
<Relationships xmlns="http://schemas.openxmlformats.org/package/2006/relationships"><Relationship Id="rId3" Type="http://schemas.openxmlformats.org/officeDocument/2006/relationships/image" Target="../media/image308.jpg"/><Relationship Id="rId2" Type="http://schemas.openxmlformats.org/officeDocument/2006/relationships/notesSlide" Target="../notesSlides/notesSlide254.xml"/><Relationship Id="rId1" Type="http://schemas.openxmlformats.org/officeDocument/2006/relationships/slideLayout" Target="../slideLayouts/slideLayout70.xml"/></Relationships>
</file>

<file path=ppt/slides/_rels/slide255.xml.rels><?xml version="1.0" encoding="UTF-8" standalone="yes"?>
<Relationships xmlns="http://schemas.openxmlformats.org/package/2006/relationships"><Relationship Id="rId3" Type="http://schemas.openxmlformats.org/officeDocument/2006/relationships/image" Target="../media/image309.jpg"/><Relationship Id="rId2" Type="http://schemas.openxmlformats.org/officeDocument/2006/relationships/notesSlide" Target="../notesSlides/notesSlide255.xml"/><Relationship Id="rId1" Type="http://schemas.openxmlformats.org/officeDocument/2006/relationships/slideLayout" Target="../slideLayouts/slideLayout70.xml"/></Relationships>
</file>

<file path=ppt/slides/_rels/slide256.xml.rels><?xml version="1.0" encoding="UTF-8" standalone="yes"?>
<Relationships xmlns="http://schemas.openxmlformats.org/package/2006/relationships"><Relationship Id="rId3" Type="http://schemas.openxmlformats.org/officeDocument/2006/relationships/image" Target="../media/image310.jpg"/><Relationship Id="rId2" Type="http://schemas.openxmlformats.org/officeDocument/2006/relationships/notesSlide" Target="../notesSlides/notesSlide256.xml"/><Relationship Id="rId1" Type="http://schemas.openxmlformats.org/officeDocument/2006/relationships/slideLayout" Target="../slideLayouts/slideLayout70.xml"/></Relationships>
</file>

<file path=ppt/slides/_rels/slide257.xml.rels><?xml version="1.0" encoding="UTF-8" standalone="yes"?>
<Relationships xmlns="http://schemas.openxmlformats.org/package/2006/relationships"><Relationship Id="rId3" Type="http://schemas.openxmlformats.org/officeDocument/2006/relationships/image" Target="../media/image311.jpeg"/><Relationship Id="rId2" Type="http://schemas.openxmlformats.org/officeDocument/2006/relationships/notesSlide" Target="../notesSlides/notesSlide257.xml"/><Relationship Id="rId1" Type="http://schemas.openxmlformats.org/officeDocument/2006/relationships/slideLayout" Target="../slideLayouts/slideLayout70.xml"/></Relationships>
</file>

<file path=ppt/slides/_rels/slide258.xml.rels><?xml version="1.0" encoding="UTF-8" standalone="yes"?>
<Relationships xmlns="http://schemas.openxmlformats.org/package/2006/relationships"><Relationship Id="rId3" Type="http://schemas.openxmlformats.org/officeDocument/2006/relationships/image" Target="../media/image311.jpeg"/><Relationship Id="rId2" Type="http://schemas.openxmlformats.org/officeDocument/2006/relationships/notesSlide" Target="../notesSlides/notesSlide258.xml"/><Relationship Id="rId1" Type="http://schemas.openxmlformats.org/officeDocument/2006/relationships/slideLayout" Target="../slideLayouts/slideLayout70.xml"/></Relationships>
</file>

<file path=ppt/slides/_rels/slide259.xml.rels><?xml version="1.0" encoding="UTF-8" standalone="yes"?>
<Relationships xmlns="http://schemas.openxmlformats.org/package/2006/relationships"><Relationship Id="rId3" Type="http://schemas.openxmlformats.org/officeDocument/2006/relationships/image" Target="../media/image312.gif"/><Relationship Id="rId2" Type="http://schemas.openxmlformats.org/officeDocument/2006/relationships/notesSlide" Target="../notesSlides/notesSlide259.xml"/><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81.xml"/></Relationships>
</file>

<file path=ppt/slides/_rels/slide260.xml.rels><?xml version="1.0" encoding="UTF-8" standalone="yes"?>
<Relationships xmlns="http://schemas.openxmlformats.org/package/2006/relationships"><Relationship Id="rId3" Type="http://schemas.openxmlformats.org/officeDocument/2006/relationships/image" Target="../media/image313.jpeg"/><Relationship Id="rId7" Type="http://schemas.openxmlformats.org/officeDocument/2006/relationships/image" Target="../media/image317.jpeg"/><Relationship Id="rId2" Type="http://schemas.openxmlformats.org/officeDocument/2006/relationships/notesSlide" Target="../notesSlides/notesSlide260.xml"/><Relationship Id="rId1" Type="http://schemas.openxmlformats.org/officeDocument/2006/relationships/slideLayout" Target="../slideLayouts/slideLayout70.xml"/><Relationship Id="rId6" Type="http://schemas.openxmlformats.org/officeDocument/2006/relationships/image" Target="../media/image316.jpeg"/><Relationship Id="rId5" Type="http://schemas.openxmlformats.org/officeDocument/2006/relationships/image" Target="../media/image315.png"/><Relationship Id="rId4" Type="http://schemas.openxmlformats.org/officeDocument/2006/relationships/image" Target="../media/image314.png"/></Relationships>
</file>

<file path=ppt/slides/_rels/slide261.xml.rels><?xml version="1.0" encoding="UTF-8" standalone="yes"?>
<Relationships xmlns="http://schemas.openxmlformats.org/package/2006/relationships"><Relationship Id="rId3" Type="http://schemas.openxmlformats.org/officeDocument/2006/relationships/image" Target="../media/image318.jpeg"/><Relationship Id="rId7" Type="http://schemas.openxmlformats.org/officeDocument/2006/relationships/image" Target="../media/image322.jpeg"/><Relationship Id="rId2" Type="http://schemas.openxmlformats.org/officeDocument/2006/relationships/notesSlide" Target="../notesSlides/notesSlide261.xml"/><Relationship Id="rId1" Type="http://schemas.openxmlformats.org/officeDocument/2006/relationships/slideLayout" Target="../slideLayouts/slideLayout70.xml"/><Relationship Id="rId6" Type="http://schemas.openxmlformats.org/officeDocument/2006/relationships/image" Target="../media/image321.png"/><Relationship Id="rId5" Type="http://schemas.openxmlformats.org/officeDocument/2006/relationships/image" Target="../media/image320.jpeg"/><Relationship Id="rId4" Type="http://schemas.openxmlformats.org/officeDocument/2006/relationships/image" Target="../media/image319.jpeg"/></Relationships>
</file>

<file path=ppt/slides/_rels/slide262.xml.rels><?xml version="1.0" encoding="UTF-8" standalone="yes"?>
<Relationships xmlns="http://schemas.openxmlformats.org/package/2006/relationships"><Relationship Id="rId3" Type="http://schemas.openxmlformats.org/officeDocument/2006/relationships/image" Target="../media/image323.jpg"/><Relationship Id="rId2" Type="http://schemas.openxmlformats.org/officeDocument/2006/relationships/notesSlide" Target="../notesSlides/notesSlide262.xml"/><Relationship Id="rId1" Type="http://schemas.openxmlformats.org/officeDocument/2006/relationships/slideLayout" Target="../slideLayouts/slideLayout70.xml"/></Relationships>
</file>

<file path=ppt/slides/_rels/slide263.xml.rels><?xml version="1.0" encoding="UTF-8" standalone="yes"?>
<Relationships xmlns="http://schemas.openxmlformats.org/package/2006/relationships"><Relationship Id="rId3" Type="http://schemas.openxmlformats.org/officeDocument/2006/relationships/image" Target="../media/image324.jpeg"/><Relationship Id="rId2" Type="http://schemas.openxmlformats.org/officeDocument/2006/relationships/notesSlide" Target="../notesSlides/notesSlide263.xml"/><Relationship Id="rId1" Type="http://schemas.openxmlformats.org/officeDocument/2006/relationships/slideLayout" Target="../slideLayouts/slideLayout70.xml"/></Relationships>
</file>

<file path=ppt/slides/_rels/slide264.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notesSlide" Target="../notesSlides/notesSlide264.xml"/><Relationship Id="rId1" Type="http://schemas.openxmlformats.org/officeDocument/2006/relationships/slideLayout" Target="../slideLayouts/slideLayout70.xml"/></Relationships>
</file>

<file path=ppt/slides/_rels/slide265.xml.rels><?xml version="1.0" encoding="UTF-8" standalone="yes"?>
<Relationships xmlns="http://schemas.openxmlformats.org/package/2006/relationships"><Relationship Id="rId3" Type="http://schemas.openxmlformats.org/officeDocument/2006/relationships/image" Target="../media/image326.jpg"/><Relationship Id="rId2" Type="http://schemas.openxmlformats.org/officeDocument/2006/relationships/notesSlide" Target="../notesSlides/notesSlide265.xml"/><Relationship Id="rId1" Type="http://schemas.openxmlformats.org/officeDocument/2006/relationships/slideLayout" Target="../slideLayouts/slideLayout70.xml"/></Relationships>
</file>

<file path=ppt/slides/_rels/slide266.xml.rels><?xml version="1.0" encoding="UTF-8" standalone="yes"?>
<Relationships xmlns="http://schemas.openxmlformats.org/package/2006/relationships"><Relationship Id="rId3" Type="http://schemas.openxmlformats.org/officeDocument/2006/relationships/image" Target="../media/image312.gif"/><Relationship Id="rId2" Type="http://schemas.openxmlformats.org/officeDocument/2006/relationships/notesSlide" Target="../notesSlides/notesSlide266.xml"/><Relationship Id="rId1" Type="http://schemas.openxmlformats.org/officeDocument/2006/relationships/slideLayout" Target="../slideLayouts/slideLayout70.xml"/></Relationships>
</file>

<file path=ppt/slides/_rels/slide267.xml.rels><?xml version="1.0" encoding="UTF-8" standalone="yes"?>
<Relationships xmlns="http://schemas.openxmlformats.org/package/2006/relationships"><Relationship Id="rId3" Type="http://schemas.openxmlformats.org/officeDocument/2006/relationships/image" Target="../media/image312.gif"/><Relationship Id="rId2" Type="http://schemas.openxmlformats.org/officeDocument/2006/relationships/notesSlide" Target="../notesSlides/notesSlide267.xml"/><Relationship Id="rId1" Type="http://schemas.openxmlformats.org/officeDocument/2006/relationships/slideLayout" Target="../slideLayouts/slideLayout70.xml"/><Relationship Id="rId4" Type="http://schemas.openxmlformats.org/officeDocument/2006/relationships/image" Target="../media/image327.jpeg"/></Relationships>
</file>

<file path=ppt/slides/_rels/slide268.xml.rels><?xml version="1.0" encoding="UTF-8" standalone="yes"?>
<Relationships xmlns="http://schemas.openxmlformats.org/package/2006/relationships"><Relationship Id="rId3" Type="http://schemas.openxmlformats.org/officeDocument/2006/relationships/image" Target="../media/image288.jpg"/><Relationship Id="rId2" Type="http://schemas.openxmlformats.org/officeDocument/2006/relationships/notesSlide" Target="../notesSlides/notesSlide268.xml"/><Relationship Id="rId1" Type="http://schemas.openxmlformats.org/officeDocument/2006/relationships/slideLayout" Target="../slideLayouts/slideLayout70.xml"/></Relationships>
</file>

<file path=ppt/slides/_rels/slide269.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269.xml"/><Relationship Id="rId1" Type="http://schemas.openxmlformats.org/officeDocument/2006/relationships/slideLayout" Target="../slideLayouts/slideLayout70.xml"/><Relationship Id="rId4" Type="http://schemas.openxmlformats.org/officeDocument/2006/relationships/image" Target="../media/image276.jpeg"/></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81.xml"/></Relationships>
</file>

<file path=ppt/slides/_rels/slide270.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270.xml"/><Relationship Id="rId1" Type="http://schemas.openxmlformats.org/officeDocument/2006/relationships/slideLayout" Target="../slideLayouts/slideLayout70.xml"/></Relationships>
</file>

<file path=ppt/slides/_rels/slide271.xml.rels><?xml version="1.0" encoding="UTF-8" standalone="yes"?>
<Relationships xmlns="http://schemas.openxmlformats.org/package/2006/relationships"><Relationship Id="rId3" Type="http://schemas.openxmlformats.org/officeDocument/2006/relationships/image" Target="../media/image329.jpeg"/><Relationship Id="rId2" Type="http://schemas.openxmlformats.org/officeDocument/2006/relationships/notesSlide" Target="../notesSlides/notesSlide271.xml"/><Relationship Id="rId1" Type="http://schemas.openxmlformats.org/officeDocument/2006/relationships/slideLayout" Target="../slideLayouts/slideLayout70.xml"/></Relationships>
</file>

<file path=ppt/slides/_rels/slide272.xml.rels><?xml version="1.0" encoding="UTF-8" standalone="yes"?>
<Relationships xmlns="http://schemas.openxmlformats.org/package/2006/relationships"><Relationship Id="rId3" Type="http://schemas.openxmlformats.org/officeDocument/2006/relationships/image" Target="../media/image329.jpeg"/><Relationship Id="rId2" Type="http://schemas.openxmlformats.org/officeDocument/2006/relationships/notesSlide" Target="../notesSlides/notesSlide272.xml"/><Relationship Id="rId1" Type="http://schemas.openxmlformats.org/officeDocument/2006/relationships/slideLayout" Target="../slideLayouts/slideLayout70.xml"/></Relationships>
</file>

<file path=ppt/slides/_rels/slide273.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273.xml"/><Relationship Id="rId1" Type="http://schemas.openxmlformats.org/officeDocument/2006/relationships/slideLayout" Target="../slideLayouts/slideLayout75.xml"/><Relationship Id="rId4" Type="http://schemas.openxmlformats.org/officeDocument/2006/relationships/image" Target="../media/image260.png"/></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18.xml"/></Relationships>
</file>

<file path=ppt/slides/_rels/slide2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81.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1.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8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1.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1.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1.xml"/><Relationship Id="rId1" Type="http://schemas.openxmlformats.org/officeDocument/2006/relationships/slideLayout" Target="../slideLayouts/slideLayout8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1.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8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1.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81.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81.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8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0.xml"/><Relationship Id="rId1" Type="http://schemas.openxmlformats.org/officeDocument/2006/relationships/slideLayout" Target="../slideLayouts/slideLayout8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1.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2.xml"/><Relationship Id="rId1" Type="http://schemas.openxmlformats.org/officeDocument/2006/relationships/slideLayout" Target="../slideLayouts/slideLayout81.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8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1.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5.xml"/><Relationship Id="rId1" Type="http://schemas.openxmlformats.org/officeDocument/2006/relationships/slideLayout" Target="../slideLayouts/slideLayout8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8.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8.xml"/><Relationship Id="rId1" Type="http://schemas.openxmlformats.org/officeDocument/2006/relationships/slideLayout" Target="../slideLayouts/slideLayout61.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9.xml"/><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0.xml"/><Relationship Id="rId1" Type="http://schemas.openxmlformats.org/officeDocument/2006/relationships/slideLayout" Target="../slideLayouts/slideLayout61.xml"/><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1.xml"/><Relationship Id="rId1" Type="http://schemas.openxmlformats.org/officeDocument/2006/relationships/slideLayout" Target="../slideLayouts/slideLayout61.xml"/><Relationship Id="rId5" Type="http://schemas.openxmlformats.org/officeDocument/2006/relationships/image" Target="../media/image61.png"/><Relationship Id="rId4" Type="http://schemas.openxmlformats.org/officeDocument/2006/relationships/image" Target="../media/image63.jpeg"/></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2.xml"/><Relationship Id="rId1" Type="http://schemas.openxmlformats.org/officeDocument/2006/relationships/slideLayout" Target="../slideLayouts/slideLayout61.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61.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4.xml"/><Relationship Id="rId1" Type="http://schemas.openxmlformats.org/officeDocument/2006/relationships/slideLayout" Target="../slideLayouts/slideLayout61.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5.xml"/><Relationship Id="rId1" Type="http://schemas.openxmlformats.org/officeDocument/2006/relationships/slideLayout" Target="../slideLayouts/slideLayout61.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6.xml"/><Relationship Id="rId1" Type="http://schemas.openxmlformats.org/officeDocument/2006/relationships/slideLayout" Target="../slideLayouts/slideLayout61.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7.xml"/><Relationship Id="rId1" Type="http://schemas.openxmlformats.org/officeDocument/2006/relationships/slideLayout" Target="../slideLayouts/slideLayout61.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8.xml"/><Relationship Id="rId1" Type="http://schemas.openxmlformats.org/officeDocument/2006/relationships/slideLayout" Target="../slideLayouts/slideLayout53.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9.xml"/><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0.xml"/><Relationship Id="rId1" Type="http://schemas.openxmlformats.org/officeDocument/2006/relationships/slideLayout" Target="../slideLayouts/slideLayout61.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1.xml"/><Relationship Id="rId1" Type="http://schemas.openxmlformats.org/officeDocument/2006/relationships/slideLayout" Target="../slideLayouts/slideLayout61.xm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2.xml"/><Relationship Id="rId1" Type="http://schemas.openxmlformats.org/officeDocument/2006/relationships/slideLayout" Target="../slideLayouts/slideLayout53.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3.xml"/><Relationship Id="rId1" Type="http://schemas.openxmlformats.org/officeDocument/2006/relationships/slideLayout" Target="../slideLayouts/slideLayout61.xml"/></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4.xml"/><Relationship Id="rId1" Type="http://schemas.openxmlformats.org/officeDocument/2006/relationships/slideLayout" Target="../slideLayouts/slideLayout61.xml"/></Relationships>
</file>

<file path=ppt/slides/_rels/slide7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5.xml"/><Relationship Id="rId1" Type="http://schemas.openxmlformats.org/officeDocument/2006/relationships/slideLayout" Target="../slideLayouts/slideLayout61.xml"/></Relationships>
</file>

<file path=ppt/slides/_rels/slide7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6.xml"/><Relationship Id="rId1" Type="http://schemas.openxmlformats.org/officeDocument/2006/relationships/slideLayout" Target="../slideLayouts/slideLayout61.xml"/></Relationships>
</file>

<file path=ppt/slides/_rels/slide7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7.xml"/><Relationship Id="rId1" Type="http://schemas.openxmlformats.org/officeDocument/2006/relationships/slideLayout" Target="../slideLayouts/slideLayout61.xml"/></Relationships>
</file>

<file path=ppt/slides/_rels/slide7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8.xml"/><Relationship Id="rId1" Type="http://schemas.openxmlformats.org/officeDocument/2006/relationships/slideLayout" Target="../slideLayouts/slideLayout61.xml"/></Relationships>
</file>

<file path=ppt/slides/_rels/slide7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9.xml"/><Relationship Id="rId1" Type="http://schemas.openxmlformats.org/officeDocument/2006/relationships/slideLayout" Target="../slideLayouts/slideLayout61.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1.jpeg"/></Relationships>
</file>

<file path=ppt/slides/_rels/slide8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0.xml"/><Relationship Id="rId1" Type="http://schemas.openxmlformats.org/officeDocument/2006/relationships/slideLayout" Target="../slideLayouts/slideLayout61.xml"/></Relationships>
</file>

<file path=ppt/slides/_rels/slide8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1.xml"/><Relationship Id="rId1" Type="http://schemas.openxmlformats.org/officeDocument/2006/relationships/slideLayout" Target="../slideLayouts/slideLayout61.xml"/></Relationships>
</file>

<file path=ppt/slides/_rels/slide8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2.xml"/><Relationship Id="rId1" Type="http://schemas.openxmlformats.org/officeDocument/2006/relationships/slideLayout" Target="../slideLayouts/slideLayout61.xml"/><Relationship Id="rId4" Type="http://schemas.openxmlformats.org/officeDocument/2006/relationships/image" Target="../media/image87.jpeg"/></Relationships>
</file>

<file path=ppt/slides/_rels/slide8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3.xml"/><Relationship Id="rId1" Type="http://schemas.openxmlformats.org/officeDocument/2006/relationships/slideLayout" Target="../slideLayouts/slideLayout61.xml"/></Relationships>
</file>

<file path=ppt/slides/_rels/slide8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4.xml"/><Relationship Id="rId1" Type="http://schemas.openxmlformats.org/officeDocument/2006/relationships/slideLayout" Target="../slideLayouts/slideLayout61.xml"/></Relationships>
</file>

<file path=ppt/slides/_rels/slide8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5.xml"/><Relationship Id="rId1" Type="http://schemas.openxmlformats.org/officeDocument/2006/relationships/slideLayout" Target="../slideLayouts/slideLayout61.xml"/></Relationships>
</file>

<file path=ppt/slides/_rels/slide8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6.xml"/><Relationship Id="rId1" Type="http://schemas.openxmlformats.org/officeDocument/2006/relationships/slideLayout" Target="../slideLayouts/slideLayout61.xml"/><Relationship Id="rId4" Type="http://schemas.openxmlformats.org/officeDocument/2006/relationships/image" Target="../media/image92.jpeg"/></Relationships>
</file>

<file path=ppt/slides/_rels/slide8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7.xml"/><Relationship Id="rId1" Type="http://schemas.openxmlformats.org/officeDocument/2006/relationships/slideLayout" Target="../slideLayouts/slideLayout61.xml"/></Relationships>
</file>

<file path=ppt/slides/_rels/slide8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8.xml"/><Relationship Id="rId1" Type="http://schemas.openxmlformats.org/officeDocument/2006/relationships/slideLayout" Target="../slideLayouts/slideLayout63.xml"/></Relationships>
</file>

<file path=ppt/slides/_rels/slide8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9.xml"/><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0.xml"/><Relationship Id="rId1" Type="http://schemas.openxmlformats.org/officeDocument/2006/relationships/slideLayout" Target="../slideLayouts/slideLayout63.xml"/></Relationships>
</file>

<file path=ppt/slides/_rels/slide9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1.xml"/><Relationship Id="rId1" Type="http://schemas.openxmlformats.org/officeDocument/2006/relationships/slideLayout" Target="../slideLayouts/slideLayout63.xml"/></Relationships>
</file>

<file path=ppt/slides/_rels/slide9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2.xml"/><Relationship Id="rId1" Type="http://schemas.openxmlformats.org/officeDocument/2006/relationships/slideLayout" Target="../slideLayouts/slideLayout63.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9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3.xml"/><Relationship Id="rId1" Type="http://schemas.openxmlformats.org/officeDocument/2006/relationships/slideLayout" Target="../slideLayouts/slideLayout61.xml"/></Relationships>
</file>

<file path=ppt/slides/_rels/slide9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5.xml"/><Relationship Id="rId1" Type="http://schemas.openxmlformats.org/officeDocument/2006/relationships/slideLayout" Target="../slideLayouts/slideLayout61.xml"/></Relationships>
</file>

<file path=ppt/slides/_rels/slide9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6.xml"/><Relationship Id="rId1" Type="http://schemas.openxmlformats.org/officeDocument/2006/relationships/slideLayout" Target="../slideLayouts/slideLayout61.xml"/></Relationships>
</file>

<file path=ppt/slides/_rels/slide9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7.xml"/><Relationship Id="rId1" Type="http://schemas.openxmlformats.org/officeDocument/2006/relationships/slideLayout" Target="../slideLayouts/slideLayout61.xml"/></Relationships>
</file>

<file path=ppt/slides/_rels/slide9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8.xml"/><Relationship Id="rId1" Type="http://schemas.openxmlformats.org/officeDocument/2006/relationships/slideLayout" Target="../slideLayouts/slideLayout61.xml"/></Relationships>
</file>

<file path=ppt/slides/_rels/slide9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9.xml"/><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9" name="Rectangle 7"/>
          <p:cNvSpPr>
            <a:spLocks noChangeArrowheads="1"/>
          </p:cNvSpPr>
          <p:nvPr/>
        </p:nvSpPr>
        <p:spPr bwMode="auto">
          <a:xfrm>
            <a:off x="-247650" y="2349500"/>
            <a:ext cx="2667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80000"/>
              </a:lnSpc>
              <a:spcBef>
                <a:spcPct val="20000"/>
              </a:spcBef>
            </a:pPr>
            <a:r>
              <a:rPr kumimoji="0" lang="en-US" altLang="en-US" sz="1900" b="1" dirty="0" smtClean="0">
                <a:solidFill>
                  <a:srgbClr val="FFFFFF"/>
                </a:solidFill>
                <a:ea typeface="+mn-ea"/>
              </a:rPr>
              <a:t>Richard Rouse III</a:t>
            </a:r>
          </a:p>
          <a:p>
            <a:pPr algn="r">
              <a:lnSpc>
                <a:spcPct val="80000"/>
              </a:lnSpc>
              <a:spcBef>
                <a:spcPct val="20000"/>
              </a:spcBef>
            </a:pPr>
            <a:endParaRPr kumimoji="0" lang="en-US" altLang="en-US" sz="1900" b="1" dirty="0" smtClean="0">
              <a:solidFill>
                <a:srgbClr val="FFFFFF"/>
              </a:solidFill>
              <a:ea typeface="+mn-ea"/>
            </a:endParaRPr>
          </a:p>
          <a:p>
            <a:pPr algn="r">
              <a:lnSpc>
                <a:spcPct val="80000"/>
              </a:lnSpc>
              <a:spcBef>
                <a:spcPct val="20000"/>
              </a:spcBef>
            </a:pPr>
            <a:endParaRPr kumimoji="0" lang="en-US" altLang="en-US" sz="1900" b="1" dirty="0" smtClean="0">
              <a:solidFill>
                <a:srgbClr val="FFFFFF"/>
              </a:solidFill>
              <a:ea typeface="+mn-ea"/>
            </a:endParaRPr>
          </a:p>
          <a:p>
            <a:pPr algn="r">
              <a:lnSpc>
                <a:spcPct val="80000"/>
              </a:lnSpc>
              <a:spcBef>
                <a:spcPct val="20000"/>
              </a:spcBef>
            </a:pPr>
            <a:r>
              <a:rPr kumimoji="0" lang="en-US" altLang="en-US" sz="1900" b="1" dirty="0" err="1" smtClean="0">
                <a:solidFill>
                  <a:srgbClr val="FFFFFF"/>
                </a:solidFill>
                <a:ea typeface="+mn-ea"/>
              </a:rPr>
              <a:t>Nels</a:t>
            </a:r>
            <a:r>
              <a:rPr kumimoji="0" lang="en-US" altLang="en-US" sz="1900" b="1" dirty="0" smtClean="0">
                <a:solidFill>
                  <a:srgbClr val="FFFFFF"/>
                </a:solidFill>
                <a:ea typeface="+mn-ea"/>
              </a:rPr>
              <a:t> Anderson</a:t>
            </a:r>
          </a:p>
          <a:p>
            <a:pPr algn="r">
              <a:lnSpc>
                <a:spcPct val="80000"/>
              </a:lnSpc>
              <a:spcBef>
                <a:spcPct val="20000"/>
              </a:spcBef>
            </a:pPr>
            <a:r>
              <a:rPr kumimoji="0" lang="en-US" altLang="en-US" sz="1900" b="1" dirty="0" smtClean="0">
                <a:solidFill>
                  <a:srgbClr val="FFFFFF"/>
                </a:solidFill>
                <a:ea typeface="+mn-ea"/>
              </a:rPr>
              <a:t>Chris </a:t>
            </a:r>
            <a:r>
              <a:rPr kumimoji="0" lang="en-US" altLang="en-US" sz="1900" b="1" dirty="0" err="1" smtClean="0">
                <a:solidFill>
                  <a:srgbClr val="FFFFFF"/>
                </a:solidFill>
                <a:ea typeface="+mn-ea"/>
              </a:rPr>
              <a:t>Avellone</a:t>
            </a:r>
            <a:endParaRPr kumimoji="0" lang="en-US" altLang="en-US" sz="1900" b="1" dirty="0" smtClean="0">
              <a:solidFill>
                <a:srgbClr val="FFFFFF"/>
              </a:solidFill>
              <a:ea typeface="+mn-ea"/>
            </a:endParaRPr>
          </a:p>
          <a:p>
            <a:pPr algn="r">
              <a:lnSpc>
                <a:spcPct val="80000"/>
              </a:lnSpc>
              <a:spcBef>
                <a:spcPct val="20000"/>
              </a:spcBef>
            </a:pPr>
            <a:r>
              <a:rPr kumimoji="0" lang="en-US" altLang="en-US" sz="1900" b="1" dirty="0" smtClean="0">
                <a:solidFill>
                  <a:srgbClr val="FFFFFF"/>
                </a:solidFill>
                <a:ea typeface="+mn-ea"/>
              </a:rPr>
              <a:t>Kim McAuliffe</a:t>
            </a:r>
          </a:p>
          <a:p>
            <a:pPr algn="r">
              <a:lnSpc>
                <a:spcPct val="80000"/>
              </a:lnSpc>
              <a:spcBef>
                <a:spcPct val="20000"/>
              </a:spcBef>
            </a:pPr>
            <a:r>
              <a:rPr kumimoji="0" lang="en-US" altLang="en-US" sz="1900" b="1" dirty="0" smtClean="0">
                <a:solidFill>
                  <a:srgbClr val="FFFFFF"/>
                </a:solidFill>
                <a:ea typeface="+mn-ea"/>
              </a:rPr>
              <a:t>Laralyn McWilliams</a:t>
            </a:r>
          </a:p>
          <a:p>
            <a:pPr algn="r">
              <a:lnSpc>
                <a:spcPct val="80000"/>
              </a:lnSpc>
              <a:spcBef>
                <a:spcPct val="20000"/>
              </a:spcBef>
            </a:pPr>
            <a:r>
              <a:rPr kumimoji="0" lang="en-US" altLang="en-US" sz="1900" b="1" dirty="0" smtClean="0">
                <a:solidFill>
                  <a:srgbClr val="FFFFFF"/>
                </a:solidFill>
                <a:ea typeface="+mn-ea"/>
              </a:rPr>
              <a:t>Dan Teasdale</a:t>
            </a:r>
          </a:p>
          <a:p>
            <a:pPr algn="r">
              <a:lnSpc>
                <a:spcPct val="80000"/>
              </a:lnSpc>
              <a:spcBef>
                <a:spcPct val="20000"/>
              </a:spcBef>
            </a:pPr>
            <a:endParaRPr kumimoji="0" lang="en-US" altLang="en-US" sz="1000" b="1" dirty="0" smtClean="0">
              <a:solidFill>
                <a:srgbClr val="FFFFFF"/>
              </a:solidFill>
              <a:ea typeface="+mn-ea"/>
            </a:endParaRPr>
          </a:p>
          <a:p>
            <a:pPr algn="r">
              <a:lnSpc>
                <a:spcPct val="80000"/>
              </a:lnSpc>
              <a:spcBef>
                <a:spcPct val="20000"/>
              </a:spcBef>
            </a:pPr>
            <a:endParaRPr kumimoji="0" lang="en-US" altLang="en-US" sz="1800" b="1" dirty="0" smtClean="0">
              <a:solidFill>
                <a:srgbClr val="FFFFFF"/>
              </a:solidFill>
              <a:ea typeface="+mn-ea"/>
            </a:endParaRPr>
          </a:p>
          <a:p>
            <a:pPr algn="r">
              <a:lnSpc>
                <a:spcPct val="80000"/>
              </a:lnSpc>
              <a:spcBef>
                <a:spcPct val="20000"/>
              </a:spcBef>
            </a:pPr>
            <a:endParaRPr kumimoji="0" lang="en-US" altLang="en-US" sz="1800" b="1" dirty="0" smtClean="0">
              <a:solidFill>
                <a:srgbClr val="FFFFFF"/>
              </a:solidFill>
              <a:ea typeface="+mn-ea"/>
            </a:endParaRPr>
          </a:p>
          <a:p>
            <a:pPr>
              <a:lnSpc>
                <a:spcPct val="80000"/>
              </a:lnSpc>
              <a:spcBef>
                <a:spcPct val="20000"/>
              </a:spcBef>
              <a:buFontTx/>
              <a:buChar char="•"/>
            </a:pPr>
            <a:endParaRPr kumimoji="0" lang="en-US" altLang="en-US" sz="1800" b="1" dirty="0" smtClean="0">
              <a:solidFill>
                <a:srgbClr val="FFFFFF"/>
              </a:solidFill>
              <a:ea typeface="+mn-ea"/>
            </a:endParaRPr>
          </a:p>
          <a:p>
            <a:pPr>
              <a:lnSpc>
                <a:spcPct val="80000"/>
              </a:lnSpc>
              <a:spcBef>
                <a:spcPct val="20000"/>
              </a:spcBef>
              <a:buFontTx/>
              <a:buChar char="•"/>
            </a:pPr>
            <a:endParaRPr kumimoji="0" lang="en-US" altLang="en-US" sz="1800" b="1" dirty="0" smtClean="0">
              <a:solidFill>
                <a:srgbClr val="FFFFFF"/>
              </a:solidFill>
              <a:ea typeface="+mn-ea"/>
            </a:endParaRPr>
          </a:p>
          <a:p>
            <a:pPr>
              <a:lnSpc>
                <a:spcPct val="80000"/>
              </a:lnSpc>
              <a:spcBef>
                <a:spcPct val="20000"/>
              </a:spcBef>
              <a:buFontTx/>
              <a:buChar char="•"/>
            </a:pPr>
            <a:endParaRPr kumimoji="0" lang="en-US" altLang="en-US" sz="1800" b="1" dirty="0" smtClean="0">
              <a:solidFill>
                <a:srgbClr val="FFFFFF"/>
              </a:solidFill>
              <a:ea typeface="+mn-ea"/>
            </a:endParaRPr>
          </a:p>
        </p:txBody>
      </p:sp>
      <p:sp>
        <p:nvSpPr>
          <p:cNvPr id="4102" name="Rectangle 17"/>
          <p:cNvSpPr>
            <a:spLocks noChangeArrowheads="1"/>
          </p:cNvSpPr>
          <p:nvPr/>
        </p:nvSpPr>
        <p:spPr bwMode="auto">
          <a:xfrm>
            <a:off x="2324100" y="2351088"/>
            <a:ext cx="2143125" cy="342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spcBef>
                <a:spcPct val="20000"/>
              </a:spcBef>
            </a:pPr>
            <a:r>
              <a:rPr kumimoji="0" lang="en-US" altLang="en-US" sz="1900" b="1" dirty="0" smtClean="0">
                <a:solidFill>
                  <a:srgbClr val="FFFFFF"/>
                </a:solidFill>
                <a:ea typeface="+mn-ea"/>
              </a:rPr>
              <a:t>@</a:t>
            </a:r>
            <a:r>
              <a:rPr kumimoji="0" lang="en-US" altLang="en-US" sz="1900" b="1" dirty="0" err="1" smtClean="0">
                <a:solidFill>
                  <a:srgbClr val="FFFFFF"/>
                </a:solidFill>
                <a:ea typeface="+mn-ea"/>
              </a:rPr>
              <a:t>richardrouseiii</a:t>
            </a:r>
            <a:endParaRPr kumimoji="0" lang="en-US" altLang="en-US" sz="1900" b="1" dirty="0" smtClean="0">
              <a:solidFill>
                <a:srgbClr val="FFFFFF"/>
              </a:solidFill>
              <a:ea typeface="+mn-ea"/>
            </a:endParaRPr>
          </a:p>
          <a:p>
            <a:pPr>
              <a:lnSpc>
                <a:spcPct val="80000"/>
              </a:lnSpc>
              <a:spcBef>
                <a:spcPct val="20000"/>
              </a:spcBef>
            </a:pPr>
            <a:endParaRPr kumimoji="0" lang="en-US" altLang="en-US" sz="1900" b="1" dirty="0" smtClean="0">
              <a:solidFill>
                <a:srgbClr val="FFFFFF"/>
              </a:solidFill>
              <a:ea typeface="+mn-ea"/>
            </a:endParaRPr>
          </a:p>
          <a:p>
            <a:pPr>
              <a:lnSpc>
                <a:spcPct val="80000"/>
              </a:lnSpc>
              <a:spcBef>
                <a:spcPct val="20000"/>
              </a:spcBef>
            </a:pPr>
            <a:endParaRPr kumimoji="0" lang="en-US" altLang="en-US" sz="1900" b="1" dirty="0" smtClean="0">
              <a:solidFill>
                <a:srgbClr val="FFFFFF"/>
              </a:solidFill>
              <a:ea typeface="+mn-ea"/>
            </a:endParaRPr>
          </a:p>
          <a:p>
            <a:pPr>
              <a:lnSpc>
                <a:spcPct val="80000"/>
              </a:lnSpc>
              <a:spcBef>
                <a:spcPct val="20000"/>
              </a:spcBef>
            </a:pPr>
            <a:r>
              <a:rPr kumimoji="0" lang="en-US" altLang="en-US" sz="1900" b="1" dirty="0" smtClean="0">
                <a:solidFill>
                  <a:srgbClr val="FFFFFF"/>
                </a:solidFill>
                <a:ea typeface="+mn-ea"/>
              </a:rPr>
              <a:t>@</a:t>
            </a:r>
            <a:r>
              <a:rPr kumimoji="0" lang="en-US" altLang="en-US" sz="1900" b="1" dirty="0" err="1" smtClean="0">
                <a:solidFill>
                  <a:srgbClr val="FFFFFF"/>
                </a:solidFill>
                <a:ea typeface="+mn-ea"/>
              </a:rPr>
              <a:t>nelsormensch</a:t>
            </a:r>
            <a:endParaRPr kumimoji="0" lang="en-US" altLang="en-US" sz="1900" b="1" dirty="0" smtClean="0">
              <a:solidFill>
                <a:srgbClr val="FFFFFF"/>
              </a:solidFill>
              <a:ea typeface="+mn-ea"/>
            </a:endParaRPr>
          </a:p>
          <a:p>
            <a:pPr>
              <a:lnSpc>
                <a:spcPct val="80000"/>
              </a:lnSpc>
              <a:spcBef>
                <a:spcPct val="20000"/>
              </a:spcBef>
            </a:pPr>
            <a:r>
              <a:rPr kumimoji="0" lang="en-US" altLang="en-US" sz="1900" b="1" dirty="0" smtClean="0">
                <a:solidFill>
                  <a:srgbClr val="FFFFFF"/>
                </a:solidFill>
                <a:ea typeface="+mn-ea"/>
              </a:rPr>
              <a:t>@</a:t>
            </a:r>
            <a:r>
              <a:rPr kumimoji="0" lang="en-US" altLang="en-US" sz="1900" b="1" dirty="0" err="1" smtClean="0">
                <a:solidFill>
                  <a:srgbClr val="FFFFFF"/>
                </a:solidFill>
                <a:ea typeface="+mn-ea"/>
              </a:rPr>
              <a:t>ChrisAvellone</a:t>
            </a:r>
            <a:endParaRPr kumimoji="0" lang="en-US" altLang="en-US" sz="1900" b="1" dirty="0" smtClean="0">
              <a:solidFill>
                <a:srgbClr val="FFFFFF"/>
              </a:solidFill>
              <a:ea typeface="+mn-ea"/>
            </a:endParaRPr>
          </a:p>
          <a:p>
            <a:pPr>
              <a:lnSpc>
                <a:spcPct val="80000"/>
              </a:lnSpc>
              <a:spcBef>
                <a:spcPct val="20000"/>
              </a:spcBef>
            </a:pPr>
            <a:r>
              <a:rPr kumimoji="0" lang="en-US" altLang="en-US" sz="1900" b="1" dirty="0" smtClean="0">
                <a:solidFill>
                  <a:srgbClr val="FFFFFF"/>
                </a:solidFill>
                <a:ea typeface="+mn-ea"/>
              </a:rPr>
              <a:t>@</a:t>
            </a:r>
            <a:r>
              <a:rPr kumimoji="0" lang="en-US" altLang="en-US" sz="1900" b="1" dirty="0" err="1" smtClean="0">
                <a:solidFill>
                  <a:srgbClr val="FFFFFF"/>
                </a:solidFill>
                <a:ea typeface="+mn-ea"/>
              </a:rPr>
              <a:t>EnameledKoi</a:t>
            </a:r>
            <a:endParaRPr kumimoji="0" lang="en-US" altLang="en-US" sz="1900" b="1" dirty="0" smtClean="0">
              <a:solidFill>
                <a:srgbClr val="FFFFFF"/>
              </a:solidFill>
              <a:ea typeface="+mn-ea"/>
            </a:endParaRPr>
          </a:p>
          <a:p>
            <a:pPr>
              <a:lnSpc>
                <a:spcPct val="80000"/>
              </a:lnSpc>
              <a:spcBef>
                <a:spcPct val="20000"/>
              </a:spcBef>
            </a:pPr>
            <a:r>
              <a:rPr kumimoji="0" lang="en-US" altLang="en-US" sz="1900" b="1" dirty="0" smtClean="0">
                <a:solidFill>
                  <a:srgbClr val="FFFFFF"/>
                </a:solidFill>
                <a:ea typeface="+mn-ea"/>
              </a:rPr>
              <a:t>@</a:t>
            </a:r>
            <a:r>
              <a:rPr kumimoji="0" lang="en-US" altLang="en-US" sz="1900" b="1" dirty="0" err="1" smtClean="0">
                <a:solidFill>
                  <a:srgbClr val="FFFFFF"/>
                </a:solidFill>
                <a:ea typeface="+mn-ea"/>
              </a:rPr>
              <a:t>laralyn</a:t>
            </a:r>
            <a:endParaRPr kumimoji="0" lang="en-US" altLang="en-US" sz="1900" b="1" dirty="0" smtClean="0">
              <a:solidFill>
                <a:srgbClr val="FFFFFF"/>
              </a:solidFill>
              <a:ea typeface="+mn-ea"/>
            </a:endParaRPr>
          </a:p>
          <a:p>
            <a:pPr>
              <a:lnSpc>
                <a:spcPct val="80000"/>
              </a:lnSpc>
              <a:spcBef>
                <a:spcPct val="20000"/>
              </a:spcBef>
            </a:pPr>
            <a:r>
              <a:rPr kumimoji="0" lang="en-US" altLang="en-US" sz="1900" b="1" dirty="0" smtClean="0">
                <a:solidFill>
                  <a:srgbClr val="FFFFFF"/>
                </a:solidFill>
                <a:ea typeface="+mn-ea"/>
              </a:rPr>
              <a:t>@</a:t>
            </a:r>
            <a:r>
              <a:rPr kumimoji="0" lang="en-US" altLang="en-US" sz="1900" b="1" dirty="0" err="1" smtClean="0">
                <a:solidFill>
                  <a:srgbClr val="FFFFFF"/>
                </a:solidFill>
                <a:ea typeface="+mn-ea"/>
              </a:rPr>
              <a:t>DeliciousBees</a:t>
            </a:r>
            <a:endParaRPr kumimoji="0" lang="en-US" altLang="en-US" sz="1900" b="1" dirty="0" smtClean="0">
              <a:solidFill>
                <a:srgbClr val="FFFFFF"/>
              </a:solidFill>
              <a:ea typeface="+mn-ea"/>
            </a:endParaRPr>
          </a:p>
        </p:txBody>
      </p:sp>
      <p:sp>
        <p:nvSpPr>
          <p:cNvPr id="4103" name="Rectangle 16"/>
          <p:cNvSpPr>
            <a:spLocks noChangeArrowheads="1"/>
          </p:cNvSpPr>
          <p:nvPr/>
        </p:nvSpPr>
        <p:spPr bwMode="auto">
          <a:xfrm>
            <a:off x="123825" y="2119477"/>
            <a:ext cx="4419600" cy="69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spcBef>
                <a:spcPct val="20000"/>
              </a:spcBef>
            </a:pPr>
            <a:r>
              <a:rPr kumimoji="0" lang="en-US" altLang="en-US" sz="1600" b="1" i="1" dirty="0" smtClean="0">
                <a:solidFill>
                  <a:srgbClr val="FFFFFF"/>
                </a:solidFill>
                <a:ea typeface="+mn-ea"/>
              </a:rPr>
              <a:t>Your host</a:t>
            </a:r>
          </a:p>
          <a:p>
            <a:pPr algn="ctr">
              <a:lnSpc>
                <a:spcPct val="80000"/>
              </a:lnSpc>
              <a:spcBef>
                <a:spcPct val="20000"/>
              </a:spcBef>
            </a:pPr>
            <a:endParaRPr kumimoji="0" lang="en-US" altLang="en-US" sz="1600" b="1" i="1" dirty="0">
              <a:solidFill>
                <a:srgbClr val="FFFFFF"/>
              </a:solidFill>
              <a:ea typeface="+mn-ea"/>
            </a:endParaRPr>
          </a:p>
          <a:p>
            <a:pPr algn="ctr">
              <a:lnSpc>
                <a:spcPct val="80000"/>
              </a:lnSpc>
              <a:spcBef>
                <a:spcPct val="20000"/>
              </a:spcBef>
            </a:pPr>
            <a:endParaRPr kumimoji="0" lang="en-US" altLang="en-US" sz="1600" b="1" i="1" dirty="0" smtClean="0">
              <a:solidFill>
                <a:srgbClr val="FFFFFF"/>
              </a:solidFill>
              <a:ea typeface="+mn-ea"/>
            </a:endParaRPr>
          </a:p>
          <a:p>
            <a:pPr algn="ctr">
              <a:lnSpc>
                <a:spcPct val="80000"/>
              </a:lnSpc>
              <a:spcBef>
                <a:spcPct val="20000"/>
              </a:spcBef>
            </a:pPr>
            <a:r>
              <a:rPr kumimoji="0" lang="en-US" altLang="en-US" sz="1600" b="1" i="1" dirty="0" smtClean="0">
                <a:solidFill>
                  <a:srgbClr val="FFFFFF"/>
                </a:solidFill>
                <a:ea typeface="+mn-ea"/>
              </a:rPr>
              <a:t>with</a:t>
            </a: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657725"/>
            <a:ext cx="9143980" cy="407405"/>
          </a:xfrm>
          <a:prstGeom prst="rect">
            <a:avLst/>
          </a:prstGeom>
        </p:spPr>
      </p:pic>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r="-927"/>
          <a:stretch/>
        </p:blipFill>
        <p:spPr>
          <a:xfrm>
            <a:off x="4991100" y="1956753"/>
            <a:ext cx="4167224" cy="2651760"/>
          </a:xfrm>
          <a:prstGeom prst="rect">
            <a:avLst/>
          </a:prstGeom>
        </p:spPr>
      </p:pic>
      <p:sp>
        <p:nvSpPr>
          <p:cNvPr id="8" name="Rectangle 5"/>
          <p:cNvSpPr>
            <a:spLocks noChangeArrowheads="1"/>
          </p:cNvSpPr>
          <p:nvPr/>
        </p:nvSpPr>
        <p:spPr bwMode="auto">
          <a:xfrm>
            <a:off x="-38100" y="263525"/>
            <a:ext cx="9248775"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kumimoji="0" lang="en-US" altLang="en-US" sz="6600" dirty="0" smtClean="0">
                <a:solidFill>
                  <a:srgbClr val="FFFFFF"/>
                </a:solidFill>
                <a:latin typeface="Rockwell Extra Bold" panose="02060903040505020403" pitchFamily="18" charset="0"/>
                <a:ea typeface="+mn-ea"/>
              </a:rPr>
              <a:t>Rules of the Game</a:t>
            </a:r>
          </a:p>
          <a:p>
            <a:pPr algn="ctr">
              <a:lnSpc>
                <a:spcPct val="80000"/>
              </a:lnSpc>
            </a:pPr>
            <a:r>
              <a:rPr kumimoji="0" lang="en-US" altLang="en-US" sz="4000" dirty="0" smtClean="0">
                <a:solidFill>
                  <a:srgbClr val="FFFFFF"/>
                </a:solidFill>
                <a:latin typeface="Rockwell Extra Bold" panose="02060903040505020403" pitchFamily="18" charset="0"/>
                <a:ea typeface="+mn-ea"/>
              </a:rPr>
              <a:t>Five Tricks of </a:t>
            </a:r>
          </a:p>
          <a:p>
            <a:pPr algn="ctr">
              <a:lnSpc>
                <a:spcPct val="80000"/>
              </a:lnSpc>
            </a:pPr>
            <a:r>
              <a:rPr kumimoji="0" lang="en-US" altLang="en-US" sz="4000" dirty="0" smtClean="0">
                <a:solidFill>
                  <a:srgbClr val="FFFFFF"/>
                </a:solidFill>
                <a:latin typeface="Rockwell Extra Bold" panose="02060903040505020403" pitchFamily="18" charset="0"/>
                <a:ea typeface="+mn-ea"/>
              </a:rPr>
              <a:t>Highly Effective Designers</a:t>
            </a:r>
          </a:p>
        </p:txBody>
      </p:sp>
    </p:spTree>
    <p:extLst>
      <p:ext uri="{BB962C8B-B14F-4D97-AF65-F5344CB8AC3E}">
        <p14:creationId xmlns:p14="http://schemas.microsoft.com/office/powerpoint/2010/main" val="10168611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457200" y="1962150"/>
            <a:ext cx="472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4000" b="1" dirty="0" smtClean="0">
                <a:solidFill>
                  <a:schemeClr val="bg1"/>
                </a:solidFill>
              </a:rPr>
              <a:t>“The </a:t>
            </a:r>
            <a:r>
              <a:rPr lang="en-US" sz="4000" b="1" dirty="0">
                <a:solidFill>
                  <a:schemeClr val="bg1"/>
                </a:solidFill>
              </a:rPr>
              <a:t>interface </a:t>
            </a:r>
            <a:r>
              <a:rPr lang="en-US" sz="4000" b="1" dirty="0" smtClean="0">
                <a:solidFill>
                  <a:schemeClr val="bg1"/>
                </a:solidFill>
              </a:rPr>
              <a:t>is</a:t>
            </a:r>
          </a:p>
          <a:p>
            <a:r>
              <a:rPr lang="en-US" sz="4000" b="1" dirty="0">
                <a:solidFill>
                  <a:schemeClr val="bg1"/>
                </a:solidFill>
              </a:rPr>
              <a:t> </a:t>
            </a:r>
            <a:r>
              <a:rPr lang="en-US" sz="4000" b="1" dirty="0" smtClean="0">
                <a:solidFill>
                  <a:schemeClr val="bg1"/>
                </a:solidFill>
              </a:rPr>
              <a:t> the gameplay.”</a:t>
            </a:r>
            <a:endParaRPr lang="en-US" sz="4000" b="1" dirty="0">
              <a:solidFill>
                <a:schemeClr val="bg1"/>
              </a:solidFill>
            </a:endParaRPr>
          </a:p>
        </p:txBody>
      </p:sp>
      <p:sp>
        <p:nvSpPr>
          <p:cNvPr id="4" name="Rectangle 2"/>
          <p:cNvSpPr>
            <a:spLocks noChangeArrowheads="1"/>
          </p:cNvSpPr>
          <p:nvPr/>
        </p:nvSpPr>
        <p:spPr bwMode="auto">
          <a:xfrm>
            <a:off x="740250" y="3486150"/>
            <a:ext cx="56610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kumimoji="0" lang="en-US" altLang="en-US" sz="4000" b="1" dirty="0" smtClean="0">
                <a:solidFill>
                  <a:srgbClr val="FFFFFF"/>
                </a:solidFill>
                <a:ea typeface="+mn-ea"/>
              </a:rPr>
              <a:t>- Brenda Romero</a:t>
            </a:r>
            <a:endParaRPr kumimoji="0" lang="en-US" altLang="en-US" sz="4000" b="1" i="1" dirty="0" smtClean="0">
              <a:solidFill>
                <a:srgbClr val="FFFFFF"/>
              </a:solidFill>
              <a:ea typeface="+mn-ea"/>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t="-3"/>
          <a:stretch/>
        </p:blipFill>
        <p:spPr>
          <a:xfrm>
            <a:off x="6096000" y="1489710"/>
            <a:ext cx="2667000" cy="3307080"/>
          </a:xfrm>
          <a:prstGeom prst="rect">
            <a:avLst/>
          </a:prstGeom>
        </p:spPr>
      </p:pic>
    </p:spTree>
    <p:extLst>
      <p:ext uri="{BB962C8B-B14F-4D97-AF65-F5344CB8AC3E}">
        <p14:creationId xmlns:p14="http://schemas.microsoft.com/office/powerpoint/2010/main" val="68297413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1066800" y="-1752600"/>
            <a:ext cx="11811000" cy="8858250"/>
          </a:xfrm>
        </p:spPr>
      </p:pic>
    </p:spTree>
    <p:extLst>
      <p:ext uri="{BB962C8B-B14F-4D97-AF65-F5344CB8AC3E}">
        <p14:creationId xmlns:p14="http://schemas.microsoft.com/office/powerpoint/2010/main" val="45946116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1371600" y="-1866900"/>
            <a:ext cx="12268200" cy="9201150"/>
          </a:xfrm>
        </p:spPr>
      </p:pic>
    </p:spTree>
    <p:extLst>
      <p:ext uri="{BB962C8B-B14F-4D97-AF65-F5344CB8AC3E}">
        <p14:creationId xmlns:p14="http://schemas.microsoft.com/office/powerpoint/2010/main" val="27137517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1676400" y="-2000250"/>
            <a:ext cx="12268200" cy="9201150"/>
          </a:xfrm>
        </p:spPr>
      </p:pic>
    </p:spTree>
    <p:extLst>
      <p:ext uri="{BB962C8B-B14F-4D97-AF65-F5344CB8AC3E}">
        <p14:creationId xmlns:p14="http://schemas.microsoft.com/office/powerpoint/2010/main" val="118643456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1905000" y="-2228850"/>
            <a:ext cx="13868400" cy="10401300"/>
          </a:xfrm>
        </p:spPr>
      </p:pic>
    </p:spTree>
    <p:extLst>
      <p:ext uri="{BB962C8B-B14F-4D97-AF65-F5344CB8AC3E}">
        <p14:creationId xmlns:p14="http://schemas.microsoft.com/office/powerpoint/2010/main" val="293755322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ea typeface="ヒラギノ角ゴ Pro W3" pitchFamily="125" charset="-128"/>
              </a:rPr>
              <a:t>&lt;Richard: Pending Movie Arrival&gt;</a:t>
            </a:r>
          </a:p>
        </p:txBody>
      </p:sp>
      <p:sp>
        <p:nvSpPr>
          <p:cNvPr id="61443"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61444" name="Picture 5" descr="http://socialjournalism.com.au/wp-content/uploads/2014/03/frankenstein-cgi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0"/>
            <a:ext cx="10501313"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794039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2514600" y="-2438400"/>
            <a:ext cx="14173200" cy="10629900"/>
          </a:xfrm>
        </p:spPr>
      </p:pic>
    </p:spTree>
    <p:extLst>
      <p:ext uri="{BB962C8B-B14F-4D97-AF65-F5344CB8AC3E}">
        <p14:creationId xmlns:p14="http://schemas.microsoft.com/office/powerpoint/2010/main" val="333404184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2590800" y="-2495550"/>
            <a:ext cx="14325600" cy="10744200"/>
          </a:xfrm>
        </p:spPr>
      </p:pic>
    </p:spTree>
    <p:extLst>
      <p:ext uri="{BB962C8B-B14F-4D97-AF65-F5344CB8AC3E}">
        <p14:creationId xmlns:p14="http://schemas.microsoft.com/office/powerpoint/2010/main" val="326900928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2133600" y="-2260600"/>
            <a:ext cx="13563600" cy="10172700"/>
          </a:xfrm>
        </p:spPr>
      </p:pic>
    </p:spTree>
    <p:extLst>
      <p:ext uri="{BB962C8B-B14F-4D97-AF65-F5344CB8AC3E}">
        <p14:creationId xmlns:p14="http://schemas.microsoft.com/office/powerpoint/2010/main" val="399037036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ea typeface="ヒラギノ角ゴ Pro W3" pitchFamily="125" charset="-128"/>
              </a:rPr>
              <a:t>&lt;Richard: Pending Movie Arrival&gt;</a:t>
            </a:r>
          </a:p>
        </p:txBody>
      </p:sp>
      <p:sp>
        <p:nvSpPr>
          <p:cNvPr id="62467"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62468" name="Picture 5" descr="http://pmcdeadline2.files.wordpress.com/2014/01/i-frankenstein-poster__14012619311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0"/>
            <a:ext cx="1182211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161095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349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sp>
        <p:nvSpPr>
          <p:cNvPr id="63491"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63492" name="Picture 2" descr="http://visualaffects.files.wordpress.com/2012/05/the-darkest-hour-2_g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00200" y="-95250"/>
            <a:ext cx="5715000" cy="807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22609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152400" y="895350"/>
            <a:ext cx="588962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4000" b="1" dirty="0" smtClean="0">
                <a:solidFill>
                  <a:schemeClr val="bg1"/>
                </a:solidFill>
              </a:rPr>
              <a:t>“Your </a:t>
            </a:r>
            <a:r>
              <a:rPr lang="en-US" sz="4000" b="1" dirty="0">
                <a:solidFill>
                  <a:schemeClr val="bg1"/>
                </a:solidFill>
              </a:rPr>
              <a:t>game is </a:t>
            </a:r>
            <a:r>
              <a:rPr lang="en-US" sz="4000" b="1" dirty="0" smtClean="0">
                <a:solidFill>
                  <a:schemeClr val="bg1"/>
                </a:solidFill>
              </a:rPr>
              <a:t>not</a:t>
            </a:r>
          </a:p>
          <a:p>
            <a:pPr eaLnBrk="1" hangingPunct="1"/>
            <a:r>
              <a:rPr lang="en-US" sz="4000" b="1" dirty="0">
                <a:solidFill>
                  <a:schemeClr val="bg1"/>
                </a:solidFill>
              </a:rPr>
              <a:t> </a:t>
            </a:r>
            <a:r>
              <a:rPr lang="en-US" sz="4000" b="1" dirty="0" smtClean="0">
                <a:solidFill>
                  <a:schemeClr val="bg1"/>
                </a:solidFill>
              </a:rPr>
              <a:t> </a:t>
            </a:r>
            <a:r>
              <a:rPr lang="en-US" sz="4000" b="1" dirty="0">
                <a:solidFill>
                  <a:schemeClr val="bg1"/>
                </a:solidFill>
              </a:rPr>
              <a:t>complete </a:t>
            </a:r>
            <a:r>
              <a:rPr lang="en-US" sz="4000" b="1" dirty="0" smtClean="0">
                <a:solidFill>
                  <a:schemeClr val="bg1"/>
                </a:solidFill>
              </a:rPr>
              <a:t>until there’s</a:t>
            </a:r>
          </a:p>
          <a:p>
            <a:pPr eaLnBrk="1" hangingPunct="1"/>
            <a:r>
              <a:rPr lang="en-US" sz="4000" b="1" dirty="0">
                <a:solidFill>
                  <a:schemeClr val="bg1"/>
                </a:solidFill>
              </a:rPr>
              <a:t> </a:t>
            </a:r>
            <a:r>
              <a:rPr lang="en-US" sz="4000" b="1" dirty="0" smtClean="0">
                <a:solidFill>
                  <a:schemeClr val="bg1"/>
                </a:solidFill>
              </a:rPr>
              <a:t> </a:t>
            </a:r>
            <a:r>
              <a:rPr lang="en-US" sz="4000" b="1" dirty="0">
                <a:solidFill>
                  <a:schemeClr val="bg1"/>
                </a:solidFill>
              </a:rPr>
              <a:t>nothing else you </a:t>
            </a:r>
            <a:r>
              <a:rPr lang="en-US" sz="4000" b="1" dirty="0" smtClean="0">
                <a:solidFill>
                  <a:schemeClr val="bg1"/>
                </a:solidFill>
              </a:rPr>
              <a:t>can</a:t>
            </a:r>
          </a:p>
          <a:p>
            <a:pPr eaLnBrk="1" hangingPunct="1"/>
            <a:r>
              <a:rPr lang="en-US" sz="4000" b="1" dirty="0">
                <a:solidFill>
                  <a:schemeClr val="bg1"/>
                </a:solidFill>
              </a:rPr>
              <a:t> </a:t>
            </a:r>
            <a:r>
              <a:rPr lang="en-US" sz="4000" b="1" dirty="0" smtClean="0">
                <a:solidFill>
                  <a:schemeClr val="bg1"/>
                </a:solidFill>
              </a:rPr>
              <a:t> remove.”</a:t>
            </a:r>
            <a:endParaRPr kumimoji="0" lang="en-US" altLang="en-US" sz="4000" b="1" dirty="0" smtClean="0">
              <a:solidFill>
                <a:schemeClr val="bg1"/>
              </a:solidFill>
              <a:ea typeface="+mn-ea"/>
            </a:endParaRPr>
          </a:p>
          <a:p>
            <a:pPr eaLnBrk="1" hangingPunct="1"/>
            <a:r>
              <a:rPr kumimoji="0" lang="en-US" altLang="en-US" sz="4000" b="1" dirty="0" smtClean="0">
                <a:solidFill>
                  <a:schemeClr val="bg1"/>
                </a:solidFill>
                <a:ea typeface="+mn-ea"/>
              </a:rPr>
              <a:t>      – Will Wright</a:t>
            </a:r>
            <a:endParaRPr kumimoji="0" lang="en-US" altLang="en-US" sz="4000" b="1" i="1" dirty="0" smtClean="0">
              <a:solidFill>
                <a:schemeClr val="bg1"/>
              </a:solidFill>
              <a:ea typeface="+mn-ea"/>
            </a:endParaRPr>
          </a:p>
        </p:txBody>
      </p:sp>
      <p:pic>
        <p:nvPicPr>
          <p:cNvPr id="5" name="Picture 4" descr="portrait_wright_240x27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48400" y="2066784"/>
            <a:ext cx="2590800" cy="2915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0892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514350"/>
            <a:ext cx="8306128" cy="3886200"/>
          </a:xfrm>
          <a:prstGeom prst="rect">
            <a:avLst/>
          </a:prstGeom>
        </p:spPr>
      </p:pic>
      <p:sp>
        <p:nvSpPr>
          <p:cNvPr id="3" name="Rectangle 2"/>
          <p:cNvSpPr/>
          <p:nvPr/>
        </p:nvSpPr>
        <p:spPr>
          <a:xfrm>
            <a:off x="2971800" y="2984375"/>
            <a:ext cx="6455747" cy="1452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64171607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57250"/>
            <a:ext cx="9144000" cy="6858000"/>
          </a:xfrm>
          <a:prstGeom prst="rect">
            <a:avLst/>
          </a:prstGeom>
        </p:spPr>
      </p:pic>
    </p:spTree>
    <p:extLst>
      <p:ext uri="{BB962C8B-B14F-4D97-AF65-F5344CB8AC3E}">
        <p14:creationId xmlns:p14="http://schemas.microsoft.com/office/powerpoint/2010/main" val="348273384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ea typeface="ヒラギノ角ゴ Pro W3" pitchFamily="125" charset="-128"/>
              </a:rPr>
              <a:t>&lt;Richard: Pending Movie Arrival&gt;</a:t>
            </a:r>
          </a:p>
        </p:txBody>
      </p:sp>
      <p:sp>
        <p:nvSpPr>
          <p:cNvPr id="65539"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65540" name="Picture 5" descr="http://thecinephiliac.files.wordpress.com/2011/12/the-darkest-hour-photo-0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9823" y="-57150"/>
            <a:ext cx="9572423"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968756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ea typeface="ヒラギノ角ゴ Pro W3" pitchFamily="125" charset="-128"/>
              </a:rPr>
              <a:t>&lt;Richard: Pending Movie Arrival&gt;</a:t>
            </a:r>
          </a:p>
        </p:txBody>
      </p:sp>
      <p:pic>
        <p:nvPicPr>
          <p:cNvPr id="2" name="Content Placeholder 1"/>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bwMode="auto">
          <a:xfrm>
            <a:off x="0" y="-55245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836138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Title 1"/>
          <p:cNvSpPr>
            <a:spLocks noGrp="1"/>
          </p:cNvSpPr>
          <p:nvPr>
            <p:ph type="title"/>
          </p:nvPr>
        </p:nvSpPr>
        <p:spPr bwMode="auto">
          <a:xfrm>
            <a:off x="-5524500" y="80962"/>
            <a:ext cx="20193000" cy="19526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ea typeface="ヒラギノ角ゴ Pro W3" pitchFamily="125" charset="-128"/>
              </a:rPr>
              <a:t>&lt;Richard: Pending Movie Arrival&gt;</a:t>
            </a:r>
          </a:p>
        </p:txBody>
      </p:sp>
      <p:pic>
        <p:nvPicPr>
          <p:cNvPr id="4" name="Content Placeholder 3"/>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0" y="-552450"/>
            <a:ext cx="9144000" cy="6858000"/>
          </a:xfrm>
        </p:spPr>
      </p:pic>
    </p:spTree>
    <p:extLst>
      <p:ext uri="{BB962C8B-B14F-4D97-AF65-F5344CB8AC3E}">
        <p14:creationId xmlns:p14="http://schemas.microsoft.com/office/powerpoint/2010/main" val="70500579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Title 1"/>
          <p:cNvSpPr>
            <a:spLocks noGrp="1"/>
          </p:cNvSpPr>
          <p:nvPr>
            <p:ph type="title"/>
          </p:nvPr>
        </p:nvSpPr>
        <p:spPr bwMode="auto">
          <a:xfrm>
            <a:off x="-5524500" y="80962"/>
            <a:ext cx="20193000" cy="19526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ea typeface="ヒラギノ角ゴ Pro W3" pitchFamily="125" charset="-128"/>
              </a:rPr>
              <a:t>&lt;Richard: Pending Movie Arrival&gt;</a:t>
            </a:r>
          </a:p>
        </p:txBody>
      </p:sp>
      <p:pic>
        <p:nvPicPr>
          <p:cNvPr id="3" name="Content Placeholder 2"/>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0" y="-552450"/>
            <a:ext cx="9144000" cy="6858000"/>
          </a:xfrm>
        </p:spPr>
      </p:pic>
    </p:spTree>
    <p:extLst>
      <p:ext uri="{BB962C8B-B14F-4D97-AF65-F5344CB8AC3E}">
        <p14:creationId xmlns:p14="http://schemas.microsoft.com/office/powerpoint/2010/main" val="186359270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ea typeface="ヒラギノ角ゴ Pro W3" pitchFamily="125" charset="-128"/>
              </a:rPr>
              <a:t>&lt;Richard: Pending Movie Arrival&gt;</a:t>
            </a:r>
          </a:p>
        </p:txBody>
      </p:sp>
      <p:sp>
        <p:nvSpPr>
          <p:cNvPr id="64515"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64516" name="Picture 6" descr="http://collider.com/wp-content/uploads/the-darkest-hour-concept-art-0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 y="-552450"/>
            <a:ext cx="9258300" cy="6543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75909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ea typeface="ヒラギノ角ゴ Pro W3" pitchFamily="125" charset="-128"/>
              </a:rPr>
              <a:t>&lt;Richard: Pending Movie Arrival&gt;</a:t>
            </a:r>
          </a:p>
        </p:txBody>
      </p:sp>
      <p:pic>
        <p:nvPicPr>
          <p:cNvPr id="3" name="Content Placeholder 2"/>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0" y="-552450"/>
            <a:ext cx="9144000" cy="6858000"/>
          </a:xfrm>
        </p:spPr>
      </p:pic>
    </p:spTree>
    <p:extLst>
      <p:ext uri="{BB962C8B-B14F-4D97-AF65-F5344CB8AC3E}">
        <p14:creationId xmlns:p14="http://schemas.microsoft.com/office/powerpoint/2010/main" val="295086967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ea typeface="ヒラギノ角ゴ Pro W3" pitchFamily="125" charset="-128"/>
              </a:rPr>
              <a:t>&lt;Richard: Pending Movie Arrival&gt;</a:t>
            </a:r>
          </a:p>
        </p:txBody>
      </p:sp>
      <p:pic>
        <p:nvPicPr>
          <p:cNvPr id="4" name="Content Placeholder 3"/>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0" y="-552450"/>
            <a:ext cx="9144000" cy="6858000"/>
          </a:xfrm>
        </p:spPr>
      </p:pic>
    </p:spTree>
    <p:extLst>
      <p:ext uri="{BB962C8B-B14F-4D97-AF65-F5344CB8AC3E}">
        <p14:creationId xmlns:p14="http://schemas.microsoft.com/office/powerpoint/2010/main" val="39156962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ea typeface="ヒラギノ角ゴ Pro W3" pitchFamily="125" charset="-128"/>
              </a:rPr>
              <a:t>&lt;Richard: Pending Movie Arrival&gt;</a:t>
            </a:r>
          </a:p>
        </p:txBody>
      </p:sp>
      <p:pic>
        <p:nvPicPr>
          <p:cNvPr id="4" name="Content Placeholder 3"/>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0" y="-552450"/>
            <a:ext cx="9144000" cy="6858000"/>
          </a:xfrm>
        </p:spPr>
      </p:pic>
    </p:spTree>
    <p:extLst>
      <p:ext uri="{BB962C8B-B14F-4D97-AF65-F5344CB8AC3E}">
        <p14:creationId xmlns:p14="http://schemas.microsoft.com/office/powerpoint/2010/main" val="18981654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011" y="-9681"/>
            <a:ext cx="7692189" cy="5138142"/>
          </a:xfrm>
          <a:prstGeom prst="rect">
            <a:avLst/>
          </a:prstGeom>
        </p:spPr>
      </p:pic>
      <p:sp>
        <p:nvSpPr>
          <p:cNvPr id="3" name="Rectangle 2"/>
          <p:cNvSpPr>
            <a:spLocks noChangeArrowheads="1"/>
          </p:cNvSpPr>
          <p:nvPr/>
        </p:nvSpPr>
        <p:spPr bwMode="auto">
          <a:xfrm>
            <a:off x="766011" y="4869782"/>
            <a:ext cx="838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200" dirty="0" smtClean="0">
                <a:solidFill>
                  <a:schemeClr val="bg1">
                    <a:lumMod val="85000"/>
                  </a:schemeClr>
                </a:solidFill>
              </a:rPr>
              <a:t>Source:  </a:t>
            </a:r>
            <a:r>
              <a:rPr lang="en-US" sz="1200" dirty="0">
                <a:solidFill>
                  <a:schemeClr val="bg1">
                    <a:lumMod val="85000"/>
                  </a:schemeClr>
                </a:solidFill>
              </a:rPr>
              <a:t>http://apod.nasa.gov/apod/astropix.html</a:t>
            </a:r>
          </a:p>
          <a:p>
            <a:pPr eaLnBrk="1" hangingPunct="1"/>
            <a:endParaRPr kumimoji="0" lang="en-US" altLang="en-US" sz="1200" i="1" dirty="0" smtClean="0">
              <a:solidFill>
                <a:schemeClr val="bg1"/>
              </a:solidFill>
              <a:ea typeface="+mn-ea"/>
            </a:endParaRPr>
          </a:p>
        </p:txBody>
      </p:sp>
    </p:spTree>
    <p:extLst>
      <p:ext uri="{BB962C8B-B14F-4D97-AF65-F5344CB8AC3E}">
        <p14:creationId xmlns:p14="http://schemas.microsoft.com/office/powerpoint/2010/main" val="118714352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ea typeface="ヒラギノ角ゴ Pro W3" pitchFamily="125" charset="-128"/>
              </a:rPr>
              <a:t>&lt;Richard: Pending Movie Arrival&gt;</a:t>
            </a:r>
          </a:p>
        </p:txBody>
      </p:sp>
      <p:pic>
        <p:nvPicPr>
          <p:cNvPr id="3" name="Content Placeholder 2"/>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0" y="-552450"/>
            <a:ext cx="9144000" cy="6858000"/>
          </a:xfrm>
        </p:spPr>
      </p:pic>
    </p:spTree>
    <p:extLst>
      <p:ext uri="{BB962C8B-B14F-4D97-AF65-F5344CB8AC3E}">
        <p14:creationId xmlns:p14="http://schemas.microsoft.com/office/powerpoint/2010/main" val="413069588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ea typeface="ヒラギノ角ゴ Pro W3" pitchFamily="125" charset="-128"/>
              </a:rPr>
              <a:t>&lt;Richard: Pending Movie Arrival&gt;</a:t>
            </a:r>
          </a:p>
        </p:txBody>
      </p:sp>
      <p:pic>
        <p:nvPicPr>
          <p:cNvPr id="4" name="Content Placeholder 3"/>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0" y="-552450"/>
            <a:ext cx="9144000" cy="6858000"/>
          </a:xfrm>
        </p:spPr>
      </p:pic>
    </p:spTree>
    <p:extLst>
      <p:ext uri="{BB962C8B-B14F-4D97-AF65-F5344CB8AC3E}">
        <p14:creationId xmlns:p14="http://schemas.microsoft.com/office/powerpoint/2010/main" val="173532654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ea typeface="ヒラギノ角ゴ Pro W3" pitchFamily="125" charset="-128"/>
              </a:rPr>
              <a:t>&lt;Richard: Pending Movie Arrival&gt;</a:t>
            </a:r>
          </a:p>
        </p:txBody>
      </p:sp>
      <p:pic>
        <p:nvPicPr>
          <p:cNvPr id="2" name="Content Placeholder 1"/>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bwMode="auto">
          <a:xfrm>
            <a:off x="0" y="-55245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1140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ea typeface="ヒラギノ角ゴ Pro W3" pitchFamily="125" charset="-128"/>
              </a:rPr>
              <a:t>&lt;Richard: Pending Movie Arrival&gt;</a:t>
            </a:r>
          </a:p>
        </p:txBody>
      </p:sp>
      <p:pic>
        <p:nvPicPr>
          <p:cNvPr id="4" name="Content Placeholder 3"/>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0" y="-552450"/>
            <a:ext cx="9144000" cy="6858000"/>
          </a:xfrm>
        </p:spPr>
      </p:pic>
    </p:spTree>
    <p:extLst>
      <p:ext uri="{BB962C8B-B14F-4D97-AF65-F5344CB8AC3E}">
        <p14:creationId xmlns:p14="http://schemas.microsoft.com/office/powerpoint/2010/main" val="296591600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ea typeface="ヒラギノ角ゴ Pro W3" pitchFamily="125" charset="-128"/>
              </a:rPr>
              <a:t>&lt;Richard: Pending Movie Arrival&gt;</a:t>
            </a:r>
          </a:p>
        </p:txBody>
      </p:sp>
      <p:pic>
        <p:nvPicPr>
          <p:cNvPr id="3" name="Content Placeholder 2"/>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0" y="-552450"/>
            <a:ext cx="9144000" cy="6858000"/>
          </a:xfrm>
        </p:spPr>
      </p:pic>
    </p:spTree>
    <p:extLst>
      <p:ext uri="{BB962C8B-B14F-4D97-AF65-F5344CB8AC3E}">
        <p14:creationId xmlns:p14="http://schemas.microsoft.com/office/powerpoint/2010/main" val="49457129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ea typeface="ヒラギノ角ゴ Pro W3" pitchFamily="125" charset="-128"/>
              </a:rPr>
              <a:t>&lt;Richard: Pending Movie Arrival&gt;</a:t>
            </a:r>
          </a:p>
        </p:txBody>
      </p:sp>
      <p:sp>
        <p:nvSpPr>
          <p:cNvPr id="67587"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67588" name="Picture 7" descr="http://i.kinja-img.com/gawker-media/image/upload/s--H8xLKXpN--/18lqn2fkuzgb4jpg.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596438"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52814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0"/>
          </p:nvPr>
        </p:nvSpPr>
        <p:spPr/>
        <p:txBody>
          <a:bodyPr/>
          <a:lstStyle/>
          <a:p>
            <a:endParaRPr lang="en-US"/>
          </a:p>
        </p:txBody>
      </p:sp>
      <p:pic>
        <p:nvPicPr>
          <p:cNvPr id="9218" name="Picture 2" descr="http://alienbee.net/wp-content/uploads/2012/04/the-darkest-hour-blu-ray-release-dat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2480" y="209550"/>
            <a:ext cx="755904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83192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0"/>
          </p:nvPr>
        </p:nvSpPr>
        <p:spPr/>
        <p:txBody>
          <a:bodyPr/>
          <a:lstStyle/>
          <a:p>
            <a:endParaRPr lang="en-US"/>
          </a:p>
        </p:txBody>
      </p:sp>
      <p:pic>
        <p:nvPicPr>
          <p:cNvPr id="8194" name="Picture 2" descr="http://apel.me/wp-content/uploads/2011/08/screenshot-screen-capture-ipad.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04850"/>
            <a:ext cx="9144000" cy="6866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13761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861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sp>
        <p:nvSpPr>
          <p:cNvPr id="68611"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68612" name="Picture 2" descr="http://4.bp.blogspot.com/-vIcCWkcSS2Y/UQZHLMUu3SI/AAAAAAAABOo/Q-faU35cPDw/s1600/twilight+poster_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3000" y="-28575"/>
            <a:ext cx="64770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817298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dn-media.extratv.com/2014/01/25/50-shades-of-grey-poster-1200x63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71600" y="0"/>
            <a:ext cx="627364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9769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2400" y="1581150"/>
            <a:ext cx="8915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6000" b="1" dirty="0" smtClean="0">
                <a:solidFill>
                  <a:schemeClr val="bg1"/>
                </a:solidFill>
              </a:rPr>
              <a:t>Game design rules are personal, not universal.</a:t>
            </a:r>
            <a:endParaRPr kumimoji="0" lang="en-US" altLang="en-US" sz="6000" b="1" dirty="0" smtClean="0">
              <a:solidFill>
                <a:schemeClr val="bg1"/>
              </a:solidFill>
              <a:ea typeface="+mn-ea"/>
            </a:endParaRPr>
          </a:p>
        </p:txBody>
      </p:sp>
    </p:spTree>
    <p:extLst>
      <p:ext uri="{BB962C8B-B14F-4D97-AF65-F5344CB8AC3E}">
        <p14:creationId xmlns:p14="http://schemas.microsoft.com/office/powerpoint/2010/main" val="19167118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torage.designcrowd.com/design_img/717674/219013/219013_4476867_717674_imag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0" y="-476250"/>
            <a:ext cx="6019800" cy="8528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40300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000250" y="0"/>
            <a:ext cx="5143500" cy="5143500"/>
          </a:xfrm>
          <a:prstGeom prst="rect">
            <a:avLst/>
          </a:prstGeom>
        </p:spPr>
      </p:pic>
    </p:spTree>
    <p:extLst>
      <p:ext uri="{BB962C8B-B14F-4D97-AF65-F5344CB8AC3E}">
        <p14:creationId xmlns:p14="http://schemas.microsoft.com/office/powerpoint/2010/main" val="262354341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000250" y="0"/>
            <a:ext cx="5143500" cy="5143500"/>
          </a:xfrm>
          <a:prstGeom prst="rect">
            <a:avLst/>
          </a:prstGeom>
        </p:spPr>
      </p:pic>
    </p:spTree>
    <p:extLst>
      <p:ext uri="{BB962C8B-B14F-4D97-AF65-F5344CB8AC3E}">
        <p14:creationId xmlns:p14="http://schemas.microsoft.com/office/powerpoint/2010/main" val="396742589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000250" y="0"/>
            <a:ext cx="5143500" cy="5143500"/>
          </a:xfrm>
          <a:prstGeom prst="rect">
            <a:avLst/>
          </a:prstGeom>
        </p:spPr>
      </p:pic>
    </p:spTree>
    <p:extLst>
      <p:ext uri="{BB962C8B-B14F-4D97-AF65-F5344CB8AC3E}">
        <p14:creationId xmlns:p14="http://schemas.microsoft.com/office/powerpoint/2010/main" val="157431172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000250" y="0"/>
            <a:ext cx="5143500" cy="5143500"/>
          </a:xfrm>
          <a:prstGeom prst="rect">
            <a:avLst/>
          </a:prstGeom>
        </p:spPr>
      </p:pic>
    </p:spTree>
    <p:extLst>
      <p:ext uri="{BB962C8B-B14F-4D97-AF65-F5344CB8AC3E}">
        <p14:creationId xmlns:p14="http://schemas.microsoft.com/office/powerpoint/2010/main" val="337293254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000250" y="0"/>
            <a:ext cx="5143500" cy="5143500"/>
          </a:xfrm>
          <a:prstGeom prst="rect">
            <a:avLst/>
          </a:prstGeom>
        </p:spPr>
      </p:pic>
    </p:spTree>
    <p:extLst>
      <p:ext uri="{BB962C8B-B14F-4D97-AF65-F5344CB8AC3E}">
        <p14:creationId xmlns:p14="http://schemas.microsoft.com/office/powerpoint/2010/main" val="394239583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cdn3.howtogeek.com/wp-content/uploads/2012/08/kindle-keyboard-robo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438150"/>
            <a:ext cx="9372600" cy="4325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84628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http://icons.iconarchive.com/icons/harwen/pleasant/256/MS-DOS-Batch-File-icon.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361950"/>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24815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4" name="Picture 4" descr="http://shadetreeart.com/wp-content/uploads/2010/09/altered-rolodex-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1750"/>
            <a:ext cx="8991600" cy="7290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19776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http://www.boingboing.net/filesroot/Carte-Blanch-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5250"/>
            <a:ext cx="9144000" cy="5882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7973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81400" y="784996"/>
            <a:ext cx="4417246" cy="1773801"/>
          </a:xfrm>
          <a:prstGeom prst="rect">
            <a:avLst/>
          </a:prstGeom>
        </p:spPr>
      </p:pic>
      <p:pic>
        <p:nvPicPr>
          <p:cNvPr id="3" name="Picture 4" descr="train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52600" y="2739119"/>
            <a:ext cx="2667000" cy="17807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02085" y="2753741"/>
            <a:ext cx="2354802" cy="1766102"/>
          </a:xfrm>
          <a:prstGeom prst="rect">
            <a:avLst/>
          </a:prstGeom>
        </p:spPr>
      </p:pic>
      <p:pic>
        <p:nvPicPr>
          <p:cNvPr id="5" name="Picture 2" descr="C:\PPStf\TalksMontreal\MeaningTalk\Images\sid_meier_aufmacher.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95400" y="792985"/>
            <a:ext cx="2030039" cy="176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7" cstate="email">
            <a:extLst>
              <a:ext uri="{28A0092B-C50C-407E-A947-70E740481C1C}">
                <a14:useLocalDpi xmlns:a14="http://schemas.microsoft.com/office/drawing/2010/main"/>
              </a:ext>
            </a:extLst>
          </a:blip>
          <a:srcRect t="-3"/>
          <a:stretch/>
        </p:blipFill>
        <p:spPr>
          <a:xfrm>
            <a:off x="228600" y="2752003"/>
            <a:ext cx="1425677" cy="1767840"/>
          </a:xfrm>
          <a:prstGeom prst="rect">
            <a:avLst/>
          </a:prstGeom>
        </p:spPr>
      </p:pic>
      <p:pic>
        <p:nvPicPr>
          <p:cNvPr id="7" name="Picture 6" descr="portrait_wright_240x270"/>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800600" y="2754097"/>
            <a:ext cx="1569036" cy="176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42713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57250"/>
            <a:ext cx="9144000" cy="6858000"/>
          </a:xfrm>
          <a:prstGeom prst="rect">
            <a:avLst/>
          </a:prstGeom>
        </p:spPr>
      </p:pic>
    </p:spTree>
    <p:extLst>
      <p:ext uri="{BB962C8B-B14F-4D97-AF65-F5344CB8AC3E}">
        <p14:creationId xmlns:p14="http://schemas.microsoft.com/office/powerpoint/2010/main" val="95420988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0976" y="541695"/>
            <a:ext cx="8647049" cy="3950208"/>
          </a:xfrm>
          <a:prstGeom prst="rect">
            <a:avLst/>
          </a:prstGeom>
        </p:spPr>
      </p:pic>
      <p:sp>
        <p:nvSpPr>
          <p:cNvPr id="3" name="Rectangle 2"/>
          <p:cNvSpPr/>
          <p:nvPr/>
        </p:nvSpPr>
        <p:spPr>
          <a:xfrm>
            <a:off x="2842025" y="3147648"/>
            <a:ext cx="60960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80797154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963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sp>
        <p:nvSpPr>
          <p:cNvPr id="69635"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69636" name="Picture 7" descr="http://images6.fanpop.com/image/photos/32700000/Bella-Edward-edward-and-bella-32771143-453-30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209550"/>
            <a:ext cx="7162800"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840116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963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2" name="Content Placeholder 1"/>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bwMode="auto">
          <a:xfrm>
            <a:off x="-2667000" y="-2457450"/>
            <a:ext cx="13335000" cy="10001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252426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963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sp>
        <p:nvSpPr>
          <p:cNvPr id="69635"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dirty="0" smtClean="0">
              <a:ea typeface="ヒラギノ角ゴ Pro W3" pitchFamily="125" charset="-128"/>
            </a:endParaRPr>
          </a:p>
        </p:txBody>
      </p:sp>
      <p:pic>
        <p:nvPicPr>
          <p:cNvPr id="2050" name="Picture 2" descr="http://bplusmovieblog.files.wordpress.com/2013/07/twilight-556.png?w=59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52413"/>
            <a:ext cx="9144000" cy="5718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06583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963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2" name="Content Placeholder 1"/>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bwMode="auto">
          <a:xfrm>
            <a:off x="-228600" y="-552450"/>
            <a:ext cx="9601200" cy="7200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123978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065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sp>
        <p:nvSpPr>
          <p:cNvPr id="70659"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70660" name="Picture 7" descr="http://www.joyenjoys.com/wp-content/uploads/2011/12/The-Newest-Twilight-Vampire-Movi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19050"/>
            <a:ext cx="7848600" cy="522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490797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sp>
        <p:nvSpPr>
          <p:cNvPr id="71683"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sp>
        <p:nvSpPr>
          <p:cNvPr id="71684" name="Rectangle 4"/>
          <p:cNvSpPr>
            <a:spLocks noChangeArrowheads="1"/>
          </p:cNvSpPr>
          <p:nvPr/>
        </p:nvSpPr>
        <p:spPr bwMode="auto">
          <a:xfrm>
            <a:off x="2286000" y="-342900"/>
            <a:ext cx="45720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pPr>
              <a:lnSpc>
                <a:spcPct val="107000"/>
              </a:lnSpc>
              <a:spcAft>
                <a:spcPts val="800"/>
              </a:spcAft>
            </a:pPr>
            <a:r>
              <a:rPr lang="en-US" altLang="en-US" smtClean="0">
                <a:solidFill>
                  <a:prstClr val="white"/>
                </a:solidFill>
                <a:latin typeface="Calibri" panose="020F0502020204030204" pitchFamily="34" charset="0"/>
                <a:ea typeface="Calibri" panose="020F0502020204030204" pitchFamily="34" charset="0"/>
                <a:cs typeface="Times New Roman" panose="02020603050405020304" pitchFamily="18" charset="0"/>
              </a:rPr>
              <a:t>The game mechanic concept of a power-less world and how one would track and exploit energy creatures to do the following:</a:t>
            </a:r>
          </a:p>
          <a:p>
            <a:pPr>
              <a:lnSpc>
                <a:spcPct val="107000"/>
              </a:lnSpc>
              <a:spcAft>
                <a:spcPts val="800"/>
              </a:spcAft>
            </a:pPr>
            <a:r>
              <a:rPr lang="en-US" altLang="en-US" smtClean="0">
                <a:solidFill>
                  <a:prstClr val="white"/>
                </a:solidFill>
                <a:latin typeface="Calibri" panose="020F0502020204030204" pitchFamily="34" charset="0"/>
                <a:ea typeface="Calibri" panose="020F0502020204030204" pitchFamily="34" charset="0"/>
                <a:cs typeface="Times New Roman" panose="02020603050405020304" pitchFamily="18" charset="0"/>
              </a:rPr>
              <a:t>        - Set up alarms using cell phones and light bulbs that come to life to showcase the enemy's presence.</a:t>
            </a:r>
          </a:p>
          <a:p>
            <a:pPr>
              <a:lnSpc>
                <a:spcPct val="107000"/>
              </a:lnSpc>
              <a:spcAft>
                <a:spcPts val="800"/>
              </a:spcAft>
            </a:pPr>
            <a:r>
              <a:rPr lang="en-US" altLang="en-US" smtClean="0">
                <a:solidFill>
                  <a:prstClr val="white"/>
                </a:solidFill>
                <a:latin typeface="Calibri" panose="020F0502020204030204" pitchFamily="34" charset="0"/>
                <a:ea typeface="Calibri" panose="020F0502020204030204" pitchFamily="34" charset="0"/>
                <a:cs typeface="Times New Roman" panose="02020603050405020304" pitchFamily="18" charset="0"/>
              </a:rPr>
              <a:t>        - The idea of "luring" charged enemies into level design zones where their presence causes machinery to come to life (trains, cranes) and then using that to help defeat them is game worthy.</a:t>
            </a:r>
          </a:p>
        </p:txBody>
      </p:sp>
      <p:pic>
        <p:nvPicPr>
          <p:cNvPr id="71685" name="Picture 2" descr="http://4.bp.blogspot.com/_o7XecoLXX10/TT_a7jg5c8I/AAAAAAAABMY/JLqMowRbNIc/s1600/twi+cap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38125"/>
            <a:ext cx="939800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214963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7270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sp>
        <p:nvSpPr>
          <p:cNvPr id="72707"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72708" name="Picture 2" descr="http://professormortis.files.wordpress.com/2012/03/brain_from_planet_arou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66800" y="-12700"/>
            <a:ext cx="6629400" cy="519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3301843"/>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373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sp>
        <p:nvSpPr>
          <p:cNvPr id="73731"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73732" name="Picture 2" descr="http://thecinemasochist.files.wordpress.com/2011/11/brain-from-planet-arous-gor.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382588"/>
            <a:ext cx="8305800"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44858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8871" y="438150"/>
            <a:ext cx="3361058" cy="1891916"/>
          </a:xfrm>
          <a:prstGeom prst="rect">
            <a:avLst/>
          </a:prstGeom>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27384" y="2678208"/>
            <a:ext cx="2651760" cy="1955667"/>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76800" y="374399"/>
            <a:ext cx="2605110" cy="1955667"/>
          </a:xfrm>
          <a:prstGeom prst="rect">
            <a:avLst/>
          </a:prstGeom>
        </p:spPr>
      </p:pic>
      <p:pic>
        <p:nvPicPr>
          <p:cNvPr id="11" name="Picture 1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622202" y="2671784"/>
            <a:ext cx="2590661" cy="1955667"/>
          </a:xfrm>
          <a:prstGeom prst="rect">
            <a:avLst/>
          </a:prstGeom>
          <a:effectLst/>
        </p:spPr>
      </p:pic>
      <p:pic>
        <p:nvPicPr>
          <p:cNvPr id="10" name="Picture 9"/>
          <p:cNvPicPr>
            <a:picLocks noChangeAspect="1"/>
          </p:cNvPicPr>
          <p:nvPr/>
        </p:nvPicPr>
        <p:blipFill rotWithShape="1">
          <a:blip r:embed="rId7" cstate="email">
            <a:extLst>
              <a:ext uri="{28A0092B-C50C-407E-A947-70E740481C1C}">
                <a14:useLocalDpi xmlns:a14="http://schemas.microsoft.com/office/drawing/2010/main"/>
              </a:ext>
            </a:extLst>
          </a:blip>
          <a:srcRect r="-7349"/>
          <a:stretch/>
        </p:blipFill>
        <p:spPr>
          <a:xfrm>
            <a:off x="176464" y="2661308"/>
            <a:ext cx="3507984" cy="1989465"/>
          </a:xfrm>
          <a:prstGeom prst="rect">
            <a:avLst/>
          </a:prstGeom>
        </p:spPr>
      </p:pic>
    </p:spTree>
    <p:extLst>
      <p:ext uri="{BB962C8B-B14F-4D97-AF65-F5344CB8AC3E}">
        <p14:creationId xmlns:p14="http://schemas.microsoft.com/office/powerpoint/2010/main" val="2878552228"/>
      </p:ext>
    </p:extLst>
  </p:cSld>
  <p:clrMapOvr>
    <a:masterClrMapping/>
  </p:clrMapOvr>
  <mc:AlternateContent xmlns:mc="http://schemas.openxmlformats.org/markup-compatibility/2006" xmlns:p14="http://schemas.microsoft.com/office/powerpoint/2010/main">
    <mc:Choice Requires="p14">
      <p:transition p14:dur="10" advTm="10000"/>
    </mc:Choice>
    <mc:Fallback xmlns="">
      <p:transition advTm="10000"/>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74755" name="Picture 2" descr="http://img1.wikia.nocookie.net/__cb20110722174904/fallout/images/0/0f/ThinkTank.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863" y="57150"/>
            <a:ext cx="4697413"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4" descr="http://img3.wikia.nocookie.net/__cb20110810193002/fallout/images/f/f5/Outsmarted.png"/>
          <p:cNvPicPr>
            <a:picLocks noGrp="1" noChangeAspect="1" noChangeArrowheads="1"/>
          </p:cNvPicPr>
          <p:nvPr>
            <p:ph sz="quarter" idx="10"/>
          </p:nvPr>
        </p:nvPicPr>
        <p:blipFill>
          <a:blip r:embed="rId4">
            <a:extLst>
              <a:ext uri="{28A0092B-C50C-407E-A947-70E740481C1C}">
                <a14:useLocalDpi xmlns:a14="http://schemas.microsoft.com/office/drawing/2010/main"/>
              </a:ext>
            </a:extLst>
          </a:blip>
          <a:srcRect/>
          <a:stretch>
            <a:fillRect/>
          </a:stretch>
        </p:blipFill>
        <p:spPr bwMode="auto">
          <a:xfrm>
            <a:off x="4648200" y="285750"/>
            <a:ext cx="4343400" cy="434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854246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sp>
        <p:nvSpPr>
          <p:cNvPr id="75779"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75780" name="Picture 2" descr="http://img1.wikia.nocookie.net/__cb20110323153234/fallout/images/3/33/AnimalFriend.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24200" y="133350"/>
            <a:ext cx="32004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265558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121" name="Title 1"/>
          <p:cNvSpPr>
            <a:spLocks noGrp="1"/>
          </p:cNvSpPr>
          <p:nvPr>
            <p:ph type="title" idx="4294967295"/>
          </p:nvPr>
        </p:nvSpPr>
        <p:spPr bwMode="auto">
          <a:xfrm>
            <a:off x="685800" y="1276350"/>
            <a:ext cx="8305800" cy="2286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Aft>
                <a:spcPts val="0"/>
              </a:spcAft>
              <a:defRPr/>
            </a:pPr>
            <a:r>
              <a:rPr lang="en-US" dirty="0" smtClean="0">
                <a:ea typeface="ヒラギノ角ゴ Pro W3" pitchFamily="125" charset="-128"/>
              </a:rPr>
              <a:t>Look for the Silver Lining</a:t>
            </a:r>
            <a:br>
              <a:rPr lang="en-US" dirty="0" smtClean="0">
                <a:ea typeface="ヒラギノ角ゴ Pro W3" pitchFamily="125" charset="-128"/>
              </a:rPr>
            </a:br>
            <a:r>
              <a:rPr lang="en-US" dirty="0" smtClean="0">
                <a:ea typeface="ヒラギノ角ゴ Pro W3" pitchFamily="125" charset="-128"/>
              </a:rPr>
              <a:t/>
            </a:r>
            <a:br>
              <a:rPr lang="en-US" dirty="0" smtClean="0">
                <a:ea typeface="ヒラギノ角ゴ Pro W3" pitchFamily="125" charset="-128"/>
              </a:rPr>
            </a:br>
            <a:r>
              <a:rPr lang="en-US" sz="2400" dirty="0" smtClean="0">
                <a:ea typeface="ヒラギノ角ゴ Pro W3" pitchFamily="125" charset="-128"/>
              </a:rPr>
              <a:t/>
            </a:r>
            <a:br>
              <a:rPr lang="en-US" sz="2400" dirty="0" smtClean="0">
                <a:ea typeface="ヒラギノ角ゴ Pro W3" pitchFamily="125" charset="-128"/>
              </a:rPr>
            </a:br>
            <a:r>
              <a:rPr lang="en-US" sz="2400" b="1" dirty="0" smtClean="0">
                <a:ea typeface="ヒラギノ角ゴ Pro W3" pitchFamily="125" charset="-128"/>
              </a:rPr>
              <a:t>Chris Avellone </a:t>
            </a:r>
            <a:r>
              <a:rPr lang="en-US" sz="2400" dirty="0" smtClean="0">
                <a:ea typeface="ヒラギノ角ゴ Pro W3" pitchFamily="125" charset="-128"/>
              </a:rPr>
              <a:t>(@</a:t>
            </a:r>
            <a:r>
              <a:rPr lang="en-US" sz="2400" dirty="0" err="1" smtClean="0">
                <a:ea typeface="ヒラギノ角ゴ Pro W3" pitchFamily="125" charset="-128"/>
              </a:rPr>
              <a:t>chrisavellone</a:t>
            </a:r>
            <a:r>
              <a:rPr lang="en-US" sz="2400" dirty="0" smtClean="0">
                <a:ea typeface="ヒラギノ角ゴ Pro W3" pitchFamily="125" charset="-128"/>
              </a:rPr>
              <a:t>)</a:t>
            </a:r>
            <a:br>
              <a:rPr lang="en-US" sz="2400" dirty="0" smtClean="0">
                <a:ea typeface="ヒラギノ角ゴ Pro W3" pitchFamily="125" charset="-128"/>
              </a:rPr>
            </a:br>
            <a:r>
              <a:rPr lang="en-US" sz="2400" dirty="0" smtClean="0">
                <a:ea typeface="ヒラギノ角ゴ Pro W3" pitchFamily="125" charset="-128"/>
              </a:rPr>
              <a:t>Creative Director, Obsidian Entertainment</a:t>
            </a:r>
          </a:p>
        </p:txBody>
      </p:sp>
    </p:spTree>
    <p:extLst>
      <p:ext uri="{BB962C8B-B14F-4D97-AF65-F5344CB8AC3E}">
        <p14:creationId xmlns:p14="http://schemas.microsoft.com/office/powerpoint/2010/main" val="1795091535"/>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8" name="Rectangle 2"/>
          <p:cNvSpPr>
            <a:spLocks noChangeArrowheads="1"/>
          </p:cNvSpPr>
          <p:nvPr/>
        </p:nvSpPr>
        <p:spPr bwMode="auto">
          <a:xfrm>
            <a:off x="304800" y="285750"/>
            <a:ext cx="86106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nSpc>
                <a:spcPct val="80000"/>
              </a:lnSpc>
            </a:pPr>
            <a:r>
              <a:rPr lang="en-US" sz="11000" dirty="0" smtClean="0">
                <a:solidFill>
                  <a:srgbClr val="FFFFFF"/>
                </a:solidFill>
                <a:latin typeface="Rockwell Extra Bold" panose="02060903040505020403" pitchFamily="18" charset="0"/>
              </a:rPr>
              <a:t>DAN</a:t>
            </a:r>
          </a:p>
          <a:p>
            <a:pPr>
              <a:lnSpc>
                <a:spcPct val="80000"/>
              </a:lnSpc>
            </a:pPr>
            <a:r>
              <a:rPr lang="en-US" sz="11000" dirty="0" smtClean="0">
                <a:solidFill>
                  <a:srgbClr val="FFFFFF"/>
                </a:solidFill>
                <a:latin typeface="Rockwell Extra Bold" panose="02060903040505020403" pitchFamily="18" charset="0"/>
              </a:rPr>
              <a:t>TEASDALE</a:t>
            </a:r>
            <a:endParaRPr lang="en-US" sz="11000" dirty="0">
              <a:solidFill>
                <a:srgbClr val="FFFFFF"/>
              </a:solidFill>
              <a:latin typeface="Rockwell Extra Bold" panose="02060903040505020403" pitchFamily="18" charset="0"/>
            </a:endParaRPr>
          </a:p>
        </p:txBody>
      </p:sp>
      <p:sp>
        <p:nvSpPr>
          <p:cNvPr id="828422" name="Rectangle 6"/>
          <p:cNvSpPr>
            <a:spLocks noChangeArrowheads="1"/>
          </p:cNvSpPr>
          <p:nvPr/>
        </p:nvSpPr>
        <p:spPr bwMode="auto">
          <a:xfrm>
            <a:off x="0" y="3943350"/>
            <a:ext cx="6400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a:lnSpc>
                <a:spcPct val="80000"/>
              </a:lnSpc>
            </a:pPr>
            <a:r>
              <a:rPr lang="en-US" sz="3000" dirty="0" smtClean="0">
                <a:solidFill>
                  <a:srgbClr val="FFFFFF"/>
                </a:solidFill>
                <a:latin typeface="Rockwell Extra Bold" panose="02060903040505020403" pitchFamily="18" charset="0"/>
              </a:rPr>
              <a:t>Co-founder</a:t>
            </a:r>
            <a:r>
              <a:rPr lang="en-US" sz="3000" dirty="0">
                <a:solidFill>
                  <a:srgbClr val="FFFFFF"/>
                </a:solidFill>
                <a:latin typeface="Rockwell Extra Bold" panose="02060903040505020403" pitchFamily="18" charset="0"/>
              </a:rPr>
              <a:t/>
            </a:r>
            <a:br>
              <a:rPr lang="en-US" sz="3000" dirty="0">
                <a:solidFill>
                  <a:srgbClr val="FFFFFF"/>
                </a:solidFill>
                <a:latin typeface="Rockwell Extra Bold" panose="02060903040505020403" pitchFamily="18" charset="0"/>
              </a:rPr>
            </a:br>
            <a:r>
              <a:rPr lang="en-US" sz="3000" dirty="0" smtClean="0">
                <a:solidFill>
                  <a:srgbClr val="FFFFFF"/>
                </a:solidFill>
                <a:latin typeface="Rockwell Extra Bold" panose="02060903040505020403" pitchFamily="18" charset="0"/>
              </a:rPr>
              <a:t>No Goblin    </a:t>
            </a:r>
          </a:p>
          <a:p>
            <a:pPr algn="l">
              <a:lnSpc>
                <a:spcPct val="80000"/>
              </a:lnSpc>
            </a:pPr>
            <a:r>
              <a:rPr lang="en-US" sz="3000" dirty="0" smtClean="0">
                <a:solidFill>
                  <a:srgbClr val="FFFFFF"/>
                </a:solidFill>
                <a:latin typeface="Rockwell Extra Bold" panose="02060903040505020403" pitchFamily="18" charset="0"/>
              </a:rPr>
              <a:t>@</a:t>
            </a:r>
            <a:r>
              <a:rPr lang="en-US" sz="3000" dirty="0" err="1" smtClean="0">
                <a:solidFill>
                  <a:srgbClr val="FFFFFF"/>
                </a:solidFill>
                <a:latin typeface="Rockwell Extra Bold" panose="02060903040505020403" pitchFamily="18" charset="0"/>
              </a:rPr>
              <a:t>deliciousbees</a:t>
            </a:r>
            <a:endParaRPr lang="en-US" sz="3000" dirty="0">
              <a:solidFill>
                <a:srgbClr val="FFFFFF"/>
              </a:solidFill>
              <a:latin typeface="Rockwell Extra Bold" panose="02060903040505020403" pitchFamily="18" charset="0"/>
            </a:endParaRPr>
          </a:p>
        </p:txBody>
      </p:sp>
    </p:spTree>
    <p:extLst>
      <p:ext uri="{BB962C8B-B14F-4D97-AF65-F5344CB8AC3E}">
        <p14:creationId xmlns:p14="http://schemas.microsoft.com/office/powerpoint/2010/main" val="418038277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3513" y="57150"/>
            <a:ext cx="8763000" cy="4991100"/>
          </a:xfrm>
          <a:prstGeom prst="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prstClr val="white"/>
              </a:solidFill>
            </a:endParaRPr>
          </a:p>
        </p:txBody>
      </p:sp>
      <p:sp>
        <p:nvSpPr>
          <p:cNvPr id="6146" name="Title 1"/>
          <p:cNvSpPr>
            <a:spLocks noGrp="1"/>
          </p:cNvSpPr>
          <p:nvPr>
            <p:ph type="title" idx="4294967295"/>
          </p:nvPr>
        </p:nvSpPr>
        <p:spPr>
          <a:xfrm>
            <a:off x="163513" y="4400550"/>
            <a:ext cx="8763000" cy="647700"/>
          </a:xfrm>
        </p:spPr>
        <p:txBody>
          <a:bodyPr/>
          <a:lstStyle/>
          <a:p>
            <a:pPr algn="ctr" eaLnBrk="1" hangingPunct="1">
              <a:defRPr/>
            </a:pPr>
            <a:r>
              <a:rPr lang="en-US" altLang="en-US" sz="2800" u="sng" dirty="0" smtClean="0">
                <a:solidFill>
                  <a:schemeClr val="accent1">
                    <a:lumMod val="50000"/>
                  </a:schemeClr>
                </a:solidFill>
                <a:latin typeface="Arial Black" panose="020B0A04020102020204" pitchFamily="34" charset="0"/>
                <a:ea typeface="ヒラギノ角ゴ Pro W3"/>
                <a:cs typeface="ヒラギノ角ゴ Pro W3"/>
              </a:rPr>
              <a:t>&gt;&gt;WATCH THIS&lt;&lt; </a:t>
            </a:r>
            <a:r>
              <a:rPr lang="en-US" altLang="en-US" sz="2800" dirty="0" smtClean="0">
                <a:latin typeface="Arial Black" panose="020B0A04020102020204" pitchFamily="34" charset="0"/>
                <a:ea typeface="ヒラギノ角ゴ Pro W3"/>
                <a:cs typeface="ヒラギノ角ゴ Pro W3"/>
              </a:rPr>
              <a:t>to find out HOW</a:t>
            </a:r>
          </a:p>
        </p:txBody>
      </p:sp>
      <p:sp>
        <p:nvSpPr>
          <p:cNvPr id="6147" name="TextBox 1"/>
          <p:cNvSpPr txBox="1">
            <a:spLocks noChangeArrowheads="1"/>
          </p:cNvSpPr>
          <p:nvPr/>
        </p:nvSpPr>
        <p:spPr bwMode="auto">
          <a:xfrm>
            <a:off x="209550" y="209550"/>
            <a:ext cx="86709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Verdana" panose="020B0604030504040204" pitchFamily="34" charset="0"/>
                <a:ea typeface="ヒラギノ角ゴ Pro W3"/>
                <a:cs typeface="ヒラギノ角ゴ Pro W3"/>
              </a:defRPr>
            </a:lvl1pPr>
            <a:lvl2pPr marL="742950" indent="-285750">
              <a:defRPr kumimoji="1" sz="2400">
                <a:solidFill>
                  <a:schemeClr val="tx1"/>
                </a:solidFill>
                <a:latin typeface="Verdana" panose="020B0604030504040204" pitchFamily="34" charset="0"/>
                <a:ea typeface="ヒラギノ角ゴ Pro W3"/>
                <a:cs typeface="ヒラギノ角ゴ Pro W3"/>
              </a:defRPr>
            </a:lvl2pPr>
            <a:lvl3pPr marL="1143000" indent="-228600">
              <a:defRPr kumimoji="1" sz="2400">
                <a:solidFill>
                  <a:schemeClr val="tx1"/>
                </a:solidFill>
                <a:latin typeface="Verdana" panose="020B0604030504040204" pitchFamily="34" charset="0"/>
                <a:ea typeface="ヒラギノ角ゴ Pro W3"/>
                <a:cs typeface="ヒラギノ角ゴ Pro W3"/>
              </a:defRPr>
            </a:lvl3pPr>
            <a:lvl4pPr marL="1600200" indent="-228600">
              <a:defRPr kumimoji="1" sz="2400">
                <a:solidFill>
                  <a:schemeClr val="tx1"/>
                </a:solidFill>
                <a:latin typeface="Verdana" panose="020B0604030504040204" pitchFamily="34" charset="0"/>
                <a:ea typeface="ヒラギノ角ゴ Pro W3"/>
                <a:cs typeface="ヒラギノ角ゴ Pro W3"/>
              </a:defRPr>
            </a:lvl4pPr>
            <a:lvl5pPr marL="2057400" indent="-228600">
              <a:defRPr kumimoji="1" sz="2400">
                <a:solidFill>
                  <a:schemeClr val="tx1"/>
                </a:solidFill>
                <a:latin typeface="Verdana" panose="020B0604030504040204" pitchFamily="34" charset="0"/>
                <a:ea typeface="ヒラギノ角ゴ Pro W3"/>
                <a:cs typeface="ヒラギノ角ゴ Pro W3"/>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9pPr>
          </a:lstStyle>
          <a:p>
            <a:pPr algn="ctr" eaLnBrk="0" hangingPunct="0">
              <a:defRPr/>
            </a:pPr>
            <a:r>
              <a:rPr lang="en-US" altLang="en-US" sz="3200" b="1" dirty="0" smtClean="0">
                <a:solidFill>
                  <a:prstClr val="black"/>
                </a:solidFill>
                <a:latin typeface="Arial Black" panose="020B0A04020102020204" pitchFamily="34" charset="0"/>
              </a:rPr>
              <a:t>MY DESIGN GOT </a:t>
            </a:r>
            <a:r>
              <a:rPr lang="en-US" altLang="en-US" sz="3200" b="1" dirty="0" smtClean="0">
                <a:solidFill>
                  <a:srgbClr val="FF0000"/>
                </a:solidFill>
                <a:latin typeface="Arial Black" panose="020B0A04020102020204" pitchFamily="34" charset="0"/>
              </a:rPr>
              <a:t>BETTER </a:t>
            </a:r>
            <a:r>
              <a:rPr lang="en-US" altLang="en-US" sz="3200" b="1" dirty="0" smtClean="0">
                <a:solidFill>
                  <a:prstClr val="black"/>
                </a:solidFill>
                <a:latin typeface="Arial Black" panose="020B0A04020102020204" pitchFamily="34" charset="0"/>
              </a:rPr>
              <a:t>IN 10 MINS</a:t>
            </a:r>
          </a:p>
          <a:p>
            <a:pPr algn="ctr" eaLnBrk="0" hangingPunct="0">
              <a:defRPr/>
            </a:pPr>
            <a:r>
              <a:rPr lang="en-US" altLang="en-US" b="1" dirty="0" smtClean="0">
                <a:solidFill>
                  <a:prstClr val="black"/>
                </a:solidFill>
                <a:latin typeface="Arial Black" panose="020B0A04020102020204" pitchFamily="34" charset="0"/>
              </a:rPr>
              <a:t>THANKS TO THIS </a:t>
            </a:r>
            <a:r>
              <a:rPr lang="en-US" altLang="en-US" b="1" dirty="0" smtClean="0">
                <a:solidFill>
                  <a:srgbClr val="70AD47"/>
                </a:solidFill>
                <a:latin typeface="Arial Black" panose="020B0A04020102020204" pitchFamily="34" charset="0"/>
              </a:rPr>
              <a:t>ONE WEIRD BRAIN TRICK</a:t>
            </a:r>
          </a:p>
        </p:txBody>
      </p:sp>
      <p:pic>
        <p:nvPicPr>
          <p:cNvPr id="6149" name="Picture 7" descr="http://static.giantbomb.com/uploads/screen_kubrick/0/39/2580391-teasdale.137381705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4000" y="1789113"/>
            <a:ext cx="2362200" cy="2133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50" name="Picture 9" descr="http://www.agdc.com.au/images/04gallery/session_fri/dan_teasdale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71600" y="1784350"/>
            <a:ext cx="2395538" cy="21383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51" name="TextBox 3"/>
          <p:cNvSpPr txBox="1">
            <a:spLocks noChangeArrowheads="1"/>
          </p:cNvSpPr>
          <p:nvPr/>
        </p:nvSpPr>
        <p:spPr bwMode="auto">
          <a:xfrm>
            <a:off x="2014538" y="1436688"/>
            <a:ext cx="11080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Verdana" panose="020B0604030504040204" pitchFamily="34" charset="0"/>
                <a:ea typeface="ヒラギノ角ゴ Pro W3"/>
                <a:cs typeface="ヒラギノ角ゴ Pro W3"/>
              </a:defRPr>
            </a:lvl1pPr>
            <a:lvl2pPr marL="742950" indent="-285750">
              <a:defRPr kumimoji="1" sz="2400">
                <a:solidFill>
                  <a:schemeClr val="tx1"/>
                </a:solidFill>
                <a:latin typeface="Verdana" panose="020B0604030504040204" pitchFamily="34" charset="0"/>
                <a:ea typeface="ヒラギノ角ゴ Pro W3"/>
                <a:cs typeface="ヒラギノ角ゴ Pro W3"/>
              </a:defRPr>
            </a:lvl2pPr>
            <a:lvl3pPr marL="1143000" indent="-228600">
              <a:defRPr kumimoji="1" sz="2400">
                <a:solidFill>
                  <a:schemeClr val="tx1"/>
                </a:solidFill>
                <a:latin typeface="Verdana" panose="020B0604030504040204" pitchFamily="34" charset="0"/>
                <a:ea typeface="ヒラギノ角ゴ Pro W3"/>
                <a:cs typeface="ヒラギノ角ゴ Pro W3"/>
              </a:defRPr>
            </a:lvl3pPr>
            <a:lvl4pPr marL="1600200" indent="-228600">
              <a:defRPr kumimoji="1" sz="2400">
                <a:solidFill>
                  <a:schemeClr val="tx1"/>
                </a:solidFill>
                <a:latin typeface="Verdana" panose="020B0604030504040204" pitchFamily="34" charset="0"/>
                <a:ea typeface="ヒラギノ角ゴ Pro W3"/>
                <a:cs typeface="ヒラギノ角ゴ Pro W3"/>
              </a:defRPr>
            </a:lvl4pPr>
            <a:lvl5pPr marL="2057400" indent="-228600">
              <a:defRPr kumimoji="1" sz="2400">
                <a:solidFill>
                  <a:schemeClr val="tx1"/>
                </a:solidFill>
                <a:latin typeface="Verdana" panose="020B0604030504040204" pitchFamily="34" charset="0"/>
                <a:ea typeface="ヒラギノ角ゴ Pro W3"/>
                <a:cs typeface="ヒラギノ角ゴ Pro W3"/>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9pPr>
          </a:lstStyle>
          <a:p>
            <a:pPr eaLnBrk="0" hangingPunct="0"/>
            <a:r>
              <a:rPr lang="en-US" altLang="en-US" sz="1600" b="1">
                <a:solidFill>
                  <a:prstClr val="black"/>
                </a:solidFill>
                <a:latin typeface="Arial Black" panose="020B0A04020102020204" pitchFamily="34" charset="0"/>
              </a:rPr>
              <a:t>BEFORE</a:t>
            </a:r>
          </a:p>
        </p:txBody>
      </p:sp>
      <p:sp>
        <p:nvSpPr>
          <p:cNvPr id="6152" name="TextBox 9"/>
          <p:cNvSpPr txBox="1">
            <a:spLocks noChangeArrowheads="1"/>
          </p:cNvSpPr>
          <p:nvPr/>
        </p:nvSpPr>
        <p:spPr bwMode="auto">
          <a:xfrm>
            <a:off x="6046788" y="1444625"/>
            <a:ext cx="936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Verdana" panose="020B0604030504040204" pitchFamily="34" charset="0"/>
                <a:ea typeface="ヒラギノ角ゴ Pro W3"/>
                <a:cs typeface="ヒラギノ角ゴ Pro W3"/>
              </a:defRPr>
            </a:lvl1pPr>
            <a:lvl2pPr marL="742950" indent="-285750">
              <a:defRPr kumimoji="1" sz="2400">
                <a:solidFill>
                  <a:schemeClr val="tx1"/>
                </a:solidFill>
                <a:latin typeface="Verdana" panose="020B0604030504040204" pitchFamily="34" charset="0"/>
                <a:ea typeface="ヒラギノ角ゴ Pro W3"/>
                <a:cs typeface="ヒラギノ角ゴ Pro W3"/>
              </a:defRPr>
            </a:lvl2pPr>
            <a:lvl3pPr marL="1143000" indent="-228600">
              <a:defRPr kumimoji="1" sz="2400">
                <a:solidFill>
                  <a:schemeClr val="tx1"/>
                </a:solidFill>
                <a:latin typeface="Verdana" panose="020B0604030504040204" pitchFamily="34" charset="0"/>
                <a:ea typeface="ヒラギノ角ゴ Pro W3"/>
                <a:cs typeface="ヒラギノ角ゴ Pro W3"/>
              </a:defRPr>
            </a:lvl3pPr>
            <a:lvl4pPr marL="1600200" indent="-228600">
              <a:defRPr kumimoji="1" sz="2400">
                <a:solidFill>
                  <a:schemeClr val="tx1"/>
                </a:solidFill>
                <a:latin typeface="Verdana" panose="020B0604030504040204" pitchFamily="34" charset="0"/>
                <a:ea typeface="ヒラギノ角ゴ Pro W3"/>
                <a:cs typeface="ヒラギノ角ゴ Pro W3"/>
              </a:defRPr>
            </a:lvl4pPr>
            <a:lvl5pPr marL="2057400" indent="-228600">
              <a:defRPr kumimoji="1" sz="2400">
                <a:solidFill>
                  <a:schemeClr val="tx1"/>
                </a:solidFill>
                <a:latin typeface="Verdana" panose="020B0604030504040204" pitchFamily="34" charset="0"/>
                <a:ea typeface="ヒラギノ角ゴ Pro W3"/>
                <a:cs typeface="ヒラギノ角ゴ Pro W3"/>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9pPr>
          </a:lstStyle>
          <a:p>
            <a:pPr eaLnBrk="0" hangingPunct="0"/>
            <a:r>
              <a:rPr lang="en-US" altLang="en-US" sz="1600" b="1">
                <a:solidFill>
                  <a:prstClr val="black"/>
                </a:solidFill>
                <a:latin typeface="Arial Black" panose="020B0A04020102020204" pitchFamily="34" charset="0"/>
              </a:rPr>
              <a:t>AFTER</a:t>
            </a:r>
          </a:p>
        </p:txBody>
      </p:sp>
    </p:spTree>
    <p:extLst>
      <p:ext uri="{BB962C8B-B14F-4D97-AF65-F5344CB8AC3E}">
        <p14:creationId xmlns:p14="http://schemas.microsoft.com/office/powerpoint/2010/main" val="380574874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endParaRPr lang="en-US" altLang="en-US" smtClean="0"/>
          </a:p>
        </p:txBody>
      </p:sp>
      <p:pic>
        <p:nvPicPr>
          <p:cNvPr id="8195"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1371600" y="-552450"/>
            <a:ext cx="9144000" cy="6096000"/>
          </a:xfrm>
        </p:spPr>
      </p:pic>
      <p:pic>
        <p:nvPicPr>
          <p:cNvPr id="8196"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98788" y="-171450"/>
            <a:ext cx="6450012" cy="635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24600" y="-781050"/>
            <a:ext cx="3200400" cy="621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1926361"/>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http://www.decalsplanet.com/img_b/vinyl-decal-sticker-1429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05200" y="1276350"/>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7717478"/>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372600"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prstClr val="white"/>
              </a:solidFill>
            </a:endParaRPr>
          </a:p>
        </p:txBody>
      </p:sp>
      <p:pic>
        <p:nvPicPr>
          <p:cNvPr id="12291" name="Picture 4" descr="http://static.tvtropes.org/pmwiki/pub/images/mario_with_3_lives.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92500" y="315913"/>
            <a:ext cx="2438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5" descr="http://screenshots.en.sftcdn.net/en/scrn/320000/320100/angry-birds-7.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97700" y="315913"/>
            <a:ext cx="1905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7" descr="http://www.rpgfan.com/reviews/zelda/zelda-1.gif"/>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4800" y="2625725"/>
            <a:ext cx="2438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9" descr="http://www.rarityguide.com/images/events/cax2009/cax2009_black_knight_2000_pinball.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959600" y="1901825"/>
            <a:ext cx="1905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1" descr="https://images-na.ssl-images-amazon.com/images/G/01/videogames/detail-page/gh2.ps2.04.lg.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30213" y="146050"/>
            <a:ext cx="203358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http://static.giantbomb.com/uploads/original/1/15744/558355-corner4.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124200" y="2625725"/>
            <a:ext cx="334168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338045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endParaRPr lang="en-US" altLang="en-US" smtClean="0"/>
          </a:p>
        </p:txBody>
      </p:sp>
      <p:pic>
        <p:nvPicPr>
          <p:cNvPr id="14339" name="Picture 4" descr="http://www.aclearskin.com/wp-content/uploads/2012/05/shrugin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8650" y="6350"/>
            <a:ext cx="771525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1573530"/>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http://www.aclearskin.com/wp-content/uploads/2012/05/shrugin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8650" y="6350"/>
            <a:ext cx="771525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7" descr="http://www.nataliedee.com/101910/fresh-new-brain.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81200" y="0"/>
            <a:ext cx="5106988" cy="343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1"/>
          <p:cNvSpPr txBox="1">
            <a:spLocks noChangeArrowheads="1"/>
          </p:cNvSpPr>
          <p:nvPr/>
        </p:nvSpPr>
        <p:spPr bwMode="auto">
          <a:xfrm>
            <a:off x="7543800" y="4781550"/>
            <a:ext cx="14890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Verdana" panose="020B0604030504040204" pitchFamily="34" charset="0"/>
                <a:ea typeface="ヒラギノ角ゴ Pro W3"/>
                <a:cs typeface="ヒラギノ角ゴ Pro W3"/>
              </a:defRPr>
            </a:lvl1pPr>
            <a:lvl2pPr marL="742950" indent="-285750">
              <a:defRPr kumimoji="1" sz="2400">
                <a:solidFill>
                  <a:schemeClr val="tx1"/>
                </a:solidFill>
                <a:latin typeface="Verdana" panose="020B0604030504040204" pitchFamily="34" charset="0"/>
                <a:ea typeface="ヒラギノ角ゴ Pro W3"/>
                <a:cs typeface="ヒラギノ角ゴ Pro W3"/>
              </a:defRPr>
            </a:lvl2pPr>
            <a:lvl3pPr marL="1143000" indent="-228600">
              <a:defRPr kumimoji="1" sz="2400">
                <a:solidFill>
                  <a:schemeClr val="tx1"/>
                </a:solidFill>
                <a:latin typeface="Verdana" panose="020B0604030504040204" pitchFamily="34" charset="0"/>
                <a:ea typeface="ヒラギノ角ゴ Pro W3"/>
                <a:cs typeface="ヒラギノ角ゴ Pro W3"/>
              </a:defRPr>
            </a:lvl3pPr>
            <a:lvl4pPr marL="1600200" indent="-228600">
              <a:defRPr kumimoji="1" sz="2400">
                <a:solidFill>
                  <a:schemeClr val="tx1"/>
                </a:solidFill>
                <a:latin typeface="Verdana" panose="020B0604030504040204" pitchFamily="34" charset="0"/>
                <a:ea typeface="ヒラギノ角ゴ Pro W3"/>
                <a:cs typeface="ヒラギノ角ゴ Pro W3"/>
              </a:defRPr>
            </a:lvl4pPr>
            <a:lvl5pPr marL="2057400" indent="-228600">
              <a:defRPr kumimoji="1" sz="2400">
                <a:solidFill>
                  <a:schemeClr val="tx1"/>
                </a:solidFill>
                <a:latin typeface="Verdana" panose="020B0604030504040204" pitchFamily="34" charset="0"/>
                <a:ea typeface="ヒラギノ角ゴ Pro W3"/>
                <a:cs typeface="ヒラギノ角ゴ Pro W3"/>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9pPr>
          </a:lstStyle>
          <a:p>
            <a:pPr eaLnBrk="0" hangingPunct="0"/>
            <a:r>
              <a:rPr lang="en-US" altLang="en-US" sz="800">
                <a:solidFill>
                  <a:prstClr val="black"/>
                </a:solidFill>
              </a:rPr>
              <a:t>*thanks nataliedee.com!</a:t>
            </a:r>
          </a:p>
        </p:txBody>
      </p:sp>
    </p:spTree>
    <p:extLst>
      <p:ext uri="{BB962C8B-B14F-4D97-AF65-F5344CB8AC3E}">
        <p14:creationId xmlns:p14="http://schemas.microsoft.com/office/powerpoint/2010/main" val="1841368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1" name="Rectangle 3"/>
          <p:cNvSpPr>
            <a:spLocks noChangeArrowheads="1"/>
          </p:cNvSpPr>
          <p:nvPr/>
        </p:nvSpPr>
        <p:spPr bwMode="auto">
          <a:xfrm>
            <a:off x="0" y="285750"/>
            <a:ext cx="91440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9000" dirty="0" smtClean="0">
                <a:solidFill>
                  <a:srgbClr val="FFFFFF"/>
                </a:solidFill>
                <a:latin typeface="Rockwell Extra Bold" panose="02060903040505020403" pitchFamily="18" charset="0"/>
                <a:ea typeface="+mn-ea"/>
              </a:rPr>
              <a:t>LARALYN</a:t>
            </a:r>
          </a:p>
          <a:p>
            <a:pPr eaLnBrk="0" hangingPunct="0">
              <a:lnSpc>
                <a:spcPct val="80000"/>
              </a:lnSpc>
            </a:pPr>
            <a:r>
              <a:rPr kumimoji="0" lang="en-US" sz="9000" dirty="0" smtClean="0">
                <a:solidFill>
                  <a:srgbClr val="FFFFFF"/>
                </a:solidFill>
                <a:latin typeface="Rockwell Extra Bold" panose="02060903040505020403" pitchFamily="18" charset="0"/>
                <a:ea typeface="+mn-ea"/>
              </a:rPr>
              <a:t>MCWILLIAMS</a:t>
            </a:r>
            <a:endParaRPr kumimoji="0" lang="en-US" sz="9000" dirty="0">
              <a:solidFill>
                <a:srgbClr val="FFFFFF"/>
              </a:solidFill>
              <a:latin typeface="Rockwell Extra Bold" panose="02060903040505020403" pitchFamily="18" charset="0"/>
              <a:ea typeface="+mn-ea"/>
            </a:endParaRPr>
          </a:p>
        </p:txBody>
      </p:sp>
      <p:sp>
        <p:nvSpPr>
          <p:cNvPr id="421897" name="Rectangle 9"/>
          <p:cNvSpPr>
            <a:spLocks noChangeArrowheads="1"/>
          </p:cNvSpPr>
          <p:nvPr/>
        </p:nvSpPr>
        <p:spPr bwMode="auto">
          <a:xfrm>
            <a:off x="0" y="3867150"/>
            <a:ext cx="7162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eaLnBrk="0" hangingPunct="0">
              <a:lnSpc>
                <a:spcPct val="80000"/>
              </a:lnSpc>
            </a:pPr>
            <a:r>
              <a:rPr kumimoji="0" lang="en-US" sz="2800" dirty="0" smtClean="0">
                <a:solidFill>
                  <a:srgbClr val="FFFFFF"/>
                </a:solidFill>
                <a:latin typeface="Rockwell Extra Bold" panose="02060903040505020403" pitchFamily="18" charset="0"/>
                <a:ea typeface="+mn-ea"/>
              </a:rPr>
              <a:t>Chief Creative Officer</a:t>
            </a:r>
          </a:p>
          <a:p>
            <a:pPr algn="l" eaLnBrk="0" hangingPunct="0">
              <a:lnSpc>
                <a:spcPct val="80000"/>
              </a:lnSpc>
            </a:pPr>
            <a:r>
              <a:rPr kumimoji="0" lang="en-US" sz="2800" dirty="0" smtClean="0">
                <a:solidFill>
                  <a:srgbClr val="FFFFFF"/>
                </a:solidFill>
                <a:latin typeface="Rockwell Extra Bold" panose="02060903040505020403" pitchFamily="18" charset="0"/>
                <a:ea typeface="+mn-ea"/>
              </a:rPr>
              <a:t>The Workshop Entertainment</a:t>
            </a:r>
          </a:p>
          <a:p>
            <a:pPr algn="l" eaLnBrk="0" hangingPunct="0">
              <a:lnSpc>
                <a:spcPct val="80000"/>
              </a:lnSpc>
            </a:pPr>
            <a:r>
              <a:rPr kumimoji="0" lang="en-US" sz="2800" dirty="0" smtClean="0">
                <a:solidFill>
                  <a:srgbClr val="FFFFFF"/>
                </a:solidFill>
                <a:latin typeface="Rockwell Extra Bold" panose="02060903040505020403" pitchFamily="18" charset="0"/>
                <a:ea typeface="+mn-ea"/>
              </a:rPr>
              <a:t>@Laralyn</a:t>
            </a:r>
            <a:endParaRPr kumimoji="0" lang="en-US" sz="2800" dirty="0">
              <a:solidFill>
                <a:srgbClr val="FFFFFF"/>
              </a:solidFill>
              <a:latin typeface="Rockwell Extra Bold" panose="02060903040505020403" pitchFamily="18" charset="0"/>
              <a:ea typeface="+mn-ea"/>
            </a:endParaRPr>
          </a:p>
        </p:txBody>
      </p:sp>
    </p:spTree>
    <p:extLst>
      <p:ext uri="{BB962C8B-B14F-4D97-AF65-F5344CB8AC3E}">
        <p14:creationId xmlns:p14="http://schemas.microsoft.com/office/powerpoint/2010/main" val="48204271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descr="https://paw.princeton.edu/issues/2012/09/19/pages/0155/NB_ObitMill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70563" y="361950"/>
            <a:ext cx="30035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p:cNvSpPr/>
          <p:nvPr/>
        </p:nvSpPr>
        <p:spPr>
          <a:xfrm>
            <a:off x="2971800" y="2765425"/>
            <a:ext cx="2767013" cy="1524000"/>
          </a:xfrm>
          <a:prstGeom prst="wedgeEllipseCallout">
            <a:avLst>
              <a:gd name="adj1" fmla="val 72318"/>
              <a:gd name="adj2" fmla="val -43319"/>
            </a:avLst>
          </a:prstGeom>
          <a:solidFill>
            <a:schemeClr val="bg1">
              <a:lumMod val="9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prstClr val="white"/>
              </a:solidFill>
            </a:endParaRPr>
          </a:p>
        </p:txBody>
      </p:sp>
      <p:sp>
        <p:nvSpPr>
          <p:cNvPr id="18436" name="Content Placeholder 2"/>
          <p:cNvSpPr>
            <a:spLocks noGrp="1"/>
          </p:cNvSpPr>
          <p:nvPr>
            <p:ph idx="1"/>
          </p:nvPr>
        </p:nvSpPr>
        <p:spPr>
          <a:xfrm>
            <a:off x="3090863" y="3028950"/>
            <a:ext cx="2527300" cy="685800"/>
          </a:xfrm>
        </p:spPr>
        <p:txBody>
          <a:bodyPr/>
          <a:lstStyle/>
          <a:p>
            <a:pPr marL="0" indent="0" algn="ctr" eaLnBrk="1" hangingPunct="1">
              <a:buFont typeface="Arial" panose="020B0604020202020204" pitchFamily="34" charset="0"/>
              <a:buNone/>
            </a:pPr>
            <a:r>
              <a:rPr lang="en-US" altLang="en-US" smtClean="0">
                <a:latin typeface="Arial Rounded MT Bold" pitchFamily="34" charset="0"/>
              </a:rPr>
              <a:t>Working memory is between 5 and 9 “objects”</a:t>
            </a:r>
          </a:p>
        </p:txBody>
      </p:sp>
      <p:pic>
        <p:nvPicPr>
          <p:cNvPr id="18437" name="Picture 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0" y="230188"/>
            <a:ext cx="50387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5081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436" grpId="0" build="p"/>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Models of a Man: Essays in Memory of Herbert A. Sim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925" y="-14288"/>
            <a:ext cx="3886200" cy="512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Callout 6"/>
          <p:cNvSpPr/>
          <p:nvPr/>
        </p:nvSpPr>
        <p:spPr>
          <a:xfrm>
            <a:off x="4892675" y="666750"/>
            <a:ext cx="3268663" cy="2514600"/>
          </a:xfrm>
          <a:prstGeom prst="wedgeEllipseCallout">
            <a:avLst>
              <a:gd name="adj1" fmla="val -73169"/>
              <a:gd name="adj2" fmla="val 58013"/>
            </a:avLst>
          </a:prstGeom>
          <a:solidFill>
            <a:schemeClr val="bg1">
              <a:lumMod val="9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prstClr val="white"/>
              </a:solidFill>
            </a:endParaRPr>
          </a:p>
        </p:txBody>
      </p:sp>
      <p:sp>
        <p:nvSpPr>
          <p:cNvPr id="20484" name="Content Placeholder 2"/>
          <p:cNvSpPr>
            <a:spLocks noGrp="1"/>
          </p:cNvSpPr>
          <p:nvPr>
            <p:ph idx="1"/>
          </p:nvPr>
        </p:nvSpPr>
        <p:spPr>
          <a:xfrm>
            <a:off x="5264150" y="895350"/>
            <a:ext cx="2525713" cy="685800"/>
          </a:xfrm>
        </p:spPr>
        <p:txBody>
          <a:bodyPr/>
          <a:lstStyle/>
          <a:p>
            <a:pPr marL="0" indent="0" algn="ctr" eaLnBrk="1" hangingPunct="1">
              <a:buFont typeface="Arial" panose="020B0604020202020204" pitchFamily="34" charset="0"/>
              <a:buNone/>
            </a:pPr>
            <a:r>
              <a:rPr lang="en-US" altLang="en-US" smtClean="0">
                <a:latin typeface="Arial Rounded MT Bold" pitchFamily="34" charset="0"/>
              </a:rPr>
              <a:t>By combining data from several experiments, a basic human memory unit can be identified and measured</a:t>
            </a:r>
          </a:p>
        </p:txBody>
      </p:sp>
      <p:sp>
        <p:nvSpPr>
          <p:cNvPr id="4" name="Cloud Callout 3"/>
          <p:cNvSpPr/>
          <p:nvPr/>
        </p:nvSpPr>
        <p:spPr>
          <a:xfrm>
            <a:off x="5264150" y="3486150"/>
            <a:ext cx="1587500" cy="1143000"/>
          </a:xfrm>
          <a:prstGeom prst="cloudCallout">
            <a:avLst>
              <a:gd name="adj1" fmla="val -100235"/>
              <a:gd name="adj2" fmla="val -28466"/>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solidFill>
                <a:prstClr val="white"/>
              </a:solidFill>
            </a:endParaRPr>
          </a:p>
        </p:txBody>
      </p:sp>
      <p:sp>
        <p:nvSpPr>
          <p:cNvPr id="5" name="TextBox 4"/>
          <p:cNvSpPr txBox="1"/>
          <p:nvPr/>
        </p:nvSpPr>
        <p:spPr>
          <a:xfrm>
            <a:off x="5638800" y="3865563"/>
            <a:ext cx="1958975" cy="400050"/>
          </a:xfrm>
          <a:prstGeom prst="rect">
            <a:avLst/>
          </a:prstGeom>
          <a:noFill/>
        </p:spPr>
        <p:txBody>
          <a:bodyPr>
            <a:spAutoFit/>
          </a:bodyPr>
          <a:lstStyle/>
          <a:p>
            <a:pPr eaLnBrk="0" hangingPunct="0">
              <a:defRPr/>
            </a:pPr>
            <a:r>
              <a:rPr lang="en-US" sz="2000" dirty="0">
                <a:solidFill>
                  <a:srgbClr val="5B9BD5">
                    <a:lumMod val="50000"/>
                  </a:srgbClr>
                </a:solidFill>
                <a:latin typeface="Arial Rounded MT Bold" panose="020F0704030504030204" pitchFamily="34" charset="0"/>
                <a:ea typeface="ヒラギノ角ゴ Pro W3" pitchFamily="125" charset="-128"/>
                <a:cs typeface="+mn-cs"/>
              </a:rPr>
              <a:t>It’s 3</a:t>
            </a:r>
          </a:p>
        </p:txBody>
      </p:sp>
    </p:spTree>
    <p:extLst>
      <p:ext uri="{BB962C8B-B14F-4D97-AF65-F5344CB8AC3E}">
        <p14:creationId xmlns:p14="http://schemas.microsoft.com/office/powerpoint/2010/main" val="40996534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484" grpId="0" build="p"/>
      <p:bldP spid="4" grpId="0" animBg="1"/>
      <p:bldP spid="5"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3"/>
          <p:cNvSpPr txBox="1">
            <a:spLocks noChangeArrowheads="1"/>
          </p:cNvSpPr>
          <p:nvPr/>
        </p:nvSpPr>
        <p:spPr bwMode="auto">
          <a:xfrm>
            <a:off x="3538538" y="557213"/>
            <a:ext cx="21732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Verdana" panose="020B0604030504040204" pitchFamily="34" charset="0"/>
                <a:ea typeface="ヒラギノ角ゴ Pro W3"/>
                <a:cs typeface="ヒラギノ角ゴ Pro W3"/>
              </a:defRPr>
            </a:lvl1pPr>
            <a:lvl2pPr marL="742950" indent="-285750">
              <a:defRPr kumimoji="1" sz="2400">
                <a:solidFill>
                  <a:schemeClr val="tx1"/>
                </a:solidFill>
                <a:latin typeface="Verdana" panose="020B0604030504040204" pitchFamily="34" charset="0"/>
                <a:ea typeface="ヒラギノ角ゴ Pro W3"/>
                <a:cs typeface="ヒラギノ角ゴ Pro W3"/>
              </a:defRPr>
            </a:lvl2pPr>
            <a:lvl3pPr marL="1143000" indent="-228600">
              <a:defRPr kumimoji="1" sz="2400">
                <a:solidFill>
                  <a:schemeClr val="tx1"/>
                </a:solidFill>
                <a:latin typeface="Verdana" panose="020B0604030504040204" pitchFamily="34" charset="0"/>
                <a:ea typeface="ヒラギノ角ゴ Pro W3"/>
                <a:cs typeface="ヒラギノ角ゴ Pro W3"/>
              </a:defRPr>
            </a:lvl3pPr>
            <a:lvl4pPr marL="1600200" indent="-228600">
              <a:defRPr kumimoji="1" sz="2400">
                <a:solidFill>
                  <a:schemeClr val="tx1"/>
                </a:solidFill>
                <a:latin typeface="Verdana" panose="020B0604030504040204" pitchFamily="34" charset="0"/>
                <a:ea typeface="ヒラギノ角ゴ Pro W3"/>
                <a:cs typeface="ヒラギノ角ゴ Pro W3"/>
              </a:defRPr>
            </a:lvl4pPr>
            <a:lvl5pPr marL="2057400" indent="-228600">
              <a:defRPr kumimoji="1" sz="2400">
                <a:solidFill>
                  <a:schemeClr val="tx1"/>
                </a:solidFill>
                <a:latin typeface="Verdana" panose="020B0604030504040204" pitchFamily="34" charset="0"/>
                <a:ea typeface="ヒラギノ角ゴ Pro W3"/>
                <a:cs typeface="ヒラギノ角ゴ Pro W3"/>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9pPr>
          </a:lstStyle>
          <a:p>
            <a:pPr eaLnBrk="0" hangingPunct="0"/>
            <a:r>
              <a:rPr lang="en-US" altLang="en-US">
                <a:solidFill>
                  <a:prstClr val="black"/>
                </a:solidFill>
                <a:latin typeface="Arial Rounded MT Bold" pitchFamily="34" charset="0"/>
              </a:rPr>
              <a:t>“5 to 9 items”</a:t>
            </a:r>
          </a:p>
        </p:txBody>
      </p:sp>
      <p:sp>
        <p:nvSpPr>
          <p:cNvPr id="22531" name="TextBox 7"/>
          <p:cNvSpPr txBox="1">
            <a:spLocks noChangeArrowheads="1"/>
          </p:cNvSpPr>
          <p:nvPr/>
        </p:nvSpPr>
        <p:spPr bwMode="auto">
          <a:xfrm>
            <a:off x="2179638" y="2100263"/>
            <a:ext cx="4891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Verdana" panose="020B0604030504040204" pitchFamily="34" charset="0"/>
                <a:ea typeface="ヒラギノ角ゴ Pro W3"/>
                <a:cs typeface="ヒラギノ角ゴ Pro W3"/>
              </a:defRPr>
            </a:lvl1pPr>
            <a:lvl2pPr marL="742950" indent="-285750">
              <a:defRPr kumimoji="1" sz="2400">
                <a:solidFill>
                  <a:schemeClr val="tx1"/>
                </a:solidFill>
                <a:latin typeface="Verdana" panose="020B0604030504040204" pitchFamily="34" charset="0"/>
                <a:ea typeface="ヒラギノ角ゴ Pro W3"/>
                <a:cs typeface="ヒラギノ角ゴ Pro W3"/>
              </a:defRPr>
            </a:lvl2pPr>
            <a:lvl3pPr marL="1143000" indent="-228600">
              <a:defRPr kumimoji="1" sz="2400">
                <a:solidFill>
                  <a:schemeClr val="tx1"/>
                </a:solidFill>
                <a:latin typeface="Verdana" panose="020B0604030504040204" pitchFamily="34" charset="0"/>
                <a:ea typeface="ヒラギノ角ゴ Pro W3"/>
                <a:cs typeface="ヒラギノ角ゴ Pro W3"/>
              </a:defRPr>
            </a:lvl3pPr>
            <a:lvl4pPr marL="1600200" indent="-228600">
              <a:defRPr kumimoji="1" sz="2400">
                <a:solidFill>
                  <a:schemeClr val="tx1"/>
                </a:solidFill>
                <a:latin typeface="Verdana" panose="020B0604030504040204" pitchFamily="34" charset="0"/>
                <a:ea typeface="ヒラギノ角ゴ Pro W3"/>
                <a:cs typeface="ヒラギノ角ゴ Pro W3"/>
              </a:defRPr>
            </a:lvl4pPr>
            <a:lvl5pPr marL="2057400" indent="-228600">
              <a:defRPr kumimoji="1" sz="2400">
                <a:solidFill>
                  <a:schemeClr val="tx1"/>
                </a:solidFill>
                <a:latin typeface="Verdana" panose="020B0604030504040204" pitchFamily="34" charset="0"/>
                <a:ea typeface="ヒラギノ角ゴ Pro W3"/>
                <a:cs typeface="ヒラギノ角ゴ Pro W3"/>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9pPr>
          </a:lstStyle>
          <a:p>
            <a:pPr eaLnBrk="0" hangingPunct="0"/>
            <a:r>
              <a:rPr lang="en-US" altLang="en-US">
                <a:solidFill>
                  <a:prstClr val="black"/>
                </a:solidFill>
                <a:latin typeface="Arial Rounded MT Bold" pitchFamily="34" charset="0"/>
              </a:rPr>
              <a:t>“human memory unit is 3 items”</a:t>
            </a:r>
          </a:p>
        </p:txBody>
      </p:sp>
      <p:sp>
        <p:nvSpPr>
          <p:cNvPr id="22532" name="TextBox 8"/>
          <p:cNvSpPr txBox="1">
            <a:spLocks noChangeArrowheads="1"/>
          </p:cNvSpPr>
          <p:nvPr/>
        </p:nvSpPr>
        <p:spPr bwMode="auto">
          <a:xfrm>
            <a:off x="2274888" y="3790950"/>
            <a:ext cx="4700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Verdana" panose="020B0604030504040204" pitchFamily="34" charset="0"/>
                <a:ea typeface="ヒラギノ角ゴ Pro W3"/>
                <a:cs typeface="ヒラギノ角ゴ Pro W3"/>
              </a:defRPr>
            </a:lvl1pPr>
            <a:lvl2pPr marL="742950" indent="-285750">
              <a:defRPr kumimoji="1" sz="2400">
                <a:solidFill>
                  <a:schemeClr val="tx1"/>
                </a:solidFill>
                <a:latin typeface="Verdana" panose="020B0604030504040204" pitchFamily="34" charset="0"/>
                <a:ea typeface="ヒラギノ角ゴ Pro W3"/>
                <a:cs typeface="ヒラギノ角ゴ Pro W3"/>
              </a:defRPr>
            </a:lvl2pPr>
            <a:lvl3pPr marL="1143000" indent="-228600">
              <a:defRPr kumimoji="1" sz="2400">
                <a:solidFill>
                  <a:schemeClr val="tx1"/>
                </a:solidFill>
                <a:latin typeface="Verdana" panose="020B0604030504040204" pitchFamily="34" charset="0"/>
                <a:ea typeface="ヒラギノ角ゴ Pro W3"/>
                <a:cs typeface="ヒラギノ角ゴ Pro W3"/>
              </a:defRPr>
            </a:lvl3pPr>
            <a:lvl4pPr marL="1600200" indent="-228600">
              <a:defRPr kumimoji="1" sz="2400">
                <a:solidFill>
                  <a:schemeClr val="tx1"/>
                </a:solidFill>
                <a:latin typeface="Verdana" panose="020B0604030504040204" pitchFamily="34" charset="0"/>
                <a:ea typeface="ヒラギノ角ゴ Pro W3"/>
                <a:cs typeface="ヒラギノ角ゴ Pro W3"/>
              </a:defRPr>
            </a:lvl4pPr>
            <a:lvl5pPr marL="2057400" indent="-228600">
              <a:defRPr kumimoji="1" sz="2400">
                <a:solidFill>
                  <a:schemeClr val="tx1"/>
                </a:solidFill>
                <a:latin typeface="Verdana" panose="020B0604030504040204" pitchFamily="34" charset="0"/>
                <a:ea typeface="ヒラギノ角ゴ Pro W3"/>
                <a:cs typeface="ヒラギノ角ゴ Pro W3"/>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9pPr>
          </a:lstStyle>
          <a:p>
            <a:pPr eaLnBrk="0" hangingPunct="0"/>
            <a:r>
              <a:rPr lang="en-US" altLang="en-US" b="1">
                <a:solidFill>
                  <a:prstClr val="black"/>
                </a:solidFill>
                <a:latin typeface="Arial Rounded MT Bold" pitchFamily="34" charset="0"/>
              </a:rPr>
              <a:t>3 chunks of 3 “items” capacity</a:t>
            </a:r>
          </a:p>
        </p:txBody>
      </p:sp>
      <p:sp>
        <p:nvSpPr>
          <p:cNvPr id="22533" name="TextBox 9"/>
          <p:cNvSpPr txBox="1">
            <a:spLocks noChangeArrowheads="1"/>
          </p:cNvSpPr>
          <p:nvPr/>
        </p:nvSpPr>
        <p:spPr bwMode="auto">
          <a:xfrm>
            <a:off x="4268788" y="1139825"/>
            <a:ext cx="7159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Verdana" panose="020B0604030504040204" pitchFamily="34" charset="0"/>
                <a:ea typeface="ヒラギノ角ゴ Pro W3"/>
                <a:cs typeface="ヒラギノ角ゴ Pro W3"/>
              </a:defRPr>
            </a:lvl1pPr>
            <a:lvl2pPr marL="742950" indent="-285750">
              <a:defRPr kumimoji="1" sz="2400">
                <a:solidFill>
                  <a:schemeClr val="tx1"/>
                </a:solidFill>
                <a:latin typeface="Verdana" panose="020B0604030504040204" pitchFamily="34" charset="0"/>
                <a:ea typeface="ヒラギノ角ゴ Pro W3"/>
                <a:cs typeface="ヒラギノ角ゴ Pro W3"/>
              </a:defRPr>
            </a:lvl2pPr>
            <a:lvl3pPr marL="1143000" indent="-228600">
              <a:defRPr kumimoji="1" sz="2400">
                <a:solidFill>
                  <a:schemeClr val="tx1"/>
                </a:solidFill>
                <a:latin typeface="Verdana" panose="020B0604030504040204" pitchFamily="34" charset="0"/>
                <a:ea typeface="ヒラギノ角ゴ Pro W3"/>
                <a:cs typeface="ヒラギノ角ゴ Pro W3"/>
              </a:defRPr>
            </a:lvl3pPr>
            <a:lvl4pPr marL="1600200" indent="-228600">
              <a:defRPr kumimoji="1" sz="2400">
                <a:solidFill>
                  <a:schemeClr val="tx1"/>
                </a:solidFill>
                <a:latin typeface="Verdana" panose="020B0604030504040204" pitchFamily="34" charset="0"/>
                <a:ea typeface="ヒラギノ角ゴ Pro W3"/>
                <a:cs typeface="ヒラギノ角ゴ Pro W3"/>
              </a:defRPr>
            </a:lvl4pPr>
            <a:lvl5pPr marL="2057400" indent="-228600">
              <a:defRPr kumimoji="1" sz="2400">
                <a:solidFill>
                  <a:schemeClr val="tx1"/>
                </a:solidFill>
                <a:latin typeface="Verdana" panose="020B0604030504040204" pitchFamily="34" charset="0"/>
                <a:ea typeface="ヒラギノ角ゴ Pro W3"/>
                <a:cs typeface="ヒラギノ角ゴ Pro W3"/>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9pPr>
          </a:lstStyle>
          <a:p>
            <a:pPr eaLnBrk="0" hangingPunct="0"/>
            <a:r>
              <a:rPr lang="en-US" altLang="en-US" sz="4800" b="1">
                <a:solidFill>
                  <a:prstClr val="black"/>
                </a:solidFill>
              </a:rPr>
              <a:t>&amp;</a:t>
            </a:r>
          </a:p>
        </p:txBody>
      </p:sp>
      <p:sp>
        <p:nvSpPr>
          <p:cNvPr id="22534" name="TextBox 10"/>
          <p:cNvSpPr txBox="1">
            <a:spLocks noChangeArrowheads="1"/>
          </p:cNvSpPr>
          <p:nvPr/>
        </p:nvSpPr>
        <p:spPr bwMode="auto">
          <a:xfrm>
            <a:off x="4265613" y="2654300"/>
            <a:ext cx="7191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Verdana" panose="020B0604030504040204" pitchFamily="34" charset="0"/>
                <a:ea typeface="ヒラギノ角ゴ Pro W3"/>
                <a:cs typeface="ヒラギノ角ゴ Pro W3"/>
              </a:defRPr>
            </a:lvl1pPr>
            <a:lvl2pPr marL="742950" indent="-285750">
              <a:defRPr kumimoji="1" sz="2400">
                <a:solidFill>
                  <a:schemeClr val="tx1"/>
                </a:solidFill>
                <a:latin typeface="Verdana" panose="020B0604030504040204" pitchFamily="34" charset="0"/>
                <a:ea typeface="ヒラギノ角ゴ Pro W3"/>
                <a:cs typeface="ヒラギノ角ゴ Pro W3"/>
              </a:defRPr>
            </a:lvl2pPr>
            <a:lvl3pPr marL="1143000" indent="-228600">
              <a:defRPr kumimoji="1" sz="2400">
                <a:solidFill>
                  <a:schemeClr val="tx1"/>
                </a:solidFill>
                <a:latin typeface="Verdana" panose="020B0604030504040204" pitchFamily="34" charset="0"/>
                <a:ea typeface="ヒラギノ角ゴ Pro W3"/>
                <a:cs typeface="ヒラギノ角ゴ Pro W3"/>
              </a:defRPr>
            </a:lvl3pPr>
            <a:lvl4pPr marL="1600200" indent="-228600">
              <a:defRPr kumimoji="1" sz="2400">
                <a:solidFill>
                  <a:schemeClr val="tx1"/>
                </a:solidFill>
                <a:latin typeface="Verdana" panose="020B0604030504040204" pitchFamily="34" charset="0"/>
                <a:ea typeface="ヒラギノ角ゴ Pro W3"/>
                <a:cs typeface="ヒラギノ角ゴ Pro W3"/>
              </a:defRPr>
            </a:lvl4pPr>
            <a:lvl5pPr marL="2057400" indent="-228600">
              <a:defRPr kumimoji="1" sz="2400">
                <a:solidFill>
                  <a:schemeClr val="tx1"/>
                </a:solidFill>
                <a:latin typeface="Verdana" panose="020B0604030504040204" pitchFamily="34" charset="0"/>
                <a:ea typeface="ヒラギノ角ゴ Pro W3"/>
                <a:cs typeface="ヒラギノ角ゴ Pro W3"/>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9pPr>
          </a:lstStyle>
          <a:p>
            <a:pPr eaLnBrk="0" hangingPunct="0"/>
            <a:r>
              <a:rPr lang="en-US" altLang="en-US" sz="4800" b="1">
                <a:solidFill>
                  <a:prstClr val="black"/>
                </a:solidFill>
              </a:rPr>
              <a:t>=</a:t>
            </a:r>
          </a:p>
        </p:txBody>
      </p:sp>
    </p:spTree>
    <p:extLst>
      <p:ext uri="{BB962C8B-B14F-4D97-AF65-F5344CB8AC3E}">
        <p14:creationId xmlns:p14="http://schemas.microsoft.com/office/powerpoint/2010/main" val="3741380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53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5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P spid="22531" grpId="0"/>
      <p:bldP spid="22532" grpId="0"/>
      <p:bldP spid="22533" grpId="0"/>
      <p:bldP spid="22534"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4"/>
          <p:cNvSpPr txBox="1">
            <a:spLocks noChangeArrowheads="1"/>
          </p:cNvSpPr>
          <p:nvPr/>
        </p:nvSpPr>
        <p:spPr bwMode="auto">
          <a:xfrm>
            <a:off x="3048000" y="209550"/>
            <a:ext cx="30686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Verdana" panose="020B0604030504040204" pitchFamily="34" charset="0"/>
                <a:ea typeface="ヒラギノ角ゴ Pro W3"/>
                <a:cs typeface="ヒラギノ角ゴ Pro W3"/>
              </a:defRPr>
            </a:lvl1pPr>
            <a:lvl2pPr marL="742950" indent="-285750">
              <a:defRPr kumimoji="1" sz="2400">
                <a:solidFill>
                  <a:schemeClr val="tx1"/>
                </a:solidFill>
                <a:latin typeface="Verdana" panose="020B0604030504040204" pitchFamily="34" charset="0"/>
                <a:ea typeface="ヒラギノ角ゴ Pro W3"/>
                <a:cs typeface="ヒラギノ角ゴ Pro W3"/>
              </a:defRPr>
            </a:lvl2pPr>
            <a:lvl3pPr marL="1143000" indent="-228600">
              <a:defRPr kumimoji="1" sz="2400">
                <a:solidFill>
                  <a:schemeClr val="tx1"/>
                </a:solidFill>
                <a:latin typeface="Verdana" panose="020B0604030504040204" pitchFamily="34" charset="0"/>
                <a:ea typeface="ヒラギノ角ゴ Pro W3"/>
                <a:cs typeface="ヒラギノ角ゴ Pro W3"/>
              </a:defRPr>
            </a:lvl3pPr>
            <a:lvl4pPr marL="1600200" indent="-228600">
              <a:defRPr kumimoji="1" sz="2400">
                <a:solidFill>
                  <a:schemeClr val="tx1"/>
                </a:solidFill>
                <a:latin typeface="Verdana" panose="020B0604030504040204" pitchFamily="34" charset="0"/>
                <a:ea typeface="ヒラギノ角ゴ Pro W3"/>
                <a:cs typeface="ヒラギノ角ゴ Pro W3"/>
              </a:defRPr>
            </a:lvl4pPr>
            <a:lvl5pPr marL="2057400" indent="-228600">
              <a:defRPr kumimoji="1" sz="2400">
                <a:solidFill>
                  <a:schemeClr val="tx1"/>
                </a:solidFill>
                <a:latin typeface="Verdana" panose="020B0604030504040204" pitchFamily="34" charset="0"/>
                <a:ea typeface="ヒラギノ角ゴ Pro W3"/>
                <a:cs typeface="ヒラギノ角ゴ Pro W3"/>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9pPr>
          </a:lstStyle>
          <a:p>
            <a:pPr eaLnBrk="0" hangingPunct="0"/>
            <a:r>
              <a:rPr lang="en-US" altLang="en-US" sz="5400">
                <a:solidFill>
                  <a:prstClr val="black"/>
                </a:solidFill>
                <a:latin typeface="Arial Rounded MT Bold" pitchFamily="34" charset="0"/>
              </a:rPr>
              <a:t>8675309</a:t>
            </a:r>
          </a:p>
        </p:txBody>
      </p:sp>
      <p:pic>
        <p:nvPicPr>
          <p:cNvPr id="24579" name="Picture 7" descr="http://www.nataliedee.com/101910/fresh-new-brai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78188" y="1352550"/>
            <a:ext cx="26082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7"/>
          <p:cNvSpPr txBox="1">
            <a:spLocks noChangeArrowheads="1"/>
          </p:cNvSpPr>
          <p:nvPr/>
        </p:nvSpPr>
        <p:spPr bwMode="auto">
          <a:xfrm>
            <a:off x="5562600" y="4171950"/>
            <a:ext cx="3257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Verdana" panose="020B0604030504040204" pitchFamily="34" charset="0"/>
                <a:ea typeface="ヒラギノ角ゴ Pro W3"/>
                <a:cs typeface="ヒラギノ角ゴ Pro W3"/>
              </a:defRPr>
            </a:lvl1pPr>
            <a:lvl2pPr marL="742950" indent="-285750">
              <a:defRPr kumimoji="1" sz="2400">
                <a:solidFill>
                  <a:schemeClr val="tx1"/>
                </a:solidFill>
                <a:latin typeface="Verdana" panose="020B0604030504040204" pitchFamily="34" charset="0"/>
                <a:ea typeface="ヒラギノ角ゴ Pro W3"/>
                <a:cs typeface="ヒラギノ角ゴ Pro W3"/>
              </a:defRPr>
            </a:lvl2pPr>
            <a:lvl3pPr marL="1143000" indent="-228600">
              <a:defRPr kumimoji="1" sz="2400">
                <a:solidFill>
                  <a:schemeClr val="tx1"/>
                </a:solidFill>
                <a:latin typeface="Verdana" panose="020B0604030504040204" pitchFamily="34" charset="0"/>
                <a:ea typeface="ヒラギノ角ゴ Pro W3"/>
                <a:cs typeface="ヒラギノ角ゴ Pro W3"/>
              </a:defRPr>
            </a:lvl3pPr>
            <a:lvl4pPr marL="1600200" indent="-228600">
              <a:defRPr kumimoji="1" sz="2400">
                <a:solidFill>
                  <a:schemeClr val="tx1"/>
                </a:solidFill>
                <a:latin typeface="Verdana" panose="020B0604030504040204" pitchFamily="34" charset="0"/>
                <a:ea typeface="ヒラギノ角ゴ Pro W3"/>
                <a:cs typeface="ヒラギノ角ゴ Pro W3"/>
              </a:defRPr>
            </a:lvl4pPr>
            <a:lvl5pPr marL="2057400" indent="-228600">
              <a:defRPr kumimoji="1" sz="2400">
                <a:solidFill>
                  <a:schemeClr val="tx1"/>
                </a:solidFill>
                <a:latin typeface="Verdana" panose="020B0604030504040204" pitchFamily="34" charset="0"/>
                <a:ea typeface="ヒラギノ角ゴ Pro W3"/>
                <a:cs typeface="ヒラギノ角ゴ Pro W3"/>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9pPr>
          </a:lstStyle>
          <a:p>
            <a:pPr eaLnBrk="0" hangingPunct="0"/>
            <a:r>
              <a:rPr lang="en-US" altLang="en-US" sz="3600">
                <a:solidFill>
                  <a:prstClr val="black"/>
                </a:solidFill>
                <a:latin typeface="Arial Rounded MT Bold" pitchFamily="34" charset="0"/>
              </a:rPr>
              <a:t>867     53    09</a:t>
            </a:r>
          </a:p>
        </p:txBody>
      </p:sp>
      <p:cxnSp>
        <p:nvCxnSpPr>
          <p:cNvPr id="10" name="Straight Arrow Connector 9"/>
          <p:cNvCxnSpPr>
            <a:stCxn id="28674" idx="2"/>
          </p:cNvCxnSpPr>
          <p:nvPr/>
        </p:nvCxnSpPr>
        <p:spPr>
          <a:xfrm flipH="1">
            <a:off x="4572000" y="1133475"/>
            <a:ext cx="9525" cy="447675"/>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p:cNvCxnSpPr/>
          <p:nvPr/>
        </p:nvCxnSpPr>
        <p:spPr>
          <a:xfrm flipH="1">
            <a:off x="6021388" y="2911475"/>
            <a:ext cx="533400" cy="129540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19" name="Straight Arrow Connector 18"/>
          <p:cNvCxnSpPr/>
          <p:nvPr/>
        </p:nvCxnSpPr>
        <p:spPr>
          <a:xfrm>
            <a:off x="7880350" y="2911475"/>
            <a:ext cx="581025" cy="129540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p:cNvCxnSpPr/>
          <p:nvPr/>
        </p:nvCxnSpPr>
        <p:spPr>
          <a:xfrm>
            <a:off x="7161213" y="2911475"/>
            <a:ext cx="25400" cy="1298575"/>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24" name="Straight Arrow Connector 23"/>
          <p:cNvCxnSpPr/>
          <p:nvPr/>
        </p:nvCxnSpPr>
        <p:spPr>
          <a:xfrm flipV="1">
            <a:off x="5648325" y="2325688"/>
            <a:ext cx="639763" cy="635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pic>
        <p:nvPicPr>
          <p:cNvPr id="24591" name="Picture 4" descr="http://upload.wikimedia.org/wikipedia/en/8/84/Tommy_Tutone_-_867-5309_Jenny_(single_cover).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67475" y="127635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1582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579"/>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childTnLst>
                          </p:cTn>
                        </p:par>
                        <p:par>
                          <p:cTn id="16" fill="hold" nodeType="afterGroup">
                            <p:stCondLst>
                              <p:cond delay="0"/>
                            </p:stCondLst>
                            <p:childTnLst>
                              <p:par>
                                <p:cTn id="17" presetID="1" presetClass="entr" presetSubtype="0" fill="hold" nodeType="afterEffect">
                                  <p:stCondLst>
                                    <p:cond delay="0"/>
                                  </p:stCondLst>
                                  <p:childTnLst>
                                    <p:set>
                                      <p:cBhvr>
                                        <p:cTn id="18" dur="1" fill="hold">
                                          <p:stCondLst>
                                            <p:cond delay="0"/>
                                          </p:stCondLst>
                                        </p:cTn>
                                        <p:tgtEl>
                                          <p:spTgt spid="2459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5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24581"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4"/>
          <p:cNvSpPr txBox="1">
            <a:spLocks noChangeArrowheads="1"/>
          </p:cNvSpPr>
          <p:nvPr/>
        </p:nvSpPr>
        <p:spPr bwMode="auto">
          <a:xfrm>
            <a:off x="3048000" y="209550"/>
            <a:ext cx="30686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Verdana" panose="020B0604030504040204" pitchFamily="34" charset="0"/>
                <a:ea typeface="ヒラギノ角ゴ Pro W3"/>
                <a:cs typeface="ヒラギノ角ゴ Pro W3"/>
              </a:defRPr>
            </a:lvl1pPr>
            <a:lvl2pPr marL="742950" indent="-285750">
              <a:defRPr kumimoji="1" sz="2400">
                <a:solidFill>
                  <a:schemeClr val="tx1"/>
                </a:solidFill>
                <a:latin typeface="Verdana" panose="020B0604030504040204" pitchFamily="34" charset="0"/>
                <a:ea typeface="ヒラギノ角ゴ Pro W3"/>
                <a:cs typeface="ヒラギノ角ゴ Pro W3"/>
              </a:defRPr>
            </a:lvl2pPr>
            <a:lvl3pPr marL="1143000" indent="-228600">
              <a:defRPr kumimoji="1" sz="2400">
                <a:solidFill>
                  <a:schemeClr val="tx1"/>
                </a:solidFill>
                <a:latin typeface="Verdana" panose="020B0604030504040204" pitchFamily="34" charset="0"/>
                <a:ea typeface="ヒラギノ角ゴ Pro W3"/>
                <a:cs typeface="ヒラギノ角ゴ Pro W3"/>
              </a:defRPr>
            </a:lvl3pPr>
            <a:lvl4pPr marL="1600200" indent="-228600">
              <a:defRPr kumimoji="1" sz="2400">
                <a:solidFill>
                  <a:schemeClr val="tx1"/>
                </a:solidFill>
                <a:latin typeface="Verdana" panose="020B0604030504040204" pitchFamily="34" charset="0"/>
                <a:ea typeface="ヒラギノ角ゴ Pro W3"/>
                <a:cs typeface="ヒラギノ角ゴ Pro W3"/>
              </a:defRPr>
            </a:lvl4pPr>
            <a:lvl5pPr marL="2057400" indent="-228600">
              <a:defRPr kumimoji="1" sz="2400">
                <a:solidFill>
                  <a:schemeClr val="tx1"/>
                </a:solidFill>
                <a:latin typeface="Verdana" panose="020B0604030504040204" pitchFamily="34" charset="0"/>
                <a:ea typeface="ヒラギノ角ゴ Pro W3"/>
                <a:cs typeface="ヒラギノ角ゴ Pro W3"/>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9pPr>
          </a:lstStyle>
          <a:p>
            <a:pPr eaLnBrk="0" hangingPunct="0"/>
            <a:r>
              <a:rPr lang="en-US" altLang="en-US" sz="5400">
                <a:solidFill>
                  <a:prstClr val="black"/>
                </a:solidFill>
                <a:latin typeface="Arial Rounded MT Bold" pitchFamily="34" charset="0"/>
              </a:rPr>
              <a:t>8675309</a:t>
            </a:r>
          </a:p>
        </p:txBody>
      </p:sp>
      <p:pic>
        <p:nvPicPr>
          <p:cNvPr id="26627" name="Picture 7" descr="http://www.nataliedee.com/101910/fresh-new-brai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78188" y="1352550"/>
            <a:ext cx="26082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6"/>
          <p:cNvSpPr txBox="1">
            <a:spLocks noChangeArrowheads="1"/>
          </p:cNvSpPr>
          <p:nvPr/>
        </p:nvSpPr>
        <p:spPr bwMode="auto">
          <a:xfrm>
            <a:off x="381000" y="4171950"/>
            <a:ext cx="33734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Verdana" panose="020B0604030504040204" pitchFamily="34" charset="0"/>
                <a:ea typeface="ヒラギノ角ゴ Pro W3"/>
                <a:cs typeface="ヒラギノ角ゴ Pro W3"/>
              </a:defRPr>
            </a:lvl1pPr>
            <a:lvl2pPr marL="742950" indent="-285750">
              <a:defRPr kumimoji="1" sz="2400">
                <a:solidFill>
                  <a:schemeClr val="tx1"/>
                </a:solidFill>
                <a:latin typeface="Verdana" panose="020B0604030504040204" pitchFamily="34" charset="0"/>
                <a:ea typeface="ヒラギノ角ゴ Pro W3"/>
                <a:cs typeface="ヒラギノ角ゴ Pro W3"/>
              </a:defRPr>
            </a:lvl2pPr>
            <a:lvl3pPr marL="1143000" indent="-228600">
              <a:defRPr kumimoji="1" sz="2400">
                <a:solidFill>
                  <a:schemeClr val="tx1"/>
                </a:solidFill>
                <a:latin typeface="Verdana" panose="020B0604030504040204" pitchFamily="34" charset="0"/>
                <a:ea typeface="ヒラギノ角ゴ Pro W3"/>
                <a:cs typeface="ヒラギノ角ゴ Pro W3"/>
              </a:defRPr>
            </a:lvl3pPr>
            <a:lvl4pPr marL="1600200" indent="-228600">
              <a:defRPr kumimoji="1" sz="2400">
                <a:solidFill>
                  <a:schemeClr val="tx1"/>
                </a:solidFill>
                <a:latin typeface="Verdana" panose="020B0604030504040204" pitchFamily="34" charset="0"/>
                <a:ea typeface="ヒラギノ角ゴ Pro W3"/>
                <a:cs typeface="ヒラギノ角ゴ Pro W3"/>
              </a:defRPr>
            </a:lvl4pPr>
            <a:lvl5pPr marL="2057400" indent="-228600">
              <a:defRPr kumimoji="1" sz="2400">
                <a:solidFill>
                  <a:schemeClr val="tx1"/>
                </a:solidFill>
                <a:latin typeface="Verdana" panose="020B0604030504040204" pitchFamily="34" charset="0"/>
                <a:ea typeface="ヒラギノ角ゴ Pro W3"/>
                <a:cs typeface="ヒラギノ角ゴ Pro W3"/>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9pPr>
          </a:lstStyle>
          <a:p>
            <a:pPr eaLnBrk="0" hangingPunct="0"/>
            <a:r>
              <a:rPr lang="en-US" altLang="en-US" sz="3600">
                <a:solidFill>
                  <a:prstClr val="black"/>
                </a:solidFill>
                <a:latin typeface="Arial Rounded MT Bold" pitchFamily="34" charset="0"/>
              </a:rPr>
              <a:t>86      75     309</a:t>
            </a:r>
          </a:p>
        </p:txBody>
      </p:sp>
      <p:sp>
        <p:nvSpPr>
          <p:cNvPr id="26629" name="TextBox 7"/>
          <p:cNvSpPr txBox="1">
            <a:spLocks noChangeArrowheads="1"/>
          </p:cNvSpPr>
          <p:nvPr/>
        </p:nvSpPr>
        <p:spPr bwMode="auto">
          <a:xfrm>
            <a:off x="5562600" y="4171950"/>
            <a:ext cx="3257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Verdana" panose="020B0604030504040204" pitchFamily="34" charset="0"/>
                <a:ea typeface="ヒラギノ角ゴ Pro W3"/>
                <a:cs typeface="ヒラギノ角ゴ Pro W3"/>
              </a:defRPr>
            </a:lvl1pPr>
            <a:lvl2pPr marL="742950" indent="-285750">
              <a:defRPr kumimoji="1" sz="2400">
                <a:solidFill>
                  <a:schemeClr val="tx1"/>
                </a:solidFill>
                <a:latin typeface="Verdana" panose="020B0604030504040204" pitchFamily="34" charset="0"/>
                <a:ea typeface="ヒラギノ角ゴ Pro W3"/>
                <a:cs typeface="ヒラギノ角ゴ Pro W3"/>
              </a:defRPr>
            </a:lvl2pPr>
            <a:lvl3pPr marL="1143000" indent="-228600">
              <a:defRPr kumimoji="1" sz="2400">
                <a:solidFill>
                  <a:schemeClr val="tx1"/>
                </a:solidFill>
                <a:latin typeface="Verdana" panose="020B0604030504040204" pitchFamily="34" charset="0"/>
                <a:ea typeface="ヒラギノ角ゴ Pro W3"/>
                <a:cs typeface="ヒラギノ角ゴ Pro W3"/>
              </a:defRPr>
            </a:lvl3pPr>
            <a:lvl4pPr marL="1600200" indent="-228600">
              <a:defRPr kumimoji="1" sz="2400">
                <a:solidFill>
                  <a:schemeClr val="tx1"/>
                </a:solidFill>
                <a:latin typeface="Verdana" panose="020B0604030504040204" pitchFamily="34" charset="0"/>
                <a:ea typeface="ヒラギノ角ゴ Pro W3"/>
                <a:cs typeface="ヒラギノ角ゴ Pro W3"/>
              </a:defRPr>
            </a:lvl4pPr>
            <a:lvl5pPr marL="2057400" indent="-228600">
              <a:defRPr kumimoji="1" sz="2400">
                <a:solidFill>
                  <a:schemeClr val="tx1"/>
                </a:solidFill>
                <a:latin typeface="Verdana" panose="020B0604030504040204" pitchFamily="34" charset="0"/>
                <a:ea typeface="ヒラギノ角ゴ Pro W3"/>
                <a:cs typeface="ヒラギノ角ゴ Pro W3"/>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9pPr>
          </a:lstStyle>
          <a:p>
            <a:pPr eaLnBrk="0" hangingPunct="0"/>
            <a:r>
              <a:rPr lang="en-US" altLang="en-US" sz="3600">
                <a:solidFill>
                  <a:prstClr val="black"/>
                </a:solidFill>
                <a:latin typeface="Arial Rounded MT Bold" pitchFamily="34" charset="0"/>
              </a:rPr>
              <a:t>867     53    09</a:t>
            </a:r>
          </a:p>
        </p:txBody>
      </p:sp>
      <p:cxnSp>
        <p:nvCxnSpPr>
          <p:cNvPr id="10" name="Straight Arrow Connector 9"/>
          <p:cNvCxnSpPr>
            <a:stCxn id="26626" idx="2"/>
          </p:cNvCxnSpPr>
          <p:nvPr/>
        </p:nvCxnSpPr>
        <p:spPr>
          <a:xfrm flipH="1">
            <a:off x="4572000" y="1133475"/>
            <a:ext cx="9525" cy="447675"/>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p:cNvCxnSpPr/>
          <p:nvPr/>
        </p:nvCxnSpPr>
        <p:spPr>
          <a:xfrm flipH="1">
            <a:off x="838200" y="2876550"/>
            <a:ext cx="533400" cy="129540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14" name="Straight Arrow Connector 13"/>
          <p:cNvCxnSpPr/>
          <p:nvPr/>
        </p:nvCxnSpPr>
        <p:spPr>
          <a:xfrm>
            <a:off x="2697163" y="2876550"/>
            <a:ext cx="581025" cy="129540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p:cNvCxnSpPr/>
          <p:nvPr/>
        </p:nvCxnSpPr>
        <p:spPr>
          <a:xfrm>
            <a:off x="1978025" y="2876550"/>
            <a:ext cx="25400" cy="1298575"/>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p:cNvCxnSpPr/>
          <p:nvPr/>
        </p:nvCxnSpPr>
        <p:spPr>
          <a:xfrm flipH="1">
            <a:off x="6021388" y="2911475"/>
            <a:ext cx="533400" cy="129540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19" name="Straight Arrow Connector 18"/>
          <p:cNvCxnSpPr/>
          <p:nvPr/>
        </p:nvCxnSpPr>
        <p:spPr>
          <a:xfrm>
            <a:off x="7880350" y="2911475"/>
            <a:ext cx="581025" cy="129540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p:cNvCxnSpPr/>
          <p:nvPr/>
        </p:nvCxnSpPr>
        <p:spPr>
          <a:xfrm>
            <a:off x="7161213" y="2911475"/>
            <a:ext cx="25400" cy="1298575"/>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p:cNvCxnSpPr/>
          <p:nvPr/>
        </p:nvCxnSpPr>
        <p:spPr>
          <a:xfrm flipH="1">
            <a:off x="2697163" y="2325688"/>
            <a:ext cx="646112" cy="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24" name="Straight Arrow Connector 23"/>
          <p:cNvCxnSpPr/>
          <p:nvPr/>
        </p:nvCxnSpPr>
        <p:spPr>
          <a:xfrm flipV="1">
            <a:off x="5648325" y="2325688"/>
            <a:ext cx="639763" cy="635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pic>
        <p:nvPicPr>
          <p:cNvPr id="26639" name="Picture 4" descr="http://upload.wikimedia.org/wikipedia/en/8/84/Tommy_Tutone_-_867-5309_Jenny_(single_cover).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67475" y="127635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0" name="Picture 6" descr="http://wallpapers-craft.com/images/20369-music-notes.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74763" y="1489075"/>
            <a:ext cx="1484312"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14043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58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3"/>
          <p:cNvSpPr txBox="1">
            <a:spLocks noChangeArrowheads="1"/>
          </p:cNvSpPr>
          <p:nvPr/>
        </p:nvSpPr>
        <p:spPr bwMode="auto">
          <a:xfrm>
            <a:off x="1447800" y="669925"/>
            <a:ext cx="45894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Verdana" panose="020B0604030504040204" pitchFamily="34" charset="0"/>
                <a:ea typeface="ヒラギノ角ゴ Pro W3"/>
                <a:cs typeface="ヒラギノ角ゴ Pro W3"/>
              </a:defRPr>
            </a:lvl1pPr>
            <a:lvl2pPr marL="742950" indent="-285750">
              <a:defRPr kumimoji="1" sz="2400">
                <a:solidFill>
                  <a:schemeClr val="tx1"/>
                </a:solidFill>
                <a:latin typeface="Verdana" panose="020B0604030504040204" pitchFamily="34" charset="0"/>
                <a:ea typeface="ヒラギノ角ゴ Pro W3"/>
                <a:cs typeface="ヒラギノ角ゴ Pro W3"/>
              </a:defRPr>
            </a:lvl2pPr>
            <a:lvl3pPr marL="1143000" indent="-228600">
              <a:defRPr kumimoji="1" sz="2400">
                <a:solidFill>
                  <a:schemeClr val="tx1"/>
                </a:solidFill>
                <a:latin typeface="Verdana" panose="020B0604030504040204" pitchFamily="34" charset="0"/>
                <a:ea typeface="ヒラギノ角ゴ Pro W3"/>
                <a:cs typeface="ヒラギノ角ゴ Pro W3"/>
              </a:defRPr>
            </a:lvl3pPr>
            <a:lvl4pPr marL="1600200" indent="-228600">
              <a:defRPr kumimoji="1" sz="2400">
                <a:solidFill>
                  <a:schemeClr val="tx1"/>
                </a:solidFill>
                <a:latin typeface="Verdana" panose="020B0604030504040204" pitchFamily="34" charset="0"/>
                <a:ea typeface="ヒラギノ角ゴ Pro W3"/>
                <a:cs typeface="ヒラギノ角ゴ Pro W3"/>
              </a:defRPr>
            </a:lvl4pPr>
            <a:lvl5pPr marL="2057400" indent="-228600">
              <a:defRPr kumimoji="1" sz="2400">
                <a:solidFill>
                  <a:schemeClr val="tx1"/>
                </a:solidFill>
                <a:latin typeface="Verdana" panose="020B0604030504040204" pitchFamily="34" charset="0"/>
                <a:ea typeface="ヒラギノ角ゴ Pro W3"/>
                <a:cs typeface="ヒラギノ角ゴ Pro W3"/>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9pPr>
          </a:lstStyle>
          <a:p>
            <a:pPr eaLnBrk="0" hangingPunct="0"/>
            <a:r>
              <a:rPr lang="en-US" altLang="en-US" sz="4800">
                <a:solidFill>
                  <a:prstClr val="black"/>
                </a:solidFill>
                <a:latin typeface="Arial Rounded MT Bold" pitchFamily="34" charset="0"/>
              </a:rPr>
              <a:t>86    75    30    9</a:t>
            </a:r>
          </a:p>
        </p:txBody>
      </p:sp>
      <p:sp>
        <p:nvSpPr>
          <p:cNvPr id="26627" name="TextBox 6"/>
          <p:cNvSpPr txBox="1">
            <a:spLocks noChangeArrowheads="1"/>
          </p:cNvSpPr>
          <p:nvPr/>
        </p:nvSpPr>
        <p:spPr bwMode="auto">
          <a:xfrm>
            <a:off x="1473200" y="3798888"/>
            <a:ext cx="46339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Verdana" panose="020B0604030504040204" pitchFamily="34" charset="0"/>
                <a:ea typeface="ヒラギノ角ゴ Pro W3"/>
                <a:cs typeface="ヒラギノ角ゴ Pro W3"/>
              </a:defRPr>
            </a:lvl1pPr>
            <a:lvl2pPr marL="742950" indent="-285750">
              <a:defRPr kumimoji="1" sz="2400">
                <a:solidFill>
                  <a:schemeClr val="tx1"/>
                </a:solidFill>
                <a:latin typeface="Verdana" panose="020B0604030504040204" pitchFamily="34" charset="0"/>
                <a:ea typeface="ヒラギノ角ゴ Pro W3"/>
                <a:cs typeface="ヒラギノ角ゴ Pro W3"/>
              </a:defRPr>
            </a:lvl2pPr>
            <a:lvl3pPr marL="1143000" indent="-228600">
              <a:defRPr kumimoji="1" sz="2400">
                <a:solidFill>
                  <a:schemeClr val="tx1"/>
                </a:solidFill>
                <a:latin typeface="Verdana" panose="020B0604030504040204" pitchFamily="34" charset="0"/>
                <a:ea typeface="ヒラギノ角ゴ Pro W3"/>
                <a:cs typeface="ヒラギノ角ゴ Pro W3"/>
              </a:defRPr>
            </a:lvl3pPr>
            <a:lvl4pPr marL="1600200" indent="-228600">
              <a:defRPr kumimoji="1" sz="2400">
                <a:solidFill>
                  <a:schemeClr val="tx1"/>
                </a:solidFill>
                <a:latin typeface="Verdana" panose="020B0604030504040204" pitchFamily="34" charset="0"/>
                <a:ea typeface="ヒラギノ角ゴ Pro W3"/>
                <a:cs typeface="ヒラギノ角ゴ Pro W3"/>
              </a:defRPr>
            </a:lvl4pPr>
            <a:lvl5pPr marL="2057400" indent="-228600">
              <a:defRPr kumimoji="1" sz="2400">
                <a:solidFill>
                  <a:schemeClr val="tx1"/>
                </a:solidFill>
                <a:latin typeface="Verdana" panose="020B0604030504040204" pitchFamily="34" charset="0"/>
                <a:ea typeface="ヒラギノ角ゴ Pro W3"/>
                <a:cs typeface="ヒラギノ角ゴ Pro W3"/>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9pPr>
          </a:lstStyle>
          <a:p>
            <a:pPr eaLnBrk="0" hangingPunct="0"/>
            <a:r>
              <a:rPr lang="en-US" altLang="en-US" sz="4800">
                <a:solidFill>
                  <a:prstClr val="black"/>
                </a:solidFill>
                <a:latin typeface="Arial Rounded MT Bold" pitchFamily="34" charset="0"/>
              </a:rPr>
              <a:t>(310) 867-5309</a:t>
            </a:r>
          </a:p>
        </p:txBody>
      </p:sp>
      <p:sp>
        <p:nvSpPr>
          <p:cNvPr id="9" name="Multiply 8"/>
          <p:cNvSpPr/>
          <p:nvPr/>
        </p:nvSpPr>
        <p:spPr>
          <a:xfrm>
            <a:off x="6629400" y="514350"/>
            <a:ext cx="1219200" cy="1143000"/>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prstClr val="white"/>
              </a:solidFill>
            </a:endParaRPr>
          </a:p>
        </p:txBody>
      </p:sp>
      <p:sp>
        <p:nvSpPr>
          <p:cNvPr id="10" name="Multiply 9"/>
          <p:cNvSpPr/>
          <p:nvPr/>
        </p:nvSpPr>
        <p:spPr>
          <a:xfrm>
            <a:off x="6619875" y="2000250"/>
            <a:ext cx="1219200" cy="1257300"/>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prstClr val="white"/>
              </a:solidFill>
            </a:endParaRPr>
          </a:p>
        </p:txBody>
      </p:sp>
      <p:sp>
        <p:nvSpPr>
          <p:cNvPr id="6" name="TextBox 6"/>
          <p:cNvSpPr txBox="1">
            <a:spLocks noChangeArrowheads="1"/>
          </p:cNvSpPr>
          <p:nvPr/>
        </p:nvSpPr>
        <p:spPr bwMode="auto">
          <a:xfrm>
            <a:off x="2268538" y="2171700"/>
            <a:ext cx="38385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Verdana" panose="020B0604030504040204" pitchFamily="34" charset="0"/>
                <a:ea typeface="ヒラギノ角ゴ Pro W3"/>
                <a:cs typeface="ヒラギノ角ゴ Pro W3"/>
              </a:defRPr>
            </a:lvl1pPr>
            <a:lvl2pPr marL="742950" indent="-285750">
              <a:defRPr kumimoji="1" sz="2400">
                <a:solidFill>
                  <a:schemeClr val="tx1"/>
                </a:solidFill>
                <a:latin typeface="Verdana" panose="020B0604030504040204" pitchFamily="34" charset="0"/>
                <a:ea typeface="ヒラギノ角ゴ Pro W3"/>
                <a:cs typeface="ヒラギノ角ゴ Pro W3"/>
              </a:defRPr>
            </a:lvl2pPr>
            <a:lvl3pPr marL="1143000" indent="-228600">
              <a:defRPr kumimoji="1" sz="2400">
                <a:solidFill>
                  <a:schemeClr val="tx1"/>
                </a:solidFill>
                <a:latin typeface="Verdana" panose="020B0604030504040204" pitchFamily="34" charset="0"/>
                <a:ea typeface="ヒラギノ角ゴ Pro W3"/>
                <a:cs typeface="ヒラギノ角ゴ Pro W3"/>
              </a:defRPr>
            </a:lvl3pPr>
            <a:lvl4pPr marL="1600200" indent="-228600">
              <a:defRPr kumimoji="1" sz="2400">
                <a:solidFill>
                  <a:schemeClr val="tx1"/>
                </a:solidFill>
                <a:latin typeface="Verdana" panose="020B0604030504040204" pitchFamily="34" charset="0"/>
                <a:ea typeface="ヒラギノ角ゴ Pro W3"/>
                <a:cs typeface="ヒラギノ角ゴ Pro W3"/>
              </a:defRPr>
            </a:lvl4pPr>
            <a:lvl5pPr marL="2057400" indent="-228600">
              <a:defRPr kumimoji="1" sz="2400">
                <a:solidFill>
                  <a:schemeClr val="tx1"/>
                </a:solidFill>
                <a:latin typeface="Verdana" panose="020B0604030504040204" pitchFamily="34" charset="0"/>
                <a:ea typeface="ヒラギノ角ゴ Pro W3"/>
                <a:cs typeface="ヒラギノ角ゴ Pro W3"/>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9pPr>
          </a:lstStyle>
          <a:p>
            <a:pPr eaLnBrk="0" hangingPunct="0"/>
            <a:r>
              <a:rPr lang="en-US" altLang="en-US" sz="4800">
                <a:solidFill>
                  <a:prstClr val="black"/>
                </a:solidFill>
                <a:latin typeface="Arial Rounded MT Bold" pitchFamily="34" charset="0"/>
              </a:rPr>
              <a:t>9035768013</a:t>
            </a:r>
          </a:p>
        </p:txBody>
      </p:sp>
      <p:pic>
        <p:nvPicPr>
          <p:cNvPr id="7" name="Picture 5" descr="http://img2.wikia.nocookie.net/__cb20120817061012/nintendo/en/images/5/5a/Checkmark.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19875" y="3641725"/>
            <a:ext cx="11430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39279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627"/>
                                        </p:tgtEl>
                                        <p:attrNameLst>
                                          <p:attrName>style.visibility</p:attrName>
                                        </p:attrNameLst>
                                      </p:cBhvr>
                                      <p:to>
                                        <p:strVal val="visible"/>
                                      </p:to>
                                    </p:set>
                                  </p:childTnLst>
                                </p:cTn>
                              </p:par>
                            </p:childTnLst>
                          </p:cTn>
                        </p:par>
                        <p:par>
                          <p:cTn id="17" fill="hold" nodeType="afterGroup">
                            <p:stCondLst>
                              <p:cond delay="0"/>
                            </p:stCondLst>
                            <p:childTnLst>
                              <p:par>
                                <p:cTn id="18" presetID="1"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P spid="6"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5"/>
          <p:cNvSpPr txBox="1">
            <a:spLocks noChangeArrowheads="1"/>
          </p:cNvSpPr>
          <p:nvPr/>
        </p:nvSpPr>
        <p:spPr bwMode="auto">
          <a:xfrm>
            <a:off x="1981200" y="255588"/>
            <a:ext cx="5543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Verdana" panose="020B0604030504040204" pitchFamily="34" charset="0"/>
                <a:ea typeface="ヒラギノ角ゴ Pro W3"/>
                <a:cs typeface="ヒラギノ角ゴ Pro W3"/>
              </a:defRPr>
            </a:lvl1pPr>
            <a:lvl2pPr marL="742950" indent="-285750">
              <a:defRPr kumimoji="1" sz="2400">
                <a:solidFill>
                  <a:schemeClr val="tx1"/>
                </a:solidFill>
                <a:latin typeface="Verdana" panose="020B0604030504040204" pitchFamily="34" charset="0"/>
                <a:ea typeface="ヒラギノ角ゴ Pro W3"/>
                <a:cs typeface="ヒラギノ角ゴ Pro W3"/>
              </a:defRPr>
            </a:lvl2pPr>
            <a:lvl3pPr marL="1143000" indent="-228600">
              <a:defRPr kumimoji="1" sz="2400">
                <a:solidFill>
                  <a:schemeClr val="tx1"/>
                </a:solidFill>
                <a:latin typeface="Verdana" panose="020B0604030504040204" pitchFamily="34" charset="0"/>
                <a:ea typeface="ヒラギノ角ゴ Pro W3"/>
                <a:cs typeface="ヒラギノ角ゴ Pro W3"/>
              </a:defRPr>
            </a:lvl3pPr>
            <a:lvl4pPr marL="1600200" indent="-228600">
              <a:defRPr kumimoji="1" sz="2400">
                <a:solidFill>
                  <a:schemeClr val="tx1"/>
                </a:solidFill>
                <a:latin typeface="Verdana" panose="020B0604030504040204" pitchFamily="34" charset="0"/>
                <a:ea typeface="ヒラギノ角ゴ Pro W3"/>
                <a:cs typeface="ヒラギノ角ゴ Pro W3"/>
              </a:defRPr>
            </a:lvl4pPr>
            <a:lvl5pPr marL="2057400" indent="-228600">
              <a:defRPr kumimoji="1" sz="2400">
                <a:solidFill>
                  <a:schemeClr val="tx1"/>
                </a:solidFill>
                <a:latin typeface="Verdana" panose="020B0604030504040204" pitchFamily="34" charset="0"/>
                <a:ea typeface="ヒラギノ角ゴ Pro W3"/>
                <a:cs typeface="ヒラギノ角ゴ Pro W3"/>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9pPr>
          </a:lstStyle>
          <a:p>
            <a:pPr eaLnBrk="0" hangingPunct="0"/>
            <a:r>
              <a:rPr lang="en-US" altLang="en-US" sz="4000">
                <a:solidFill>
                  <a:prstClr val="black"/>
                </a:solidFill>
                <a:latin typeface="Arial Rounded MT Bold" pitchFamily="34" charset="0"/>
              </a:rPr>
              <a:t>(310) 867-5309 69420</a:t>
            </a:r>
          </a:p>
        </p:txBody>
      </p:sp>
      <p:pic>
        <p:nvPicPr>
          <p:cNvPr id="28675" name="Picture 5" descr="http://img2.wikia.nocookie.net/__cb20120817061012/nintendo/en/images/5/5a/Checkmark.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0488" y="157163"/>
            <a:ext cx="11430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7" descr="http://www.nataliedee.com/101910/fresh-new-brain.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18145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4" descr="http://upload.wikimedia.org/wikipedia/en/8/84/Tommy_Tutone_-_867-5309_Jenny_(single_cover).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43375" y="312102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7" descr="http://media-cdn.tripadvisor.com/media/photo-s/01/09/97/fe/los-angeles.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017713" y="3248025"/>
            <a:ext cx="1550987"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9" descr="http://www.examiner.com/images/blog/wysiwyg/image/xbox_live_friends.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943600" y="3078163"/>
            <a:ext cx="1252538"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14"/>
          <p:cNvCxnSpPr/>
          <p:nvPr/>
        </p:nvCxnSpPr>
        <p:spPr>
          <a:xfrm>
            <a:off x="2713038" y="2419350"/>
            <a:ext cx="0" cy="701675"/>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p:cNvCxnSpPr/>
          <p:nvPr/>
        </p:nvCxnSpPr>
        <p:spPr>
          <a:xfrm>
            <a:off x="4752975" y="2376488"/>
            <a:ext cx="0" cy="701675"/>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p:cNvCxnSpPr/>
          <p:nvPr/>
        </p:nvCxnSpPr>
        <p:spPr>
          <a:xfrm>
            <a:off x="6602413" y="2376488"/>
            <a:ext cx="0" cy="701675"/>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19" name="Straight Arrow Connector 18"/>
          <p:cNvCxnSpPr/>
          <p:nvPr/>
        </p:nvCxnSpPr>
        <p:spPr>
          <a:xfrm>
            <a:off x="2713038" y="927100"/>
            <a:ext cx="0" cy="700088"/>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p:cNvCxnSpPr/>
          <p:nvPr/>
        </p:nvCxnSpPr>
        <p:spPr>
          <a:xfrm>
            <a:off x="4752975" y="927100"/>
            <a:ext cx="0" cy="700088"/>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p:cNvCxnSpPr/>
          <p:nvPr/>
        </p:nvCxnSpPr>
        <p:spPr>
          <a:xfrm>
            <a:off x="6623050" y="927100"/>
            <a:ext cx="0" cy="700088"/>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28687" name="TextBox 21"/>
          <p:cNvSpPr txBox="1">
            <a:spLocks noChangeArrowheads="1"/>
          </p:cNvSpPr>
          <p:nvPr/>
        </p:nvSpPr>
        <p:spPr bwMode="auto">
          <a:xfrm>
            <a:off x="2462213" y="1676400"/>
            <a:ext cx="4581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Verdana" panose="020B0604030504040204" pitchFamily="34" charset="0"/>
                <a:ea typeface="ヒラギノ角ゴ Pro W3"/>
                <a:cs typeface="ヒラギノ角ゴ Pro W3"/>
              </a:defRPr>
            </a:lvl1pPr>
            <a:lvl2pPr marL="742950" indent="-285750">
              <a:defRPr kumimoji="1" sz="2400">
                <a:solidFill>
                  <a:schemeClr val="tx1"/>
                </a:solidFill>
                <a:latin typeface="Verdana" panose="020B0604030504040204" pitchFamily="34" charset="0"/>
                <a:ea typeface="ヒラギノ角ゴ Pro W3"/>
                <a:cs typeface="ヒラギノ角ゴ Pro W3"/>
              </a:defRPr>
            </a:lvl2pPr>
            <a:lvl3pPr marL="1143000" indent="-228600">
              <a:defRPr kumimoji="1" sz="2400">
                <a:solidFill>
                  <a:schemeClr val="tx1"/>
                </a:solidFill>
                <a:latin typeface="Verdana" panose="020B0604030504040204" pitchFamily="34" charset="0"/>
                <a:ea typeface="ヒラギノ角ゴ Pro W3"/>
                <a:cs typeface="ヒラギノ角ゴ Pro W3"/>
              </a:defRPr>
            </a:lvl3pPr>
            <a:lvl4pPr marL="1600200" indent="-228600">
              <a:defRPr kumimoji="1" sz="2400">
                <a:solidFill>
                  <a:schemeClr val="tx1"/>
                </a:solidFill>
                <a:latin typeface="Verdana" panose="020B0604030504040204" pitchFamily="34" charset="0"/>
                <a:ea typeface="ヒラギノ角ゴ Pro W3"/>
                <a:cs typeface="ヒラギノ角ゴ Pro W3"/>
              </a:defRPr>
            </a:lvl4pPr>
            <a:lvl5pPr marL="2057400" indent="-228600">
              <a:defRPr kumimoji="1" sz="2400">
                <a:solidFill>
                  <a:schemeClr val="tx1"/>
                </a:solidFill>
                <a:latin typeface="Verdana" panose="020B0604030504040204" pitchFamily="34" charset="0"/>
                <a:ea typeface="ヒラギノ角ゴ Pro W3"/>
                <a:cs typeface="ヒラギノ角ゴ Pro W3"/>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9pPr>
          </a:lstStyle>
          <a:p>
            <a:pPr algn="ctr" eaLnBrk="0" hangingPunct="0"/>
            <a:r>
              <a:rPr lang="en-US" altLang="en-US" sz="1800">
                <a:solidFill>
                  <a:srgbClr val="CC6600"/>
                </a:solidFill>
                <a:latin typeface="Arial Rounded MT Bold" pitchFamily="34" charset="0"/>
              </a:rPr>
              <a:t>30 SECONDS TO INTERMEDIATE TERM</a:t>
            </a:r>
          </a:p>
          <a:p>
            <a:pPr algn="ctr" eaLnBrk="0" hangingPunct="0"/>
            <a:r>
              <a:rPr lang="en-US" altLang="en-US" sz="1800">
                <a:solidFill>
                  <a:srgbClr val="CC6600"/>
                </a:solidFill>
                <a:latin typeface="Arial Rounded MT Bold" pitchFamily="34" charset="0"/>
              </a:rPr>
              <a:t>2-3 HOURS TO LONG TERM</a:t>
            </a:r>
          </a:p>
        </p:txBody>
      </p:sp>
      <p:grpSp>
        <p:nvGrpSpPr>
          <p:cNvPr id="2" name="Group 1"/>
          <p:cNvGrpSpPr>
            <a:grpSpLocks/>
          </p:cNvGrpSpPr>
          <p:nvPr/>
        </p:nvGrpSpPr>
        <p:grpSpPr bwMode="auto">
          <a:xfrm>
            <a:off x="168275" y="3001963"/>
            <a:ext cx="1876425" cy="1778000"/>
            <a:chOff x="168275" y="3001963"/>
            <a:chExt cx="1876425" cy="1778781"/>
          </a:xfrm>
        </p:grpSpPr>
        <p:pic>
          <p:nvPicPr>
            <p:cNvPr id="30736" name="Picture 7" descr="http://www.nataliedee.com/101910/fresh-new-brain.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0188" y="3281363"/>
              <a:ext cx="181451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1" descr="http://img4.wikia.nocookie.net/__cb20130907181237/clubpenguin/images/0/0d/Rockhopper's_Beard.png"/>
            <p:cNvPicPr>
              <a:picLocks noChangeAspect="1" noChangeArrowheads="1"/>
            </p:cNvPicPr>
            <p:nvPr/>
          </p:nvPicPr>
          <p:blipFill>
            <a:blip r:embed="rId8" cstate="email">
              <a:duotone>
                <a:prstClr val="black"/>
                <a:schemeClr val="tx1">
                  <a:lumMod val="85000"/>
                  <a:lumOff val="15000"/>
                  <a:tint val="45000"/>
                  <a:satMod val="400000"/>
                </a:schemeClr>
              </a:duotone>
              <a:extLst>
                <a:ext uri="{28A0092B-C50C-407E-A947-70E740481C1C}">
                  <a14:useLocalDpi xmlns:a14="http://schemas.microsoft.com/office/drawing/2010/main"/>
                </a:ext>
              </a:extLst>
            </a:blip>
            <a:srcRect/>
            <a:stretch>
              <a:fillRect/>
            </a:stretch>
          </p:blipFill>
          <p:spPr bwMode="auto">
            <a:xfrm rot="20445501">
              <a:off x="1129423" y="3903834"/>
              <a:ext cx="765416" cy="876910"/>
            </a:xfrm>
            <a:prstGeom prst="rect">
              <a:avLst/>
            </a:prstGeom>
            <a:noFill/>
            <a:extLst>
              <a:ext uri="{909E8E84-426E-40DD-AFC4-6F175D3DCCD1}">
                <a14:hiddenFill xmlns:a14="http://schemas.microsoft.com/office/drawing/2010/main">
                  <a:solidFill>
                    <a:srgbClr val="FFFFFF"/>
                  </a:solidFill>
                </a14:hiddenFill>
              </a:ext>
            </a:extLst>
          </p:spPr>
        </p:pic>
        <p:pic>
          <p:nvPicPr>
            <p:cNvPr id="30738" name="Picture 13" descr="http://shop.tacticalthings.com/images/Black-Beret.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68275" y="3001963"/>
              <a:ext cx="13843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912829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68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867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67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68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7"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http://www.aclearskin.com/wp-content/uploads/2012/05/shrugin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9625" y="581025"/>
            <a:ext cx="771525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5" descr="http://img3.wikia.nocookie.net/__cb20110406000421/fallout/images/6/69/Party_Hat.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3430042">
            <a:off x="2377282" y="13494"/>
            <a:ext cx="1712912"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8770200"/>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endParaRPr lang="en-US" altLang="en-US" smtClean="0"/>
          </a:p>
        </p:txBody>
      </p:sp>
      <p:pic>
        <p:nvPicPr>
          <p:cNvPr id="34819"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1676400" y="-34925"/>
            <a:ext cx="12931775" cy="5456238"/>
          </a:xfrm>
        </p:spPr>
      </p:pic>
    </p:spTree>
    <p:extLst>
      <p:ext uri="{BB962C8B-B14F-4D97-AF65-F5344CB8AC3E}">
        <p14:creationId xmlns:p14="http://schemas.microsoft.com/office/powerpoint/2010/main" val="1644183715"/>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endParaRPr lang="en-US" altLang="en-US" smtClean="0"/>
          </a:p>
        </p:txBody>
      </p:sp>
      <p:pic>
        <p:nvPicPr>
          <p:cNvPr id="36867"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0" y="0"/>
            <a:ext cx="9148763" cy="5143500"/>
          </a:xfrm>
        </p:spPr>
      </p:pic>
    </p:spTree>
    <p:extLst>
      <p:ext uri="{BB962C8B-B14F-4D97-AF65-F5344CB8AC3E}">
        <p14:creationId xmlns:p14="http://schemas.microsoft.com/office/powerpoint/2010/main" val="26823416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21" name="Title 1"/>
          <p:cNvSpPr>
            <a:spLocks noGrp="1"/>
          </p:cNvSpPr>
          <p:nvPr>
            <p:ph type="title" idx="4294967295"/>
          </p:nvPr>
        </p:nvSpPr>
        <p:spPr bwMode="auto">
          <a:xfrm>
            <a:off x="685800" y="1276350"/>
            <a:ext cx="7772400" cy="22860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solidFill>
                  <a:schemeClr val="bg1"/>
                </a:solidFill>
                <a:ea typeface="ヒラギノ角ゴ Pro W3" pitchFamily="125" charset="-128"/>
              </a:rPr>
              <a:t>Make Emotional Connections</a:t>
            </a:r>
            <a:br>
              <a:rPr lang="en-US" dirty="0" smtClean="0">
                <a:solidFill>
                  <a:schemeClr val="bg1"/>
                </a:solidFill>
                <a:ea typeface="ヒラギノ角ゴ Pro W3" pitchFamily="125" charset="-128"/>
              </a:rPr>
            </a:br>
            <a:r>
              <a:rPr lang="en-US" dirty="0" smtClean="0">
                <a:solidFill>
                  <a:schemeClr val="bg1"/>
                </a:solidFill>
                <a:ea typeface="ヒラギノ角ゴ Pro W3" pitchFamily="125" charset="-128"/>
              </a:rPr>
              <a:t/>
            </a:r>
            <a:br>
              <a:rPr lang="en-US" dirty="0" smtClean="0">
                <a:solidFill>
                  <a:schemeClr val="bg1"/>
                </a:solidFill>
                <a:ea typeface="ヒラギノ角ゴ Pro W3" pitchFamily="125" charset="-128"/>
              </a:rPr>
            </a:br>
            <a:r>
              <a:rPr lang="en-US" sz="2400" b="1" dirty="0" err="1" smtClean="0">
                <a:solidFill>
                  <a:schemeClr val="bg1"/>
                </a:solidFill>
                <a:ea typeface="ヒラギノ角ゴ Pro W3" pitchFamily="125" charset="-128"/>
              </a:rPr>
              <a:t>Laralyn</a:t>
            </a:r>
            <a:r>
              <a:rPr lang="en-US" sz="2400" b="1" dirty="0" smtClean="0">
                <a:solidFill>
                  <a:schemeClr val="bg1"/>
                </a:solidFill>
                <a:ea typeface="ヒラギノ角ゴ Pro W3" pitchFamily="125" charset="-128"/>
              </a:rPr>
              <a:t> McWilliams (@</a:t>
            </a:r>
            <a:r>
              <a:rPr lang="en-US" sz="2400" b="1" dirty="0" err="1">
                <a:solidFill>
                  <a:schemeClr val="bg1"/>
                </a:solidFill>
                <a:ea typeface="ヒラギノ角ゴ Pro W3" pitchFamily="125" charset="-128"/>
              </a:rPr>
              <a:t>l</a:t>
            </a:r>
            <a:r>
              <a:rPr lang="en-US" sz="2400" b="1" dirty="0" err="1" smtClean="0">
                <a:solidFill>
                  <a:schemeClr val="bg1"/>
                </a:solidFill>
                <a:ea typeface="ヒラギノ角ゴ Pro W3" pitchFamily="125" charset="-128"/>
              </a:rPr>
              <a:t>aralyn</a:t>
            </a:r>
            <a:r>
              <a:rPr lang="en-US" sz="2400" b="1" dirty="0" smtClean="0">
                <a:solidFill>
                  <a:schemeClr val="bg1"/>
                </a:solidFill>
                <a:ea typeface="ヒラギノ角ゴ Pro W3" pitchFamily="125" charset="-128"/>
              </a:rPr>
              <a:t>)</a:t>
            </a:r>
            <a:r>
              <a:rPr lang="en-US" sz="2400" dirty="0" smtClean="0">
                <a:solidFill>
                  <a:schemeClr val="bg1"/>
                </a:solidFill>
                <a:ea typeface="ヒラギノ角ゴ Pro W3" pitchFamily="125" charset="-128"/>
              </a:rPr>
              <a:t/>
            </a:r>
            <a:br>
              <a:rPr lang="en-US" sz="2400" dirty="0" smtClean="0">
                <a:solidFill>
                  <a:schemeClr val="bg1"/>
                </a:solidFill>
                <a:ea typeface="ヒラギノ角ゴ Pro W3" pitchFamily="125" charset="-128"/>
              </a:rPr>
            </a:br>
            <a:r>
              <a:rPr lang="en-US" sz="2400" dirty="0" smtClean="0">
                <a:solidFill>
                  <a:schemeClr val="bg1"/>
                </a:solidFill>
                <a:ea typeface="ヒラギノ角ゴ Pro W3" pitchFamily="125" charset="-128"/>
              </a:rPr>
              <a:t>Chief Creative Officer, The Workshop Entertainment</a:t>
            </a:r>
          </a:p>
        </p:txBody>
      </p:sp>
    </p:spTree>
    <p:extLst>
      <p:ext uri="{BB962C8B-B14F-4D97-AF65-F5344CB8AC3E}">
        <p14:creationId xmlns:p14="http://schemas.microsoft.com/office/powerpoint/2010/main" val="3960676732"/>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38200" y="2800350"/>
            <a:ext cx="75326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4313" y="285750"/>
            <a:ext cx="8780462"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9076475"/>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EDG233.p_gun.ex_"/>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588"/>
            <a:ext cx="9144000"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460117">
            <a:off x="5449888" y="1666875"/>
            <a:ext cx="2624137" cy="305752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80612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DG233.p_gun.ex_"/>
          <p:cNvPicPr>
            <a:picLocks noChangeAspect="1" noChangeArrowheads="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1588"/>
            <a:ext cx="9144000"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4" name="Group 73"/>
          <p:cNvGrpSpPr>
            <a:grpSpLocks/>
          </p:cNvGrpSpPr>
          <p:nvPr/>
        </p:nvGrpSpPr>
        <p:grpSpPr bwMode="auto">
          <a:xfrm>
            <a:off x="4727575" y="274638"/>
            <a:ext cx="2819400" cy="620712"/>
            <a:chOff x="4727925" y="274638"/>
            <a:chExt cx="2819400" cy="620712"/>
          </a:xfrm>
        </p:grpSpPr>
        <p:sp>
          <p:nvSpPr>
            <p:cNvPr id="25" name="Rectangle 24"/>
            <p:cNvSpPr/>
            <p:nvPr/>
          </p:nvSpPr>
          <p:spPr>
            <a:xfrm>
              <a:off x="4727925" y="274638"/>
              <a:ext cx="2819400" cy="620712"/>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prstClr val="white"/>
                </a:solidFill>
              </a:endParaRPr>
            </a:p>
          </p:txBody>
        </p:sp>
        <p:grpSp>
          <p:nvGrpSpPr>
            <p:cNvPr id="43040" name="Group 19"/>
            <p:cNvGrpSpPr>
              <a:grpSpLocks/>
            </p:cNvGrpSpPr>
            <p:nvPr/>
          </p:nvGrpSpPr>
          <p:grpSpPr bwMode="auto">
            <a:xfrm>
              <a:off x="4884401" y="438143"/>
              <a:ext cx="1047635" cy="296864"/>
              <a:chOff x="6151773" y="438150"/>
              <a:chExt cx="1047635" cy="296864"/>
            </a:xfrm>
          </p:grpSpPr>
          <p:sp>
            <p:nvSpPr>
              <p:cNvPr id="5" name="&quot;No&quot; Symbol 4"/>
              <p:cNvSpPr/>
              <p:nvPr/>
            </p:nvSpPr>
            <p:spPr>
              <a:xfrm>
                <a:off x="6152460" y="438157"/>
                <a:ext cx="304800" cy="296863"/>
              </a:xfrm>
              <a:prstGeom prst="noSmoking">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prstClr val="black"/>
                  </a:solidFill>
                </a:endParaRPr>
              </a:p>
            </p:txBody>
          </p:sp>
          <p:sp>
            <p:nvSpPr>
              <p:cNvPr id="6" name="&quot;No&quot; Symbol 5"/>
              <p:cNvSpPr/>
              <p:nvPr/>
            </p:nvSpPr>
            <p:spPr>
              <a:xfrm>
                <a:off x="6515997" y="438157"/>
                <a:ext cx="304800" cy="296863"/>
              </a:xfrm>
              <a:prstGeom prst="noSmoking">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prstClr val="black"/>
                  </a:solidFill>
                </a:endParaRPr>
              </a:p>
            </p:txBody>
          </p:sp>
          <p:sp>
            <p:nvSpPr>
              <p:cNvPr id="7" name="&quot;No&quot; Symbol 6"/>
              <p:cNvSpPr/>
              <p:nvPr/>
            </p:nvSpPr>
            <p:spPr>
              <a:xfrm>
                <a:off x="6893822" y="438157"/>
                <a:ext cx="304800" cy="296863"/>
              </a:xfrm>
              <a:prstGeom prst="noSmoking">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prstClr val="black"/>
                  </a:solidFill>
                </a:endParaRPr>
              </a:p>
            </p:txBody>
          </p:sp>
        </p:grpSp>
        <p:grpSp>
          <p:nvGrpSpPr>
            <p:cNvPr id="43041" name="Group 20"/>
            <p:cNvGrpSpPr>
              <a:grpSpLocks/>
            </p:cNvGrpSpPr>
            <p:nvPr/>
          </p:nvGrpSpPr>
          <p:grpSpPr bwMode="auto">
            <a:xfrm>
              <a:off x="6345079" y="438143"/>
              <a:ext cx="1058538" cy="296863"/>
              <a:chOff x="7477010" y="438150"/>
              <a:chExt cx="1058538" cy="296863"/>
            </a:xfrm>
          </p:grpSpPr>
          <p:sp>
            <p:nvSpPr>
              <p:cNvPr id="8" name="&quot;No&quot; Symbol 7"/>
              <p:cNvSpPr/>
              <p:nvPr/>
            </p:nvSpPr>
            <p:spPr>
              <a:xfrm>
                <a:off x="7477519" y="438157"/>
                <a:ext cx="304800" cy="296863"/>
              </a:xfrm>
              <a:prstGeom prst="noSmoking">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prstClr val="black"/>
                  </a:solidFill>
                </a:endParaRPr>
              </a:p>
            </p:txBody>
          </p:sp>
          <p:sp>
            <p:nvSpPr>
              <p:cNvPr id="9" name="&quot;No&quot; Symbol 8"/>
              <p:cNvSpPr/>
              <p:nvPr/>
            </p:nvSpPr>
            <p:spPr>
              <a:xfrm>
                <a:off x="7853756" y="438157"/>
                <a:ext cx="304800" cy="296863"/>
              </a:xfrm>
              <a:prstGeom prst="noSmoking">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prstClr val="black"/>
                  </a:solidFill>
                </a:endParaRPr>
              </a:p>
            </p:txBody>
          </p:sp>
          <p:sp>
            <p:nvSpPr>
              <p:cNvPr id="10" name="&quot;No&quot; Symbol 9"/>
              <p:cNvSpPr/>
              <p:nvPr/>
            </p:nvSpPr>
            <p:spPr>
              <a:xfrm>
                <a:off x="8229994" y="438157"/>
                <a:ext cx="304800" cy="296863"/>
              </a:xfrm>
              <a:prstGeom prst="noSmoking">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prstClr val="black"/>
                  </a:solidFill>
                </a:endParaRPr>
              </a:p>
            </p:txBody>
          </p:sp>
        </p:grpSp>
      </p:grpSp>
      <p:sp>
        <p:nvSpPr>
          <p:cNvPr id="11" name="Smiley Face 10"/>
          <p:cNvSpPr/>
          <p:nvPr/>
        </p:nvSpPr>
        <p:spPr>
          <a:xfrm>
            <a:off x="890588" y="298450"/>
            <a:ext cx="533400" cy="5334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prstClr val="white"/>
              </a:solidFill>
            </a:endParaRPr>
          </a:p>
        </p:txBody>
      </p:sp>
      <p:grpSp>
        <p:nvGrpSpPr>
          <p:cNvPr id="73" name="Group 72"/>
          <p:cNvGrpSpPr>
            <a:grpSpLocks/>
          </p:cNvGrpSpPr>
          <p:nvPr/>
        </p:nvGrpSpPr>
        <p:grpSpPr bwMode="auto">
          <a:xfrm>
            <a:off x="1600200" y="274638"/>
            <a:ext cx="2819400" cy="620712"/>
            <a:chOff x="1600200" y="274638"/>
            <a:chExt cx="2819400" cy="620712"/>
          </a:xfrm>
        </p:grpSpPr>
        <p:sp>
          <p:nvSpPr>
            <p:cNvPr id="23" name="Rectangle 22"/>
            <p:cNvSpPr/>
            <p:nvPr/>
          </p:nvSpPr>
          <p:spPr>
            <a:xfrm>
              <a:off x="1600200" y="274638"/>
              <a:ext cx="2819400" cy="620712"/>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prstClr val="white"/>
                </a:solidFill>
              </a:endParaRPr>
            </a:p>
          </p:txBody>
        </p:sp>
        <p:grpSp>
          <p:nvGrpSpPr>
            <p:cNvPr id="43031" name="Group 17"/>
            <p:cNvGrpSpPr>
              <a:grpSpLocks/>
            </p:cNvGrpSpPr>
            <p:nvPr/>
          </p:nvGrpSpPr>
          <p:grpSpPr bwMode="auto">
            <a:xfrm>
              <a:off x="1778909" y="438145"/>
              <a:ext cx="1085504" cy="296865"/>
              <a:chOff x="3123512" y="438148"/>
              <a:chExt cx="1085504" cy="296865"/>
            </a:xfrm>
          </p:grpSpPr>
          <p:sp>
            <p:nvSpPr>
              <p:cNvPr id="12" name="Donut 11"/>
              <p:cNvSpPr/>
              <p:nvPr/>
            </p:nvSpPr>
            <p:spPr>
              <a:xfrm>
                <a:off x="3124191" y="438153"/>
                <a:ext cx="304800" cy="296863"/>
              </a:xfrm>
              <a:prstGeom prst="donu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prstClr val="black"/>
                  </a:solidFill>
                </a:endParaRPr>
              </a:p>
            </p:txBody>
          </p:sp>
          <p:sp>
            <p:nvSpPr>
              <p:cNvPr id="13" name="Donut 12"/>
              <p:cNvSpPr/>
              <p:nvPr/>
            </p:nvSpPr>
            <p:spPr>
              <a:xfrm>
                <a:off x="3513128" y="438153"/>
                <a:ext cx="306388" cy="296863"/>
              </a:xfrm>
              <a:prstGeom prst="donu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prstClr val="black"/>
                  </a:solidFill>
                </a:endParaRPr>
              </a:p>
            </p:txBody>
          </p:sp>
          <p:sp>
            <p:nvSpPr>
              <p:cNvPr id="14" name="Donut 13"/>
              <p:cNvSpPr/>
              <p:nvPr/>
            </p:nvSpPr>
            <p:spPr>
              <a:xfrm>
                <a:off x="3903653" y="438153"/>
                <a:ext cx="304800" cy="296863"/>
              </a:xfrm>
              <a:prstGeom prst="donu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prstClr val="black"/>
                  </a:solidFill>
                </a:endParaRPr>
              </a:p>
            </p:txBody>
          </p:sp>
        </p:grpSp>
        <p:grpSp>
          <p:nvGrpSpPr>
            <p:cNvPr id="43032" name="Group 18"/>
            <p:cNvGrpSpPr>
              <a:grpSpLocks/>
            </p:cNvGrpSpPr>
            <p:nvPr/>
          </p:nvGrpSpPr>
          <p:grpSpPr bwMode="auto">
            <a:xfrm>
              <a:off x="3213941" y="438143"/>
              <a:ext cx="1075119" cy="296865"/>
              <a:chOff x="4578714" y="438145"/>
              <a:chExt cx="1075119" cy="296865"/>
            </a:xfrm>
          </p:grpSpPr>
          <p:sp>
            <p:nvSpPr>
              <p:cNvPr id="15" name="Donut 14"/>
              <p:cNvSpPr/>
              <p:nvPr/>
            </p:nvSpPr>
            <p:spPr>
              <a:xfrm>
                <a:off x="4579461" y="438152"/>
                <a:ext cx="304800" cy="296863"/>
              </a:xfrm>
              <a:prstGeom prst="donu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prstClr val="black"/>
                  </a:solidFill>
                </a:endParaRPr>
              </a:p>
            </p:txBody>
          </p:sp>
          <p:sp>
            <p:nvSpPr>
              <p:cNvPr id="16" name="Donut 15"/>
              <p:cNvSpPr/>
              <p:nvPr/>
            </p:nvSpPr>
            <p:spPr>
              <a:xfrm>
                <a:off x="4960461" y="438152"/>
                <a:ext cx="304800" cy="296863"/>
              </a:xfrm>
              <a:prstGeom prst="donu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prstClr val="black"/>
                  </a:solidFill>
                </a:endParaRPr>
              </a:p>
            </p:txBody>
          </p:sp>
          <p:sp>
            <p:nvSpPr>
              <p:cNvPr id="17" name="Donut 16"/>
              <p:cNvSpPr/>
              <p:nvPr/>
            </p:nvSpPr>
            <p:spPr>
              <a:xfrm>
                <a:off x="5349398" y="438152"/>
                <a:ext cx="304800" cy="296863"/>
              </a:xfrm>
              <a:prstGeom prst="donu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prstClr val="black"/>
                  </a:solidFill>
                </a:endParaRPr>
              </a:p>
            </p:txBody>
          </p:sp>
        </p:grpSp>
      </p:grpSp>
      <p:sp>
        <p:nvSpPr>
          <p:cNvPr id="33" name="Rectangle 32"/>
          <p:cNvSpPr/>
          <p:nvPr/>
        </p:nvSpPr>
        <p:spPr>
          <a:xfrm>
            <a:off x="101600" y="1597025"/>
            <a:ext cx="2039938" cy="620713"/>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dirty="0">
                <a:solidFill>
                  <a:prstClr val="white"/>
                </a:solidFill>
              </a:rPr>
              <a:t>spawn</a:t>
            </a:r>
          </a:p>
        </p:txBody>
      </p:sp>
      <p:grpSp>
        <p:nvGrpSpPr>
          <p:cNvPr id="76" name="Group 75"/>
          <p:cNvGrpSpPr>
            <a:grpSpLocks/>
          </p:cNvGrpSpPr>
          <p:nvPr/>
        </p:nvGrpSpPr>
        <p:grpSpPr bwMode="auto">
          <a:xfrm>
            <a:off x="152400" y="3221038"/>
            <a:ext cx="8891588" cy="517525"/>
            <a:chOff x="152400" y="3220621"/>
            <a:chExt cx="8892218" cy="517876"/>
          </a:xfrm>
        </p:grpSpPr>
        <p:sp>
          <p:nvSpPr>
            <p:cNvPr id="47" name="Rectangle 46"/>
            <p:cNvSpPr/>
            <p:nvPr/>
          </p:nvSpPr>
          <p:spPr>
            <a:xfrm>
              <a:off x="1733662" y="3220621"/>
              <a:ext cx="2260760" cy="51628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dirty="0">
                  <a:solidFill>
                    <a:prstClr val="white"/>
                  </a:solidFill>
                </a:rPr>
                <a:t>encounter</a:t>
              </a:r>
            </a:p>
          </p:txBody>
        </p:sp>
        <p:sp>
          <p:nvSpPr>
            <p:cNvPr id="48" name="Rectangle 47"/>
            <p:cNvSpPr/>
            <p:nvPr/>
          </p:nvSpPr>
          <p:spPr>
            <a:xfrm>
              <a:off x="5189895" y="3222209"/>
              <a:ext cx="2259172" cy="51628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dirty="0">
                  <a:solidFill>
                    <a:prstClr val="white"/>
                  </a:solidFill>
                </a:rPr>
                <a:t>encounter</a:t>
              </a:r>
            </a:p>
          </p:txBody>
        </p:sp>
        <p:cxnSp>
          <p:nvCxnSpPr>
            <p:cNvPr id="50" name="Straight Arrow Connector 49"/>
            <p:cNvCxnSpPr/>
            <p:nvPr/>
          </p:nvCxnSpPr>
          <p:spPr>
            <a:xfrm>
              <a:off x="152400" y="3323878"/>
              <a:ext cx="1447903" cy="0"/>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7547499" y="3323878"/>
              <a:ext cx="1497119" cy="0"/>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46" name="Rectangle 45"/>
          <p:cNvSpPr/>
          <p:nvPr/>
        </p:nvSpPr>
        <p:spPr bwMode="auto">
          <a:xfrm>
            <a:off x="3395663" y="2641600"/>
            <a:ext cx="2260600" cy="51593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dirty="0">
                <a:solidFill>
                  <a:prstClr val="white"/>
                </a:solidFill>
              </a:rPr>
              <a:t>encounter</a:t>
            </a:r>
          </a:p>
        </p:txBody>
      </p:sp>
      <p:cxnSp>
        <p:nvCxnSpPr>
          <p:cNvPr id="62" name="Curved Connector 61"/>
          <p:cNvCxnSpPr/>
          <p:nvPr/>
        </p:nvCxnSpPr>
        <p:spPr>
          <a:xfrm rot="10800000" flipV="1">
            <a:off x="2559050" y="2200275"/>
            <a:ext cx="3043238" cy="2200275"/>
          </a:xfrm>
          <a:prstGeom prst="curvedConnector3">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Curved Connector 69"/>
          <p:cNvCxnSpPr/>
          <p:nvPr/>
        </p:nvCxnSpPr>
        <p:spPr>
          <a:xfrm rot="10800000" flipV="1">
            <a:off x="2363788" y="3779838"/>
            <a:ext cx="390525" cy="282575"/>
          </a:xfrm>
          <a:prstGeom prst="curvedConnector3">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urved Connector 18"/>
          <p:cNvCxnSpPr/>
          <p:nvPr/>
        </p:nvCxnSpPr>
        <p:spPr>
          <a:xfrm>
            <a:off x="101600" y="2200275"/>
            <a:ext cx="3113088" cy="752475"/>
          </a:xfrm>
          <a:prstGeom prst="curvedConnector3">
            <a:avLst>
              <a:gd name="adj1" fmla="val 102"/>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urved Connector 48"/>
          <p:cNvCxnSpPr/>
          <p:nvPr/>
        </p:nvCxnSpPr>
        <p:spPr>
          <a:xfrm rot="10800000" flipV="1">
            <a:off x="5930900" y="2217738"/>
            <a:ext cx="3025775" cy="735012"/>
          </a:xfrm>
          <a:prstGeom prst="curvedConnector3">
            <a:avLst>
              <a:gd name="adj1" fmla="val -246"/>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2393950" y="1593850"/>
            <a:ext cx="2039938" cy="620713"/>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dirty="0">
                <a:solidFill>
                  <a:prstClr val="white"/>
                </a:solidFill>
              </a:rPr>
              <a:t>aim</a:t>
            </a:r>
          </a:p>
        </p:txBody>
      </p:sp>
      <p:sp>
        <p:nvSpPr>
          <p:cNvPr id="42" name="Rectangle 41"/>
          <p:cNvSpPr/>
          <p:nvPr/>
        </p:nvSpPr>
        <p:spPr>
          <a:xfrm>
            <a:off x="4687888" y="1620838"/>
            <a:ext cx="2039937" cy="620712"/>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dirty="0">
                <a:solidFill>
                  <a:prstClr val="white"/>
                </a:solidFill>
              </a:rPr>
              <a:t>fire</a:t>
            </a:r>
          </a:p>
        </p:txBody>
      </p:sp>
      <p:sp>
        <p:nvSpPr>
          <p:cNvPr id="43" name="Rectangle 42"/>
          <p:cNvSpPr/>
          <p:nvPr/>
        </p:nvSpPr>
        <p:spPr>
          <a:xfrm>
            <a:off x="6981825" y="1617663"/>
            <a:ext cx="2039938" cy="620712"/>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dirty="0">
                <a:solidFill>
                  <a:prstClr val="white"/>
                </a:solidFill>
              </a:rPr>
              <a:t>flee</a:t>
            </a:r>
          </a:p>
        </p:txBody>
      </p:sp>
      <p:cxnSp>
        <p:nvCxnSpPr>
          <p:cNvPr id="28" name="Curved Connector 27"/>
          <p:cNvCxnSpPr/>
          <p:nvPr/>
        </p:nvCxnSpPr>
        <p:spPr>
          <a:xfrm rot="10800000" flipV="1">
            <a:off x="101600" y="958850"/>
            <a:ext cx="1498600" cy="534988"/>
          </a:xfrm>
          <a:prstGeom prst="curvedConnector3">
            <a:avLst>
              <a:gd name="adj1" fmla="val 99576"/>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urved Connector 50"/>
          <p:cNvCxnSpPr/>
          <p:nvPr/>
        </p:nvCxnSpPr>
        <p:spPr>
          <a:xfrm rot="10800000" flipV="1">
            <a:off x="2084388" y="925513"/>
            <a:ext cx="2335212" cy="573087"/>
          </a:xfrm>
          <a:prstGeom prst="curvedConnector3">
            <a:avLst>
              <a:gd name="adj1" fmla="val 100170"/>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91186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76"/>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62"/>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6" grpId="0" animBg="1"/>
      <p:bldP spid="41" grpId="0" animBg="1"/>
      <p:bldP spid="42" grpId="0" animBg="1"/>
      <p:bldP spid="43"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7715" y="-168049"/>
            <a:ext cx="9948310" cy="6217694"/>
          </a:xfrm>
          <a:prstGeom prst="rect">
            <a:avLst/>
          </a:prstGeom>
        </p:spPr>
      </p:pic>
      <p:pic>
        <p:nvPicPr>
          <p:cNvPr id="45059" name="Picture 6" descr="https://rasica.files.wordpress.com/2011/02/illuminati_chemtrail.jpg?w=68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3162300" cy="20097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5060" name="Picture 8" descr="http://www.illuminatiandchemtrailsrule.tk/Chemtrail.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89725" y="-68263"/>
            <a:ext cx="4079875" cy="290353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5061" name="Picture 4" descr="https://indianinthemachine.files.wordpress.com/2009/11/chemtrails.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781425" y="0"/>
            <a:ext cx="2209800" cy="294005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5062" name="Picture 10" descr="http://i3.kym-cdn.com/photos/images/original/000/726/472/4dc.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762625" y="3014663"/>
            <a:ext cx="3835400" cy="2128837"/>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5063" name="Picture 4"/>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8232775" y="3221038"/>
            <a:ext cx="9017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12" descr="http://fc07.deviantart.net/fs51/f/2009/310/4/f/mulder__scully_and_william_by_skuuri.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2863" y="2308225"/>
            <a:ext cx="2160588" cy="27971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5065" name="Picture 14" descr="http://i.imgur.com/YF1Qs40.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541588" y="3409950"/>
            <a:ext cx="2344737" cy="21240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7" name="Curved Connector 6"/>
          <p:cNvCxnSpPr/>
          <p:nvPr/>
        </p:nvCxnSpPr>
        <p:spPr>
          <a:xfrm>
            <a:off x="2743200" y="1885950"/>
            <a:ext cx="1038225" cy="609600"/>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urved Connector 15"/>
          <p:cNvCxnSpPr/>
          <p:nvPr/>
        </p:nvCxnSpPr>
        <p:spPr>
          <a:xfrm rot="16200000" flipV="1">
            <a:off x="1459706" y="2226470"/>
            <a:ext cx="860425" cy="30162"/>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urved Connector 18"/>
          <p:cNvCxnSpPr/>
          <p:nvPr/>
        </p:nvCxnSpPr>
        <p:spPr>
          <a:xfrm rot="5400000">
            <a:off x="4260056" y="1269207"/>
            <a:ext cx="3214687" cy="2895600"/>
          </a:xfrm>
          <a:prstGeom prst="curvedConnector3">
            <a:avLst>
              <a:gd name="adj1" fmla="val 85299"/>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p:cNvCxnSpPr/>
          <p:nvPr/>
        </p:nvCxnSpPr>
        <p:spPr>
          <a:xfrm rot="5400000">
            <a:off x="3498850" y="2295525"/>
            <a:ext cx="1493838" cy="1328738"/>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p:cNvCxnSpPr/>
          <p:nvPr/>
        </p:nvCxnSpPr>
        <p:spPr>
          <a:xfrm rot="10800000" flipV="1">
            <a:off x="1219200" y="3867150"/>
            <a:ext cx="1943100" cy="685800"/>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urved Connector 23"/>
          <p:cNvCxnSpPr/>
          <p:nvPr/>
        </p:nvCxnSpPr>
        <p:spPr>
          <a:xfrm>
            <a:off x="5867400" y="201613"/>
            <a:ext cx="1038225" cy="609600"/>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urved Connector 24"/>
          <p:cNvCxnSpPr/>
          <p:nvPr/>
        </p:nvCxnSpPr>
        <p:spPr>
          <a:xfrm flipV="1">
            <a:off x="3910013" y="4210050"/>
            <a:ext cx="2876550" cy="895350"/>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789981"/>
      </p:ext>
    </p:extLst>
  </p:cSld>
  <p:clrMapOvr>
    <a:masterClrMapping/>
  </p:clrMapOvr>
  <p:transition>
    <p:fade/>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7" descr="http://www.nataliedee.com/101910/fresh-new-brai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1352550"/>
            <a:ext cx="3189288"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flipH="1">
            <a:off x="2268538" y="1200150"/>
            <a:ext cx="1447800" cy="13716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5" descr="http://img2.wikia.nocookie.net/__cb20120817061012/nintendo/en/images/5/5a/Checkmark.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60775" y="519113"/>
            <a:ext cx="823913"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http://www.nataliedee.com/101910/fresh-new-brain.jpg"/>
          <p:cNvPicPr>
            <a:picLocks noChangeAspect="1" noChangeArrowheads="1"/>
          </p:cNvPicPr>
          <p:nvPr/>
        </p:nvPicPr>
        <p:blipFill>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4516280" y="1885950"/>
            <a:ext cx="211312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http://www.nataliedee.com/101910/fresh-new-brain.jpg"/>
          <p:cNvPicPr>
            <a:picLocks noChangeAspect="1" noChangeArrowheads="1"/>
          </p:cNvPicPr>
          <p:nvPr/>
        </p:nvPicPr>
        <p:blipFill>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5486400" y="745801"/>
            <a:ext cx="211312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descr="http://www.nataliedee.com/101910/fresh-new-brain.jpg"/>
          <p:cNvPicPr>
            <a:picLocks noChangeAspect="1" noChangeArrowheads="1"/>
          </p:cNvPicPr>
          <p:nvPr/>
        </p:nvPicPr>
        <p:blipFill>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5486400" y="3181350"/>
            <a:ext cx="211312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Arrow Connector 19"/>
          <p:cNvCxnSpPr/>
          <p:nvPr/>
        </p:nvCxnSpPr>
        <p:spPr>
          <a:xfrm flipH="1">
            <a:off x="8153400" y="971550"/>
            <a:ext cx="0" cy="122237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Multiply 24"/>
          <p:cNvSpPr/>
          <p:nvPr/>
        </p:nvSpPr>
        <p:spPr>
          <a:xfrm>
            <a:off x="7599363" y="7938"/>
            <a:ext cx="1087437" cy="1020762"/>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prstClr val="white"/>
              </a:solidFill>
            </a:endParaRPr>
          </a:p>
        </p:txBody>
      </p:sp>
      <p:sp>
        <p:nvSpPr>
          <p:cNvPr id="26" name="Cloud Callout 25"/>
          <p:cNvSpPr/>
          <p:nvPr/>
        </p:nvSpPr>
        <p:spPr>
          <a:xfrm rot="1152679">
            <a:off x="6726238" y="2212975"/>
            <a:ext cx="2222500" cy="1443038"/>
          </a:xfrm>
          <a:prstGeom prst="cloudCallou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sz="1600" dirty="0">
                <a:solidFill>
                  <a:prstClr val="black"/>
                </a:solidFill>
              </a:rPr>
              <a:t>My health is (bullet damage * clip size) / 3</a:t>
            </a:r>
            <a:endParaRPr lang="en-US" sz="1600" dirty="0">
              <a:solidFill>
                <a:prstClr val="white"/>
              </a:solidFill>
            </a:endParaRPr>
          </a:p>
        </p:txBody>
      </p:sp>
    </p:spTree>
    <p:extLst>
      <p:ext uri="{BB962C8B-B14F-4D97-AF65-F5344CB8AC3E}">
        <p14:creationId xmlns:p14="http://schemas.microsoft.com/office/powerpoint/2010/main" val="3485307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descr="http://www.decalsplanet.com/img_b/vinyl-decal-sticker-1429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57525" y="819150"/>
            <a:ext cx="29527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Box 3"/>
          <p:cNvSpPr txBox="1">
            <a:spLocks noChangeArrowheads="1"/>
          </p:cNvSpPr>
          <p:nvPr/>
        </p:nvSpPr>
        <p:spPr bwMode="auto">
          <a:xfrm>
            <a:off x="2286000" y="3883025"/>
            <a:ext cx="4495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Verdana" panose="020B0604030504040204" pitchFamily="34" charset="0"/>
                <a:ea typeface="ヒラギノ角ゴ Pro W3"/>
                <a:cs typeface="ヒラギノ角ゴ Pro W3"/>
              </a:defRPr>
            </a:lvl1pPr>
            <a:lvl2pPr marL="742950" indent="-285750">
              <a:defRPr kumimoji="1" sz="2400">
                <a:solidFill>
                  <a:schemeClr val="tx1"/>
                </a:solidFill>
                <a:latin typeface="Verdana" panose="020B0604030504040204" pitchFamily="34" charset="0"/>
                <a:ea typeface="ヒラギノ角ゴ Pro W3"/>
                <a:cs typeface="ヒラギノ角ゴ Pro W3"/>
              </a:defRPr>
            </a:lvl2pPr>
            <a:lvl3pPr marL="1143000" indent="-228600">
              <a:defRPr kumimoji="1" sz="2400">
                <a:solidFill>
                  <a:schemeClr val="tx1"/>
                </a:solidFill>
                <a:latin typeface="Verdana" panose="020B0604030504040204" pitchFamily="34" charset="0"/>
                <a:ea typeface="ヒラギノ角ゴ Pro W3"/>
                <a:cs typeface="ヒラギノ角ゴ Pro W3"/>
              </a:defRPr>
            </a:lvl3pPr>
            <a:lvl4pPr marL="1600200" indent="-228600">
              <a:defRPr kumimoji="1" sz="2400">
                <a:solidFill>
                  <a:schemeClr val="tx1"/>
                </a:solidFill>
                <a:latin typeface="Verdana" panose="020B0604030504040204" pitchFamily="34" charset="0"/>
                <a:ea typeface="ヒラギノ角ゴ Pro W3"/>
                <a:cs typeface="ヒラギノ角ゴ Pro W3"/>
              </a:defRPr>
            </a:lvl4pPr>
            <a:lvl5pPr marL="2057400" indent="-228600">
              <a:defRPr kumimoji="1" sz="2400">
                <a:solidFill>
                  <a:schemeClr val="tx1"/>
                </a:solidFill>
                <a:latin typeface="Verdana" panose="020B0604030504040204" pitchFamily="34" charset="0"/>
                <a:ea typeface="ヒラギノ角ゴ Pro W3"/>
                <a:cs typeface="ヒラギノ角ゴ Pro W3"/>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a:cs typeface="ヒラギノ角ゴ Pro W3"/>
              </a:defRPr>
            </a:lvl9pPr>
          </a:lstStyle>
          <a:p>
            <a:pPr algn="ctr" eaLnBrk="0" hangingPunct="0"/>
            <a:r>
              <a:rPr lang="en-US" altLang="en-US">
                <a:solidFill>
                  <a:prstClr val="black"/>
                </a:solidFill>
                <a:latin typeface="Arial Rounded MT Bold" pitchFamily="34" charset="0"/>
              </a:rPr>
              <a:t>@deliciousbees</a:t>
            </a:r>
          </a:p>
          <a:p>
            <a:pPr algn="ctr" eaLnBrk="0" hangingPunct="0"/>
            <a:r>
              <a:rPr lang="en-US" altLang="en-US" sz="800">
                <a:solidFill>
                  <a:prstClr val="black"/>
                </a:solidFill>
                <a:latin typeface="Arial Rounded MT Bold" pitchFamily="34" charset="0"/>
              </a:rPr>
              <a:t>(also @menofgamedev)</a:t>
            </a:r>
          </a:p>
        </p:txBody>
      </p:sp>
    </p:spTree>
    <p:extLst>
      <p:ext uri="{BB962C8B-B14F-4D97-AF65-F5344CB8AC3E}">
        <p14:creationId xmlns:p14="http://schemas.microsoft.com/office/powerpoint/2010/main" val="220755700"/>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1" name="Rectangle 3"/>
          <p:cNvSpPr>
            <a:spLocks noChangeArrowheads="1"/>
          </p:cNvSpPr>
          <p:nvPr/>
        </p:nvSpPr>
        <p:spPr bwMode="auto">
          <a:xfrm>
            <a:off x="0" y="285750"/>
            <a:ext cx="91440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9600" dirty="0" smtClean="0">
                <a:solidFill>
                  <a:srgbClr val="FFFFFF"/>
                </a:solidFill>
                <a:latin typeface="Rockwell Extra Bold" panose="02060903040505020403" pitchFamily="18" charset="0"/>
                <a:ea typeface="+mn-ea"/>
              </a:rPr>
              <a:t>KIM</a:t>
            </a:r>
          </a:p>
          <a:p>
            <a:pPr eaLnBrk="0" hangingPunct="0">
              <a:lnSpc>
                <a:spcPct val="80000"/>
              </a:lnSpc>
            </a:pPr>
            <a:r>
              <a:rPr kumimoji="0" lang="en-US" sz="9600" dirty="0" smtClean="0">
                <a:solidFill>
                  <a:srgbClr val="FFFFFF"/>
                </a:solidFill>
                <a:latin typeface="Rockwell Extra Bold" panose="02060903040505020403" pitchFamily="18" charset="0"/>
                <a:ea typeface="+mn-ea"/>
              </a:rPr>
              <a:t>MCAULIFFE</a:t>
            </a:r>
            <a:endParaRPr kumimoji="0" lang="en-US" sz="9600" dirty="0">
              <a:solidFill>
                <a:srgbClr val="FFFFFF"/>
              </a:solidFill>
              <a:latin typeface="Rockwell Extra Bold" panose="02060903040505020403" pitchFamily="18" charset="0"/>
              <a:ea typeface="+mn-ea"/>
            </a:endParaRPr>
          </a:p>
        </p:txBody>
      </p:sp>
      <p:sp>
        <p:nvSpPr>
          <p:cNvPr id="421897" name="Rectangle 9"/>
          <p:cNvSpPr>
            <a:spLocks noChangeArrowheads="1"/>
          </p:cNvSpPr>
          <p:nvPr/>
        </p:nvSpPr>
        <p:spPr bwMode="auto">
          <a:xfrm>
            <a:off x="0" y="3867150"/>
            <a:ext cx="8153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eaLnBrk="0" hangingPunct="0">
              <a:lnSpc>
                <a:spcPct val="80000"/>
              </a:lnSpc>
            </a:pPr>
            <a:r>
              <a:rPr kumimoji="0" lang="en-US" sz="2800" dirty="0" smtClean="0">
                <a:solidFill>
                  <a:srgbClr val="FFFFFF"/>
                </a:solidFill>
                <a:latin typeface="Rockwell Extra Bold" panose="02060903040505020403" pitchFamily="18" charset="0"/>
                <a:ea typeface="+mn-ea"/>
              </a:rPr>
              <a:t>Creative Director</a:t>
            </a:r>
          </a:p>
          <a:p>
            <a:pPr algn="l" eaLnBrk="0" hangingPunct="0">
              <a:lnSpc>
                <a:spcPct val="80000"/>
              </a:lnSpc>
            </a:pPr>
            <a:r>
              <a:rPr kumimoji="0" lang="en-US" sz="2800" dirty="0" smtClean="0">
                <a:solidFill>
                  <a:srgbClr val="FFFFFF"/>
                </a:solidFill>
                <a:latin typeface="Rockwell Extra Bold" panose="02060903040505020403" pitchFamily="18" charset="0"/>
                <a:ea typeface="+mn-ea"/>
              </a:rPr>
              <a:t>Secret Master Plan</a:t>
            </a:r>
          </a:p>
          <a:p>
            <a:pPr algn="l" eaLnBrk="0" hangingPunct="0">
              <a:lnSpc>
                <a:spcPct val="80000"/>
              </a:lnSpc>
            </a:pPr>
            <a:r>
              <a:rPr kumimoji="0" lang="en-US" sz="2800" dirty="0" smtClean="0">
                <a:solidFill>
                  <a:srgbClr val="FFFFFF"/>
                </a:solidFill>
                <a:latin typeface="Rockwell Extra Bold" panose="02060903040505020403" pitchFamily="18" charset="0"/>
                <a:ea typeface="+mn-ea"/>
              </a:rPr>
              <a:t>@</a:t>
            </a:r>
            <a:r>
              <a:rPr kumimoji="0" lang="en-US" sz="2800" dirty="0" err="1" smtClean="0">
                <a:solidFill>
                  <a:srgbClr val="FFFFFF"/>
                </a:solidFill>
                <a:latin typeface="Rockwell Extra Bold" panose="02060903040505020403" pitchFamily="18" charset="0"/>
                <a:ea typeface="+mn-ea"/>
              </a:rPr>
              <a:t>EnameledKoi</a:t>
            </a:r>
            <a:endParaRPr kumimoji="0" lang="en-US" sz="2800" dirty="0">
              <a:solidFill>
                <a:srgbClr val="FFFFFF"/>
              </a:solidFill>
              <a:latin typeface="Rockwell Extra Bold" panose="02060903040505020403" pitchFamily="18" charset="0"/>
              <a:ea typeface="+mn-ea"/>
            </a:endParaRPr>
          </a:p>
        </p:txBody>
      </p:sp>
    </p:spTree>
    <p:extLst>
      <p:ext uri="{BB962C8B-B14F-4D97-AF65-F5344CB8AC3E}">
        <p14:creationId xmlns:p14="http://schemas.microsoft.com/office/powerpoint/2010/main" val="3188487320"/>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5121" name="Title 1"/>
          <p:cNvSpPr>
            <a:spLocks noGrp="1"/>
          </p:cNvSpPr>
          <p:nvPr>
            <p:ph type="title" idx="4294967295"/>
          </p:nvPr>
        </p:nvSpPr>
        <p:spPr bwMode="auto">
          <a:xfrm>
            <a:off x="152400" y="1809750"/>
            <a:ext cx="8001000" cy="2743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i="1" dirty="0" smtClean="0">
                <a:solidFill>
                  <a:schemeClr val="tx1"/>
                </a:solidFill>
                <a:latin typeface="Verdana" charset="0"/>
                <a:ea typeface="ヒラギノ角ゴ Pro W3" charset="0"/>
                <a:cs typeface="ヒラギノ角ゴ Pro W3" charset="0"/>
              </a:rPr>
              <a:t>Fight for the Little Things</a:t>
            </a:r>
            <a:r>
              <a:rPr lang="en-US" dirty="0">
                <a:solidFill>
                  <a:schemeClr val="tx1"/>
                </a:solidFill>
                <a:latin typeface="Verdana" charset="0"/>
                <a:ea typeface="ヒラギノ角ゴ Pro W3" charset="0"/>
                <a:cs typeface="ヒラギノ角ゴ Pro W3" charset="0"/>
              </a:rPr>
              <a:t/>
            </a:r>
            <a:br>
              <a:rPr lang="en-US" dirty="0">
                <a:solidFill>
                  <a:schemeClr val="tx1"/>
                </a:solidFill>
                <a:latin typeface="Verdana" charset="0"/>
                <a:ea typeface="ヒラギノ角ゴ Pro W3" charset="0"/>
                <a:cs typeface="ヒラギノ角ゴ Pro W3" charset="0"/>
              </a:rPr>
            </a:br>
            <a:r>
              <a:rPr lang="en-US" dirty="0">
                <a:solidFill>
                  <a:schemeClr val="tx1"/>
                </a:solidFill>
                <a:latin typeface="Verdana" charset="0"/>
                <a:ea typeface="ヒラギノ角ゴ Pro W3" charset="0"/>
                <a:cs typeface="ヒラギノ角ゴ Pro W3" charset="0"/>
              </a:rPr>
              <a:t/>
            </a:r>
            <a:br>
              <a:rPr lang="en-US" dirty="0">
                <a:solidFill>
                  <a:schemeClr val="tx1"/>
                </a:solidFill>
                <a:latin typeface="Verdana" charset="0"/>
                <a:ea typeface="ヒラギノ角ゴ Pro W3" charset="0"/>
                <a:cs typeface="ヒラギノ角ゴ Pro W3" charset="0"/>
              </a:rPr>
            </a:br>
            <a:r>
              <a:rPr lang="en-US" sz="2400" b="1" dirty="0" smtClean="0">
                <a:solidFill>
                  <a:schemeClr val="tx1"/>
                </a:solidFill>
                <a:latin typeface="Verdana" charset="0"/>
                <a:ea typeface="ヒラギノ角ゴ Pro W3" charset="0"/>
                <a:cs typeface="ヒラギノ角ゴ Pro W3" charset="0"/>
              </a:rPr>
              <a:t>Kim McAuliffe </a:t>
            </a:r>
            <a:r>
              <a:rPr lang="en-US" sz="2400" dirty="0" smtClean="0">
                <a:solidFill>
                  <a:schemeClr val="tx1"/>
                </a:solidFill>
                <a:latin typeface="Verdana" charset="0"/>
                <a:ea typeface="ヒラギノ角ゴ Pro W3" charset="0"/>
                <a:cs typeface="ヒラギノ角ゴ Pro W3" charset="0"/>
              </a:rPr>
              <a:t>- @</a:t>
            </a:r>
            <a:r>
              <a:rPr lang="en-US" sz="2400" dirty="0" err="1" smtClean="0">
                <a:solidFill>
                  <a:schemeClr val="tx1"/>
                </a:solidFill>
                <a:latin typeface="Verdana" charset="0"/>
                <a:ea typeface="ヒラギノ角ゴ Pro W3" charset="0"/>
                <a:cs typeface="ヒラギノ角ゴ Pro W3" charset="0"/>
              </a:rPr>
              <a:t>EnameledKoi</a:t>
            </a:r>
            <a:r>
              <a:rPr lang="en-US" sz="2400" dirty="0">
                <a:solidFill>
                  <a:schemeClr val="tx1"/>
                </a:solidFill>
                <a:latin typeface="Verdana" charset="0"/>
                <a:ea typeface="ヒラギノ角ゴ Pro W3" charset="0"/>
                <a:cs typeface="ヒラギノ角ゴ Pro W3" charset="0"/>
              </a:rPr>
              <a:t/>
            </a:r>
            <a:br>
              <a:rPr lang="en-US" sz="2400" dirty="0">
                <a:solidFill>
                  <a:schemeClr val="tx1"/>
                </a:solidFill>
                <a:latin typeface="Verdana" charset="0"/>
                <a:ea typeface="ヒラギノ角ゴ Pro W3" charset="0"/>
                <a:cs typeface="ヒラギノ角ゴ Pro W3" charset="0"/>
              </a:rPr>
            </a:br>
            <a:r>
              <a:rPr lang="en-US" sz="2400" dirty="0" smtClean="0">
                <a:solidFill>
                  <a:schemeClr val="tx1"/>
                </a:solidFill>
                <a:latin typeface="Verdana" charset="0"/>
                <a:ea typeface="ヒラギノ角ゴ Pro W3" charset="0"/>
                <a:cs typeface="ヒラギノ角ゴ Pro W3" charset="0"/>
              </a:rPr>
              <a:t>Secret Master Plan</a:t>
            </a:r>
            <a:endParaRPr lang="en-US" sz="2400" dirty="0">
              <a:solidFill>
                <a:schemeClr val="tx1"/>
              </a:solidFill>
              <a:latin typeface="Verdana" charset="0"/>
              <a:ea typeface="ヒラギノ角ゴ Pro W3" charset="0"/>
              <a:cs typeface="ヒラギノ角ゴ Pro W3" charset="0"/>
            </a:endParaRPr>
          </a:p>
        </p:txBody>
      </p:sp>
    </p:spTree>
    <p:extLst>
      <p:ext uri="{BB962C8B-B14F-4D97-AF65-F5344CB8AC3E}">
        <p14:creationId xmlns:p14="http://schemas.microsoft.com/office/powerpoint/2010/main" val="1569208360"/>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atic.giantbomb.com/uploads/original/0/5370/1789219-portal_different_turret.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407" y="-377536"/>
            <a:ext cx="9291607" cy="5692486"/>
          </a:xfrm>
          <a:prstGeom prst="rect">
            <a:avLst/>
          </a:prstGeom>
          <a:noFill/>
          <a:effectLst/>
          <a:extLst>
            <a:ext uri="{909E8E84-426E-40dd-AFC4-6F175D3DCCD1}">
              <a14:hiddenFill xmlns:a14="http://schemas.microsoft.com/office/drawing/2010/main" xmlns="">
                <a:solidFill>
                  <a:srgbClr val="FFFFFF"/>
                </a:solidFill>
              </a14:hiddenFill>
            </a:ext>
          </a:extLst>
        </p:spPr>
      </p:pic>
      <p:pic>
        <p:nvPicPr>
          <p:cNvPr id="1028" name="Picture 4" descr="https://monikaingamerland.files.wordpress.com/2012/04/tumblr_lkf1afkziq1qbjk24o1_r1_500.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29200" y="590550"/>
            <a:ext cx="3276600" cy="3276600"/>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2" name="Oval Callout 1"/>
          <p:cNvSpPr/>
          <p:nvPr/>
        </p:nvSpPr>
        <p:spPr bwMode="auto">
          <a:xfrm>
            <a:off x="3962400" y="361950"/>
            <a:ext cx="1600200" cy="1219200"/>
          </a:xfrm>
          <a:prstGeom prst="wedgeEllipseCallout">
            <a:avLst>
              <a:gd name="adj1" fmla="val 69370"/>
              <a:gd name="adj2" fmla="val 36368"/>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dirty="0" smtClean="0">
                <a:solidFill>
                  <a:prstClr val="white"/>
                </a:solidFill>
                <a:latin typeface="Verdana" pitchFamily="45" charset="0"/>
              </a:rPr>
              <a:t>Thank you!</a:t>
            </a:r>
            <a:endParaRPr lang="en-US" dirty="0">
              <a:solidFill>
                <a:prstClr val="white"/>
              </a:solidFill>
              <a:latin typeface="Verdana" pitchFamily="45" charset="0"/>
            </a:endParaRPr>
          </a:p>
        </p:txBody>
      </p:sp>
    </p:spTree>
    <p:extLst>
      <p:ext uri="{BB962C8B-B14F-4D97-AF65-F5344CB8AC3E}">
        <p14:creationId xmlns:p14="http://schemas.microsoft.com/office/powerpoint/2010/main" val="54255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ds26.egloos.com/pds/201406/15/82/e0024882_539d7570b290f.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2840" cy="5143500"/>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5" name="Rounded Rectangular Callout 4"/>
          <p:cNvSpPr/>
          <p:nvPr/>
        </p:nvSpPr>
        <p:spPr bwMode="auto">
          <a:xfrm>
            <a:off x="4876800" y="1657350"/>
            <a:ext cx="1524000" cy="762000"/>
          </a:xfrm>
          <a:prstGeom prst="wedgeRoundRectCallout">
            <a:avLst>
              <a:gd name="adj1" fmla="val -85812"/>
              <a:gd name="adj2" fmla="val -65175"/>
              <a:gd name="adj3" fmla="val 16667"/>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800" dirty="0" smtClean="0">
                <a:solidFill>
                  <a:prstClr val="white"/>
                </a:solidFill>
                <a:latin typeface="Verdana" pitchFamily="45" charset="0"/>
              </a:rPr>
              <a:t>OMG They killed Ellis!</a:t>
            </a:r>
            <a:endParaRPr lang="en-US" sz="1800" dirty="0">
              <a:solidFill>
                <a:prstClr val="white"/>
              </a:solidFill>
              <a:latin typeface="Verdana" pitchFamily="45" charset="0"/>
            </a:endParaRPr>
          </a:p>
        </p:txBody>
      </p:sp>
    </p:spTree>
    <p:extLst>
      <p:ext uri="{BB962C8B-B14F-4D97-AF65-F5344CB8AC3E}">
        <p14:creationId xmlns:p14="http://schemas.microsoft.com/office/powerpoint/2010/main" val="227028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8800" y="133350"/>
            <a:ext cx="5796468" cy="4781550"/>
          </a:xfrm>
          <a:prstGeom prst="rect">
            <a:avLst/>
          </a:prstGeom>
        </p:spPr>
      </p:pic>
    </p:spTree>
    <p:extLst>
      <p:ext uri="{BB962C8B-B14F-4D97-AF65-F5344CB8AC3E}">
        <p14:creationId xmlns:p14="http://schemas.microsoft.com/office/powerpoint/2010/main" val="3367257628"/>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ver.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9050"/>
            <a:ext cx="3436351" cy="52578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29000" y="-19050"/>
            <a:ext cx="5710061" cy="3816224"/>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81601" y="2933701"/>
            <a:ext cx="3962400" cy="2228849"/>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2933406"/>
            <a:ext cx="5257800" cy="2210094"/>
          </a:xfrm>
          <a:prstGeom prst="rect">
            <a:avLst/>
          </a:prstGeom>
        </p:spPr>
      </p:pic>
    </p:spTree>
    <p:extLst>
      <p:ext uri="{BB962C8B-B14F-4D97-AF65-F5344CB8AC3E}">
        <p14:creationId xmlns:p14="http://schemas.microsoft.com/office/powerpoint/2010/main" val="53393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43200" y="1885950"/>
            <a:ext cx="2667000" cy="1866900"/>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8222" y="-95250"/>
            <a:ext cx="8032378" cy="5334000"/>
          </a:xfrm>
          <a:prstGeom prst="rect">
            <a:avLst/>
          </a:prstGeom>
        </p:spPr>
      </p:pic>
      <p:sp>
        <p:nvSpPr>
          <p:cNvPr id="7" name="Rectangle 6"/>
          <p:cNvSpPr/>
          <p:nvPr/>
        </p:nvSpPr>
        <p:spPr bwMode="auto">
          <a:xfrm>
            <a:off x="-76200" y="1733550"/>
            <a:ext cx="9296400" cy="762000"/>
          </a:xfrm>
          <a:prstGeom prst="rect">
            <a:avLst/>
          </a:prstGeom>
          <a:ln>
            <a:headEnd type="none" w="med" len="med"/>
            <a:tailEnd type="none" w="med" len="med"/>
          </a:ln>
        </p:spPr>
        <p:style>
          <a:lnRef idx="3">
            <a:schemeClr val="lt1"/>
          </a:lnRef>
          <a:fillRef idx="1">
            <a:schemeClr val="dk1"/>
          </a:fillRef>
          <a:effectRef idx="1">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dirty="0" smtClean="0">
                <a:solidFill>
                  <a:prstClr val="white"/>
                </a:solidFill>
              </a:rPr>
              <a:t>Give people something they’ll want to talk about.</a:t>
            </a:r>
            <a:endParaRPr lang="en-US" dirty="0">
              <a:solidFill>
                <a:prstClr val="white"/>
              </a:solidFill>
            </a:endParaRPr>
          </a:p>
        </p:txBody>
      </p:sp>
    </p:spTree>
    <p:extLst>
      <p:ext uri="{BB962C8B-B14F-4D97-AF65-F5344CB8AC3E}">
        <p14:creationId xmlns:p14="http://schemas.microsoft.com/office/powerpoint/2010/main" val="329820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70619" y="0"/>
            <a:ext cx="5679507" cy="5143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rgbClr val="000000"/>
                </a:solidFill>
                <a:round/>
                <a:headEnd/>
                <a:tailEnd/>
              </a14:hiddenLine>
            </a:ext>
          </a:extLst>
        </p:spPr>
      </p:pic>
      <p:pic>
        <p:nvPicPr>
          <p:cNvPr id="6146" name="Picture 2" descr="The Sims 2 Nintendo DS Create-a-Si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9050"/>
            <a:ext cx="3441700" cy="5162550"/>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4" name="Rounded Rectangular Callout 3"/>
          <p:cNvSpPr/>
          <p:nvPr/>
        </p:nvSpPr>
        <p:spPr bwMode="auto">
          <a:xfrm>
            <a:off x="2667000" y="742950"/>
            <a:ext cx="1981200" cy="838200"/>
          </a:xfrm>
          <a:prstGeom prst="wedgeRoundRectCallout">
            <a:avLst>
              <a:gd name="adj1" fmla="val -85812"/>
              <a:gd name="adj2" fmla="val -65175"/>
              <a:gd name="adj3" fmla="val 16667"/>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800" dirty="0" smtClean="0">
                <a:solidFill>
                  <a:prstClr val="white"/>
                </a:solidFill>
                <a:latin typeface="Verdana" pitchFamily="45" charset="0"/>
              </a:rPr>
              <a:t>Welcome to </a:t>
            </a:r>
            <a:r>
              <a:rPr lang="en-US" sz="1800" dirty="0" err="1" smtClean="0">
                <a:solidFill>
                  <a:prstClr val="white"/>
                </a:solidFill>
                <a:latin typeface="Verdana" pitchFamily="45" charset="0"/>
              </a:rPr>
              <a:t>Strangetown</a:t>
            </a:r>
            <a:r>
              <a:rPr lang="en-US" sz="1800" dirty="0" smtClean="0">
                <a:solidFill>
                  <a:prstClr val="white"/>
                </a:solidFill>
                <a:latin typeface="Verdana" pitchFamily="45" charset="0"/>
              </a:rPr>
              <a:t>!</a:t>
            </a:r>
            <a:endParaRPr lang="en-US" sz="1800" dirty="0">
              <a:solidFill>
                <a:prstClr val="white"/>
              </a:solidFill>
              <a:latin typeface="Verdana" pitchFamily="45" charset="0"/>
            </a:endParaRPr>
          </a:p>
        </p:txBody>
      </p:sp>
    </p:spTree>
    <p:extLst>
      <p:ext uri="{BB962C8B-B14F-4D97-AF65-F5344CB8AC3E}">
        <p14:creationId xmlns:p14="http://schemas.microsoft.com/office/powerpoint/2010/main" val="4086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5000" y="2343150"/>
            <a:ext cx="4010551" cy="2800350"/>
          </a:xfrm>
          <a:prstGeom prst="rect">
            <a:avLst/>
          </a:prstGeom>
          <a:effectLst/>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1400" y="-77714"/>
            <a:ext cx="1676400" cy="2497064"/>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00600" y="170604"/>
            <a:ext cx="2286000" cy="1337734"/>
          </a:xfrm>
          <a:prstGeom prst="rect">
            <a:avLst/>
          </a:prstGeom>
          <a:effectLst>
            <a:glow>
              <a:schemeClr val="tx1"/>
            </a:glow>
            <a:softEdge rad="0"/>
          </a:effectLst>
        </p:spPr>
      </p:pic>
      <p:pic>
        <p:nvPicPr>
          <p:cNvPr id="6" name="Picture 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39456"/>
            <a:ext cx="3455306" cy="5182956"/>
          </a:xfrm>
          <a:prstGeom prst="rect">
            <a:avLst/>
          </a:prstGeom>
          <a:effectLst/>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72400" y="2062902"/>
            <a:ext cx="1142999" cy="3060752"/>
          </a:xfrm>
          <a:prstGeom prst="rect">
            <a:avLst/>
          </a:prstGeom>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48400" y="1580904"/>
            <a:ext cx="1371600" cy="3562596"/>
          </a:xfrm>
          <a:prstGeom prst="rect">
            <a:avLst/>
          </a:prstGeom>
        </p:spPr>
      </p:pic>
      <p:sp>
        <p:nvSpPr>
          <p:cNvPr id="5" name="TextBox 4"/>
          <p:cNvSpPr txBox="1"/>
          <p:nvPr/>
        </p:nvSpPr>
        <p:spPr>
          <a:xfrm>
            <a:off x="4343400" y="742950"/>
            <a:ext cx="436538" cy="461665"/>
          </a:xfrm>
          <a:prstGeom prst="rect">
            <a:avLst/>
          </a:prstGeom>
          <a:noFill/>
        </p:spPr>
        <p:txBody>
          <a:bodyPr wrap="none" rtlCol="0">
            <a:spAutoFit/>
          </a:bodyPr>
          <a:lstStyle/>
          <a:p>
            <a:r>
              <a:rPr lang="en-US" dirty="0" smtClean="0">
                <a:solidFill>
                  <a:prstClr val="white"/>
                </a:solidFill>
              </a:rPr>
              <a:t>+</a:t>
            </a:r>
            <a:endParaRPr lang="en-US" dirty="0">
              <a:solidFill>
                <a:prstClr val="white"/>
              </a:solidFill>
            </a:endParaRPr>
          </a:p>
        </p:txBody>
      </p:sp>
      <p:sp>
        <p:nvSpPr>
          <p:cNvPr id="10" name="TextBox 9"/>
          <p:cNvSpPr txBox="1"/>
          <p:nvPr/>
        </p:nvSpPr>
        <p:spPr>
          <a:xfrm>
            <a:off x="7086600" y="738485"/>
            <a:ext cx="436538" cy="461665"/>
          </a:xfrm>
          <a:prstGeom prst="rect">
            <a:avLst/>
          </a:prstGeom>
          <a:noFill/>
        </p:spPr>
        <p:txBody>
          <a:bodyPr wrap="none" rtlCol="0">
            <a:spAutoFit/>
          </a:bodyPr>
          <a:lstStyle/>
          <a:p>
            <a:r>
              <a:rPr lang="en-US" dirty="0" smtClean="0">
                <a:solidFill>
                  <a:prstClr val="white"/>
                </a:solidFill>
              </a:rPr>
              <a:t>=</a:t>
            </a:r>
            <a:endParaRPr lang="en-US" dirty="0">
              <a:solidFill>
                <a:prstClr val="white"/>
              </a:solidFill>
            </a:endParaRPr>
          </a:p>
        </p:txBody>
      </p:sp>
      <p:sp>
        <p:nvSpPr>
          <p:cNvPr id="11" name="TextBox 10"/>
          <p:cNvSpPr txBox="1"/>
          <p:nvPr/>
        </p:nvSpPr>
        <p:spPr>
          <a:xfrm>
            <a:off x="3657600" y="2495550"/>
            <a:ext cx="2075057" cy="461665"/>
          </a:xfrm>
          <a:prstGeom prst="rect">
            <a:avLst/>
          </a:prstGeom>
          <a:noFill/>
        </p:spPr>
        <p:txBody>
          <a:bodyPr wrap="none" rtlCol="0">
            <a:spAutoFit/>
          </a:bodyPr>
          <a:lstStyle/>
          <a:p>
            <a:r>
              <a:rPr lang="en-US" dirty="0" smtClean="0">
                <a:solidFill>
                  <a:prstClr val="white"/>
                </a:solidFill>
              </a:rPr>
              <a:t>Cow Tipping</a:t>
            </a:r>
            <a:endParaRPr lang="en-US" dirty="0">
              <a:solidFill>
                <a:prstClr val="white"/>
              </a:solidFill>
            </a:endParaRPr>
          </a:p>
        </p:txBody>
      </p:sp>
      <p:pic>
        <p:nvPicPr>
          <p:cNvPr id="2" name="Picture 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971800" y="57150"/>
            <a:ext cx="1447800" cy="2156553"/>
          </a:xfrm>
          <a:prstGeom prst="rect">
            <a:avLst/>
          </a:prstGeom>
        </p:spPr>
      </p:pic>
      <p:sp>
        <p:nvSpPr>
          <p:cNvPr id="12" name="TextBox 11"/>
          <p:cNvSpPr txBox="1"/>
          <p:nvPr/>
        </p:nvSpPr>
        <p:spPr>
          <a:xfrm>
            <a:off x="5943600" y="3562350"/>
            <a:ext cx="436538" cy="461665"/>
          </a:xfrm>
          <a:prstGeom prst="rect">
            <a:avLst/>
          </a:prstGeom>
          <a:noFill/>
        </p:spPr>
        <p:txBody>
          <a:bodyPr wrap="none" rtlCol="0">
            <a:spAutoFit/>
          </a:bodyPr>
          <a:lstStyle/>
          <a:p>
            <a:r>
              <a:rPr lang="en-US" dirty="0" smtClean="0">
                <a:solidFill>
                  <a:prstClr val="white"/>
                </a:solidFill>
              </a:rPr>
              <a:t>=</a:t>
            </a:r>
            <a:endParaRPr lang="en-US" dirty="0">
              <a:solidFill>
                <a:prstClr val="white"/>
              </a:solidFill>
            </a:endParaRPr>
          </a:p>
        </p:txBody>
      </p:sp>
    </p:spTree>
    <p:extLst>
      <p:ext uri="{BB962C8B-B14F-4D97-AF65-F5344CB8AC3E}">
        <p14:creationId xmlns:p14="http://schemas.microsoft.com/office/powerpoint/2010/main" val="207730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par>
                                <p:cTn id="37" presetID="10"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99" y="-19050"/>
            <a:ext cx="4634247" cy="5162550"/>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15001" y="0"/>
            <a:ext cx="3429000" cy="5143502"/>
          </a:xfrm>
          <a:prstGeom prst="rect">
            <a:avLst/>
          </a:prstGeom>
          <a:effectLst/>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43400" y="1428750"/>
            <a:ext cx="1076858" cy="1501895"/>
          </a:xfrm>
          <a:prstGeom prst="rect">
            <a:avLst/>
          </a:prstGeom>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86200" y="3028950"/>
            <a:ext cx="2101741" cy="1637356"/>
          </a:xfrm>
          <a:prstGeom prst="rect">
            <a:avLst/>
          </a:prstGeom>
        </p:spPr>
      </p:pic>
      <p:sp>
        <p:nvSpPr>
          <p:cNvPr id="8" name="Rounded Rectangular Callout 7"/>
          <p:cNvSpPr/>
          <p:nvPr/>
        </p:nvSpPr>
        <p:spPr bwMode="auto">
          <a:xfrm>
            <a:off x="4800600" y="209550"/>
            <a:ext cx="1524000" cy="1066800"/>
          </a:xfrm>
          <a:prstGeom prst="wedgeRoundRectCallout">
            <a:avLst>
              <a:gd name="adj1" fmla="val 76688"/>
              <a:gd name="adj2" fmla="val 38991"/>
              <a:gd name="adj3" fmla="val 16667"/>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800" dirty="0" smtClean="0">
                <a:solidFill>
                  <a:prstClr val="white"/>
                </a:solidFill>
                <a:latin typeface="Verdana" pitchFamily="45" charset="0"/>
              </a:rPr>
              <a:t>Pretty much over it</a:t>
            </a:r>
            <a:endParaRPr lang="en-US" sz="1800" dirty="0">
              <a:solidFill>
                <a:prstClr val="white"/>
              </a:solidFill>
              <a:latin typeface="Verdana" pitchFamily="45" charset="0"/>
            </a:endParaRPr>
          </a:p>
        </p:txBody>
      </p:sp>
    </p:spTree>
    <p:extLst>
      <p:ext uri="{BB962C8B-B14F-4D97-AF65-F5344CB8AC3E}">
        <p14:creationId xmlns:p14="http://schemas.microsoft.com/office/powerpoint/2010/main" val="335018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974" y="-95250"/>
            <a:ext cx="8981826" cy="5791200"/>
          </a:xfrm>
          <a:prstGeom prst="rect">
            <a:avLst/>
          </a:prstGeom>
        </p:spPr>
        <p:style>
          <a:lnRef idx="1">
            <a:schemeClr val="accent3"/>
          </a:lnRef>
          <a:fillRef idx="2">
            <a:schemeClr val="accent3"/>
          </a:fillRef>
          <a:effectRef idx="1">
            <a:schemeClr val="accent3"/>
          </a:effectRef>
          <a:fontRef idx="minor">
            <a:schemeClr val="dk1"/>
          </a:fontRef>
        </p:style>
      </p:pic>
      <p:sp>
        <p:nvSpPr>
          <p:cNvPr id="12" name="Rounded Rectangle 11"/>
          <p:cNvSpPr/>
          <p:nvPr/>
        </p:nvSpPr>
        <p:spPr bwMode="auto">
          <a:xfrm>
            <a:off x="2514600" y="3105150"/>
            <a:ext cx="2057400" cy="228600"/>
          </a:xfrm>
          <a:prstGeom prst="roundRect">
            <a:avLst/>
          </a:prstGeom>
          <a:noFill/>
          <a:ln w="7620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a:solidFill>
                <a:prstClr val="white"/>
              </a:solidFill>
              <a:latin typeface="Verdana" pitchFamily="45" charset="0"/>
            </a:endParaRPr>
          </a:p>
        </p:txBody>
      </p:sp>
    </p:spTree>
    <p:extLst>
      <p:ext uri="{BB962C8B-B14F-4D97-AF65-F5344CB8AC3E}">
        <p14:creationId xmlns:p14="http://schemas.microsoft.com/office/powerpoint/2010/main" val="265540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1000" y="0"/>
            <a:ext cx="8296482" cy="5143500"/>
          </a:xfrm>
          <a:prstGeom prst="rect">
            <a:avLst/>
          </a:prstGeom>
          <a:effectLst/>
        </p:spPr>
      </p:pic>
      <p:sp>
        <p:nvSpPr>
          <p:cNvPr id="3" name="Rectangle 2"/>
          <p:cNvSpPr/>
          <p:nvPr/>
        </p:nvSpPr>
        <p:spPr bwMode="auto">
          <a:xfrm>
            <a:off x="-76200" y="1733550"/>
            <a:ext cx="9296400" cy="762000"/>
          </a:xfrm>
          <a:prstGeom prst="rect">
            <a:avLst/>
          </a:prstGeom>
          <a:ln>
            <a:headEnd type="none" w="med" len="med"/>
            <a:tailEnd type="none" w="med" len="med"/>
          </a:ln>
        </p:spPr>
        <p:style>
          <a:lnRef idx="3">
            <a:schemeClr val="lt1"/>
          </a:lnRef>
          <a:fillRef idx="1">
            <a:schemeClr val="dk1"/>
          </a:fillRef>
          <a:effectRef idx="1">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dirty="0" smtClean="0">
                <a:solidFill>
                  <a:prstClr val="white"/>
                </a:solidFill>
              </a:rPr>
              <a:t>A small victory that turned out to have a big impact.</a:t>
            </a:r>
            <a:endParaRPr lang="en-US" dirty="0">
              <a:solidFill>
                <a:prstClr val="white"/>
              </a:solidFill>
            </a:endParaRPr>
          </a:p>
        </p:txBody>
      </p:sp>
    </p:spTree>
    <p:extLst>
      <p:ext uri="{BB962C8B-B14F-4D97-AF65-F5344CB8AC3E}">
        <p14:creationId xmlns:p14="http://schemas.microsoft.com/office/powerpoint/2010/main" val="370557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3572" y="2266950"/>
            <a:ext cx="6397172" cy="31242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76600" y="2225240"/>
            <a:ext cx="5943600" cy="3013510"/>
          </a:xfrm>
          <a:prstGeom prst="rect">
            <a:avLst/>
          </a:prstGeom>
          <a:effectLst/>
        </p:spPr>
      </p:pic>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15000" y="-461979"/>
            <a:ext cx="3429000" cy="3268447"/>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1000" y="-95250"/>
            <a:ext cx="6172200" cy="3014330"/>
          </a:xfrm>
          <a:prstGeom prst="rect">
            <a:avLst/>
          </a:prstGeom>
        </p:spPr>
      </p:pic>
    </p:spTree>
    <p:extLst>
      <p:ext uri="{BB962C8B-B14F-4D97-AF65-F5344CB8AC3E}">
        <p14:creationId xmlns:p14="http://schemas.microsoft.com/office/powerpoint/2010/main" val="568984484"/>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5683" y="819150"/>
            <a:ext cx="7694883" cy="4343400"/>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92591" y="628650"/>
            <a:ext cx="5351409" cy="51435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200" y="-19050"/>
            <a:ext cx="13797085" cy="840761"/>
          </a:xfrm>
          <a:prstGeom prst="rect">
            <a:avLst/>
          </a:prstGeom>
          <a:effectLst>
            <a:outerShdw blurRad="50800" dist="38100" dir="2700000" algn="tl" rotWithShape="0">
              <a:srgbClr val="000000">
                <a:alpha val="43000"/>
              </a:srgbClr>
            </a:outerShdw>
          </a:effectLst>
        </p:spPr>
      </p:pic>
      <p:sp>
        <p:nvSpPr>
          <p:cNvPr id="10" name="Rounded Rectangle 9"/>
          <p:cNvSpPr/>
          <p:nvPr/>
        </p:nvSpPr>
        <p:spPr bwMode="auto">
          <a:xfrm>
            <a:off x="4267200" y="438150"/>
            <a:ext cx="1676400" cy="381000"/>
          </a:xfrm>
          <a:prstGeom prst="roundRect">
            <a:avLst/>
          </a:prstGeom>
          <a:noFill/>
          <a:ln w="7620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a:solidFill>
                <a:prstClr val="white"/>
              </a:solidFill>
              <a:latin typeface="Verdana" pitchFamily="45" charset="0"/>
            </a:endParaRPr>
          </a:p>
        </p:txBody>
      </p:sp>
    </p:spTree>
    <p:extLst>
      <p:ext uri="{BB962C8B-B14F-4D97-AF65-F5344CB8AC3E}">
        <p14:creationId xmlns:p14="http://schemas.microsoft.com/office/powerpoint/2010/main" val="263151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324522"/>
            <a:ext cx="3200400" cy="44570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rgbClr val="000000"/>
                </a:solidFill>
                <a:round/>
                <a:headEnd/>
                <a:tailEnd/>
              </a14:hiddenLine>
            </a:ext>
          </a:extLst>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48000" y="-42929"/>
            <a:ext cx="6172199" cy="3477295"/>
          </a:xfrm>
          <a:prstGeom prst="rect">
            <a:avLst/>
          </a:prstGeom>
          <a:effectLst/>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48000" y="2622796"/>
            <a:ext cx="4653026" cy="2615953"/>
          </a:xfrm>
          <a:prstGeom prst="rect">
            <a:avLst/>
          </a:prstGeom>
        </p:spPr>
      </p:pic>
    </p:spTree>
    <p:extLst>
      <p:ext uri="{BB962C8B-B14F-4D97-AF65-F5344CB8AC3E}">
        <p14:creationId xmlns:p14="http://schemas.microsoft.com/office/powerpoint/2010/main" val="8317262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2" name="Picture 2" descr="https://newmediaseminar.files.wordpress.com/2010/10/controll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220200" cy="6146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806676425"/>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9089" y="-95250"/>
            <a:ext cx="9753599" cy="548640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03400" y="209551"/>
            <a:ext cx="4859600" cy="3810000"/>
          </a:xfrm>
          <a:prstGeom prst="rect">
            <a:avLst/>
          </a:prstGeom>
          <a:effectLst/>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8600" y="1047750"/>
            <a:ext cx="5029200" cy="3771900"/>
          </a:xfrm>
          <a:prstGeom prst="rect">
            <a:avLst/>
          </a:prstGeom>
        </p:spPr>
      </p:pic>
      <p:sp>
        <p:nvSpPr>
          <p:cNvPr id="7" name="Rounded Rectangle 6"/>
          <p:cNvSpPr/>
          <p:nvPr/>
        </p:nvSpPr>
        <p:spPr bwMode="auto">
          <a:xfrm>
            <a:off x="6858000" y="2190750"/>
            <a:ext cx="533400" cy="381000"/>
          </a:xfrm>
          <a:prstGeom prst="round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dirty="0" smtClean="0">
                <a:solidFill>
                  <a:prstClr val="white"/>
                </a:solidFill>
                <a:latin typeface="Verdana" pitchFamily="45" charset="0"/>
              </a:rPr>
              <a:t>Me</a:t>
            </a:r>
            <a:endParaRPr lang="en-US" sz="1600" dirty="0">
              <a:solidFill>
                <a:prstClr val="white"/>
              </a:solidFill>
              <a:latin typeface="Verdana" pitchFamily="45" charset="0"/>
            </a:endParaRPr>
          </a:p>
        </p:txBody>
      </p:sp>
      <p:sp>
        <p:nvSpPr>
          <p:cNvPr id="8" name="Rounded Rectangle 7"/>
          <p:cNvSpPr/>
          <p:nvPr/>
        </p:nvSpPr>
        <p:spPr bwMode="auto">
          <a:xfrm>
            <a:off x="3429000" y="3028950"/>
            <a:ext cx="1295400" cy="381000"/>
          </a:xfrm>
          <a:prstGeom prst="round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dirty="0" smtClean="0">
                <a:solidFill>
                  <a:prstClr val="white"/>
                </a:solidFill>
                <a:latin typeface="Verdana" pitchFamily="45" charset="0"/>
              </a:rPr>
              <a:t>Not Me </a:t>
            </a:r>
            <a:r>
              <a:rPr lang="en-US" sz="1600" dirty="0" smtClean="0">
                <a:solidFill>
                  <a:prstClr val="white"/>
                </a:solidFill>
                <a:latin typeface="Verdana" pitchFamily="45" charset="0"/>
                <a:sym typeface="Wingdings"/>
              </a:rPr>
              <a:t>:(</a:t>
            </a:r>
            <a:endParaRPr lang="en-US" sz="1600" dirty="0">
              <a:solidFill>
                <a:prstClr val="white"/>
              </a:solidFill>
              <a:latin typeface="Verdana" pitchFamily="45" charset="0"/>
            </a:endParaRPr>
          </a:p>
        </p:txBody>
      </p:sp>
      <p:sp>
        <p:nvSpPr>
          <p:cNvPr id="9" name="Rounded Rectangle 8"/>
          <p:cNvSpPr/>
          <p:nvPr/>
        </p:nvSpPr>
        <p:spPr bwMode="auto">
          <a:xfrm>
            <a:off x="457200" y="3257550"/>
            <a:ext cx="1676400" cy="381000"/>
          </a:xfrm>
          <a:prstGeom prst="round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dirty="0" smtClean="0">
                <a:solidFill>
                  <a:prstClr val="white"/>
                </a:solidFill>
                <a:latin typeface="Verdana" pitchFamily="45" charset="0"/>
              </a:rPr>
              <a:t>Baby </a:t>
            </a:r>
            <a:r>
              <a:rPr lang="en-US" sz="1600" dirty="0" err="1" smtClean="0">
                <a:solidFill>
                  <a:prstClr val="white"/>
                </a:solidFill>
                <a:latin typeface="Verdana" pitchFamily="45" charset="0"/>
              </a:rPr>
              <a:t>Mtn</a:t>
            </a:r>
            <a:r>
              <a:rPr lang="en-US" sz="1600" dirty="0" smtClean="0">
                <a:solidFill>
                  <a:prstClr val="white"/>
                </a:solidFill>
                <a:latin typeface="Verdana" pitchFamily="45" charset="0"/>
              </a:rPr>
              <a:t> Lion</a:t>
            </a:r>
            <a:endParaRPr lang="en-US" sz="1600" dirty="0">
              <a:solidFill>
                <a:prstClr val="white"/>
              </a:solidFill>
              <a:latin typeface="Verdana" pitchFamily="45" charset="0"/>
            </a:endParaRPr>
          </a:p>
        </p:txBody>
      </p:sp>
    </p:spTree>
    <p:extLst>
      <p:ext uri="{BB962C8B-B14F-4D97-AF65-F5344CB8AC3E}">
        <p14:creationId xmlns:p14="http://schemas.microsoft.com/office/powerpoint/2010/main" val="22767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95250"/>
            <a:ext cx="9413488" cy="5334000"/>
          </a:xfrm>
          <a:prstGeom prst="rect">
            <a:avLst/>
          </a:prstGeom>
        </p:spPr>
      </p:pic>
      <p:sp>
        <p:nvSpPr>
          <p:cNvPr id="6" name="Down Arrow 5"/>
          <p:cNvSpPr/>
          <p:nvPr/>
        </p:nvSpPr>
        <p:spPr bwMode="auto">
          <a:xfrm>
            <a:off x="457200" y="2647950"/>
            <a:ext cx="838200" cy="1219200"/>
          </a:xfrm>
          <a:prstGeom prst="downArrow">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a:solidFill>
                <a:prstClr val="white"/>
              </a:solidFill>
              <a:latin typeface="Verdana" pitchFamily="45" charset="0"/>
            </a:endParaRPr>
          </a:p>
        </p:txBody>
      </p:sp>
    </p:spTree>
    <p:extLst>
      <p:ext uri="{BB962C8B-B14F-4D97-AF65-F5344CB8AC3E}">
        <p14:creationId xmlns:p14="http://schemas.microsoft.com/office/powerpoint/2010/main" val="408447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42863"/>
            <a:ext cx="9296400" cy="5229226"/>
          </a:xfrm>
          <a:prstGeom prst="rect">
            <a:avLst/>
          </a:prstGeom>
        </p:spPr>
      </p:pic>
      <p:sp>
        <p:nvSpPr>
          <p:cNvPr id="9" name="Right Arrow 8"/>
          <p:cNvSpPr/>
          <p:nvPr/>
        </p:nvSpPr>
        <p:spPr bwMode="auto">
          <a:xfrm>
            <a:off x="3124200" y="4095750"/>
            <a:ext cx="1066800" cy="609600"/>
          </a:xfrm>
          <a:prstGeom prst="rightArrow">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a:solidFill>
                <a:prstClr val="white"/>
              </a:solidFill>
              <a:latin typeface="Verdana" pitchFamily="45" charset="0"/>
            </a:endParaRPr>
          </a:p>
        </p:txBody>
      </p:sp>
      <p:sp>
        <p:nvSpPr>
          <p:cNvPr id="10" name="Rounded Rectangular Callout 9"/>
          <p:cNvSpPr/>
          <p:nvPr/>
        </p:nvSpPr>
        <p:spPr bwMode="auto">
          <a:xfrm>
            <a:off x="5562600" y="2800350"/>
            <a:ext cx="1066800" cy="762000"/>
          </a:xfrm>
          <a:prstGeom prst="wedgeRoundRectCallout">
            <a:avLst>
              <a:gd name="adj1" fmla="val -130653"/>
              <a:gd name="adj2" fmla="val 168158"/>
              <a:gd name="adj3" fmla="val 16667"/>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800" dirty="0" smtClean="0">
                <a:solidFill>
                  <a:prstClr val="white"/>
                </a:solidFill>
                <a:latin typeface="Verdana" pitchFamily="45" charset="0"/>
              </a:rPr>
              <a:t>This way!</a:t>
            </a:r>
            <a:endParaRPr lang="en-US" sz="1800" dirty="0">
              <a:solidFill>
                <a:prstClr val="white"/>
              </a:solidFill>
              <a:latin typeface="Verdana" pitchFamily="45" charset="0"/>
            </a:endParaRPr>
          </a:p>
        </p:txBody>
      </p:sp>
    </p:spTree>
    <p:extLst>
      <p:ext uri="{BB962C8B-B14F-4D97-AF65-F5344CB8AC3E}">
        <p14:creationId xmlns:p14="http://schemas.microsoft.com/office/powerpoint/2010/main" val="90914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33800" y="0"/>
            <a:ext cx="5537470" cy="4151844"/>
          </a:xfrm>
          <a:prstGeom prst="rect">
            <a:avLst/>
          </a:prstGeom>
          <a:effectLst/>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 y="0"/>
            <a:ext cx="4572000" cy="4187950"/>
          </a:xfrm>
          <a:prstGeom prst="rect">
            <a:avLst/>
          </a:prstGeom>
          <a:effectLst/>
        </p:spPr>
      </p:pic>
      <p:sp>
        <p:nvSpPr>
          <p:cNvPr id="2" name="Rectangle 1"/>
          <p:cNvSpPr/>
          <p:nvPr/>
        </p:nvSpPr>
        <p:spPr bwMode="auto">
          <a:xfrm>
            <a:off x="-228600" y="4095750"/>
            <a:ext cx="9525000" cy="1047750"/>
          </a:xfrm>
          <a:prstGeom prst="rect">
            <a:avLst/>
          </a:prstGeom>
          <a:ln>
            <a:headEnd type="none" w="med" len="med"/>
            <a:tailEnd type="none" w="med" len="med"/>
          </a:ln>
        </p:spPr>
        <p:style>
          <a:lnRef idx="3">
            <a:schemeClr val="lt1"/>
          </a:lnRef>
          <a:fillRef idx="1">
            <a:schemeClr val="dk1"/>
          </a:fillRef>
          <a:effectRef idx="1">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2000" dirty="0">
                <a:solidFill>
                  <a:prstClr val="white"/>
                </a:solidFill>
              </a:rPr>
              <a:t>“</a:t>
            </a:r>
            <a:r>
              <a:rPr lang="en-US" sz="2000" i="1" dirty="0">
                <a:solidFill>
                  <a:prstClr val="white"/>
                </a:solidFill>
                <a:ea typeface="ヒラギノ角ゴ Pro W3" pitchFamily="80" charset="-128"/>
                <a:cs typeface="ヒラギノ角ゴ Pro W3" pitchFamily="80" charset="-128"/>
              </a:rPr>
              <a:t>Dad, I’m sorry, but </a:t>
            </a:r>
            <a:r>
              <a:rPr lang="en-US" sz="2000" i="1" dirty="0" smtClean="0">
                <a:solidFill>
                  <a:prstClr val="white"/>
                </a:solidFill>
                <a:ea typeface="ヒラギノ角ゴ Pro W3" pitchFamily="80" charset="-128"/>
                <a:cs typeface="ヒラギノ角ゴ Pro W3" pitchFamily="80" charset="-128"/>
              </a:rPr>
              <a:t>I don’t </a:t>
            </a:r>
            <a:r>
              <a:rPr lang="en-US" sz="2000" i="1" dirty="0">
                <a:solidFill>
                  <a:prstClr val="white"/>
                </a:solidFill>
                <a:ea typeface="ヒラギノ角ゴ Pro W3" pitchFamily="80" charset="-128"/>
                <a:cs typeface="ヒラギノ角ゴ Pro W3" pitchFamily="80" charset="-128"/>
              </a:rPr>
              <a:t>think I want to work for a newspaper or</a:t>
            </a:r>
          </a:p>
          <a:p>
            <a:pPr algn="ctr"/>
            <a:r>
              <a:rPr lang="en-US" sz="2000" i="1" dirty="0">
                <a:solidFill>
                  <a:prstClr val="white"/>
                </a:solidFill>
                <a:ea typeface="ヒラギノ角ゴ Pro W3" pitchFamily="80" charset="-128"/>
                <a:cs typeface="ヒラギノ角ゴ Pro W3" pitchFamily="80" charset="-128"/>
              </a:rPr>
              <a:t>review games when I grow up any more. I want to be a naturalist.</a:t>
            </a:r>
            <a:r>
              <a:rPr lang="en-US" sz="2000" dirty="0">
                <a:solidFill>
                  <a:prstClr val="white"/>
                </a:solidFill>
              </a:rPr>
              <a:t>”</a:t>
            </a:r>
          </a:p>
        </p:txBody>
      </p:sp>
      <p:sp>
        <p:nvSpPr>
          <p:cNvPr id="9" name="Rounded Rectangle 8"/>
          <p:cNvSpPr/>
          <p:nvPr/>
        </p:nvSpPr>
        <p:spPr bwMode="auto">
          <a:xfrm>
            <a:off x="7391400" y="4629150"/>
            <a:ext cx="1371600" cy="304800"/>
          </a:xfrm>
          <a:prstGeom prst="roundRect">
            <a:avLst/>
          </a:prstGeom>
          <a:noFill/>
          <a:ln w="7620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a:solidFill>
                <a:prstClr val="white"/>
              </a:solidFill>
              <a:latin typeface="Verdana" pitchFamily="45" charset="0"/>
            </a:endParaRPr>
          </a:p>
        </p:txBody>
      </p:sp>
    </p:spTree>
    <p:extLst>
      <p:ext uri="{BB962C8B-B14F-4D97-AF65-F5344CB8AC3E}">
        <p14:creationId xmlns:p14="http://schemas.microsoft.com/office/powerpoint/2010/main" val="225975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817" y="-12700"/>
            <a:ext cx="5749074" cy="5156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15000" y="0"/>
            <a:ext cx="3429000" cy="5143500"/>
          </a:xfrm>
          <a:prstGeom prst="rect">
            <a:avLst/>
          </a:prstGeom>
        </p:spPr>
      </p:pic>
    </p:spTree>
    <p:extLst>
      <p:ext uri="{BB962C8B-B14F-4D97-AF65-F5344CB8AC3E}">
        <p14:creationId xmlns:p14="http://schemas.microsoft.com/office/powerpoint/2010/main" val="2295387726"/>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272234" cy="51498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2460"/>
            <a:ext cx="9283236" cy="5155960"/>
          </a:xfrm>
          <a:prstGeom prst="rect">
            <a:avLst/>
          </a:prstGeom>
        </p:spPr>
      </p:pic>
    </p:spTree>
    <p:extLst>
      <p:ext uri="{BB962C8B-B14F-4D97-AF65-F5344CB8AC3E}">
        <p14:creationId xmlns:p14="http://schemas.microsoft.com/office/powerpoint/2010/main" val="269785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 y="-110766"/>
            <a:ext cx="9448800" cy="5247916"/>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 y="133350"/>
            <a:ext cx="5522400" cy="4495800"/>
          </a:xfrm>
          <a:prstGeom prst="rect">
            <a:avLst/>
          </a:prstGeom>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53000" y="133350"/>
            <a:ext cx="5930900" cy="28575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410200" y="2266950"/>
            <a:ext cx="3556000" cy="2667000"/>
          </a:xfrm>
          <a:prstGeom prst="rect">
            <a:avLst/>
          </a:prstGeom>
        </p:spPr>
      </p:pic>
      <p:sp>
        <p:nvSpPr>
          <p:cNvPr id="8" name="Rectangle 7"/>
          <p:cNvSpPr/>
          <p:nvPr/>
        </p:nvSpPr>
        <p:spPr bwMode="auto">
          <a:xfrm>
            <a:off x="-76200" y="1733550"/>
            <a:ext cx="9296400" cy="762000"/>
          </a:xfrm>
          <a:prstGeom prst="rect">
            <a:avLst/>
          </a:prstGeom>
          <a:ln>
            <a:headEnd type="none" w="med" len="med"/>
            <a:tailEnd type="none" w="med" len="med"/>
          </a:ln>
        </p:spPr>
        <p:style>
          <a:lnRef idx="3">
            <a:schemeClr val="lt1"/>
          </a:lnRef>
          <a:fillRef idx="1">
            <a:schemeClr val="dk1"/>
          </a:fillRef>
          <a:effectRef idx="1">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dirty="0" smtClean="0">
                <a:solidFill>
                  <a:prstClr val="white"/>
                </a:solidFill>
              </a:rPr>
              <a:t>Help someone else fight for a little thing and you both win. </a:t>
            </a:r>
            <a:endParaRPr lang="en-US" dirty="0">
              <a:solidFill>
                <a:prstClr val="white"/>
              </a:solidFill>
            </a:endParaRPr>
          </a:p>
        </p:txBody>
      </p:sp>
    </p:spTree>
    <p:extLst>
      <p:ext uri="{BB962C8B-B14F-4D97-AF65-F5344CB8AC3E}">
        <p14:creationId xmlns:p14="http://schemas.microsoft.com/office/powerpoint/2010/main" val="136540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2" name="Picture 1" descr="KimPortrait_LongerHair.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1" y="1361572"/>
            <a:ext cx="3505200" cy="3781927"/>
          </a:xfrm>
          <a:prstGeom prst="rect">
            <a:avLst/>
          </a:prstGeom>
        </p:spPr>
      </p:pic>
      <p:sp>
        <p:nvSpPr>
          <p:cNvPr id="3" name="TextBox 2"/>
          <p:cNvSpPr txBox="1"/>
          <p:nvPr/>
        </p:nvSpPr>
        <p:spPr>
          <a:xfrm>
            <a:off x="3581400" y="2647950"/>
            <a:ext cx="4493237" cy="1200328"/>
          </a:xfrm>
          <a:prstGeom prst="rect">
            <a:avLst/>
          </a:prstGeom>
          <a:noFill/>
        </p:spPr>
        <p:txBody>
          <a:bodyPr wrap="none" rtlCol="0">
            <a:spAutoFit/>
          </a:bodyPr>
          <a:lstStyle/>
          <a:p>
            <a:r>
              <a:rPr lang="en-US" dirty="0" smtClean="0">
                <a:solidFill>
                  <a:prstClr val="white"/>
                </a:solidFill>
              </a:rPr>
              <a:t>Thank you!</a:t>
            </a:r>
          </a:p>
          <a:p>
            <a:endParaRPr lang="en-US" dirty="0" smtClean="0">
              <a:solidFill>
                <a:prstClr val="white"/>
              </a:solidFill>
            </a:endParaRPr>
          </a:p>
          <a:p>
            <a:r>
              <a:rPr lang="en-US" dirty="0" err="1" smtClean="0">
                <a:solidFill>
                  <a:prstClr val="white"/>
                </a:solidFill>
              </a:rPr>
              <a:t>kim@secretmasterplan.com</a:t>
            </a:r>
            <a:endParaRPr lang="en-US" dirty="0">
              <a:solidFill>
                <a:prstClr val="white"/>
              </a:solidFill>
            </a:endParaRPr>
          </a:p>
        </p:txBody>
      </p:sp>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81400" y="1276350"/>
            <a:ext cx="1981200" cy="1237149"/>
          </a:xfrm>
          <a:prstGeom prst="rect">
            <a:avLst/>
          </a:prstGeom>
        </p:spPr>
      </p:pic>
    </p:spTree>
    <p:extLst>
      <p:ext uri="{BB962C8B-B14F-4D97-AF65-F5344CB8AC3E}">
        <p14:creationId xmlns:p14="http://schemas.microsoft.com/office/powerpoint/2010/main" val="153942469"/>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1" name="Rectangle 3"/>
          <p:cNvSpPr>
            <a:spLocks noChangeArrowheads="1"/>
          </p:cNvSpPr>
          <p:nvPr/>
        </p:nvSpPr>
        <p:spPr bwMode="auto">
          <a:xfrm>
            <a:off x="0" y="285750"/>
            <a:ext cx="91440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10000" dirty="0" smtClean="0">
                <a:solidFill>
                  <a:srgbClr val="FFFFFF"/>
                </a:solidFill>
                <a:latin typeface="Rockwell Extra Bold" panose="02060903040505020403" pitchFamily="18" charset="0"/>
                <a:ea typeface="+mn-ea"/>
              </a:rPr>
              <a:t>NELS</a:t>
            </a:r>
          </a:p>
          <a:p>
            <a:pPr eaLnBrk="0" hangingPunct="0">
              <a:lnSpc>
                <a:spcPct val="80000"/>
              </a:lnSpc>
            </a:pPr>
            <a:r>
              <a:rPr kumimoji="0" lang="en-US" sz="10000" dirty="0" smtClean="0">
                <a:solidFill>
                  <a:srgbClr val="FFFFFF"/>
                </a:solidFill>
                <a:latin typeface="Rockwell Extra Bold" panose="02060903040505020403" pitchFamily="18" charset="0"/>
                <a:ea typeface="+mn-ea"/>
              </a:rPr>
              <a:t>ANDERSON</a:t>
            </a:r>
            <a:endParaRPr kumimoji="0" lang="en-US" sz="10000" dirty="0">
              <a:solidFill>
                <a:srgbClr val="FFFFFF"/>
              </a:solidFill>
              <a:latin typeface="Rockwell Extra Bold" panose="02060903040505020403" pitchFamily="18" charset="0"/>
              <a:ea typeface="+mn-ea"/>
            </a:endParaRPr>
          </a:p>
        </p:txBody>
      </p:sp>
      <p:sp>
        <p:nvSpPr>
          <p:cNvPr id="421897" name="Rectangle 9"/>
          <p:cNvSpPr>
            <a:spLocks noChangeArrowheads="1"/>
          </p:cNvSpPr>
          <p:nvPr/>
        </p:nvSpPr>
        <p:spPr bwMode="auto">
          <a:xfrm>
            <a:off x="0" y="4019550"/>
            <a:ext cx="7162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eaLnBrk="0" hangingPunct="0">
              <a:lnSpc>
                <a:spcPct val="80000"/>
              </a:lnSpc>
            </a:pPr>
            <a:r>
              <a:rPr kumimoji="0" lang="en-US" sz="2800" dirty="0" smtClean="0">
                <a:solidFill>
                  <a:srgbClr val="FFFFFF"/>
                </a:solidFill>
                <a:latin typeface="Rockwell Extra Bold" panose="02060903040505020403" pitchFamily="18" charset="0"/>
                <a:ea typeface="+mn-ea"/>
              </a:rPr>
              <a:t>Game Designer</a:t>
            </a:r>
          </a:p>
          <a:p>
            <a:pPr algn="l" eaLnBrk="0" hangingPunct="0">
              <a:lnSpc>
                <a:spcPct val="80000"/>
              </a:lnSpc>
            </a:pPr>
            <a:r>
              <a:rPr kumimoji="0" lang="en-US" sz="2800" dirty="0" smtClean="0">
                <a:solidFill>
                  <a:srgbClr val="FFFFFF"/>
                </a:solidFill>
                <a:latin typeface="Rockwell Extra Bold" panose="02060903040505020403" pitchFamily="18" charset="0"/>
                <a:ea typeface="+mn-ea"/>
              </a:rPr>
              <a:t>Campo Santo</a:t>
            </a:r>
          </a:p>
          <a:p>
            <a:pPr algn="l" eaLnBrk="0" hangingPunct="0">
              <a:lnSpc>
                <a:spcPct val="80000"/>
              </a:lnSpc>
            </a:pPr>
            <a:r>
              <a:rPr kumimoji="0" lang="en-US" sz="2800" dirty="0" smtClean="0">
                <a:solidFill>
                  <a:srgbClr val="FFFFFF"/>
                </a:solidFill>
                <a:latin typeface="Rockwell Extra Bold" panose="02060903040505020403" pitchFamily="18" charset="0"/>
                <a:ea typeface="+mn-ea"/>
              </a:rPr>
              <a:t>@</a:t>
            </a:r>
            <a:r>
              <a:rPr kumimoji="0" lang="en-US" sz="2800" dirty="0" err="1" smtClean="0">
                <a:solidFill>
                  <a:srgbClr val="FFFFFF"/>
                </a:solidFill>
                <a:latin typeface="Rockwell Extra Bold" panose="02060903040505020403" pitchFamily="18" charset="0"/>
                <a:ea typeface="+mn-ea"/>
              </a:rPr>
              <a:t>nelsormensch</a:t>
            </a:r>
            <a:endParaRPr kumimoji="0" lang="en-US" sz="2800" dirty="0">
              <a:solidFill>
                <a:srgbClr val="FFFFFF"/>
              </a:solidFill>
              <a:latin typeface="Rockwell Extra Bold" panose="02060903040505020403" pitchFamily="18" charset="0"/>
              <a:ea typeface="+mn-ea"/>
            </a:endParaRPr>
          </a:p>
        </p:txBody>
      </p:sp>
    </p:spTree>
    <p:extLst>
      <p:ext uri="{BB962C8B-B14F-4D97-AF65-F5344CB8AC3E}">
        <p14:creationId xmlns:p14="http://schemas.microsoft.com/office/powerpoint/2010/main" val="2873942467"/>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000897" y="1371745"/>
            <a:ext cx="7191632" cy="17227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6453"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FFFFFF"/>
                </a:solidFill>
                <a:latin typeface="Arial" panose="020B0604020202020204" pitchFamily="34" charset="0"/>
                <a:ea typeface="Microsoft YaHei" panose="020B0503020204020204" pitchFamily="34" charset="-122"/>
              </a:defRPr>
            </a:lvl9pPr>
          </a:lstStyle>
          <a:p>
            <a:pPr algn="ctr" fontAlgn="auto">
              <a:spcBef>
                <a:spcPts val="0"/>
              </a:spcBef>
              <a:spcAft>
                <a:spcPts val="0"/>
              </a:spcAft>
            </a:pPr>
            <a:r>
              <a:rPr kumimoji="0" lang="en-CA" altLang="en-US" sz="2994" dirty="0">
                <a:solidFill>
                  <a:srgbClr val="000000"/>
                </a:solidFill>
                <a:latin typeface="Calibri" panose="020F0502020204030204"/>
                <a:cs typeface="+mn-cs"/>
              </a:rPr>
              <a:t>“Don’t Try to Evaluate Your Own Game*”</a:t>
            </a:r>
          </a:p>
        </p:txBody>
      </p:sp>
      <p:sp>
        <p:nvSpPr>
          <p:cNvPr id="3074" name="Text Box 2"/>
          <p:cNvSpPr txBox="1">
            <a:spLocks noChangeArrowheads="1"/>
          </p:cNvSpPr>
          <p:nvPr/>
        </p:nvSpPr>
        <p:spPr bwMode="auto">
          <a:xfrm>
            <a:off x="1290617" y="3735033"/>
            <a:ext cx="3134489" cy="11060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6453"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algn="ctr" fontAlgn="auto">
              <a:spcBef>
                <a:spcPts val="0"/>
              </a:spcBef>
              <a:spcAft>
                <a:spcPts val="0"/>
              </a:spcAft>
            </a:pPr>
            <a:r>
              <a:rPr kumimoji="0" lang="en-CA" altLang="en-US" sz="1905" dirty="0">
                <a:solidFill>
                  <a:srgbClr val="000000"/>
                </a:solidFill>
                <a:latin typeface="Calibri" panose="020F0502020204030204"/>
                <a:cs typeface="+mn-cs"/>
              </a:rPr>
              <a:t>Nels Anderson</a:t>
            </a:r>
          </a:p>
          <a:p>
            <a:pPr algn="ctr" fontAlgn="auto">
              <a:spcBef>
                <a:spcPts val="0"/>
              </a:spcBef>
              <a:spcAft>
                <a:spcPts val="0"/>
              </a:spcAft>
            </a:pPr>
            <a:r>
              <a:rPr kumimoji="0" lang="en-CA" altLang="en-US" sz="1905" dirty="0">
                <a:solidFill>
                  <a:srgbClr val="000000"/>
                </a:solidFill>
                <a:latin typeface="Calibri" panose="020F0502020204030204"/>
                <a:cs typeface="+mn-cs"/>
              </a:rPr>
              <a:t>nels.anderson@gmail.com</a:t>
            </a:r>
          </a:p>
          <a:p>
            <a:pPr algn="ctr" fontAlgn="auto">
              <a:spcBef>
                <a:spcPts val="0"/>
              </a:spcBef>
              <a:spcAft>
                <a:spcPts val="0"/>
              </a:spcAft>
            </a:pPr>
            <a:r>
              <a:rPr kumimoji="0" lang="en-CA" altLang="en-US" sz="1905" dirty="0">
                <a:solidFill>
                  <a:srgbClr val="000000"/>
                </a:solidFill>
                <a:latin typeface="Calibri" panose="020F0502020204030204"/>
                <a:cs typeface="+mn-cs"/>
              </a:rPr>
              <a:t>http://www.above49.ca</a:t>
            </a:r>
            <a:br>
              <a:rPr kumimoji="0" lang="en-CA" altLang="en-US" sz="1905" dirty="0">
                <a:solidFill>
                  <a:srgbClr val="000000"/>
                </a:solidFill>
                <a:latin typeface="Calibri" panose="020F0502020204030204"/>
                <a:cs typeface="+mn-cs"/>
              </a:rPr>
            </a:br>
            <a:r>
              <a:rPr kumimoji="0" lang="en-CA" altLang="en-US" sz="1905" dirty="0">
                <a:solidFill>
                  <a:srgbClr val="000000"/>
                </a:solidFill>
                <a:latin typeface="Calibri" panose="020F0502020204030204"/>
                <a:cs typeface="+mn-cs"/>
              </a:rPr>
              <a:t>@</a:t>
            </a:r>
            <a:r>
              <a:rPr kumimoji="0" lang="en-CA" altLang="en-US" sz="1905" dirty="0" err="1">
                <a:solidFill>
                  <a:srgbClr val="000000"/>
                </a:solidFill>
                <a:latin typeface="Calibri" panose="020F0502020204030204"/>
                <a:cs typeface="+mn-cs"/>
              </a:rPr>
              <a:t>nelsormensch</a:t>
            </a:r>
            <a:endParaRPr kumimoji="0" lang="en-CA" altLang="en-US" sz="1905" dirty="0">
              <a:solidFill>
                <a:srgbClr val="000000"/>
              </a:solidFill>
              <a:latin typeface="Calibri" panose="020F0502020204030204"/>
              <a:cs typeface="+mn-cs"/>
            </a:endParaRPr>
          </a:p>
        </p:txBody>
      </p:sp>
      <p:sp>
        <p:nvSpPr>
          <p:cNvPr id="3075" name="Text Box 3"/>
          <p:cNvSpPr txBox="1">
            <a:spLocks noChangeArrowheads="1"/>
          </p:cNvSpPr>
          <p:nvPr/>
        </p:nvSpPr>
        <p:spPr bwMode="auto">
          <a:xfrm>
            <a:off x="1264695" y="4531077"/>
            <a:ext cx="1224848" cy="2970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225">
              <a:solidFill>
                <a:prstClr val="black"/>
              </a:solidFill>
              <a:latin typeface="Calibri" panose="020F0502020204030204"/>
              <a:ea typeface="+mn-ea"/>
              <a:cs typeface="+mn-cs"/>
            </a:endParaRPr>
          </a:p>
        </p:txBody>
      </p:sp>
      <p:pic>
        <p:nvPicPr>
          <p:cNvPr id="307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07090" y="4595883"/>
            <a:ext cx="367238" cy="3758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7" name="Text Box 5"/>
          <p:cNvSpPr txBox="1">
            <a:spLocks noChangeArrowheads="1"/>
          </p:cNvSpPr>
          <p:nvPr/>
        </p:nvSpPr>
        <p:spPr bwMode="auto">
          <a:xfrm>
            <a:off x="1485037" y="326195"/>
            <a:ext cx="6168527" cy="8565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fontAlgn="auto">
              <a:spcBef>
                <a:spcPts val="0"/>
              </a:spcBef>
              <a:spcAft>
                <a:spcPts val="0"/>
              </a:spcAft>
            </a:pPr>
            <a:r>
              <a:rPr kumimoji="0" lang="en-CA" sz="2700" dirty="0">
                <a:solidFill>
                  <a:prstClr val="black"/>
                </a:solidFill>
                <a:latin typeface="Calibri" panose="020F0502020204030204"/>
                <a:ea typeface="+mn-ea"/>
                <a:cs typeface="+mn-cs"/>
              </a:rPr>
              <a:t>Game Design Rule # {X}</a:t>
            </a:r>
          </a:p>
        </p:txBody>
      </p:sp>
      <p:pic>
        <p:nvPicPr>
          <p:cNvPr id="307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51393" y="3519010"/>
            <a:ext cx="2504783" cy="13555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548310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1000" y="285750"/>
            <a:ext cx="10005122" cy="4389120"/>
          </a:xfrm>
          <a:prstGeom prst="rect">
            <a:avLst/>
          </a:prstGeom>
        </p:spPr>
      </p:pic>
    </p:spTree>
    <p:extLst>
      <p:ext uri="{BB962C8B-B14F-4D97-AF65-F5344CB8AC3E}">
        <p14:creationId xmlns:p14="http://schemas.microsoft.com/office/powerpoint/2010/main" val="2277198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descr="http://i.ytimg.com/vi/NLyzykwI5CU/maxresdefault.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3999" cy="51435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731125520"/>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 Box 1"/>
          <p:cNvSpPr txBox="1">
            <a:spLocks noChangeArrowheads="1"/>
          </p:cNvSpPr>
          <p:nvPr/>
        </p:nvSpPr>
        <p:spPr bwMode="auto">
          <a:xfrm>
            <a:off x="1485037" y="205222"/>
            <a:ext cx="6171768" cy="858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225">
              <a:solidFill>
                <a:prstClr val="black"/>
              </a:solidFill>
              <a:latin typeface="Calibri" panose="020F0502020204030204"/>
              <a:ea typeface="+mn-ea"/>
              <a:cs typeface="+mn-cs"/>
            </a:endParaRPr>
          </a:p>
        </p:txBody>
      </p:sp>
      <p:pic>
        <p:nvPicPr>
          <p:cNvPr id="717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2641" y="-122053"/>
            <a:ext cx="3266263" cy="24496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92794" y="784163"/>
            <a:ext cx="2471300" cy="40720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1159230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7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Box 1"/>
          <p:cNvSpPr txBox="1">
            <a:spLocks noChangeArrowheads="1"/>
          </p:cNvSpPr>
          <p:nvPr/>
        </p:nvSpPr>
        <p:spPr bwMode="auto">
          <a:xfrm>
            <a:off x="1485037" y="205222"/>
            <a:ext cx="6171768" cy="858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225">
              <a:solidFill>
                <a:prstClr val="black"/>
              </a:solidFill>
              <a:latin typeface="Calibri" panose="020F0502020204030204"/>
              <a:ea typeface="+mn-ea"/>
              <a:cs typeface="+mn-cs"/>
            </a:endParaRPr>
          </a:p>
        </p:txBody>
      </p:sp>
      <p:pic>
        <p:nvPicPr>
          <p:cNvPr id="819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40931" y="482811"/>
            <a:ext cx="6711825" cy="38279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544536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485037" y="205222"/>
            <a:ext cx="6171768" cy="858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225">
              <a:solidFill>
                <a:prstClr val="black"/>
              </a:solidFill>
              <a:latin typeface="Calibri" panose="020F0502020204030204"/>
              <a:ea typeface="+mn-ea"/>
              <a:cs typeface="+mn-cs"/>
            </a:endParaRPr>
          </a:p>
        </p:txBody>
      </p:sp>
      <p:pic>
        <p:nvPicPr>
          <p:cNvPr id="1638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89536" y="127455"/>
            <a:ext cx="6515244" cy="4905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3347090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8598" y="1858662"/>
            <a:ext cx="5916748" cy="507831"/>
          </a:xfrm>
          <a:prstGeom prst="rect">
            <a:avLst/>
          </a:prstGeom>
        </p:spPr>
        <p:txBody>
          <a:bodyPr wrap="none">
            <a:spAutoFit/>
          </a:bodyPr>
          <a:lstStyle/>
          <a:p>
            <a:pPr algn="ctr" fontAlgn="auto">
              <a:spcBef>
                <a:spcPts val="0"/>
              </a:spcBef>
              <a:spcAft>
                <a:spcPts val="0"/>
              </a:spcAft>
            </a:pPr>
            <a:r>
              <a:rPr kumimoji="0" lang="en-CA" altLang="en-US" sz="2700" dirty="0">
                <a:solidFill>
                  <a:srgbClr val="000000"/>
                </a:solidFill>
                <a:latin typeface="Calibri" panose="020F0502020204030204"/>
                <a:ea typeface="+mn-ea"/>
                <a:cs typeface="+mn-cs"/>
              </a:rPr>
              <a:t>“Don’t Try to Evaluate Your Own Game*”</a:t>
            </a:r>
          </a:p>
        </p:txBody>
      </p:sp>
      <p:sp>
        <p:nvSpPr>
          <p:cNvPr id="3" name="Rectangle 2"/>
          <p:cNvSpPr/>
          <p:nvPr/>
        </p:nvSpPr>
        <p:spPr>
          <a:xfrm>
            <a:off x="3152125" y="4598772"/>
            <a:ext cx="2629694" cy="415498"/>
          </a:xfrm>
          <a:prstGeom prst="rect">
            <a:avLst/>
          </a:prstGeom>
        </p:spPr>
        <p:txBody>
          <a:bodyPr wrap="none">
            <a:spAutoFit/>
          </a:bodyPr>
          <a:lstStyle/>
          <a:p>
            <a:pPr algn="ctr" fontAlgn="auto">
              <a:spcBef>
                <a:spcPts val="0"/>
              </a:spcBef>
              <a:spcAft>
                <a:spcPts val="0"/>
              </a:spcAft>
            </a:pPr>
            <a:r>
              <a:rPr kumimoji="0" lang="en-CA" altLang="en-US" sz="2100" i="1" dirty="0">
                <a:solidFill>
                  <a:srgbClr val="000000"/>
                </a:solidFill>
                <a:latin typeface="Calibri" panose="020F0502020204030204"/>
                <a:ea typeface="+mn-ea"/>
                <a:cs typeface="+mn-cs"/>
              </a:rPr>
              <a:t>*I’ll be important later</a:t>
            </a:r>
          </a:p>
        </p:txBody>
      </p:sp>
    </p:spTree>
    <p:extLst>
      <p:ext uri="{BB962C8B-B14F-4D97-AF65-F5344CB8AC3E}">
        <p14:creationId xmlns:p14="http://schemas.microsoft.com/office/powerpoint/2010/main" val="2359780424"/>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485037" y="205222"/>
            <a:ext cx="6171768" cy="858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225">
              <a:solidFill>
                <a:prstClr val="black"/>
              </a:solidFill>
              <a:latin typeface="Calibri" panose="020F0502020204030204"/>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67000" y="666750"/>
            <a:ext cx="3810000" cy="3810000"/>
          </a:xfrm>
          <a:prstGeom prst="rect">
            <a:avLst/>
          </a:prstGeom>
        </p:spPr>
      </p:pic>
    </p:spTree>
    <p:extLst>
      <p:ext uri="{BB962C8B-B14F-4D97-AF65-F5344CB8AC3E}">
        <p14:creationId xmlns:p14="http://schemas.microsoft.com/office/powerpoint/2010/main" val="8874227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485037" y="205222"/>
            <a:ext cx="6171768" cy="858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225">
              <a:solidFill>
                <a:prstClr val="black"/>
              </a:solidFill>
              <a:latin typeface="Calibri" panose="020F0502020204030204"/>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36573" y="854815"/>
            <a:ext cx="4955060" cy="3642809"/>
          </a:xfrm>
          <a:prstGeom prst="rect">
            <a:avLst/>
          </a:prstGeom>
        </p:spPr>
      </p:pic>
    </p:spTree>
    <p:extLst>
      <p:ext uri="{BB962C8B-B14F-4D97-AF65-F5344CB8AC3E}">
        <p14:creationId xmlns:p14="http://schemas.microsoft.com/office/powerpoint/2010/main" val="220953183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485037" y="205222"/>
            <a:ext cx="6171768" cy="858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225">
              <a:solidFill>
                <a:prstClr val="black"/>
              </a:solidFill>
              <a:latin typeface="Calibri" panose="020F0502020204030204"/>
              <a:ea typeface="+mn-ea"/>
              <a:cs typeface="+mn-cs"/>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96862" y="146572"/>
            <a:ext cx="3781168" cy="4890310"/>
          </a:xfrm>
          <a:prstGeom prst="rect">
            <a:avLst/>
          </a:prstGeom>
        </p:spPr>
      </p:pic>
    </p:spTree>
    <p:extLst>
      <p:ext uri="{BB962C8B-B14F-4D97-AF65-F5344CB8AC3E}">
        <p14:creationId xmlns:p14="http://schemas.microsoft.com/office/powerpoint/2010/main" val="266635425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485037" y="205222"/>
            <a:ext cx="6171768" cy="858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225">
              <a:solidFill>
                <a:prstClr val="black"/>
              </a:solidFill>
              <a:latin typeface="Calibri" panose="020F0502020204030204"/>
              <a:ea typeface="+mn-ea"/>
              <a:cs typeface="+mn-cs"/>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138" y="111211"/>
            <a:ext cx="7816884" cy="4885553"/>
          </a:xfrm>
          <a:prstGeom prst="rect">
            <a:avLst/>
          </a:prstGeom>
        </p:spPr>
      </p:pic>
    </p:spTree>
    <p:extLst>
      <p:ext uri="{BB962C8B-B14F-4D97-AF65-F5344CB8AC3E}">
        <p14:creationId xmlns:p14="http://schemas.microsoft.com/office/powerpoint/2010/main" val="101861296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485037" y="205222"/>
            <a:ext cx="6171768" cy="858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225">
              <a:solidFill>
                <a:prstClr val="black"/>
              </a:solidFill>
              <a:latin typeface="Calibri" panose="020F0502020204030204"/>
              <a:ea typeface="+mn-ea"/>
              <a:cs typeface="+mn-cs"/>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2870" y="85982"/>
            <a:ext cx="7419461" cy="4946307"/>
          </a:xfrm>
          <a:prstGeom prst="rect">
            <a:avLst/>
          </a:prstGeom>
        </p:spPr>
      </p:pic>
    </p:spTree>
    <p:extLst>
      <p:ext uri="{BB962C8B-B14F-4D97-AF65-F5344CB8AC3E}">
        <p14:creationId xmlns:p14="http://schemas.microsoft.com/office/powerpoint/2010/main" val="334541091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485037" y="205222"/>
            <a:ext cx="6171768" cy="858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225">
              <a:solidFill>
                <a:prstClr val="black"/>
              </a:solidFill>
              <a:latin typeface="Calibri" panose="020F0502020204030204"/>
              <a:ea typeface="+mn-ea"/>
              <a:cs typeface="+mn-cs"/>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35426" y="72596"/>
            <a:ext cx="3985054" cy="4981317"/>
          </a:xfrm>
          <a:prstGeom prst="rect">
            <a:avLst/>
          </a:prstGeom>
        </p:spPr>
      </p:pic>
    </p:spTree>
    <p:extLst>
      <p:ext uri="{BB962C8B-B14F-4D97-AF65-F5344CB8AC3E}">
        <p14:creationId xmlns:p14="http://schemas.microsoft.com/office/powerpoint/2010/main" val="32433133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descr="http://im.ziffdavisinternational.com/t/ign_ap/articlepage/p/psx-2014-darkest-dungeon-coming-to-ps4/psx-2014-darkest-dungeon-coming-to-ps4_mfwm.192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313332" cy="52387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86318121"/>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485037" y="205222"/>
            <a:ext cx="6171768" cy="858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225">
              <a:solidFill>
                <a:prstClr val="black"/>
              </a:solidFill>
              <a:latin typeface="Calibri" panose="020F0502020204030204"/>
              <a:ea typeface="+mn-ea"/>
              <a:cs typeface="+mn-cs"/>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8026" y="72596"/>
            <a:ext cx="3985054" cy="4981317"/>
          </a:xfrm>
          <a:prstGeom prst="rect">
            <a:avLst/>
          </a:prstGeom>
        </p:spPr>
      </p:pic>
      <p:sp>
        <p:nvSpPr>
          <p:cNvPr id="5" name="Rectangle 4"/>
          <p:cNvSpPr/>
          <p:nvPr/>
        </p:nvSpPr>
        <p:spPr>
          <a:xfrm>
            <a:off x="4320275" y="1805364"/>
            <a:ext cx="4563878" cy="1015663"/>
          </a:xfrm>
          <a:prstGeom prst="rect">
            <a:avLst/>
          </a:prstGeom>
        </p:spPr>
        <p:txBody>
          <a:bodyPr wrap="none">
            <a:spAutoFit/>
          </a:bodyPr>
          <a:lstStyle/>
          <a:p>
            <a:pPr algn="ctr" fontAlgn="auto">
              <a:spcBef>
                <a:spcPts val="0"/>
              </a:spcBef>
              <a:spcAft>
                <a:spcPts val="0"/>
              </a:spcAft>
            </a:pPr>
            <a:r>
              <a:rPr kumimoji="0" lang="en-CA" altLang="en-US" sz="6000" dirty="0">
                <a:solidFill>
                  <a:srgbClr val="000000"/>
                </a:solidFill>
                <a:latin typeface="Calibri" panose="020F0502020204030204"/>
                <a:ea typeface="+mn-ea"/>
                <a:cs typeface="+mn-cs"/>
              </a:rPr>
              <a:t>PLAYTESTING!</a:t>
            </a:r>
          </a:p>
        </p:txBody>
      </p:sp>
    </p:spTree>
    <p:extLst>
      <p:ext uri="{BB962C8B-B14F-4D97-AF65-F5344CB8AC3E}">
        <p14:creationId xmlns:p14="http://schemas.microsoft.com/office/powerpoint/2010/main" val="235029132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485037" y="205222"/>
            <a:ext cx="6171768" cy="858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225">
              <a:solidFill>
                <a:prstClr val="black"/>
              </a:solidFill>
              <a:latin typeface="Calibri" panose="020F0502020204030204"/>
              <a:ea typeface="+mn-ea"/>
              <a:cs typeface="+mn-cs"/>
            </a:endParaRPr>
          </a:p>
        </p:txBody>
      </p:sp>
      <p:sp>
        <p:nvSpPr>
          <p:cNvPr id="5" name="Rectangle 4"/>
          <p:cNvSpPr/>
          <p:nvPr/>
        </p:nvSpPr>
        <p:spPr>
          <a:xfrm>
            <a:off x="30720" y="1544491"/>
            <a:ext cx="4563878" cy="1015663"/>
          </a:xfrm>
          <a:prstGeom prst="rect">
            <a:avLst/>
          </a:prstGeom>
        </p:spPr>
        <p:txBody>
          <a:bodyPr wrap="none">
            <a:spAutoFit/>
          </a:bodyPr>
          <a:lstStyle/>
          <a:p>
            <a:pPr algn="ctr" fontAlgn="auto">
              <a:spcBef>
                <a:spcPts val="0"/>
              </a:spcBef>
              <a:spcAft>
                <a:spcPts val="0"/>
              </a:spcAft>
            </a:pPr>
            <a:r>
              <a:rPr kumimoji="0" lang="en-CA" altLang="en-US" sz="6000" dirty="0">
                <a:solidFill>
                  <a:srgbClr val="000000"/>
                </a:solidFill>
                <a:latin typeface="Calibri" panose="020F0502020204030204"/>
                <a:ea typeface="+mn-ea"/>
                <a:cs typeface="+mn-cs"/>
              </a:rPr>
              <a:t>PLAYTESTING!</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50413" y="404862"/>
            <a:ext cx="4610179" cy="4264416"/>
          </a:xfrm>
          <a:prstGeom prst="rect">
            <a:avLst/>
          </a:prstGeom>
        </p:spPr>
      </p:pic>
    </p:spTree>
    <p:extLst>
      <p:ext uri="{BB962C8B-B14F-4D97-AF65-F5344CB8AC3E}">
        <p14:creationId xmlns:p14="http://schemas.microsoft.com/office/powerpoint/2010/main" val="13086768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485037" y="205222"/>
            <a:ext cx="6171768" cy="858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225">
              <a:solidFill>
                <a:prstClr val="black"/>
              </a:solidFill>
              <a:latin typeface="Calibri" panose="020F0502020204030204"/>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82214" y="34533"/>
            <a:ext cx="3382663" cy="5079074"/>
          </a:xfrm>
          <a:prstGeom prst="rect">
            <a:avLst/>
          </a:prstGeom>
        </p:spPr>
      </p:pic>
    </p:spTree>
    <p:extLst>
      <p:ext uri="{BB962C8B-B14F-4D97-AF65-F5344CB8AC3E}">
        <p14:creationId xmlns:p14="http://schemas.microsoft.com/office/powerpoint/2010/main" val="32386301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485037" y="205222"/>
            <a:ext cx="6171768" cy="858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225">
              <a:solidFill>
                <a:prstClr val="black"/>
              </a:solidFill>
              <a:latin typeface="Calibri" panose="020F0502020204030204"/>
              <a:ea typeface="+mn-ea"/>
              <a:cs typeface="+mn-cs"/>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8871" y="0"/>
            <a:ext cx="4346258" cy="5143500"/>
          </a:xfrm>
          <a:prstGeom prst="rect">
            <a:avLst/>
          </a:prstGeom>
        </p:spPr>
      </p:pic>
    </p:spTree>
    <p:extLst>
      <p:ext uri="{BB962C8B-B14F-4D97-AF65-F5344CB8AC3E}">
        <p14:creationId xmlns:p14="http://schemas.microsoft.com/office/powerpoint/2010/main" val="322522853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485037" y="205222"/>
            <a:ext cx="6171768" cy="858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225">
              <a:solidFill>
                <a:prstClr val="black"/>
              </a:solidFill>
              <a:latin typeface="Calibri" panose="020F0502020204030204"/>
              <a:ea typeface="+mn-ea"/>
              <a:cs typeface="+mn-cs"/>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3976" y="704165"/>
            <a:ext cx="3964964" cy="3247550"/>
          </a:xfrm>
          <a:prstGeom prst="rect">
            <a:avLst/>
          </a:prstGeom>
        </p:spPr>
      </p:pic>
    </p:spTree>
    <p:extLst>
      <p:ext uri="{BB962C8B-B14F-4D97-AF65-F5344CB8AC3E}">
        <p14:creationId xmlns:p14="http://schemas.microsoft.com/office/powerpoint/2010/main" val="182420156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485037" y="205222"/>
            <a:ext cx="6171768" cy="858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225">
              <a:solidFill>
                <a:prstClr val="black"/>
              </a:solidFill>
              <a:latin typeface="Calibri" panose="020F0502020204030204"/>
              <a:ea typeface="+mn-ea"/>
              <a:cs typeface="+mn-cs"/>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3976" y="704165"/>
            <a:ext cx="3964964" cy="32475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88940" y="1063912"/>
            <a:ext cx="5763638" cy="1929512"/>
          </a:xfrm>
          <a:prstGeom prst="rect">
            <a:avLst/>
          </a:prstGeom>
        </p:spPr>
      </p:pic>
    </p:spTree>
    <p:extLst>
      <p:ext uri="{BB962C8B-B14F-4D97-AF65-F5344CB8AC3E}">
        <p14:creationId xmlns:p14="http://schemas.microsoft.com/office/powerpoint/2010/main" val="39830546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485037" y="205222"/>
            <a:ext cx="6171768" cy="858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225">
              <a:solidFill>
                <a:prstClr val="black"/>
              </a:solidFill>
              <a:latin typeface="Calibri" panose="020F0502020204030204"/>
              <a:ea typeface="+mn-ea"/>
              <a:cs typeface="+mn-cs"/>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3976" y="704165"/>
            <a:ext cx="3964964" cy="3247550"/>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40205" y="129745"/>
            <a:ext cx="3420119" cy="4828403"/>
          </a:xfrm>
          <a:prstGeom prst="rect">
            <a:avLst/>
          </a:prstGeom>
        </p:spPr>
      </p:pic>
    </p:spTree>
    <p:extLst>
      <p:ext uri="{BB962C8B-B14F-4D97-AF65-F5344CB8AC3E}">
        <p14:creationId xmlns:p14="http://schemas.microsoft.com/office/powerpoint/2010/main" val="36713382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485037" y="205222"/>
            <a:ext cx="6171768" cy="858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225">
              <a:solidFill>
                <a:prstClr val="black"/>
              </a:solidFill>
              <a:latin typeface="Calibri" panose="020F0502020204030204"/>
              <a:ea typeface="+mn-ea"/>
              <a:cs typeface="+mn-cs"/>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96862" y="146572"/>
            <a:ext cx="3781168" cy="4890310"/>
          </a:xfrm>
          <a:prstGeom prst="rect">
            <a:avLst/>
          </a:prstGeom>
        </p:spPr>
      </p:pic>
    </p:spTree>
    <p:extLst>
      <p:ext uri="{BB962C8B-B14F-4D97-AF65-F5344CB8AC3E}">
        <p14:creationId xmlns:p14="http://schemas.microsoft.com/office/powerpoint/2010/main" val="24014645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485037" y="205222"/>
            <a:ext cx="6171768" cy="858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225">
              <a:solidFill>
                <a:prstClr val="black"/>
              </a:solidFill>
              <a:latin typeface="Calibri" panose="020F0502020204030204"/>
              <a:ea typeface="+mn-ea"/>
              <a:cs typeface="+mn-cs"/>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4805" y="435576"/>
            <a:ext cx="6102000" cy="4320216"/>
          </a:xfrm>
          <a:prstGeom prst="rect">
            <a:avLst/>
          </a:prstGeom>
        </p:spPr>
      </p:pic>
    </p:spTree>
    <p:extLst>
      <p:ext uri="{BB962C8B-B14F-4D97-AF65-F5344CB8AC3E}">
        <p14:creationId xmlns:p14="http://schemas.microsoft.com/office/powerpoint/2010/main" val="132202394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485037" y="205222"/>
            <a:ext cx="6171768" cy="858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225">
              <a:solidFill>
                <a:prstClr val="black"/>
              </a:solidFill>
              <a:latin typeface="Calibri" panose="020F0502020204030204"/>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03739" y="103489"/>
            <a:ext cx="4800599" cy="4800599"/>
          </a:xfrm>
          <a:prstGeom prst="rect">
            <a:avLst/>
          </a:prstGeom>
        </p:spPr>
      </p:pic>
    </p:spTree>
    <p:extLst>
      <p:ext uri="{BB962C8B-B14F-4D97-AF65-F5344CB8AC3E}">
        <p14:creationId xmlns:p14="http://schemas.microsoft.com/office/powerpoint/2010/main" val="61664019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germanpulse.com/wp-content/uploads/2013/10/binary.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21562" y="-95250"/>
            <a:ext cx="11039334" cy="5334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96715306"/>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485037" y="205222"/>
            <a:ext cx="6171768" cy="858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225">
              <a:solidFill>
                <a:prstClr val="black"/>
              </a:solidFill>
              <a:latin typeface="Calibri" panose="020F0502020204030204"/>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91282" y="111211"/>
            <a:ext cx="6224716" cy="4668537"/>
          </a:xfrm>
          <a:prstGeom prst="rect">
            <a:avLst/>
          </a:prstGeom>
        </p:spPr>
      </p:pic>
    </p:spTree>
    <p:extLst>
      <p:ext uri="{BB962C8B-B14F-4D97-AF65-F5344CB8AC3E}">
        <p14:creationId xmlns:p14="http://schemas.microsoft.com/office/powerpoint/2010/main" val="20406229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485037" y="205222"/>
            <a:ext cx="6171768" cy="858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225">
              <a:solidFill>
                <a:prstClr val="black"/>
              </a:solidFill>
              <a:latin typeface="Calibri" panose="020F0502020204030204"/>
              <a:ea typeface="+mn-ea"/>
              <a:cs typeface="+mn-c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39692" y="481913"/>
            <a:ext cx="6548951" cy="4369379"/>
          </a:xfrm>
          <a:prstGeom prst="rect">
            <a:avLst/>
          </a:prstGeom>
        </p:spPr>
      </p:pic>
    </p:spTree>
    <p:extLst>
      <p:ext uri="{BB962C8B-B14F-4D97-AF65-F5344CB8AC3E}">
        <p14:creationId xmlns:p14="http://schemas.microsoft.com/office/powerpoint/2010/main" val="260199073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485037" y="205222"/>
            <a:ext cx="6171768" cy="858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225">
              <a:solidFill>
                <a:prstClr val="black"/>
              </a:solidFill>
              <a:latin typeface="Calibri" panose="020F0502020204030204"/>
              <a:ea typeface="+mn-ea"/>
              <a:cs typeface="+mn-cs"/>
            </a:endParaRPr>
          </a:p>
        </p:txBody>
      </p:sp>
      <p:pic>
        <p:nvPicPr>
          <p:cNvPr id="4"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1909" y="450531"/>
            <a:ext cx="2471300" cy="40720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84603885"/>
      </p:ext>
    </p:extLst>
  </p:cSld>
  <p:clrMapOvr>
    <a:masterClrMapping/>
  </p:clrMapOvr>
  <p:transition spd="med"/>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485037" y="205222"/>
            <a:ext cx="6171768" cy="858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225">
              <a:solidFill>
                <a:prstClr val="black"/>
              </a:solidFill>
              <a:latin typeface="Calibri" panose="020F0502020204030204"/>
              <a:ea typeface="+mn-ea"/>
              <a:cs typeface="+mn-cs"/>
            </a:endParaRPr>
          </a:p>
        </p:txBody>
      </p:sp>
      <p:pic>
        <p:nvPicPr>
          <p:cNvPr id="4"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1909" y="450531"/>
            <a:ext cx="2471300" cy="40720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4060368" y="3193450"/>
            <a:ext cx="3803542" cy="715581"/>
          </a:xfrm>
          <a:prstGeom prst="rect">
            <a:avLst/>
          </a:prstGeom>
        </p:spPr>
        <p:txBody>
          <a:bodyPr wrap="none">
            <a:spAutoFit/>
          </a:bodyPr>
          <a:lstStyle/>
          <a:p>
            <a:pPr algn="ctr" fontAlgn="auto">
              <a:spcBef>
                <a:spcPts val="0"/>
              </a:spcBef>
              <a:spcAft>
                <a:spcPts val="0"/>
              </a:spcAft>
            </a:pPr>
            <a:r>
              <a:rPr kumimoji="0" lang="en-CA" altLang="en-US" sz="4050" dirty="0">
                <a:solidFill>
                  <a:srgbClr val="000000"/>
                </a:solidFill>
                <a:latin typeface="Calibri" panose="020F0502020204030204"/>
                <a:ea typeface="+mn-ea"/>
                <a:cs typeface="+mn-cs"/>
              </a:rPr>
              <a:t>www.above49.ca</a:t>
            </a:r>
          </a:p>
        </p:txBody>
      </p:sp>
      <p:sp>
        <p:nvSpPr>
          <p:cNvPr id="6" name="Rectangle 5"/>
          <p:cNvSpPr/>
          <p:nvPr/>
        </p:nvSpPr>
        <p:spPr>
          <a:xfrm>
            <a:off x="3047721" y="1063913"/>
            <a:ext cx="6085320" cy="1338828"/>
          </a:xfrm>
          <a:prstGeom prst="rect">
            <a:avLst/>
          </a:prstGeom>
        </p:spPr>
        <p:txBody>
          <a:bodyPr wrap="none">
            <a:spAutoFit/>
          </a:bodyPr>
          <a:lstStyle/>
          <a:p>
            <a:pPr algn="ctr" fontAlgn="auto">
              <a:spcBef>
                <a:spcPts val="0"/>
              </a:spcBef>
              <a:spcAft>
                <a:spcPts val="0"/>
              </a:spcAft>
            </a:pPr>
            <a:r>
              <a:rPr kumimoji="0" lang="en-CA" altLang="en-US" sz="4050" dirty="0">
                <a:solidFill>
                  <a:srgbClr val="000000"/>
                </a:solidFill>
                <a:latin typeface="Calibri" panose="020F0502020204030204"/>
                <a:ea typeface="+mn-ea"/>
                <a:cs typeface="+mn-cs"/>
              </a:rPr>
              <a:t>GDC ‘13</a:t>
            </a:r>
          </a:p>
          <a:p>
            <a:pPr algn="ctr" fontAlgn="auto">
              <a:spcBef>
                <a:spcPts val="0"/>
              </a:spcBef>
              <a:spcAft>
                <a:spcPts val="0"/>
              </a:spcAft>
            </a:pPr>
            <a:r>
              <a:rPr kumimoji="0" lang="en-CA" altLang="en-US" sz="4050" i="1" dirty="0">
                <a:solidFill>
                  <a:srgbClr val="000000"/>
                </a:solidFill>
                <a:latin typeface="Calibri" panose="020F0502020204030204"/>
                <a:ea typeface="+mn-ea"/>
                <a:cs typeface="+mn-cs"/>
              </a:rPr>
              <a:t>Designing Mark of the Ninja</a:t>
            </a:r>
            <a:endParaRPr kumimoji="0" lang="en-CA" altLang="en-US" sz="4050" dirty="0">
              <a:solidFill>
                <a:srgbClr val="000000"/>
              </a:solidFill>
              <a:latin typeface="Calibri" panose="020F0502020204030204"/>
              <a:ea typeface="+mn-ea"/>
              <a:cs typeface="+mn-cs"/>
            </a:endParaRPr>
          </a:p>
        </p:txBody>
      </p:sp>
    </p:spTree>
    <p:extLst>
      <p:ext uri="{BB962C8B-B14F-4D97-AF65-F5344CB8AC3E}">
        <p14:creationId xmlns:p14="http://schemas.microsoft.com/office/powerpoint/2010/main" val="3627938459"/>
      </p:ext>
    </p:extLst>
  </p:cSld>
  <p:clrMapOvr>
    <a:masterClrMapping/>
  </p:clrMapOvr>
  <p:transition spd="med"/>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8598" y="1858662"/>
            <a:ext cx="5916748" cy="507831"/>
          </a:xfrm>
          <a:prstGeom prst="rect">
            <a:avLst/>
          </a:prstGeom>
        </p:spPr>
        <p:txBody>
          <a:bodyPr wrap="none">
            <a:spAutoFit/>
          </a:bodyPr>
          <a:lstStyle/>
          <a:p>
            <a:pPr algn="ctr" fontAlgn="auto">
              <a:spcBef>
                <a:spcPts val="0"/>
              </a:spcBef>
              <a:spcAft>
                <a:spcPts val="0"/>
              </a:spcAft>
            </a:pPr>
            <a:r>
              <a:rPr kumimoji="0" lang="en-CA" altLang="en-US" sz="2700" dirty="0">
                <a:solidFill>
                  <a:srgbClr val="000000"/>
                </a:solidFill>
                <a:latin typeface="Calibri" panose="020F0502020204030204"/>
                <a:ea typeface="+mn-ea"/>
                <a:cs typeface="+mn-cs"/>
              </a:rPr>
              <a:t>“Don’t Try to Evaluate Your Own Game*”</a:t>
            </a:r>
          </a:p>
        </p:txBody>
      </p:sp>
      <p:sp>
        <p:nvSpPr>
          <p:cNvPr id="3" name="Rectangle 2"/>
          <p:cNvSpPr/>
          <p:nvPr/>
        </p:nvSpPr>
        <p:spPr>
          <a:xfrm>
            <a:off x="3152125" y="4598772"/>
            <a:ext cx="2629694" cy="415498"/>
          </a:xfrm>
          <a:prstGeom prst="rect">
            <a:avLst/>
          </a:prstGeom>
        </p:spPr>
        <p:txBody>
          <a:bodyPr wrap="none">
            <a:spAutoFit/>
          </a:bodyPr>
          <a:lstStyle/>
          <a:p>
            <a:pPr algn="ctr" fontAlgn="auto">
              <a:spcBef>
                <a:spcPts val="0"/>
              </a:spcBef>
              <a:spcAft>
                <a:spcPts val="0"/>
              </a:spcAft>
            </a:pPr>
            <a:r>
              <a:rPr kumimoji="0" lang="en-CA" altLang="en-US" sz="2100" i="1" dirty="0">
                <a:solidFill>
                  <a:srgbClr val="000000"/>
                </a:solidFill>
                <a:latin typeface="Calibri" panose="020F0502020204030204"/>
                <a:ea typeface="+mn-ea"/>
                <a:cs typeface="+mn-cs"/>
              </a:rPr>
              <a:t>*I’ll be important later</a:t>
            </a:r>
          </a:p>
        </p:txBody>
      </p:sp>
    </p:spTree>
    <p:extLst>
      <p:ext uri="{BB962C8B-B14F-4D97-AF65-F5344CB8AC3E}">
        <p14:creationId xmlns:p14="http://schemas.microsoft.com/office/powerpoint/2010/main" val="2625328966"/>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8598" y="1858662"/>
            <a:ext cx="5916748" cy="507831"/>
          </a:xfrm>
          <a:prstGeom prst="rect">
            <a:avLst/>
          </a:prstGeom>
        </p:spPr>
        <p:txBody>
          <a:bodyPr wrap="none">
            <a:spAutoFit/>
          </a:bodyPr>
          <a:lstStyle/>
          <a:p>
            <a:pPr algn="ctr" fontAlgn="auto">
              <a:spcBef>
                <a:spcPts val="0"/>
              </a:spcBef>
              <a:spcAft>
                <a:spcPts val="0"/>
              </a:spcAft>
            </a:pPr>
            <a:r>
              <a:rPr kumimoji="0" lang="en-CA" altLang="en-US" sz="2700" dirty="0">
                <a:solidFill>
                  <a:srgbClr val="000000"/>
                </a:solidFill>
                <a:latin typeface="Calibri" panose="020F0502020204030204"/>
                <a:ea typeface="+mn-ea"/>
                <a:cs typeface="+mn-cs"/>
              </a:rPr>
              <a:t>“Don’t Try to Evaluate Your Own Game*”</a:t>
            </a:r>
          </a:p>
        </p:txBody>
      </p:sp>
      <p:sp>
        <p:nvSpPr>
          <p:cNvPr id="3" name="Rectangle 2"/>
          <p:cNvSpPr/>
          <p:nvPr/>
        </p:nvSpPr>
        <p:spPr>
          <a:xfrm>
            <a:off x="3152125" y="4598772"/>
            <a:ext cx="2629694" cy="415498"/>
          </a:xfrm>
          <a:prstGeom prst="rect">
            <a:avLst/>
          </a:prstGeom>
        </p:spPr>
        <p:txBody>
          <a:bodyPr wrap="none">
            <a:spAutoFit/>
          </a:bodyPr>
          <a:lstStyle/>
          <a:p>
            <a:pPr algn="ctr" fontAlgn="auto">
              <a:spcBef>
                <a:spcPts val="0"/>
              </a:spcBef>
              <a:spcAft>
                <a:spcPts val="0"/>
              </a:spcAft>
            </a:pPr>
            <a:r>
              <a:rPr kumimoji="0" lang="en-CA" altLang="en-US" sz="2100" i="1" dirty="0">
                <a:solidFill>
                  <a:srgbClr val="FF0000"/>
                </a:solidFill>
                <a:latin typeface="Calibri" panose="020F0502020204030204"/>
                <a:ea typeface="+mn-ea"/>
                <a:cs typeface="+mn-cs"/>
              </a:rPr>
              <a:t>*I’ll be important later</a:t>
            </a:r>
          </a:p>
        </p:txBody>
      </p:sp>
    </p:spTree>
    <p:extLst>
      <p:ext uri="{BB962C8B-B14F-4D97-AF65-F5344CB8AC3E}">
        <p14:creationId xmlns:p14="http://schemas.microsoft.com/office/powerpoint/2010/main" val="2527752434"/>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8598" y="544729"/>
            <a:ext cx="5916748" cy="507831"/>
          </a:xfrm>
          <a:prstGeom prst="rect">
            <a:avLst/>
          </a:prstGeom>
        </p:spPr>
        <p:txBody>
          <a:bodyPr wrap="none">
            <a:spAutoFit/>
          </a:bodyPr>
          <a:lstStyle/>
          <a:p>
            <a:pPr algn="ctr" fontAlgn="auto">
              <a:spcBef>
                <a:spcPts val="0"/>
              </a:spcBef>
              <a:spcAft>
                <a:spcPts val="0"/>
              </a:spcAft>
            </a:pPr>
            <a:r>
              <a:rPr kumimoji="0" lang="en-CA" altLang="en-US" sz="2700" dirty="0">
                <a:solidFill>
                  <a:srgbClr val="000000"/>
                </a:solidFill>
                <a:latin typeface="Calibri" panose="020F0502020204030204"/>
                <a:ea typeface="+mn-ea"/>
                <a:cs typeface="+mn-cs"/>
              </a:rPr>
              <a:t>“Don’t Try to Evaluate Your Own Game*”</a:t>
            </a:r>
          </a:p>
        </p:txBody>
      </p:sp>
      <p:sp>
        <p:nvSpPr>
          <p:cNvPr id="3" name="Rectangle 2"/>
          <p:cNvSpPr/>
          <p:nvPr/>
        </p:nvSpPr>
        <p:spPr>
          <a:xfrm>
            <a:off x="-1008" y="4283251"/>
            <a:ext cx="8910196" cy="784830"/>
          </a:xfrm>
          <a:prstGeom prst="rect">
            <a:avLst/>
          </a:prstGeom>
        </p:spPr>
        <p:txBody>
          <a:bodyPr wrap="none">
            <a:spAutoFit/>
          </a:bodyPr>
          <a:lstStyle/>
          <a:p>
            <a:pPr algn="ctr" fontAlgn="auto">
              <a:spcBef>
                <a:spcPts val="0"/>
              </a:spcBef>
              <a:spcAft>
                <a:spcPts val="0"/>
              </a:spcAft>
            </a:pPr>
            <a:r>
              <a:rPr kumimoji="0" lang="en-CA" altLang="en-US" sz="4500" i="1" dirty="0">
                <a:solidFill>
                  <a:srgbClr val="FF0000"/>
                </a:solidFill>
                <a:latin typeface="Calibri" panose="020F0502020204030204"/>
                <a:ea typeface="+mn-ea"/>
                <a:cs typeface="+mn-cs"/>
              </a:rPr>
              <a:t>*but only you know what it should be</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53768" y="1251122"/>
            <a:ext cx="5006176" cy="2810485"/>
          </a:xfrm>
          <a:prstGeom prst="rect">
            <a:avLst/>
          </a:prstGeom>
        </p:spPr>
      </p:pic>
    </p:spTree>
    <p:extLst>
      <p:ext uri="{BB962C8B-B14F-4D97-AF65-F5344CB8AC3E}">
        <p14:creationId xmlns:p14="http://schemas.microsoft.com/office/powerpoint/2010/main" val="1843236394"/>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485037" y="205222"/>
            <a:ext cx="6171768" cy="858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225">
              <a:solidFill>
                <a:prstClr val="black"/>
              </a:solidFill>
              <a:latin typeface="Calibri" panose="020F0502020204030204"/>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5166" y="79080"/>
            <a:ext cx="7596632" cy="5064421"/>
          </a:xfrm>
          <a:prstGeom prst="rect">
            <a:avLst/>
          </a:prstGeom>
        </p:spPr>
      </p:pic>
    </p:spTree>
    <p:extLst>
      <p:ext uri="{BB962C8B-B14F-4D97-AF65-F5344CB8AC3E}">
        <p14:creationId xmlns:p14="http://schemas.microsoft.com/office/powerpoint/2010/main" val="1701871914"/>
      </p:ext>
    </p:extLst>
  </p:cSld>
  <p:clrMapOvr>
    <a:masterClrMapping/>
  </p:clrMapOvr>
  <p:transition spd="med"/>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485037" y="205222"/>
            <a:ext cx="6171768" cy="858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225">
              <a:solidFill>
                <a:prstClr val="black"/>
              </a:solidFill>
              <a:latin typeface="Calibri" panose="020F0502020204030204"/>
              <a:ea typeface="+mn-ea"/>
              <a:cs typeface="+mn-cs"/>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95133" y="205222"/>
            <a:ext cx="2949766" cy="4856206"/>
          </a:xfrm>
          <a:prstGeom prst="rect">
            <a:avLst/>
          </a:prstGeom>
        </p:spPr>
      </p:pic>
    </p:spTree>
    <p:extLst>
      <p:ext uri="{BB962C8B-B14F-4D97-AF65-F5344CB8AC3E}">
        <p14:creationId xmlns:p14="http://schemas.microsoft.com/office/powerpoint/2010/main" val="1398983099"/>
      </p:ext>
    </p:extLst>
  </p:cSld>
  <p:clrMapOvr>
    <a:masterClrMapping/>
  </p:clrMapOvr>
  <p:transition spd="med"/>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485037" y="205222"/>
            <a:ext cx="6171768" cy="858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225">
              <a:solidFill>
                <a:prstClr val="black"/>
              </a:solidFill>
              <a:latin typeface="Calibri" panose="020F0502020204030204"/>
              <a:ea typeface="+mn-ea"/>
              <a:cs typeface="+mn-cs"/>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2391" y="205222"/>
            <a:ext cx="2904410" cy="3985054"/>
          </a:xfrm>
          <a:prstGeom prst="rect">
            <a:avLst/>
          </a:prstGeom>
        </p:spPr>
      </p:pic>
    </p:spTree>
    <p:extLst>
      <p:ext uri="{BB962C8B-B14F-4D97-AF65-F5344CB8AC3E}">
        <p14:creationId xmlns:p14="http://schemas.microsoft.com/office/powerpoint/2010/main" val="4051662592"/>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globe-views.com/dcim/dreams/wealth/wealth-0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50" y="-1668283"/>
            <a:ext cx="9146650" cy="68599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214000753"/>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485037" y="205222"/>
            <a:ext cx="6171768" cy="858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225">
              <a:solidFill>
                <a:prstClr val="black"/>
              </a:solidFill>
              <a:latin typeface="Calibri" panose="020F0502020204030204"/>
              <a:ea typeface="+mn-ea"/>
              <a:cs typeface="+mn-cs"/>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2391" y="205222"/>
            <a:ext cx="2904410" cy="3985054"/>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8935" y="387097"/>
            <a:ext cx="7071870" cy="3977927"/>
          </a:xfrm>
          <a:prstGeom prst="rect">
            <a:avLst/>
          </a:prstGeom>
        </p:spPr>
      </p:pic>
    </p:spTree>
    <p:extLst>
      <p:ext uri="{BB962C8B-B14F-4D97-AF65-F5344CB8AC3E}">
        <p14:creationId xmlns:p14="http://schemas.microsoft.com/office/powerpoint/2010/main" val="4013089604"/>
      </p:ext>
    </p:extLst>
  </p:cSld>
  <p:clrMapOvr>
    <a:masterClrMapping/>
  </p:clrMapOvr>
  <p:transition spd="med"/>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485037" y="205222"/>
            <a:ext cx="6171768" cy="858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225">
              <a:solidFill>
                <a:prstClr val="black"/>
              </a:solidFill>
              <a:latin typeface="Calibri" panose="020F0502020204030204"/>
              <a:ea typeface="+mn-ea"/>
              <a:cs typeface="+mn-cs"/>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2391" y="205222"/>
            <a:ext cx="2904410" cy="3985054"/>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8935" y="387097"/>
            <a:ext cx="7071870" cy="3977927"/>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40809" y="529857"/>
            <a:ext cx="6820930" cy="4547287"/>
          </a:xfrm>
          <a:prstGeom prst="rect">
            <a:avLst/>
          </a:prstGeom>
        </p:spPr>
      </p:pic>
    </p:spTree>
    <p:extLst>
      <p:ext uri="{BB962C8B-B14F-4D97-AF65-F5344CB8AC3E}">
        <p14:creationId xmlns:p14="http://schemas.microsoft.com/office/powerpoint/2010/main" val="141920287"/>
      </p:ext>
    </p:extLst>
  </p:cSld>
  <p:clrMapOvr>
    <a:masterClrMapping/>
  </p:clrMapOvr>
  <p:transition spd="med"/>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485037" y="205222"/>
            <a:ext cx="6171768" cy="858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225">
              <a:solidFill>
                <a:prstClr val="black"/>
              </a:solidFill>
              <a:latin typeface="Calibri" panose="020F0502020204030204"/>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8654" y="205222"/>
            <a:ext cx="7118270" cy="4740768"/>
          </a:xfrm>
          <a:prstGeom prst="rect">
            <a:avLst/>
          </a:prstGeom>
        </p:spPr>
      </p:pic>
    </p:spTree>
    <p:extLst>
      <p:ext uri="{BB962C8B-B14F-4D97-AF65-F5344CB8AC3E}">
        <p14:creationId xmlns:p14="http://schemas.microsoft.com/office/powerpoint/2010/main" val="2927954666"/>
      </p:ext>
    </p:extLst>
  </p:cSld>
  <p:clrMapOvr>
    <a:masterClrMapping/>
  </p:clrMapOvr>
  <p:transition spd="med"/>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485037" y="205222"/>
            <a:ext cx="6171768" cy="858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225">
              <a:solidFill>
                <a:prstClr val="black"/>
              </a:solidFill>
              <a:latin typeface="Calibri" panose="020F0502020204030204"/>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88192" y="108894"/>
            <a:ext cx="6368613" cy="4776460"/>
          </a:xfrm>
          <a:prstGeom prst="rect">
            <a:avLst/>
          </a:prstGeom>
        </p:spPr>
      </p:pic>
    </p:spTree>
    <p:extLst>
      <p:ext uri="{BB962C8B-B14F-4D97-AF65-F5344CB8AC3E}">
        <p14:creationId xmlns:p14="http://schemas.microsoft.com/office/powerpoint/2010/main" val="351858607"/>
      </p:ext>
    </p:extLst>
  </p:cSld>
  <p:clrMapOvr>
    <a:masterClrMapping/>
  </p:clrMapOvr>
  <p:transition spd="med"/>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485037" y="205222"/>
            <a:ext cx="6171768" cy="858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225">
              <a:solidFill>
                <a:prstClr val="black"/>
              </a:solidFill>
              <a:latin typeface="Calibri" panose="020F0502020204030204"/>
              <a:ea typeface="+mn-ea"/>
              <a:cs typeface="+mn-cs"/>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947" y="101943"/>
            <a:ext cx="8097089" cy="4903871"/>
          </a:xfrm>
          <a:prstGeom prst="rect">
            <a:avLst/>
          </a:prstGeom>
        </p:spPr>
      </p:pic>
    </p:spTree>
    <p:extLst>
      <p:ext uri="{BB962C8B-B14F-4D97-AF65-F5344CB8AC3E}">
        <p14:creationId xmlns:p14="http://schemas.microsoft.com/office/powerpoint/2010/main" val="374155089"/>
      </p:ext>
    </p:extLst>
  </p:cSld>
  <p:clrMapOvr>
    <a:masterClrMapping/>
  </p:clrMapOvr>
  <p:transition spd="med"/>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69263" y="1873684"/>
            <a:ext cx="5133971" cy="1200329"/>
          </a:xfrm>
          <a:prstGeom prst="rect">
            <a:avLst/>
          </a:prstGeom>
        </p:spPr>
        <p:txBody>
          <a:bodyPr wrap="none">
            <a:spAutoFit/>
          </a:bodyPr>
          <a:lstStyle/>
          <a:p>
            <a:pPr algn="ctr" fontAlgn="auto">
              <a:spcBef>
                <a:spcPts val="0"/>
              </a:spcBef>
              <a:spcAft>
                <a:spcPts val="0"/>
              </a:spcAft>
            </a:pPr>
            <a:r>
              <a:rPr kumimoji="0" lang="en-CA" altLang="en-US" sz="7200" i="1" dirty="0">
                <a:solidFill>
                  <a:prstClr val="black"/>
                </a:solidFill>
                <a:latin typeface="Calibri" panose="020F0502020204030204"/>
                <a:ea typeface="+mn-ea"/>
                <a:cs typeface="+mn-cs"/>
              </a:rPr>
              <a:t>Design Intent</a:t>
            </a:r>
          </a:p>
        </p:txBody>
      </p:sp>
    </p:spTree>
    <p:extLst>
      <p:ext uri="{BB962C8B-B14F-4D97-AF65-F5344CB8AC3E}">
        <p14:creationId xmlns:p14="http://schemas.microsoft.com/office/powerpoint/2010/main" val="1085398283"/>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38865661"/>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4110" y="0"/>
            <a:ext cx="4955781" cy="5143500"/>
          </a:xfrm>
          <a:prstGeom prst="rect">
            <a:avLst/>
          </a:prstGeom>
        </p:spPr>
      </p:pic>
    </p:spTree>
    <p:extLst>
      <p:ext uri="{BB962C8B-B14F-4D97-AF65-F5344CB8AC3E}">
        <p14:creationId xmlns:p14="http://schemas.microsoft.com/office/powerpoint/2010/main" val="2699474335"/>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2286" y="101944"/>
            <a:ext cx="8715631" cy="4902542"/>
          </a:xfrm>
          <a:prstGeom prst="rect">
            <a:avLst/>
          </a:prstGeom>
        </p:spPr>
      </p:pic>
    </p:spTree>
    <p:extLst>
      <p:ext uri="{BB962C8B-B14F-4D97-AF65-F5344CB8AC3E}">
        <p14:creationId xmlns:p14="http://schemas.microsoft.com/office/powerpoint/2010/main" val="1089844162"/>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7160" y="22773"/>
            <a:ext cx="8901761" cy="5025187"/>
          </a:xfrm>
          <a:prstGeom prst="rect">
            <a:avLst/>
          </a:prstGeom>
        </p:spPr>
      </p:pic>
    </p:spTree>
    <p:extLst>
      <p:ext uri="{BB962C8B-B14F-4D97-AF65-F5344CB8AC3E}">
        <p14:creationId xmlns:p14="http://schemas.microsoft.com/office/powerpoint/2010/main" val="15015416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worldknots.files.wordpress.com/2013/10/holding-hand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880424"/>
            <a:ext cx="9144000" cy="605125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28696726"/>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0207" y="176997"/>
            <a:ext cx="4651758" cy="3101172"/>
          </a:xfrm>
          <a:prstGeom prst="rect">
            <a:avLst/>
          </a:prstGeom>
        </p:spPr>
      </p:pic>
    </p:spTree>
    <p:extLst>
      <p:ext uri="{BB962C8B-B14F-4D97-AF65-F5344CB8AC3E}">
        <p14:creationId xmlns:p14="http://schemas.microsoft.com/office/powerpoint/2010/main" val="3690841580"/>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0207" y="176997"/>
            <a:ext cx="4651758" cy="3101172"/>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61734" y="1508894"/>
            <a:ext cx="4220528" cy="3376422"/>
          </a:xfrm>
          <a:prstGeom prst="rect">
            <a:avLst/>
          </a:prstGeom>
        </p:spPr>
      </p:pic>
    </p:spTree>
    <p:extLst>
      <p:ext uri="{BB962C8B-B14F-4D97-AF65-F5344CB8AC3E}">
        <p14:creationId xmlns:p14="http://schemas.microsoft.com/office/powerpoint/2010/main" val="810104668"/>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6934" y="204227"/>
            <a:ext cx="8522746" cy="4794044"/>
          </a:xfrm>
          <a:prstGeom prst="rect">
            <a:avLst/>
          </a:prstGeom>
        </p:spPr>
      </p:pic>
    </p:spTree>
    <p:extLst>
      <p:ext uri="{BB962C8B-B14F-4D97-AF65-F5344CB8AC3E}">
        <p14:creationId xmlns:p14="http://schemas.microsoft.com/office/powerpoint/2010/main" val="428238610"/>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8183" y="143211"/>
            <a:ext cx="8659906" cy="4871197"/>
          </a:xfrm>
          <a:prstGeom prst="rect">
            <a:avLst/>
          </a:prstGeom>
        </p:spPr>
      </p:pic>
    </p:spTree>
    <p:extLst>
      <p:ext uri="{BB962C8B-B14F-4D97-AF65-F5344CB8AC3E}">
        <p14:creationId xmlns:p14="http://schemas.microsoft.com/office/powerpoint/2010/main" val="1183566456"/>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5911" y="147749"/>
            <a:ext cx="8651838" cy="4866659"/>
          </a:xfrm>
          <a:prstGeom prst="rect">
            <a:avLst/>
          </a:prstGeom>
        </p:spPr>
      </p:pic>
    </p:spTree>
    <p:extLst>
      <p:ext uri="{BB962C8B-B14F-4D97-AF65-F5344CB8AC3E}">
        <p14:creationId xmlns:p14="http://schemas.microsoft.com/office/powerpoint/2010/main" val="2150079350"/>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69263" y="1873684"/>
            <a:ext cx="5133971" cy="1200329"/>
          </a:xfrm>
          <a:prstGeom prst="rect">
            <a:avLst/>
          </a:prstGeom>
        </p:spPr>
        <p:txBody>
          <a:bodyPr wrap="none">
            <a:spAutoFit/>
          </a:bodyPr>
          <a:lstStyle/>
          <a:p>
            <a:pPr algn="ctr" fontAlgn="auto">
              <a:spcBef>
                <a:spcPts val="0"/>
              </a:spcBef>
              <a:spcAft>
                <a:spcPts val="0"/>
              </a:spcAft>
            </a:pPr>
            <a:r>
              <a:rPr kumimoji="0" lang="en-CA" altLang="en-US" sz="7200" i="1" dirty="0">
                <a:solidFill>
                  <a:prstClr val="black"/>
                </a:solidFill>
                <a:latin typeface="Calibri" panose="020F0502020204030204"/>
                <a:ea typeface="+mn-ea"/>
                <a:cs typeface="+mn-cs"/>
              </a:rPr>
              <a:t>Design Intent</a:t>
            </a:r>
          </a:p>
        </p:txBody>
      </p:sp>
    </p:spTree>
    <p:extLst>
      <p:ext uri="{BB962C8B-B14F-4D97-AF65-F5344CB8AC3E}">
        <p14:creationId xmlns:p14="http://schemas.microsoft.com/office/powerpoint/2010/main" val="3059395494"/>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67672" y="250225"/>
            <a:ext cx="6078071" cy="4696691"/>
          </a:xfrm>
          <a:prstGeom prst="rect">
            <a:avLst/>
          </a:prstGeom>
        </p:spPr>
      </p:pic>
    </p:spTree>
    <p:extLst>
      <p:ext uri="{BB962C8B-B14F-4D97-AF65-F5344CB8AC3E}">
        <p14:creationId xmlns:p14="http://schemas.microsoft.com/office/powerpoint/2010/main" val="686388330"/>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98358" y="298108"/>
            <a:ext cx="4429896" cy="4429896"/>
          </a:xfrm>
          <a:prstGeom prst="rect">
            <a:avLst/>
          </a:prstGeom>
        </p:spPr>
      </p:pic>
    </p:spTree>
    <p:extLst>
      <p:ext uri="{BB962C8B-B14F-4D97-AF65-F5344CB8AC3E}">
        <p14:creationId xmlns:p14="http://schemas.microsoft.com/office/powerpoint/2010/main" val="4236824874"/>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4950" y="361435"/>
            <a:ext cx="6723215" cy="4336213"/>
          </a:xfrm>
          <a:prstGeom prst="rect">
            <a:avLst/>
          </a:prstGeom>
        </p:spPr>
      </p:pic>
    </p:spTree>
    <p:extLst>
      <p:ext uri="{BB962C8B-B14F-4D97-AF65-F5344CB8AC3E}">
        <p14:creationId xmlns:p14="http://schemas.microsoft.com/office/powerpoint/2010/main" val="737902300"/>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9454" y="74141"/>
            <a:ext cx="4903136" cy="4976684"/>
          </a:xfrm>
          <a:prstGeom prst="rect">
            <a:avLst/>
          </a:prstGeom>
        </p:spPr>
      </p:pic>
    </p:spTree>
    <p:extLst>
      <p:ext uri="{BB962C8B-B14F-4D97-AF65-F5344CB8AC3E}">
        <p14:creationId xmlns:p14="http://schemas.microsoft.com/office/powerpoint/2010/main" val="19794039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voofoostudios.com/wp-content/uploads/2014/05/Williams_PS_01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866" y="0"/>
            <a:ext cx="9165866" cy="5155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058872184"/>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2870" y="80754"/>
            <a:ext cx="7504980" cy="4988605"/>
          </a:xfrm>
          <a:prstGeom prst="rect">
            <a:avLst/>
          </a:prstGeom>
        </p:spPr>
      </p:pic>
    </p:spTree>
    <p:extLst>
      <p:ext uri="{BB962C8B-B14F-4D97-AF65-F5344CB8AC3E}">
        <p14:creationId xmlns:p14="http://schemas.microsoft.com/office/powerpoint/2010/main" val="3926458981"/>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3297" y="2507264"/>
            <a:ext cx="4779169" cy="2371725"/>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52319" y="0"/>
            <a:ext cx="3668412" cy="4587961"/>
          </a:xfrm>
          <a:prstGeom prst="rect">
            <a:avLst/>
          </a:prstGeom>
        </p:spPr>
      </p:pic>
    </p:spTree>
    <p:extLst>
      <p:ext uri="{BB962C8B-B14F-4D97-AF65-F5344CB8AC3E}">
        <p14:creationId xmlns:p14="http://schemas.microsoft.com/office/powerpoint/2010/main" val="429219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4438" y="332185"/>
            <a:ext cx="6715125" cy="4479131"/>
          </a:xfrm>
          <a:prstGeom prst="rect">
            <a:avLst/>
          </a:prstGeom>
        </p:spPr>
      </p:pic>
    </p:spTree>
    <p:extLst>
      <p:ext uri="{BB962C8B-B14F-4D97-AF65-F5344CB8AC3E}">
        <p14:creationId xmlns:p14="http://schemas.microsoft.com/office/powerpoint/2010/main" val="2094686250"/>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8476" y="140509"/>
            <a:ext cx="7274589" cy="4845442"/>
          </a:xfrm>
          <a:prstGeom prst="rect">
            <a:avLst/>
          </a:prstGeom>
        </p:spPr>
      </p:pic>
    </p:spTree>
    <p:extLst>
      <p:ext uri="{BB962C8B-B14F-4D97-AF65-F5344CB8AC3E}">
        <p14:creationId xmlns:p14="http://schemas.microsoft.com/office/powerpoint/2010/main" val="1503061866"/>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7896" y="240957"/>
            <a:ext cx="6562720" cy="4467255"/>
          </a:xfrm>
          <a:prstGeom prst="rect">
            <a:avLst/>
          </a:prstGeom>
        </p:spPr>
      </p:pic>
    </p:spTree>
    <p:extLst>
      <p:ext uri="{BB962C8B-B14F-4D97-AF65-F5344CB8AC3E}">
        <p14:creationId xmlns:p14="http://schemas.microsoft.com/office/powerpoint/2010/main" val="2127902875"/>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3394" y="407773"/>
            <a:ext cx="8147642" cy="3975587"/>
          </a:xfrm>
          <a:prstGeom prst="rect">
            <a:avLst/>
          </a:prstGeom>
        </p:spPr>
      </p:pic>
    </p:spTree>
    <p:extLst>
      <p:ext uri="{BB962C8B-B14F-4D97-AF65-F5344CB8AC3E}">
        <p14:creationId xmlns:p14="http://schemas.microsoft.com/office/powerpoint/2010/main" val="2505382198"/>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21687" y="352168"/>
            <a:ext cx="6609407" cy="4378733"/>
          </a:xfrm>
          <a:prstGeom prst="rect">
            <a:avLst/>
          </a:prstGeom>
        </p:spPr>
      </p:pic>
    </p:spTree>
    <p:extLst>
      <p:ext uri="{BB962C8B-B14F-4D97-AF65-F5344CB8AC3E}">
        <p14:creationId xmlns:p14="http://schemas.microsoft.com/office/powerpoint/2010/main" val="3550318095"/>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485037" y="205222"/>
            <a:ext cx="6171768" cy="858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225">
              <a:solidFill>
                <a:prstClr val="black"/>
              </a:solidFill>
              <a:latin typeface="Calibri" panose="020F0502020204030204"/>
              <a:ea typeface="+mn-ea"/>
              <a:cs typeface="+mn-cs"/>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379" y="205222"/>
            <a:ext cx="3531863" cy="4707924"/>
          </a:xfrm>
          <a:prstGeom prst="rect">
            <a:avLst/>
          </a:prstGeom>
        </p:spPr>
      </p:pic>
    </p:spTree>
    <p:extLst>
      <p:ext uri="{BB962C8B-B14F-4D97-AF65-F5344CB8AC3E}">
        <p14:creationId xmlns:p14="http://schemas.microsoft.com/office/powerpoint/2010/main" val="483653917"/>
      </p:ext>
    </p:extLst>
  </p:cSld>
  <p:clrMapOvr>
    <a:masterClrMapping/>
  </p:clrMapOvr>
  <p:transition spd="med"/>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485037" y="205222"/>
            <a:ext cx="6171768" cy="858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225">
              <a:solidFill>
                <a:prstClr val="black"/>
              </a:solidFill>
              <a:latin typeface="Calibri" panose="020F0502020204030204"/>
              <a:ea typeface="+mn-ea"/>
              <a:cs typeface="+mn-cs"/>
            </a:endParaRPr>
          </a:p>
        </p:txBody>
      </p:sp>
      <p:sp>
        <p:nvSpPr>
          <p:cNvPr id="2" name="Rectangle 1"/>
          <p:cNvSpPr/>
          <p:nvPr/>
        </p:nvSpPr>
        <p:spPr>
          <a:xfrm>
            <a:off x="3864576" y="1063913"/>
            <a:ext cx="5146801" cy="1962076"/>
          </a:xfrm>
          <a:prstGeom prst="rect">
            <a:avLst/>
          </a:prstGeom>
        </p:spPr>
        <p:txBody>
          <a:bodyPr wrap="square">
            <a:spAutoFit/>
          </a:bodyPr>
          <a:lstStyle/>
          <a:p>
            <a:pPr algn="ctr" fontAlgn="auto">
              <a:spcBef>
                <a:spcPts val="0"/>
              </a:spcBef>
              <a:spcAft>
                <a:spcPts val="0"/>
              </a:spcAft>
            </a:pPr>
            <a:r>
              <a:rPr kumimoji="0" lang="en-CA" altLang="en-US" sz="4050" i="1" dirty="0">
                <a:solidFill>
                  <a:srgbClr val="000000"/>
                </a:solidFill>
                <a:latin typeface="Calibri" panose="020F0502020204030204"/>
                <a:ea typeface="+mn-ea"/>
                <a:cs typeface="+mn-cs"/>
              </a:rPr>
              <a:t>“A focus group will tell you what was popular 15 minutes ago.”</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379" y="205222"/>
            <a:ext cx="3531863" cy="4707924"/>
          </a:xfrm>
          <a:prstGeom prst="rect">
            <a:avLst/>
          </a:prstGeom>
        </p:spPr>
      </p:pic>
    </p:spTree>
    <p:extLst>
      <p:ext uri="{BB962C8B-B14F-4D97-AF65-F5344CB8AC3E}">
        <p14:creationId xmlns:p14="http://schemas.microsoft.com/office/powerpoint/2010/main" val="121644044"/>
      </p:ext>
    </p:extLst>
  </p:cSld>
  <p:clrMapOvr>
    <a:masterClrMapping/>
  </p:clrMapOvr>
  <p:transition spd="med"/>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1710" y="426308"/>
            <a:ext cx="6873989" cy="4096265"/>
          </a:xfrm>
          <a:prstGeom prst="rect">
            <a:avLst/>
          </a:prstGeom>
        </p:spPr>
      </p:pic>
    </p:spTree>
    <p:extLst>
      <p:ext uri="{BB962C8B-B14F-4D97-AF65-F5344CB8AC3E}">
        <p14:creationId xmlns:p14="http://schemas.microsoft.com/office/powerpoint/2010/main" val="18248717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yogawithbeatriz.com/wp-content/uploads/2011/11/home-page-octob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191" y="-781050"/>
            <a:ext cx="9167191" cy="611244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44165352"/>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45892" y="116333"/>
            <a:ext cx="3255326" cy="217461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97162" y="2057792"/>
            <a:ext cx="3734593" cy="2813393"/>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6799" y="2057792"/>
            <a:ext cx="4643438" cy="2900363"/>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30734" y="314394"/>
            <a:ext cx="4399006" cy="2220887"/>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6800" y="108342"/>
            <a:ext cx="3212830" cy="1810045"/>
          </a:xfrm>
          <a:prstGeom prst="rect">
            <a:avLst/>
          </a:prstGeom>
        </p:spPr>
      </p:pic>
    </p:spTree>
    <p:extLst>
      <p:ext uri="{BB962C8B-B14F-4D97-AF65-F5344CB8AC3E}">
        <p14:creationId xmlns:p14="http://schemas.microsoft.com/office/powerpoint/2010/main" val="1098830533"/>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8183" y="216253"/>
            <a:ext cx="3372523" cy="2682124"/>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5286" y="1914255"/>
            <a:ext cx="1976717" cy="2965076"/>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97808" y="216253"/>
            <a:ext cx="5037269" cy="2247397"/>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37537" y="2237738"/>
            <a:ext cx="4437728" cy="216536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80574" y="1210299"/>
            <a:ext cx="2147741" cy="3812241"/>
          </a:xfrm>
          <a:prstGeom prst="rect">
            <a:avLst/>
          </a:prstGeom>
        </p:spPr>
      </p:pic>
    </p:spTree>
    <p:extLst>
      <p:ext uri="{BB962C8B-B14F-4D97-AF65-F5344CB8AC3E}">
        <p14:creationId xmlns:p14="http://schemas.microsoft.com/office/powerpoint/2010/main" val="2373221244"/>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5519" y="389238"/>
            <a:ext cx="7423750" cy="4179673"/>
          </a:xfrm>
          <a:prstGeom prst="rect">
            <a:avLst/>
          </a:prstGeom>
        </p:spPr>
      </p:pic>
    </p:spTree>
    <p:extLst>
      <p:ext uri="{BB962C8B-B14F-4D97-AF65-F5344CB8AC3E}">
        <p14:creationId xmlns:p14="http://schemas.microsoft.com/office/powerpoint/2010/main" val="51770926"/>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60390" y="122083"/>
            <a:ext cx="6607775" cy="4887908"/>
          </a:xfrm>
          <a:prstGeom prst="rect">
            <a:avLst/>
          </a:prstGeom>
        </p:spPr>
      </p:pic>
    </p:spTree>
    <p:extLst>
      <p:ext uri="{BB962C8B-B14F-4D97-AF65-F5344CB8AC3E}">
        <p14:creationId xmlns:p14="http://schemas.microsoft.com/office/powerpoint/2010/main" val="4257447283"/>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8759" y="314843"/>
            <a:ext cx="8790440" cy="4309674"/>
          </a:xfrm>
          <a:prstGeom prst="rect">
            <a:avLst/>
          </a:prstGeom>
        </p:spPr>
      </p:pic>
    </p:spTree>
    <p:extLst>
      <p:ext uri="{BB962C8B-B14F-4D97-AF65-F5344CB8AC3E}">
        <p14:creationId xmlns:p14="http://schemas.microsoft.com/office/powerpoint/2010/main" val="2863390896"/>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90750" y="190500"/>
            <a:ext cx="4762500" cy="4762500"/>
          </a:xfrm>
          <a:prstGeom prst="rect">
            <a:avLst/>
          </a:prstGeom>
        </p:spPr>
      </p:pic>
    </p:spTree>
    <p:extLst>
      <p:ext uri="{BB962C8B-B14F-4D97-AF65-F5344CB8AC3E}">
        <p14:creationId xmlns:p14="http://schemas.microsoft.com/office/powerpoint/2010/main" val="1691041922"/>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646" y="363754"/>
            <a:ext cx="4972752" cy="2963303"/>
          </a:xfrm>
          <a:prstGeom prst="rect">
            <a:avLst/>
          </a:prstGeom>
        </p:spPr>
      </p:pic>
    </p:spTree>
    <p:extLst>
      <p:ext uri="{BB962C8B-B14F-4D97-AF65-F5344CB8AC3E}">
        <p14:creationId xmlns:p14="http://schemas.microsoft.com/office/powerpoint/2010/main" val="2805888838"/>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646" y="363754"/>
            <a:ext cx="4972752" cy="2963303"/>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64576" y="1761417"/>
            <a:ext cx="4726458" cy="3131279"/>
          </a:xfrm>
          <a:prstGeom prst="rect">
            <a:avLst/>
          </a:prstGeom>
        </p:spPr>
      </p:pic>
    </p:spTree>
    <p:extLst>
      <p:ext uri="{BB962C8B-B14F-4D97-AF65-F5344CB8AC3E}">
        <p14:creationId xmlns:p14="http://schemas.microsoft.com/office/powerpoint/2010/main" val="2365987968"/>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485037" y="205222"/>
            <a:ext cx="6171768" cy="858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225">
              <a:solidFill>
                <a:prstClr val="black"/>
              </a:solidFill>
              <a:latin typeface="Calibri" panose="020F0502020204030204"/>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88192" y="108894"/>
            <a:ext cx="6368613" cy="4776460"/>
          </a:xfrm>
          <a:prstGeom prst="rect">
            <a:avLst/>
          </a:prstGeom>
        </p:spPr>
      </p:pic>
    </p:spTree>
    <p:extLst>
      <p:ext uri="{BB962C8B-B14F-4D97-AF65-F5344CB8AC3E}">
        <p14:creationId xmlns:p14="http://schemas.microsoft.com/office/powerpoint/2010/main" val="93980224"/>
      </p:ext>
    </p:extLst>
  </p:cSld>
  <p:clrMapOvr>
    <a:masterClrMapping/>
  </p:clrMapOvr>
  <p:transition spd="med"/>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485037" y="205222"/>
            <a:ext cx="6171768" cy="858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225">
              <a:solidFill>
                <a:prstClr val="black"/>
              </a:solidFill>
              <a:latin typeface="Calibri" panose="020F0502020204030204"/>
              <a:ea typeface="+mn-ea"/>
              <a:cs typeface="+mn-cs"/>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3976" y="704165"/>
            <a:ext cx="3964964" cy="3247550"/>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40205" y="129745"/>
            <a:ext cx="3420119" cy="4828403"/>
          </a:xfrm>
          <a:prstGeom prst="rect">
            <a:avLst/>
          </a:prstGeom>
        </p:spPr>
      </p:pic>
    </p:spTree>
    <p:extLst>
      <p:ext uri="{BB962C8B-B14F-4D97-AF65-F5344CB8AC3E}">
        <p14:creationId xmlns:p14="http://schemas.microsoft.com/office/powerpoint/2010/main" val="22026776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http://www.successfulworkplace.org/wp-content/uploads/2013/09/bigdata_image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307286" cy="51435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39122591"/>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9821" y="150743"/>
            <a:ext cx="7258905" cy="4725850"/>
          </a:xfrm>
          <a:prstGeom prst="rect">
            <a:avLst/>
          </a:prstGeom>
        </p:spPr>
      </p:pic>
    </p:spTree>
    <p:extLst>
      <p:ext uri="{BB962C8B-B14F-4D97-AF65-F5344CB8AC3E}">
        <p14:creationId xmlns:p14="http://schemas.microsoft.com/office/powerpoint/2010/main" val="1105664101"/>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58" y="842538"/>
            <a:ext cx="4659405" cy="3033467"/>
          </a:xfrm>
          <a:prstGeom prst="rect">
            <a:avLst/>
          </a:prstGeom>
        </p:spPr>
      </p:pic>
      <p:sp>
        <p:nvSpPr>
          <p:cNvPr id="5" name="Rectangle 4"/>
          <p:cNvSpPr/>
          <p:nvPr/>
        </p:nvSpPr>
        <p:spPr>
          <a:xfrm>
            <a:off x="4750663" y="397655"/>
            <a:ext cx="4222576" cy="2400657"/>
          </a:xfrm>
          <a:prstGeom prst="rect">
            <a:avLst/>
          </a:prstGeom>
        </p:spPr>
        <p:txBody>
          <a:bodyPr wrap="square">
            <a:spAutoFit/>
          </a:bodyPr>
          <a:lstStyle/>
          <a:p>
            <a:pPr algn="ctr" fontAlgn="auto">
              <a:spcBef>
                <a:spcPts val="0"/>
              </a:spcBef>
              <a:spcAft>
                <a:spcPts val="0"/>
              </a:spcAft>
            </a:pPr>
            <a:r>
              <a:rPr kumimoji="0" lang="en-CA" altLang="en-US" sz="3000" i="1" dirty="0">
                <a:solidFill>
                  <a:srgbClr val="000000"/>
                </a:solidFill>
                <a:latin typeface="Calibri" panose="020F0502020204030204"/>
                <a:ea typeface="+mn-ea"/>
                <a:cs typeface="+mn-cs"/>
              </a:rPr>
              <a:t>“</a:t>
            </a:r>
            <a:r>
              <a:rPr kumimoji="0" lang="en-CA" sz="3000" i="1" dirty="0">
                <a:solidFill>
                  <a:prstClr val="black"/>
                </a:solidFill>
                <a:latin typeface="Calibri" panose="020F0502020204030204"/>
                <a:ea typeface="+mn-ea"/>
                <a:cs typeface="+mn-cs"/>
              </a:rPr>
              <a:t>Remember: when people tell you something's wrong or doesn't work for them, they are almost always right. </a:t>
            </a:r>
          </a:p>
        </p:txBody>
      </p:sp>
    </p:spTree>
    <p:extLst>
      <p:ext uri="{BB962C8B-B14F-4D97-AF65-F5344CB8AC3E}">
        <p14:creationId xmlns:p14="http://schemas.microsoft.com/office/powerpoint/2010/main" val="3637827745"/>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58" y="842538"/>
            <a:ext cx="4659405" cy="3033467"/>
          </a:xfrm>
          <a:prstGeom prst="rect">
            <a:avLst/>
          </a:prstGeom>
        </p:spPr>
      </p:pic>
      <p:sp>
        <p:nvSpPr>
          <p:cNvPr id="5" name="Rectangle 4"/>
          <p:cNvSpPr/>
          <p:nvPr/>
        </p:nvSpPr>
        <p:spPr>
          <a:xfrm>
            <a:off x="4750663" y="397655"/>
            <a:ext cx="4222576" cy="4708981"/>
          </a:xfrm>
          <a:prstGeom prst="rect">
            <a:avLst/>
          </a:prstGeom>
        </p:spPr>
        <p:txBody>
          <a:bodyPr wrap="square">
            <a:spAutoFit/>
          </a:bodyPr>
          <a:lstStyle/>
          <a:p>
            <a:pPr algn="ctr" fontAlgn="auto">
              <a:spcBef>
                <a:spcPts val="0"/>
              </a:spcBef>
              <a:spcAft>
                <a:spcPts val="0"/>
              </a:spcAft>
            </a:pPr>
            <a:r>
              <a:rPr kumimoji="0" lang="en-CA" altLang="en-US" sz="3000" i="1" dirty="0">
                <a:solidFill>
                  <a:srgbClr val="000000"/>
                </a:solidFill>
                <a:latin typeface="Calibri" panose="020F0502020204030204"/>
                <a:ea typeface="+mn-ea"/>
                <a:cs typeface="+mn-cs"/>
              </a:rPr>
              <a:t>“</a:t>
            </a:r>
            <a:r>
              <a:rPr kumimoji="0" lang="en-CA" sz="3000" i="1" dirty="0">
                <a:solidFill>
                  <a:prstClr val="black"/>
                </a:solidFill>
                <a:latin typeface="Calibri" panose="020F0502020204030204"/>
                <a:ea typeface="+mn-ea"/>
                <a:cs typeface="+mn-cs"/>
              </a:rPr>
              <a:t>Remember: when people tell you something's wrong or doesn't work for them, they are almost always right. </a:t>
            </a:r>
          </a:p>
          <a:p>
            <a:pPr algn="ctr" fontAlgn="auto">
              <a:spcBef>
                <a:spcPts val="0"/>
              </a:spcBef>
              <a:spcAft>
                <a:spcPts val="0"/>
              </a:spcAft>
            </a:pPr>
            <a:endParaRPr kumimoji="0" lang="en-CA" sz="3000" i="1" dirty="0">
              <a:solidFill>
                <a:prstClr val="black"/>
              </a:solidFill>
              <a:latin typeface="Calibri" panose="020F0502020204030204"/>
              <a:ea typeface="+mn-ea"/>
              <a:cs typeface="+mn-cs"/>
            </a:endParaRPr>
          </a:p>
          <a:p>
            <a:pPr algn="ctr" fontAlgn="auto">
              <a:spcBef>
                <a:spcPts val="0"/>
              </a:spcBef>
              <a:spcAft>
                <a:spcPts val="0"/>
              </a:spcAft>
            </a:pPr>
            <a:r>
              <a:rPr kumimoji="0" lang="en-CA" sz="3000" i="1" dirty="0">
                <a:solidFill>
                  <a:prstClr val="black"/>
                </a:solidFill>
                <a:latin typeface="Calibri" panose="020F0502020204030204"/>
                <a:ea typeface="+mn-ea"/>
                <a:cs typeface="+mn-cs"/>
              </a:rPr>
              <a:t>When they tell you exactly what they think is wrong and how to fix it, they are almost always wrong.”</a:t>
            </a:r>
            <a:endParaRPr kumimoji="0" lang="en-CA" altLang="en-US" sz="3000" i="1" dirty="0">
              <a:solidFill>
                <a:srgbClr val="000000"/>
              </a:solidFill>
              <a:latin typeface="Calibri" panose="020F0502020204030204"/>
              <a:ea typeface="+mn-ea"/>
              <a:cs typeface="+mn-cs"/>
            </a:endParaRPr>
          </a:p>
        </p:txBody>
      </p:sp>
    </p:spTree>
    <p:extLst>
      <p:ext uri="{BB962C8B-B14F-4D97-AF65-F5344CB8AC3E}">
        <p14:creationId xmlns:p14="http://schemas.microsoft.com/office/powerpoint/2010/main" val="253625459"/>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000897" y="1371745"/>
            <a:ext cx="7191632" cy="17227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6453"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FFFFFF"/>
                </a:solidFill>
                <a:latin typeface="Arial" panose="020B0604020202020204" pitchFamily="34" charset="0"/>
                <a:ea typeface="Microsoft YaHei" panose="020B0503020204020204" pitchFamily="34" charset="-122"/>
              </a:defRPr>
            </a:lvl9pPr>
          </a:lstStyle>
          <a:p>
            <a:pPr algn="ctr" fontAlgn="auto">
              <a:spcBef>
                <a:spcPts val="0"/>
              </a:spcBef>
              <a:spcAft>
                <a:spcPts val="0"/>
              </a:spcAft>
            </a:pPr>
            <a:r>
              <a:rPr kumimoji="0" lang="en-CA" altLang="en-US" sz="2994" dirty="0">
                <a:solidFill>
                  <a:srgbClr val="000000"/>
                </a:solidFill>
                <a:latin typeface="Calibri" panose="020F0502020204030204"/>
                <a:cs typeface="+mn-cs"/>
              </a:rPr>
              <a:t>“Don’t Try to Evaluate Your Own Game*”</a:t>
            </a:r>
          </a:p>
          <a:p>
            <a:pPr algn="ctr" fontAlgn="auto">
              <a:spcBef>
                <a:spcPts val="0"/>
              </a:spcBef>
              <a:spcAft>
                <a:spcPts val="0"/>
              </a:spcAft>
            </a:pPr>
            <a:endParaRPr kumimoji="0" lang="en-CA" altLang="en-US" sz="2994" dirty="0">
              <a:solidFill>
                <a:srgbClr val="000000"/>
              </a:solidFill>
              <a:latin typeface="Calibri" panose="020F0502020204030204"/>
              <a:cs typeface="+mn-cs"/>
            </a:endParaRPr>
          </a:p>
          <a:p>
            <a:pPr algn="ctr" fontAlgn="auto">
              <a:spcBef>
                <a:spcPts val="0"/>
              </a:spcBef>
              <a:spcAft>
                <a:spcPts val="0"/>
              </a:spcAft>
            </a:pPr>
            <a:r>
              <a:rPr kumimoji="0" lang="en-CA" altLang="en-US" sz="2994" dirty="0">
                <a:solidFill>
                  <a:srgbClr val="000000"/>
                </a:solidFill>
                <a:latin typeface="Calibri" panose="020F0502020204030204"/>
                <a:cs typeface="+mn-cs"/>
              </a:rPr>
              <a:t>*</a:t>
            </a:r>
            <a:r>
              <a:rPr kumimoji="0" lang="en-CA" altLang="en-US" sz="2994" dirty="0">
                <a:solidFill>
                  <a:srgbClr val="FF0000"/>
                </a:solidFill>
                <a:latin typeface="Calibri" panose="020F0502020204030204"/>
                <a:cs typeface="+mn-cs"/>
              </a:rPr>
              <a:t>but only you know what it should be</a:t>
            </a:r>
          </a:p>
        </p:txBody>
      </p:sp>
      <p:sp>
        <p:nvSpPr>
          <p:cNvPr id="3074" name="Text Box 2"/>
          <p:cNvSpPr txBox="1">
            <a:spLocks noChangeArrowheads="1"/>
          </p:cNvSpPr>
          <p:nvPr/>
        </p:nvSpPr>
        <p:spPr bwMode="auto">
          <a:xfrm>
            <a:off x="1290617" y="3735033"/>
            <a:ext cx="3134489" cy="11060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6453"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algn="ctr" fontAlgn="auto">
              <a:spcBef>
                <a:spcPts val="0"/>
              </a:spcBef>
              <a:spcAft>
                <a:spcPts val="0"/>
              </a:spcAft>
            </a:pPr>
            <a:r>
              <a:rPr kumimoji="0" lang="en-CA" altLang="en-US" sz="1905" dirty="0">
                <a:solidFill>
                  <a:srgbClr val="000000"/>
                </a:solidFill>
                <a:latin typeface="Calibri" panose="020F0502020204030204"/>
                <a:cs typeface="+mn-cs"/>
              </a:rPr>
              <a:t>Nels Anderson</a:t>
            </a:r>
          </a:p>
          <a:p>
            <a:pPr algn="ctr" fontAlgn="auto">
              <a:spcBef>
                <a:spcPts val="0"/>
              </a:spcBef>
              <a:spcAft>
                <a:spcPts val="0"/>
              </a:spcAft>
            </a:pPr>
            <a:r>
              <a:rPr kumimoji="0" lang="en-CA" altLang="en-US" sz="1905" dirty="0">
                <a:solidFill>
                  <a:srgbClr val="000000"/>
                </a:solidFill>
                <a:latin typeface="Calibri" panose="020F0502020204030204"/>
                <a:cs typeface="+mn-cs"/>
              </a:rPr>
              <a:t>nels.anderson@gmail.com</a:t>
            </a:r>
          </a:p>
          <a:p>
            <a:pPr algn="ctr" fontAlgn="auto">
              <a:spcBef>
                <a:spcPts val="0"/>
              </a:spcBef>
              <a:spcAft>
                <a:spcPts val="0"/>
              </a:spcAft>
            </a:pPr>
            <a:r>
              <a:rPr kumimoji="0" lang="en-CA" altLang="en-US" sz="1905" dirty="0">
                <a:solidFill>
                  <a:srgbClr val="000000"/>
                </a:solidFill>
                <a:latin typeface="Calibri" panose="020F0502020204030204"/>
                <a:cs typeface="+mn-cs"/>
              </a:rPr>
              <a:t>http://www.above49.ca</a:t>
            </a:r>
            <a:br>
              <a:rPr kumimoji="0" lang="en-CA" altLang="en-US" sz="1905" dirty="0">
                <a:solidFill>
                  <a:srgbClr val="000000"/>
                </a:solidFill>
                <a:latin typeface="Calibri" panose="020F0502020204030204"/>
                <a:cs typeface="+mn-cs"/>
              </a:rPr>
            </a:br>
            <a:r>
              <a:rPr kumimoji="0" lang="en-CA" altLang="en-US" sz="1905" dirty="0">
                <a:solidFill>
                  <a:srgbClr val="000000"/>
                </a:solidFill>
                <a:latin typeface="Calibri" panose="020F0502020204030204"/>
                <a:cs typeface="+mn-cs"/>
              </a:rPr>
              <a:t>@</a:t>
            </a:r>
            <a:r>
              <a:rPr kumimoji="0" lang="en-CA" altLang="en-US" sz="1905" dirty="0" err="1">
                <a:solidFill>
                  <a:srgbClr val="000000"/>
                </a:solidFill>
                <a:latin typeface="Calibri" panose="020F0502020204030204"/>
                <a:cs typeface="+mn-cs"/>
              </a:rPr>
              <a:t>nelsormensch</a:t>
            </a:r>
            <a:endParaRPr kumimoji="0" lang="en-CA" altLang="en-US" sz="1905" dirty="0">
              <a:solidFill>
                <a:srgbClr val="000000"/>
              </a:solidFill>
              <a:latin typeface="Calibri" panose="020F0502020204030204"/>
              <a:cs typeface="+mn-cs"/>
            </a:endParaRPr>
          </a:p>
        </p:txBody>
      </p:sp>
      <p:sp>
        <p:nvSpPr>
          <p:cNvPr id="3075" name="Text Box 3"/>
          <p:cNvSpPr txBox="1">
            <a:spLocks noChangeArrowheads="1"/>
          </p:cNvSpPr>
          <p:nvPr/>
        </p:nvSpPr>
        <p:spPr bwMode="auto">
          <a:xfrm>
            <a:off x="1264695" y="4531077"/>
            <a:ext cx="1224848" cy="2970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kumimoji="0" lang="en-CA" sz="1225">
              <a:solidFill>
                <a:prstClr val="black"/>
              </a:solidFill>
              <a:latin typeface="Calibri" panose="020F0502020204030204"/>
              <a:ea typeface="+mn-ea"/>
              <a:cs typeface="+mn-cs"/>
            </a:endParaRPr>
          </a:p>
        </p:txBody>
      </p:sp>
      <p:pic>
        <p:nvPicPr>
          <p:cNvPr id="307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07090" y="4595883"/>
            <a:ext cx="367238" cy="3758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7" name="Text Box 5"/>
          <p:cNvSpPr txBox="1">
            <a:spLocks noChangeArrowheads="1"/>
          </p:cNvSpPr>
          <p:nvPr/>
        </p:nvSpPr>
        <p:spPr bwMode="auto">
          <a:xfrm>
            <a:off x="1485037" y="326195"/>
            <a:ext cx="6168527" cy="8565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fontAlgn="auto">
              <a:spcBef>
                <a:spcPts val="0"/>
              </a:spcBef>
              <a:spcAft>
                <a:spcPts val="0"/>
              </a:spcAft>
            </a:pPr>
            <a:r>
              <a:rPr kumimoji="0" lang="en-CA" sz="2700" dirty="0">
                <a:solidFill>
                  <a:prstClr val="black"/>
                </a:solidFill>
                <a:latin typeface="Calibri" panose="020F0502020204030204"/>
                <a:ea typeface="+mn-ea"/>
                <a:cs typeface="+mn-cs"/>
              </a:rPr>
              <a:t>Game Design Rule # {X}</a:t>
            </a:r>
          </a:p>
        </p:txBody>
      </p:sp>
      <p:pic>
        <p:nvPicPr>
          <p:cNvPr id="307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51393" y="3519010"/>
            <a:ext cx="2504783" cy="13555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7836690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2400" y="1157228"/>
            <a:ext cx="89154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6000" b="1" dirty="0" smtClean="0">
                <a:solidFill>
                  <a:srgbClr val="FFFFFF"/>
                </a:solidFill>
              </a:rPr>
              <a:t>Game design rules are personal, not universal.</a:t>
            </a:r>
          </a:p>
          <a:p>
            <a:pPr algn="ctr" eaLnBrk="1" hangingPunct="1"/>
            <a:r>
              <a:rPr kumimoji="0" lang="en-US" altLang="en-US" sz="6000" b="1" dirty="0" smtClean="0">
                <a:solidFill>
                  <a:srgbClr val="FFFFFF"/>
                </a:solidFill>
                <a:ea typeface="+mn-ea"/>
              </a:rPr>
              <a:t>What are yours?</a:t>
            </a:r>
          </a:p>
        </p:txBody>
      </p:sp>
    </p:spTree>
    <p:extLst>
      <p:ext uri="{BB962C8B-B14F-4D97-AF65-F5344CB8AC3E}">
        <p14:creationId xmlns:p14="http://schemas.microsoft.com/office/powerpoint/2010/main" val="3144490005"/>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5"/>
          <p:cNvSpPr>
            <a:spLocks noChangeArrowheads="1"/>
          </p:cNvSpPr>
          <p:nvPr/>
        </p:nvSpPr>
        <p:spPr bwMode="auto">
          <a:xfrm>
            <a:off x="-53627" y="-182932"/>
            <a:ext cx="9248775" cy="1006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kumimoji="0" lang="en-US" altLang="en-US" sz="4000" dirty="0" smtClean="0">
                <a:solidFill>
                  <a:srgbClr val="FFFFFF"/>
                </a:solidFill>
                <a:latin typeface="Rockwell Extra Bold" panose="02060903040505020403" pitchFamily="18" charset="0"/>
                <a:ea typeface="+mn-ea"/>
              </a:rPr>
              <a:t>Rules   of   the   Game</a:t>
            </a:r>
          </a:p>
        </p:txBody>
      </p:sp>
      <p:sp>
        <p:nvSpPr>
          <p:cNvPr id="4099" name="Rectangle 7"/>
          <p:cNvSpPr>
            <a:spLocks noChangeArrowheads="1"/>
          </p:cNvSpPr>
          <p:nvPr/>
        </p:nvSpPr>
        <p:spPr bwMode="auto">
          <a:xfrm>
            <a:off x="-154162" y="867278"/>
            <a:ext cx="3195648" cy="382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80000"/>
              </a:lnSpc>
              <a:spcBef>
                <a:spcPct val="20000"/>
              </a:spcBef>
            </a:pPr>
            <a:r>
              <a:rPr kumimoji="0" lang="en-US" altLang="en-US" b="1" dirty="0" smtClean="0">
                <a:solidFill>
                  <a:srgbClr val="FFFFFF"/>
                </a:solidFill>
              </a:rPr>
              <a:t>Laralyn McWilliams</a:t>
            </a:r>
          </a:p>
          <a:p>
            <a:pPr algn="r">
              <a:lnSpc>
                <a:spcPct val="80000"/>
              </a:lnSpc>
              <a:spcBef>
                <a:spcPct val="20000"/>
              </a:spcBef>
            </a:pPr>
            <a:r>
              <a:rPr kumimoji="0" lang="en-US" altLang="en-US" sz="1700" b="1" dirty="0" smtClean="0">
                <a:solidFill>
                  <a:srgbClr val="FFFFFF"/>
                </a:solidFill>
              </a:rPr>
              <a:t>@</a:t>
            </a:r>
            <a:r>
              <a:rPr kumimoji="0" lang="en-US" altLang="en-US" sz="1700" b="1" dirty="0" err="1" smtClean="0">
                <a:solidFill>
                  <a:srgbClr val="FFFFFF"/>
                </a:solidFill>
              </a:rPr>
              <a:t>laralyn</a:t>
            </a:r>
            <a:endParaRPr kumimoji="0" lang="en-US" altLang="en-US" sz="1700" b="1" dirty="0" smtClean="0">
              <a:solidFill>
                <a:srgbClr val="FFFFFF"/>
              </a:solidFill>
            </a:endParaRPr>
          </a:p>
          <a:p>
            <a:pPr algn="r">
              <a:lnSpc>
                <a:spcPct val="80000"/>
              </a:lnSpc>
              <a:spcBef>
                <a:spcPct val="20000"/>
              </a:spcBef>
            </a:pPr>
            <a:endParaRPr kumimoji="0" lang="en-US" altLang="en-US" sz="600" b="1" dirty="0">
              <a:solidFill>
                <a:srgbClr val="FFFFFF"/>
              </a:solidFill>
            </a:endParaRPr>
          </a:p>
          <a:p>
            <a:pPr algn="r">
              <a:lnSpc>
                <a:spcPct val="80000"/>
              </a:lnSpc>
              <a:spcBef>
                <a:spcPct val="20000"/>
              </a:spcBef>
            </a:pPr>
            <a:r>
              <a:rPr kumimoji="0" lang="en-US" altLang="en-US" b="1" dirty="0">
                <a:solidFill>
                  <a:srgbClr val="FFFFFF"/>
                </a:solidFill>
              </a:rPr>
              <a:t>Chris </a:t>
            </a:r>
            <a:r>
              <a:rPr kumimoji="0" lang="en-US" altLang="en-US" b="1" dirty="0" err="1">
                <a:solidFill>
                  <a:srgbClr val="FFFFFF"/>
                </a:solidFill>
              </a:rPr>
              <a:t>Avellone</a:t>
            </a:r>
            <a:endParaRPr kumimoji="0" lang="en-US" altLang="en-US" b="1" dirty="0">
              <a:solidFill>
                <a:srgbClr val="FFFFFF"/>
              </a:solidFill>
            </a:endParaRPr>
          </a:p>
          <a:p>
            <a:pPr algn="r">
              <a:lnSpc>
                <a:spcPct val="80000"/>
              </a:lnSpc>
              <a:spcBef>
                <a:spcPct val="20000"/>
              </a:spcBef>
            </a:pPr>
            <a:r>
              <a:rPr kumimoji="0" lang="en-US" altLang="en-US" sz="1700" b="1" dirty="0">
                <a:solidFill>
                  <a:srgbClr val="FFFFFF"/>
                </a:solidFill>
              </a:rPr>
              <a:t>@</a:t>
            </a:r>
            <a:r>
              <a:rPr kumimoji="0" lang="en-US" altLang="en-US" sz="1700" b="1" dirty="0" err="1" smtClean="0">
                <a:solidFill>
                  <a:srgbClr val="FFFFFF"/>
                </a:solidFill>
              </a:rPr>
              <a:t>ChrisAvellone</a:t>
            </a:r>
            <a:endParaRPr kumimoji="0" lang="en-US" altLang="en-US" sz="1700" b="1" dirty="0" smtClean="0">
              <a:solidFill>
                <a:srgbClr val="FFFFFF"/>
              </a:solidFill>
            </a:endParaRPr>
          </a:p>
          <a:p>
            <a:pPr algn="r">
              <a:lnSpc>
                <a:spcPct val="80000"/>
              </a:lnSpc>
              <a:spcBef>
                <a:spcPct val="20000"/>
              </a:spcBef>
            </a:pPr>
            <a:endParaRPr kumimoji="0" lang="en-US" altLang="en-US" sz="600" b="1" dirty="0">
              <a:solidFill>
                <a:srgbClr val="FFFFFF"/>
              </a:solidFill>
            </a:endParaRPr>
          </a:p>
          <a:p>
            <a:pPr algn="r">
              <a:lnSpc>
                <a:spcPct val="80000"/>
              </a:lnSpc>
              <a:spcBef>
                <a:spcPct val="20000"/>
              </a:spcBef>
            </a:pPr>
            <a:r>
              <a:rPr kumimoji="0" lang="en-US" altLang="en-US" b="1" dirty="0" smtClean="0">
                <a:solidFill>
                  <a:srgbClr val="FFFFFF"/>
                </a:solidFill>
              </a:rPr>
              <a:t>Dan </a:t>
            </a:r>
            <a:r>
              <a:rPr kumimoji="0" lang="en-US" altLang="en-US" b="1" dirty="0">
                <a:solidFill>
                  <a:srgbClr val="FFFFFF"/>
                </a:solidFill>
              </a:rPr>
              <a:t>Teasdale</a:t>
            </a:r>
          </a:p>
          <a:p>
            <a:pPr algn="r">
              <a:lnSpc>
                <a:spcPct val="80000"/>
              </a:lnSpc>
              <a:spcBef>
                <a:spcPct val="20000"/>
              </a:spcBef>
            </a:pPr>
            <a:r>
              <a:rPr kumimoji="0" lang="en-US" altLang="en-US" sz="1700" b="1" dirty="0">
                <a:solidFill>
                  <a:srgbClr val="FFFFFF"/>
                </a:solidFill>
              </a:rPr>
              <a:t>@</a:t>
            </a:r>
            <a:r>
              <a:rPr kumimoji="0" lang="en-US" altLang="en-US" sz="1700" b="1" dirty="0" err="1">
                <a:solidFill>
                  <a:srgbClr val="FFFFFF"/>
                </a:solidFill>
              </a:rPr>
              <a:t>deliciousbees</a:t>
            </a:r>
            <a:endParaRPr kumimoji="0" lang="en-US" altLang="en-US" sz="1700" b="1" dirty="0">
              <a:solidFill>
                <a:srgbClr val="FFFFFF"/>
              </a:solidFill>
            </a:endParaRPr>
          </a:p>
          <a:p>
            <a:pPr algn="r">
              <a:lnSpc>
                <a:spcPct val="80000"/>
              </a:lnSpc>
              <a:spcBef>
                <a:spcPct val="20000"/>
              </a:spcBef>
            </a:pPr>
            <a:endParaRPr kumimoji="0" lang="en-US" altLang="en-US" sz="600" b="1" dirty="0">
              <a:solidFill>
                <a:srgbClr val="FFFFFF"/>
              </a:solidFill>
            </a:endParaRPr>
          </a:p>
          <a:p>
            <a:pPr algn="r">
              <a:lnSpc>
                <a:spcPct val="80000"/>
              </a:lnSpc>
              <a:spcBef>
                <a:spcPct val="20000"/>
              </a:spcBef>
            </a:pPr>
            <a:r>
              <a:rPr kumimoji="0" lang="en-US" altLang="en-US" b="1" dirty="0">
                <a:solidFill>
                  <a:srgbClr val="FFFFFF"/>
                </a:solidFill>
              </a:rPr>
              <a:t>Kim McAuliffe </a:t>
            </a:r>
          </a:p>
          <a:p>
            <a:pPr algn="r">
              <a:lnSpc>
                <a:spcPct val="80000"/>
              </a:lnSpc>
              <a:spcBef>
                <a:spcPct val="20000"/>
              </a:spcBef>
            </a:pPr>
            <a:r>
              <a:rPr kumimoji="0" lang="en-US" altLang="en-US" sz="1700" b="1" dirty="0">
                <a:solidFill>
                  <a:srgbClr val="FFFFFF"/>
                </a:solidFill>
              </a:rPr>
              <a:t>@</a:t>
            </a:r>
            <a:r>
              <a:rPr kumimoji="0" lang="en-US" altLang="en-US" sz="1700" b="1" dirty="0" err="1" smtClean="0">
                <a:solidFill>
                  <a:srgbClr val="FFFFFF"/>
                </a:solidFill>
              </a:rPr>
              <a:t>EnameledKoi</a:t>
            </a:r>
            <a:endParaRPr kumimoji="0" lang="en-US" altLang="en-US" sz="1700" b="1" dirty="0" smtClean="0">
              <a:solidFill>
                <a:srgbClr val="FFFFFF"/>
              </a:solidFill>
            </a:endParaRPr>
          </a:p>
          <a:p>
            <a:pPr algn="r">
              <a:lnSpc>
                <a:spcPct val="80000"/>
              </a:lnSpc>
              <a:spcBef>
                <a:spcPct val="20000"/>
              </a:spcBef>
            </a:pPr>
            <a:endParaRPr kumimoji="0" lang="en-US" altLang="en-US" sz="600" b="1" dirty="0">
              <a:solidFill>
                <a:srgbClr val="FFFFFF"/>
              </a:solidFill>
            </a:endParaRPr>
          </a:p>
          <a:p>
            <a:pPr algn="r">
              <a:lnSpc>
                <a:spcPct val="80000"/>
              </a:lnSpc>
              <a:spcBef>
                <a:spcPct val="20000"/>
              </a:spcBef>
            </a:pPr>
            <a:r>
              <a:rPr kumimoji="0" lang="en-US" altLang="en-US" b="1" dirty="0" err="1" smtClean="0">
                <a:solidFill>
                  <a:srgbClr val="FFFFFF"/>
                </a:solidFill>
              </a:rPr>
              <a:t>Nels</a:t>
            </a:r>
            <a:r>
              <a:rPr kumimoji="0" lang="en-US" altLang="en-US" b="1" dirty="0" smtClean="0">
                <a:solidFill>
                  <a:srgbClr val="FFFFFF"/>
                </a:solidFill>
              </a:rPr>
              <a:t> Anderson</a:t>
            </a:r>
            <a:endParaRPr kumimoji="0" lang="en-US" altLang="en-US" b="1" dirty="0">
              <a:solidFill>
                <a:srgbClr val="FFFFFF"/>
              </a:solidFill>
            </a:endParaRPr>
          </a:p>
          <a:p>
            <a:pPr algn="r">
              <a:lnSpc>
                <a:spcPct val="80000"/>
              </a:lnSpc>
              <a:spcBef>
                <a:spcPct val="20000"/>
              </a:spcBef>
            </a:pPr>
            <a:r>
              <a:rPr kumimoji="0" lang="en-US" altLang="en-US" sz="1700" b="1" dirty="0" smtClean="0">
                <a:solidFill>
                  <a:srgbClr val="FFFFFF"/>
                </a:solidFill>
                <a:ea typeface="+mn-ea"/>
              </a:rPr>
              <a:t>@</a:t>
            </a:r>
            <a:r>
              <a:rPr kumimoji="0" lang="en-US" altLang="en-US" sz="1700" b="1" dirty="0" err="1" smtClean="0">
                <a:solidFill>
                  <a:srgbClr val="FFFFFF"/>
                </a:solidFill>
                <a:ea typeface="+mn-ea"/>
              </a:rPr>
              <a:t>nelsormensch</a:t>
            </a:r>
            <a:endParaRPr kumimoji="0" lang="en-US" altLang="en-US" sz="1700" b="1" dirty="0" smtClean="0">
              <a:solidFill>
                <a:srgbClr val="FFFFFF"/>
              </a:solidFill>
              <a:ea typeface="+mn-ea"/>
            </a:endParaRPr>
          </a:p>
          <a:p>
            <a:pPr algn="r">
              <a:lnSpc>
                <a:spcPct val="80000"/>
              </a:lnSpc>
              <a:spcBef>
                <a:spcPct val="20000"/>
              </a:spcBef>
            </a:pPr>
            <a:endParaRPr kumimoji="0" lang="en-US" altLang="en-US" sz="600" b="1" dirty="0" smtClean="0">
              <a:solidFill>
                <a:srgbClr val="FFFFFF"/>
              </a:solidFill>
              <a:ea typeface="+mn-ea"/>
            </a:endParaRPr>
          </a:p>
          <a:p>
            <a:pPr algn="r">
              <a:lnSpc>
                <a:spcPct val="80000"/>
              </a:lnSpc>
              <a:spcBef>
                <a:spcPct val="20000"/>
              </a:spcBef>
            </a:pPr>
            <a:endParaRPr kumimoji="0" lang="en-US" altLang="en-US" sz="1700" b="1" dirty="0" smtClean="0">
              <a:solidFill>
                <a:srgbClr val="FFFFFF"/>
              </a:solidFill>
              <a:ea typeface="+mn-ea"/>
            </a:endParaRPr>
          </a:p>
          <a:p>
            <a:pPr algn="r">
              <a:lnSpc>
                <a:spcPct val="80000"/>
              </a:lnSpc>
              <a:spcBef>
                <a:spcPct val="20000"/>
              </a:spcBef>
            </a:pPr>
            <a:endParaRPr kumimoji="0" lang="en-US" altLang="en-US" sz="1000" b="1" dirty="0" smtClean="0">
              <a:solidFill>
                <a:srgbClr val="FFFFFF"/>
              </a:solidFill>
              <a:ea typeface="+mn-ea"/>
            </a:endParaRPr>
          </a:p>
          <a:p>
            <a:pPr algn="r">
              <a:lnSpc>
                <a:spcPct val="80000"/>
              </a:lnSpc>
              <a:spcBef>
                <a:spcPct val="20000"/>
              </a:spcBef>
            </a:pPr>
            <a:endParaRPr kumimoji="0" lang="en-US" altLang="en-US" sz="1800" b="1" dirty="0" smtClean="0">
              <a:solidFill>
                <a:srgbClr val="FFFFFF"/>
              </a:solidFill>
              <a:ea typeface="+mn-ea"/>
            </a:endParaRPr>
          </a:p>
          <a:p>
            <a:pPr algn="r">
              <a:lnSpc>
                <a:spcPct val="80000"/>
              </a:lnSpc>
              <a:spcBef>
                <a:spcPct val="20000"/>
              </a:spcBef>
            </a:pPr>
            <a:endParaRPr kumimoji="0" lang="en-US" altLang="en-US" sz="1800" b="1" dirty="0" smtClean="0">
              <a:solidFill>
                <a:srgbClr val="FFFFFF"/>
              </a:solidFill>
              <a:ea typeface="+mn-ea"/>
            </a:endParaRPr>
          </a:p>
          <a:p>
            <a:pPr>
              <a:lnSpc>
                <a:spcPct val="80000"/>
              </a:lnSpc>
              <a:spcBef>
                <a:spcPct val="20000"/>
              </a:spcBef>
              <a:buFontTx/>
              <a:buChar char="•"/>
            </a:pPr>
            <a:endParaRPr kumimoji="0" lang="en-US" altLang="en-US" sz="1800" b="1" dirty="0" smtClean="0">
              <a:solidFill>
                <a:srgbClr val="FFFFFF"/>
              </a:solidFill>
              <a:ea typeface="+mn-ea"/>
            </a:endParaRPr>
          </a:p>
          <a:p>
            <a:pPr>
              <a:lnSpc>
                <a:spcPct val="80000"/>
              </a:lnSpc>
              <a:spcBef>
                <a:spcPct val="20000"/>
              </a:spcBef>
              <a:buFontTx/>
              <a:buChar char="•"/>
            </a:pPr>
            <a:endParaRPr kumimoji="0" lang="en-US" altLang="en-US" sz="1800" b="1" dirty="0" smtClean="0">
              <a:solidFill>
                <a:srgbClr val="FFFFFF"/>
              </a:solidFill>
              <a:ea typeface="+mn-ea"/>
            </a:endParaRPr>
          </a:p>
          <a:p>
            <a:pPr>
              <a:lnSpc>
                <a:spcPct val="80000"/>
              </a:lnSpc>
              <a:spcBef>
                <a:spcPct val="20000"/>
              </a:spcBef>
              <a:buFontTx/>
              <a:buChar char="•"/>
            </a:pPr>
            <a:endParaRPr kumimoji="0" lang="en-US" altLang="en-US" sz="1800" b="1" dirty="0" smtClean="0">
              <a:solidFill>
                <a:srgbClr val="FFFFFF"/>
              </a:solidFill>
              <a:ea typeface="+mn-ea"/>
            </a:endParaRPr>
          </a:p>
        </p:txBody>
      </p:sp>
      <p:sp>
        <p:nvSpPr>
          <p:cNvPr id="4102" name="Rectangle 17"/>
          <p:cNvSpPr>
            <a:spLocks noChangeArrowheads="1"/>
          </p:cNvSpPr>
          <p:nvPr/>
        </p:nvSpPr>
        <p:spPr bwMode="auto">
          <a:xfrm>
            <a:off x="38089" y="490286"/>
            <a:ext cx="9105911" cy="409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spcBef>
                <a:spcPct val="20000"/>
              </a:spcBef>
            </a:pPr>
            <a:r>
              <a:rPr kumimoji="0" lang="en-US" altLang="en-US" sz="1200" b="1" i="1" dirty="0">
                <a:solidFill>
                  <a:srgbClr val="FFFFFF"/>
                </a:solidFill>
              </a:rPr>
              <a:t>With your </a:t>
            </a:r>
            <a:r>
              <a:rPr kumimoji="0" lang="en-US" altLang="en-US" sz="1200" b="1" i="1" dirty="0" smtClean="0">
                <a:solidFill>
                  <a:srgbClr val="FFFFFF"/>
                </a:solidFill>
              </a:rPr>
              <a:t>host  </a:t>
            </a:r>
            <a:r>
              <a:rPr kumimoji="0" lang="en-US" altLang="en-US" b="1" dirty="0" smtClean="0">
                <a:solidFill>
                  <a:srgbClr val="FFFFFF"/>
                </a:solidFill>
                <a:ea typeface="+mn-ea"/>
              </a:rPr>
              <a:t>Richard Rouse III  </a:t>
            </a:r>
            <a:r>
              <a:rPr kumimoji="0" lang="en-US" altLang="en-US" sz="2200" b="1" dirty="0" smtClean="0">
                <a:solidFill>
                  <a:srgbClr val="FFFFFF"/>
                </a:solidFill>
                <a:ea typeface="+mn-ea"/>
              </a:rPr>
              <a:t>@</a:t>
            </a:r>
            <a:r>
              <a:rPr kumimoji="0" lang="en-US" altLang="en-US" sz="2200" b="1" dirty="0" err="1" smtClean="0">
                <a:solidFill>
                  <a:srgbClr val="FFFFFF"/>
                </a:solidFill>
                <a:ea typeface="+mn-ea"/>
              </a:rPr>
              <a:t>richardrouseiii</a:t>
            </a:r>
            <a:endParaRPr kumimoji="0" lang="en-US" altLang="en-US" sz="2200" b="1" dirty="0" smtClean="0">
              <a:solidFill>
                <a:srgbClr val="FFFFFF"/>
              </a:solidFill>
              <a:ea typeface="+mn-ea"/>
            </a:endParaRPr>
          </a:p>
          <a:p>
            <a:pPr algn="ctr">
              <a:lnSpc>
                <a:spcPct val="80000"/>
              </a:lnSpc>
              <a:spcBef>
                <a:spcPct val="20000"/>
              </a:spcBef>
            </a:pPr>
            <a:endParaRPr kumimoji="0" lang="en-US" altLang="en-US" sz="1700" b="1" dirty="0" smtClean="0">
              <a:solidFill>
                <a:srgbClr val="FFFFFF"/>
              </a:solidFill>
              <a:ea typeface="+mn-ea"/>
            </a:endParaRPr>
          </a:p>
          <a:p>
            <a:pPr algn="ctr">
              <a:lnSpc>
                <a:spcPct val="80000"/>
              </a:lnSpc>
              <a:spcBef>
                <a:spcPct val="20000"/>
              </a:spcBef>
            </a:pPr>
            <a:endParaRPr kumimoji="0" lang="en-US" altLang="en-US" sz="1700" b="1" dirty="0" smtClean="0">
              <a:solidFill>
                <a:srgbClr val="FFFFFF"/>
              </a:solidFill>
              <a:ea typeface="+mn-ea"/>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657725"/>
            <a:ext cx="9143980" cy="407405"/>
          </a:xfrm>
          <a:prstGeom prst="rect">
            <a:avLst/>
          </a:prstGeom>
        </p:spPr>
      </p:pic>
      <p:sp>
        <p:nvSpPr>
          <p:cNvPr id="8" name="Rectangle 7"/>
          <p:cNvSpPr>
            <a:spLocks noChangeArrowheads="1"/>
          </p:cNvSpPr>
          <p:nvPr/>
        </p:nvSpPr>
        <p:spPr bwMode="auto">
          <a:xfrm>
            <a:off x="3041486" y="962025"/>
            <a:ext cx="5181600" cy="368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spcBef>
                <a:spcPct val="20000"/>
              </a:spcBef>
            </a:pPr>
            <a:r>
              <a:rPr kumimoji="0" lang="en-US" altLang="en-US" b="1" dirty="0">
                <a:solidFill>
                  <a:srgbClr val="FFFFFF"/>
                </a:solidFill>
              </a:rPr>
              <a:t>“Make Emotional Connections”</a:t>
            </a:r>
          </a:p>
          <a:p>
            <a:pPr>
              <a:lnSpc>
                <a:spcPct val="80000"/>
              </a:lnSpc>
              <a:spcBef>
                <a:spcPct val="20000"/>
              </a:spcBef>
            </a:pPr>
            <a:endParaRPr kumimoji="0" lang="en-US" altLang="en-US" sz="1700" b="1" dirty="0" smtClean="0">
              <a:solidFill>
                <a:srgbClr val="FFFFFF"/>
              </a:solidFill>
            </a:endParaRPr>
          </a:p>
          <a:p>
            <a:pPr>
              <a:lnSpc>
                <a:spcPct val="80000"/>
              </a:lnSpc>
              <a:spcBef>
                <a:spcPct val="20000"/>
              </a:spcBef>
            </a:pPr>
            <a:endParaRPr kumimoji="0" lang="en-US" altLang="en-US" sz="600" b="1" dirty="0">
              <a:solidFill>
                <a:srgbClr val="FFFFFF"/>
              </a:solidFill>
            </a:endParaRPr>
          </a:p>
          <a:p>
            <a:pPr>
              <a:lnSpc>
                <a:spcPct val="80000"/>
              </a:lnSpc>
              <a:spcBef>
                <a:spcPct val="20000"/>
              </a:spcBef>
            </a:pPr>
            <a:r>
              <a:rPr kumimoji="0" lang="en-US" altLang="en-US" b="1" dirty="0">
                <a:solidFill>
                  <a:srgbClr val="FFFFFF"/>
                </a:solidFill>
              </a:rPr>
              <a:t>“Look for the Silver Lining”</a:t>
            </a:r>
          </a:p>
          <a:p>
            <a:pPr>
              <a:lnSpc>
                <a:spcPct val="80000"/>
              </a:lnSpc>
              <a:spcBef>
                <a:spcPct val="20000"/>
              </a:spcBef>
            </a:pPr>
            <a:endParaRPr kumimoji="0" lang="en-US" altLang="en-US" sz="1700" b="1" dirty="0">
              <a:solidFill>
                <a:srgbClr val="FFFFFF"/>
              </a:solidFill>
            </a:endParaRPr>
          </a:p>
          <a:p>
            <a:pPr>
              <a:lnSpc>
                <a:spcPct val="80000"/>
              </a:lnSpc>
              <a:spcBef>
                <a:spcPct val="20000"/>
              </a:spcBef>
            </a:pPr>
            <a:endParaRPr kumimoji="0" lang="en-US" altLang="en-US" sz="600" b="1" dirty="0">
              <a:solidFill>
                <a:srgbClr val="FFFFFF"/>
              </a:solidFill>
            </a:endParaRPr>
          </a:p>
          <a:p>
            <a:pPr>
              <a:lnSpc>
                <a:spcPct val="80000"/>
              </a:lnSpc>
              <a:spcBef>
                <a:spcPct val="20000"/>
              </a:spcBef>
            </a:pPr>
            <a:r>
              <a:rPr kumimoji="0" lang="en-US" altLang="en-US" b="1" dirty="0">
                <a:solidFill>
                  <a:srgbClr val="FFFFFF"/>
                </a:solidFill>
              </a:rPr>
              <a:t>“Chunk in Threes”</a:t>
            </a:r>
          </a:p>
          <a:p>
            <a:pPr>
              <a:lnSpc>
                <a:spcPct val="80000"/>
              </a:lnSpc>
              <a:spcBef>
                <a:spcPct val="20000"/>
              </a:spcBef>
            </a:pPr>
            <a:endParaRPr kumimoji="0" lang="en-US" altLang="en-US" sz="1700" b="1" dirty="0" smtClean="0">
              <a:solidFill>
                <a:srgbClr val="FFFFFF"/>
              </a:solidFill>
            </a:endParaRPr>
          </a:p>
          <a:p>
            <a:pPr>
              <a:lnSpc>
                <a:spcPct val="80000"/>
              </a:lnSpc>
              <a:spcBef>
                <a:spcPct val="20000"/>
              </a:spcBef>
            </a:pPr>
            <a:endParaRPr kumimoji="0" lang="en-US" altLang="en-US" sz="600" b="1" dirty="0" smtClean="0">
              <a:solidFill>
                <a:srgbClr val="FFFFFF"/>
              </a:solidFill>
            </a:endParaRPr>
          </a:p>
          <a:p>
            <a:pPr>
              <a:lnSpc>
                <a:spcPct val="80000"/>
              </a:lnSpc>
              <a:spcBef>
                <a:spcPct val="20000"/>
              </a:spcBef>
            </a:pPr>
            <a:r>
              <a:rPr kumimoji="0" lang="en-US" altLang="en-US" b="1" dirty="0" smtClean="0">
                <a:solidFill>
                  <a:srgbClr val="FFFFFF"/>
                </a:solidFill>
              </a:rPr>
              <a:t>“Fight for the Little Things”</a:t>
            </a:r>
          </a:p>
          <a:p>
            <a:pPr>
              <a:lnSpc>
                <a:spcPct val="80000"/>
              </a:lnSpc>
              <a:spcBef>
                <a:spcPct val="20000"/>
              </a:spcBef>
            </a:pPr>
            <a:endParaRPr kumimoji="0" lang="en-US" altLang="en-US" sz="1700" b="1" dirty="0">
              <a:solidFill>
                <a:srgbClr val="FFFFFF"/>
              </a:solidFill>
            </a:endParaRPr>
          </a:p>
          <a:p>
            <a:pPr>
              <a:lnSpc>
                <a:spcPct val="80000"/>
              </a:lnSpc>
              <a:spcBef>
                <a:spcPct val="20000"/>
              </a:spcBef>
            </a:pPr>
            <a:endParaRPr kumimoji="0" lang="en-US" altLang="en-US" sz="600" b="1" dirty="0" smtClean="0">
              <a:solidFill>
                <a:srgbClr val="FFFFFF"/>
              </a:solidFill>
            </a:endParaRPr>
          </a:p>
          <a:p>
            <a:pPr>
              <a:lnSpc>
                <a:spcPct val="80000"/>
              </a:lnSpc>
              <a:spcBef>
                <a:spcPct val="20000"/>
              </a:spcBef>
            </a:pPr>
            <a:r>
              <a:rPr kumimoji="0" lang="en-US" altLang="en-US" b="1" dirty="0" smtClean="0">
                <a:solidFill>
                  <a:srgbClr val="FFFFFF"/>
                </a:solidFill>
              </a:rPr>
              <a:t> </a:t>
            </a:r>
          </a:p>
          <a:p>
            <a:pPr>
              <a:lnSpc>
                <a:spcPct val="80000"/>
              </a:lnSpc>
              <a:spcBef>
                <a:spcPct val="20000"/>
              </a:spcBef>
            </a:pPr>
            <a:endParaRPr kumimoji="0" lang="en-US" altLang="en-US" sz="1700" b="1" dirty="0">
              <a:solidFill>
                <a:srgbClr val="FFFFFF"/>
              </a:solidFill>
            </a:endParaRPr>
          </a:p>
          <a:p>
            <a:pPr>
              <a:lnSpc>
                <a:spcPct val="80000"/>
              </a:lnSpc>
              <a:spcBef>
                <a:spcPct val="20000"/>
              </a:spcBef>
            </a:pPr>
            <a:endParaRPr kumimoji="0" lang="en-US" altLang="en-US" sz="1700" b="1" dirty="0" smtClean="0">
              <a:solidFill>
                <a:srgbClr val="FFFFFF"/>
              </a:solidFill>
            </a:endParaRPr>
          </a:p>
          <a:p>
            <a:pPr>
              <a:lnSpc>
                <a:spcPct val="80000"/>
              </a:lnSpc>
              <a:spcBef>
                <a:spcPct val="20000"/>
              </a:spcBef>
            </a:pPr>
            <a:endParaRPr kumimoji="0" lang="en-US" altLang="en-US" sz="1700" b="1" dirty="0">
              <a:solidFill>
                <a:srgbClr val="FFFFFF"/>
              </a:solidFill>
            </a:endParaRPr>
          </a:p>
          <a:p>
            <a:pPr>
              <a:lnSpc>
                <a:spcPct val="80000"/>
              </a:lnSpc>
              <a:spcBef>
                <a:spcPct val="20000"/>
              </a:spcBef>
            </a:pPr>
            <a:endParaRPr kumimoji="0" lang="en-US" altLang="en-US" sz="1700" b="1" dirty="0">
              <a:solidFill>
                <a:srgbClr val="FFFFFF"/>
              </a:solidFill>
            </a:endParaRPr>
          </a:p>
        </p:txBody>
      </p:sp>
      <p:sp>
        <p:nvSpPr>
          <p:cNvPr id="7" name="Rectangle 6"/>
          <p:cNvSpPr>
            <a:spLocks noChangeArrowheads="1"/>
          </p:cNvSpPr>
          <p:nvPr/>
        </p:nvSpPr>
        <p:spPr bwMode="auto">
          <a:xfrm>
            <a:off x="3034112" y="3704023"/>
            <a:ext cx="6377817" cy="368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spcBef>
                <a:spcPct val="20000"/>
              </a:spcBef>
            </a:pPr>
            <a:r>
              <a:rPr kumimoji="0" lang="en-US" altLang="en-US" b="1" dirty="0" smtClean="0">
                <a:solidFill>
                  <a:srgbClr val="FFFFFF"/>
                </a:solidFill>
              </a:rPr>
              <a:t>“Don’t Try to Evaluate Your Own Game*”</a:t>
            </a:r>
          </a:p>
          <a:p>
            <a:pPr>
              <a:lnSpc>
                <a:spcPct val="80000"/>
              </a:lnSpc>
              <a:spcBef>
                <a:spcPct val="20000"/>
              </a:spcBef>
            </a:pPr>
            <a:r>
              <a:rPr kumimoji="0" lang="en-US" altLang="en-US" sz="1900" b="1" dirty="0" smtClean="0">
                <a:solidFill>
                  <a:srgbClr val="FFFFFF"/>
                </a:solidFill>
              </a:rPr>
              <a:t>	* But Only You Know What It Should Be</a:t>
            </a:r>
            <a:endParaRPr kumimoji="0" lang="en-US" altLang="en-US" sz="1900" b="1" dirty="0">
              <a:solidFill>
                <a:srgbClr val="FFFFFF"/>
              </a:solidFill>
            </a:endParaRPr>
          </a:p>
        </p:txBody>
      </p:sp>
      <p:sp>
        <p:nvSpPr>
          <p:cNvPr id="9" name="TextBox 8"/>
          <p:cNvSpPr txBox="1"/>
          <p:nvPr/>
        </p:nvSpPr>
        <p:spPr>
          <a:xfrm>
            <a:off x="44352" y="4310815"/>
            <a:ext cx="9002257" cy="523220"/>
          </a:xfrm>
          <a:prstGeom prst="rect">
            <a:avLst/>
          </a:prstGeom>
          <a:noFill/>
        </p:spPr>
        <p:txBody>
          <a:bodyPr wrap="square" rtlCol="0">
            <a:spAutoFit/>
          </a:bodyPr>
          <a:lstStyle/>
          <a:p>
            <a:pPr algn="ctr"/>
            <a:r>
              <a:rPr lang="en-US" sz="2800" dirty="0" smtClean="0">
                <a:solidFill>
                  <a:schemeClr val="bg1"/>
                </a:solidFill>
                <a:latin typeface="Arial Black"/>
              </a:rPr>
              <a:t>Slides at: www.paranoidproductions.com</a:t>
            </a:r>
          </a:p>
        </p:txBody>
      </p:sp>
      <p:cxnSp>
        <p:nvCxnSpPr>
          <p:cNvPr id="3" name="Straight Connector 2"/>
          <p:cNvCxnSpPr/>
          <p:nvPr/>
        </p:nvCxnSpPr>
        <p:spPr>
          <a:xfrm>
            <a:off x="116304" y="867278"/>
            <a:ext cx="889420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23655" y="4383007"/>
            <a:ext cx="889420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63046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goretastic.com/images/screenshots/left4dead/left4dead1-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890" y="-1"/>
            <a:ext cx="9161890" cy="51535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8231590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endParaRPr lang="en-US"/>
          </a:p>
        </p:txBody>
      </p:sp>
      <p:pic>
        <p:nvPicPr>
          <p:cNvPr id="33794" name="Picture 2" descr="http://wallpapers-diq.com/wallpapers/18/Full_Spectrum_Warrio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3000" y="2816"/>
            <a:ext cx="6854245" cy="514068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667008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838200" y="1123950"/>
            <a:ext cx="5410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4000" b="1" dirty="0" smtClean="0">
                <a:solidFill>
                  <a:schemeClr val="bg1"/>
                </a:solidFill>
              </a:rPr>
              <a:t>“Form follows</a:t>
            </a:r>
          </a:p>
          <a:p>
            <a:pPr eaLnBrk="1" hangingPunct="1"/>
            <a:r>
              <a:rPr lang="en-US" sz="4000" b="1" dirty="0" smtClean="0">
                <a:solidFill>
                  <a:schemeClr val="bg1"/>
                </a:solidFill>
              </a:rPr>
              <a:t>  function.”</a:t>
            </a:r>
            <a:endParaRPr kumimoji="0" lang="en-US" altLang="en-US" sz="4000" b="1" dirty="0" smtClean="0">
              <a:solidFill>
                <a:schemeClr val="bg1"/>
              </a:solidFill>
              <a:ea typeface="+mn-ea"/>
            </a:endParaRPr>
          </a:p>
          <a:p>
            <a:pPr eaLnBrk="1" hangingPunct="1"/>
            <a:r>
              <a:rPr kumimoji="0" lang="en-US" altLang="en-US" sz="4000" b="1" dirty="0" smtClean="0">
                <a:solidFill>
                  <a:schemeClr val="bg1"/>
                </a:solidFill>
                <a:ea typeface="+mn-ea"/>
              </a:rPr>
              <a:t>   - Louis Sullivan</a:t>
            </a:r>
            <a:endParaRPr kumimoji="0" lang="en-US" altLang="en-US" sz="4000" b="1" i="1" dirty="0" smtClean="0">
              <a:solidFill>
                <a:schemeClr val="bg1"/>
              </a:solidFill>
              <a:ea typeface="+mn-ea"/>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67400" y="895350"/>
            <a:ext cx="2514600" cy="3947922"/>
          </a:xfrm>
          <a:prstGeom prst="rect">
            <a:avLst/>
          </a:prstGeom>
        </p:spPr>
      </p:pic>
    </p:spTree>
    <p:extLst>
      <p:ext uri="{BB962C8B-B14F-4D97-AF65-F5344CB8AC3E}">
        <p14:creationId xmlns:p14="http://schemas.microsoft.com/office/powerpoint/2010/main" val="9576575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352800" y="361950"/>
            <a:ext cx="2362200" cy="27432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smtClean="0">
                <a:solidFill>
                  <a:prstClr val="white"/>
                </a:solidFill>
              </a:rPr>
              <a:t>NEEDS</a:t>
            </a:r>
          </a:p>
          <a:p>
            <a:pPr algn="ctr"/>
            <a:r>
              <a:rPr lang="en-US" sz="1600" b="1" dirty="0" smtClean="0">
                <a:solidFill>
                  <a:prstClr val="white"/>
                </a:solidFill>
              </a:rPr>
              <a:t>Relationship</a:t>
            </a:r>
          </a:p>
          <a:p>
            <a:pPr algn="ctr"/>
            <a:r>
              <a:rPr lang="en-US" sz="1600" b="1" dirty="0" smtClean="0">
                <a:solidFill>
                  <a:prstClr val="white"/>
                </a:solidFill>
              </a:rPr>
              <a:t>Skill</a:t>
            </a:r>
          </a:p>
          <a:p>
            <a:pPr algn="ctr"/>
            <a:r>
              <a:rPr lang="en-US" sz="1600" b="1" dirty="0" smtClean="0">
                <a:solidFill>
                  <a:prstClr val="white"/>
                </a:solidFill>
              </a:rPr>
              <a:t>Ownership</a:t>
            </a:r>
          </a:p>
          <a:p>
            <a:pPr algn="ctr"/>
            <a:r>
              <a:rPr lang="en-US" sz="1600" b="1" dirty="0" smtClean="0">
                <a:solidFill>
                  <a:prstClr val="white"/>
                </a:solidFill>
              </a:rPr>
              <a:t>Information</a:t>
            </a:r>
          </a:p>
          <a:p>
            <a:pPr algn="ctr"/>
            <a:r>
              <a:rPr lang="en-US" sz="1600" b="1" dirty="0" smtClean="0">
                <a:solidFill>
                  <a:prstClr val="white"/>
                </a:solidFill>
              </a:rPr>
              <a:t>Progress</a:t>
            </a:r>
          </a:p>
          <a:p>
            <a:pPr algn="ctr"/>
            <a:r>
              <a:rPr lang="en-US" sz="1600" b="1" dirty="0" smtClean="0">
                <a:solidFill>
                  <a:prstClr val="white"/>
                </a:solidFill>
              </a:rPr>
              <a:t>Social Status</a:t>
            </a:r>
          </a:p>
          <a:p>
            <a:pPr algn="ctr"/>
            <a:r>
              <a:rPr lang="en-US" sz="1600" b="1" dirty="0" smtClean="0">
                <a:solidFill>
                  <a:prstClr val="white"/>
                </a:solidFill>
              </a:rPr>
              <a:t>Individuality</a:t>
            </a:r>
          </a:p>
          <a:p>
            <a:pPr algn="ctr"/>
            <a:r>
              <a:rPr lang="en-US" sz="1600" b="1" dirty="0" smtClean="0">
                <a:solidFill>
                  <a:prstClr val="white"/>
                </a:solidFill>
              </a:rPr>
              <a:t>Escapism</a:t>
            </a:r>
            <a:endParaRPr lang="en-US" sz="1600" b="1" dirty="0">
              <a:solidFill>
                <a:prstClr val="white"/>
              </a:solidFill>
            </a:endParaRPr>
          </a:p>
        </p:txBody>
      </p:sp>
      <p:sp>
        <p:nvSpPr>
          <p:cNvPr id="8" name="Rectangle 7"/>
          <p:cNvSpPr/>
          <p:nvPr/>
        </p:nvSpPr>
        <p:spPr>
          <a:xfrm>
            <a:off x="685800" y="2114550"/>
            <a:ext cx="2057400" cy="2590800"/>
          </a:xfrm>
          <a:prstGeom prst="rect">
            <a:avLst/>
          </a:prstGeom>
          <a:no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100" b="1" dirty="0">
              <a:solidFill>
                <a:prstClr val="white"/>
              </a:solidFill>
            </a:endParaRPr>
          </a:p>
        </p:txBody>
      </p:sp>
      <p:sp>
        <p:nvSpPr>
          <p:cNvPr id="9" name="Rectangle 8"/>
          <p:cNvSpPr/>
          <p:nvPr/>
        </p:nvSpPr>
        <p:spPr>
          <a:xfrm>
            <a:off x="6248400" y="2114550"/>
            <a:ext cx="2057400" cy="2590800"/>
          </a:xfrm>
          <a:prstGeom prst="rect">
            <a:avLst/>
          </a:prstGeom>
          <a:no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100" b="1" dirty="0">
              <a:solidFill>
                <a:prstClr val="white"/>
              </a:solidFill>
            </a:endParaRPr>
          </a:p>
        </p:txBody>
      </p:sp>
    </p:spTree>
    <p:extLst>
      <p:ext uri="{BB962C8B-B14F-4D97-AF65-F5344CB8AC3E}">
        <p14:creationId xmlns:p14="http://schemas.microsoft.com/office/powerpoint/2010/main" val="39522842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1962150"/>
            <a:ext cx="2362200" cy="2743200"/>
          </a:xfrm>
          <a:prstGeom prst="rect">
            <a:avLst/>
          </a:prstGeom>
          <a:solidFill>
            <a:srgbClr val="D6A30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b="1" dirty="0" smtClean="0">
                <a:solidFill>
                  <a:prstClr val="white"/>
                </a:solidFill>
              </a:rPr>
              <a:t>INTERACTIONS</a:t>
            </a:r>
          </a:p>
          <a:p>
            <a:pPr algn="ctr"/>
            <a:r>
              <a:rPr lang="en-US" sz="1600" b="1" dirty="0" smtClean="0">
                <a:solidFill>
                  <a:prstClr val="white"/>
                </a:solidFill>
              </a:rPr>
              <a:t>Soldier</a:t>
            </a:r>
          </a:p>
          <a:p>
            <a:pPr algn="ctr"/>
            <a:r>
              <a:rPr lang="en-US" sz="1600" b="1" dirty="0" smtClean="0">
                <a:solidFill>
                  <a:prstClr val="white"/>
                </a:solidFill>
              </a:rPr>
              <a:t>NPC</a:t>
            </a:r>
          </a:p>
          <a:p>
            <a:pPr algn="ctr"/>
            <a:r>
              <a:rPr lang="en-US" sz="1600" b="1" dirty="0" smtClean="0">
                <a:solidFill>
                  <a:prstClr val="white"/>
                </a:solidFill>
              </a:rPr>
              <a:t>Enemy</a:t>
            </a:r>
          </a:p>
          <a:p>
            <a:pPr algn="ctr"/>
            <a:r>
              <a:rPr lang="en-US" sz="1600" b="1" dirty="0" smtClean="0">
                <a:solidFill>
                  <a:prstClr val="white"/>
                </a:solidFill>
              </a:rPr>
              <a:t>Cover</a:t>
            </a:r>
          </a:p>
          <a:p>
            <a:pPr algn="ctr"/>
            <a:r>
              <a:rPr lang="en-US" sz="1600" b="1" dirty="0" smtClean="0">
                <a:solidFill>
                  <a:prstClr val="white"/>
                </a:solidFill>
              </a:rPr>
              <a:t>CASEVAC</a:t>
            </a:r>
          </a:p>
          <a:p>
            <a:pPr algn="ctr"/>
            <a:r>
              <a:rPr lang="en-US" sz="1600" b="1" dirty="0" smtClean="0">
                <a:solidFill>
                  <a:prstClr val="white"/>
                </a:solidFill>
              </a:rPr>
              <a:t>Trigger</a:t>
            </a:r>
          </a:p>
          <a:p>
            <a:pPr algn="ctr"/>
            <a:r>
              <a:rPr lang="en-US" sz="1600" b="1" dirty="0" smtClean="0">
                <a:solidFill>
                  <a:prstClr val="white"/>
                </a:solidFill>
              </a:rPr>
              <a:t>Another Player</a:t>
            </a:r>
            <a:endParaRPr lang="en-US" sz="1600" b="1" dirty="0">
              <a:solidFill>
                <a:prstClr val="white"/>
              </a:solidFill>
            </a:endParaRPr>
          </a:p>
        </p:txBody>
      </p:sp>
      <p:sp>
        <p:nvSpPr>
          <p:cNvPr id="5" name="Rectangle 4"/>
          <p:cNvSpPr/>
          <p:nvPr/>
        </p:nvSpPr>
        <p:spPr>
          <a:xfrm>
            <a:off x="6248400" y="2114550"/>
            <a:ext cx="2057400" cy="2590800"/>
          </a:xfrm>
          <a:prstGeom prst="rect">
            <a:avLst/>
          </a:prstGeom>
          <a:no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100" b="1" dirty="0">
              <a:solidFill>
                <a:prstClr val="white"/>
              </a:solidFill>
            </a:endParaRPr>
          </a:p>
        </p:txBody>
      </p:sp>
      <p:sp>
        <p:nvSpPr>
          <p:cNvPr id="6" name="Rectangle 5"/>
          <p:cNvSpPr/>
          <p:nvPr/>
        </p:nvSpPr>
        <p:spPr>
          <a:xfrm>
            <a:off x="3352800" y="361950"/>
            <a:ext cx="2362200" cy="27432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smtClean="0">
                <a:solidFill>
                  <a:prstClr val="white"/>
                </a:solidFill>
              </a:rPr>
              <a:t>NEEDS</a:t>
            </a:r>
          </a:p>
          <a:p>
            <a:pPr algn="ctr"/>
            <a:r>
              <a:rPr lang="en-US" sz="1600" b="1" dirty="0" smtClean="0">
                <a:solidFill>
                  <a:prstClr val="white"/>
                </a:solidFill>
              </a:rPr>
              <a:t>Relationship</a:t>
            </a:r>
          </a:p>
          <a:p>
            <a:pPr algn="ctr"/>
            <a:r>
              <a:rPr lang="en-US" sz="1600" b="1" dirty="0" smtClean="0">
                <a:solidFill>
                  <a:prstClr val="white"/>
                </a:solidFill>
              </a:rPr>
              <a:t>Skill</a:t>
            </a:r>
          </a:p>
          <a:p>
            <a:pPr algn="ctr"/>
            <a:r>
              <a:rPr lang="en-US" sz="1600" b="1" dirty="0" smtClean="0">
                <a:solidFill>
                  <a:prstClr val="white"/>
                </a:solidFill>
              </a:rPr>
              <a:t>Ownership</a:t>
            </a:r>
          </a:p>
          <a:p>
            <a:pPr algn="ctr"/>
            <a:r>
              <a:rPr lang="en-US" sz="1600" b="1" dirty="0" smtClean="0">
                <a:solidFill>
                  <a:prstClr val="white"/>
                </a:solidFill>
              </a:rPr>
              <a:t>Information</a:t>
            </a:r>
          </a:p>
          <a:p>
            <a:pPr algn="ctr"/>
            <a:r>
              <a:rPr lang="en-US" sz="1600" b="1" dirty="0" smtClean="0">
                <a:solidFill>
                  <a:prstClr val="white"/>
                </a:solidFill>
              </a:rPr>
              <a:t>Progress</a:t>
            </a:r>
          </a:p>
          <a:p>
            <a:pPr algn="ctr"/>
            <a:r>
              <a:rPr lang="en-US" sz="1600" b="1" dirty="0" smtClean="0">
                <a:solidFill>
                  <a:prstClr val="white"/>
                </a:solidFill>
              </a:rPr>
              <a:t>Social Status</a:t>
            </a:r>
          </a:p>
          <a:p>
            <a:pPr algn="ctr"/>
            <a:r>
              <a:rPr lang="en-US" sz="1600" b="1" dirty="0" smtClean="0">
                <a:solidFill>
                  <a:prstClr val="white"/>
                </a:solidFill>
              </a:rPr>
              <a:t>Individuality</a:t>
            </a:r>
          </a:p>
          <a:p>
            <a:pPr algn="ctr"/>
            <a:r>
              <a:rPr lang="en-US" sz="1600" b="1" dirty="0" smtClean="0">
                <a:solidFill>
                  <a:prstClr val="white"/>
                </a:solidFill>
              </a:rPr>
              <a:t>Escapism</a:t>
            </a:r>
            <a:endParaRPr lang="en-US" sz="1600" b="1" dirty="0">
              <a:solidFill>
                <a:prstClr val="white"/>
              </a:solidFill>
            </a:endParaRPr>
          </a:p>
        </p:txBody>
      </p:sp>
    </p:spTree>
    <p:extLst>
      <p:ext uri="{BB962C8B-B14F-4D97-AF65-F5344CB8AC3E}">
        <p14:creationId xmlns:p14="http://schemas.microsoft.com/office/powerpoint/2010/main" val="5237180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6000" y="1962150"/>
            <a:ext cx="2362200" cy="2743200"/>
          </a:xfrm>
          <a:prstGeom prst="rect">
            <a:avLst/>
          </a:prstGeom>
          <a:solidFill>
            <a:schemeClr val="accent6">
              <a:lumMod val="5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b="1" dirty="0" smtClean="0">
                <a:solidFill>
                  <a:prstClr val="white"/>
                </a:solidFill>
              </a:rPr>
              <a:t>REWARDS</a:t>
            </a:r>
          </a:p>
          <a:p>
            <a:pPr algn="ctr"/>
            <a:r>
              <a:rPr lang="en-US" sz="1600" b="1" dirty="0" smtClean="0">
                <a:solidFill>
                  <a:prstClr val="white"/>
                </a:solidFill>
              </a:rPr>
              <a:t>Mission  Advances</a:t>
            </a:r>
          </a:p>
          <a:p>
            <a:pPr algn="ctr"/>
            <a:r>
              <a:rPr lang="en-US" sz="1600" b="1" dirty="0" smtClean="0">
                <a:solidFill>
                  <a:prstClr val="white"/>
                </a:solidFill>
              </a:rPr>
              <a:t>Story Advances</a:t>
            </a:r>
          </a:p>
          <a:p>
            <a:pPr algn="ctr"/>
            <a:r>
              <a:rPr lang="en-US" sz="1600" b="1" dirty="0" smtClean="0">
                <a:solidFill>
                  <a:prstClr val="white"/>
                </a:solidFill>
              </a:rPr>
              <a:t>Attachment</a:t>
            </a:r>
          </a:p>
          <a:p>
            <a:pPr algn="ctr"/>
            <a:r>
              <a:rPr lang="en-US" sz="1600" b="1" dirty="0" smtClean="0">
                <a:solidFill>
                  <a:prstClr val="white"/>
                </a:solidFill>
              </a:rPr>
              <a:t>Expertise</a:t>
            </a:r>
          </a:p>
          <a:p>
            <a:pPr algn="ctr"/>
            <a:r>
              <a:rPr lang="en-US" sz="1600" b="1" dirty="0" smtClean="0">
                <a:solidFill>
                  <a:prstClr val="white"/>
                </a:solidFill>
              </a:rPr>
              <a:t>Accomplishment</a:t>
            </a:r>
          </a:p>
          <a:p>
            <a:pPr algn="ctr"/>
            <a:r>
              <a:rPr lang="en-US" sz="1600" b="1" dirty="0" smtClean="0">
                <a:solidFill>
                  <a:prstClr val="white"/>
                </a:solidFill>
              </a:rPr>
              <a:t>Emotional Impact</a:t>
            </a:r>
          </a:p>
        </p:txBody>
      </p:sp>
      <p:sp>
        <p:nvSpPr>
          <p:cNvPr id="6" name="Rectangle 5"/>
          <p:cNvSpPr/>
          <p:nvPr/>
        </p:nvSpPr>
        <p:spPr>
          <a:xfrm>
            <a:off x="3352800" y="361950"/>
            <a:ext cx="2362200" cy="27432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smtClean="0">
                <a:solidFill>
                  <a:prstClr val="white"/>
                </a:solidFill>
              </a:rPr>
              <a:t>NEEDS</a:t>
            </a:r>
          </a:p>
          <a:p>
            <a:pPr algn="ctr"/>
            <a:r>
              <a:rPr lang="en-US" sz="1600" b="1" dirty="0" smtClean="0">
                <a:solidFill>
                  <a:prstClr val="white"/>
                </a:solidFill>
              </a:rPr>
              <a:t>Relationship</a:t>
            </a:r>
          </a:p>
          <a:p>
            <a:pPr algn="ctr"/>
            <a:r>
              <a:rPr lang="en-US" sz="1600" b="1" dirty="0" smtClean="0">
                <a:solidFill>
                  <a:prstClr val="white"/>
                </a:solidFill>
              </a:rPr>
              <a:t>Skill</a:t>
            </a:r>
          </a:p>
          <a:p>
            <a:pPr algn="ctr"/>
            <a:r>
              <a:rPr lang="en-US" sz="1600" b="1" dirty="0" smtClean="0">
                <a:solidFill>
                  <a:prstClr val="white"/>
                </a:solidFill>
              </a:rPr>
              <a:t>Ownership</a:t>
            </a:r>
          </a:p>
          <a:p>
            <a:pPr algn="ctr"/>
            <a:r>
              <a:rPr lang="en-US" sz="1600" b="1" dirty="0" smtClean="0">
                <a:solidFill>
                  <a:prstClr val="white"/>
                </a:solidFill>
              </a:rPr>
              <a:t>Information</a:t>
            </a:r>
          </a:p>
          <a:p>
            <a:pPr algn="ctr"/>
            <a:r>
              <a:rPr lang="en-US" sz="1600" b="1" dirty="0" smtClean="0">
                <a:solidFill>
                  <a:prstClr val="white"/>
                </a:solidFill>
              </a:rPr>
              <a:t>Progress</a:t>
            </a:r>
          </a:p>
          <a:p>
            <a:pPr algn="ctr"/>
            <a:r>
              <a:rPr lang="en-US" sz="1600" b="1" dirty="0" smtClean="0">
                <a:solidFill>
                  <a:prstClr val="white"/>
                </a:solidFill>
              </a:rPr>
              <a:t>Social Status</a:t>
            </a:r>
          </a:p>
          <a:p>
            <a:pPr algn="ctr"/>
            <a:r>
              <a:rPr lang="en-US" sz="1600" b="1" dirty="0" smtClean="0">
                <a:solidFill>
                  <a:prstClr val="white"/>
                </a:solidFill>
              </a:rPr>
              <a:t>Individuality</a:t>
            </a:r>
          </a:p>
          <a:p>
            <a:pPr algn="ctr"/>
            <a:r>
              <a:rPr lang="en-US" sz="1600" b="1" dirty="0" smtClean="0">
                <a:solidFill>
                  <a:prstClr val="white"/>
                </a:solidFill>
              </a:rPr>
              <a:t>Escapism</a:t>
            </a:r>
            <a:endParaRPr lang="en-US" sz="1600" b="1" dirty="0">
              <a:solidFill>
                <a:prstClr val="white"/>
              </a:solidFill>
            </a:endParaRPr>
          </a:p>
        </p:txBody>
      </p:sp>
      <p:sp>
        <p:nvSpPr>
          <p:cNvPr id="7" name="Rectangle 6"/>
          <p:cNvSpPr/>
          <p:nvPr/>
        </p:nvSpPr>
        <p:spPr>
          <a:xfrm>
            <a:off x="533400" y="1962150"/>
            <a:ext cx="2362200" cy="2743200"/>
          </a:xfrm>
          <a:prstGeom prst="rect">
            <a:avLst/>
          </a:prstGeom>
          <a:solidFill>
            <a:srgbClr val="D6A30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b="1" dirty="0" smtClean="0">
                <a:solidFill>
                  <a:prstClr val="white"/>
                </a:solidFill>
              </a:rPr>
              <a:t>INTERACTIONS</a:t>
            </a:r>
          </a:p>
          <a:p>
            <a:pPr algn="ctr"/>
            <a:r>
              <a:rPr lang="en-US" sz="1600" b="1" dirty="0" smtClean="0">
                <a:solidFill>
                  <a:prstClr val="white"/>
                </a:solidFill>
              </a:rPr>
              <a:t>Soldier</a:t>
            </a:r>
          </a:p>
          <a:p>
            <a:pPr algn="ctr"/>
            <a:r>
              <a:rPr lang="en-US" sz="1600" b="1" dirty="0" smtClean="0">
                <a:solidFill>
                  <a:prstClr val="white"/>
                </a:solidFill>
              </a:rPr>
              <a:t>NPC</a:t>
            </a:r>
          </a:p>
          <a:p>
            <a:pPr algn="ctr"/>
            <a:r>
              <a:rPr lang="en-US" sz="1600" b="1" dirty="0" smtClean="0">
                <a:solidFill>
                  <a:prstClr val="white"/>
                </a:solidFill>
              </a:rPr>
              <a:t>Enemy</a:t>
            </a:r>
          </a:p>
          <a:p>
            <a:pPr algn="ctr"/>
            <a:r>
              <a:rPr lang="en-US" sz="1600" b="1" dirty="0" smtClean="0">
                <a:solidFill>
                  <a:prstClr val="white"/>
                </a:solidFill>
              </a:rPr>
              <a:t>Cover</a:t>
            </a:r>
          </a:p>
          <a:p>
            <a:pPr algn="ctr"/>
            <a:r>
              <a:rPr lang="en-US" sz="1600" b="1" dirty="0" smtClean="0">
                <a:solidFill>
                  <a:prstClr val="white"/>
                </a:solidFill>
              </a:rPr>
              <a:t>CASEVAC</a:t>
            </a:r>
          </a:p>
          <a:p>
            <a:pPr algn="ctr"/>
            <a:r>
              <a:rPr lang="en-US" sz="1600" b="1" dirty="0" smtClean="0">
                <a:solidFill>
                  <a:prstClr val="white"/>
                </a:solidFill>
              </a:rPr>
              <a:t>Trigger</a:t>
            </a:r>
          </a:p>
          <a:p>
            <a:pPr algn="ctr"/>
            <a:r>
              <a:rPr lang="en-US" sz="1600" b="1" dirty="0" smtClean="0">
                <a:solidFill>
                  <a:prstClr val="white"/>
                </a:solidFill>
              </a:rPr>
              <a:t>Another Player</a:t>
            </a:r>
            <a:endParaRPr lang="en-US" sz="1600" b="1" dirty="0">
              <a:solidFill>
                <a:prstClr val="white"/>
              </a:solidFill>
            </a:endParaRPr>
          </a:p>
        </p:txBody>
      </p:sp>
    </p:spTree>
    <p:extLst>
      <p:ext uri="{BB962C8B-B14F-4D97-AF65-F5344CB8AC3E}">
        <p14:creationId xmlns:p14="http://schemas.microsoft.com/office/powerpoint/2010/main" val="4527607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eft-Right-Up Arrow 3"/>
          <p:cNvSpPr/>
          <p:nvPr/>
        </p:nvSpPr>
        <p:spPr>
          <a:xfrm>
            <a:off x="2971800" y="3181350"/>
            <a:ext cx="3048000" cy="1676400"/>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Experience</a:t>
            </a:r>
            <a:endParaRPr lang="en-US" dirty="0">
              <a:solidFill>
                <a:prstClr val="white"/>
              </a:solidFill>
            </a:endParaRPr>
          </a:p>
        </p:txBody>
      </p:sp>
      <p:sp>
        <p:nvSpPr>
          <p:cNvPr id="6" name="Rectangle 5"/>
          <p:cNvSpPr/>
          <p:nvPr/>
        </p:nvSpPr>
        <p:spPr>
          <a:xfrm>
            <a:off x="3352800" y="361950"/>
            <a:ext cx="2362200" cy="27432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smtClean="0">
                <a:solidFill>
                  <a:prstClr val="white"/>
                </a:solidFill>
              </a:rPr>
              <a:t>NEEDS</a:t>
            </a:r>
          </a:p>
          <a:p>
            <a:pPr algn="ctr"/>
            <a:r>
              <a:rPr lang="en-US" sz="1600" b="1" dirty="0" smtClean="0">
                <a:solidFill>
                  <a:prstClr val="white"/>
                </a:solidFill>
              </a:rPr>
              <a:t>Relationship</a:t>
            </a:r>
          </a:p>
          <a:p>
            <a:pPr algn="ctr"/>
            <a:r>
              <a:rPr lang="en-US" sz="1600" b="1" dirty="0" smtClean="0">
                <a:solidFill>
                  <a:prstClr val="white"/>
                </a:solidFill>
              </a:rPr>
              <a:t>Skill</a:t>
            </a:r>
          </a:p>
          <a:p>
            <a:pPr algn="ctr"/>
            <a:r>
              <a:rPr lang="en-US" sz="1600" b="1" dirty="0" smtClean="0">
                <a:solidFill>
                  <a:prstClr val="white"/>
                </a:solidFill>
              </a:rPr>
              <a:t>Ownership</a:t>
            </a:r>
          </a:p>
          <a:p>
            <a:pPr algn="ctr"/>
            <a:r>
              <a:rPr lang="en-US" sz="1600" b="1" dirty="0" smtClean="0">
                <a:solidFill>
                  <a:prstClr val="white"/>
                </a:solidFill>
              </a:rPr>
              <a:t>Information</a:t>
            </a:r>
          </a:p>
          <a:p>
            <a:pPr algn="ctr"/>
            <a:r>
              <a:rPr lang="en-US" sz="1600" b="1" dirty="0" smtClean="0">
                <a:solidFill>
                  <a:prstClr val="white"/>
                </a:solidFill>
              </a:rPr>
              <a:t>Progress</a:t>
            </a:r>
          </a:p>
          <a:p>
            <a:pPr algn="ctr"/>
            <a:r>
              <a:rPr lang="en-US" sz="1600" b="1" dirty="0" smtClean="0">
                <a:solidFill>
                  <a:prstClr val="white"/>
                </a:solidFill>
              </a:rPr>
              <a:t>Social Status</a:t>
            </a:r>
          </a:p>
          <a:p>
            <a:pPr algn="ctr"/>
            <a:r>
              <a:rPr lang="en-US" sz="1600" b="1" dirty="0" smtClean="0">
                <a:solidFill>
                  <a:prstClr val="white"/>
                </a:solidFill>
              </a:rPr>
              <a:t>Individuality</a:t>
            </a:r>
          </a:p>
          <a:p>
            <a:pPr algn="ctr"/>
            <a:r>
              <a:rPr lang="en-US" sz="1600" b="1" dirty="0" smtClean="0">
                <a:solidFill>
                  <a:prstClr val="white"/>
                </a:solidFill>
              </a:rPr>
              <a:t>Escapism</a:t>
            </a:r>
            <a:endParaRPr lang="en-US" sz="1600" b="1" dirty="0">
              <a:solidFill>
                <a:prstClr val="white"/>
              </a:solidFill>
            </a:endParaRPr>
          </a:p>
        </p:txBody>
      </p:sp>
      <p:sp>
        <p:nvSpPr>
          <p:cNvPr id="10" name="Rectangle 9"/>
          <p:cNvSpPr/>
          <p:nvPr/>
        </p:nvSpPr>
        <p:spPr>
          <a:xfrm>
            <a:off x="533400" y="1962150"/>
            <a:ext cx="2362200" cy="2743200"/>
          </a:xfrm>
          <a:prstGeom prst="rect">
            <a:avLst/>
          </a:prstGeom>
          <a:solidFill>
            <a:srgbClr val="D6A30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b="1" dirty="0" smtClean="0">
                <a:solidFill>
                  <a:prstClr val="white"/>
                </a:solidFill>
              </a:rPr>
              <a:t>INTERACTIONS</a:t>
            </a:r>
          </a:p>
          <a:p>
            <a:pPr algn="ctr"/>
            <a:r>
              <a:rPr lang="en-US" sz="1600" b="1" dirty="0" smtClean="0">
                <a:solidFill>
                  <a:prstClr val="white"/>
                </a:solidFill>
              </a:rPr>
              <a:t>Soldier</a:t>
            </a:r>
          </a:p>
          <a:p>
            <a:pPr algn="ctr"/>
            <a:r>
              <a:rPr lang="en-US" sz="1600" b="1" dirty="0" smtClean="0">
                <a:solidFill>
                  <a:prstClr val="white"/>
                </a:solidFill>
              </a:rPr>
              <a:t>NPC</a:t>
            </a:r>
          </a:p>
          <a:p>
            <a:pPr algn="ctr"/>
            <a:r>
              <a:rPr lang="en-US" sz="1600" b="1" dirty="0" smtClean="0">
                <a:solidFill>
                  <a:prstClr val="white"/>
                </a:solidFill>
              </a:rPr>
              <a:t>Enemy</a:t>
            </a:r>
          </a:p>
          <a:p>
            <a:pPr algn="ctr"/>
            <a:r>
              <a:rPr lang="en-US" sz="1600" b="1" dirty="0" smtClean="0">
                <a:solidFill>
                  <a:prstClr val="white"/>
                </a:solidFill>
              </a:rPr>
              <a:t>Cover</a:t>
            </a:r>
          </a:p>
          <a:p>
            <a:pPr algn="ctr"/>
            <a:r>
              <a:rPr lang="en-US" sz="1600" b="1" dirty="0" smtClean="0">
                <a:solidFill>
                  <a:prstClr val="white"/>
                </a:solidFill>
              </a:rPr>
              <a:t>CASEVAC</a:t>
            </a:r>
          </a:p>
          <a:p>
            <a:pPr algn="ctr"/>
            <a:r>
              <a:rPr lang="en-US" sz="1600" b="1" dirty="0" smtClean="0">
                <a:solidFill>
                  <a:prstClr val="white"/>
                </a:solidFill>
              </a:rPr>
              <a:t>Trigger</a:t>
            </a:r>
          </a:p>
          <a:p>
            <a:pPr algn="ctr"/>
            <a:r>
              <a:rPr lang="en-US" sz="1600" b="1" dirty="0" smtClean="0">
                <a:solidFill>
                  <a:prstClr val="white"/>
                </a:solidFill>
              </a:rPr>
              <a:t>Another Player</a:t>
            </a:r>
            <a:endParaRPr lang="en-US" sz="1600" b="1" dirty="0">
              <a:solidFill>
                <a:prstClr val="white"/>
              </a:solidFill>
            </a:endParaRPr>
          </a:p>
        </p:txBody>
      </p:sp>
      <p:sp>
        <p:nvSpPr>
          <p:cNvPr id="11" name="Rectangle 10"/>
          <p:cNvSpPr/>
          <p:nvPr/>
        </p:nvSpPr>
        <p:spPr>
          <a:xfrm>
            <a:off x="6096000" y="1962150"/>
            <a:ext cx="2362200" cy="2743200"/>
          </a:xfrm>
          <a:prstGeom prst="rect">
            <a:avLst/>
          </a:prstGeom>
          <a:solidFill>
            <a:schemeClr val="accent6">
              <a:lumMod val="5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b="1" dirty="0" smtClean="0">
                <a:solidFill>
                  <a:prstClr val="white"/>
                </a:solidFill>
              </a:rPr>
              <a:t>REWARDS</a:t>
            </a:r>
          </a:p>
          <a:p>
            <a:pPr algn="ctr"/>
            <a:r>
              <a:rPr lang="en-US" sz="1600" b="1" dirty="0" smtClean="0">
                <a:solidFill>
                  <a:prstClr val="white"/>
                </a:solidFill>
              </a:rPr>
              <a:t>Mission  Advances</a:t>
            </a:r>
          </a:p>
          <a:p>
            <a:pPr algn="ctr"/>
            <a:r>
              <a:rPr lang="en-US" sz="1600" b="1" dirty="0" smtClean="0">
                <a:solidFill>
                  <a:prstClr val="white"/>
                </a:solidFill>
              </a:rPr>
              <a:t>Story Advances</a:t>
            </a:r>
          </a:p>
          <a:p>
            <a:pPr algn="ctr"/>
            <a:r>
              <a:rPr lang="en-US" sz="1600" b="1" dirty="0" smtClean="0">
                <a:solidFill>
                  <a:prstClr val="white"/>
                </a:solidFill>
              </a:rPr>
              <a:t>Attachment</a:t>
            </a:r>
          </a:p>
          <a:p>
            <a:pPr algn="ctr"/>
            <a:r>
              <a:rPr lang="en-US" sz="1600" b="1" dirty="0" smtClean="0">
                <a:solidFill>
                  <a:prstClr val="white"/>
                </a:solidFill>
              </a:rPr>
              <a:t>Expertise</a:t>
            </a:r>
          </a:p>
          <a:p>
            <a:pPr algn="ctr"/>
            <a:r>
              <a:rPr lang="en-US" sz="1600" b="1" dirty="0" smtClean="0">
                <a:solidFill>
                  <a:prstClr val="white"/>
                </a:solidFill>
              </a:rPr>
              <a:t>Accomplishment</a:t>
            </a:r>
          </a:p>
          <a:p>
            <a:pPr algn="ctr"/>
            <a:r>
              <a:rPr lang="en-US" sz="1600" b="1" dirty="0" smtClean="0">
                <a:solidFill>
                  <a:prstClr val="white"/>
                </a:solidFill>
              </a:rPr>
              <a:t>Emotional Impact</a:t>
            </a:r>
          </a:p>
        </p:txBody>
      </p:sp>
    </p:spTree>
    <p:extLst>
      <p:ext uri="{BB962C8B-B14F-4D97-AF65-F5344CB8AC3E}">
        <p14:creationId xmlns:p14="http://schemas.microsoft.com/office/powerpoint/2010/main" val="15864598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1 1"/>
          <p:cNvSpPr/>
          <p:nvPr/>
        </p:nvSpPr>
        <p:spPr>
          <a:xfrm>
            <a:off x="2743200" y="-15737"/>
            <a:ext cx="3581400" cy="3425687"/>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3352800" y="361950"/>
            <a:ext cx="2362200" cy="27432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smtClean="0">
                <a:solidFill>
                  <a:prstClr val="white"/>
                </a:solidFill>
              </a:rPr>
              <a:t>NEEDS</a:t>
            </a:r>
          </a:p>
          <a:p>
            <a:pPr algn="ctr"/>
            <a:r>
              <a:rPr lang="en-US" sz="1600" b="1" dirty="0" smtClean="0">
                <a:solidFill>
                  <a:prstClr val="white"/>
                </a:solidFill>
              </a:rPr>
              <a:t>Relationship</a:t>
            </a:r>
          </a:p>
          <a:p>
            <a:pPr algn="ctr"/>
            <a:r>
              <a:rPr lang="en-US" sz="1600" b="1" dirty="0" smtClean="0">
                <a:solidFill>
                  <a:prstClr val="white"/>
                </a:solidFill>
              </a:rPr>
              <a:t>Skill</a:t>
            </a:r>
          </a:p>
          <a:p>
            <a:pPr algn="ctr"/>
            <a:r>
              <a:rPr lang="en-US" sz="1600" b="1" dirty="0" smtClean="0">
                <a:solidFill>
                  <a:prstClr val="white"/>
                </a:solidFill>
              </a:rPr>
              <a:t>Ownership</a:t>
            </a:r>
          </a:p>
          <a:p>
            <a:pPr algn="ctr"/>
            <a:r>
              <a:rPr lang="en-US" sz="1600" b="1" dirty="0" smtClean="0">
                <a:solidFill>
                  <a:prstClr val="white"/>
                </a:solidFill>
              </a:rPr>
              <a:t>Information</a:t>
            </a:r>
          </a:p>
          <a:p>
            <a:pPr algn="ctr"/>
            <a:r>
              <a:rPr lang="en-US" sz="1600" b="1" dirty="0" smtClean="0">
                <a:solidFill>
                  <a:prstClr val="white"/>
                </a:solidFill>
              </a:rPr>
              <a:t>Progress</a:t>
            </a:r>
          </a:p>
          <a:p>
            <a:pPr algn="ctr"/>
            <a:r>
              <a:rPr lang="en-US" sz="1600" b="1" dirty="0" smtClean="0">
                <a:solidFill>
                  <a:prstClr val="white"/>
                </a:solidFill>
              </a:rPr>
              <a:t>Social Status</a:t>
            </a:r>
          </a:p>
          <a:p>
            <a:pPr algn="ctr"/>
            <a:r>
              <a:rPr lang="en-US" sz="1600" b="1" dirty="0" smtClean="0">
                <a:solidFill>
                  <a:prstClr val="white"/>
                </a:solidFill>
              </a:rPr>
              <a:t>Individuality</a:t>
            </a:r>
          </a:p>
          <a:p>
            <a:pPr algn="ctr"/>
            <a:r>
              <a:rPr lang="en-US" sz="1600" b="1" dirty="0" smtClean="0">
                <a:solidFill>
                  <a:prstClr val="white"/>
                </a:solidFill>
              </a:rPr>
              <a:t>Escapism</a:t>
            </a:r>
            <a:endParaRPr lang="en-US" sz="1600" b="1" dirty="0">
              <a:solidFill>
                <a:prstClr val="white"/>
              </a:solidFill>
            </a:endParaRPr>
          </a:p>
        </p:txBody>
      </p:sp>
      <p:sp>
        <p:nvSpPr>
          <p:cNvPr id="8" name="Rectangle 7"/>
          <p:cNvSpPr/>
          <p:nvPr/>
        </p:nvSpPr>
        <p:spPr>
          <a:xfrm>
            <a:off x="533400" y="1962150"/>
            <a:ext cx="2362200" cy="2743200"/>
          </a:xfrm>
          <a:prstGeom prst="rect">
            <a:avLst/>
          </a:prstGeom>
          <a:solidFill>
            <a:srgbClr val="D6A30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b="1" dirty="0" smtClean="0">
                <a:solidFill>
                  <a:prstClr val="white"/>
                </a:solidFill>
              </a:rPr>
              <a:t>INTERACTIONS</a:t>
            </a:r>
          </a:p>
          <a:p>
            <a:pPr algn="ctr"/>
            <a:r>
              <a:rPr lang="en-US" sz="1600" b="1" dirty="0" smtClean="0">
                <a:solidFill>
                  <a:prstClr val="white"/>
                </a:solidFill>
              </a:rPr>
              <a:t>Soldier</a:t>
            </a:r>
          </a:p>
          <a:p>
            <a:pPr algn="ctr"/>
            <a:r>
              <a:rPr lang="en-US" sz="1600" b="1" dirty="0" smtClean="0">
                <a:solidFill>
                  <a:prstClr val="white"/>
                </a:solidFill>
              </a:rPr>
              <a:t>NPC</a:t>
            </a:r>
          </a:p>
          <a:p>
            <a:pPr algn="ctr"/>
            <a:r>
              <a:rPr lang="en-US" sz="1600" b="1" dirty="0" smtClean="0">
                <a:solidFill>
                  <a:prstClr val="white"/>
                </a:solidFill>
              </a:rPr>
              <a:t>Enemy</a:t>
            </a:r>
          </a:p>
          <a:p>
            <a:pPr algn="ctr"/>
            <a:r>
              <a:rPr lang="en-US" sz="1600" b="1" dirty="0" smtClean="0">
                <a:solidFill>
                  <a:prstClr val="white"/>
                </a:solidFill>
              </a:rPr>
              <a:t>Cover</a:t>
            </a:r>
          </a:p>
          <a:p>
            <a:pPr algn="ctr"/>
            <a:r>
              <a:rPr lang="en-US" sz="1600" b="1" dirty="0" smtClean="0">
                <a:solidFill>
                  <a:prstClr val="white"/>
                </a:solidFill>
              </a:rPr>
              <a:t>CASEVAC</a:t>
            </a:r>
          </a:p>
          <a:p>
            <a:pPr algn="ctr"/>
            <a:r>
              <a:rPr lang="en-US" sz="1600" b="1" dirty="0" smtClean="0">
                <a:solidFill>
                  <a:prstClr val="white"/>
                </a:solidFill>
              </a:rPr>
              <a:t>Trigger</a:t>
            </a:r>
          </a:p>
          <a:p>
            <a:pPr algn="ctr"/>
            <a:r>
              <a:rPr lang="en-US" sz="1600" b="1" dirty="0" smtClean="0">
                <a:solidFill>
                  <a:prstClr val="white"/>
                </a:solidFill>
              </a:rPr>
              <a:t>Another Player</a:t>
            </a:r>
            <a:endParaRPr lang="en-US" sz="1600" b="1" dirty="0">
              <a:solidFill>
                <a:prstClr val="white"/>
              </a:solidFill>
            </a:endParaRPr>
          </a:p>
        </p:txBody>
      </p:sp>
      <p:sp>
        <p:nvSpPr>
          <p:cNvPr id="12" name="Rectangle 11"/>
          <p:cNvSpPr/>
          <p:nvPr/>
        </p:nvSpPr>
        <p:spPr>
          <a:xfrm>
            <a:off x="6096000" y="1962150"/>
            <a:ext cx="2362200" cy="2743200"/>
          </a:xfrm>
          <a:prstGeom prst="rect">
            <a:avLst/>
          </a:prstGeom>
          <a:solidFill>
            <a:schemeClr val="accent6">
              <a:lumMod val="5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b="1" dirty="0" smtClean="0">
                <a:solidFill>
                  <a:prstClr val="white"/>
                </a:solidFill>
              </a:rPr>
              <a:t>REWARDS</a:t>
            </a:r>
          </a:p>
          <a:p>
            <a:pPr algn="ctr"/>
            <a:r>
              <a:rPr lang="en-US" sz="1600" b="1" dirty="0" smtClean="0">
                <a:solidFill>
                  <a:prstClr val="white"/>
                </a:solidFill>
              </a:rPr>
              <a:t>Mission  Advances</a:t>
            </a:r>
          </a:p>
          <a:p>
            <a:pPr algn="ctr"/>
            <a:r>
              <a:rPr lang="en-US" sz="1600" b="1" dirty="0" smtClean="0">
                <a:solidFill>
                  <a:prstClr val="white"/>
                </a:solidFill>
              </a:rPr>
              <a:t>Story Advances</a:t>
            </a:r>
          </a:p>
          <a:p>
            <a:pPr algn="ctr"/>
            <a:r>
              <a:rPr lang="en-US" sz="1600" b="1" dirty="0" smtClean="0">
                <a:solidFill>
                  <a:prstClr val="white"/>
                </a:solidFill>
              </a:rPr>
              <a:t>Attachment</a:t>
            </a:r>
          </a:p>
          <a:p>
            <a:pPr algn="ctr"/>
            <a:r>
              <a:rPr lang="en-US" sz="1600" b="1" dirty="0" smtClean="0">
                <a:solidFill>
                  <a:prstClr val="white"/>
                </a:solidFill>
              </a:rPr>
              <a:t>Expertise</a:t>
            </a:r>
          </a:p>
          <a:p>
            <a:pPr algn="ctr"/>
            <a:r>
              <a:rPr lang="en-US" sz="1600" b="1" dirty="0" smtClean="0">
                <a:solidFill>
                  <a:prstClr val="white"/>
                </a:solidFill>
              </a:rPr>
              <a:t>Accomplishment</a:t>
            </a:r>
          </a:p>
          <a:p>
            <a:pPr algn="ctr"/>
            <a:r>
              <a:rPr lang="en-US" sz="1600" b="1" dirty="0" smtClean="0">
                <a:solidFill>
                  <a:prstClr val="white"/>
                </a:solidFill>
              </a:rPr>
              <a:t>Emotional Impact</a:t>
            </a:r>
          </a:p>
        </p:txBody>
      </p:sp>
      <p:sp>
        <p:nvSpPr>
          <p:cNvPr id="13" name="Left-Right-Up Arrow 12"/>
          <p:cNvSpPr/>
          <p:nvPr/>
        </p:nvSpPr>
        <p:spPr>
          <a:xfrm>
            <a:off x="2971800" y="3181350"/>
            <a:ext cx="3048000" cy="1676400"/>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Experience</a:t>
            </a:r>
            <a:endParaRPr lang="en-US" dirty="0">
              <a:solidFill>
                <a:prstClr val="white"/>
              </a:solidFill>
            </a:endParaRPr>
          </a:p>
        </p:txBody>
      </p:sp>
    </p:spTree>
    <p:extLst>
      <p:ext uri="{BB962C8B-B14F-4D97-AF65-F5344CB8AC3E}">
        <p14:creationId xmlns:p14="http://schemas.microsoft.com/office/powerpoint/2010/main" val="20502882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352800" y="895350"/>
            <a:ext cx="2057400" cy="914400"/>
          </a:xfrm>
          <a:prstGeom prst="rect">
            <a:avLst/>
          </a:prstGeom>
          <a:solidFill>
            <a:srgbClr val="CC66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800" b="1" dirty="0" smtClean="0">
                <a:solidFill>
                  <a:prstClr val="white"/>
                </a:solidFill>
              </a:rPr>
              <a:t>NEEDS</a:t>
            </a:r>
          </a:p>
          <a:p>
            <a:pPr algn="ctr"/>
            <a:r>
              <a:rPr lang="en-US" sz="1800" b="1" dirty="0" smtClean="0">
                <a:solidFill>
                  <a:prstClr val="white"/>
                </a:solidFill>
              </a:rPr>
              <a:t>Progress</a:t>
            </a:r>
          </a:p>
        </p:txBody>
      </p:sp>
      <p:sp>
        <p:nvSpPr>
          <p:cNvPr id="13" name="Rectangle 12"/>
          <p:cNvSpPr/>
          <p:nvPr/>
        </p:nvSpPr>
        <p:spPr>
          <a:xfrm>
            <a:off x="533400" y="2724150"/>
            <a:ext cx="2057400" cy="990600"/>
          </a:xfrm>
          <a:prstGeom prst="rect">
            <a:avLst/>
          </a:prstGeom>
          <a:solidFill>
            <a:srgbClr val="D6A30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800" b="1" dirty="0" smtClean="0">
                <a:solidFill>
                  <a:prstClr val="white"/>
                </a:solidFill>
              </a:rPr>
              <a:t>INTERACTIONS</a:t>
            </a:r>
          </a:p>
          <a:p>
            <a:pPr algn="ctr"/>
            <a:r>
              <a:rPr lang="en-US" sz="1800" b="1" dirty="0" smtClean="0">
                <a:solidFill>
                  <a:prstClr val="white"/>
                </a:solidFill>
              </a:rPr>
              <a:t>Enemy</a:t>
            </a:r>
          </a:p>
        </p:txBody>
      </p:sp>
      <p:sp>
        <p:nvSpPr>
          <p:cNvPr id="4" name="Left-Right-Up Arrow 3"/>
          <p:cNvSpPr/>
          <p:nvPr/>
        </p:nvSpPr>
        <p:spPr>
          <a:xfrm>
            <a:off x="2819400" y="1885950"/>
            <a:ext cx="3124200" cy="1828800"/>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Combat Loop</a:t>
            </a:r>
            <a:endParaRPr lang="en-US" dirty="0">
              <a:solidFill>
                <a:prstClr val="white"/>
              </a:solidFill>
            </a:endParaRPr>
          </a:p>
        </p:txBody>
      </p:sp>
      <p:sp>
        <p:nvSpPr>
          <p:cNvPr id="8" name="Rectangle 7"/>
          <p:cNvSpPr/>
          <p:nvPr/>
        </p:nvSpPr>
        <p:spPr>
          <a:xfrm>
            <a:off x="6096000" y="2724150"/>
            <a:ext cx="2057400" cy="990600"/>
          </a:xfrm>
          <a:prstGeom prst="rect">
            <a:avLst/>
          </a:prstGeom>
          <a:solidFill>
            <a:schemeClr val="accent6">
              <a:lumMod val="5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800" b="1" dirty="0" smtClean="0">
                <a:solidFill>
                  <a:prstClr val="white"/>
                </a:solidFill>
              </a:rPr>
              <a:t>REWARDS</a:t>
            </a:r>
          </a:p>
          <a:p>
            <a:pPr algn="ctr"/>
            <a:r>
              <a:rPr lang="en-US" sz="1800" b="1" dirty="0" smtClean="0">
                <a:solidFill>
                  <a:prstClr val="white"/>
                </a:solidFill>
              </a:rPr>
              <a:t>Mission Advances</a:t>
            </a:r>
          </a:p>
        </p:txBody>
      </p:sp>
    </p:spTree>
    <p:extLst>
      <p:ext uri="{BB962C8B-B14F-4D97-AF65-F5344CB8AC3E}">
        <p14:creationId xmlns:p14="http://schemas.microsoft.com/office/powerpoint/2010/main" val="3124914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431227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endParaRPr lang="en-US"/>
          </a:p>
        </p:txBody>
      </p:sp>
      <p:pic>
        <p:nvPicPr>
          <p:cNvPr id="34818" name="Picture 2" descr="http://www.pcgames.de/screenshots/1280x1024/2006/04/PCG0606_Full_Spectrum_Warrior_2_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3000" y="-5135"/>
            <a:ext cx="6477000" cy="5181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000398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352800" y="895350"/>
            <a:ext cx="2057400" cy="914400"/>
          </a:xfrm>
          <a:prstGeom prst="rect">
            <a:avLst/>
          </a:prstGeom>
          <a:solidFill>
            <a:srgbClr val="CC66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800" b="1" dirty="0" smtClean="0">
                <a:solidFill>
                  <a:prstClr val="white"/>
                </a:solidFill>
              </a:rPr>
              <a:t>NEEDS</a:t>
            </a:r>
          </a:p>
          <a:p>
            <a:pPr algn="ctr"/>
            <a:r>
              <a:rPr lang="en-US" sz="1800" b="1" dirty="0" smtClean="0">
                <a:solidFill>
                  <a:prstClr val="white"/>
                </a:solidFill>
              </a:rPr>
              <a:t>Relationship</a:t>
            </a:r>
          </a:p>
        </p:txBody>
      </p:sp>
      <p:sp>
        <p:nvSpPr>
          <p:cNvPr id="13" name="Rectangle 12"/>
          <p:cNvSpPr/>
          <p:nvPr/>
        </p:nvSpPr>
        <p:spPr>
          <a:xfrm>
            <a:off x="533400" y="2724150"/>
            <a:ext cx="2057400" cy="990600"/>
          </a:xfrm>
          <a:prstGeom prst="rect">
            <a:avLst/>
          </a:prstGeom>
          <a:solidFill>
            <a:srgbClr val="D6A30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800" b="1" dirty="0" smtClean="0">
                <a:solidFill>
                  <a:prstClr val="white"/>
                </a:solidFill>
              </a:rPr>
              <a:t>INTERACTIONS</a:t>
            </a:r>
          </a:p>
          <a:p>
            <a:pPr algn="ctr"/>
            <a:r>
              <a:rPr lang="en-US" sz="1800" b="1" dirty="0" smtClean="0">
                <a:solidFill>
                  <a:prstClr val="white"/>
                </a:solidFill>
              </a:rPr>
              <a:t>Soldier</a:t>
            </a:r>
          </a:p>
        </p:txBody>
      </p:sp>
      <p:sp>
        <p:nvSpPr>
          <p:cNvPr id="4" name="Left-Right-Up Arrow 3"/>
          <p:cNvSpPr/>
          <p:nvPr/>
        </p:nvSpPr>
        <p:spPr>
          <a:xfrm>
            <a:off x="2819400" y="1885950"/>
            <a:ext cx="3124200" cy="1828800"/>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Combat Loop</a:t>
            </a:r>
            <a:endParaRPr lang="en-US" dirty="0">
              <a:solidFill>
                <a:prstClr val="white"/>
              </a:solidFill>
            </a:endParaRPr>
          </a:p>
        </p:txBody>
      </p:sp>
      <p:sp>
        <p:nvSpPr>
          <p:cNvPr id="8" name="Rectangle 7"/>
          <p:cNvSpPr/>
          <p:nvPr/>
        </p:nvSpPr>
        <p:spPr>
          <a:xfrm>
            <a:off x="6096000" y="2724150"/>
            <a:ext cx="2057400" cy="990600"/>
          </a:xfrm>
          <a:prstGeom prst="rect">
            <a:avLst/>
          </a:prstGeom>
          <a:solidFill>
            <a:schemeClr val="accent6">
              <a:lumMod val="5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800" b="1" dirty="0" smtClean="0">
                <a:solidFill>
                  <a:prstClr val="white"/>
                </a:solidFill>
              </a:rPr>
              <a:t>REWARDS</a:t>
            </a:r>
          </a:p>
          <a:p>
            <a:pPr algn="ctr"/>
            <a:r>
              <a:rPr lang="en-US" sz="1800" b="1" dirty="0" smtClean="0">
                <a:solidFill>
                  <a:prstClr val="white"/>
                </a:solidFill>
              </a:rPr>
              <a:t>?</a:t>
            </a:r>
          </a:p>
        </p:txBody>
      </p:sp>
    </p:spTree>
    <p:extLst>
      <p:ext uri="{BB962C8B-B14F-4D97-AF65-F5344CB8AC3E}">
        <p14:creationId xmlns:p14="http://schemas.microsoft.com/office/powerpoint/2010/main" val="30050993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352800" y="895350"/>
            <a:ext cx="2057400" cy="914400"/>
          </a:xfrm>
          <a:prstGeom prst="rect">
            <a:avLst/>
          </a:prstGeom>
          <a:solidFill>
            <a:srgbClr val="CC66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800" b="1" dirty="0" smtClean="0">
                <a:solidFill>
                  <a:prstClr val="white"/>
                </a:solidFill>
              </a:rPr>
              <a:t>NEEDS</a:t>
            </a:r>
          </a:p>
          <a:p>
            <a:pPr algn="ctr"/>
            <a:r>
              <a:rPr lang="en-US" sz="1800" b="1" dirty="0" smtClean="0">
                <a:solidFill>
                  <a:prstClr val="white"/>
                </a:solidFill>
              </a:rPr>
              <a:t>Relationship</a:t>
            </a:r>
          </a:p>
        </p:txBody>
      </p:sp>
      <p:sp>
        <p:nvSpPr>
          <p:cNvPr id="13" name="Rectangle 12"/>
          <p:cNvSpPr/>
          <p:nvPr/>
        </p:nvSpPr>
        <p:spPr>
          <a:xfrm>
            <a:off x="533400" y="2724150"/>
            <a:ext cx="2057400" cy="990600"/>
          </a:xfrm>
          <a:prstGeom prst="rect">
            <a:avLst/>
          </a:prstGeom>
          <a:solidFill>
            <a:srgbClr val="D6A30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800" b="1" dirty="0" smtClean="0">
                <a:solidFill>
                  <a:prstClr val="white"/>
                </a:solidFill>
              </a:rPr>
              <a:t>INTERACTIONS</a:t>
            </a:r>
          </a:p>
          <a:p>
            <a:pPr algn="ctr"/>
            <a:r>
              <a:rPr lang="en-US" sz="1800" b="1" dirty="0" smtClean="0">
                <a:solidFill>
                  <a:prstClr val="white"/>
                </a:solidFill>
              </a:rPr>
              <a:t>Soldier</a:t>
            </a:r>
          </a:p>
        </p:txBody>
      </p:sp>
      <p:sp>
        <p:nvSpPr>
          <p:cNvPr id="4" name="Left-Right-Up Arrow 3"/>
          <p:cNvSpPr/>
          <p:nvPr/>
        </p:nvSpPr>
        <p:spPr>
          <a:xfrm>
            <a:off x="2819400" y="1885950"/>
            <a:ext cx="3124200" cy="1828800"/>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Combat Loop</a:t>
            </a:r>
            <a:endParaRPr lang="en-US" dirty="0">
              <a:solidFill>
                <a:prstClr val="white"/>
              </a:solidFill>
            </a:endParaRPr>
          </a:p>
        </p:txBody>
      </p:sp>
      <p:sp>
        <p:nvSpPr>
          <p:cNvPr id="8" name="Rectangle 7"/>
          <p:cNvSpPr/>
          <p:nvPr/>
        </p:nvSpPr>
        <p:spPr>
          <a:xfrm>
            <a:off x="6096000" y="2724150"/>
            <a:ext cx="2057400" cy="990600"/>
          </a:xfrm>
          <a:prstGeom prst="rect">
            <a:avLst/>
          </a:prstGeom>
          <a:solidFill>
            <a:schemeClr val="accent6">
              <a:lumMod val="5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800" b="1" dirty="0" smtClean="0">
                <a:solidFill>
                  <a:prstClr val="white"/>
                </a:solidFill>
              </a:rPr>
              <a:t>REWARDS</a:t>
            </a:r>
          </a:p>
          <a:p>
            <a:pPr algn="ctr"/>
            <a:r>
              <a:rPr lang="en-US" sz="1800" b="1" dirty="0" smtClean="0">
                <a:solidFill>
                  <a:prstClr val="white"/>
                </a:solidFill>
              </a:rPr>
              <a:t>Mission Advances</a:t>
            </a:r>
          </a:p>
        </p:txBody>
      </p:sp>
    </p:spTree>
    <p:extLst>
      <p:ext uri="{BB962C8B-B14F-4D97-AF65-F5344CB8AC3E}">
        <p14:creationId xmlns:p14="http://schemas.microsoft.com/office/powerpoint/2010/main" val="16686241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15000" y="1352550"/>
            <a:ext cx="2540000" cy="3088640"/>
          </a:xfrm>
          <a:prstGeom prst="rect">
            <a:avLst/>
          </a:prstGeom>
        </p:spPr>
      </p:pic>
      <p:sp>
        <p:nvSpPr>
          <p:cNvPr id="5" name="Rectangle 2"/>
          <p:cNvSpPr>
            <a:spLocks noChangeArrowheads="1"/>
          </p:cNvSpPr>
          <p:nvPr/>
        </p:nvSpPr>
        <p:spPr bwMode="auto">
          <a:xfrm>
            <a:off x="1143000" y="2918682"/>
            <a:ext cx="5181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kumimoji="0" lang="en-US" altLang="en-US" sz="2800" b="1" dirty="0">
                <a:solidFill>
                  <a:schemeClr val="bg1"/>
                </a:solidFill>
              </a:rPr>
              <a:t> (paraphrased)</a:t>
            </a:r>
            <a:endParaRPr kumimoji="0" lang="en-US" altLang="en-US" sz="2800" b="1" dirty="0" smtClean="0">
              <a:solidFill>
                <a:schemeClr val="bg1"/>
              </a:solidFill>
              <a:ea typeface="+mn-ea"/>
            </a:endParaRPr>
          </a:p>
        </p:txBody>
      </p:sp>
      <p:sp>
        <p:nvSpPr>
          <p:cNvPr id="7" name="Rectangle 2"/>
          <p:cNvSpPr>
            <a:spLocks noChangeArrowheads="1"/>
          </p:cNvSpPr>
          <p:nvPr/>
        </p:nvSpPr>
        <p:spPr bwMode="auto">
          <a:xfrm>
            <a:off x="-58992" y="1200150"/>
            <a:ext cx="5181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4000" b="1" dirty="0" smtClean="0">
                <a:solidFill>
                  <a:schemeClr val="bg1"/>
                </a:solidFill>
              </a:rPr>
              <a:t>“Easy to learn, </a:t>
            </a:r>
          </a:p>
          <a:p>
            <a:pPr eaLnBrk="1" hangingPunct="1"/>
            <a:r>
              <a:rPr lang="en-US" sz="4000" b="1" dirty="0" smtClean="0">
                <a:solidFill>
                  <a:schemeClr val="bg1"/>
                </a:solidFill>
              </a:rPr>
              <a:t>  hard to master.”</a:t>
            </a:r>
          </a:p>
          <a:p>
            <a:pPr eaLnBrk="1" hangingPunct="1"/>
            <a:r>
              <a:rPr kumimoji="0" lang="en-US" altLang="en-US" sz="4000" b="1" dirty="0" smtClean="0">
                <a:solidFill>
                  <a:schemeClr val="bg1"/>
                </a:solidFill>
                <a:ea typeface="+mn-ea"/>
              </a:rPr>
              <a:t>  - Nolan Bushnell</a:t>
            </a:r>
          </a:p>
        </p:txBody>
      </p:sp>
    </p:spTree>
    <p:extLst>
      <p:ext uri="{BB962C8B-B14F-4D97-AF65-F5344CB8AC3E}">
        <p14:creationId xmlns:p14="http://schemas.microsoft.com/office/powerpoint/2010/main" val="20091353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9322784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20" name="Picture 4" descr="http://game-server-hosting.net/wp-content/uploads/2008/12/Free%20Realms-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19050"/>
            <a:ext cx="9372600" cy="58321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545165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352800" y="285750"/>
            <a:ext cx="2362200" cy="2743200"/>
          </a:xfrm>
          <a:prstGeom prst="rect">
            <a:avLst/>
          </a:prstGeom>
          <a:solidFill>
            <a:srgbClr val="CC66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b="1" dirty="0" smtClean="0">
                <a:solidFill>
                  <a:prstClr val="white"/>
                </a:solidFill>
              </a:rPr>
              <a:t>NEEDS</a:t>
            </a:r>
          </a:p>
          <a:p>
            <a:pPr algn="ctr"/>
            <a:r>
              <a:rPr lang="en-US" sz="1600" b="1" dirty="0" smtClean="0">
                <a:solidFill>
                  <a:prstClr val="white"/>
                </a:solidFill>
              </a:rPr>
              <a:t>Wealth</a:t>
            </a:r>
          </a:p>
          <a:p>
            <a:pPr algn="ctr"/>
            <a:r>
              <a:rPr lang="en-US" sz="1600" b="1" dirty="0" smtClean="0">
                <a:solidFill>
                  <a:prstClr val="white"/>
                </a:solidFill>
              </a:rPr>
              <a:t>Relationship</a:t>
            </a:r>
          </a:p>
          <a:p>
            <a:pPr algn="ctr"/>
            <a:r>
              <a:rPr lang="en-US" sz="1600" b="1" dirty="0" smtClean="0">
                <a:solidFill>
                  <a:prstClr val="white"/>
                </a:solidFill>
              </a:rPr>
              <a:t>Skill</a:t>
            </a:r>
          </a:p>
          <a:p>
            <a:pPr algn="ctr"/>
            <a:r>
              <a:rPr lang="en-US" sz="1600" b="1" dirty="0" smtClean="0">
                <a:solidFill>
                  <a:prstClr val="white"/>
                </a:solidFill>
              </a:rPr>
              <a:t>Ownership</a:t>
            </a:r>
          </a:p>
          <a:p>
            <a:pPr algn="ctr"/>
            <a:r>
              <a:rPr lang="en-US" sz="1600" b="1" dirty="0" smtClean="0">
                <a:solidFill>
                  <a:prstClr val="white"/>
                </a:solidFill>
              </a:rPr>
              <a:t>Information</a:t>
            </a:r>
          </a:p>
          <a:p>
            <a:pPr algn="ctr"/>
            <a:r>
              <a:rPr lang="en-US" sz="1600" b="1" dirty="0" smtClean="0">
                <a:solidFill>
                  <a:prstClr val="white"/>
                </a:solidFill>
              </a:rPr>
              <a:t>Progress</a:t>
            </a:r>
          </a:p>
          <a:p>
            <a:pPr algn="ctr"/>
            <a:r>
              <a:rPr lang="en-US" sz="1600" b="1" dirty="0" smtClean="0">
                <a:solidFill>
                  <a:prstClr val="white"/>
                </a:solidFill>
              </a:rPr>
              <a:t>Social Status</a:t>
            </a:r>
          </a:p>
          <a:p>
            <a:pPr algn="ctr"/>
            <a:r>
              <a:rPr lang="en-US" sz="1600" b="1" dirty="0" smtClean="0">
                <a:solidFill>
                  <a:prstClr val="white"/>
                </a:solidFill>
              </a:rPr>
              <a:t>Individuality</a:t>
            </a:r>
          </a:p>
          <a:p>
            <a:pPr algn="ctr"/>
            <a:r>
              <a:rPr lang="en-US" sz="1600" b="1" dirty="0" smtClean="0">
                <a:solidFill>
                  <a:prstClr val="white"/>
                </a:solidFill>
              </a:rPr>
              <a:t>Escapism</a:t>
            </a:r>
            <a:endParaRPr lang="en-US" sz="1600" b="1" dirty="0">
              <a:solidFill>
                <a:prstClr val="white"/>
              </a:solidFill>
            </a:endParaRPr>
          </a:p>
        </p:txBody>
      </p:sp>
      <p:sp>
        <p:nvSpPr>
          <p:cNvPr id="13" name="Rectangle 12"/>
          <p:cNvSpPr/>
          <p:nvPr/>
        </p:nvSpPr>
        <p:spPr>
          <a:xfrm>
            <a:off x="533400" y="1962150"/>
            <a:ext cx="2362200" cy="2743200"/>
          </a:xfrm>
          <a:prstGeom prst="rect">
            <a:avLst/>
          </a:prstGeom>
          <a:solidFill>
            <a:srgbClr val="D6A30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b="1" dirty="0" smtClean="0">
                <a:solidFill>
                  <a:prstClr val="white"/>
                </a:solidFill>
              </a:rPr>
              <a:t>INTERACTIONS</a:t>
            </a:r>
          </a:p>
          <a:p>
            <a:pPr algn="ctr"/>
            <a:r>
              <a:rPr lang="en-US" sz="1600" b="1" dirty="0" smtClean="0">
                <a:solidFill>
                  <a:prstClr val="white"/>
                </a:solidFill>
              </a:rPr>
              <a:t>NPC</a:t>
            </a:r>
          </a:p>
          <a:p>
            <a:pPr algn="ctr"/>
            <a:r>
              <a:rPr lang="en-US" sz="1600" b="1" dirty="0" smtClean="0">
                <a:solidFill>
                  <a:prstClr val="white"/>
                </a:solidFill>
              </a:rPr>
              <a:t>Enemy</a:t>
            </a:r>
          </a:p>
          <a:p>
            <a:pPr algn="ctr"/>
            <a:r>
              <a:rPr lang="en-US" sz="1600" b="1" dirty="0" smtClean="0">
                <a:solidFill>
                  <a:prstClr val="white"/>
                </a:solidFill>
              </a:rPr>
              <a:t>Object</a:t>
            </a:r>
          </a:p>
          <a:p>
            <a:pPr algn="ctr"/>
            <a:r>
              <a:rPr lang="en-US" sz="1600" b="1" dirty="0" smtClean="0">
                <a:solidFill>
                  <a:prstClr val="white"/>
                </a:solidFill>
              </a:rPr>
              <a:t>Mini-Game</a:t>
            </a:r>
          </a:p>
          <a:p>
            <a:pPr algn="ctr"/>
            <a:r>
              <a:rPr lang="en-US" sz="1600" b="1" dirty="0" smtClean="0">
                <a:solidFill>
                  <a:prstClr val="white"/>
                </a:solidFill>
              </a:rPr>
              <a:t>Website</a:t>
            </a:r>
          </a:p>
          <a:p>
            <a:pPr algn="ctr"/>
            <a:r>
              <a:rPr lang="en-US" sz="1600" b="1" dirty="0" smtClean="0">
                <a:solidFill>
                  <a:prstClr val="white"/>
                </a:solidFill>
              </a:rPr>
              <a:t>Another Player</a:t>
            </a:r>
            <a:endParaRPr lang="en-US" sz="1600" b="1" dirty="0">
              <a:solidFill>
                <a:prstClr val="white"/>
              </a:solidFill>
            </a:endParaRPr>
          </a:p>
        </p:txBody>
      </p:sp>
      <p:sp>
        <p:nvSpPr>
          <p:cNvPr id="4" name="Left-Right-Up Arrow 3"/>
          <p:cNvSpPr/>
          <p:nvPr/>
        </p:nvSpPr>
        <p:spPr>
          <a:xfrm>
            <a:off x="2971800" y="3105150"/>
            <a:ext cx="3048000" cy="1752600"/>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Experience</a:t>
            </a:r>
            <a:endParaRPr lang="en-US" dirty="0">
              <a:solidFill>
                <a:prstClr val="white"/>
              </a:solidFill>
            </a:endParaRPr>
          </a:p>
        </p:txBody>
      </p:sp>
      <p:sp>
        <p:nvSpPr>
          <p:cNvPr id="8" name="Rectangle 7"/>
          <p:cNvSpPr/>
          <p:nvPr/>
        </p:nvSpPr>
        <p:spPr>
          <a:xfrm>
            <a:off x="6096000" y="1962150"/>
            <a:ext cx="2362200" cy="2743200"/>
          </a:xfrm>
          <a:prstGeom prst="rect">
            <a:avLst/>
          </a:prstGeom>
          <a:solidFill>
            <a:schemeClr val="accent6">
              <a:lumMod val="5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b="1" dirty="0" smtClean="0">
                <a:solidFill>
                  <a:prstClr val="white"/>
                </a:solidFill>
              </a:rPr>
              <a:t>REWARDS</a:t>
            </a:r>
          </a:p>
          <a:p>
            <a:pPr algn="ctr"/>
            <a:r>
              <a:rPr lang="en-US" sz="1600" b="1" dirty="0" smtClean="0">
                <a:solidFill>
                  <a:prstClr val="white"/>
                </a:solidFill>
              </a:rPr>
              <a:t>Money</a:t>
            </a:r>
          </a:p>
          <a:p>
            <a:pPr algn="ctr"/>
            <a:r>
              <a:rPr lang="en-US" sz="1600" b="1" dirty="0">
                <a:solidFill>
                  <a:prstClr val="white"/>
                </a:solidFill>
              </a:rPr>
              <a:t>Level </a:t>
            </a:r>
            <a:r>
              <a:rPr lang="en-US" sz="1600" b="1" dirty="0" smtClean="0">
                <a:solidFill>
                  <a:prstClr val="white"/>
                </a:solidFill>
              </a:rPr>
              <a:t>Up</a:t>
            </a:r>
          </a:p>
          <a:p>
            <a:pPr algn="ctr"/>
            <a:r>
              <a:rPr lang="en-US" sz="1600" b="1" dirty="0" smtClean="0">
                <a:solidFill>
                  <a:prstClr val="white"/>
                </a:solidFill>
              </a:rPr>
              <a:t>Leaderboard</a:t>
            </a:r>
          </a:p>
          <a:p>
            <a:pPr algn="ctr"/>
            <a:r>
              <a:rPr lang="en-US" sz="1600" b="1" dirty="0" smtClean="0">
                <a:solidFill>
                  <a:prstClr val="white"/>
                </a:solidFill>
              </a:rPr>
              <a:t>Friendship</a:t>
            </a:r>
          </a:p>
          <a:p>
            <a:pPr algn="ctr"/>
            <a:r>
              <a:rPr lang="en-US" sz="1600" b="1" dirty="0" smtClean="0">
                <a:solidFill>
                  <a:prstClr val="white"/>
                </a:solidFill>
              </a:rPr>
              <a:t>Expertise</a:t>
            </a:r>
          </a:p>
          <a:p>
            <a:pPr algn="ctr"/>
            <a:r>
              <a:rPr lang="en-US" sz="1600" b="1" dirty="0" smtClean="0">
                <a:solidFill>
                  <a:prstClr val="white"/>
                </a:solidFill>
              </a:rPr>
              <a:t>Appearance</a:t>
            </a:r>
          </a:p>
          <a:p>
            <a:pPr algn="ctr"/>
            <a:r>
              <a:rPr lang="en-US" sz="1600" b="1" dirty="0" smtClean="0">
                <a:solidFill>
                  <a:prstClr val="white"/>
                </a:solidFill>
              </a:rPr>
              <a:t>Laughter</a:t>
            </a:r>
            <a:endParaRPr lang="en-US" sz="1600" b="1" dirty="0">
              <a:solidFill>
                <a:prstClr val="white"/>
              </a:solidFill>
            </a:endParaRPr>
          </a:p>
        </p:txBody>
      </p:sp>
    </p:spTree>
    <p:extLst>
      <p:ext uri="{BB962C8B-B14F-4D97-AF65-F5344CB8AC3E}">
        <p14:creationId xmlns:p14="http://schemas.microsoft.com/office/powerpoint/2010/main" val="10030260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352800" y="895350"/>
            <a:ext cx="2057400" cy="914400"/>
          </a:xfrm>
          <a:prstGeom prst="rect">
            <a:avLst/>
          </a:prstGeom>
          <a:solidFill>
            <a:srgbClr val="CC66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800" b="1" dirty="0" smtClean="0">
                <a:solidFill>
                  <a:prstClr val="white"/>
                </a:solidFill>
              </a:rPr>
              <a:t>NEEDS</a:t>
            </a:r>
          </a:p>
          <a:p>
            <a:pPr algn="ctr"/>
            <a:r>
              <a:rPr lang="en-US" sz="1800" b="1" dirty="0" smtClean="0">
                <a:solidFill>
                  <a:prstClr val="white"/>
                </a:solidFill>
              </a:rPr>
              <a:t>Progress</a:t>
            </a:r>
          </a:p>
        </p:txBody>
      </p:sp>
      <p:sp>
        <p:nvSpPr>
          <p:cNvPr id="13" name="Rectangle 12"/>
          <p:cNvSpPr/>
          <p:nvPr/>
        </p:nvSpPr>
        <p:spPr>
          <a:xfrm>
            <a:off x="533400" y="2724150"/>
            <a:ext cx="2057400" cy="990600"/>
          </a:xfrm>
          <a:prstGeom prst="rect">
            <a:avLst/>
          </a:prstGeom>
          <a:solidFill>
            <a:srgbClr val="D6A30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800" b="1" dirty="0" smtClean="0">
                <a:solidFill>
                  <a:prstClr val="white"/>
                </a:solidFill>
              </a:rPr>
              <a:t>INTERACTIONS</a:t>
            </a:r>
          </a:p>
          <a:p>
            <a:pPr algn="ctr"/>
            <a:r>
              <a:rPr lang="en-US" sz="1800" b="1" dirty="0" smtClean="0">
                <a:solidFill>
                  <a:prstClr val="white"/>
                </a:solidFill>
              </a:rPr>
              <a:t>Enemy</a:t>
            </a:r>
          </a:p>
        </p:txBody>
      </p:sp>
      <p:sp>
        <p:nvSpPr>
          <p:cNvPr id="4" name="Left-Right-Up Arrow 3"/>
          <p:cNvSpPr/>
          <p:nvPr/>
        </p:nvSpPr>
        <p:spPr>
          <a:xfrm>
            <a:off x="2819400" y="1885950"/>
            <a:ext cx="3124200" cy="1828800"/>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Combat Loop</a:t>
            </a:r>
            <a:endParaRPr lang="en-US" dirty="0">
              <a:solidFill>
                <a:prstClr val="white"/>
              </a:solidFill>
            </a:endParaRPr>
          </a:p>
        </p:txBody>
      </p:sp>
      <p:sp>
        <p:nvSpPr>
          <p:cNvPr id="8" name="Rectangle 7"/>
          <p:cNvSpPr/>
          <p:nvPr/>
        </p:nvSpPr>
        <p:spPr>
          <a:xfrm>
            <a:off x="6096000" y="2724150"/>
            <a:ext cx="2057400" cy="990600"/>
          </a:xfrm>
          <a:prstGeom prst="rect">
            <a:avLst/>
          </a:prstGeom>
          <a:solidFill>
            <a:schemeClr val="accent6">
              <a:lumMod val="5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800" b="1" dirty="0" smtClean="0">
                <a:solidFill>
                  <a:prstClr val="white"/>
                </a:solidFill>
              </a:rPr>
              <a:t>REWARDS</a:t>
            </a:r>
          </a:p>
          <a:p>
            <a:pPr algn="ctr"/>
            <a:r>
              <a:rPr lang="en-US" sz="1800" b="1" dirty="0" smtClean="0">
                <a:solidFill>
                  <a:prstClr val="white"/>
                </a:solidFill>
              </a:rPr>
              <a:t>Level</a:t>
            </a:r>
            <a:r>
              <a:rPr lang="en-US" sz="1200" b="1" dirty="0" smtClean="0">
                <a:solidFill>
                  <a:prstClr val="white"/>
                </a:solidFill>
              </a:rPr>
              <a:t> </a:t>
            </a:r>
            <a:r>
              <a:rPr lang="en-US" sz="1800" b="1" dirty="0" smtClean="0">
                <a:solidFill>
                  <a:prstClr val="white"/>
                </a:solidFill>
              </a:rPr>
              <a:t>Up</a:t>
            </a:r>
          </a:p>
        </p:txBody>
      </p:sp>
    </p:spTree>
    <p:extLst>
      <p:ext uri="{BB962C8B-B14F-4D97-AF65-F5344CB8AC3E}">
        <p14:creationId xmlns:p14="http://schemas.microsoft.com/office/powerpoint/2010/main" val="8766589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381000" y="648031"/>
            <a:ext cx="3086100" cy="3886200"/>
          </a:xfrm>
          <a:prstGeom prst="rect">
            <a:avLst/>
          </a:prstGeom>
          <a:solidFill>
            <a:srgbClr val="CC66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200" b="1" dirty="0" smtClean="0">
                <a:solidFill>
                  <a:prstClr val="white"/>
                </a:solidFill>
              </a:rPr>
              <a:t>NEEDS</a:t>
            </a:r>
          </a:p>
          <a:p>
            <a:pPr algn="ctr"/>
            <a:r>
              <a:rPr lang="en-US" sz="2000" dirty="0" smtClean="0">
                <a:solidFill>
                  <a:srgbClr val="CC9900"/>
                </a:solidFill>
              </a:rPr>
              <a:t>Wealth</a:t>
            </a:r>
          </a:p>
          <a:p>
            <a:pPr algn="ctr"/>
            <a:r>
              <a:rPr lang="en-US" sz="2000" b="1" dirty="0" smtClean="0">
                <a:solidFill>
                  <a:prstClr val="white"/>
                </a:solidFill>
              </a:rPr>
              <a:t>Relationship</a:t>
            </a:r>
          </a:p>
          <a:p>
            <a:pPr algn="ctr"/>
            <a:r>
              <a:rPr lang="en-US" sz="2000" dirty="0" smtClean="0">
                <a:solidFill>
                  <a:srgbClr val="D6A300"/>
                </a:solidFill>
              </a:rPr>
              <a:t>Skill</a:t>
            </a:r>
          </a:p>
          <a:p>
            <a:pPr algn="ctr"/>
            <a:r>
              <a:rPr lang="en-US" sz="2000" dirty="0" smtClean="0">
                <a:solidFill>
                  <a:srgbClr val="CC9900"/>
                </a:solidFill>
              </a:rPr>
              <a:t>Ownership</a:t>
            </a:r>
          </a:p>
          <a:p>
            <a:pPr algn="ctr"/>
            <a:r>
              <a:rPr lang="en-US" sz="2000" b="1" dirty="0" smtClean="0">
                <a:solidFill>
                  <a:prstClr val="white"/>
                </a:solidFill>
              </a:rPr>
              <a:t>Information</a:t>
            </a:r>
          </a:p>
          <a:p>
            <a:pPr algn="ctr"/>
            <a:r>
              <a:rPr lang="en-US" sz="2000" dirty="0" smtClean="0">
                <a:solidFill>
                  <a:srgbClr val="D6A300"/>
                </a:solidFill>
              </a:rPr>
              <a:t>Progress</a:t>
            </a:r>
          </a:p>
          <a:p>
            <a:pPr algn="ctr"/>
            <a:r>
              <a:rPr lang="en-US" sz="2000" b="1" dirty="0" smtClean="0">
                <a:solidFill>
                  <a:prstClr val="white"/>
                </a:solidFill>
              </a:rPr>
              <a:t>Social Status</a:t>
            </a:r>
          </a:p>
          <a:p>
            <a:pPr algn="ctr"/>
            <a:r>
              <a:rPr lang="en-US" sz="2000" b="1" dirty="0" smtClean="0">
                <a:solidFill>
                  <a:prstClr val="white"/>
                </a:solidFill>
              </a:rPr>
              <a:t>Individuality</a:t>
            </a:r>
          </a:p>
          <a:p>
            <a:pPr algn="ctr"/>
            <a:r>
              <a:rPr lang="en-US" sz="2000" b="1" dirty="0" smtClean="0">
                <a:solidFill>
                  <a:prstClr val="white"/>
                </a:solidFill>
              </a:rPr>
              <a:t>Escapism</a:t>
            </a:r>
            <a:endParaRPr lang="en-US" sz="2000" b="1" dirty="0">
              <a:solidFill>
                <a:prstClr val="white"/>
              </a:solidFill>
            </a:endParaRPr>
          </a:p>
        </p:txBody>
      </p:sp>
      <p:pic>
        <p:nvPicPr>
          <p:cNvPr id="13314" name="Picture 2" descr="http://skepchick.org/wp-content/uploads/2014/08/emotion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81400" y="57150"/>
            <a:ext cx="5024176" cy="5029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251642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352800" y="209550"/>
            <a:ext cx="2362200" cy="2743200"/>
          </a:xfrm>
          <a:prstGeom prst="rect">
            <a:avLst/>
          </a:prstGeom>
          <a:solidFill>
            <a:srgbClr val="CC66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b="1" dirty="0" smtClean="0">
                <a:solidFill>
                  <a:prstClr val="white"/>
                </a:solidFill>
              </a:rPr>
              <a:t>NEEDS</a:t>
            </a:r>
          </a:p>
          <a:p>
            <a:pPr algn="ctr"/>
            <a:r>
              <a:rPr lang="en-US" sz="1400" b="1" dirty="0" smtClean="0">
                <a:solidFill>
                  <a:srgbClr val="D6A300"/>
                </a:solidFill>
              </a:rPr>
              <a:t>Wealth</a:t>
            </a:r>
          </a:p>
          <a:p>
            <a:pPr algn="ctr"/>
            <a:r>
              <a:rPr lang="en-US" sz="1400" b="1" dirty="0" smtClean="0">
                <a:solidFill>
                  <a:srgbClr val="D6A300"/>
                </a:solidFill>
              </a:rPr>
              <a:t>Relationship</a:t>
            </a:r>
          </a:p>
          <a:p>
            <a:pPr algn="ctr"/>
            <a:r>
              <a:rPr lang="en-US" sz="1400" b="1" dirty="0" smtClean="0">
                <a:solidFill>
                  <a:srgbClr val="D6A300"/>
                </a:solidFill>
              </a:rPr>
              <a:t>Skill</a:t>
            </a:r>
          </a:p>
          <a:p>
            <a:pPr algn="ctr"/>
            <a:r>
              <a:rPr lang="en-US" sz="1400" b="1" dirty="0" smtClean="0">
                <a:solidFill>
                  <a:srgbClr val="D6A300"/>
                </a:solidFill>
              </a:rPr>
              <a:t>Ownership</a:t>
            </a:r>
          </a:p>
          <a:p>
            <a:pPr algn="ctr"/>
            <a:r>
              <a:rPr lang="en-US" sz="1800" b="1" dirty="0" smtClean="0">
                <a:solidFill>
                  <a:prstClr val="white"/>
                </a:solidFill>
              </a:rPr>
              <a:t>Information</a:t>
            </a:r>
          </a:p>
          <a:p>
            <a:pPr algn="ctr"/>
            <a:r>
              <a:rPr lang="en-US" sz="1400" b="1" dirty="0" smtClean="0">
                <a:solidFill>
                  <a:srgbClr val="CC9900"/>
                </a:solidFill>
              </a:rPr>
              <a:t>Progress</a:t>
            </a:r>
          </a:p>
          <a:p>
            <a:pPr algn="ctr"/>
            <a:r>
              <a:rPr lang="en-US" sz="1400" b="1" dirty="0" smtClean="0">
                <a:solidFill>
                  <a:srgbClr val="CC9900"/>
                </a:solidFill>
              </a:rPr>
              <a:t>Social Status</a:t>
            </a:r>
          </a:p>
          <a:p>
            <a:pPr algn="ctr"/>
            <a:r>
              <a:rPr lang="en-US" sz="1400" b="1" dirty="0" smtClean="0">
                <a:solidFill>
                  <a:srgbClr val="CC9900"/>
                </a:solidFill>
              </a:rPr>
              <a:t>Individuality</a:t>
            </a:r>
          </a:p>
          <a:p>
            <a:pPr algn="ctr"/>
            <a:r>
              <a:rPr lang="en-US" sz="1400" b="1" dirty="0" smtClean="0">
                <a:solidFill>
                  <a:srgbClr val="CC9900"/>
                </a:solidFill>
              </a:rPr>
              <a:t>Escapism</a:t>
            </a:r>
            <a:endParaRPr lang="en-US" sz="1400" b="1" dirty="0">
              <a:solidFill>
                <a:srgbClr val="CC9900"/>
              </a:solidFill>
            </a:endParaRPr>
          </a:p>
        </p:txBody>
      </p:sp>
      <p:sp>
        <p:nvSpPr>
          <p:cNvPr id="13" name="Rectangle 12"/>
          <p:cNvSpPr/>
          <p:nvPr/>
        </p:nvSpPr>
        <p:spPr>
          <a:xfrm>
            <a:off x="533400" y="1962150"/>
            <a:ext cx="2362200" cy="2743200"/>
          </a:xfrm>
          <a:prstGeom prst="rect">
            <a:avLst/>
          </a:prstGeom>
          <a:solidFill>
            <a:srgbClr val="D6A30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b="1" dirty="0" smtClean="0">
                <a:solidFill>
                  <a:prstClr val="white"/>
                </a:solidFill>
              </a:rPr>
              <a:t>INTERACTIONS</a:t>
            </a:r>
          </a:p>
          <a:p>
            <a:pPr algn="ctr"/>
            <a:r>
              <a:rPr lang="en-US" sz="1800" b="1" dirty="0" smtClean="0">
                <a:solidFill>
                  <a:prstClr val="white"/>
                </a:solidFill>
              </a:rPr>
              <a:t>NPC</a:t>
            </a:r>
          </a:p>
          <a:p>
            <a:pPr algn="ctr"/>
            <a:r>
              <a:rPr lang="en-US" sz="1400" b="1" dirty="0" smtClean="0">
                <a:solidFill>
                  <a:srgbClr val="DEAE00">
                    <a:lumMod val="60000"/>
                    <a:lumOff val="40000"/>
                  </a:srgbClr>
                </a:solidFill>
              </a:rPr>
              <a:t>Enemy</a:t>
            </a:r>
          </a:p>
          <a:p>
            <a:pPr algn="ctr"/>
            <a:r>
              <a:rPr lang="en-US" sz="1400" b="1" dirty="0" smtClean="0">
                <a:solidFill>
                  <a:srgbClr val="DEAE00">
                    <a:lumMod val="60000"/>
                    <a:lumOff val="40000"/>
                  </a:srgbClr>
                </a:solidFill>
              </a:rPr>
              <a:t>Object</a:t>
            </a:r>
          </a:p>
          <a:p>
            <a:pPr algn="ctr"/>
            <a:r>
              <a:rPr lang="en-US" sz="1400" b="1" dirty="0" smtClean="0">
                <a:solidFill>
                  <a:srgbClr val="DEAE00">
                    <a:lumMod val="60000"/>
                    <a:lumOff val="40000"/>
                  </a:srgbClr>
                </a:solidFill>
              </a:rPr>
              <a:t>Mini-Game</a:t>
            </a:r>
          </a:p>
          <a:p>
            <a:pPr algn="ctr"/>
            <a:r>
              <a:rPr lang="en-US" sz="1400" b="1" dirty="0" smtClean="0">
                <a:solidFill>
                  <a:srgbClr val="DEAE00">
                    <a:lumMod val="60000"/>
                    <a:lumOff val="40000"/>
                  </a:srgbClr>
                </a:solidFill>
              </a:rPr>
              <a:t>Website</a:t>
            </a:r>
          </a:p>
          <a:p>
            <a:pPr algn="ctr"/>
            <a:r>
              <a:rPr lang="en-US" sz="1400" b="1" dirty="0" smtClean="0">
                <a:solidFill>
                  <a:srgbClr val="DEAE00">
                    <a:lumMod val="60000"/>
                    <a:lumOff val="40000"/>
                  </a:srgbClr>
                </a:solidFill>
              </a:rPr>
              <a:t>Another Player</a:t>
            </a:r>
            <a:endParaRPr lang="en-US" sz="1400" b="1" dirty="0">
              <a:solidFill>
                <a:srgbClr val="DEAE00">
                  <a:lumMod val="60000"/>
                  <a:lumOff val="40000"/>
                </a:srgbClr>
              </a:solidFill>
            </a:endParaRPr>
          </a:p>
        </p:txBody>
      </p:sp>
      <p:sp>
        <p:nvSpPr>
          <p:cNvPr id="4" name="Left-Right-Up Arrow 3"/>
          <p:cNvSpPr/>
          <p:nvPr/>
        </p:nvSpPr>
        <p:spPr>
          <a:xfrm>
            <a:off x="2971800" y="3028950"/>
            <a:ext cx="3048000" cy="1828800"/>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Experience</a:t>
            </a:r>
            <a:endParaRPr lang="en-US" dirty="0">
              <a:solidFill>
                <a:prstClr val="white"/>
              </a:solidFill>
            </a:endParaRPr>
          </a:p>
        </p:txBody>
      </p:sp>
      <p:sp>
        <p:nvSpPr>
          <p:cNvPr id="6" name="Rectangle 5"/>
          <p:cNvSpPr/>
          <p:nvPr/>
        </p:nvSpPr>
        <p:spPr>
          <a:xfrm>
            <a:off x="6096000" y="1962150"/>
            <a:ext cx="2362200" cy="2743200"/>
          </a:xfrm>
          <a:prstGeom prst="rect">
            <a:avLst/>
          </a:prstGeom>
          <a:solidFill>
            <a:schemeClr val="accent6">
              <a:lumMod val="5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b="1" dirty="0" smtClean="0">
                <a:solidFill>
                  <a:prstClr val="white"/>
                </a:solidFill>
              </a:rPr>
              <a:t>REWARDS</a:t>
            </a:r>
          </a:p>
          <a:p>
            <a:pPr algn="ctr"/>
            <a:r>
              <a:rPr lang="en-US" sz="1400" b="1" dirty="0" smtClean="0">
                <a:solidFill>
                  <a:srgbClr val="996633"/>
                </a:solidFill>
              </a:rPr>
              <a:t>Money</a:t>
            </a:r>
          </a:p>
          <a:p>
            <a:pPr algn="ctr"/>
            <a:r>
              <a:rPr lang="en-US" sz="1400" b="1" dirty="0">
                <a:solidFill>
                  <a:srgbClr val="996633"/>
                </a:solidFill>
              </a:rPr>
              <a:t>Level </a:t>
            </a:r>
            <a:r>
              <a:rPr lang="en-US" sz="1400" b="1" dirty="0" smtClean="0">
                <a:solidFill>
                  <a:srgbClr val="996633"/>
                </a:solidFill>
              </a:rPr>
              <a:t>Up</a:t>
            </a:r>
          </a:p>
          <a:p>
            <a:pPr algn="ctr"/>
            <a:r>
              <a:rPr lang="en-US" sz="1400" b="1" dirty="0" smtClean="0">
                <a:solidFill>
                  <a:srgbClr val="996633"/>
                </a:solidFill>
              </a:rPr>
              <a:t>Leaderboard</a:t>
            </a:r>
          </a:p>
          <a:p>
            <a:pPr algn="ctr"/>
            <a:r>
              <a:rPr lang="en-US" sz="1400" b="1" dirty="0" smtClean="0">
                <a:solidFill>
                  <a:srgbClr val="996633"/>
                </a:solidFill>
              </a:rPr>
              <a:t>Friendship</a:t>
            </a:r>
          </a:p>
          <a:p>
            <a:pPr algn="ctr"/>
            <a:r>
              <a:rPr lang="en-US" sz="1400" b="1" dirty="0" smtClean="0">
                <a:solidFill>
                  <a:srgbClr val="996633"/>
                </a:solidFill>
              </a:rPr>
              <a:t>Expertise</a:t>
            </a:r>
          </a:p>
          <a:p>
            <a:pPr algn="ctr"/>
            <a:r>
              <a:rPr lang="en-US" sz="1400" b="1" dirty="0" smtClean="0">
                <a:solidFill>
                  <a:srgbClr val="996633"/>
                </a:solidFill>
              </a:rPr>
              <a:t>Appearance</a:t>
            </a:r>
          </a:p>
          <a:p>
            <a:pPr algn="ctr"/>
            <a:r>
              <a:rPr lang="en-US" sz="1800" b="1" dirty="0" smtClean="0">
                <a:solidFill>
                  <a:prstClr val="white"/>
                </a:solidFill>
              </a:rPr>
              <a:t>Laughter</a:t>
            </a:r>
            <a:endParaRPr lang="en-US" sz="1800" b="1" dirty="0">
              <a:solidFill>
                <a:prstClr val="white"/>
              </a:solidFill>
            </a:endParaRPr>
          </a:p>
        </p:txBody>
      </p:sp>
    </p:spTree>
    <p:extLst>
      <p:ext uri="{BB962C8B-B14F-4D97-AF65-F5344CB8AC3E}">
        <p14:creationId xmlns:p14="http://schemas.microsoft.com/office/powerpoint/2010/main" val="40831189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9144000" cy="6756721"/>
          </a:xfrm>
          <a:prstGeom prst="rect">
            <a:avLst/>
          </a:prstGeom>
        </p:spPr>
      </p:pic>
    </p:spTree>
    <p:extLst>
      <p:ext uri="{BB962C8B-B14F-4D97-AF65-F5344CB8AC3E}">
        <p14:creationId xmlns:p14="http://schemas.microsoft.com/office/powerpoint/2010/main" val="39385381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47650"/>
            <a:ext cx="9144000" cy="5839769"/>
          </a:xfrm>
          <a:prstGeom prst="rect">
            <a:avLst/>
          </a:prstGeom>
        </p:spPr>
      </p:pic>
    </p:spTree>
    <p:extLst>
      <p:ext uri="{BB962C8B-B14F-4D97-AF65-F5344CB8AC3E}">
        <p14:creationId xmlns:p14="http://schemas.microsoft.com/office/powerpoint/2010/main" val="37036288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descr="http://1.bp.blogspot.com/_O7CLL9G9z7Y/S8Kzk0nVrvI/AAAAAAAAAAw/C3LcM5aIiBs/s1600/FreeRealms+2010-04-11+22-57-06-0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9050"/>
            <a:ext cx="9144000" cy="5715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4167525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3352800" y="895350"/>
            <a:ext cx="2057400" cy="914400"/>
          </a:xfrm>
          <a:prstGeom prst="rect">
            <a:avLst/>
          </a:prstGeom>
          <a:solidFill>
            <a:srgbClr val="CC66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800" b="1" dirty="0" smtClean="0">
                <a:solidFill>
                  <a:prstClr val="white"/>
                </a:solidFill>
              </a:rPr>
              <a:t>NEEDS</a:t>
            </a:r>
          </a:p>
          <a:p>
            <a:pPr algn="ctr"/>
            <a:r>
              <a:rPr lang="en-US" sz="1800" b="1" dirty="0" smtClean="0">
                <a:solidFill>
                  <a:prstClr val="white"/>
                </a:solidFill>
              </a:rPr>
              <a:t>Social Status</a:t>
            </a:r>
          </a:p>
        </p:txBody>
      </p:sp>
      <p:sp>
        <p:nvSpPr>
          <p:cNvPr id="4" name="Rectangle 3"/>
          <p:cNvSpPr/>
          <p:nvPr/>
        </p:nvSpPr>
        <p:spPr>
          <a:xfrm>
            <a:off x="533400" y="2724150"/>
            <a:ext cx="2057400" cy="990600"/>
          </a:xfrm>
          <a:prstGeom prst="rect">
            <a:avLst/>
          </a:prstGeom>
          <a:solidFill>
            <a:srgbClr val="D6A30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800" b="1" dirty="0" smtClean="0">
                <a:solidFill>
                  <a:prstClr val="white"/>
                </a:solidFill>
              </a:rPr>
              <a:t>INTERACTIONS</a:t>
            </a:r>
          </a:p>
          <a:p>
            <a:pPr algn="ctr"/>
            <a:r>
              <a:rPr lang="en-US" sz="1800" b="1" dirty="0" smtClean="0">
                <a:solidFill>
                  <a:prstClr val="white"/>
                </a:solidFill>
              </a:rPr>
              <a:t>Another Player</a:t>
            </a:r>
          </a:p>
        </p:txBody>
      </p:sp>
      <p:sp>
        <p:nvSpPr>
          <p:cNvPr id="6" name="Rectangle 5"/>
          <p:cNvSpPr/>
          <p:nvPr/>
        </p:nvSpPr>
        <p:spPr>
          <a:xfrm>
            <a:off x="6096000" y="2724150"/>
            <a:ext cx="2057400" cy="990600"/>
          </a:xfrm>
          <a:prstGeom prst="rect">
            <a:avLst/>
          </a:prstGeom>
          <a:solidFill>
            <a:schemeClr val="accent6">
              <a:lumMod val="5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800" b="1" dirty="0" smtClean="0">
                <a:solidFill>
                  <a:prstClr val="white"/>
                </a:solidFill>
              </a:rPr>
              <a:t>REWARDS</a:t>
            </a:r>
          </a:p>
          <a:p>
            <a:pPr algn="ctr"/>
            <a:r>
              <a:rPr lang="en-US" sz="1800" b="1" dirty="0" smtClean="0">
                <a:solidFill>
                  <a:prstClr val="white"/>
                </a:solidFill>
              </a:rPr>
              <a:t>Level</a:t>
            </a:r>
            <a:r>
              <a:rPr lang="en-US" sz="1200" b="1" dirty="0" smtClean="0">
                <a:solidFill>
                  <a:prstClr val="white"/>
                </a:solidFill>
              </a:rPr>
              <a:t> </a:t>
            </a:r>
            <a:r>
              <a:rPr lang="en-US" sz="1800" b="1" dirty="0" smtClean="0">
                <a:solidFill>
                  <a:prstClr val="white"/>
                </a:solidFill>
              </a:rPr>
              <a:t>Up</a:t>
            </a:r>
          </a:p>
        </p:txBody>
      </p:sp>
      <p:sp>
        <p:nvSpPr>
          <p:cNvPr id="7" name="Curved Left Arrow 6"/>
          <p:cNvSpPr/>
          <p:nvPr/>
        </p:nvSpPr>
        <p:spPr>
          <a:xfrm>
            <a:off x="3352800" y="2495550"/>
            <a:ext cx="2209800" cy="18288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Tree>
    <p:extLst>
      <p:ext uri="{BB962C8B-B14F-4D97-AF65-F5344CB8AC3E}">
        <p14:creationId xmlns:p14="http://schemas.microsoft.com/office/powerpoint/2010/main" val="34101959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58992" y="1200150"/>
            <a:ext cx="51816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4000" b="1" dirty="0" smtClean="0">
                <a:solidFill>
                  <a:schemeClr val="bg1"/>
                </a:solidFill>
              </a:rPr>
              <a:t>“Easy to learn, </a:t>
            </a:r>
          </a:p>
          <a:p>
            <a:pPr eaLnBrk="1" hangingPunct="1"/>
            <a:r>
              <a:rPr lang="en-US" sz="4000" b="1" dirty="0" smtClean="0">
                <a:solidFill>
                  <a:schemeClr val="bg1"/>
                </a:solidFill>
              </a:rPr>
              <a:t>  hard to master.”</a:t>
            </a:r>
          </a:p>
          <a:p>
            <a:pPr eaLnBrk="1" hangingPunct="1"/>
            <a:r>
              <a:rPr kumimoji="0" lang="en-US" altLang="en-US" sz="4000" b="1" dirty="0" smtClean="0">
                <a:solidFill>
                  <a:schemeClr val="bg1"/>
                </a:solidFill>
                <a:ea typeface="+mn-ea"/>
              </a:rPr>
              <a:t>  - The Ubisoft </a:t>
            </a:r>
          </a:p>
          <a:p>
            <a:pPr eaLnBrk="1" hangingPunct="1"/>
            <a:r>
              <a:rPr kumimoji="0" lang="en-US" altLang="en-US" sz="4000" b="1" dirty="0">
                <a:solidFill>
                  <a:schemeClr val="bg1"/>
                </a:solidFill>
                <a:ea typeface="+mn-ea"/>
              </a:rPr>
              <a:t> </a:t>
            </a:r>
            <a:r>
              <a:rPr kumimoji="0" lang="en-US" altLang="en-US" sz="4000" b="1" dirty="0" smtClean="0">
                <a:solidFill>
                  <a:schemeClr val="bg1"/>
                </a:solidFill>
                <a:ea typeface="+mn-ea"/>
              </a:rPr>
              <a:t>       Cube</a:t>
            </a: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67200" y="1015798"/>
            <a:ext cx="4876800" cy="3268556"/>
          </a:xfrm>
          <a:prstGeom prst="rect">
            <a:avLst/>
          </a:prstGeom>
        </p:spPr>
      </p:pic>
      <p:sp>
        <p:nvSpPr>
          <p:cNvPr id="8" name="Rectangle 2"/>
          <p:cNvSpPr>
            <a:spLocks noChangeArrowheads="1"/>
          </p:cNvSpPr>
          <p:nvPr/>
        </p:nvSpPr>
        <p:spPr bwMode="auto">
          <a:xfrm>
            <a:off x="533400" y="3562350"/>
            <a:ext cx="5181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kumimoji="0" lang="en-US" altLang="en-US" sz="2800" b="1" dirty="0">
                <a:solidFill>
                  <a:schemeClr val="bg1"/>
                </a:solidFill>
              </a:rPr>
              <a:t> </a:t>
            </a:r>
            <a:r>
              <a:rPr kumimoji="0" lang="en-US" altLang="en-US" sz="2800" b="1" dirty="0" smtClean="0">
                <a:solidFill>
                  <a:schemeClr val="bg1"/>
                </a:solidFill>
              </a:rPr>
              <a:t>(after Bushnell)</a:t>
            </a:r>
            <a:endParaRPr kumimoji="0" lang="en-US" altLang="en-US" sz="2800" b="1" dirty="0" smtClean="0">
              <a:solidFill>
                <a:schemeClr val="bg1"/>
              </a:solidFill>
              <a:ea typeface="+mn-ea"/>
            </a:endParaRPr>
          </a:p>
        </p:txBody>
      </p:sp>
    </p:spTree>
    <p:extLst>
      <p:ext uri="{BB962C8B-B14F-4D97-AF65-F5344CB8AC3E}">
        <p14:creationId xmlns:p14="http://schemas.microsoft.com/office/powerpoint/2010/main" val="40331601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4" name="Picture 4" descr="http://img4.wikia.nocookie.net/__cb20130429231208/freerealms/images/b/b0/Img_20130429-16-09-0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417154"/>
            <a:ext cx="9144000" cy="65608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825051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3352800" y="895350"/>
            <a:ext cx="2057400" cy="914400"/>
          </a:xfrm>
          <a:prstGeom prst="rect">
            <a:avLst/>
          </a:prstGeom>
          <a:solidFill>
            <a:srgbClr val="CC66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800" b="1" dirty="0" smtClean="0">
                <a:solidFill>
                  <a:prstClr val="white"/>
                </a:solidFill>
              </a:rPr>
              <a:t>NEEDS</a:t>
            </a:r>
          </a:p>
          <a:p>
            <a:pPr algn="ctr"/>
            <a:r>
              <a:rPr lang="en-US" sz="1800" b="1" dirty="0" smtClean="0">
                <a:solidFill>
                  <a:prstClr val="white"/>
                </a:solidFill>
              </a:rPr>
              <a:t>Social Status</a:t>
            </a:r>
          </a:p>
        </p:txBody>
      </p:sp>
      <p:sp>
        <p:nvSpPr>
          <p:cNvPr id="4" name="Rectangle 3"/>
          <p:cNvSpPr/>
          <p:nvPr/>
        </p:nvSpPr>
        <p:spPr>
          <a:xfrm>
            <a:off x="533400" y="2724150"/>
            <a:ext cx="2057400" cy="990600"/>
          </a:xfrm>
          <a:prstGeom prst="rect">
            <a:avLst/>
          </a:prstGeom>
          <a:solidFill>
            <a:srgbClr val="D6A30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800" b="1" dirty="0" smtClean="0">
                <a:solidFill>
                  <a:prstClr val="white"/>
                </a:solidFill>
              </a:rPr>
              <a:t>INTERACTIONS</a:t>
            </a:r>
          </a:p>
          <a:p>
            <a:pPr algn="ctr"/>
            <a:r>
              <a:rPr lang="en-US" sz="1800" b="1" dirty="0" smtClean="0">
                <a:solidFill>
                  <a:prstClr val="white"/>
                </a:solidFill>
              </a:rPr>
              <a:t>Another Player</a:t>
            </a:r>
          </a:p>
        </p:txBody>
      </p:sp>
      <p:sp>
        <p:nvSpPr>
          <p:cNvPr id="6" name="Rectangle 5"/>
          <p:cNvSpPr/>
          <p:nvPr/>
        </p:nvSpPr>
        <p:spPr>
          <a:xfrm>
            <a:off x="6096000" y="2724150"/>
            <a:ext cx="2057400" cy="990600"/>
          </a:xfrm>
          <a:prstGeom prst="rect">
            <a:avLst/>
          </a:prstGeom>
          <a:solidFill>
            <a:schemeClr val="accent6">
              <a:lumMod val="5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800" b="1" dirty="0" smtClean="0">
                <a:solidFill>
                  <a:prstClr val="white"/>
                </a:solidFill>
              </a:rPr>
              <a:t>REWARDS</a:t>
            </a:r>
          </a:p>
          <a:p>
            <a:pPr algn="ctr"/>
            <a:r>
              <a:rPr lang="en-US" sz="1800" b="1" dirty="0" smtClean="0">
                <a:solidFill>
                  <a:prstClr val="white"/>
                </a:solidFill>
              </a:rPr>
              <a:t>Appearance</a:t>
            </a:r>
          </a:p>
        </p:txBody>
      </p:sp>
      <p:sp>
        <p:nvSpPr>
          <p:cNvPr id="8" name="Left-Right-Up Arrow 7"/>
          <p:cNvSpPr/>
          <p:nvPr/>
        </p:nvSpPr>
        <p:spPr>
          <a:xfrm>
            <a:off x="2819400" y="1885950"/>
            <a:ext cx="3124200" cy="1828800"/>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Social Loop</a:t>
            </a:r>
            <a:endParaRPr lang="en-US" dirty="0">
              <a:solidFill>
                <a:prstClr val="white"/>
              </a:solidFill>
            </a:endParaRPr>
          </a:p>
        </p:txBody>
      </p:sp>
    </p:spTree>
    <p:extLst>
      <p:ext uri="{BB962C8B-B14F-4D97-AF65-F5344CB8AC3E}">
        <p14:creationId xmlns:p14="http://schemas.microsoft.com/office/powerpoint/2010/main" val="5151519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descr="http://pixelperfectgaming.com/wp-content/gallery/free_realms_third_birthday_screenshots/free_realms_third_birthday_screenshot_0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13" y="-552450"/>
            <a:ext cx="9147313" cy="571707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0671233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9220200" cy="518636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7221960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Explosion 1 2"/>
          <p:cNvSpPr/>
          <p:nvPr/>
        </p:nvSpPr>
        <p:spPr>
          <a:xfrm>
            <a:off x="2743200" y="57150"/>
            <a:ext cx="3505200" cy="33528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3352800" y="209550"/>
            <a:ext cx="2362200" cy="2743200"/>
          </a:xfrm>
          <a:prstGeom prst="rect">
            <a:avLst/>
          </a:prstGeom>
          <a:solidFill>
            <a:srgbClr val="CC66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b="1" dirty="0" smtClean="0">
                <a:solidFill>
                  <a:prstClr val="white"/>
                </a:solidFill>
              </a:rPr>
              <a:t>NEEDS</a:t>
            </a:r>
          </a:p>
          <a:p>
            <a:pPr algn="ctr"/>
            <a:r>
              <a:rPr lang="en-US" sz="1400" b="1" dirty="0" smtClean="0">
                <a:solidFill>
                  <a:prstClr val="white"/>
                </a:solidFill>
              </a:rPr>
              <a:t>Wealth</a:t>
            </a:r>
          </a:p>
          <a:p>
            <a:pPr algn="ctr"/>
            <a:r>
              <a:rPr lang="en-US" sz="1400" b="1" dirty="0" smtClean="0">
                <a:solidFill>
                  <a:prstClr val="white"/>
                </a:solidFill>
              </a:rPr>
              <a:t>Relationship</a:t>
            </a:r>
          </a:p>
          <a:p>
            <a:pPr algn="ctr"/>
            <a:r>
              <a:rPr lang="en-US" sz="1400" b="1" dirty="0" smtClean="0">
                <a:solidFill>
                  <a:prstClr val="white"/>
                </a:solidFill>
              </a:rPr>
              <a:t>Skill</a:t>
            </a:r>
          </a:p>
          <a:p>
            <a:pPr algn="ctr"/>
            <a:r>
              <a:rPr lang="en-US" sz="1400" b="1" dirty="0" smtClean="0">
                <a:solidFill>
                  <a:prstClr val="white"/>
                </a:solidFill>
              </a:rPr>
              <a:t>Ownership</a:t>
            </a:r>
          </a:p>
          <a:p>
            <a:pPr algn="ctr"/>
            <a:r>
              <a:rPr lang="en-US" sz="1400" b="1" dirty="0" smtClean="0">
                <a:solidFill>
                  <a:prstClr val="white"/>
                </a:solidFill>
              </a:rPr>
              <a:t>Information</a:t>
            </a:r>
          </a:p>
          <a:p>
            <a:pPr algn="ctr"/>
            <a:r>
              <a:rPr lang="en-US" sz="1400" b="1" dirty="0" smtClean="0">
                <a:solidFill>
                  <a:prstClr val="white"/>
                </a:solidFill>
              </a:rPr>
              <a:t>Progress</a:t>
            </a:r>
          </a:p>
          <a:p>
            <a:pPr algn="ctr"/>
            <a:r>
              <a:rPr lang="en-US" sz="1400" b="1" dirty="0" smtClean="0">
                <a:solidFill>
                  <a:prstClr val="white"/>
                </a:solidFill>
              </a:rPr>
              <a:t>Social Status</a:t>
            </a:r>
          </a:p>
          <a:p>
            <a:pPr algn="ctr"/>
            <a:r>
              <a:rPr lang="en-US" sz="1400" b="1" dirty="0" smtClean="0">
                <a:solidFill>
                  <a:prstClr val="white"/>
                </a:solidFill>
              </a:rPr>
              <a:t>Individuality</a:t>
            </a:r>
          </a:p>
          <a:p>
            <a:pPr algn="ctr"/>
            <a:r>
              <a:rPr lang="en-US" sz="1400" b="1" dirty="0" smtClean="0">
                <a:solidFill>
                  <a:prstClr val="white"/>
                </a:solidFill>
              </a:rPr>
              <a:t>Escapism</a:t>
            </a:r>
            <a:endParaRPr lang="en-US" sz="1400" b="1" dirty="0">
              <a:solidFill>
                <a:prstClr val="white"/>
              </a:solidFill>
            </a:endParaRPr>
          </a:p>
        </p:txBody>
      </p:sp>
      <p:sp>
        <p:nvSpPr>
          <p:cNvPr id="5" name="Rectangle 4"/>
          <p:cNvSpPr/>
          <p:nvPr/>
        </p:nvSpPr>
        <p:spPr>
          <a:xfrm>
            <a:off x="533400" y="1962150"/>
            <a:ext cx="2362200" cy="2743200"/>
          </a:xfrm>
          <a:prstGeom prst="rect">
            <a:avLst/>
          </a:prstGeom>
          <a:solidFill>
            <a:srgbClr val="D6A30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b="1" dirty="0" smtClean="0">
                <a:solidFill>
                  <a:prstClr val="white"/>
                </a:solidFill>
              </a:rPr>
              <a:t>INTERACTIONS</a:t>
            </a:r>
          </a:p>
          <a:p>
            <a:pPr algn="ctr"/>
            <a:r>
              <a:rPr lang="en-US" sz="1400" b="1" dirty="0" smtClean="0">
                <a:solidFill>
                  <a:prstClr val="white"/>
                </a:solidFill>
              </a:rPr>
              <a:t>NPC</a:t>
            </a:r>
          </a:p>
          <a:p>
            <a:pPr algn="ctr"/>
            <a:r>
              <a:rPr lang="en-US" sz="1400" b="1" dirty="0" smtClean="0">
                <a:solidFill>
                  <a:prstClr val="white"/>
                </a:solidFill>
              </a:rPr>
              <a:t>Enemy</a:t>
            </a:r>
          </a:p>
          <a:p>
            <a:pPr algn="ctr"/>
            <a:r>
              <a:rPr lang="en-US" sz="1400" b="1" dirty="0" smtClean="0">
                <a:solidFill>
                  <a:prstClr val="white"/>
                </a:solidFill>
              </a:rPr>
              <a:t>Object</a:t>
            </a:r>
          </a:p>
          <a:p>
            <a:pPr algn="ctr"/>
            <a:r>
              <a:rPr lang="en-US" sz="1400" b="1" dirty="0" smtClean="0">
                <a:solidFill>
                  <a:prstClr val="white"/>
                </a:solidFill>
              </a:rPr>
              <a:t>Mini-Game</a:t>
            </a:r>
          </a:p>
          <a:p>
            <a:pPr algn="ctr"/>
            <a:r>
              <a:rPr lang="en-US" sz="1400" b="1" dirty="0" smtClean="0">
                <a:solidFill>
                  <a:prstClr val="white"/>
                </a:solidFill>
              </a:rPr>
              <a:t>Website</a:t>
            </a:r>
          </a:p>
          <a:p>
            <a:pPr algn="ctr"/>
            <a:r>
              <a:rPr lang="en-US" sz="1400" b="1" dirty="0" smtClean="0">
                <a:solidFill>
                  <a:prstClr val="white"/>
                </a:solidFill>
              </a:rPr>
              <a:t>Another Player</a:t>
            </a:r>
            <a:endParaRPr lang="en-US" sz="1400" b="1" dirty="0">
              <a:solidFill>
                <a:prstClr val="white"/>
              </a:solidFill>
            </a:endParaRPr>
          </a:p>
        </p:txBody>
      </p:sp>
      <p:sp>
        <p:nvSpPr>
          <p:cNvPr id="6" name="Left-Right-Up Arrow 5"/>
          <p:cNvSpPr/>
          <p:nvPr/>
        </p:nvSpPr>
        <p:spPr>
          <a:xfrm>
            <a:off x="2971800" y="3028950"/>
            <a:ext cx="2971800" cy="1828800"/>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EMOTION</a:t>
            </a:r>
            <a:endParaRPr lang="en-US" dirty="0">
              <a:solidFill>
                <a:prstClr val="white"/>
              </a:solidFill>
            </a:endParaRPr>
          </a:p>
        </p:txBody>
      </p:sp>
      <p:sp>
        <p:nvSpPr>
          <p:cNvPr id="7" name="Rectangle 6"/>
          <p:cNvSpPr/>
          <p:nvPr/>
        </p:nvSpPr>
        <p:spPr>
          <a:xfrm>
            <a:off x="6096000" y="1962150"/>
            <a:ext cx="2362200" cy="2743200"/>
          </a:xfrm>
          <a:prstGeom prst="rect">
            <a:avLst/>
          </a:prstGeom>
          <a:solidFill>
            <a:schemeClr val="accent6">
              <a:lumMod val="5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b="1" dirty="0" smtClean="0">
                <a:solidFill>
                  <a:prstClr val="white"/>
                </a:solidFill>
              </a:rPr>
              <a:t>REWARDS</a:t>
            </a:r>
          </a:p>
          <a:p>
            <a:pPr algn="ctr"/>
            <a:r>
              <a:rPr lang="en-US" sz="1400" b="1" dirty="0" smtClean="0">
                <a:solidFill>
                  <a:prstClr val="white"/>
                </a:solidFill>
              </a:rPr>
              <a:t>Money</a:t>
            </a:r>
          </a:p>
          <a:p>
            <a:pPr algn="ctr"/>
            <a:r>
              <a:rPr lang="en-US" sz="1400" b="1" dirty="0">
                <a:solidFill>
                  <a:prstClr val="white"/>
                </a:solidFill>
              </a:rPr>
              <a:t>Level </a:t>
            </a:r>
            <a:r>
              <a:rPr lang="en-US" sz="1400" b="1" dirty="0" smtClean="0">
                <a:solidFill>
                  <a:prstClr val="white"/>
                </a:solidFill>
              </a:rPr>
              <a:t>Up</a:t>
            </a:r>
          </a:p>
          <a:p>
            <a:pPr algn="ctr"/>
            <a:r>
              <a:rPr lang="en-US" sz="1400" b="1" dirty="0" smtClean="0">
                <a:solidFill>
                  <a:prstClr val="white"/>
                </a:solidFill>
              </a:rPr>
              <a:t>Leaderboard</a:t>
            </a:r>
          </a:p>
          <a:p>
            <a:pPr algn="ctr"/>
            <a:r>
              <a:rPr lang="en-US" sz="1400" b="1" dirty="0" smtClean="0">
                <a:solidFill>
                  <a:prstClr val="white"/>
                </a:solidFill>
              </a:rPr>
              <a:t>Friendship</a:t>
            </a:r>
          </a:p>
          <a:p>
            <a:pPr algn="ctr"/>
            <a:r>
              <a:rPr lang="en-US" sz="1400" b="1" dirty="0" smtClean="0">
                <a:solidFill>
                  <a:prstClr val="white"/>
                </a:solidFill>
              </a:rPr>
              <a:t>Expertise</a:t>
            </a:r>
          </a:p>
          <a:p>
            <a:pPr algn="ctr"/>
            <a:r>
              <a:rPr lang="en-US" sz="1400" b="1" dirty="0" smtClean="0">
                <a:solidFill>
                  <a:prstClr val="white"/>
                </a:solidFill>
              </a:rPr>
              <a:t>Appearance</a:t>
            </a:r>
          </a:p>
          <a:p>
            <a:pPr algn="ctr"/>
            <a:r>
              <a:rPr lang="en-US" sz="1400" b="1" dirty="0" smtClean="0">
                <a:solidFill>
                  <a:prstClr val="white"/>
                </a:solidFill>
              </a:rPr>
              <a:t>Laughter</a:t>
            </a:r>
            <a:endParaRPr lang="en-US" sz="1400" b="1" dirty="0">
              <a:solidFill>
                <a:prstClr val="white"/>
              </a:solidFill>
            </a:endParaRPr>
          </a:p>
        </p:txBody>
      </p:sp>
    </p:spTree>
    <p:extLst>
      <p:ext uri="{BB962C8B-B14F-4D97-AF65-F5344CB8AC3E}">
        <p14:creationId xmlns:p14="http://schemas.microsoft.com/office/powerpoint/2010/main" val="283350197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endParaRPr lang="en-US"/>
          </a:p>
        </p:txBody>
      </p:sp>
      <p:pic>
        <p:nvPicPr>
          <p:cNvPr id="1026" name="Picture 2" descr="http://41.media.tumblr.com/0664456b308f2567a360d8d0707b318e/tumblr_n0yejrOeeo1qcwg6no5_128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42874"/>
            <a:ext cx="5715000" cy="48577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6148786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1" name="Rectangle 3"/>
          <p:cNvSpPr>
            <a:spLocks noChangeArrowheads="1"/>
          </p:cNvSpPr>
          <p:nvPr/>
        </p:nvSpPr>
        <p:spPr bwMode="auto">
          <a:xfrm>
            <a:off x="0" y="285750"/>
            <a:ext cx="91440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10000" dirty="0" smtClean="0">
                <a:solidFill>
                  <a:srgbClr val="FFFFFF"/>
                </a:solidFill>
                <a:latin typeface="Rockwell Extra Bold" panose="02060903040505020403" pitchFamily="18" charset="0"/>
                <a:ea typeface="+mn-ea"/>
              </a:rPr>
              <a:t>CHRIS</a:t>
            </a:r>
          </a:p>
          <a:p>
            <a:pPr eaLnBrk="0" hangingPunct="0">
              <a:lnSpc>
                <a:spcPct val="80000"/>
              </a:lnSpc>
            </a:pPr>
            <a:r>
              <a:rPr kumimoji="0" lang="en-US" sz="10000" dirty="0" smtClean="0">
                <a:solidFill>
                  <a:srgbClr val="FFFFFF"/>
                </a:solidFill>
                <a:latin typeface="Rockwell Extra Bold" panose="02060903040505020403" pitchFamily="18" charset="0"/>
                <a:ea typeface="+mn-ea"/>
              </a:rPr>
              <a:t>AVELLONE</a:t>
            </a:r>
            <a:endParaRPr kumimoji="0" lang="en-US" sz="10000" dirty="0">
              <a:solidFill>
                <a:srgbClr val="FFFFFF"/>
              </a:solidFill>
              <a:latin typeface="Rockwell Extra Bold" panose="02060903040505020403" pitchFamily="18" charset="0"/>
              <a:ea typeface="+mn-ea"/>
            </a:endParaRPr>
          </a:p>
        </p:txBody>
      </p:sp>
      <p:sp>
        <p:nvSpPr>
          <p:cNvPr id="421897" name="Rectangle 9"/>
          <p:cNvSpPr>
            <a:spLocks noChangeArrowheads="1"/>
          </p:cNvSpPr>
          <p:nvPr/>
        </p:nvSpPr>
        <p:spPr bwMode="auto">
          <a:xfrm>
            <a:off x="0" y="3867150"/>
            <a:ext cx="7162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eaLnBrk="0" hangingPunct="0">
              <a:lnSpc>
                <a:spcPct val="80000"/>
              </a:lnSpc>
            </a:pPr>
            <a:r>
              <a:rPr kumimoji="0" lang="en-US" sz="2800" dirty="0" smtClean="0">
                <a:solidFill>
                  <a:srgbClr val="FFFFFF"/>
                </a:solidFill>
                <a:latin typeface="Rockwell Extra Bold" panose="02060903040505020403" pitchFamily="18" charset="0"/>
                <a:ea typeface="+mn-ea"/>
              </a:rPr>
              <a:t>Creative Director</a:t>
            </a:r>
          </a:p>
          <a:p>
            <a:pPr algn="l" eaLnBrk="0" hangingPunct="0">
              <a:lnSpc>
                <a:spcPct val="80000"/>
              </a:lnSpc>
            </a:pPr>
            <a:r>
              <a:rPr kumimoji="0" lang="en-US" sz="2800" dirty="0" smtClean="0">
                <a:solidFill>
                  <a:srgbClr val="FFFFFF"/>
                </a:solidFill>
                <a:latin typeface="Rockwell Extra Bold" panose="02060903040505020403" pitchFamily="18" charset="0"/>
                <a:ea typeface="+mn-ea"/>
              </a:rPr>
              <a:t>Obsidian Entertainment</a:t>
            </a:r>
          </a:p>
          <a:p>
            <a:pPr algn="l" eaLnBrk="0" hangingPunct="0">
              <a:lnSpc>
                <a:spcPct val="80000"/>
              </a:lnSpc>
            </a:pPr>
            <a:r>
              <a:rPr kumimoji="0" lang="en-US" sz="2800" dirty="0" smtClean="0">
                <a:solidFill>
                  <a:srgbClr val="FFFFFF"/>
                </a:solidFill>
                <a:latin typeface="Rockwell Extra Bold" panose="02060903040505020403" pitchFamily="18" charset="0"/>
                <a:ea typeface="+mn-ea"/>
              </a:rPr>
              <a:t>@</a:t>
            </a:r>
            <a:r>
              <a:rPr kumimoji="0" lang="en-US" sz="2800" dirty="0" err="1" smtClean="0">
                <a:solidFill>
                  <a:srgbClr val="FFFFFF"/>
                </a:solidFill>
                <a:latin typeface="Rockwell Extra Bold" panose="02060903040505020403" pitchFamily="18" charset="0"/>
              </a:rPr>
              <a:t>ChrisAvellone</a:t>
            </a:r>
            <a:endParaRPr kumimoji="0" lang="en-US" sz="2800" dirty="0">
              <a:solidFill>
                <a:srgbClr val="FFFFFF"/>
              </a:solidFill>
              <a:latin typeface="Rockwell Extra Bold" panose="02060903040505020403" pitchFamily="18" charset="0"/>
              <a:ea typeface="+mn-ea"/>
            </a:endParaRPr>
          </a:p>
        </p:txBody>
      </p:sp>
    </p:spTree>
    <p:extLst>
      <p:ext uri="{BB962C8B-B14F-4D97-AF65-F5344CB8AC3E}">
        <p14:creationId xmlns:p14="http://schemas.microsoft.com/office/powerpoint/2010/main" val="42898116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121" name="Title 1"/>
          <p:cNvSpPr>
            <a:spLocks noGrp="1"/>
          </p:cNvSpPr>
          <p:nvPr>
            <p:ph type="title" idx="4294967295"/>
          </p:nvPr>
        </p:nvSpPr>
        <p:spPr bwMode="auto">
          <a:xfrm>
            <a:off x="685800" y="1276350"/>
            <a:ext cx="8305800" cy="2286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Aft>
                <a:spcPts val="0"/>
              </a:spcAft>
              <a:defRPr/>
            </a:pPr>
            <a:r>
              <a:rPr lang="en-US" dirty="0" smtClean="0">
                <a:ea typeface="ヒラギノ角ゴ Pro W3" pitchFamily="125" charset="-128"/>
              </a:rPr>
              <a:t>Look for the Silver Lining</a:t>
            </a:r>
            <a:br>
              <a:rPr lang="en-US" dirty="0" smtClean="0">
                <a:ea typeface="ヒラギノ角ゴ Pro W3" pitchFamily="125" charset="-128"/>
              </a:rPr>
            </a:br>
            <a:r>
              <a:rPr lang="en-US" dirty="0" smtClean="0">
                <a:ea typeface="ヒラギノ角ゴ Pro W3" pitchFamily="125" charset="-128"/>
              </a:rPr>
              <a:t/>
            </a:r>
            <a:br>
              <a:rPr lang="en-US" dirty="0" smtClean="0">
                <a:ea typeface="ヒラギノ角ゴ Pro W3" pitchFamily="125" charset="-128"/>
              </a:rPr>
            </a:br>
            <a:r>
              <a:rPr lang="en-US" sz="2400" dirty="0" smtClean="0">
                <a:ea typeface="ヒラギノ角ゴ Pro W3" pitchFamily="125" charset="-128"/>
              </a:rPr>
              <a:t/>
            </a:r>
            <a:br>
              <a:rPr lang="en-US" sz="2400" dirty="0" smtClean="0">
                <a:ea typeface="ヒラギノ角ゴ Pro W3" pitchFamily="125" charset="-128"/>
              </a:rPr>
            </a:br>
            <a:r>
              <a:rPr lang="en-US" sz="2400" b="1" dirty="0" smtClean="0">
                <a:ea typeface="ヒラギノ角ゴ Pro W3" pitchFamily="125" charset="-128"/>
              </a:rPr>
              <a:t>Chris Avellone </a:t>
            </a:r>
            <a:r>
              <a:rPr lang="en-US" sz="2400" dirty="0" smtClean="0">
                <a:ea typeface="ヒラギノ角ゴ Pro W3" pitchFamily="125" charset="-128"/>
              </a:rPr>
              <a:t>(@</a:t>
            </a:r>
            <a:r>
              <a:rPr lang="en-US" sz="2400" dirty="0" err="1" smtClean="0">
                <a:ea typeface="ヒラギノ角ゴ Pro W3" pitchFamily="125" charset="-128"/>
              </a:rPr>
              <a:t>chrisavellone</a:t>
            </a:r>
            <a:r>
              <a:rPr lang="en-US" sz="2400" dirty="0" smtClean="0">
                <a:ea typeface="ヒラギノ角ゴ Pro W3" pitchFamily="125" charset="-128"/>
              </a:rPr>
              <a:t>)</a:t>
            </a:r>
            <a:br>
              <a:rPr lang="en-US" sz="2400" dirty="0" smtClean="0">
                <a:ea typeface="ヒラギノ角ゴ Pro W3" pitchFamily="125" charset="-128"/>
              </a:rPr>
            </a:br>
            <a:r>
              <a:rPr lang="en-US" sz="2400" dirty="0" smtClean="0">
                <a:ea typeface="ヒラギノ角ゴ Pro W3" pitchFamily="125" charset="-128"/>
              </a:rPr>
              <a:t>Creative Director, Obsidian Entertainment</a:t>
            </a:r>
          </a:p>
        </p:txBody>
      </p:sp>
    </p:spTree>
    <p:extLst>
      <p:ext uri="{BB962C8B-B14F-4D97-AF65-F5344CB8AC3E}">
        <p14:creationId xmlns:p14="http://schemas.microsoft.com/office/powerpoint/2010/main" val="167616366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0482" name="Title 1"/>
          <p:cNvSpPr>
            <a:spLocks noGrp="1"/>
          </p:cNvSpPr>
          <p:nvPr>
            <p:ph type="title"/>
          </p:nvPr>
        </p:nvSpPr>
        <p:spPr bwMode="auto">
          <a:xfrm>
            <a:off x="533400" y="971550"/>
            <a:ext cx="8077200" cy="781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sp>
        <p:nvSpPr>
          <p:cNvPr id="20483" name="Content Placeholder 2"/>
          <p:cNvSpPr>
            <a:spLocks noGrp="1"/>
          </p:cNvSpPr>
          <p:nvPr>
            <p:ph sz="quarter" idx="4294967295"/>
          </p:nvPr>
        </p:nvSpPr>
        <p:spPr bwMode="auto">
          <a:xfrm>
            <a:off x="533400" y="1809750"/>
            <a:ext cx="8077200" cy="2743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endParaRPr lang="en-US" altLang="en-US" smtClean="0">
              <a:ea typeface="ヒラギノ角ゴ Pro W3" pitchFamily="125" charset="-128"/>
            </a:endParaRPr>
          </a:p>
        </p:txBody>
      </p:sp>
      <p:pic>
        <p:nvPicPr>
          <p:cNvPr id="20484" name="Picture 5" descr="http://s3-media1.fl.yelpcdn.com/bphoto/nRZ7y3TA20wr1K6UT6J_Xg/348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95250"/>
            <a:ext cx="70104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949389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1266" name="Picture 2" descr="https://scontent.xx.fbcdn.net/hphotos-xap1/v/t1.0-9/521849_10151165069998579_1556827759_n.jpg?oh=4a1baea7519b4233643d79721dc48921&amp;oe=558E583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9200" y="0"/>
            <a:ext cx="6981825" cy="5236370"/>
          </a:xfrm>
          <a:prstGeom prst="rect">
            <a:avLst/>
          </a:prstGeom>
          <a:noFill/>
          <a:extLst>
            <a:ext uri="{909E8E84-426E-40DD-AFC4-6F175D3DCCD1}">
              <a14:hiddenFill xmlns:a14="http://schemas.microsoft.com/office/drawing/2010/main">
                <a:solidFill>
                  <a:srgbClr val="FFFFFF"/>
                </a:solidFill>
              </a14:hiddenFill>
            </a:ext>
          </a:extLst>
        </p:spPr>
      </p:pic>
      <p:sp>
        <p:nvSpPr>
          <p:cNvPr id="2150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sp>
        <p:nvSpPr>
          <p:cNvPr id="21507"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spTree>
    <p:extLst>
      <p:ext uri="{BB962C8B-B14F-4D97-AF65-F5344CB8AC3E}">
        <p14:creationId xmlns:p14="http://schemas.microsoft.com/office/powerpoint/2010/main" val="38631091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43836" y="1015798"/>
            <a:ext cx="4900164" cy="3276600"/>
          </a:xfrm>
          <a:prstGeom prst="rect">
            <a:avLst/>
          </a:prstGeom>
        </p:spPr>
      </p:pic>
      <p:sp>
        <p:nvSpPr>
          <p:cNvPr id="4" name="Rectangle 2"/>
          <p:cNvSpPr>
            <a:spLocks noChangeArrowheads="1"/>
          </p:cNvSpPr>
          <p:nvPr/>
        </p:nvSpPr>
        <p:spPr bwMode="auto">
          <a:xfrm>
            <a:off x="-58992" y="1200150"/>
            <a:ext cx="51816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4000" b="1" dirty="0" smtClean="0">
                <a:solidFill>
                  <a:schemeClr val="bg1"/>
                </a:solidFill>
              </a:rPr>
              <a:t>“Form follows</a:t>
            </a:r>
          </a:p>
          <a:p>
            <a:pPr eaLnBrk="1" hangingPunct="1"/>
            <a:r>
              <a:rPr lang="en-US" sz="4000" b="1" dirty="0">
                <a:solidFill>
                  <a:schemeClr val="bg1"/>
                </a:solidFill>
              </a:rPr>
              <a:t> </a:t>
            </a:r>
            <a:r>
              <a:rPr lang="en-US" sz="4000" b="1" dirty="0" smtClean="0">
                <a:solidFill>
                  <a:schemeClr val="bg1"/>
                </a:solidFill>
              </a:rPr>
              <a:t> function.”</a:t>
            </a:r>
          </a:p>
          <a:p>
            <a:pPr eaLnBrk="1" hangingPunct="1"/>
            <a:r>
              <a:rPr kumimoji="0" lang="en-US" altLang="en-US" sz="4000" b="1" dirty="0" smtClean="0">
                <a:solidFill>
                  <a:schemeClr val="bg1"/>
                </a:solidFill>
                <a:ea typeface="+mn-ea"/>
              </a:rPr>
              <a:t>  - The Ubisoft </a:t>
            </a:r>
          </a:p>
          <a:p>
            <a:pPr eaLnBrk="1" hangingPunct="1"/>
            <a:r>
              <a:rPr kumimoji="0" lang="en-US" altLang="en-US" sz="4000" b="1" dirty="0">
                <a:solidFill>
                  <a:schemeClr val="bg1"/>
                </a:solidFill>
                <a:ea typeface="+mn-ea"/>
              </a:rPr>
              <a:t> </a:t>
            </a:r>
            <a:r>
              <a:rPr kumimoji="0" lang="en-US" altLang="en-US" sz="4000" b="1" dirty="0" smtClean="0">
                <a:solidFill>
                  <a:schemeClr val="bg1"/>
                </a:solidFill>
                <a:ea typeface="+mn-ea"/>
              </a:rPr>
              <a:t>       Cube</a:t>
            </a:r>
          </a:p>
        </p:txBody>
      </p:sp>
      <p:sp>
        <p:nvSpPr>
          <p:cNvPr id="7" name="Rectangle 2"/>
          <p:cNvSpPr>
            <a:spLocks noChangeArrowheads="1"/>
          </p:cNvSpPr>
          <p:nvPr/>
        </p:nvSpPr>
        <p:spPr bwMode="auto">
          <a:xfrm>
            <a:off x="533400" y="3562350"/>
            <a:ext cx="5181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kumimoji="0" lang="en-US" altLang="en-US" sz="2800" b="1" dirty="0">
                <a:solidFill>
                  <a:schemeClr val="bg1"/>
                </a:solidFill>
              </a:rPr>
              <a:t> </a:t>
            </a:r>
            <a:r>
              <a:rPr kumimoji="0" lang="en-US" altLang="en-US" sz="2800" b="1" dirty="0" smtClean="0">
                <a:solidFill>
                  <a:schemeClr val="bg1"/>
                </a:solidFill>
              </a:rPr>
              <a:t>(after Sullivan)</a:t>
            </a:r>
            <a:endParaRPr kumimoji="0" lang="en-US" altLang="en-US" sz="2800" b="1" dirty="0" smtClean="0">
              <a:solidFill>
                <a:schemeClr val="bg1"/>
              </a:solidFill>
              <a:ea typeface="+mn-ea"/>
            </a:endParaRPr>
          </a:p>
        </p:txBody>
      </p:sp>
    </p:spTree>
    <p:extLst>
      <p:ext uri="{BB962C8B-B14F-4D97-AF65-F5344CB8AC3E}">
        <p14:creationId xmlns:p14="http://schemas.microsoft.com/office/powerpoint/2010/main" val="9293438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1266" name="Picture 2" descr="https://scontent.xx.fbcdn.net/hphotos-xap1/v/t1.0-9/521849_10151165069998579_1556827759_n.jpg?oh=4a1baea7519b4233643d79721dc48921&amp;oe=558E583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9200" y="0"/>
            <a:ext cx="6981825" cy="5236370"/>
          </a:xfrm>
          <a:prstGeom prst="rect">
            <a:avLst/>
          </a:prstGeom>
          <a:noFill/>
          <a:extLst>
            <a:ext uri="{909E8E84-426E-40DD-AFC4-6F175D3DCCD1}">
              <a14:hiddenFill xmlns:a14="http://schemas.microsoft.com/office/drawing/2010/main">
                <a:solidFill>
                  <a:srgbClr val="FFFFFF"/>
                </a:solidFill>
              </a14:hiddenFill>
            </a:ext>
          </a:extLst>
        </p:spPr>
      </p:pic>
      <p:sp>
        <p:nvSpPr>
          <p:cNvPr id="2150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sp>
        <p:nvSpPr>
          <p:cNvPr id="21507"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21508" name="Picture 5" descr="http://img3.wikia.nocookie.net/__cb20110809182235/fallout/images/c/c0/VaultBoyFO3.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10100" y="438150"/>
            <a:ext cx="5105400" cy="522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515360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descr="https://scontent.xx.fbcdn.net/hphotos-xap1/v/t1.0-9/521849_10151165069998579_1556827759_n.jpg?oh=4a1baea7519b4233643d79721dc48921&amp;oe=558E583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575" y="-1685926"/>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150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sp>
        <p:nvSpPr>
          <p:cNvPr id="21507"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11272" name="Picture 8" descr="http://www.starwars-universe.com/images/dossiers/ue_pour_les_nuls/DarthNihilus.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 y="-2767013"/>
            <a:ext cx="11391900" cy="8543925"/>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5" descr="http://img3.wikia.nocookie.net/__cb20110809182235/fallout/images/c/c0/VaultBoyFO3.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10100" y="438150"/>
            <a:ext cx="5105400" cy="522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695860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253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sp>
        <p:nvSpPr>
          <p:cNvPr id="22531"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22532" name="Picture 2" descr="http://www.lcaid.com/images/full/2012/11/19/x-px-hd-desktop-wallpaper-fallout-game-vault-boy_1920x1440-fallout-game-vault-boy-desktop-hd-wallpap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331788"/>
            <a:ext cx="9296400" cy="58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97919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sp>
        <p:nvSpPr>
          <p:cNvPr id="23555"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23556" name="Picture 5" descr="http://www.xboxenargentina.com/wp-content/uploads/2013/12/Vault-Boy-ANGRY.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85925" y="-95250"/>
            <a:ext cx="9113838"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874649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sp>
        <p:nvSpPr>
          <p:cNvPr id="24579"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2458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0013" y="-323850"/>
            <a:ext cx="4648201" cy="558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107459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1981200" y="-857250"/>
            <a:ext cx="4953000" cy="7569056"/>
          </a:xfrm>
        </p:spPr>
      </p:pic>
    </p:spTree>
    <p:extLst>
      <p:ext uri="{BB962C8B-B14F-4D97-AF65-F5344CB8AC3E}">
        <p14:creationId xmlns:p14="http://schemas.microsoft.com/office/powerpoint/2010/main" val="211282443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27709" y="0"/>
            <a:ext cx="9296400" cy="5229226"/>
          </a:xfrm>
        </p:spPr>
      </p:pic>
    </p:spTree>
    <p:extLst>
      <p:ext uri="{BB962C8B-B14F-4D97-AF65-F5344CB8AC3E}">
        <p14:creationId xmlns:p14="http://schemas.microsoft.com/office/powerpoint/2010/main" val="210830886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560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sp>
        <p:nvSpPr>
          <p:cNvPr id="25603"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25604" name="Picture 2" descr="http://content7.flixster.com/movie/11/17/78/11177837_80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4600" y="0"/>
            <a:ext cx="3429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540446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6626" name="Picture 2" descr="http://3.bp.blogspot.com/_RuMqxOG7qsE/TCcEGq770jI/AAAAAAAAAbM/8OnuYjbze6I/s320/Cube.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361950"/>
            <a:ext cx="4495800" cy="456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423201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96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sp>
        <p:nvSpPr>
          <p:cNvPr id="29699"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29700" name="Picture 2" descr="http://visualaffects.files.wordpress.com/2012/05/the-darkest-hour-2_g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00200" y="-95250"/>
            <a:ext cx="5715000" cy="807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75934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1766" y="0"/>
            <a:ext cx="3360467" cy="5143500"/>
          </a:xfrm>
          <a:prstGeom prst="rect">
            <a:avLst/>
          </a:prstGeom>
        </p:spPr>
      </p:pic>
    </p:spTree>
    <p:extLst>
      <p:ext uri="{BB962C8B-B14F-4D97-AF65-F5344CB8AC3E}">
        <p14:creationId xmlns:p14="http://schemas.microsoft.com/office/powerpoint/2010/main" val="205426539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072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sp>
        <p:nvSpPr>
          <p:cNvPr id="30723"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30724" name="Picture 2" descr="http://4.bp.blogspot.com/-vIcCWkcSS2Y/UQZHLMUu3SI/AAAAAAAABOo/Q-faU35cPDw/s1600/twilight+poster_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3000" y="-28575"/>
            <a:ext cx="64770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376754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sp>
        <p:nvSpPr>
          <p:cNvPr id="31747"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31748" name="Picture 5" descr="http://www.demandware.com/blog/wp-content/uploads/2013/03/Every-Cloud.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628650"/>
            <a:ext cx="9402763"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766144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2770" name="Picture 2" descr="http://3.bp.blogspot.com/_RuMqxOG7qsE/TCcEGq770jI/AAAAAAAAAbM/8OnuYjbze6I/s320/Cube.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361950"/>
            <a:ext cx="4495800" cy="456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069988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sp>
        <p:nvSpPr>
          <p:cNvPr id="33795"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33796" name="Picture 2" descr="http://ad009cdnb.archdaily.net/wp-content/uploads/2012/09/1348779816-cube5.jpe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525"/>
            <a:ext cx="9144000" cy="622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100795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sp>
        <p:nvSpPr>
          <p:cNvPr id="35843"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35844" name="Picture 2" descr="http://media.moddb.com/images/games/1/22/21425/UDK_2013-02-15_20-38-41-92.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247650"/>
            <a:ext cx="10401300"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391302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sp>
        <p:nvSpPr>
          <p:cNvPr id="34819"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34820" name="Picture 2" descr="http://ad009cdnb.archdaily.net/wp-content/uploads/2012/09/1348779764-cube3.jpe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525"/>
            <a:ext cx="9144000" cy="692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331228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sp>
        <p:nvSpPr>
          <p:cNvPr id="36867"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36868" name="Picture 2" descr="http://www.fernbyfilms.com/wp-content/uploads/2008/11/cube2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737725"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95942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sp>
        <p:nvSpPr>
          <p:cNvPr id="37891"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37892" name="Picture 2" descr="http://lparchive.org/Planescape-Torment/Update%20102/9-Torment_2009-04-04_18-46-42-7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050"/>
            <a:ext cx="9067800"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166485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891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sp>
        <p:nvSpPr>
          <p:cNvPr id="38915"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38916" name="Picture 2" descr="http://www.locusinn.com/games/pst/maps/areas/Mazes/AR13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7400" y="0"/>
            <a:ext cx="4799013" cy="505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842450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993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sp>
        <p:nvSpPr>
          <p:cNvPr id="39939"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39940" name="Picture 7" descr="http://www.platformnation.com/wp-content/uploads/2011/01/Dead-Money-Christin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95250"/>
            <a:ext cx="8389938"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11" descr="http://blogs.capecodonline.com/cape-cod-gaming/files/2011/01/fnvdm5.jpe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334" y="3196936"/>
            <a:ext cx="47625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5" descr="http://www.leveluptimes.com/wp-content/uploads/2010/12/FalloutNVBeta_DeadMoney_6.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11799" y="-238125"/>
            <a:ext cx="5867400" cy="3581400"/>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9943" name="Picture 9" descr="https://encrypted-tbn1.gstatic.com/images?q=tbn:ANd9GcQW1ShZ0yC8vpK2IqeIa5LQ5XmMkUuOLiRwybzkvV_h2Kz31EmCD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756025" y="2428875"/>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27165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08569" y="2759248"/>
            <a:ext cx="1604517" cy="2403302"/>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9050" y="0"/>
            <a:ext cx="1554480" cy="2377440"/>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517647" y="0"/>
            <a:ext cx="1454386" cy="2262378"/>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050" y="3012245"/>
            <a:ext cx="1924050" cy="2131255"/>
          </a:xfrm>
          <a:prstGeom prst="rect">
            <a:avLst/>
          </a:prstGeom>
        </p:spPr>
      </p:pic>
      <p:pic>
        <p:nvPicPr>
          <p:cNvPr id="5" name="Picture 4"/>
          <p:cNvPicPr>
            <a:picLocks noChangeAspect="1"/>
          </p:cNvPicPr>
          <p:nvPr/>
        </p:nvPicPr>
        <p:blipFill rotWithShape="1">
          <a:blip r:embed="rId7" cstate="email">
            <a:extLst>
              <a:ext uri="{28A0092B-C50C-407E-A947-70E740481C1C}">
                <a14:useLocalDpi xmlns:a14="http://schemas.microsoft.com/office/drawing/2010/main"/>
              </a:ext>
            </a:extLst>
          </a:blip>
          <a:srcRect b="-852"/>
          <a:stretch/>
        </p:blipFill>
        <p:spPr>
          <a:xfrm>
            <a:off x="6393179" y="1572797"/>
            <a:ext cx="1691640" cy="2486025"/>
          </a:xfrm>
          <a:prstGeom prst="rect">
            <a:avLst/>
          </a:prstGeom>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891766" y="0"/>
            <a:ext cx="3360467" cy="5143500"/>
          </a:xfrm>
          <a:prstGeom prst="rect">
            <a:avLst/>
          </a:prstGeom>
        </p:spPr>
      </p:pic>
      <p:pic>
        <p:nvPicPr>
          <p:cNvPr id="4" name="Picture 3"/>
          <p:cNvPicPr>
            <a:picLocks noChangeAspect="1"/>
          </p:cNvPicPr>
          <p:nvPr/>
        </p:nvPicPr>
        <p:blipFill rotWithShape="1">
          <a:blip r:embed="rId9" cstate="email">
            <a:extLst>
              <a:ext uri="{28A0092B-C50C-407E-A947-70E740481C1C}">
                <a14:useLocalDpi xmlns:a14="http://schemas.microsoft.com/office/drawing/2010/main"/>
              </a:ext>
            </a:extLst>
          </a:blip>
          <a:srcRect t="-1"/>
          <a:stretch/>
        </p:blipFill>
        <p:spPr>
          <a:xfrm>
            <a:off x="1219200" y="1252664"/>
            <a:ext cx="1619238" cy="2502459"/>
          </a:xfrm>
          <a:prstGeom prst="rect">
            <a:avLst/>
          </a:prstGeom>
        </p:spPr>
      </p:pic>
    </p:spTree>
    <p:extLst>
      <p:ext uri="{BB962C8B-B14F-4D97-AF65-F5344CB8AC3E}">
        <p14:creationId xmlns:p14="http://schemas.microsoft.com/office/powerpoint/2010/main" val="131228695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403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sp>
        <p:nvSpPr>
          <p:cNvPr id="44035"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44036" name="Picture 4" descr="http://www.daranaraghi.com/wp-content/uploads/2014/04/Elementals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476250"/>
            <a:ext cx="9144000" cy="708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662322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813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sp>
        <p:nvSpPr>
          <p:cNvPr id="48131"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48132" name="Picture 2" descr="http://goodcomics.comicbookresources.com/wp-content/uploads/2007/02/02-04-2007%2005;26;06P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60675" y="-95250"/>
            <a:ext cx="3387725"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689956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915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sp>
        <p:nvSpPr>
          <p:cNvPr id="49155"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49156" name="Picture 2" descr="http://static.comicvine.com/uploads/scale_small/0/6539/390477-3420-48134-2-elemental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24400" y="0"/>
            <a:ext cx="33528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4" descr="http://static.comicvine.com/uploads/scale_small/0/6539/390474-3420-48132-2-elementals.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93825" y="85725"/>
            <a:ext cx="3200400"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948218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sp>
        <p:nvSpPr>
          <p:cNvPr id="50179"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50180" name="Picture 5" descr="http://howtomanguide.com/wp-content/uploads/2013/11/severed-limb.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742950"/>
            <a:ext cx="78771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612936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120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sp>
        <p:nvSpPr>
          <p:cNvPr id="51203"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sp>
        <p:nvSpPr>
          <p:cNvPr id="51204" name="Rectangle 1"/>
          <p:cNvSpPr>
            <a:spLocks noChangeArrowheads="1"/>
          </p:cNvSpPr>
          <p:nvPr/>
        </p:nvSpPr>
        <p:spPr bwMode="auto">
          <a:xfrm>
            <a:off x="2286000" y="1971675"/>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pPr eaLnBrk="0" hangingPunct="0"/>
            <a:r>
              <a:rPr lang="en-US" altLang="en-US" smtClean="0">
                <a:solidFill>
                  <a:prstClr val="white"/>
                </a:solidFill>
                <a:cs typeface="+mn-cs"/>
              </a:rPr>
              <a:t>http://files.khinsider.com/vgwallpaper/1024x768/2467-planescape-004-yzkyn.jpg</a:t>
            </a:r>
          </a:p>
        </p:txBody>
      </p:sp>
      <p:sp>
        <p:nvSpPr>
          <p:cNvPr id="51205" name="Rectangle 2"/>
          <p:cNvSpPr>
            <a:spLocks noChangeArrowheads="1"/>
          </p:cNvSpPr>
          <p:nvPr/>
        </p:nvSpPr>
        <p:spPr bwMode="auto">
          <a:xfrm>
            <a:off x="2286000" y="1971675"/>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Verdana" panose="020B0604030504040204" pitchFamily="34" charset="0"/>
                <a:ea typeface="ヒラギノ角ゴ Pro W3" pitchFamily="125" charset="-128"/>
              </a:defRPr>
            </a:lvl1pPr>
            <a:lvl2pPr marL="742950" indent="-285750">
              <a:defRPr kumimoji="1" sz="2400">
                <a:solidFill>
                  <a:schemeClr val="tx1"/>
                </a:solidFill>
                <a:latin typeface="Verdana" panose="020B0604030504040204" pitchFamily="34" charset="0"/>
                <a:ea typeface="ヒラギノ角ゴ Pro W3" pitchFamily="125" charset="-128"/>
              </a:defRPr>
            </a:lvl2pPr>
            <a:lvl3pPr marL="1143000" indent="-228600">
              <a:defRPr kumimoji="1" sz="2400">
                <a:solidFill>
                  <a:schemeClr val="tx1"/>
                </a:solidFill>
                <a:latin typeface="Verdana" panose="020B0604030504040204" pitchFamily="34" charset="0"/>
                <a:ea typeface="ヒラギノ角ゴ Pro W3" pitchFamily="125" charset="-128"/>
              </a:defRPr>
            </a:lvl3pPr>
            <a:lvl4pPr marL="1600200" indent="-228600">
              <a:defRPr kumimoji="1" sz="2400">
                <a:solidFill>
                  <a:schemeClr val="tx1"/>
                </a:solidFill>
                <a:latin typeface="Verdana" panose="020B0604030504040204" pitchFamily="34" charset="0"/>
                <a:ea typeface="ヒラギノ角ゴ Pro W3" pitchFamily="125" charset="-128"/>
              </a:defRPr>
            </a:lvl4pPr>
            <a:lvl5pPr marL="2057400" indent="-228600">
              <a:defRPr kumimoji="1" sz="2400">
                <a:solidFill>
                  <a:schemeClr val="tx1"/>
                </a:solidFill>
                <a:latin typeface="Verdana" panose="020B0604030504040204" pitchFamily="34" charset="0"/>
                <a:ea typeface="ヒラギノ角ゴ Pro W3" pitchFamily="125"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ヒラギノ角ゴ Pro W3" pitchFamily="125" charset="-128"/>
              </a:defRPr>
            </a:lvl9pPr>
          </a:lstStyle>
          <a:p>
            <a:pPr eaLnBrk="0" hangingPunct="0"/>
            <a:r>
              <a:rPr lang="en-US" altLang="en-US" smtClean="0">
                <a:solidFill>
                  <a:prstClr val="white"/>
                </a:solidFill>
                <a:cs typeface="+mn-cs"/>
              </a:rPr>
              <a:t>http://files.khinsider.com/vgwallpaper/1024x768/2467-planescape-004-yzkyn.jpg</a:t>
            </a:r>
          </a:p>
        </p:txBody>
      </p:sp>
      <p:pic>
        <p:nvPicPr>
          <p:cNvPr id="51206" name="Picture 5" descr="http://files.khinsider.com/vgwallpaper/1024x768/2467-planescape-004-yzky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47800" y="133350"/>
            <a:ext cx="6610350" cy="495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468444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505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sp>
        <p:nvSpPr>
          <p:cNvPr id="45059"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45060" name="Picture 2" descr="http://static.comicvine.com/uploads/square_small/0/6539/406147-173590-sanction.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1200" y="-9525"/>
            <a:ext cx="5181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508015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608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46083" name="Picture 2" descr="http://static.comicvine.com/uploads/square_small/0/6539/388833-3420-48131-2-elemental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25" y="-171450"/>
            <a:ext cx="5257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descr="http://static.comicvine.com/uploads/scale_small/0/6539/388832-3420-48130-2-elementals.jpg"/>
          <p:cNvPicPr>
            <a:picLocks noGrp="1" noChangeAspect="1" noChangeArrowheads="1"/>
          </p:cNvPicPr>
          <p:nvPr>
            <p:ph sz="quarter" idx="10"/>
          </p:nvPr>
        </p:nvPicPr>
        <p:blipFill>
          <a:blip r:embed="rId4" cstate="email">
            <a:extLst>
              <a:ext uri="{28A0092B-C50C-407E-A947-70E740481C1C}">
                <a14:useLocalDpi xmlns:a14="http://schemas.microsoft.com/office/drawing/2010/main"/>
              </a:ext>
            </a:extLst>
          </a:blip>
          <a:srcRect/>
          <a:stretch>
            <a:fillRect/>
          </a:stretch>
        </p:blipFill>
        <p:spPr bwMode="auto">
          <a:xfrm>
            <a:off x="5257800" y="-247650"/>
            <a:ext cx="3810000" cy="5656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853580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710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sp>
        <p:nvSpPr>
          <p:cNvPr id="47107"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47108" name="Picture 5" descr="http://mygaming.co.za/news/wp-content/uploads/planescape_torment_nameless_one_60672140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33563" y="0"/>
            <a:ext cx="5476875"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367030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222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sp>
        <p:nvSpPr>
          <p:cNvPr id="52227"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52228" name="Picture 11" descr="http://th01.deviantart.net/fs10/PRE/i/2006/124/3/1/Transmetropolitan_by_Lyene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3000" y="-95250"/>
            <a:ext cx="7054850" cy="551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369265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325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sp>
        <p:nvSpPr>
          <p:cNvPr id="53251"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53252" name="Picture 7" descr="http://4.bp.blogspot.com/-Mlleot774cM/UC00N5lzgUI/AAAAAAAAAT8/p85KagjyqbE/s1600/firtb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628650"/>
            <a:ext cx="9296400" cy="69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31714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0" y="-19050"/>
            <a:ext cx="70104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3600" b="1" dirty="0" smtClean="0">
                <a:solidFill>
                  <a:schemeClr val="bg1"/>
                </a:solidFill>
              </a:rPr>
              <a:t>“There are 3 types </a:t>
            </a:r>
            <a:r>
              <a:rPr lang="en-US" sz="3600" b="1" dirty="0">
                <a:solidFill>
                  <a:schemeClr val="bg1"/>
                </a:solidFill>
              </a:rPr>
              <a:t>of games:</a:t>
            </a:r>
          </a:p>
          <a:p>
            <a:pPr marL="514350" indent="-514350">
              <a:buFont typeface="+mj-lt"/>
              <a:buAutoNum type="arabicPeriod"/>
            </a:pPr>
            <a:r>
              <a:rPr lang="en-US" sz="3600" b="1" dirty="0">
                <a:solidFill>
                  <a:schemeClr val="bg1"/>
                </a:solidFill>
              </a:rPr>
              <a:t>Games where the </a:t>
            </a:r>
            <a:r>
              <a:rPr lang="en-US" sz="3600" b="1" dirty="0" smtClean="0">
                <a:solidFill>
                  <a:schemeClr val="bg1"/>
                </a:solidFill>
              </a:rPr>
              <a:t>designer is having </a:t>
            </a:r>
            <a:r>
              <a:rPr lang="en-US" sz="3600" b="1" dirty="0">
                <a:solidFill>
                  <a:schemeClr val="bg1"/>
                </a:solidFill>
              </a:rPr>
              <a:t>all the </a:t>
            </a:r>
            <a:r>
              <a:rPr lang="en-US" sz="3600" b="1" dirty="0" smtClean="0">
                <a:solidFill>
                  <a:schemeClr val="bg1"/>
                </a:solidFill>
              </a:rPr>
              <a:t>fun.</a:t>
            </a:r>
            <a:endParaRPr lang="en-US" sz="3600" b="1" dirty="0">
              <a:solidFill>
                <a:schemeClr val="bg1"/>
              </a:solidFill>
            </a:endParaRPr>
          </a:p>
          <a:p>
            <a:pPr marL="514350" indent="-514350">
              <a:buFont typeface="+mj-lt"/>
              <a:buAutoNum type="arabicPeriod"/>
            </a:pPr>
            <a:r>
              <a:rPr lang="en-US" sz="3600" b="1" dirty="0">
                <a:solidFill>
                  <a:schemeClr val="bg1"/>
                </a:solidFill>
              </a:rPr>
              <a:t>Games where the computer is having all the fun.</a:t>
            </a:r>
          </a:p>
          <a:p>
            <a:pPr marL="514350" indent="-514350">
              <a:buFont typeface="+mj-lt"/>
              <a:buAutoNum type="arabicPeriod"/>
            </a:pPr>
            <a:r>
              <a:rPr lang="en-US" sz="3600" b="1" dirty="0">
                <a:solidFill>
                  <a:schemeClr val="bg1"/>
                </a:solidFill>
              </a:rPr>
              <a:t>Games where the player </a:t>
            </a:r>
            <a:r>
              <a:rPr lang="en-US" sz="3600" b="1" dirty="0" smtClean="0">
                <a:solidFill>
                  <a:schemeClr val="bg1"/>
                </a:solidFill>
              </a:rPr>
              <a:t>     is </a:t>
            </a:r>
            <a:r>
              <a:rPr lang="en-US" sz="3600" b="1" dirty="0">
                <a:solidFill>
                  <a:schemeClr val="bg1"/>
                </a:solidFill>
              </a:rPr>
              <a:t>having </a:t>
            </a:r>
            <a:r>
              <a:rPr lang="en-US" sz="3600" b="1" dirty="0" smtClean="0">
                <a:solidFill>
                  <a:schemeClr val="bg1"/>
                </a:solidFill>
              </a:rPr>
              <a:t>all </a:t>
            </a:r>
            <a:r>
              <a:rPr lang="en-US" sz="3600" b="1" dirty="0">
                <a:solidFill>
                  <a:schemeClr val="bg1"/>
                </a:solidFill>
              </a:rPr>
              <a:t>the fun</a:t>
            </a:r>
            <a:r>
              <a:rPr lang="en-US" sz="3600" b="1" dirty="0" smtClean="0">
                <a:solidFill>
                  <a:schemeClr val="bg1"/>
                </a:solidFill>
              </a:rPr>
              <a:t>.” </a:t>
            </a:r>
            <a:endParaRPr lang="en-US" sz="3600" b="1" dirty="0">
              <a:solidFill>
                <a:schemeClr val="bg1"/>
              </a:solidFill>
            </a:endParaRPr>
          </a:p>
        </p:txBody>
      </p:sp>
      <p:pic>
        <p:nvPicPr>
          <p:cNvPr id="23555" name="Picture 2" descr="C:\PPStf\TalksMontreal\MeaningTalk\Images\sid_meier_aufmach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40707" y="2800350"/>
            <a:ext cx="2693768"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a:spLocks noChangeArrowheads="1"/>
          </p:cNvSpPr>
          <p:nvPr/>
        </p:nvSpPr>
        <p:spPr bwMode="auto">
          <a:xfrm>
            <a:off x="740250" y="4019550"/>
            <a:ext cx="56610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kumimoji="0" lang="en-US" altLang="en-US" sz="4000" b="1" dirty="0" smtClean="0">
                <a:solidFill>
                  <a:schemeClr val="bg1"/>
                </a:solidFill>
                <a:ea typeface="+mn-ea"/>
              </a:rPr>
              <a:t>- Sid Meier</a:t>
            </a:r>
            <a:endParaRPr kumimoji="0" lang="en-US" altLang="en-US" sz="4000" b="1" i="1" dirty="0" smtClean="0">
              <a:solidFill>
                <a:schemeClr val="bg1"/>
              </a:solidFill>
              <a:ea typeface="+mn-ea"/>
            </a:endParaRPr>
          </a:p>
        </p:txBody>
      </p:sp>
    </p:spTree>
    <p:extLst>
      <p:ext uri="{BB962C8B-B14F-4D97-AF65-F5344CB8AC3E}">
        <p14:creationId xmlns:p14="http://schemas.microsoft.com/office/powerpoint/2010/main" val="49222852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427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sp>
        <p:nvSpPr>
          <p:cNvPr id="54275"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54276" name="Picture 5" descr="http://steampunkopera.files.wordpress.com/2014/05/s2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323850"/>
            <a:ext cx="7315200"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119567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sp>
        <p:nvSpPr>
          <p:cNvPr id="55299"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55300" name="Picture 5" descr="http://i.neoseeker.com/mgv/62592-Mister%20MacPhisto/592/14/transmet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 y="-19050"/>
            <a:ext cx="9296400" cy="606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036524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6322" name="Picture 11" descr="http://img3.wikia.nocookie.net/__cb20111229173732/fallout/images/f/f1/Nvdlc03_endingslide_jukebox.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91000" y="-82550"/>
            <a:ext cx="4968875"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9" descr="http://img3.wikia.nocookie.net/__cb20111229173822/fallout/images/4/4e/Nvdlc03_endingslide_muggy.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67200" y="2343150"/>
            <a:ext cx="599122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56325" name="Picture 5" descr="http://www.mobygames.com/images/shots/l/535539-fallout-new-vegas-old-world-blues-windows-screenshot-this.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1809750"/>
            <a:ext cx="49911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7" descr="http://img3.wikia.nocookie.net/__cb20111229174152/fallout/images/1/1b/Nvdlc03_endingslide_toaster.jpg"/>
          <p:cNvPicPr>
            <a:picLocks noGrp="1" noChangeAspect="1" noChangeArrowheads="1"/>
          </p:cNvPicPr>
          <p:nvPr>
            <p:ph sz="quarter" idx="10"/>
          </p:nvPr>
        </p:nvPicPr>
        <p:blipFill>
          <a:blip r:embed="rId6" cstate="email">
            <a:extLst>
              <a:ext uri="{28A0092B-C50C-407E-A947-70E740481C1C}">
                <a14:useLocalDpi xmlns:a14="http://schemas.microsoft.com/office/drawing/2010/main"/>
              </a:ext>
            </a:extLst>
          </a:blip>
          <a:srcRect/>
          <a:stretch>
            <a:fillRect/>
          </a:stretch>
        </p:blipFill>
        <p:spPr bwMode="auto">
          <a:xfrm>
            <a:off x="0" y="-85725"/>
            <a:ext cx="4387850" cy="274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022785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939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sp>
        <p:nvSpPr>
          <p:cNvPr id="59395"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59396" name="Picture 2" descr="http://content7.flixster.com/movie/11/17/78/11177837_80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47800" y="-1619250"/>
            <a:ext cx="5791200" cy="868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124989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514350"/>
            <a:ext cx="8730207" cy="3948112"/>
          </a:xfrm>
          <a:prstGeom prst="rect">
            <a:avLst/>
          </a:prstGeom>
        </p:spPr>
      </p:pic>
      <p:sp>
        <p:nvSpPr>
          <p:cNvPr id="3" name="Rectangle 2"/>
          <p:cNvSpPr/>
          <p:nvPr/>
        </p:nvSpPr>
        <p:spPr>
          <a:xfrm>
            <a:off x="2819400" y="3562350"/>
            <a:ext cx="60960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18530541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ea typeface="ヒラギノ角ゴ Pro W3" pitchFamily="125" charset="-128"/>
              </a:rPr>
              <a:t>&lt;Richard: Pending Movie Arrival&gt;</a:t>
            </a:r>
          </a:p>
        </p:txBody>
      </p:sp>
      <p:sp>
        <p:nvSpPr>
          <p:cNvPr id="60419" name="Content Placeholder 2"/>
          <p:cNvSpPr>
            <a:spLocks noGrp="1"/>
          </p:cNvSpPr>
          <p:nvPr>
            <p:ph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ea typeface="ヒラギノ角ゴ Pro W3" pitchFamily="125" charset="-128"/>
            </a:endParaRPr>
          </a:p>
        </p:txBody>
      </p:sp>
      <p:pic>
        <p:nvPicPr>
          <p:cNvPr id="60420" name="Picture 5" descr="http://static.obuolys.lt/thumbnails/uploads/photos/2013/10/I-frankenstein-awkward-eckhart_jpg_710x400_q95.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60763" y="-95250"/>
            <a:ext cx="12688888"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308667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6041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ea typeface="ヒラギノ角ゴ Pro W3" pitchFamily="125" charset="-128"/>
              </a:rPr>
              <a:t>&lt;Richard: Pending Movie Arrival&gt;</a:t>
            </a:r>
          </a:p>
        </p:txBody>
      </p:sp>
      <p:pic>
        <p:nvPicPr>
          <p:cNvPr id="2" name="Content Placeholder 1"/>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bwMode="auto">
          <a:xfrm>
            <a:off x="-2438400" y="-1943100"/>
            <a:ext cx="12039600" cy="9029700"/>
          </a:xfrm>
          <a:solidFill>
            <a:schemeClr val="bg2"/>
          </a:solidFill>
          <a:extLst/>
        </p:spPr>
      </p:pic>
    </p:spTree>
    <p:extLst>
      <p:ext uri="{BB962C8B-B14F-4D97-AF65-F5344CB8AC3E}">
        <p14:creationId xmlns:p14="http://schemas.microsoft.com/office/powerpoint/2010/main" val="206804582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6041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ea typeface="ヒラギノ角ゴ Pro W3" pitchFamily="125" charset="-128"/>
              </a:rPr>
              <a:t>&lt;Richard: Pending Movie Arrival&gt;</a:t>
            </a:r>
          </a:p>
        </p:txBody>
      </p:sp>
      <p:pic>
        <p:nvPicPr>
          <p:cNvPr id="4" name="Content Placeholder 3"/>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0" y="-857250"/>
            <a:ext cx="9220200" cy="6915150"/>
          </a:xfrm>
        </p:spPr>
      </p:pic>
    </p:spTree>
    <p:extLst>
      <p:ext uri="{BB962C8B-B14F-4D97-AF65-F5344CB8AC3E}">
        <p14:creationId xmlns:p14="http://schemas.microsoft.com/office/powerpoint/2010/main" val="415623846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1371600" y="-1847850"/>
            <a:ext cx="11684000" cy="8763000"/>
          </a:xfrm>
        </p:spPr>
      </p:pic>
    </p:spTree>
    <p:extLst>
      <p:ext uri="{BB962C8B-B14F-4D97-AF65-F5344CB8AC3E}">
        <p14:creationId xmlns:p14="http://schemas.microsoft.com/office/powerpoint/2010/main" val="363379504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1625600" y="-1962150"/>
            <a:ext cx="12141200" cy="9105900"/>
          </a:xfrm>
        </p:spPr>
      </p:pic>
    </p:spTree>
    <p:extLst>
      <p:ext uri="{BB962C8B-B14F-4D97-AF65-F5344CB8AC3E}">
        <p14:creationId xmlns:p14="http://schemas.microsoft.com/office/powerpoint/2010/main" val="398027764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INEDINNAVIGATOR" val="True"/>
  <p:tag name="HOTSPOTTYPE" val="DefinedInNavigator"/>
  <p:tag name="BRANCHTO" val="262"/>
</p:tagLst>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Recommending A Strateg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commending A Strategy">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Verdana" pitchFamily="4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Verdana" pitchFamily="45" charset="0"/>
          </a:defRPr>
        </a:defPPr>
      </a:lstStyle>
    </a:lnDef>
  </a:objectDefaults>
  <a:extraClrSchemeLst>
    <a:extraClrScheme>
      <a:clrScheme name="Recommending A Strategy 1">
        <a:dk1>
          <a:srgbClr val="009999"/>
        </a:dk1>
        <a:lt1>
          <a:srgbClr val="FFFFFF"/>
        </a:lt1>
        <a:dk2>
          <a:srgbClr val="000066"/>
        </a:dk2>
        <a:lt2>
          <a:srgbClr val="339966"/>
        </a:lt2>
        <a:accent1>
          <a:srgbClr val="00CC99"/>
        </a:accent1>
        <a:accent2>
          <a:srgbClr val="0099CC"/>
        </a:accent2>
        <a:accent3>
          <a:srgbClr val="AAAAB8"/>
        </a:accent3>
        <a:accent4>
          <a:srgbClr val="DADADA"/>
        </a:accent4>
        <a:accent5>
          <a:srgbClr val="AAE2CA"/>
        </a:accent5>
        <a:accent6>
          <a:srgbClr val="008AB9"/>
        </a:accent6>
        <a:hlink>
          <a:srgbClr val="336699"/>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2">
        <a:dk1>
          <a:srgbClr val="000000"/>
        </a:dk1>
        <a:lt1>
          <a:srgbClr val="FFFFFF"/>
        </a:lt1>
        <a:dk2>
          <a:srgbClr val="009900"/>
        </a:dk2>
        <a:lt2>
          <a:srgbClr val="CC0000"/>
        </a:lt2>
        <a:accent1>
          <a:srgbClr val="CCCC00"/>
        </a:accent1>
        <a:accent2>
          <a:srgbClr val="3333CC"/>
        </a:accent2>
        <a:accent3>
          <a:srgbClr val="FFFFFF"/>
        </a:accent3>
        <a:accent4>
          <a:srgbClr val="000000"/>
        </a:accent4>
        <a:accent5>
          <a:srgbClr val="E2E2AA"/>
        </a:accent5>
        <a:accent6>
          <a:srgbClr val="2D2DB9"/>
        </a:accent6>
        <a:hlink>
          <a:srgbClr val="000000"/>
        </a:hlink>
        <a:folHlink>
          <a:srgbClr val="808080"/>
        </a:folHlink>
      </a:clrScheme>
      <a:clrMap bg1="lt1" tx1="dk1" bg2="lt2" tx2="dk2" accent1="accent1" accent2="accent2" accent3="accent3" accent4="accent4" accent5="accent5" accent6="accent6" hlink="hlink" folHlink="folHlink"/>
    </a:extraClrScheme>
    <a:extraClrScheme>
      <a:clrScheme name="Recommending A Strateg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ecommending A Strategy 4">
        <a:dk1>
          <a:srgbClr val="333399"/>
        </a:dk1>
        <a:lt1>
          <a:srgbClr val="FFFFCC"/>
        </a:lt1>
        <a:dk2>
          <a:srgbClr val="000000"/>
        </a:dk2>
        <a:lt2>
          <a:srgbClr val="0000FF"/>
        </a:lt2>
        <a:accent1>
          <a:srgbClr val="800000"/>
        </a:accent1>
        <a:accent2>
          <a:srgbClr val="3366CC"/>
        </a:accent2>
        <a:accent3>
          <a:srgbClr val="AAAAAA"/>
        </a:accent3>
        <a:accent4>
          <a:srgbClr val="DADAAE"/>
        </a:accent4>
        <a:accent5>
          <a:srgbClr val="C0AAAA"/>
        </a:accent5>
        <a:accent6>
          <a:srgbClr val="2D5CB9"/>
        </a:accent6>
        <a:hlink>
          <a:srgbClr val="FFFF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5">
        <a:dk1>
          <a:srgbClr val="CC3300"/>
        </a:dk1>
        <a:lt1>
          <a:srgbClr val="FFFFCC"/>
        </a:lt1>
        <a:dk2>
          <a:srgbClr val="000000"/>
        </a:dk2>
        <a:lt2>
          <a:srgbClr val="CC6600"/>
        </a:lt2>
        <a:accent1>
          <a:srgbClr val="993300"/>
        </a:accent1>
        <a:accent2>
          <a:srgbClr val="808000"/>
        </a:accent2>
        <a:accent3>
          <a:srgbClr val="AAAAAA"/>
        </a:accent3>
        <a:accent4>
          <a:srgbClr val="DADAAE"/>
        </a:accent4>
        <a:accent5>
          <a:srgbClr val="CAADAA"/>
        </a:accent5>
        <a:accent6>
          <a:srgbClr val="7373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6">
        <a:dk1>
          <a:srgbClr val="66CCFF"/>
        </a:dk1>
        <a:lt1>
          <a:srgbClr val="CCECFF"/>
        </a:lt1>
        <a:dk2>
          <a:srgbClr val="000000"/>
        </a:dk2>
        <a:lt2>
          <a:srgbClr val="9999FF"/>
        </a:lt2>
        <a:accent1>
          <a:srgbClr val="FFFFFF"/>
        </a:accent1>
        <a:accent2>
          <a:srgbClr val="99CCFF"/>
        </a:accent2>
        <a:accent3>
          <a:srgbClr val="AAAAAA"/>
        </a:accent3>
        <a:accent4>
          <a:srgbClr val="AEC9DA"/>
        </a:accent4>
        <a:accent5>
          <a:srgbClr val="FFFFFF"/>
        </a:accent5>
        <a:accent6>
          <a:srgbClr val="8AB9E7"/>
        </a:accent6>
        <a:hlink>
          <a:srgbClr val="CCEC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7">
        <a:dk1>
          <a:srgbClr val="993366"/>
        </a:dk1>
        <a:lt1>
          <a:srgbClr val="FFFFCC"/>
        </a:lt1>
        <a:dk2>
          <a:srgbClr val="333399"/>
        </a:dk2>
        <a:lt2>
          <a:srgbClr val="0066FF"/>
        </a:lt2>
        <a:accent1>
          <a:srgbClr val="6600FF"/>
        </a:accent1>
        <a:accent2>
          <a:srgbClr val="0099CC"/>
        </a:accent2>
        <a:accent3>
          <a:srgbClr val="ADADCA"/>
        </a:accent3>
        <a:accent4>
          <a:srgbClr val="DADAAE"/>
        </a:accent4>
        <a:accent5>
          <a:srgbClr val="B8AAFF"/>
        </a:accent5>
        <a:accent6>
          <a:srgbClr val="008AB9"/>
        </a:accent6>
        <a:hlink>
          <a:srgbClr val="66FF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8">
        <a:dk1>
          <a:srgbClr val="993366"/>
        </a:dk1>
        <a:lt1>
          <a:srgbClr val="EAEAEA"/>
        </a:lt1>
        <a:dk2>
          <a:srgbClr val="660066"/>
        </a:dk2>
        <a:lt2>
          <a:srgbClr val="CC0000"/>
        </a:lt2>
        <a:accent1>
          <a:srgbClr val="A50021"/>
        </a:accent1>
        <a:accent2>
          <a:srgbClr val="660033"/>
        </a:accent2>
        <a:accent3>
          <a:srgbClr val="B8AAB8"/>
        </a:accent3>
        <a:accent4>
          <a:srgbClr val="C8C8C8"/>
        </a:accent4>
        <a:accent5>
          <a:srgbClr val="CFAAAB"/>
        </a:accent5>
        <a:accent6>
          <a:srgbClr val="5C00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6.xml><?xml version="1.0" encoding="utf-8"?>
<a:theme xmlns:a="http://schemas.openxmlformats.org/drawingml/2006/main" name="1_Recommending A Strateg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commending A Strategy">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Verdana" pitchFamily="4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Verdana" pitchFamily="45" charset="0"/>
          </a:defRPr>
        </a:defPPr>
      </a:lstStyle>
    </a:lnDef>
  </a:objectDefaults>
  <a:extraClrSchemeLst>
    <a:extraClrScheme>
      <a:clrScheme name="Recommending A Strategy 1">
        <a:dk1>
          <a:srgbClr val="009999"/>
        </a:dk1>
        <a:lt1>
          <a:srgbClr val="FFFFFF"/>
        </a:lt1>
        <a:dk2>
          <a:srgbClr val="000066"/>
        </a:dk2>
        <a:lt2>
          <a:srgbClr val="339966"/>
        </a:lt2>
        <a:accent1>
          <a:srgbClr val="00CC99"/>
        </a:accent1>
        <a:accent2>
          <a:srgbClr val="0099CC"/>
        </a:accent2>
        <a:accent3>
          <a:srgbClr val="AAAAB8"/>
        </a:accent3>
        <a:accent4>
          <a:srgbClr val="DADADA"/>
        </a:accent4>
        <a:accent5>
          <a:srgbClr val="AAE2CA"/>
        </a:accent5>
        <a:accent6>
          <a:srgbClr val="008AB9"/>
        </a:accent6>
        <a:hlink>
          <a:srgbClr val="336699"/>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2">
        <a:dk1>
          <a:srgbClr val="000000"/>
        </a:dk1>
        <a:lt1>
          <a:srgbClr val="FFFFFF"/>
        </a:lt1>
        <a:dk2>
          <a:srgbClr val="009900"/>
        </a:dk2>
        <a:lt2>
          <a:srgbClr val="CC0000"/>
        </a:lt2>
        <a:accent1>
          <a:srgbClr val="CCCC00"/>
        </a:accent1>
        <a:accent2>
          <a:srgbClr val="3333CC"/>
        </a:accent2>
        <a:accent3>
          <a:srgbClr val="FFFFFF"/>
        </a:accent3>
        <a:accent4>
          <a:srgbClr val="000000"/>
        </a:accent4>
        <a:accent5>
          <a:srgbClr val="E2E2AA"/>
        </a:accent5>
        <a:accent6>
          <a:srgbClr val="2D2DB9"/>
        </a:accent6>
        <a:hlink>
          <a:srgbClr val="000000"/>
        </a:hlink>
        <a:folHlink>
          <a:srgbClr val="808080"/>
        </a:folHlink>
      </a:clrScheme>
      <a:clrMap bg1="lt1" tx1="dk1" bg2="lt2" tx2="dk2" accent1="accent1" accent2="accent2" accent3="accent3" accent4="accent4" accent5="accent5" accent6="accent6" hlink="hlink" folHlink="folHlink"/>
    </a:extraClrScheme>
    <a:extraClrScheme>
      <a:clrScheme name="Recommending A Strateg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ecommending A Strategy 4">
        <a:dk1>
          <a:srgbClr val="333399"/>
        </a:dk1>
        <a:lt1>
          <a:srgbClr val="FFFFCC"/>
        </a:lt1>
        <a:dk2>
          <a:srgbClr val="000000"/>
        </a:dk2>
        <a:lt2>
          <a:srgbClr val="0000FF"/>
        </a:lt2>
        <a:accent1>
          <a:srgbClr val="800000"/>
        </a:accent1>
        <a:accent2>
          <a:srgbClr val="3366CC"/>
        </a:accent2>
        <a:accent3>
          <a:srgbClr val="AAAAAA"/>
        </a:accent3>
        <a:accent4>
          <a:srgbClr val="DADAAE"/>
        </a:accent4>
        <a:accent5>
          <a:srgbClr val="C0AAAA"/>
        </a:accent5>
        <a:accent6>
          <a:srgbClr val="2D5CB9"/>
        </a:accent6>
        <a:hlink>
          <a:srgbClr val="FFFF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5">
        <a:dk1>
          <a:srgbClr val="CC3300"/>
        </a:dk1>
        <a:lt1>
          <a:srgbClr val="FFFFCC"/>
        </a:lt1>
        <a:dk2>
          <a:srgbClr val="000000"/>
        </a:dk2>
        <a:lt2>
          <a:srgbClr val="CC6600"/>
        </a:lt2>
        <a:accent1>
          <a:srgbClr val="993300"/>
        </a:accent1>
        <a:accent2>
          <a:srgbClr val="808000"/>
        </a:accent2>
        <a:accent3>
          <a:srgbClr val="AAAAAA"/>
        </a:accent3>
        <a:accent4>
          <a:srgbClr val="DADAAE"/>
        </a:accent4>
        <a:accent5>
          <a:srgbClr val="CAADAA"/>
        </a:accent5>
        <a:accent6>
          <a:srgbClr val="7373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6">
        <a:dk1>
          <a:srgbClr val="66CCFF"/>
        </a:dk1>
        <a:lt1>
          <a:srgbClr val="CCECFF"/>
        </a:lt1>
        <a:dk2>
          <a:srgbClr val="000000"/>
        </a:dk2>
        <a:lt2>
          <a:srgbClr val="9999FF"/>
        </a:lt2>
        <a:accent1>
          <a:srgbClr val="FFFFFF"/>
        </a:accent1>
        <a:accent2>
          <a:srgbClr val="99CCFF"/>
        </a:accent2>
        <a:accent3>
          <a:srgbClr val="AAAAAA"/>
        </a:accent3>
        <a:accent4>
          <a:srgbClr val="AEC9DA"/>
        </a:accent4>
        <a:accent5>
          <a:srgbClr val="FFFFFF"/>
        </a:accent5>
        <a:accent6>
          <a:srgbClr val="8AB9E7"/>
        </a:accent6>
        <a:hlink>
          <a:srgbClr val="CCEC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7">
        <a:dk1>
          <a:srgbClr val="993366"/>
        </a:dk1>
        <a:lt1>
          <a:srgbClr val="FFFFCC"/>
        </a:lt1>
        <a:dk2>
          <a:srgbClr val="333399"/>
        </a:dk2>
        <a:lt2>
          <a:srgbClr val="0066FF"/>
        </a:lt2>
        <a:accent1>
          <a:srgbClr val="6600FF"/>
        </a:accent1>
        <a:accent2>
          <a:srgbClr val="0099CC"/>
        </a:accent2>
        <a:accent3>
          <a:srgbClr val="ADADCA"/>
        </a:accent3>
        <a:accent4>
          <a:srgbClr val="DADAAE"/>
        </a:accent4>
        <a:accent5>
          <a:srgbClr val="B8AAFF"/>
        </a:accent5>
        <a:accent6>
          <a:srgbClr val="008AB9"/>
        </a:accent6>
        <a:hlink>
          <a:srgbClr val="66FF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8">
        <a:dk1>
          <a:srgbClr val="993366"/>
        </a:dk1>
        <a:lt1>
          <a:srgbClr val="EAEAEA"/>
        </a:lt1>
        <a:dk2>
          <a:srgbClr val="660066"/>
        </a:dk2>
        <a:lt2>
          <a:srgbClr val="CC0000"/>
        </a:lt2>
        <a:accent1>
          <a:srgbClr val="A50021"/>
        </a:accent1>
        <a:accent2>
          <a:srgbClr val="660033"/>
        </a:accent2>
        <a:accent3>
          <a:srgbClr val="B8AAB8"/>
        </a:accent3>
        <a:accent4>
          <a:srgbClr val="C8C8C8"/>
        </a:accent4>
        <a:accent5>
          <a:srgbClr val="CFAAAB"/>
        </a:accent5>
        <a:accent6>
          <a:srgbClr val="5C00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Recommending A Strateg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commending A Strategy">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Verdana" pitchFamily="4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Verdana" pitchFamily="45" charset="0"/>
          </a:defRPr>
        </a:defPPr>
      </a:lstStyle>
    </a:lnDef>
  </a:objectDefaults>
  <a:extraClrSchemeLst>
    <a:extraClrScheme>
      <a:clrScheme name="Recommending A Strategy 1">
        <a:dk1>
          <a:srgbClr val="009999"/>
        </a:dk1>
        <a:lt1>
          <a:srgbClr val="FFFFFF"/>
        </a:lt1>
        <a:dk2>
          <a:srgbClr val="000066"/>
        </a:dk2>
        <a:lt2>
          <a:srgbClr val="339966"/>
        </a:lt2>
        <a:accent1>
          <a:srgbClr val="00CC99"/>
        </a:accent1>
        <a:accent2>
          <a:srgbClr val="0099CC"/>
        </a:accent2>
        <a:accent3>
          <a:srgbClr val="AAAAB8"/>
        </a:accent3>
        <a:accent4>
          <a:srgbClr val="DADADA"/>
        </a:accent4>
        <a:accent5>
          <a:srgbClr val="AAE2CA"/>
        </a:accent5>
        <a:accent6>
          <a:srgbClr val="008AB9"/>
        </a:accent6>
        <a:hlink>
          <a:srgbClr val="336699"/>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2">
        <a:dk1>
          <a:srgbClr val="000000"/>
        </a:dk1>
        <a:lt1>
          <a:srgbClr val="FFFFFF"/>
        </a:lt1>
        <a:dk2>
          <a:srgbClr val="009900"/>
        </a:dk2>
        <a:lt2>
          <a:srgbClr val="CC0000"/>
        </a:lt2>
        <a:accent1>
          <a:srgbClr val="CCCC00"/>
        </a:accent1>
        <a:accent2>
          <a:srgbClr val="3333CC"/>
        </a:accent2>
        <a:accent3>
          <a:srgbClr val="FFFFFF"/>
        </a:accent3>
        <a:accent4>
          <a:srgbClr val="000000"/>
        </a:accent4>
        <a:accent5>
          <a:srgbClr val="E2E2AA"/>
        </a:accent5>
        <a:accent6>
          <a:srgbClr val="2D2DB9"/>
        </a:accent6>
        <a:hlink>
          <a:srgbClr val="000000"/>
        </a:hlink>
        <a:folHlink>
          <a:srgbClr val="808080"/>
        </a:folHlink>
      </a:clrScheme>
      <a:clrMap bg1="lt1" tx1="dk1" bg2="lt2" tx2="dk2" accent1="accent1" accent2="accent2" accent3="accent3" accent4="accent4" accent5="accent5" accent6="accent6" hlink="hlink" folHlink="folHlink"/>
    </a:extraClrScheme>
    <a:extraClrScheme>
      <a:clrScheme name="Recommending A Strateg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ecommending A Strategy 4">
        <a:dk1>
          <a:srgbClr val="333399"/>
        </a:dk1>
        <a:lt1>
          <a:srgbClr val="FFFFCC"/>
        </a:lt1>
        <a:dk2>
          <a:srgbClr val="000000"/>
        </a:dk2>
        <a:lt2>
          <a:srgbClr val="0000FF"/>
        </a:lt2>
        <a:accent1>
          <a:srgbClr val="800000"/>
        </a:accent1>
        <a:accent2>
          <a:srgbClr val="3366CC"/>
        </a:accent2>
        <a:accent3>
          <a:srgbClr val="AAAAAA"/>
        </a:accent3>
        <a:accent4>
          <a:srgbClr val="DADAAE"/>
        </a:accent4>
        <a:accent5>
          <a:srgbClr val="C0AAAA"/>
        </a:accent5>
        <a:accent6>
          <a:srgbClr val="2D5CB9"/>
        </a:accent6>
        <a:hlink>
          <a:srgbClr val="FFFF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5">
        <a:dk1>
          <a:srgbClr val="CC3300"/>
        </a:dk1>
        <a:lt1>
          <a:srgbClr val="FFFFCC"/>
        </a:lt1>
        <a:dk2>
          <a:srgbClr val="000000"/>
        </a:dk2>
        <a:lt2>
          <a:srgbClr val="CC6600"/>
        </a:lt2>
        <a:accent1>
          <a:srgbClr val="993300"/>
        </a:accent1>
        <a:accent2>
          <a:srgbClr val="808000"/>
        </a:accent2>
        <a:accent3>
          <a:srgbClr val="AAAAAA"/>
        </a:accent3>
        <a:accent4>
          <a:srgbClr val="DADAAE"/>
        </a:accent4>
        <a:accent5>
          <a:srgbClr val="CAADAA"/>
        </a:accent5>
        <a:accent6>
          <a:srgbClr val="7373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6">
        <a:dk1>
          <a:srgbClr val="66CCFF"/>
        </a:dk1>
        <a:lt1>
          <a:srgbClr val="CCECFF"/>
        </a:lt1>
        <a:dk2>
          <a:srgbClr val="000000"/>
        </a:dk2>
        <a:lt2>
          <a:srgbClr val="9999FF"/>
        </a:lt2>
        <a:accent1>
          <a:srgbClr val="FFFFFF"/>
        </a:accent1>
        <a:accent2>
          <a:srgbClr val="99CCFF"/>
        </a:accent2>
        <a:accent3>
          <a:srgbClr val="AAAAAA"/>
        </a:accent3>
        <a:accent4>
          <a:srgbClr val="AEC9DA"/>
        </a:accent4>
        <a:accent5>
          <a:srgbClr val="FFFFFF"/>
        </a:accent5>
        <a:accent6>
          <a:srgbClr val="8AB9E7"/>
        </a:accent6>
        <a:hlink>
          <a:srgbClr val="CCEC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7">
        <a:dk1>
          <a:srgbClr val="993366"/>
        </a:dk1>
        <a:lt1>
          <a:srgbClr val="FFFFCC"/>
        </a:lt1>
        <a:dk2>
          <a:srgbClr val="333399"/>
        </a:dk2>
        <a:lt2>
          <a:srgbClr val="0066FF"/>
        </a:lt2>
        <a:accent1>
          <a:srgbClr val="6600FF"/>
        </a:accent1>
        <a:accent2>
          <a:srgbClr val="0099CC"/>
        </a:accent2>
        <a:accent3>
          <a:srgbClr val="ADADCA"/>
        </a:accent3>
        <a:accent4>
          <a:srgbClr val="DADAAE"/>
        </a:accent4>
        <a:accent5>
          <a:srgbClr val="B8AAFF"/>
        </a:accent5>
        <a:accent6>
          <a:srgbClr val="008AB9"/>
        </a:accent6>
        <a:hlink>
          <a:srgbClr val="66FF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8">
        <a:dk1>
          <a:srgbClr val="993366"/>
        </a:dk1>
        <a:lt1>
          <a:srgbClr val="EAEAEA"/>
        </a:lt1>
        <a:dk2>
          <a:srgbClr val="660066"/>
        </a:dk2>
        <a:lt2>
          <a:srgbClr val="CC0000"/>
        </a:lt2>
        <a:accent1>
          <a:srgbClr val="A50021"/>
        </a:accent1>
        <a:accent2>
          <a:srgbClr val="660033"/>
        </a:accent2>
        <a:accent3>
          <a:srgbClr val="B8AAB8"/>
        </a:accent3>
        <a:accent4>
          <a:srgbClr val="C8C8C8"/>
        </a:accent4>
        <a:accent5>
          <a:srgbClr val="CFAAAB"/>
        </a:accent5>
        <a:accent6>
          <a:srgbClr val="5C00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Composite">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Composite">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12877</TotalTime>
  <Words>12264</Words>
  <Application>Microsoft Office PowerPoint</Application>
  <PresentationFormat>On-screen Show (16:9)</PresentationFormat>
  <Paragraphs>1505</Paragraphs>
  <Slides>275</Slides>
  <Notes>275</Notes>
  <HiddenSlides>0</HiddenSlides>
  <MMClips>0</MMClips>
  <ScaleCrop>false</ScaleCrop>
  <HeadingPairs>
    <vt:vector size="6" baseType="variant">
      <vt:variant>
        <vt:lpstr>Fonts Used</vt:lpstr>
      </vt:variant>
      <vt:variant>
        <vt:i4>12</vt:i4>
      </vt:variant>
      <vt:variant>
        <vt:lpstr>Theme</vt:lpstr>
      </vt:variant>
      <vt:variant>
        <vt:i4>10</vt:i4>
      </vt:variant>
      <vt:variant>
        <vt:lpstr>Slide Titles</vt:lpstr>
      </vt:variant>
      <vt:variant>
        <vt:i4>275</vt:i4>
      </vt:variant>
    </vt:vector>
  </HeadingPairs>
  <TitlesOfParts>
    <vt:vector size="297" baseType="lpstr">
      <vt:lpstr>Palatino Linotype</vt:lpstr>
      <vt:lpstr>ヒラギノ角ゴ Pro W3</vt:lpstr>
      <vt:lpstr>Calibri Light</vt:lpstr>
      <vt:lpstr>Calibri</vt:lpstr>
      <vt:lpstr>Arial</vt:lpstr>
      <vt:lpstr>Times New Roman</vt:lpstr>
      <vt:lpstr>Rockwell Extra Bold</vt:lpstr>
      <vt:lpstr>Arial Black</vt:lpstr>
      <vt:lpstr>Verdana</vt:lpstr>
      <vt:lpstr>Microsoft YaHei</vt:lpstr>
      <vt:lpstr>Arial Rounded MT Bold</vt:lpstr>
      <vt:lpstr>Wingdings</vt:lpstr>
      <vt:lpstr>Default Design</vt:lpstr>
      <vt:lpstr>1_Default Design</vt:lpstr>
      <vt:lpstr>2_Default Design</vt:lpstr>
      <vt:lpstr>1_Office Theme</vt:lpstr>
      <vt:lpstr>Elemental</vt:lpstr>
      <vt:lpstr>1_Recommending A Strategy</vt:lpstr>
      <vt:lpstr>2_Recommending A Strategy</vt:lpstr>
      <vt:lpstr>Office Theme</vt:lpstr>
      <vt:lpstr>1_Composite</vt:lpstr>
      <vt:lpstr>3_Recommending A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Make Emotional Connections  Laralyn McWilliams (@laralyn) Chief Creative Officer, The Workshop Entertainment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Look for the Silver Lining   Chris Avellone (@chrisavellone) Creative Director, Obsidian Entertainment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&lt;Richard: Pending Movie Arrival&gt;</vt:lpstr>
      <vt:lpstr>&lt;Richard: Pending Movie Arrival&gt;</vt:lpstr>
      <vt:lpstr>&lt;Richard: Pending Movie Arrival&gt;</vt:lpstr>
      <vt:lpstr>PowerPoint Presentation</vt:lpstr>
      <vt:lpstr>PowerPoint Presentation</vt:lpstr>
      <vt:lpstr>PowerPoint Presentation</vt:lpstr>
      <vt:lpstr>PowerPoint Presentation</vt:lpstr>
      <vt:lpstr>PowerPoint Presentation</vt:lpstr>
      <vt:lpstr>PowerPoint Presentation</vt:lpstr>
      <vt:lpstr>&lt;Richard: Pending Movie Arrival&gt;</vt:lpstr>
      <vt:lpstr>PowerPoint Presentation</vt:lpstr>
      <vt:lpstr>PowerPoint Presentation</vt:lpstr>
      <vt:lpstr>PowerPoint Presentation</vt:lpstr>
      <vt:lpstr>&lt;Richard: Pending Movie Arrival&gt;</vt:lpstr>
      <vt:lpstr>PowerPoint Presentation</vt:lpstr>
      <vt:lpstr>PowerPoint Presentation</vt:lpstr>
      <vt:lpstr>PowerPoint Presentation</vt:lpstr>
      <vt:lpstr>&lt;Richard: Pending Movie Arrival&gt;</vt:lpstr>
      <vt:lpstr>&lt;Richard: Pending Movie Arrival&gt;</vt:lpstr>
      <vt:lpstr>&lt;Richard: Pending Movie Arrival&gt;</vt:lpstr>
      <vt:lpstr>&lt;Richard: Pending Movie Arrival&gt;</vt:lpstr>
      <vt:lpstr>&lt;Richard: Pending Movie Arrival&gt;</vt:lpstr>
      <vt:lpstr>&lt;Richard: Pending Movie Arrival&gt;</vt:lpstr>
      <vt:lpstr>&lt;Richard: Pending Movie Arrival&gt;</vt:lpstr>
      <vt:lpstr>&lt;Richard: Pending Movie Arrival&gt;</vt:lpstr>
      <vt:lpstr>&lt;Richard: Pending Movie Arrival&gt;</vt:lpstr>
      <vt:lpstr>&lt;Richard: Pending Movie Arrival&gt;</vt:lpstr>
      <vt:lpstr>&lt;Richard: Pending Movie Arrival&gt;</vt:lpstr>
      <vt:lpstr>&lt;Richard: Pending Movie Arrival&gt;</vt:lpstr>
      <vt:lpstr>&lt;Richard: Pending Movie Arrival&gt;</vt:lpstr>
      <vt:lpstr>&lt;Richard: Pending Movie Arrival&gt;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Look for the Silver Lining   Chris Avellone (@chrisavellone) Creative Director, Obsidian Entertainment</vt:lpstr>
      <vt:lpstr>PowerPoint Presentation</vt:lpstr>
      <vt:lpstr>&gt;&gt;WATCH THIS&lt;&lt; to find out HOW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Fight for the Little Things  Kim McAuliffe - @EnameledKoi Secret Master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CMP Media</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GDC 2015</dc:title>
  <dc:subject/>
  <dc:creator>Richard Rouse</dc:creator>
  <cp:keywords/>
  <dc:description/>
  <cp:lastModifiedBy>RR3</cp:lastModifiedBy>
  <cp:revision>366</cp:revision>
  <cp:lastPrinted>1904-01-01T00:00:00Z</cp:lastPrinted>
  <dcterms:created xsi:type="dcterms:W3CDTF">2011-01-18T22:56:43Z</dcterms:created>
  <dcterms:modified xsi:type="dcterms:W3CDTF">2015-03-09T08:38:50Z</dcterms:modified>
  <cp:category/>
</cp:coreProperties>
</file>