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44" r:id="rId1"/>
    <p:sldMasterId id="2147483756" r:id="rId2"/>
    <p:sldMasterId id="2147483768" r:id="rId3"/>
    <p:sldMasterId id="2147483872" r:id="rId4"/>
    <p:sldMasterId id="2147483882" r:id="rId5"/>
    <p:sldMasterId id="2147483894" r:id="rId6"/>
  </p:sldMasterIdLst>
  <p:notesMasterIdLst>
    <p:notesMasterId r:id="rId348"/>
  </p:notesMasterIdLst>
  <p:handoutMasterIdLst>
    <p:handoutMasterId r:id="rId349"/>
  </p:handoutMasterIdLst>
  <p:sldIdLst>
    <p:sldId id="497" r:id="rId7"/>
    <p:sldId id="1816" r:id="rId8"/>
    <p:sldId id="1817" r:id="rId9"/>
    <p:sldId id="1818" r:id="rId10"/>
    <p:sldId id="1819" r:id="rId11"/>
    <p:sldId id="1822" r:id="rId12"/>
    <p:sldId id="1820" r:id="rId13"/>
    <p:sldId id="1821" r:id="rId14"/>
    <p:sldId id="2111" r:id="rId15"/>
    <p:sldId id="1825" r:id="rId16"/>
    <p:sldId id="1824" r:id="rId17"/>
    <p:sldId id="1823" r:id="rId18"/>
    <p:sldId id="2110" r:id="rId19"/>
    <p:sldId id="2109" r:id="rId20"/>
    <p:sldId id="1826" r:id="rId21"/>
    <p:sldId id="2113" r:id="rId22"/>
    <p:sldId id="2112" r:id="rId23"/>
    <p:sldId id="1428" r:id="rId24"/>
    <p:sldId id="1430" r:id="rId25"/>
    <p:sldId id="1431" r:id="rId26"/>
    <p:sldId id="1432" r:id="rId27"/>
    <p:sldId id="1433" r:id="rId28"/>
    <p:sldId id="1434" r:id="rId29"/>
    <p:sldId id="1435" r:id="rId30"/>
    <p:sldId id="1452" r:id="rId31"/>
    <p:sldId id="1436" r:id="rId32"/>
    <p:sldId id="2108" r:id="rId33"/>
    <p:sldId id="2107" r:id="rId34"/>
    <p:sldId id="1611" r:id="rId35"/>
    <p:sldId id="2072" r:id="rId36"/>
    <p:sldId id="2073" r:id="rId37"/>
    <p:sldId id="2074" r:id="rId38"/>
    <p:sldId id="2075" r:id="rId39"/>
    <p:sldId id="2076" r:id="rId40"/>
    <p:sldId id="2077" r:id="rId41"/>
    <p:sldId id="2078" r:id="rId42"/>
    <p:sldId id="2079" r:id="rId43"/>
    <p:sldId id="2080" r:id="rId44"/>
    <p:sldId id="2081" r:id="rId45"/>
    <p:sldId id="2082" r:id="rId46"/>
    <p:sldId id="2083" r:id="rId47"/>
    <p:sldId id="2084" r:id="rId48"/>
    <p:sldId id="2085" r:id="rId49"/>
    <p:sldId id="2086" r:id="rId50"/>
    <p:sldId id="2087" r:id="rId51"/>
    <p:sldId id="2088" r:id="rId52"/>
    <p:sldId id="2089" r:id="rId53"/>
    <p:sldId id="2090" r:id="rId54"/>
    <p:sldId id="2091" r:id="rId55"/>
    <p:sldId id="2092" r:id="rId56"/>
    <p:sldId id="2093" r:id="rId57"/>
    <p:sldId id="2094" r:id="rId58"/>
    <p:sldId id="2095" r:id="rId59"/>
    <p:sldId id="2096" r:id="rId60"/>
    <p:sldId id="2097" r:id="rId61"/>
    <p:sldId id="2098" r:id="rId62"/>
    <p:sldId id="2099" r:id="rId63"/>
    <p:sldId id="2100" r:id="rId64"/>
    <p:sldId id="2101" r:id="rId65"/>
    <p:sldId id="2102" r:id="rId66"/>
    <p:sldId id="2103" r:id="rId67"/>
    <p:sldId id="2104" r:id="rId68"/>
    <p:sldId id="2105" r:id="rId69"/>
    <p:sldId id="2106" r:id="rId70"/>
    <p:sldId id="2070" r:id="rId71"/>
    <p:sldId id="1597" r:id="rId72"/>
    <p:sldId id="1598" r:id="rId73"/>
    <p:sldId id="1599" r:id="rId74"/>
    <p:sldId id="1600" r:id="rId75"/>
    <p:sldId id="2118" r:id="rId76"/>
    <p:sldId id="1601" r:id="rId77"/>
    <p:sldId id="1602" r:id="rId78"/>
    <p:sldId id="1603" r:id="rId79"/>
    <p:sldId id="1604" r:id="rId80"/>
    <p:sldId id="1605" r:id="rId81"/>
    <p:sldId id="1606" r:id="rId82"/>
    <p:sldId id="1607" r:id="rId83"/>
    <p:sldId id="1608" r:id="rId84"/>
    <p:sldId id="1609" r:id="rId85"/>
    <p:sldId id="1610" r:id="rId86"/>
    <p:sldId id="2069" r:id="rId87"/>
    <p:sldId id="1257" r:id="rId88"/>
    <p:sldId id="1856" r:id="rId89"/>
    <p:sldId id="1857" r:id="rId90"/>
    <p:sldId id="1858" r:id="rId91"/>
    <p:sldId id="1859" r:id="rId92"/>
    <p:sldId id="1860" r:id="rId93"/>
    <p:sldId id="1861" r:id="rId94"/>
    <p:sldId id="1862" r:id="rId95"/>
    <p:sldId id="1863" r:id="rId96"/>
    <p:sldId id="1864" r:id="rId97"/>
    <p:sldId id="1865" r:id="rId98"/>
    <p:sldId id="1866" r:id="rId99"/>
    <p:sldId id="1867" r:id="rId100"/>
    <p:sldId id="1868" r:id="rId101"/>
    <p:sldId id="1869" r:id="rId102"/>
    <p:sldId id="1870" r:id="rId103"/>
    <p:sldId id="1871" r:id="rId104"/>
    <p:sldId id="1872" r:id="rId105"/>
    <p:sldId id="1873" r:id="rId106"/>
    <p:sldId id="1874" r:id="rId107"/>
    <p:sldId id="1875" r:id="rId108"/>
    <p:sldId id="1876" r:id="rId109"/>
    <p:sldId id="1877" r:id="rId110"/>
    <p:sldId id="1878" r:id="rId111"/>
    <p:sldId id="1879" r:id="rId112"/>
    <p:sldId id="1880" r:id="rId113"/>
    <p:sldId id="1881" r:id="rId114"/>
    <p:sldId id="1882" r:id="rId115"/>
    <p:sldId id="1883" r:id="rId116"/>
    <p:sldId id="1884" r:id="rId117"/>
    <p:sldId id="1885" r:id="rId118"/>
    <p:sldId id="1886" r:id="rId119"/>
    <p:sldId id="1887" r:id="rId120"/>
    <p:sldId id="1888" r:id="rId121"/>
    <p:sldId id="1889" r:id="rId122"/>
    <p:sldId id="1890" r:id="rId123"/>
    <p:sldId id="1891" r:id="rId124"/>
    <p:sldId id="1892" r:id="rId125"/>
    <p:sldId id="1893" r:id="rId126"/>
    <p:sldId id="1894" r:id="rId127"/>
    <p:sldId id="1895" r:id="rId128"/>
    <p:sldId id="1896" r:id="rId129"/>
    <p:sldId id="1897" r:id="rId130"/>
    <p:sldId id="1898" r:id="rId131"/>
    <p:sldId id="1899" r:id="rId132"/>
    <p:sldId id="1900" r:id="rId133"/>
    <p:sldId id="1901" r:id="rId134"/>
    <p:sldId id="1902" r:id="rId135"/>
    <p:sldId id="1903" r:id="rId136"/>
    <p:sldId id="1904" r:id="rId137"/>
    <p:sldId id="1905" r:id="rId138"/>
    <p:sldId id="1906" r:id="rId139"/>
    <p:sldId id="1907" r:id="rId140"/>
    <p:sldId id="1908" r:id="rId141"/>
    <p:sldId id="1909" r:id="rId142"/>
    <p:sldId id="1910" r:id="rId143"/>
    <p:sldId id="2068" r:id="rId144"/>
    <p:sldId id="1472" r:id="rId145"/>
    <p:sldId id="1912" r:id="rId146"/>
    <p:sldId id="1913" r:id="rId147"/>
    <p:sldId id="1914" r:id="rId148"/>
    <p:sldId id="1915" r:id="rId149"/>
    <p:sldId id="1916" r:id="rId150"/>
    <p:sldId id="1917" r:id="rId151"/>
    <p:sldId id="1918" r:id="rId152"/>
    <p:sldId id="1919" r:id="rId153"/>
    <p:sldId id="1920" r:id="rId154"/>
    <p:sldId id="1921" r:id="rId155"/>
    <p:sldId id="1922" r:id="rId156"/>
    <p:sldId id="1923" r:id="rId157"/>
    <p:sldId id="1924" r:id="rId158"/>
    <p:sldId id="1925" r:id="rId159"/>
    <p:sldId id="1926" r:id="rId160"/>
    <p:sldId id="1927" r:id="rId161"/>
    <p:sldId id="1928" r:id="rId162"/>
    <p:sldId id="1929" r:id="rId163"/>
    <p:sldId id="1930" r:id="rId164"/>
    <p:sldId id="1931" r:id="rId165"/>
    <p:sldId id="1932" r:id="rId166"/>
    <p:sldId id="1933" r:id="rId167"/>
    <p:sldId id="1934" r:id="rId168"/>
    <p:sldId id="1935" r:id="rId169"/>
    <p:sldId id="1936" r:id="rId170"/>
    <p:sldId id="1937" r:id="rId171"/>
    <p:sldId id="1938" r:id="rId172"/>
    <p:sldId id="1939" r:id="rId173"/>
    <p:sldId id="1940" r:id="rId174"/>
    <p:sldId id="1941" r:id="rId175"/>
    <p:sldId id="1942" r:id="rId176"/>
    <p:sldId id="1943" r:id="rId177"/>
    <p:sldId id="1944" r:id="rId178"/>
    <p:sldId id="1945" r:id="rId179"/>
    <p:sldId id="1946" r:id="rId180"/>
    <p:sldId id="1947" r:id="rId181"/>
    <p:sldId id="1948" r:id="rId182"/>
    <p:sldId id="1949" r:id="rId183"/>
    <p:sldId id="1950" r:id="rId184"/>
    <p:sldId id="1951" r:id="rId185"/>
    <p:sldId id="1952" r:id="rId186"/>
    <p:sldId id="1953" r:id="rId187"/>
    <p:sldId id="1954" r:id="rId188"/>
    <p:sldId id="1955" r:id="rId189"/>
    <p:sldId id="1956" r:id="rId190"/>
    <p:sldId id="1957" r:id="rId191"/>
    <p:sldId id="1958" r:id="rId192"/>
    <p:sldId id="1959" r:id="rId193"/>
    <p:sldId id="1960" r:id="rId194"/>
    <p:sldId id="1961" r:id="rId195"/>
    <p:sldId id="1962" r:id="rId196"/>
    <p:sldId id="1963" r:id="rId197"/>
    <p:sldId id="1964" r:id="rId198"/>
    <p:sldId id="1965" r:id="rId199"/>
    <p:sldId id="1966" r:id="rId200"/>
    <p:sldId id="1967" r:id="rId201"/>
    <p:sldId id="1968" r:id="rId202"/>
    <p:sldId id="1969" r:id="rId203"/>
    <p:sldId id="1970" r:id="rId204"/>
    <p:sldId id="1971" r:id="rId205"/>
    <p:sldId id="1972" r:id="rId206"/>
    <p:sldId id="1973" r:id="rId207"/>
    <p:sldId id="1974" r:id="rId208"/>
    <p:sldId id="1975" r:id="rId209"/>
    <p:sldId id="1976" r:id="rId210"/>
    <p:sldId id="1977" r:id="rId211"/>
    <p:sldId id="1978" r:id="rId212"/>
    <p:sldId id="1979" r:id="rId213"/>
    <p:sldId id="1980" r:id="rId214"/>
    <p:sldId id="1981" r:id="rId215"/>
    <p:sldId id="1982" r:id="rId216"/>
    <p:sldId id="1983" r:id="rId217"/>
    <p:sldId id="1984" r:id="rId218"/>
    <p:sldId id="1985" r:id="rId219"/>
    <p:sldId id="1986" r:id="rId220"/>
    <p:sldId id="1987" r:id="rId221"/>
    <p:sldId id="1988" r:id="rId222"/>
    <p:sldId id="1989" r:id="rId223"/>
    <p:sldId id="1990" r:id="rId224"/>
    <p:sldId id="1991" r:id="rId225"/>
    <p:sldId id="1992" r:id="rId226"/>
    <p:sldId id="1993" r:id="rId227"/>
    <p:sldId id="1994" r:id="rId228"/>
    <p:sldId id="1995" r:id="rId229"/>
    <p:sldId id="1996" r:id="rId230"/>
    <p:sldId id="1997" r:id="rId231"/>
    <p:sldId id="1998" r:id="rId232"/>
    <p:sldId id="1999" r:id="rId233"/>
    <p:sldId id="2000" r:id="rId234"/>
    <p:sldId id="2001" r:id="rId235"/>
    <p:sldId id="2002" r:id="rId236"/>
    <p:sldId id="2003" r:id="rId237"/>
    <p:sldId id="2004" r:id="rId238"/>
    <p:sldId id="2005" r:id="rId239"/>
    <p:sldId id="2006" r:id="rId240"/>
    <p:sldId id="2007" r:id="rId241"/>
    <p:sldId id="2008" r:id="rId242"/>
    <p:sldId id="2009" r:id="rId243"/>
    <p:sldId id="2010" r:id="rId244"/>
    <p:sldId id="2011" r:id="rId245"/>
    <p:sldId id="2012" r:id="rId246"/>
    <p:sldId id="2013" r:id="rId247"/>
    <p:sldId id="2014" r:id="rId248"/>
    <p:sldId id="2015" r:id="rId249"/>
    <p:sldId id="2016" r:id="rId250"/>
    <p:sldId id="2017" r:id="rId251"/>
    <p:sldId id="2018" r:id="rId252"/>
    <p:sldId id="2019" r:id="rId253"/>
    <p:sldId id="2020" r:id="rId254"/>
    <p:sldId id="2021" r:id="rId255"/>
    <p:sldId id="2022" r:id="rId256"/>
    <p:sldId id="2023" r:id="rId257"/>
    <p:sldId id="2024" r:id="rId258"/>
    <p:sldId id="2025" r:id="rId259"/>
    <p:sldId id="2026" r:id="rId260"/>
    <p:sldId id="2027" r:id="rId261"/>
    <p:sldId id="2028" r:id="rId262"/>
    <p:sldId id="2029" r:id="rId263"/>
    <p:sldId id="2030" r:id="rId264"/>
    <p:sldId id="2031" r:id="rId265"/>
    <p:sldId id="2032" r:id="rId266"/>
    <p:sldId id="2033" r:id="rId267"/>
    <p:sldId id="2034" r:id="rId268"/>
    <p:sldId id="2035" r:id="rId269"/>
    <p:sldId id="2036" r:id="rId270"/>
    <p:sldId id="2037" r:id="rId271"/>
    <p:sldId id="2038" r:id="rId272"/>
    <p:sldId id="2039" r:id="rId273"/>
    <p:sldId id="2040" r:id="rId274"/>
    <p:sldId id="2041" r:id="rId275"/>
    <p:sldId id="2042" r:id="rId276"/>
    <p:sldId id="2043" r:id="rId277"/>
    <p:sldId id="2044" r:id="rId278"/>
    <p:sldId id="2045" r:id="rId279"/>
    <p:sldId id="2046" r:id="rId280"/>
    <p:sldId id="2047" r:id="rId281"/>
    <p:sldId id="2048" r:id="rId282"/>
    <p:sldId id="2049" r:id="rId283"/>
    <p:sldId id="2050" r:id="rId284"/>
    <p:sldId id="2051" r:id="rId285"/>
    <p:sldId id="2052" r:id="rId286"/>
    <p:sldId id="2053" r:id="rId287"/>
    <p:sldId id="2054" r:id="rId288"/>
    <p:sldId id="2055" r:id="rId289"/>
    <p:sldId id="2056" r:id="rId290"/>
    <p:sldId id="2057" r:id="rId291"/>
    <p:sldId id="2058" r:id="rId292"/>
    <p:sldId id="2059" r:id="rId293"/>
    <p:sldId id="2060" r:id="rId294"/>
    <p:sldId id="2061" r:id="rId295"/>
    <p:sldId id="2062" r:id="rId296"/>
    <p:sldId id="2063" r:id="rId297"/>
    <p:sldId id="2064" r:id="rId298"/>
    <p:sldId id="2065" r:id="rId299"/>
    <p:sldId id="2066" r:id="rId300"/>
    <p:sldId id="2067" r:id="rId301"/>
    <p:sldId id="1911" r:id="rId302"/>
    <p:sldId id="1255" r:id="rId303"/>
    <p:sldId id="2119" r:id="rId304"/>
    <p:sldId id="2120" r:id="rId305"/>
    <p:sldId id="2121" r:id="rId306"/>
    <p:sldId id="2122" r:id="rId307"/>
    <p:sldId id="2123" r:id="rId308"/>
    <p:sldId id="2124" r:id="rId309"/>
    <p:sldId id="2125" r:id="rId310"/>
    <p:sldId id="2126" r:id="rId311"/>
    <p:sldId id="2127" r:id="rId312"/>
    <p:sldId id="2128" r:id="rId313"/>
    <p:sldId id="2129" r:id="rId314"/>
    <p:sldId id="2130" r:id="rId315"/>
    <p:sldId id="2131" r:id="rId316"/>
    <p:sldId id="2132" r:id="rId317"/>
    <p:sldId id="2133" r:id="rId318"/>
    <p:sldId id="2134" r:id="rId319"/>
    <p:sldId id="2135" r:id="rId320"/>
    <p:sldId id="2136" r:id="rId321"/>
    <p:sldId id="2137" r:id="rId322"/>
    <p:sldId id="2138" r:id="rId323"/>
    <p:sldId id="2139" r:id="rId324"/>
    <p:sldId id="2140" r:id="rId325"/>
    <p:sldId id="2141" r:id="rId326"/>
    <p:sldId id="2142" r:id="rId327"/>
    <p:sldId id="2143" r:id="rId328"/>
    <p:sldId id="2144" r:id="rId329"/>
    <p:sldId id="2145" r:id="rId330"/>
    <p:sldId id="2146" r:id="rId331"/>
    <p:sldId id="2147" r:id="rId332"/>
    <p:sldId id="2148" r:id="rId333"/>
    <p:sldId id="2149" r:id="rId334"/>
    <p:sldId id="2150" r:id="rId335"/>
    <p:sldId id="2151" r:id="rId336"/>
    <p:sldId id="2152" r:id="rId337"/>
    <p:sldId id="2153" r:id="rId338"/>
    <p:sldId id="2154" r:id="rId339"/>
    <p:sldId id="2155" r:id="rId340"/>
    <p:sldId id="2156" r:id="rId341"/>
    <p:sldId id="2157" r:id="rId342"/>
    <p:sldId id="2114" r:id="rId343"/>
    <p:sldId id="2115" r:id="rId344"/>
    <p:sldId id="2117" r:id="rId345"/>
    <p:sldId id="2116" r:id="rId346"/>
    <p:sldId id="654" r:id="rId347"/>
  </p:sldIdLst>
  <p:sldSz cx="9144000" cy="5143500" type="screen16x9"/>
  <p:notesSz cx="6858000" cy="9144000"/>
  <p:embeddedFontLst>
    <p:embeddedFont>
      <p:font typeface="Calibri Light" panose="020F0302020204030204" pitchFamily="34" charset="0"/>
      <p:regular r:id="rId350"/>
      <p:italic r:id="rId351"/>
    </p:embeddedFont>
    <p:embeddedFont>
      <p:font typeface="Calibri" panose="020F0502020204030204" pitchFamily="34" charset="0"/>
      <p:regular r:id="rId352"/>
      <p:bold r:id="rId353"/>
      <p:italic r:id="rId354"/>
      <p:boldItalic r:id="rId355"/>
    </p:embeddedFont>
    <p:embeddedFont>
      <p:font typeface="CCYouBlockhead" panose="03020502050602020205" pitchFamily="66" charset="0"/>
      <p:regular r:id="rId356"/>
    </p:embeddedFont>
    <p:embeddedFont>
      <p:font typeface="Snap ITC" panose="04040A07060A02020202" pitchFamily="82" charset="0"/>
      <p:regular r:id="rId357"/>
    </p:embeddedFont>
    <p:embeddedFont>
      <p:font typeface="Rockwell Extra Bold" panose="02060903040505020403" pitchFamily="18" charset="0"/>
      <p:bold r:id="rId358"/>
    </p:embeddedFont>
    <p:embeddedFont>
      <p:font typeface="Arial Black" panose="020B0A04020102020204" pitchFamily="34" charset="0"/>
      <p:bold r:id="rId359"/>
    </p:embeddedFont>
    <p:embeddedFont>
      <p:font typeface="Verdana" panose="020B0604030504040204" pitchFamily="34" charset="0"/>
      <p:regular r:id="rId360"/>
      <p:bold r:id="rId361"/>
      <p:italic r:id="rId362"/>
      <p:boldItalic r:id="rId363"/>
    </p:embeddedFont>
    <p:embeddedFont>
      <p:font typeface="Futura Hv" panose="020B0702020204020204" charset="0"/>
      <p:regular r:id="rId364"/>
    </p:embeddedFont>
    <p:embeddedFont>
      <p:font typeface="Oswald" panose="020B0604020202020204" charset="0"/>
      <p:regular r:id="rId365"/>
      <p:bold r:id="rId366"/>
    </p:embeddedFont>
  </p:embeddedFontLst>
  <p:custDataLst>
    <p:tags r:id="rId367"/>
  </p:custDataLst>
  <p:defaultTextStyle>
    <a:defPPr>
      <a:defRPr lang="en-US"/>
    </a:defPPr>
    <a:lvl1pPr algn="l" rtl="0" fontAlgn="base">
      <a:spcBef>
        <a:spcPct val="0"/>
      </a:spcBef>
      <a:spcAft>
        <a:spcPct val="0"/>
      </a:spcAft>
      <a:defRPr kumimoji="1" sz="2400" kern="1200">
        <a:solidFill>
          <a:schemeClr val="tx1"/>
        </a:solidFill>
        <a:latin typeface="Verdana" charset="0"/>
        <a:ea typeface="ヒラギノ角ゴ Pro W3" charset="0"/>
        <a:cs typeface="ヒラギノ角ゴ Pro W3" charset="0"/>
      </a:defRPr>
    </a:lvl1pPr>
    <a:lvl2pPr marL="457200" algn="l" rtl="0" fontAlgn="base">
      <a:spcBef>
        <a:spcPct val="0"/>
      </a:spcBef>
      <a:spcAft>
        <a:spcPct val="0"/>
      </a:spcAft>
      <a:defRPr kumimoji="1" sz="2400" kern="1200">
        <a:solidFill>
          <a:schemeClr val="tx1"/>
        </a:solidFill>
        <a:latin typeface="Verdana" charset="0"/>
        <a:ea typeface="ヒラギノ角ゴ Pro W3" charset="0"/>
        <a:cs typeface="ヒラギノ角ゴ Pro W3" charset="0"/>
      </a:defRPr>
    </a:lvl2pPr>
    <a:lvl3pPr marL="914400" algn="l" rtl="0" fontAlgn="base">
      <a:spcBef>
        <a:spcPct val="0"/>
      </a:spcBef>
      <a:spcAft>
        <a:spcPct val="0"/>
      </a:spcAft>
      <a:defRPr kumimoji="1" sz="2400" kern="1200">
        <a:solidFill>
          <a:schemeClr val="tx1"/>
        </a:solidFill>
        <a:latin typeface="Verdana" charset="0"/>
        <a:ea typeface="ヒラギノ角ゴ Pro W3" charset="0"/>
        <a:cs typeface="ヒラギノ角ゴ Pro W3" charset="0"/>
      </a:defRPr>
    </a:lvl3pPr>
    <a:lvl4pPr marL="1371600" algn="l" rtl="0" fontAlgn="base">
      <a:spcBef>
        <a:spcPct val="0"/>
      </a:spcBef>
      <a:spcAft>
        <a:spcPct val="0"/>
      </a:spcAft>
      <a:defRPr kumimoji="1" sz="2400" kern="1200">
        <a:solidFill>
          <a:schemeClr val="tx1"/>
        </a:solidFill>
        <a:latin typeface="Verdana" charset="0"/>
        <a:ea typeface="ヒラギノ角ゴ Pro W3" charset="0"/>
        <a:cs typeface="ヒラギノ角ゴ Pro W3" charset="0"/>
      </a:defRPr>
    </a:lvl4pPr>
    <a:lvl5pPr marL="1828800" algn="l" rtl="0" fontAlgn="base">
      <a:spcBef>
        <a:spcPct val="0"/>
      </a:spcBef>
      <a:spcAft>
        <a:spcPct val="0"/>
      </a:spcAft>
      <a:defRPr kumimoji="1" sz="2400" kern="1200">
        <a:solidFill>
          <a:schemeClr val="tx1"/>
        </a:solidFill>
        <a:latin typeface="Verdana" charset="0"/>
        <a:ea typeface="ヒラギノ角ゴ Pro W3" charset="0"/>
        <a:cs typeface="ヒラギノ角ゴ Pro W3" charset="0"/>
      </a:defRPr>
    </a:lvl5pPr>
    <a:lvl6pPr marL="2286000" algn="l" defTabSz="457200" rtl="0" eaLnBrk="1" latinLnBrk="0" hangingPunct="1">
      <a:defRPr kumimoji="1" sz="2400" kern="1200">
        <a:solidFill>
          <a:schemeClr val="tx1"/>
        </a:solidFill>
        <a:latin typeface="Verdana" charset="0"/>
        <a:ea typeface="ヒラギノ角ゴ Pro W3" charset="0"/>
        <a:cs typeface="ヒラギノ角ゴ Pro W3" charset="0"/>
      </a:defRPr>
    </a:lvl6pPr>
    <a:lvl7pPr marL="2743200" algn="l" defTabSz="457200" rtl="0" eaLnBrk="1" latinLnBrk="0" hangingPunct="1">
      <a:defRPr kumimoji="1" sz="2400" kern="1200">
        <a:solidFill>
          <a:schemeClr val="tx1"/>
        </a:solidFill>
        <a:latin typeface="Verdana" charset="0"/>
        <a:ea typeface="ヒラギノ角ゴ Pro W3" charset="0"/>
        <a:cs typeface="ヒラギノ角ゴ Pro W3" charset="0"/>
      </a:defRPr>
    </a:lvl7pPr>
    <a:lvl8pPr marL="3200400" algn="l" defTabSz="457200" rtl="0" eaLnBrk="1" latinLnBrk="0" hangingPunct="1">
      <a:defRPr kumimoji="1" sz="2400" kern="1200">
        <a:solidFill>
          <a:schemeClr val="tx1"/>
        </a:solidFill>
        <a:latin typeface="Verdana" charset="0"/>
        <a:ea typeface="ヒラギノ角ゴ Pro W3" charset="0"/>
        <a:cs typeface="ヒラギノ角ゴ Pro W3" charset="0"/>
      </a:defRPr>
    </a:lvl8pPr>
    <a:lvl9pPr marL="3657600" algn="l" defTabSz="457200" rtl="0" eaLnBrk="1" latinLnBrk="0" hangingPunct="1">
      <a:defRPr kumimoji="1" sz="2400" kern="1200">
        <a:solidFill>
          <a:schemeClr val="tx1"/>
        </a:solidFill>
        <a:latin typeface="Verdana" charset="0"/>
        <a:ea typeface="ヒラギノ角ゴ Pro W3" charset="0"/>
        <a:cs typeface="ヒラギノ角ゴ Pro W3"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CC6600"/>
    <a:srgbClr val="996633"/>
    <a:srgbClr val="993300"/>
    <a:srgbClr val="FFCC99"/>
    <a:srgbClr val="CC9900"/>
    <a:srgbClr val="FFCC6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9" autoAdjust="0"/>
    <p:restoredTop sz="65247" autoAdjust="0"/>
  </p:normalViewPr>
  <p:slideViewPr>
    <p:cSldViewPr>
      <p:cViewPr varScale="1">
        <p:scale>
          <a:sx n="100" d="100"/>
          <a:sy n="100" d="100"/>
        </p:scale>
        <p:origin x="1878" y="4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99" Type="http://schemas.openxmlformats.org/officeDocument/2006/relationships/slide" Target="slides/slide293.xml"/><Relationship Id="rId303" Type="http://schemas.openxmlformats.org/officeDocument/2006/relationships/slide" Target="slides/slide297.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324" Type="http://schemas.openxmlformats.org/officeDocument/2006/relationships/slide" Target="slides/slide318.xml"/><Relationship Id="rId345" Type="http://schemas.openxmlformats.org/officeDocument/2006/relationships/slide" Target="slides/slide339.xml"/><Relationship Id="rId366" Type="http://schemas.openxmlformats.org/officeDocument/2006/relationships/font" Target="fonts/font17.fntdata"/><Relationship Id="rId170" Type="http://schemas.openxmlformats.org/officeDocument/2006/relationships/slide" Target="slides/slide164.xml"/><Relationship Id="rId191" Type="http://schemas.openxmlformats.org/officeDocument/2006/relationships/slide" Target="slides/slide185.xml"/><Relationship Id="rId205" Type="http://schemas.openxmlformats.org/officeDocument/2006/relationships/slide" Target="slides/slide199.xml"/><Relationship Id="rId226" Type="http://schemas.openxmlformats.org/officeDocument/2006/relationships/slide" Target="slides/slide220.xml"/><Relationship Id="rId247" Type="http://schemas.openxmlformats.org/officeDocument/2006/relationships/slide" Target="slides/slide241.xml"/><Relationship Id="rId107" Type="http://schemas.openxmlformats.org/officeDocument/2006/relationships/slide" Target="slides/slide101.xml"/><Relationship Id="rId268" Type="http://schemas.openxmlformats.org/officeDocument/2006/relationships/slide" Target="slides/slide262.xml"/><Relationship Id="rId289" Type="http://schemas.openxmlformats.org/officeDocument/2006/relationships/slide" Target="slides/slide283.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314" Type="http://schemas.openxmlformats.org/officeDocument/2006/relationships/slide" Target="slides/slide308.xml"/><Relationship Id="rId335" Type="http://schemas.openxmlformats.org/officeDocument/2006/relationships/slide" Target="slides/slide329.xml"/><Relationship Id="rId356" Type="http://schemas.openxmlformats.org/officeDocument/2006/relationships/font" Target="fonts/font7.fntdata"/><Relationship Id="rId5" Type="http://schemas.openxmlformats.org/officeDocument/2006/relationships/slideMaster" Target="slideMasters/slideMaster5.xml"/><Relationship Id="rId95" Type="http://schemas.openxmlformats.org/officeDocument/2006/relationships/slide" Target="slides/slide89.xml"/><Relationship Id="rId160" Type="http://schemas.openxmlformats.org/officeDocument/2006/relationships/slide" Target="slides/slide154.xml"/><Relationship Id="rId181" Type="http://schemas.openxmlformats.org/officeDocument/2006/relationships/slide" Target="slides/slide175.xml"/><Relationship Id="rId216" Type="http://schemas.openxmlformats.org/officeDocument/2006/relationships/slide" Target="slides/slide210.xml"/><Relationship Id="rId237" Type="http://schemas.openxmlformats.org/officeDocument/2006/relationships/slide" Target="slides/slide231.xml"/><Relationship Id="rId258" Type="http://schemas.openxmlformats.org/officeDocument/2006/relationships/slide" Target="slides/slide252.xml"/><Relationship Id="rId279" Type="http://schemas.openxmlformats.org/officeDocument/2006/relationships/slide" Target="slides/slide273.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290" Type="http://schemas.openxmlformats.org/officeDocument/2006/relationships/slide" Target="slides/slide284.xml"/><Relationship Id="rId304" Type="http://schemas.openxmlformats.org/officeDocument/2006/relationships/slide" Target="slides/slide298.xml"/><Relationship Id="rId325" Type="http://schemas.openxmlformats.org/officeDocument/2006/relationships/slide" Target="slides/slide319.xml"/><Relationship Id="rId346" Type="http://schemas.openxmlformats.org/officeDocument/2006/relationships/slide" Target="slides/slide340.xml"/><Relationship Id="rId367" Type="http://schemas.openxmlformats.org/officeDocument/2006/relationships/tags" Target="tags/tag1.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slide" Target="slides/slide165.xml"/><Relationship Id="rId192" Type="http://schemas.openxmlformats.org/officeDocument/2006/relationships/slide" Target="slides/slide186.xml"/><Relationship Id="rId206" Type="http://schemas.openxmlformats.org/officeDocument/2006/relationships/slide" Target="slides/slide200.xml"/><Relationship Id="rId227" Type="http://schemas.openxmlformats.org/officeDocument/2006/relationships/slide" Target="slides/slide221.xml"/><Relationship Id="rId248" Type="http://schemas.openxmlformats.org/officeDocument/2006/relationships/slide" Target="slides/slide242.xml"/><Relationship Id="rId269" Type="http://schemas.openxmlformats.org/officeDocument/2006/relationships/slide" Target="slides/slide263.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280" Type="http://schemas.openxmlformats.org/officeDocument/2006/relationships/slide" Target="slides/slide274.xml"/><Relationship Id="rId315" Type="http://schemas.openxmlformats.org/officeDocument/2006/relationships/slide" Target="slides/slide309.xml"/><Relationship Id="rId336" Type="http://schemas.openxmlformats.org/officeDocument/2006/relationships/slide" Target="slides/slide330.xml"/><Relationship Id="rId357" Type="http://schemas.openxmlformats.org/officeDocument/2006/relationships/font" Target="fonts/font8.fntdata"/><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182" Type="http://schemas.openxmlformats.org/officeDocument/2006/relationships/slide" Target="slides/slide176.xml"/><Relationship Id="rId217" Type="http://schemas.openxmlformats.org/officeDocument/2006/relationships/slide" Target="slides/slide211.xml"/><Relationship Id="rId6" Type="http://schemas.openxmlformats.org/officeDocument/2006/relationships/slideMaster" Target="slideMasters/slideMaster6.xml"/><Relationship Id="rId238" Type="http://schemas.openxmlformats.org/officeDocument/2006/relationships/slide" Target="slides/slide232.xml"/><Relationship Id="rId259" Type="http://schemas.openxmlformats.org/officeDocument/2006/relationships/slide" Target="slides/slide253.xml"/><Relationship Id="rId23" Type="http://schemas.openxmlformats.org/officeDocument/2006/relationships/slide" Target="slides/slide17.xml"/><Relationship Id="rId119" Type="http://schemas.openxmlformats.org/officeDocument/2006/relationships/slide" Target="slides/slide113.xml"/><Relationship Id="rId270" Type="http://schemas.openxmlformats.org/officeDocument/2006/relationships/slide" Target="slides/slide264.xml"/><Relationship Id="rId291" Type="http://schemas.openxmlformats.org/officeDocument/2006/relationships/slide" Target="slides/slide285.xml"/><Relationship Id="rId305" Type="http://schemas.openxmlformats.org/officeDocument/2006/relationships/slide" Target="slides/slide299.xml"/><Relationship Id="rId326" Type="http://schemas.openxmlformats.org/officeDocument/2006/relationships/slide" Target="slides/slide320.xml"/><Relationship Id="rId347" Type="http://schemas.openxmlformats.org/officeDocument/2006/relationships/slide" Target="slides/slide341.xml"/><Relationship Id="rId44" Type="http://schemas.openxmlformats.org/officeDocument/2006/relationships/slide" Target="slides/slide38.xml"/><Relationship Id="rId65" Type="http://schemas.openxmlformats.org/officeDocument/2006/relationships/slide" Target="slides/slide59.xml"/><Relationship Id="rId86" Type="http://schemas.openxmlformats.org/officeDocument/2006/relationships/slide" Target="slides/slide80.xml"/><Relationship Id="rId130" Type="http://schemas.openxmlformats.org/officeDocument/2006/relationships/slide" Target="slides/slide124.xml"/><Relationship Id="rId151" Type="http://schemas.openxmlformats.org/officeDocument/2006/relationships/slide" Target="slides/slide145.xml"/><Relationship Id="rId368" Type="http://schemas.openxmlformats.org/officeDocument/2006/relationships/presProps" Target="presProps.xml"/><Relationship Id="rId172" Type="http://schemas.openxmlformats.org/officeDocument/2006/relationships/slide" Target="slides/slide166.xml"/><Relationship Id="rId193" Type="http://schemas.openxmlformats.org/officeDocument/2006/relationships/slide" Target="slides/slide187.xml"/><Relationship Id="rId207" Type="http://schemas.openxmlformats.org/officeDocument/2006/relationships/slide" Target="slides/slide201.xml"/><Relationship Id="rId228" Type="http://schemas.openxmlformats.org/officeDocument/2006/relationships/slide" Target="slides/slide222.xml"/><Relationship Id="rId249" Type="http://schemas.openxmlformats.org/officeDocument/2006/relationships/slide" Target="slides/slide243.xml"/><Relationship Id="rId13" Type="http://schemas.openxmlformats.org/officeDocument/2006/relationships/slide" Target="slides/slide7.xml"/><Relationship Id="rId109" Type="http://schemas.openxmlformats.org/officeDocument/2006/relationships/slide" Target="slides/slide103.xml"/><Relationship Id="rId260" Type="http://schemas.openxmlformats.org/officeDocument/2006/relationships/slide" Target="slides/slide254.xml"/><Relationship Id="rId281" Type="http://schemas.openxmlformats.org/officeDocument/2006/relationships/slide" Target="slides/slide275.xml"/><Relationship Id="rId316" Type="http://schemas.openxmlformats.org/officeDocument/2006/relationships/slide" Target="slides/slide310.xml"/><Relationship Id="rId337" Type="http://schemas.openxmlformats.org/officeDocument/2006/relationships/slide" Target="slides/slide331.xml"/><Relationship Id="rId34" Type="http://schemas.openxmlformats.org/officeDocument/2006/relationships/slide" Target="slides/slide28.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20" Type="http://schemas.openxmlformats.org/officeDocument/2006/relationships/slide" Target="slides/slide114.xml"/><Relationship Id="rId141" Type="http://schemas.openxmlformats.org/officeDocument/2006/relationships/slide" Target="slides/slide135.xml"/><Relationship Id="rId358" Type="http://schemas.openxmlformats.org/officeDocument/2006/relationships/font" Target="fonts/font9.fntdata"/><Relationship Id="rId7" Type="http://schemas.openxmlformats.org/officeDocument/2006/relationships/slide" Target="slides/slide1.xml"/><Relationship Id="rId162" Type="http://schemas.openxmlformats.org/officeDocument/2006/relationships/slide" Target="slides/slide156.xml"/><Relationship Id="rId183" Type="http://schemas.openxmlformats.org/officeDocument/2006/relationships/slide" Target="slides/slide177.xml"/><Relationship Id="rId218" Type="http://schemas.openxmlformats.org/officeDocument/2006/relationships/slide" Target="slides/slide212.xml"/><Relationship Id="rId239" Type="http://schemas.openxmlformats.org/officeDocument/2006/relationships/slide" Target="slides/slide233.xml"/><Relationship Id="rId250" Type="http://schemas.openxmlformats.org/officeDocument/2006/relationships/slide" Target="slides/slide244.xml"/><Relationship Id="rId271" Type="http://schemas.openxmlformats.org/officeDocument/2006/relationships/slide" Target="slides/slide265.xml"/><Relationship Id="rId292" Type="http://schemas.openxmlformats.org/officeDocument/2006/relationships/slide" Target="slides/slide286.xml"/><Relationship Id="rId306" Type="http://schemas.openxmlformats.org/officeDocument/2006/relationships/slide" Target="slides/slide300.xml"/><Relationship Id="rId24" Type="http://schemas.openxmlformats.org/officeDocument/2006/relationships/slide" Target="slides/slide18.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31" Type="http://schemas.openxmlformats.org/officeDocument/2006/relationships/slide" Target="slides/slide125.xml"/><Relationship Id="rId327" Type="http://schemas.openxmlformats.org/officeDocument/2006/relationships/slide" Target="slides/slide321.xml"/><Relationship Id="rId348" Type="http://schemas.openxmlformats.org/officeDocument/2006/relationships/notesMaster" Target="notesMasters/notesMaster1.xml"/><Relationship Id="rId369" Type="http://schemas.openxmlformats.org/officeDocument/2006/relationships/viewProps" Target="viewProps.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208" Type="http://schemas.openxmlformats.org/officeDocument/2006/relationships/slide" Target="slides/slide202.xml"/><Relationship Id="rId229" Type="http://schemas.openxmlformats.org/officeDocument/2006/relationships/slide" Target="slides/slide223.xml"/><Relationship Id="rId240" Type="http://schemas.openxmlformats.org/officeDocument/2006/relationships/slide" Target="slides/slide234.xml"/><Relationship Id="rId261" Type="http://schemas.openxmlformats.org/officeDocument/2006/relationships/slide" Target="slides/slide255.xml"/><Relationship Id="rId14" Type="http://schemas.openxmlformats.org/officeDocument/2006/relationships/slide" Target="slides/slide8.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282" Type="http://schemas.openxmlformats.org/officeDocument/2006/relationships/slide" Target="slides/slide276.xml"/><Relationship Id="rId317" Type="http://schemas.openxmlformats.org/officeDocument/2006/relationships/slide" Target="slides/slide311.xml"/><Relationship Id="rId338" Type="http://schemas.openxmlformats.org/officeDocument/2006/relationships/slide" Target="slides/slide332.xml"/><Relationship Id="rId359" Type="http://schemas.openxmlformats.org/officeDocument/2006/relationships/font" Target="fonts/font10.fntdata"/><Relationship Id="rId8" Type="http://schemas.openxmlformats.org/officeDocument/2006/relationships/slide" Target="slides/slide2.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219" Type="http://schemas.openxmlformats.org/officeDocument/2006/relationships/slide" Target="slides/slide213.xml"/><Relationship Id="rId370" Type="http://schemas.openxmlformats.org/officeDocument/2006/relationships/theme" Target="theme/theme1.xml"/><Relationship Id="rId230" Type="http://schemas.openxmlformats.org/officeDocument/2006/relationships/slide" Target="slides/slide224.xml"/><Relationship Id="rId251" Type="http://schemas.openxmlformats.org/officeDocument/2006/relationships/slide" Target="slides/slide245.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72" Type="http://schemas.openxmlformats.org/officeDocument/2006/relationships/slide" Target="slides/slide266.xml"/><Relationship Id="rId293" Type="http://schemas.openxmlformats.org/officeDocument/2006/relationships/slide" Target="slides/slide287.xml"/><Relationship Id="rId307" Type="http://schemas.openxmlformats.org/officeDocument/2006/relationships/slide" Target="slides/slide301.xml"/><Relationship Id="rId328" Type="http://schemas.openxmlformats.org/officeDocument/2006/relationships/slide" Target="slides/slide322.xml"/><Relationship Id="rId349" Type="http://schemas.openxmlformats.org/officeDocument/2006/relationships/handoutMaster" Target="handoutMasters/handoutMaster1.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95" Type="http://schemas.openxmlformats.org/officeDocument/2006/relationships/slide" Target="slides/slide189.xml"/><Relationship Id="rId209" Type="http://schemas.openxmlformats.org/officeDocument/2006/relationships/slide" Target="slides/slide203.xml"/><Relationship Id="rId360" Type="http://schemas.openxmlformats.org/officeDocument/2006/relationships/font" Target="fonts/font11.fntdata"/><Relationship Id="rId220" Type="http://schemas.openxmlformats.org/officeDocument/2006/relationships/slide" Target="slides/slide214.xml"/><Relationship Id="rId241" Type="http://schemas.openxmlformats.org/officeDocument/2006/relationships/slide" Target="slides/slide23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262" Type="http://schemas.openxmlformats.org/officeDocument/2006/relationships/slide" Target="slides/slide256.xml"/><Relationship Id="rId283" Type="http://schemas.openxmlformats.org/officeDocument/2006/relationships/slide" Target="slides/slide277.xml"/><Relationship Id="rId318" Type="http://schemas.openxmlformats.org/officeDocument/2006/relationships/slide" Target="slides/slide312.xml"/><Relationship Id="rId339" Type="http://schemas.openxmlformats.org/officeDocument/2006/relationships/slide" Target="slides/slide333.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185" Type="http://schemas.openxmlformats.org/officeDocument/2006/relationships/slide" Target="slides/slide179.xml"/><Relationship Id="rId334" Type="http://schemas.openxmlformats.org/officeDocument/2006/relationships/slide" Target="slides/slide328.xml"/><Relationship Id="rId350" Type="http://schemas.openxmlformats.org/officeDocument/2006/relationships/font" Target="fonts/font1.fntdata"/><Relationship Id="rId355" Type="http://schemas.openxmlformats.org/officeDocument/2006/relationships/font" Target="fonts/font6.fntdata"/><Relationship Id="rId37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80" Type="http://schemas.openxmlformats.org/officeDocument/2006/relationships/slide" Target="slides/slide174.xml"/><Relationship Id="rId210" Type="http://schemas.openxmlformats.org/officeDocument/2006/relationships/slide" Target="slides/slide204.xml"/><Relationship Id="rId215" Type="http://schemas.openxmlformats.org/officeDocument/2006/relationships/slide" Target="slides/slide209.xml"/><Relationship Id="rId236" Type="http://schemas.openxmlformats.org/officeDocument/2006/relationships/slide" Target="slides/slide230.xml"/><Relationship Id="rId257" Type="http://schemas.openxmlformats.org/officeDocument/2006/relationships/slide" Target="slides/slide251.xml"/><Relationship Id="rId278" Type="http://schemas.openxmlformats.org/officeDocument/2006/relationships/slide" Target="slides/slide272.xml"/><Relationship Id="rId26" Type="http://schemas.openxmlformats.org/officeDocument/2006/relationships/slide" Target="slides/slide20.xml"/><Relationship Id="rId231" Type="http://schemas.openxmlformats.org/officeDocument/2006/relationships/slide" Target="slides/slide225.xml"/><Relationship Id="rId252" Type="http://schemas.openxmlformats.org/officeDocument/2006/relationships/slide" Target="slides/slide246.xml"/><Relationship Id="rId273" Type="http://schemas.openxmlformats.org/officeDocument/2006/relationships/slide" Target="slides/slide267.xml"/><Relationship Id="rId294" Type="http://schemas.openxmlformats.org/officeDocument/2006/relationships/slide" Target="slides/slide288.xml"/><Relationship Id="rId308" Type="http://schemas.openxmlformats.org/officeDocument/2006/relationships/slide" Target="slides/slide302.xml"/><Relationship Id="rId329" Type="http://schemas.openxmlformats.org/officeDocument/2006/relationships/slide" Target="slides/slide323.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340" Type="http://schemas.openxmlformats.org/officeDocument/2006/relationships/slide" Target="slides/slide334.xml"/><Relationship Id="rId361" Type="http://schemas.openxmlformats.org/officeDocument/2006/relationships/font" Target="fonts/font12.fntdata"/><Relationship Id="rId196" Type="http://schemas.openxmlformats.org/officeDocument/2006/relationships/slide" Target="slides/slide190.xml"/><Relationship Id="rId200" Type="http://schemas.openxmlformats.org/officeDocument/2006/relationships/slide" Target="slides/slide194.xml"/><Relationship Id="rId16" Type="http://schemas.openxmlformats.org/officeDocument/2006/relationships/slide" Target="slides/slide10.xml"/><Relationship Id="rId221" Type="http://schemas.openxmlformats.org/officeDocument/2006/relationships/slide" Target="slides/slide215.xml"/><Relationship Id="rId242" Type="http://schemas.openxmlformats.org/officeDocument/2006/relationships/slide" Target="slides/slide236.xml"/><Relationship Id="rId263" Type="http://schemas.openxmlformats.org/officeDocument/2006/relationships/slide" Target="slides/slide257.xml"/><Relationship Id="rId284" Type="http://schemas.openxmlformats.org/officeDocument/2006/relationships/slide" Target="slides/slide278.xml"/><Relationship Id="rId319" Type="http://schemas.openxmlformats.org/officeDocument/2006/relationships/slide" Target="slides/slide313.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330" Type="http://schemas.openxmlformats.org/officeDocument/2006/relationships/slide" Target="slides/slide324.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slide" Target="slides/slide180.xml"/><Relationship Id="rId351" Type="http://schemas.openxmlformats.org/officeDocument/2006/relationships/font" Target="fonts/font2.fntdata"/><Relationship Id="rId211" Type="http://schemas.openxmlformats.org/officeDocument/2006/relationships/slide" Target="slides/slide205.xml"/><Relationship Id="rId232" Type="http://schemas.openxmlformats.org/officeDocument/2006/relationships/slide" Target="slides/slide226.xml"/><Relationship Id="rId253" Type="http://schemas.openxmlformats.org/officeDocument/2006/relationships/slide" Target="slides/slide247.xml"/><Relationship Id="rId274" Type="http://schemas.openxmlformats.org/officeDocument/2006/relationships/slide" Target="slides/slide268.xml"/><Relationship Id="rId295" Type="http://schemas.openxmlformats.org/officeDocument/2006/relationships/slide" Target="slides/slide289.xml"/><Relationship Id="rId309" Type="http://schemas.openxmlformats.org/officeDocument/2006/relationships/slide" Target="slides/slide303.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320" Type="http://schemas.openxmlformats.org/officeDocument/2006/relationships/slide" Target="slides/slide314.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97" Type="http://schemas.openxmlformats.org/officeDocument/2006/relationships/slide" Target="slides/slide191.xml"/><Relationship Id="rId341" Type="http://schemas.openxmlformats.org/officeDocument/2006/relationships/slide" Target="slides/slide335.xml"/><Relationship Id="rId362" Type="http://schemas.openxmlformats.org/officeDocument/2006/relationships/font" Target="fonts/font13.fntdata"/><Relationship Id="rId201" Type="http://schemas.openxmlformats.org/officeDocument/2006/relationships/slide" Target="slides/slide195.xml"/><Relationship Id="rId222" Type="http://schemas.openxmlformats.org/officeDocument/2006/relationships/slide" Target="slides/slide216.xml"/><Relationship Id="rId243" Type="http://schemas.openxmlformats.org/officeDocument/2006/relationships/slide" Target="slides/slide237.xml"/><Relationship Id="rId264" Type="http://schemas.openxmlformats.org/officeDocument/2006/relationships/slide" Target="slides/slide258.xml"/><Relationship Id="rId285" Type="http://schemas.openxmlformats.org/officeDocument/2006/relationships/slide" Target="slides/slide279.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310" Type="http://schemas.openxmlformats.org/officeDocument/2006/relationships/slide" Target="slides/slide304.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87" Type="http://schemas.openxmlformats.org/officeDocument/2006/relationships/slide" Target="slides/slide181.xml"/><Relationship Id="rId331" Type="http://schemas.openxmlformats.org/officeDocument/2006/relationships/slide" Target="slides/slide325.xml"/><Relationship Id="rId352" Type="http://schemas.openxmlformats.org/officeDocument/2006/relationships/font" Target="fonts/font3.fntdata"/><Relationship Id="rId1" Type="http://schemas.openxmlformats.org/officeDocument/2006/relationships/slideMaster" Target="slideMasters/slideMaster1.xml"/><Relationship Id="rId212" Type="http://schemas.openxmlformats.org/officeDocument/2006/relationships/slide" Target="slides/slide206.xml"/><Relationship Id="rId233" Type="http://schemas.openxmlformats.org/officeDocument/2006/relationships/slide" Target="slides/slide227.xml"/><Relationship Id="rId254" Type="http://schemas.openxmlformats.org/officeDocument/2006/relationships/slide" Target="slides/slide248.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275" Type="http://schemas.openxmlformats.org/officeDocument/2006/relationships/slide" Target="slides/slide269.xml"/><Relationship Id="rId296" Type="http://schemas.openxmlformats.org/officeDocument/2006/relationships/slide" Target="slides/slide290.xml"/><Relationship Id="rId300" Type="http://schemas.openxmlformats.org/officeDocument/2006/relationships/slide" Target="slides/slide294.xml"/><Relationship Id="rId60" Type="http://schemas.openxmlformats.org/officeDocument/2006/relationships/slide" Target="slides/slide54.xml"/><Relationship Id="rId81" Type="http://schemas.openxmlformats.org/officeDocument/2006/relationships/slide" Target="slides/slide75.xml"/><Relationship Id="rId135" Type="http://schemas.openxmlformats.org/officeDocument/2006/relationships/slide" Target="slides/slide129.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slide" Target="slides/slide192.xml"/><Relationship Id="rId321" Type="http://schemas.openxmlformats.org/officeDocument/2006/relationships/slide" Target="slides/slide315.xml"/><Relationship Id="rId342" Type="http://schemas.openxmlformats.org/officeDocument/2006/relationships/slide" Target="slides/slide336.xml"/><Relationship Id="rId363" Type="http://schemas.openxmlformats.org/officeDocument/2006/relationships/font" Target="fonts/font14.fntdata"/><Relationship Id="rId202" Type="http://schemas.openxmlformats.org/officeDocument/2006/relationships/slide" Target="slides/slide196.xml"/><Relationship Id="rId223" Type="http://schemas.openxmlformats.org/officeDocument/2006/relationships/slide" Target="slides/slide217.xml"/><Relationship Id="rId244" Type="http://schemas.openxmlformats.org/officeDocument/2006/relationships/slide" Target="slides/slide238.xml"/><Relationship Id="rId18" Type="http://schemas.openxmlformats.org/officeDocument/2006/relationships/slide" Target="slides/slide12.xml"/><Relationship Id="rId39" Type="http://schemas.openxmlformats.org/officeDocument/2006/relationships/slide" Target="slides/slide33.xml"/><Relationship Id="rId265" Type="http://schemas.openxmlformats.org/officeDocument/2006/relationships/slide" Target="slides/slide259.xml"/><Relationship Id="rId286" Type="http://schemas.openxmlformats.org/officeDocument/2006/relationships/slide" Target="slides/slide280.xml"/><Relationship Id="rId50" Type="http://schemas.openxmlformats.org/officeDocument/2006/relationships/slide" Target="slides/slide44.xml"/><Relationship Id="rId104" Type="http://schemas.openxmlformats.org/officeDocument/2006/relationships/slide" Target="slides/slide98.xml"/><Relationship Id="rId125" Type="http://schemas.openxmlformats.org/officeDocument/2006/relationships/slide" Target="slides/slide119.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311" Type="http://schemas.openxmlformats.org/officeDocument/2006/relationships/slide" Target="slides/slide305.xml"/><Relationship Id="rId332" Type="http://schemas.openxmlformats.org/officeDocument/2006/relationships/slide" Target="slides/slide326.xml"/><Relationship Id="rId353" Type="http://schemas.openxmlformats.org/officeDocument/2006/relationships/font" Target="fonts/font4.fntdata"/><Relationship Id="rId71" Type="http://schemas.openxmlformats.org/officeDocument/2006/relationships/slide" Target="slides/slide65.xml"/><Relationship Id="rId92" Type="http://schemas.openxmlformats.org/officeDocument/2006/relationships/slide" Target="slides/slide86.xml"/><Relationship Id="rId213" Type="http://schemas.openxmlformats.org/officeDocument/2006/relationships/slide" Target="slides/slide207.xml"/><Relationship Id="rId234" Type="http://schemas.openxmlformats.org/officeDocument/2006/relationships/slide" Target="slides/slide228.xml"/><Relationship Id="rId2" Type="http://schemas.openxmlformats.org/officeDocument/2006/relationships/slideMaster" Target="slideMasters/slideMaster2.xml"/><Relationship Id="rId29" Type="http://schemas.openxmlformats.org/officeDocument/2006/relationships/slide" Target="slides/slide23.xml"/><Relationship Id="rId255" Type="http://schemas.openxmlformats.org/officeDocument/2006/relationships/slide" Target="slides/slide249.xml"/><Relationship Id="rId276" Type="http://schemas.openxmlformats.org/officeDocument/2006/relationships/slide" Target="slides/slide270.xml"/><Relationship Id="rId297" Type="http://schemas.openxmlformats.org/officeDocument/2006/relationships/slide" Target="slides/slide291.xml"/><Relationship Id="rId40" Type="http://schemas.openxmlformats.org/officeDocument/2006/relationships/slide" Target="slides/slide34.xml"/><Relationship Id="rId115" Type="http://schemas.openxmlformats.org/officeDocument/2006/relationships/slide" Target="slides/slide109.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301" Type="http://schemas.openxmlformats.org/officeDocument/2006/relationships/slide" Target="slides/slide295.xml"/><Relationship Id="rId322" Type="http://schemas.openxmlformats.org/officeDocument/2006/relationships/slide" Target="slides/slide316.xml"/><Relationship Id="rId343" Type="http://schemas.openxmlformats.org/officeDocument/2006/relationships/slide" Target="slides/slide337.xml"/><Relationship Id="rId364" Type="http://schemas.openxmlformats.org/officeDocument/2006/relationships/font" Target="fonts/font15.fntdata"/><Relationship Id="rId61" Type="http://schemas.openxmlformats.org/officeDocument/2006/relationships/slide" Target="slides/slide55.xml"/><Relationship Id="rId82" Type="http://schemas.openxmlformats.org/officeDocument/2006/relationships/slide" Target="slides/slide76.xml"/><Relationship Id="rId199" Type="http://schemas.openxmlformats.org/officeDocument/2006/relationships/slide" Target="slides/slide193.xml"/><Relationship Id="rId203" Type="http://schemas.openxmlformats.org/officeDocument/2006/relationships/slide" Target="slides/slide197.xml"/><Relationship Id="rId19" Type="http://schemas.openxmlformats.org/officeDocument/2006/relationships/slide" Target="slides/slide13.xml"/><Relationship Id="rId224" Type="http://schemas.openxmlformats.org/officeDocument/2006/relationships/slide" Target="slides/slide218.xml"/><Relationship Id="rId245" Type="http://schemas.openxmlformats.org/officeDocument/2006/relationships/slide" Target="slides/slide239.xml"/><Relationship Id="rId266" Type="http://schemas.openxmlformats.org/officeDocument/2006/relationships/slide" Target="slides/slide260.xml"/><Relationship Id="rId287" Type="http://schemas.openxmlformats.org/officeDocument/2006/relationships/slide" Target="slides/slide281.xml"/><Relationship Id="rId30" Type="http://schemas.openxmlformats.org/officeDocument/2006/relationships/slide" Target="slides/slide2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312" Type="http://schemas.openxmlformats.org/officeDocument/2006/relationships/slide" Target="slides/slide306.xml"/><Relationship Id="rId333" Type="http://schemas.openxmlformats.org/officeDocument/2006/relationships/slide" Target="slides/slide327.xml"/><Relationship Id="rId354" Type="http://schemas.openxmlformats.org/officeDocument/2006/relationships/font" Target="fonts/font5.fntdata"/><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189" Type="http://schemas.openxmlformats.org/officeDocument/2006/relationships/slide" Target="slides/slide183.xml"/><Relationship Id="rId3" Type="http://schemas.openxmlformats.org/officeDocument/2006/relationships/slideMaster" Target="slideMasters/slideMaster3.xml"/><Relationship Id="rId214" Type="http://schemas.openxmlformats.org/officeDocument/2006/relationships/slide" Target="slides/slide208.xml"/><Relationship Id="rId235" Type="http://schemas.openxmlformats.org/officeDocument/2006/relationships/slide" Target="slides/slide229.xml"/><Relationship Id="rId256" Type="http://schemas.openxmlformats.org/officeDocument/2006/relationships/slide" Target="slides/slide250.xml"/><Relationship Id="rId277" Type="http://schemas.openxmlformats.org/officeDocument/2006/relationships/slide" Target="slides/slide271.xml"/><Relationship Id="rId298" Type="http://schemas.openxmlformats.org/officeDocument/2006/relationships/slide" Target="slides/slide292.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302" Type="http://schemas.openxmlformats.org/officeDocument/2006/relationships/slide" Target="slides/slide296.xml"/><Relationship Id="rId323" Type="http://schemas.openxmlformats.org/officeDocument/2006/relationships/slide" Target="slides/slide317.xml"/><Relationship Id="rId344" Type="http://schemas.openxmlformats.org/officeDocument/2006/relationships/slide" Target="slides/slide338.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179" Type="http://schemas.openxmlformats.org/officeDocument/2006/relationships/slide" Target="slides/slide173.xml"/><Relationship Id="rId365" Type="http://schemas.openxmlformats.org/officeDocument/2006/relationships/font" Target="fonts/font16.fntdata"/><Relationship Id="rId190" Type="http://schemas.openxmlformats.org/officeDocument/2006/relationships/slide" Target="slides/slide184.xml"/><Relationship Id="rId204" Type="http://schemas.openxmlformats.org/officeDocument/2006/relationships/slide" Target="slides/slide198.xml"/><Relationship Id="rId225" Type="http://schemas.openxmlformats.org/officeDocument/2006/relationships/slide" Target="slides/slide219.xml"/><Relationship Id="rId246" Type="http://schemas.openxmlformats.org/officeDocument/2006/relationships/slide" Target="slides/slide240.xml"/><Relationship Id="rId267" Type="http://schemas.openxmlformats.org/officeDocument/2006/relationships/slide" Target="slides/slide261.xml"/><Relationship Id="rId288" Type="http://schemas.openxmlformats.org/officeDocument/2006/relationships/slide" Target="slides/slide282.xml"/><Relationship Id="rId106" Type="http://schemas.openxmlformats.org/officeDocument/2006/relationships/slide" Target="slides/slide100.xml"/><Relationship Id="rId127" Type="http://schemas.openxmlformats.org/officeDocument/2006/relationships/slide" Target="slides/slide121.xml"/><Relationship Id="rId313" Type="http://schemas.openxmlformats.org/officeDocument/2006/relationships/slide" Target="slides/slide30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Verdana" pitchFamily="45" charset="0"/>
                <a:ea typeface="+mn-ea"/>
                <a:cs typeface="+mn-cs"/>
              </a:defRPr>
            </a:lvl1pPr>
          </a:lstStyle>
          <a:p>
            <a:pPr>
              <a:defRPr/>
            </a:pPr>
            <a:endParaRPr lang="en-US"/>
          </a:p>
        </p:txBody>
      </p:sp>
      <p:sp>
        <p:nvSpPr>
          <p:cNvPr id="8601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Verdana" pitchFamily="45" charset="0"/>
                <a:ea typeface="+mn-ea"/>
                <a:cs typeface="+mn-cs"/>
              </a:defRPr>
            </a:lvl1pPr>
          </a:lstStyle>
          <a:p>
            <a:pPr>
              <a:defRPr/>
            </a:pPr>
            <a:endParaRPr lang="en-US"/>
          </a:p>
        </p:txBody>
      </p:sp>
      <p:sp>
        <p:nvSpPr>
          <p:cNvPr id="8602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Verdana" pitchFamily="45" charset="0"/>
                <a:ea typeface="+mn-ea"/>
                <a:cs typeface="+mn-cs"/>
              </a:defRPr>
            </a:lvl1pPr>
          </a:lstStyle>
          <a:p>
            <a:pPr>
              <a:defRPr/>
            </a:pPr>
            <a:endParaRPr lang="en-US"/>
          </a:p>
        </p:txBody>
      </p:sp>
      <p:sp>
        <p:nvSpPr>
          <p:cNvPr id="8602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Verdana" pitchFamily="45" charset="0"/>
                <a:ea typeface="+mn-ea"/>
                <a:cs typeface="+mn-cs"/>
              </a:defRPr>
            </a:lvl1pPr>
          </a:lstStyle>
          <a:p>
            <a:pPr>
              <a:defRPr/>
            </a:pPr>
            <a:fld id="{0E677AC1-6896-8247-AA56-FC27C0FD45F7}" type="slidenum">
              <a:rPr lang="en-US"/>
              <a:pPr>
                <a:defRPr/>
              </a:pPr>
              <a:t>‹#›</a:t>
            </a:fld>
            <a:endParaRPr lang="en-US"/>
          </a:p>
        </p:txBody>
      </p:sp>
    </p:spTree>
    <p:extLst>
      <p:ext uri="{BB962C8B-B14F-4D97-AF65-F5344CB8AC3E}">
        <p14:creationId xmlns:p14="http://schemas.microsoft.com/office/powerpoint/2010/main" val="7991679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kumimoji="0" sz="1200">
                <a:latin typeface="Verdana" pitchFamily="45" charset="0"/>
                <a:ea typeface="+mn-ea"/>
                <a:cs typeface="+mn-cs"/>
              </a:defRPr>
            </a:lvl1pPr>
          </a:lstStyle>
          <a:p>
            <a:pPr>
              <a:defRPr/>
            </a:pPr>
            <a:endParaRPr lang="en-US"/>
          </a:p>
        </p:txBody>
      </p:sp>
      <p:sp>
        <p:nvSpPr>
          <p:cNvPr id="4099" name="Rectangle 9"/>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58" name="Rectangle 10"/>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9" name="Rectangle 11"/>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kumimoji="0" sz="1200">
                <a:latin typeface="Verdana" pitchFamily="45" charset="0"/>
                <a:ea typeface="+mn-ea"/>
                <a:cs typeface="+mn-cs"/>
              </a:defRPr>
            </a:lvl1pPr>
          </a:lstStyle>
          <a:p>
            <a:pPr>
              <a:defRPr/>
            </a:pPr>
            <a:endParaRPr lang="en-US"/>
          </a:p>
        </p:txBody>
      </p:sp>
      <p:sp>
        <p:nvSpPr>
          <p:cNvPr id="2060" name="Rectangle 12"/>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defRPr kumimoji="0" sz="1200">
                <a:latin typeface="Verdana" pitchFamily="45" charset="0"/>
                <a:ea typeface="+mn-ea"/>
                <a:cs typeface="+mn-cs"/>
              </a:defRPr>
            </a:lvl1pPr>
          </a:lstStyle>
          <a:p>
            <a:pPr>
              <a:defRPr/>
            </a:pPr>
            <a:endParaRPr lang="en-US"/>
          </a:p>
        </p:txBody>
      </p:sp>
      <p:sp>
        <p:nvSpPr>
          <p:cNvPr id="2061" name="Rectangle 13"/>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kumimoji="0" sz="1200">
                <a:latin typeface="Verdana" pitchFamily="45" charset="0"/>
                <a:ea typeface="+mn-ea"/>
                <a:cs typeface="+mn-cs"/>
              </a:defRPr>
            </a:lvl1pPr>
          </a:lstStyle>
          <a:p>
            <a:pPr>
              <a:defRPr/>
            </a:pPr>
            <a:fld id="{CB8C4C1C-06D4-2C49-9F49-CD2E4D9D839B}" type="slidenum">
              <a:rPr lang="en-US"/>
              <a:pPr>
                <a:defRPr/>
              </a:pPr>
              <a:t>‹#›</a:t>
            </a:fld>
            <a:endParaRPr lang="en-US"/>
          </a:p>
        </p:txBody>
      </p:sp>
    </p:spTree>
    <p:extLst>
      <p:ext uri="{BB962C8B-B14F-4D97-AF65-F5344CB8AC3E}">
        <p14:creationId xmlns:p14="http://schemas.microsoft.com/office/powerpoint/2010/main" val="12169888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Verdana" pitchFamily="45" charset="0"/>
        <a:ea typeface="ヒラギノ角ゴ Pro W3" pitchFamily="80" charset="-128"/>
        <a:cs typeface="ヒラギノ角ゴ Pro W3" pitchFamily="80" charset="-128"/>
      </a:defRPr>
    </a:lvl1pPr>
    <a:lvl2pPr marL="457200" algn="l" rtl="0" eaLnBrk="0" fontAlgn="base" hangingPunct="0">
      <a:spcBef>
        <a:spcPct val="30000"/>
      </a:spcBef>
      <a:spcAft>
        <a:spcPct val="0"/>
      </a:spcAft>
      <a:defRPr kumimoji="1" sz="1200" kern="1200">
        <a:solidFill>
          <a:schemeClr val="tx1"/>
        </a:solidFill>
        <a:latin typeface="Verdana" pitchFamily="45" charset="0"/>
        <a:ea typeface="ヒラギノ角ゴ Pro W3" pitchFamily="45" charset="-128"/>
        <a:cs typeface="+mn-cs"/>
      </a:defRPr>
    </a:lvl2pPr>
    <a:lvl3pPr marL="914400" algn="l" rtl="0" eaLnBrk="0" fontAlgn="base" hangingPunct="0">
      <a:spcBef>
        <a:spcPct val="30000"/>
      </a:spcBef>
      <a:spcAft>
        <a:spcPct val="0"/>
      </a:spcAft>
      <a:defRPr kumimoji="1" sz="1200" kern="1200">
        <a:solidFill>
          <a:schemeClr val="tx1"/>
        </a:solidFill>
        <a:latin typeface="Verdana" pitchFamily="45" charset="0"/>
        <a:ea typeface="ヒラギノ角ゴ Pro W3" pitchFamily="45" charset="-128"/>
        <a:cs typeface="+mn-cs"/>
      </a:defRPr>
    </a:lvl3pPr>
    <a:lvl4pPr marL="1371600" algn="l" rtl="0" eaLnBrk="0" fontAlgn="base" hangingPunct="0">
      <a:spcBef>
        <a:spcPct val="30000"/>
      </a:spcBef>
      <a:spcAft>
        <a:spcPct val="0"/>
      </a:spcAft>
      <a:defRPr kumimoji="1" sz="1200" kern="1200">
        <a:solidFill>
          <a:schemeClr val="tx1"/>
        </a:solidFill>
        <a:latin typeface="Verdana" pitchFamily="45" charset="0"/>
        <a:ea typeface="ヒラギノ角ゴ Pro W3" pitchFamily="45" charset="-128"/>
        <a:cs typeface="+mn-cs"/>
      </a:defRPr>
    </a:lvl4pPr>
    <a:lvl5pPr marL="1828800" algn="l" rtl="0" eaLnBrk="0" fontAlgn="base" hangingPunct="0">
      <a:spcBef>
        <a:spcPct val="30000"/>
      </a:spcBef>
      <a:spcAft>
        <a:spcPct val="0"/>
      </a:spcAft>
      <a:defRPr kumimoji="1" sz="1200" kern="1200">
        <a:solidFill>
          <a:schemeClr val="tx1"/>
        </a:solidFill>
        <a:latin typeface="Verdana" pitchFamily="45" charset="0"/>
        <a:ea typeface="ヒラギノ角ゴ Pro W3" pitchFamily="4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a:noFill/>
        </p:spPr>
        <p:txBody>
          <a:bodyPr/>
          <a:lstStyle/>
          <a:p>
            <a:pPr eaLnBrk="1" hangingPunct="1"/>
            <a:r>
              <a:rPr lang="en-US" altLang="en-US" dirty="0" smtClean="0"/>
              <a:t>Welcome!</a:t>
            </a:r>
          </a:p>
          <a:p>
            <a:pPr eaLnBrk="1" hangingPunct="1"/>
            <a:endParaRPr lang="en-US" altLang="en-US" dirty="0" smtClean="0"/>
          </a:p>
          <a:p>
            <a:pPr eaLnBrk="1" hangingPunct="1"/>
            <a:r>
              <a:rPr lang="en-US" altLang="en-US" dirty="0" smtClean="0"/>
              <a:t>In</a:t>
            </a:r>
            <a:r>
              <a:rPr lang="en-US" altLang="en-US" baseline="0" dirty="0" smtClean="0"/>
              <a:t> this session we take five illustrious speakers who you see listed behind me</a:t>
            </a:r>
          </a:p>
          <a:p>
            <a:pPr eaLnBrk="1" hangingPunct="1"/>
            <a:endParaRPr lang="en-US" altLang="en-US" baseline="0" dirty="0" smtClean="0"/>
          </a:p>
          <a:p>
            <a:pPr eaLnBrk="1" hangingPunct="1"/>
            <a:r>
              <a:rPr lang="en-US" altLang="en-US" baseline="0" dirty="0" smtClean="0"/>
              <a:t>And then we </a:t>
            </a:r>
            <a:r>
              <a:rPr lang="en-US" altLang="en-US" baseline="0" dirty="0" smtClean="0"/>
              <a:t>give them 10 minutes to talk about one of their personal rules about game design.  </a:t>
            </a:r>
            <a:endParaRPr lang="en-US" altLang="en-US" dirty="0" smtClean="0"/>
          </a:p>
        </p:txBody>
      </p:sp>
    </p:spTree>
    <p:extLst>
      <p:ext uri="{BB962C8B-B14F-4D97-AF65-F5344CB8AC3E}">
        <p14:creationId xmlns:p14="http://schemas.microsoft.com/office/powerpoint/2010/main" val="2524622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was working on a new demo for my game, and this is what most of it looked like.</a:t>
            </a:r>
            <a:endParaRPr lang="en-US" baseline="0" dirty="0" smtClean="0"/>
          </a:p>
          <a:p>
            <a:endParaRPr lang="en-US" baseline="0" dirty="0" smtClean="0"/>
          </a:p>
          <a:p>
            <a:r>
              <a:rPr lang="en-US" baseline="0" dirty="0" smtClean="0"/>
              <a:t>I had stubbed in various parts of the level at their lowest possible pizzazz level, and during this time I was </a:t>
            </a:r>
            <a:r>
              <a:rPr lang="en-US" baseline="0" dirty="0" smtClean="0"/>
              <a:t>not enjoying working on my level.</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10</a:t>
            </a:fld>
            <a:endParaRPr lang="en-US"/>
          </a:p>
        </p:txBody>
      </p:sp>
    </p:spTree>
    <p:extLst>
      <p:ext uri="{BB962C8B-B14F-4D97-AF65-F5344CB8AC3E}">
        <p14:creationId xmlns:p14="http://schemas.microsoft.com/office/powerpoint/2010/main" val="5323800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So when we started at the blank slate of Mass Effect 2 we knew we had to address Mass Effect’s problems first.</a:t>
            </a:r>
          </a:p>
        </p:txBody>
      </p:sp>
      <p:sp>
        <p:nvSpPr>
          <p:cNvPr id="221" name="Shape 2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78171901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And our Inventory was top of mind. It was slow, and clunky, and players used it constantly. It was a clear must fix.</a:t>
            </a:r>
          </a:p>
        </p:txBody>
      </p:sp>
      <p:sp>
        <p:nvSpPr>
          <p:cNvPr id="226" name="Shape 2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53740234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So we locked in one constraint early - we’d have a good inventory system.</a:t>
            </a:r>
          </a:p>
        </p:txBody>
      </p:sp>
      <p:sp>
        <p:nvSpPr>
          <p:cNvPr id="236" name="Shape 2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3782284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And we designed a great inventory system, but we were rebuilding our UI workflow and technology from scratch, and we lost some UI programmers. It became clear that the inventory we wanted was not possible. </a:t>
            </a:r>
          </a:p>
        </p:txBody>
      </p:sp>
      <p:sp>
        <p:nvSpPr>
          <p:cNvPr id="241" name="Shape 2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7491602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So we designed a lower scope inventory, but that wasn’t possible either.</a:t>
            </a:r>
          </a:p>
        </p:txBody>
      </p:sp>
      <p:sp>
        <p:nvSpPr>
          <p:cNvPr id="246" name="Shape 2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82138275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And then we designed a possible inventory, but it wasn’t that good. Plus we’d have to cut some great things from the game to even build it. No one was happy with that.</a:t>
            </a:r>
          </a:p>
        </p:txBody>
      </p:sp>
      <p:sp>
        <p:nvSpPr>
          <p:cNvPr id="251" name="Shape 2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7533124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But then I had an idea - if we had to cut something - why not cut the inventory itself? </a:t>
            </a:r>
          </a:p>
        </p:txBody>
      </p:sp>
      <p:sp>
        <p:nvSpPr>
          <p:cNvPr id="256" name="Shape 2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42644287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I proposed this to the team and they were confused. Everyone knew Mass Effect was a BioWare RPG, and BioWare RPGs have inventories. Wasn’t the whole point to make sure we had a good inventory?</a:t>
            </a:r>
          </a:p>
        </p:txBody>
      </p:sp>
      <p:sp>
        <p:nvSpPr>
          <p:cNvPr id="261" name="Shape 2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15769127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I proposed that what we really wanted was to not have a bad inventory system. Re-framing the problem this way opened the team’s mind.</a:t>
            </a:r>
          </a:p>
        </p:txBody>
      </p:sp>
      <p:sp>
        <p:nvSpPr>
          <p:cNvPr id="268" name="Shape 2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52957358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But people were skeptical - what would Mass Effect without an inventory even look like? Would it still be an RPG? Would it still be fun? This were important questions to answer, so we went deep, deconstructing why we needed an inventory, and identifying the problems we’d have to solve if we removed it.</a:t>
            </a:r>
          </a:p>
        </p:txBody>
      </p:sp>
      <p:sp>
        <p:nvSpPr>
          <p:cNvPr id="275" name="Shape 2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012752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then in the last week I finally added all the fanciness</a:t>
            </a:r>
            <a:r>
              <a:rPr lang="en-US" baseline="0" dirty="0" smtClean="0"/>
              <a:t> to the level.</a:t>
            </a:r>
          </a:p>
          <a:p>
            <a:endParaRPr lang="en-US" baseline="0" dirty="0" smtClean="0"/>
          </a:p>
          <a:p>
            <a:r>
              <a:rPr lang="en-US" baseline="0" dirty="0" smtClean="0"/>
              <a:t>This went from an ugly snub to something with </a:t>
            </a:r>
            <a:r>
              <a:rPr lang="en-US" baseline="0" dirty="0" smtClean="0"/>
              <a:t>life in it – now there’s a </a:t>
            </a:r>
            <a:r>
              <a:rPr lang="en-US" baseline="0" dirty="0" smtClean="0"/>
              <a:t>guy shooting at a pigs head next to cages with dead </a:t>
            </a:r>
            <a:r>
              <a:rPr lang="en-US" baseline="0" dirty="0" smtClean="0"/>
              <a:t>people.  It also became a </a:t>
            </a:r>
            <a:r>
              <a:rPr lang="en-US" baseline="0" dirty="0" smtClean="0"/>
              <a:t>scene you could interact with, and that changed depending on the story.</a:t>
            </a:r>
          </a:p>
          <a:p>
            <a:endParaRPr lang="en-US" baseline="0" dirty="0" smtClean="0"/>
          </a:p>
          <a:p>
            <a:r>
              <a:rPr lang="en-US" baseline="0" dirty="0" smtClean="0"/>
              <a:t>And this took me about an hour to implement.</a:t>
            </a:r>
          </a:p>
          <a:p>
            <a:endParaRPr lang="en-US" baseline="0" dirty="0" smtClean="0"/>
          </a:p>
          <a:p>
            <a:r>
              <a:rPr lang="en-US" baseline="0" dirty="0" smtClean="0"/>
              <a:t>What if I had just thrown this in earlier?  How great would that have been to my morale </a:t>
            </a:r>
            <a:r>
              <a:rPr lang="en-US" baseline="0" dirty="0" smtClean="0"/>
              <a:t>when I was at my lowest point if I just made my level with a bit more pizazz.  </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11</a:t>
            </a:fld>
            <a:endParaRPr lang="en-US"/>
          </a:p>
        </p:txBody>
      </p:sp>
    </p:spTree>
    <p:extLst>
      <p:ext uri="{BB962C8B-B14F-4D97-AF65-F5344CB8AC3E}">
        <p14:creationId xmlns:p14="http://schemas.microsoft.com/office/powerpoint/2010/main" val="49045908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One by one we proposed solutions to those problems, building confidence in the new direction until we had buy-in from the team. </a:t>
            </a:r>
          </a:p>
        </p:txBody>
      </p:sp>
      <p:sp>
        <p:nvSpPr>
          <p:cNvPr id="281" name="Shape 2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06195220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As a result Mass Effect 2 didn’t have an inventory and it was a much better game. By going outside of our comfort zone we solved an impossible problem, and unlocked a new line of thinking that lead to a more focused and polished Mass Effect.</a:t>
            </a: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7603861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I wanted to generalize what we had done, and see if it could be applied consistently. Expanding on my constraints framework, I looked at how different modes of thought had been helpful in solving problems in different ways.</a:t>
            </a:r>
          </a:p>
        </p:txBody>
      </p:sp>
      <p:sp>
        <p:nvSpPr>
          <p:cNvPr id="292" name="Shape 2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05944314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The first step was identifying an impossible problem. Teams don’t like to admit when  they are blocked. But when repeated attempts to solve problems creatively, and analytically, are failing it’s important to acknowledge that you are not trending to success. This helps the team open their mind up to new ideas.</a:t>
            </a:r>
          </a:p>
        </p:txBody>
      </p:sp>
      <p:sp>
        <p:nvSpPr>
          <p:cNvPr id="297" name="Shape 2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840598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Ideation comes next, and must be free of existing constraints, or even analysis of implications. No buzz-kill pandas allowed. Dangerous ideas must be allowed, and even encouraged.</a:t>
            </a:r>
          </a:p>
          <a:p>
            <a:pPr marL="0" marR="0" lvl="0" indent="0" algn="l" rtl="0">
              <a:spcBef>
                <a:spcPts val="0"/>
              </a:spcBef>
              <a:buSzPct val="25000"/>
              <a:buFont typeface="Arial"/>
              <a:buNone/>
            </a:pPr>
            <a:endParaRPr sz="1800" b="0" i="0" u="none" strike="noStrike" cap="none"/>
          </a:p>
        </p:txBody>
      </p:sp>
      <p:sp>
        <p:nvSpPr>
          <p:cNvPr id="302" name="Shape 3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67280510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When a promising idea is identified, it’s time to re-introduce constraints, re-framing them so the proposed solution is possible. This will raise concerns which should be noted. Additional analysis should be employed to identify other problems. The implicit contract is solving these problems will enable us to move forward in a new direction.</a:t>
            </a:r>
          </a:p>
        </p:txBody>
      </p:sp>
      <p:sp>
        <p:nvSpPr>
          <p:cNvPr id="307" name="Shape 3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12408520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Next you prioritize and solve quickly. With each problem solved you reduce stress in the team, and improve buy-in. The focus is on quickly showing progress, over building shippable code and content. </a:t>
            </a:r>
          </a:p>
        </p:txBody>
      </p:sp>
      <p:sp>
        <p:nvSpPr>
          <p:cNvPr id="312" name="Shape 3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88132977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Shape 31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Once viability is clear enough it’s time to seek acceptance so you can return to development. Your team should be happy pandas, excited to work within  new constraints.</a:t>
            </a:r>
          </a:p>
        </p:txBody>
      </p:sp>
      <p:sp>
        <p:nvSpPr>
          <p:cNvPr id="317" name="Shape 3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44985992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Shape 321"/>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I was eager to try this framework which meant I needed an impossible problem to solve. Luckily game dev is full of those.</a:t>
            </a:r>
          </a:p>
        </p:txBody>
      </p:sp>
      <p:sp>
        <p:nvSpPr>
          <p:cNvPr id="322" name="Shape 3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53836736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Coming off the success of Mass Effect 2 we wanted to do something big for Mass Effect 3.</a:t>
            </a:r>
          </a:p>
        </p:txBody>
      </p:sp>
      <p:sp>
        <p:nvSpPr>
          <p:cNvPr id="336" name="Shape 3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863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I should have KNOWN this – because last year one of our speakers – Lee Perry – gave a talk on this very subject.  </a:t>
            </a:r>
          </a:p>
          <a:p>
            <a:endParaRPr lang="en-US" baseline="0"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12</a:t>
            </a:fld>
            <a:endParaRPr lang="en-US"/>
          </a:p>
        </p:txBody>
      </p:sp>
    </p:spTree>
    <p:extLst>
      <p:ext uri="{BB962C8B-B14F-4D97-AF65-F5344CB8AC3E}">
        <p14:creationId xmlns:p14="http://schemas.microsoft.com/office/powerpoint/2010/main" val="178991524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Multiplayer was big, and it was something we’d always wanted to do. At the same time we knew it couldn’t feel tacked on. It had to be good. The team was nervous but excited by this ambitious goal. </a:t>
            </a:r>
          </a:p>
        </p:txBody>
      </p:sp>
      <p:sp>
        <p:nvSpPr>
          <p:cNvPr id="341" name="Shape 3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85409785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Shape 349"/>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Our initial analysis proved troubling. All our data and surveys said multiplayer was a winner take all market dominated by big PvP games. Even worse, BioWare players had lower engagement in multiplayer than most console gamers, and surveyed players weren’t that excited by the idea of multiplayer Mass Effect.</a:t>
            </a:r>
          </a:p>
        </p:txBody>
      </p:sp>
      <p:sp>
        <p:nvSpPr>
          <p:cNvPr id="350" name="Shape 3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03640063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Shape 354"/>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So to make successful high quality multiplayer, we knew we had to build a different kind of multiplayer. BioWare multiplayer.</a:t>
            </a:r>
          </a:p>
        </p:txBody>
      </p:sp>
      <p:sp>
        <p:nvSpPr>
          <p:cNvPr id="355" name="Shape 3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2329022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That meant a co-op game with everything BioWare players love.</a:t>
            </a:r>
          </a:p>
        </p:txBody>
      </p:sp>
      <p:sp>
        <p:nvSpPr>
          <p:cNvPr id="360" name="Shape 3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62818069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Shape 364"/>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Like an exclusive story</a:t>
            </a:r>
          </a:p>
        </p:txBody>
      </p:sp>
      <p:sp>
        <p:nvSpPr>
          <p:cNvPr id="365" name="Shape 3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15752248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Shape 369"/>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Co-op level mechanics, and levels you couldn’t cheese solo. </a:t>
            </a:r>
          </a:p>
        </p:txBody>
      </p:sp>
      <p:sp>
        <p:nvSpPr>
          <p:cNvPr id="370" name="Shape 3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1401170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Shape 374"/>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New enemies, powers, and weapons</a:t>
            </a:r>
          </a:p>
        </p:txBody>
      </p:sp>
      <p:sp>
        <p:nvSpPr>
          <p:cNvPr id="375" name="Shape 3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6975918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Shape 379"/>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Plus social network integration so recruiting your friends would be easy.</a:t>
            </a:r>
          </a:p>
        </p:txBody>
      </p:sp>
      <p:sp>
        <p:nvSpPr>
          <p:cNvPr id="380" name="Shape 3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57478110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At this point multiplayer’s scope was starting to look like a full game. This was cool, but it wasn’t feasible Mass Effect 3 multiplayer. We had another impossible problem, and a great chance to test my framework.</a:t>
            </a:r>
          </a:p>
        </p:txBody>
      </p:sp>
      <p:sp>
        <p:nvSpPr>
          <p:cNvPr id="385" name="Shape 3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88973502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So we acknowledged that our current multiplayer direction would not work. The scope was too high to ship it even with a dedicated multiplayer team.</a:t>
            </a:r>
          </a:p>
        </p:txBody>
      </p:sp>
      <p:sp>
        <p:nvSpPr>
          <p:cNvPr id="390" name="Shape 3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18241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He talked about that low trough,</a:t>
            </a:r>
            <a:r>
              <a:rPr kumimoji="1" lang="en-US" sz="1200" kern="1200" baseline="0" dirty="0" smtClean="0">
                <a:solidFill>
                  <a:schemeClr val="tx1"/>
                </a:solidFill>
                <a:effectLst/>
                <a:latin typeface="Verdana" pitchFamily="45" charset="0"/>
                <a:ea typeface="ヒラギノ角ゴ Pro W3" pitchFamily="80" charset="-128"/>
                <a:cs typeface="ヒラギノ角ゴ Pro W3" pitchFamily="80" charset="-128"/>
              </a:rPr>
              <a:t> particularly when you are working solo, that you may forget to add the snazzy stuff because often it’s the easy stuff.  You’re focused on the bigger risks.</a:t>
            </a:r>
          </a:p>
          <a:p>
            <a:endParaRPr kumimoji="1" lang="en-US" sz="1200" kern="1200" baseline="0" dirty="0" smtClean="0">
              <a:solidFill>
                <a:schemeClr val="tx1"/>
              </a:solidFill>
              <a:effectLst/>
              <a:latin typeface="Verdana" pitchFamily="45" charset="0"/>
              <a:ea typeface="ヒラギノ角ゴ Pro W3" pitchFamily="80" charset="-128"/>
              <a:cs typeface="ヒラギノ角ゴ Pro W3" pitchFamily="80" charset="-128"/>
            </a:endParaRPr>
          </a:p>
          <a:p>
            <a:r>
              <a:rPr kumimoji="1" lang="en-US" sz="1200" kern="1200" baseline="0" dirty="0" smtClean="0">
                <a:solidFill>
                  <a:schemeClr val="tx1"/>
                </a:solidFill>
                <a:effectLst/>
                <a:latin typeface="Verdana" pitchFamily="45" charset="0"/>
                <a:ea typeface="ヒラギノ角ゴ Pro W3" pitchFamily="80" charset="-128"/>
                <a:cs typeface="ヒラギノ角ゴ Pro W3" pitchFamily="80" charset="-128"/>
              </a:rPr>
              <a:t>But then you run the risk of </a:t>
            </a:r>
            <a:r>
              <a:rPr kumimoji="1" lang="en-US" sz="1200" kern="1200" baseline="0" dirty="0" smtClean="0">
                <a:solidFill>
                  <a:schemeClr val="tx1"/>
                </a:solidFill>
                <a:effectLst/>
                <a:latin typeface="Verdana" pitchFamily="45" charset="0"/>
                <a:ea typeface="ヒラギノ角ゴ Pro W3" pitchFamily="80" charset="-128"/>
                <a:cs typeface="ヒラギノ角ゴ Pro W3" pitchFamily="80" charset="-128"/>
              </a:rPr>
              <a:t>hating your own game because it’s so dull.</a:t>
            </a:r>
            <a:endPar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endParaRPr>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13</a:t>
            </a:fld>
            <a:endParaRPr lang="en-US"/>
          </a:p>
        </p:txBody>
      </p:sp>
    </p:spTree>
    <p:extLst>
      <p:ext uri="{BB962C8B-B14F-4D97-AF65-F5344CB8AC3E}">
        <p14:creationId xmlns:p14="http://schemas.microsoft.com/office/powerpoint/2010/main" val="158981027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Shape 394"/>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We ideated outside of constraints. What if Mass Effect’s gameplay + co-op was really fun? What if we didn’t need a new story, enemies, powers, level mechanics, or even new weapons to make it successful? </a:t>
            </a:r>
          </a:p>
        </p:txBody>
      </p:sp>
      <p:sp>
        <p:nvSpPr>
          <p:cNvPr id="395" name="Shape 3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64848145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So we re-framed our problem and asked the question - if co-op mass effect was really fun, what issues would we still need to address? We noted those for later.</a:t>
            </a:r>
          </a:p>
          <a:p>
            <a:pPr marL="0" marR="0" lvl="0" indent="0" algn="l" rtl="0">
              <a:spcBef>
                <a:spcPts val="0"/>
              </a:spcBef>
              <a:buSzPct val="25000"/>
              <a:buFont typeface="Arial"/>
              <a:buNone/>
            </a:pPr>
            <a:endParaRPr sz="1800" b="0" i="0" u="none" strike="noStrike" cap="none"/>
          </a:p>
        </p:txBody>
      </p:sp>
      <p:sp>
        <p:nvSpPr>
          <p:cNvPr id="400" name="Shape 4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65580936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Shape 404"/>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We prototyped co-op horde mode, and verified it was fun. Based on playtesting feedback we added objectives, limited power sets, and high difficulty. Then we iterated through our problem list, designing progression systems to ensure players had long term goals to motivate engagement.</a:t>
            </a:r>
          </a:p>
        </p:txBody>
      </p:sp>
      <p:sp>
        <p:nvSpPr>
          <p:cNvPr id="405" name="Shape 4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93086945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Shape 409"/>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With a strong prototype, a clear problem list, and designs for engaging progression systems we got buy-in from the team, updated our vision and started moving forward.</a:t>
            </a:r>
          </a:p>
        </p:txBody>
      </p:sp>
      <p:sp>
        <p:nvSpPr>
          <p:cNvPr id="410" name="Shape 4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68240590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Shape 414"/>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Shortly after this I left BioWare to join Riot, but the Mass Effect Multiplayer team took their prototype and continued to develop it into Mass Effect 3’s multiplayer. That same team went on to build Andromeda and I can’t wait to check it out.</a:t>
            </a:r>
          </a:p>
          <a:p>
            <a:pPr marL="0" marR="0" lvl="0" indent="0" algn="l" rtl="0">
              <a:spcBef>
                <a:spcPts val="0"/>
              </a:spcBef>
              <a:buSzPct val="25000"/>
              <a:buFont typeface="Arial"/>
              <a:buNone/>
            </a:pPr>
            <a:endParaRPr sz="1800" b="0" i="0" u="none" strike="noStrike" cap="none"/>
          </a:p>
        </p:txBody>
      </p:sp>
      <p:sp>
        <p:nvSpPr>
          <p:cNvPr id="415" name="Shape 4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4255356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Shape 420"/>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And just to be clear players loved Mass Effect 3’s multiplayer. Not only did they play it, they spent more time collectively in multiplayer than they did in single player. For the third game in a single player franchise that’s just crazy.</a:t>
            </a:r>
          </a:p>
        </p:txBody>
      </p:sp>
      <p:sp>
        <p:nvSpPr>
          <p:cNvPr id="421" name="Shape 4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00356755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Since then I’ve continued to develop and apply this framework at Riot, using constraints, analytics, and creativity to solve really tough problems. Now it’s your turn. Thanks so much for listening, it was awesome sharing my framework and story with you today, I hope this inspires you to solve your impossible problems. </a:t>
            </a:r>
          </a:p>
        </p:txBody>
      </p:sp>
      <p:sp>
        <p:nvSpPr>
          <p:cNvPr id="427" name="Shape 4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64297680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[Richard]</a:t>
            </a:r>
            <a:r>
              <a:rPr lang="en-US" baseline="0" dirty="0" smtClean="0"/>
              <a:t>  </a:t>
            </a:r>
            <a:r>
              <a:rPr lang="en-US" dirty="0" smtClean="0"/>
              <a:t>For </a:t>
            </a:r>
            <a:r>
              <a:rPr lang="en-US" dirty="0" smtClean="0"/>
              <a:t>me this one comes back to remember that sometimes we need to </a:t>
            </a:r>
            <a:r>
              <a:rPr lang="en-US" dirty="0" smtClean="0"/>
              <a:t>comes</a:t>
            </a:r>
            <a:r>
              <a:rPr lang="en-US" baseline="0" dirty="0" smtClean="0"/>
              <a:t> down to rethinking your true motives.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t>
            </a:r>
            <a:r>
              <a:rPr lang="en-US" baseline="0" dirty="0" smtClean="0"/>
              <a:t>We’ve always done it that way?”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“Yes, but why?”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Tree>
    <p:extLst>
      <p:ext uri="{BB962C8B-B14F-4D97-AF65-F5344CB8AC3E}">
        <p14:creationId xmlns:p14="http://schemas.microsoft.com/office/powerpoint/2010/main" val="294936377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Our next speaker is </a:t>
            </a:r>
            <a:r>
              <a:rPr lang="en-US" dirty="0" smtClean="0"/>
              <a:t>unique</a:t>
            </a:r>
            <a:r>
              <a:rPr lang="en-US" baseline="0" dirty="0" smtClean="0"/>
              <a:t> in that he was one of the first inspirations for doing this series of talks.  </a:t>
            </a: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Beyond working on multiple classic games in </a:t>
            </a:r>
            <a:r>
              <a:rPr lang="en-US" baseline="0" dirty="0" err="1" smtClean="0"/>
              <a:t>LucasArts</a:t>
            </a:r>
            <a:r>
              <a:rPr lang="en-US" baseline="0" dirty="0" smtClean="0"/>
              <a:t>’ heyday and the most famous games Indiana Jones has ever appeared in, Hal first did </a:t>
            </a:r>
            <a:r>
              <a:rPr lang="en-US" baseline="0" dirty="0" smtClean="0"/>
              <a:t>some of the first </a:t>
            </a:r>
            <a:r>
              <a:rPr lang="en-US" baseline="0" dirty="0" err="1" smtClean="0"/>
              <a:t>GDC</a:t>
            </a:r>
            <a:r>
              <a:rPr lang="en-US" baseline="0" dirty="0" smtClean="0"/>
              <a:t> talks </a:t>
            </a:r>
            <a:r>
              <a:rPr lang="en-US" baseline="0" dirty="0" smtClean="0"/>
              <a:t>about </a:t>
            </a:r>
            <a:r>
              <a:rPr lang="en-US" baseline="0" dirty="0" smtClean="0"/>
              <a:t>rules</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Tree>
    <p:extLst>
      <p:ext uri="{BB962C8B-B14F-4D97-AF65-F5344CB8AC3E}">
        <p14:creationId xmlns:p14="http://schemas.microsoft.com/office/powerpoint/2010/main" val="413132500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lot of slides in the</a:t>
            </a:r>
            <a:r>
              <a:rPr lang="en-US" baseline="0" dirty="0"/>
              <a:t> following</a:t>
            </a:r>
            <a:r>
              <a:rPr lang="en-US" dirty="0"/>
              <a:t> deck. Don't be alarmed — I’m not using PPT’s built-in transitions —</a:t>
            </a:r>
            <a:r>
              <a:rPr lang="en-US" baseline="0" dirty="0"/>
              <a:t> </a:t>
            </a:r>
            <a:r>
              <a:rPr lang="en-US" dirty="0"/>
              <a:t>most of the</a:t>
            </a:r>
            <a:r>
              <a:rPr lang="en-US" baseline="0" dirty="0"/>
              <a:t> slides</a:t>
            </a:r>
            <a:r>
              <a:rPr lang="en-US" dirty="0"/>
              <a:t> will fly by in an instant as deliberately staccato animations</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140</a:t>
            </a:fld>
            <a:endParaRPr lang="en-US">
              <a:solidFill>
                <a:srgbClr val="000000"/>
              </a:solidFill>
            </a:endParaRPr>
          </a:p>
        </p:txBody>
      </p:sp>
    </p:spTree>
    <p:extLst>
      <p:ext uri="{BB962C8B-B14F-4D97-AF65-F5344CB8AC3E}">
        <p14:creationId xmlns:p14="http://schemas.microsoft.com/office/powerpoint/2010/main" val="561677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But if you add pizzazz earlier, the whole game becomes more enjoyable.  </a:t>
            </a:r>
          </a:p>
          <a:p>
            <a:endPar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endParaRPr>
          </a:p>
          <a:p>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For more </a:t>
            </a:r>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on</a:t>
            </a:r>
            <a:r>
              <a:rPr kumimoji="1" lang="en-US" sz="1200" kern="1200" baseline="0" dirty="0" smtClean="0">
                <a:solidFill>
                  <a:schemeClr val="tx1"/>
                </a:solidFill>
                <a:effectLst/>
                <a:latin typeface="Verdana" pitchFamily="45" charset="0"/>
                <a:ea typeface="ヒラギノ角ゴ Pro W3" pitchFamily="80" charset="-128"/>
                <a:cs typeface="ヒラギノ角ゴ Pro W3" pitchFamily="80" charset="-128"/>
              </a:rPr>
              <a:t> </a:t>
            </a:r>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pizzazz </a:t>
            </a:r>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and polish, you should definitely go check out Lee’s talk.  </a:t>
            </a:r>
          </a:p>
          <a:p>
            <a:endPar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endParaRPr>
          </a:p>
          <a:p>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And the moral here is to listen to these rules</a:t>
            </a:r>
            <a:r>
              <a:rPr kumimoji="1" lang="en-US" sz="1200" kern="1200" baseline="0" dirty="0" smtClean="0">
                <a:solidFill>
                  <a:schemeClr val="tx1"/>
                </a:solidFill>
                <a:effectLst/>
                <a:latin typeface="Verdana" pitchFamily="45" charset="0"/>
                <a:ea typeface="ヒラギノ角ゴ Pro W3" pitchFamily="80" charset="-128"/>
                <a:cs typeface="ヒラギノ角ゴ Pro W3" pitchFamily="80" charset="-128"/>
              </a:rPr>
              <a:t> not necessarily for them to help you today, but maybe to help you later when you desperately need it.  </a:t>
            </a:r>
            <a:endPar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endParaRPr>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14</a:t>
            </a:fld>
            <a:endParaRPr lang="en-US"/>
          </a:p>
        </p:txBody>
      </p:sp>
    </p:spTree>
    <p:extLst>
      <p:ext uri="{BB962C8B-B14F-4D97-AF65-F5344CB8AC3E}">
        <p14:creationId xmlns:p14="http://schemas.microsoft.com/office/powerpoint/2010/main" val="303078550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My rap is about exploiting the possibilities with game characters, so I</a:t>
            </a:r>
            <a:r>
              <a:rPr lang="en-US" sz="1400" baseline="0" dirty="0"/>
              <a:t> have a little character here </a:t>
            </a:r>
            <a:r>
              <a:rPr lang="en-US" sz="1400" dirty="0"/>
              <a:t>to</a:t>
            </a:r>
            <a:r>
              <a:rPr lang="en-US" sz="1400" baseline="0" dirty="0"/>
              <a:t> obey my own rule</a:t>
            </a:r>
            <a:r>
              <a:rPr lang="en-US" sz="1400" dirty="0"/>
              <a:t> and personify </a:t>
            </a:r>
            <a:r>
              <a:rPr lang="en-US" sz="1400"/>
              <a:t>its</a:t>
            </a:r>
            <a:r>
              <a:rPr lang="en-US" sz="1400" baseline="0"/>
              <a:t> explication</a:t>
            </a:r>
            <a:endParaRPr lang="en-US" sz="1400"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141</a:t>
            </a:fld>
            <a:endParaRPr lang="en-US">
              <a:solidFill>
                <a:srgbClr val="000000"/>
              </a:solidFill>
            </a:endParaRPr>
          </a:p>
        </p:txBody>
      </p:sp>
    </p:spTree>
    <p:extLst>
      <p:ext uri="{BB962C8B-B14F-4D97-AF65-F5344CB8AC3E}">
        <p14:creationId xmlns:p14="http://schemas.microsoft.com/office/powerpoint/2010/main" val="90662110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142</a:t>
            </a:fld>
            <a:endParaRPr lang="en-US">
              <a:solidFill>
                <a:srgbClr val="000000"/>
              </a:solidFill>
            </a:endParaRPr>
          </a:p>
        </p:txBody>
      </p:sp>
    </p:spTree>
    <p:extLst>
      <p:ext uri="{BB962C8B-B14F-4D97-AF65-F5344CB8AC3E}">
        <p14:creationId xmlns:p14="http://schemas.microsoft.com/office/powerpoint/2010/main" val="187451484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143</a:t>
            </a:fld>
            <a:endParaRPr lang="en-US">
              <a:solidFill>
                <a:srgbClr val="000000"/>
              </a:solidFill>
            </a:endParaRPr>
          </a:p>
        </p:txBody>
      </p:sp>
    </p:spTree>
    <p:extLst>
      <p:ext uri="{BB962C8B-B14F-4D97-AF65-F5344CB8AC3E}">
        <p14:creationId xmlns:p14="http://schemas.microsoft.com/office/powerpoint/2010/main" val="100794740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brief look back . . .</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144</a:t>
            </a:fld>
            <a:endParaRPr lang="en-US">
              <a:solidFill>
                <a:srgbClr val="000000"/>
              </a:solidFill>
            </a:endParaRPr>
          </a:p>
        </p:txBody>
      </p:sp>
    </p:spTree>
    <p:extLst>
      <p:ext uri="{BB962C8B-B14F-4D97-AF65-F5344CB8AC3E}">
        <p14:creationId xmlns:p14="http://schemas.microsoft.com/office/powerpoint/2010/main" val="92478458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 delivered the first talk on game design rules 16 years ago @ GDC 2001 . .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145</a:t>
            </a:fld>
            <a:endParaRPr lang="en-US">
              <a:solidFill>
                <a:srgbClr val="000000"/>
              </a:solidFill>
            </a:endParaRPr>
          </a:p>
        </p:txBody>
      </p:sp>
    </p:spTree>
    <p:extLst>
      <p:ext uri="{BB962C8B-B14F-4D97-AF65-F5344CB8AC3E}">
        <p14:creationId xmlns:p14="http://schemas.microsoft.com/office/powerpoint/2010/main" val="263562217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 thought designers were already using rules, but in a loose, intuitive, inarticulate way. I imagined that there might be as many as 400 rules sitting out there unexpressed, and I proceeded to examine four that I use. (For the record, those rules — not to be discussed here —  were: </a:t>
            </a:r>
            <a:r>
              <a:rPr lang="en-US" i="1" baseline="0" dirty="0"/>
              <a:t>Fight Player Fatigue; Maximize Expressive Potential; Maintain Level of Abstraction; Concretize Ideas.</a:t>
            </a:r>
            <a:r>
              <a:rPr lang="en-US" baseline="0" dirty="0"/>
              <a:t>)</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146</a:t>
            </a:fld>
            <a:endParaRPr lang="en-US">
              <a:solidFill>
                <a:srgbClr val="000000"/>
              </a:solidFill>
            </a:endParaRPr>
          </a:p>
        </p:txBody>
      </p:sp>
    </p:spTree>
    <p:extLst>
      <p:ext uri="{BB962C8B-B14F-4D97-AF65-F5344CB8AC3E}">
        <p14:creationId xmlns:p14="http://schemas.microsoft.com/office/powerpoint/2010/main" val="389042262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a:t>
            </a:r>
            <a:r>
              <a:rPr lang="en-US" baseline="0"/>
              <a:t> creative endeavors — visual, verbal, musical, technical, you name it, are so complex they defy perfect understanding</a:t>
            </a:r>
          </a:p>
          <a:p>
            <a:endParaRPr lang="en-US" baseline="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147</a:t>
            </a:fld>
            <a:endParaRPr lang="en-US">
              <a:solidFill>
                <a:srgbClr val="000000"/>
              </a:solidFill>
            </a:endParaRPr>
          </a:p>
        </p:txBody>
      </p:sp>
    </p:spTree>
    <p:extLst>
      <p:ext uri="{BB962C8B-B14F-4D97-AF65-F5344CB8AC3E}">
        <p14:creationId xmlns:p14="http://schemas.microsoft.com/office/powerpoint/2010/main" val="340071278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Graphics, Writing</a:t>
            </a:r>
            <a:r>
              <a:rPr lang="en-US"/>
              <a:t>, Music, </a:t>
            </a:r>
            <a:r>
              <a:rPr lang="en-US" dirty="0"/>
              <a:t>Architecture </a:t>
            </a:r>
            <a:r>
              <a:rPr lang="en-US"/>
              <a:t>— as</a:t>
            </a:r>
            <a:r>
              <a:rPr lang="en-US" baseline="0"/>
              <a:t> </a:t>
            </a:r>
            <a:r>
              <a:rPr lang="en-US" baseline="0" dirty="0"/>
              <a:t>a result of their complexity, most arts have generated rules of thumb for guidance.</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148</a:t>
            </a:fld>
            <a:endParaRPr lang="en-US">
              <a:solidFill>
                <a:srgbClr val="000000"/>
              </a:solidFill>
            </a:endParaRPr>
          </a:p>
        </p:txBody>
      </p:sp>
    </p:spTree>
    <p:extLst>
      <p:ext uri="{BB962C8B-B14F-4D97-AF65-F5344CB8AC3E}">
        <p14:creationId xmlns:p14="http://schemas.microsoft.com/office/powerpoint/2010/main" val="65932106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a:t>
            </a:r>
            <a:r>
              <a:rPr lang="en-US" baseline="0" dirty="0"/>
              <a:t> most creative people need and use them!</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149</a:t>
            </a:fld>
            <a:endParaRPr lang="en-US">
              <a:solidFill>
                <a:srgbClr val="000000"/>
              </a:solidFill>
            </a:endParaRPr>
          </a:p>
        </p:txBody>
      </p:sp>
    </p:spTree>
    <p:extLst>
      <p:ext uri="{BB962C8B-B14F-4D97-AF65-F5344CB8AC3E}">
        <p14:creationId xmlns:p14="http://schemas.microsoft.com/office/powerpoint/2010/main" val="156217652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But game designers — at least in bygone days — did not seem to participate.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150</a:t>
            </a:fld>
            <a:endParaRPr lang="en-US">
              <a:solidFill>
                <a:srgbClr val="000000"/>
              </a:solidFill>
            </a:endParaRPr>
          </a:p>
        </p:txBody>
      </p:sp>
    </p:spTree>
    <p:extLst>
      <p:ext uri="{BB962C8B-B14F-4D97-AF65-F5344CB8AC3E}">
        <p14:creationId xmlns:p14="http://schemas.microsoft.com/office/powerpoint/2010/main" val="2493138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Now, when I do round up speakers for this session, I don't give them</a:t>
            </a:r>
            <a:r>
              <a:rPr kumimoji="1" lang="en-US" sz="1200" kern="1200" baseline="0" dirty="0" smtClean="0">
                <a:solidFill>
                  <a:schemeClr val="tx1"/>
                </a:solidFill>
                <a:effectLst/>
                <a:latin typeface="Verdana" pitchFamily="45" charset="0"/>
                <a:ea typeface="ヒラギノ角ゴ Pro W3" pitchFamily="80" charset="-128"/>
                <a:cs typeface="ヒラギノ角ゴ Pro W3" pitchFamily="80" charset="-128"/>
              </a:rPr>
              <a:t> a </a:t>
            </a:r>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theme – the</a:t>
            </a:r>
            <a:r>
              <a:rPr kumimoji="1" lang="en-US" sz="1200" kern="1200" baseline="0" dirty="0" smtClean="0">
                <a:solidFill>
                  <a:schemeClr val="tx1"/>
                </a:solidFill>
                <a:effectLst/>
                <a:latin typeface="Verdana" pitchFamily="45" charset="0"/>
                <a:ea typeface="ヒラギノ角ゴ Pro W3" pitchFamily="80" charset="-128"/>
                <a:cs typeface="ヒラギノ角ゴ Pro W3" pitchFamily="80" charset="-128"/>
              </a:rPr>
              <a:t> speakers can pick any rule they want</a:t>
            </a:r>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  </a:t>
            </a:r>
          </a:p>
          <a:p>
            <a:endPar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endParaRPr>
          </a:p>
          <a:p>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But now that I have all the talks, I can see that one has emerged.  And this year it's </a:t>
            </a:r>
            <a:r>
              <a:rPr kumimoji="1" lang="en-US" sz="1200" kern="1200" baseline="0" dirty="0" smtClean="0">
                <a:solidFill>
                  <a:schemeClr val="tx1"/>
                </a:solidFill>
                <a:effectLst/>
                <a:latin typeface="Verdana" pitchFamily="45" charset="0"/>
                <a:ea typeface="ヒラギノ角ゴ Pro W3" pitchFamily="80" charset="-128"/>
                <a:cs typeface="ヒラギノ角ゴ Pro W3" pitchFamily="80" charset="-128"/>
              </a:rPr>
              <a:t>  </a:t>
            </a:r>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EVERYTHING </a:t>
            </a:r>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YOU KNOW IS WRONG</a:t>
            </a:r>
          </a:p>
          <a:p>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 </a:t>
            </a:r>
          </a:p>
          <a:p>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Which seems timely, doesn't it?</a:t>
            </a:r>
          </a:p>
          <a:p>
            <a:endParaRPr lang="en-US" dirty="0" smtClean="0"/>
          </a:p>
          <a:p>
            <a:r>
              <a:rPr lang="en-US" dirty="0" smtClean="0"/>
              <a:t>Our speakers today</a:t>
            </a:r>
            <a:r>
              <a:rPr lang="en-US" baseline="0" dirty="0" smtClean="0"/>
              <a:t> are going to challenge common assumptions and make us rethink how we develop games.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15</a:t>
            </a:fld>
            <a:endParaRPr lang="en-US"/>
          </a:p>
        </p:txBody>
      </p:sp>
    </p:spTree>
    <p:extLst>
      <p:ext uri="{BB962C8B-B14F-4D97-AF65-F5344CB8AC3E}">
        <p14:creationId xmlns:p14="http://schemas.microsoft.com/office/powerpoint/2010/main" val="305368199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151</a:t>
            </a:fld>
            <a:endParaRPr lang="en-US">
              <a:solidFill>
                <a:srgbClr val="000000"/>
              </a:solidFill>
            </a:endParaRPr>
          </a:p>
        </p:txBody>
      </p:sp>
    </p:spTree>
    <p:extLst>
      <p:ext uri="{BB962C8B-B14F-4D97-AF65-F5344CB8AC3E}">
        <p14:creationId xmlns:p14="http://schemas.microsoft.com/office/powerpoint/2010/main" val="310659847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Do game designers rely instead on a set of formal principles (as a faction of designers and coders have often advocated)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152</a:t>
            </a:fld>
            <a:endParaRPr lang="en-US">
              <a:solidFill>
                <a:srgbClr val="000000"/>
              </a:solidFill>
            </a:endParaRPr>
          </a:p>
        </p:txBody>
      </p:sp>
    </p:spTree>
    <p:extLst>
      <p:ext uri="{BB962C8B-B14F-4D97-AF65-F5344CB8AC3E}">
        <p14:creationId xmlns:p14="http://schemas.microsoft.com/office/powerpoint/2010/main" val="263136566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Do game designers rely instead on a set of formal principles (as a faction of designers and coders have often advocated)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153</a:t>
            </a:fld>
            <a:endParaRPr lang="en-US">
              <a:solidFill>
                <a:srgbClr val="000000"/>
              </a:solidFill>
            </a:endParaRPr>
          </a:p>
        </p:txBody>
      </p:sp>
    </p:spTree>
    <p:extLst>
      <p:ext uri="{BB962C8B-B14F-4D97-AF65-F5344CB8AC3E}">
        <p14:creationId xmlns:p14="http://schemas.microsoft.com/office/powerpoint/2010/main" val="184805128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is the</a:t>
            </a:r>
            <a:r>
              <a:rPr lang="en-US" baseline="0" dirty="0"/>
              <a:t> attitude</a:t>
            </a:r>
            <a:r>
              <a:rPr lang="en-US" dirty="0"/>
              <a:t> just a crusty refusal to submit?</a:t>
            </a:r>
            <a:r>
              <a:rPr lang="en-US" baseline="0" dirty="0"/>
              <a:t> The creative process demands freedom! We don’t need no stinking rules!</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154</a:t>
            </a:fld>
            <a:endParaRPr lang="en-US">
              <a:solidFill>
                <a:srgbClr val="000000"/>
              </a:solidFill>
            </a:endParaRPr>
          </a:p>
        </p:txBody>
      </p:sp>
    </p:spTree>
    <p:extLst>
      <p:ext uri="{BB962C8B-B14F-4D97-AF65-F5344CB8AC3E}">
        <p14:creationId xmlns:p14="http://schemas.microsoft.com/office/powerpoint/2010/main" val="240983250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155</a:t>
            </a:fld>
            <a:endParaRPr lang="en-US">
              <a:solidFill>
                <a:srgbClr val="000000"/>
              </a:solidFill>
            </a:endParaRPr>
          </a:p>
        </p:txBody>
      </p:sp>
    </p:spTree>
    <p:extLst>
      <p:ext uri="{BB962C8B-B14F-4D97-AF65-F5344CB8AC3E}">
        <p14:creationId xmlns:p14="http://schemas.microsoft.com/office/powerpoint/2010/main" val="186308312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a:t>
            </a:r>
            <a:r>
              <a:rPr lang="en-US" baseline="0" dirty="0"/>
              <a:t> thought (and still think) the answer is pretty simple and lucid — </a:t>
            </a:r>
            <a:r>
              <a:rPr lang="en-US" dirty="0"/>
              <a:t>rules</a:t>
            </a:r>
            <a:r>
              <a:rPr lang="en-US" baseline="0" dirty="0"/>
              <a:t> exist, all right, and there are many . .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156</a:t>
            </a:fld>
            <a:endParaRPr lang="en-US">
              <a:solidFill>
                <a:srgbClr val="000000"/>
              </a:solidFill>
            </a:endParaRPr>
          </a:p>
        </p:txBody>
      </p:sp>
    </p:spTree>
    <p:extLst>
      <p:ext uri="{BB962C8B-B14F-4D97-AF65-F5344CB8AC3E}">
        <p14:creationId xmlns:p14="http://schemas.microsoft.com/office/powerpoint/2010/main" val="427288677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a:t>
            </a:r>
            <a:r>
              <a:rPr lang="en-US" baseline="0" dirty="0"/>
              <a:t> most of these rules were (and still are) implicit, intuitive — unexpressed, undeclared, unpublicized.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157</a:t>
            </a:fld>
            <a:endParaRPr lang="en-US">
              <a:solidFill>
                <a:srgbClr val="000000"/>
              </a:solidFill>
            </a:endParaRPr>
          </a:p>
        </p:txBody>
      </p:sp>
    </p:spTree>
    <p:extLst>
      <p:ext uri="{BB962C8B-B14F-4D97-AF65-F5344CB8AC3E}">
        <p14:creationId xmlns:p14="http://schemas.microsoft.com/office/powerpoint/2010/main" val="315088138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They are foggy notions at best, and therefore they are unreliable guides.</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158</a:t>
            </a:fld>
            <a:endParaRPr lang="en-US">
              <a:solidFill>
                <a:srgbClr val="000000"/>
              </a:solidFill>
            </a:endParaRPr>
          </a:p>
        </p:txBody>
      </p:sp>
    </p:spTree>
    <p:extLst>
      <p:ext uri="{BB962C8B-B14F-4D97-AF65-F5344CB8AC3E}">
        <p14:creationId xmlns:p14="http://schemas.microsoft.com/office/powerpoint/2010/main" val="142695180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159</a:t>
            </a:fld>
            <a:endParaRPr lang="en-US">
              <a:solidFill>
                <a:srgbClr val="000000"/>
              </a:solidFill>
            </a:endParaRPr>
          </a:p>
        </p:txBody>
      </p:sp>
    </p:spTree>
    <p:extLst>
      <p:ext uri="{BB962C8B-B14F-4D97-AF65-F5344CB8AC3E}">
        <p14:creationId xmlns:p14="http://schemas.microsoft.com/office/powerpoint/2010/main" val="349409659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160</a:t>
            </a:fld>
            <a:endParaRPr lang="en-US">
              <a:solidFill>
                <a:srgbClr val="000000"/>
              </a:solidFill>
            </a:endParaRPr>
          </a:p>
        </p:txBody>
      </p:sp>
    </p:spTree>
    <p:extLst>
      <p:ext uri="{BB962C8B-B14F-4D97-AF65-F5344CB8AC3E}">
        <p14:creationId xmlns:p14="http://schemas.microsoft.com/office/powerpoint/2010/main" val="2157478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16</a:t>
            </a:fld>
            <a:endParaRPr lang="en-US"/>
          </a:p>
        </p:txBody>
      </p:sp>
    </p:spTree>
    <p:extLst>
      <p:ext uri="{BB962C8B-B14F-4D97-AF65-F5344CB8AC3E}">
        <p14:creationId xmlns:p14="http://schemas.microsoft.com/office/powerpoint/2010/main" val="231162773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look back, I think I was on the right track — because, here we are in 2017, still talking about the problem. </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161</a:t>
            </a:fld>
            <a:endParaRPr lang="en-US">
              <a:solidFill>
                <a:srgbClr val="000000"/>
              </a:solidFill>
            </a:endParaRPr>
          </a:p>
        </p:txBody>
      </p:sp>
    </p:spTree>
    <p:extLst>
      <p:ext uri="{BB962C8B-B14F-4D97-AF65-F5344CB8AC3E}">
        <p14:creationId xmlns:p14="http://schemas.microsoft.com/office/powerpoint/2010/main" val="302332748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Noah</a:t>
            </a:r>
            <a:r>
              <a:rPr lang="en-US" baseline="0" dirty="0"/>
              <a:t> Falstein and I did a couple of follow-up talks @ GDC, and we started The 400 Project, inviting developers of every stripe to articulate rules they use, submit them, so we could publish them up for everyone to see. I still think this was a good idea, and before Noah and I moved on to other things, we collected over 100 rules, which can be seen on our websites</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162</a:t>
            </a:fld>
            <a:endParaRPr lang="en-US">
              <a:solidFill>
                <a:srgbClr val="000000"/>
              </a:solidFill>
            </a:endParaRPr>
          </a:p>
        </p:txBody>
      </p:sp>
    </p:spTree>
    <p:extLst>
      <p:ext uri="{BB962C8B-B14F-4D97-AF65-F5344CB8AC3E}">
        <p14:creationId xmlns:p14="http://schemas.microsoft.com/office/powerpoint/2010/main" val="257753270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look at a few of the</a:t>
            </a:r>
            <a:r>
              <a:rPr lang="en-US" baseline="0"/>
              <a:t> rules we collected . . .</a:t>
            </a:r>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163</a:t>
            </a:fld>
            <a:endParaRPr lang="en-US">
              <a:solidFill>
                <a:srgbClr val="000000"/>
              </a:solidFill>
            </a:endParaRPr>
          </a:p>
        </p:txBody>
      </p:sp>
    </p:spTree>
    <p:extLst>
      <p:ext uri="{BB962C8B-B14F-4D97-AF65-F5344CB8AC3E}">
        <p14:creationId xmlns:p14="http://schemas.microsoft.com/office/powerpoint/2010/main" val="230630460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Savegame</a:t>
            </a:r>
            <a:r>
              <a:rPr lang="en-US" baseline="0" dirty="0"/>
              <a:t> systems can be an afterthought; they can require a lot of effort, and so they are sometimes neglected, to the pain and rage of players who are forced to trudge repeatedly through long tracts of a game because they screwed up. Bad </a:t>
            </a:r>
            <a:r>
              <a:rPr lang="en-US" baseline="0" dirty="0" err="1"/>
              <a:t>savegame</a:t>
            </a:r>
            <a:r>
              <a:rPr lang="en-US" baseline="0" dirty="0"/>
              <a:t> systems are barriers, and good ones are big promoters of goodwill.</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164</a:t>
            </a:fld>
            <a:endParaRPr lang="en-US">
              <a:solidFill>
                <a:srgbClr val="000000"/>
              </a:solidFill>
            </a:endParaRPr>
          </a:p>
        </p:txBody>
      </p:sp>
    </p:spTree>
    <p:extLst>
      <p:ext uri="{BB962C8B-B14F-4D97-AF65-F5344CB8AC3E}">
        <p14:creationId xmlns:p14="http://schemas.microsoft.com/office/powerpoint/2010/main" val="312863563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Mere décor, for example, should look slightly different from, and</a:t>
            </a:r>
            <a:r>
              <a:rPr lang="en-US" baseline="0"/>
              <a:t> more inert than, items that can be picked up, which should all share in turn a graphical emphasis</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165</a:t>
            </a:fld>
            <a:endParaRPr lang="en-US">
              <a:solidFill>
                <a:srgbClr val="000000"/>
              </a:solidFill>
            </a:endParaRPr>
          </a:p>
        </p:txBody>
      </p:sp>
    </p:spTree>
    <p:extLst>
      <p:ext uri="{BB962C8B-B14F-4D97-AF65-F5344CB8AC3E}">
        <p14:creationId xmlns:p14="http://schemas.microsoft.com/office/powerpoint/2010/main" val="376191453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Mere décor, for example, should look slightly different from, and</a:t>
            </a:r>
            <a:r>
              <a:rPr lang="en-US" baseline="0"/>
              <a:t> more inert than, items that can be picked up, which should all share in turn a graphical emphasis</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166</a:t>
            </a:fld>
            <a:endParaRPr lang="en-US">
              <a:solidFill>
                <a:srgbClr val="000000"/>
              </a:solidFill>
            </a:endParaRPr>
          </a:p>
        </p:txBody>
      </p:sp>
    </p:spTree>
    <p:extLst>
      <p:ext uri="{BB962C8B-B14F-4D97-AF65-F5344CB8AC3E}">
        <p14:creationId xmlns:p14="http://schemas.microsoft.com/office/powerpoint/2010/main" val="106740356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167</a:t>
            </a:fld>
            <a:endParaRPr lang="en-US">
              <a:solidFill>
                <a:srgbClr val="000000"/>
              </a:solidFill>
            </a:endParaRPr>
          </a:p>
        </p:txBody>
      </p:sp>
    </p:spTree>
    <p:extLst>
      <p:ext uri="{BB962C8B-B14F-4D97-AF65-F5344CB8AC3E}">
        <p14:creationId xmlns:p14="http://schemas.microsoft.com/office/powerpoint/2010/main" val="288010810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rules, like most of the other 100 or so in the 400</a:t>
            </a:r>
            <a:r>
              <a:rPr lang="en-US" baseline="0" dirty="0"/>
              <a:t> Project collection, are perfectly good rules . .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168</a:t>
            </a:fld>
            <a:endParaRPr lang="en-US">
              <a:solidFill>
                <a:srgbClr val="000000"/>
              </a:solidFill>
            </a:endParaRPr>
          </a:p>
        </p:txBody>
      </p:sp>
    </p:spTree>
    <p:extLst>
      <p:ext uri="{BB962C8B-B14F-4D97-AF65-F5344CB8AC3E}">
        <p14:creationId xmlns:p14="http://schemas.microsoft.com/office/powerpoint/2010/main" val="412805701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a:t>
            </a:r>
            <a:r>
              <a:rPr lang="en-US" baseline="0" dirty="0"/>
              <a:t> they’re small rules, also like most of the rest we have collected.</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169</a:t>
            </a:fld>
            <a:endParaRPr lang="en-US">
              <a:solidFill>
                <a:srgbClr val="000000"/>
              </a:solidFill>
            </a:endParaRPr>
          </a:p>
        </p:txBody>
      </p:sp>
    </p:spTree>
    <p:extLst>
      <p:ext uri="{BB962C8B-B14F-4D97-AF65-F5344CB8AC3E}">
        <p14:creationId xmlns:p14="http://schemas.microsoft.com/office/powerpoint/2010/main" val="131043962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put it bluntly — they’re minor</a:t>
            </a:r>
            <a:r>
              <a:rPr lang="en-US" baseline="0" dirty="0"/>
              <a:t> rules. It’s hard to imagine any designer using them to help guide overall thought processes.</a:t>
            </a:r>
          </a:p>
          <a:p>
            <a:r>
              <a:rPr lang="en-US" baseline="0" dirty="0"/>
              <a:t>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170</a:t>
            </a:fld>
            <a:endParaRPr lang="en-US">
              <a:solidFill>
                <a:srgbClr val="000000"/>
              </a:solidFill>
            </a:endParaRPr>
          </a:p>
        </p:txBody>
      </p:sp>
    </p:spTree>
    <p:extLst>
      <p:ext uri="{BB962C8B-B14F-4D97-AF65-F5344CB8AC3E}">
        <p14:creationId xmlns:p14="http://schemas.microsoft.com/office/powerpoint/2010/main" val="3326919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Which seems timely, doesn't it?</a:t>
            </a:r>
          </a:p>
          <a:p>
            <a:endParaRPr lang="en-US" dirty="0" smtClean="0"/>
          </a:p>
          <a:p>
            <a:r>
              <a:rPr lang="en-US" dirty="0" smtClean="0"/>
              <a:t>Our speakers today</a:t>
            </a:r>
            <a:r>
              <a:rPr lang="en-US" baseline="0" dirty="0" smtClean="0"/>
              <a:t> are going to challenge common assumptions and make us rethink how we develop games.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17</a:t>
            </a:fld>
            <a:endParaRPr lang="en-US"/>
          </a:p>
        </p:txBody>
      </p:sp>
    </p:spTree>
    <p:extLst>
      <p:ext uri="{BB962C8B-B14F-4D97-AF65-F5344CB8AC3E}">
        <p14:creationId xmlns:p14="http://schemas.microsoft.com/office/powerpoint/2010/main" val="62359357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171</a:t>
            </a:fld>
            <a:endParaRPr lang="en-US">
              <a:solidFill>
                <a:srgbClr val="000000"/>
              </a:solidFill>
            </a:endParaRPr>
          </a:p>
        </p:txBody>
      </p:sp>
    </p:spTree>
    <p:extLst>
      <p:ext uri="{BB962C8B-B14F-4D97-AF65-F5344CB8AC3E}">
        <p14:creationId xmlns:p14="http://schemas.microsoft.com/office/powerpoint/2010/main" val="761391027"/>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always wondered why</a:t>
            </a:r>
            <a:r>
              <a:rPr lang="en-US" baseline="0" dirty="0"/>
              <a:t> our list didn’t turn up more expansive rules.</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172</a:t>
            </a:fld>
            <a:endParaRPr lang="en-US">
              <a:solidFill>
                <a:srgbClr val="000000"/>
              </a:solidFill>
            </a:endParaRPr>
          </a:p>
        </p:txBody>
      </p:sp>
    </p:spTree>
    <p:extLst>
      <p:ext uri="{BB962C8B-B14F-4D97-AF65-F5344CB8AC3E}">
        <p14:creationId xmlns:p14="http://schemas.microsoft.com/office/powerpoint/2010/main" val="1245659090"/>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173</a:t>
            </a:fld>
            <a:endParaRPr lang="en-US">
              <a:solidFill>
                <a:srgbClr val="000000"/>
              </a:solidFill>
            </a:endParaRPr>
          </a:p>
        </p:txBody>
      </p:sp>
    </p:spTree>
    <p:extLst>
      <p:ext uri="{BB962C8B-B14F-4D97-AF65-F5344CB8AC3E}">
        <p14:creationId xmlns:p14="http://schemas.microsoft.com/office/powerpoint/2010/main" val="55063263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 rules, important rules, governing rules — well, it’s difficult</a:t>
            </a:r>
            <a:r>
              <a:rPr lang="en-US" baseline="0" dirty="0"/>
              <a:t> to express exactly what guides one’s thoughts — even for experienced designers . .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174</a:t>
            </a:fld>
            <a:endParaRPr lang="en-US">
              <a:solidFill>
                <a:srgbClr val="000000"/>
              </a:solidFill>
            </a:endParaRPr>
          </a:p>
        </p:txBody>
      </p:sp>
    </p:spTree>
    <p:extLst>
      <p:ext uri="{BB962C8B-B14F-4D97-AF65-F5344CB8AC3E}">
        <p14:creationId xmlns:p14="http://schemas.microsoft.com/office/powerpoint/2010/main" val="417162280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 and</a:t>
            </a:r>
            <a:r>
              <a:rPr lang="en-US" baseline="0" dirty="0"/>
              <a:t> </a:t>
            </a:r>
            <a:r>
              <a:rPr lang="en-US" dirty="0"/>
              <a:t>some</a:t>
            </a:r>
            <a:r>
              <a:rPr lang="en-US" baseline="0" dirty="0"/>
              <a:t> </a:t>
            </a:r>
            <a:r>
              <a:rPr lang="en-US" dirty="0"/>
              <a:t>developers were</a:t>
            </a:r>
            <a:r>
              <a:rPr lang="en-US" baseline="0" dirty="0"/>
              <a:t> (and are) loathe to</a:t>
            </a:r>
            <a:r>
              <a:rPr lang="en-US" dirty="0"/>
              <a:t> admit that they</a:t>
            </a:r>
            <a:r>
              <a:rPr lang="en-US" baseline="0" dirty="0"/>
              <a:t> would ever </a:t>
            </a:r>
            <a:r>
              <a:rPr lang="en-US" dirty="0"/>
              <a:t>resort to what might be seen as </a:t>
            </a:r>
            <a:r>
              <a:rPr lang="en-US" baseline="0" dirty="0"/>
              <a:t>a </a:t>
            </a:r>
            <a:r>
              <a:rPr lang="en-US" dirty="0"/>
              <a:t>shallow bag of</a:t>
            </a:r>
            <a:r>
              <a:rPr lang="en-US" baseline="0" dirty="0"/>
              <a:t> </a:t>
            </a:r>
            <a:r>
              <a:rPr lang="en-US" dirty="0"/>
              <a:t>tricks.</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175</a:t>
            </a:fld>
            <a:endParaRPr lang="en-US">
              <a:solidFill>
                <a:srgbClr val="000000"/>
              </a:solidFill>
            </a:endParaRPr>
          </a:p>
        </p:txBody>
      </p:sp>
    </p:spTree>
    <p:extLst>
      <p:ext uri="{BB962C8B-B14F-4D97-AF65-F5344CB8AC3E}">
        <p14:creationId xmlns:p14="http://schemas.microsoft.com/office/powerpoint/2010/main" val="206033749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176</a:t>
            </a:fld>
            <a:endParaRPr lang="en-US">
              <a:solidFill>
                <a:srgbClr val="000000"/>
              </a:solidFill>
            </a:endParaRPr>
          </a:p>
        </p:txBody>
      </p:sp>
    </p:spTree>
    <p:extLst>
      <p:ext uri="{BB962C8B-B14F-4D97-AF65-F5344CB8AC3E}">
        <p14:creationId xmlns:p14="http://schemas.microsoft.com/office/powerpoint/2010/main" val="164976837"/>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a:t>
            </a:r>
            <a:r>
              <a:rPr lang="en-US" baseline="0" dirty="0"/>
              <a:t> rules aren’t tricks, and they are not inexpressible. They are actionable summaries of deep principles. They contain the wisdom of prior experience.</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177</a:t>
            </a:fld>
            <a:endParaRPr lang="en-US">
              <a:solidFill>
                <a:srgbClr val="000000"/>
              </a:solidFill>
            </a:endParaRPr>
          </a:p>
        </p:txBody>
      </p:sp>
    </p:spTree>
    <p:extLst>
      <p:ext uri="{BB962C8B-B14F-4D97-AF65-F5344CB8AC3E}">
        <p14:creationId xmlns:p14="http://schemas.microsoft.com/office/powerpoint/2010/main" val="412739096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it’s the big rules, </a:t>
            </a:r>
            <a:r>
              <a:rPr lang="en-US" baseline="0" dirty="0"/>
              <a:t>rules that cover a lot of ground, rules that are big enough to guide design processes, that are important.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178</a:t>
            </a:fld>
            <a:endParaRPr lang="en-US">
              <a:solidFill>
                <a:srgbClr val="000000"/>
              </a:solidFill>
            </a:endParaRPr>
          </a:p>
        </p:txBody>
      </p:sp>
    </p:spTree>
    <p:extLst>
      <p:ext uri="{BB962C8B-B14F-4D97-AF65-F5344CB8AC3E}">
        <p14:creationId xmlns:p14="http://schemas.microsoft.com/office/powerpoint/2010/main" val="1254798103"/>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here’s</a:t>
            </a:r>
            <a:r>
              <a:rPr lang="en-US" baseline="0" dirty="0"/>
              <a:t> the rule I want to discuss today — it illustrates the possibilities. It’s a big rule with wide application.</a:t>
            </a:r>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180</a:t>
            </a:fld>
            <a:endParaRPr lang="en-US">
              <a:solidFill>
                <a:srgbClr val="000000"/>
              </a:solidFill>
            </a:endParaRPr>
          </a:p>
        </p:txBody>
      </p:sp>
    </p:spTree>
    <p:extLst>
      <p:ext uri="{BB962C8B-B14F-4D97-AF65-F5344CB8AC3E}">
        <p14:creationId xmlns:p14="http://schemas.microsoft.com/office/powerpoint/2010/main" val="1910205784"/>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I mean</a:t>
            </a:r>
            <a:r>
              <a:rPr lang="en-US" baseline="0" dirty="0"/>
              <a:t> </a:t>
            </a:r>
            <a:r>
              <a:rPr lang="en-US" baseline="0" dirty="0">
                <a:sym typeface="Wingdings" panose="05000000000000000000" pitchFamily="2" charset="2"/>
              </a:rPr>
              <a:t> </a:t>
            </a:r>
            <a:r>
              <a:rPr lang="en-US" dirty="0"/>
              <a:t>I’m not talking about the elementary notion of populating a</a:t>
            </a:r>
            <a:r>
              <a:rPr lang="en-US" baseline="0" dirty="0"/>
              <a:t> narrative game with people: that’s a given. How to make use of them is a always a problem, however. And what’s a little subtle is the idea that many design problems that might be dealt with mechanically can be better approached by turning them into human (or at least sentient) characters.</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181</a:t>
            </a:fld>
            <a:endParaRPr lang="en-US">
              <a:solidFill>
                <a:srgbClr val="000000"/>
              </a:solidFill>
            </a:endParaRPr>
          </a:p>
        </p:txBody>
      </p:sp>
    </p:spTree>
    <p:extLst>
      <p:ext uri="{BB962C8B-B14F-4D97-AF65-F5344CB8AC3E}">
        <p14:creationId xmlns:p14="http://schemas.microsoft.com/office/powerpoint/2010/main" val="710570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though I’ve been talking about how rules are important, it’s important too to remember</a:t>
            </a:r>
            <a:r>
              <a:rPr lang="en-US" baseline="0" dirty="0" smtClean="0"/>
              <a:t> that many of us got into game development because we wanted to do something different with our lives.</a:t>
            </a:r>
          </a:p>
          <a:p>
            <a:endParaRPr lang="en-US" baseline="0" dirty="0" smtClean="0"/>
          </a:p>
          <a:p>
            <a:r>
              <a:rPr lang="en-US" baseline="0" dirty="0" smtClean="0"/>
              <a:t>We didn’t pick the safe career, or the most lucrative career, we broke away from societal rules and wanted to do something different</a:t>
            </a:r>
            <a:r>
              <a:rPr lang="en-US" baseline="0" dirty="0" smtClean="0"/>
              <a:t>.</a:t>
            </a:r>
          </a:p>
          <a:p>
            <a:endParaRPr lang="en-US" baseline="0" dirty="0" smtClean="0"/>
          </a:p>
          <a:p>
            <a:r>
              <a:rPr lang="en-US" baseline="0" dirty="0" smtClean="0"/>
              <a:t>Which means, in a way, you want to break the rules.</a:t>
            </a:r>
            <a:endParaRPr lang="en-US" baseline="0" dirty="0" smtClean="0"/>
          </a:p>
          <a:p>
            <a:endParaRPr lang="en-US" baseline="0" dirty="0" smtClean="0"/>
          </a:p>
          <a:p>
            <a:r>
              <a:rPr lang="en-US" baseline="0" dirty="0" smtClean="0"/>
              <a:t>And if you’ve been in game development long enough, you’ve heard those rules that you </a:t>
            </a:r>
            <a:r>
              <a:rPr lang="en-US" baseline="0" dirty="0" smtClean="0"/>
              <a:t>may feel are </a:t>
            </a:r>
            <a:r>
              <a:rPr lang="en-US" baseline="0" dirty="0" smtClean="0"/>
              <a:t>just stifling you.  </a:t>
            </a:r>
            <a:endParaRPr lang="en-US"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18</a:t>
            </a:fld>
            <a:endParaRPr lang="en-US"/>
          </a:p>
        </p:txBody>
      </p:sp>
    </p:spTree>
    <p:extLst>
      <p:ext uri="{BB962C8B-B14F-4D97-AF65-F5344CB8AC3E}">
        <p14:creationId xmlns:p14="http://schemas.microsoft.com/office/powerpoint/2010/main" val="25142324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idea is fundamental enough to govern the thought processes that go into pulling a design together from the word go. It doesn’t apply everywhere, but</a:t>
            </a:r>
            <a:r>
              <a:rPr lang="en-US" baseline="0" dirty="0"/>
              <a:t> its reach is broad, especially in the genre of games I like to play and build . .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183</a:t>
            </a:fld>
            <a:endParaRPr lang="en-US">
              <a:solidFill>
                <a:srgbClr val="000000"/>
              </a:solidFill>
            </a:endParaRPr>
          </a:p>
        </p:txBody>
      </p:sp>
    </p:spTree>
    <p:extLst>
      <p:ext uri="{BB962C8B-B14F-4D97-AF65-F5344CB8AC3E}">
        <p14:creationId xmlns:p14="http://schemas.microsoft.com/office/powerpoint/2010/main" val="290702380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184</a:t>
            </a:fld>
            <a:endParaRPr lang="en-US">
              <a:solidFill>
                <a:srgbClr val="000000"/>
              </a:solidFill>
            </a:endParaRPr>
          </a:p>
        </p:txBody>
      </p:sp>
    </p:spTree>
    <p:extLst>
      <p:ext uri="{BB962C8B-B14F-4D97-AF65-F5344CB8AC3E}">
        <p14:creationId xmlns:p14="http://schemas.microsoft.com/office/powerpoint/2010/main" val="1958966624"/>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 . . games with lots of character interaction . . .</a:t>
            </a:r>
            <a:endParaRPr lang="en-US"/>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185</a:t>
            </a:fld>
            <a:endParaRPr lang="en-US">
              <a:solidFill>
                <a:srgbClr val="000000"/>
              </a:solidFill>
            </a:endParaRPr>
          </a:p>
        </p:txBody>
      </p:sp>
    </p:spTree>
    <p:extLst>
      <p:ext uri="{BB962C8B-B14F-4D97-AF65-F5344CB8AC3E}">
        <p14:creationId xmlns:p14="http://schemas.microsoft.com/office/powerpoint/2010/main" val="264077399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 games</a:t>
            </a:r>
            <a:r>
              <a:rPr lang="en-US" baseline="0"/>
              <a:t> with some merciless action . . .</a:t>
            </a:r>
            <a:endParaRPr lang="en-US"/>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188</a:t>
            </a:fld>
            <a:endParaRPr lang="en-US">
              <a:solidFill>
                <a:srgbClr val="000000"/>
              </a:solidFill>
            </a:endParaRPr>
          </a:p>
        </p:txBody>
      </p:sp>
    </p:spTree>
    <p:extLst>
      <p:ext uri="{BB962C8B-B14F-4D97-AF65-F5344CB8AC3E}">
        <p14:creationId xmlns:p14="http://schemas.microsoft.com/office/powerpoint/2010/main" val="963227376"/>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a:t>
            </a:r>
            <a:r>
              <a:rPr lang="en-US" baseline="0"/>
              <a:t> . . games with exploration and traversal . . .</a:t>
            </a:r>
            <a:endParaRPr lang="en-US"/>
          </a:p>
          <a:p>
            <a:endParaRPr lang="en-US"/>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196</a:t>
            </a:fld>
            <a:endParaRPr lang="en-US">
              <a:solidFill>
                <a:srgbClr val="000000"/>
              </a:solidFill>
            </a:endParaRPr>
          </a:p>
        </p:txBody>
      </p:sp>
    </p:spTree>
    <p:extLst>
      <p:ext uri="{BB962C8B-B14F-4D97-AF65-F5344CB8AC3E}">
        <p14:creationId xmlns:p14="http://schemas.microsoft.com/office/powerpoint/2010/main" val="3501623043"/>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Character can only be understood in terms of action; action &amp; traversal are meaningless without </a:t>
            </a:r>
            <a:r>
              <a:rPr lang="en-US"/>
              <a:t>a purpose</a:t>
            </a:r>
            <a:r>
              <a:rPr lang="en-US" baseline="0"/>
              <a:t> . . .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206</a:t>
            </a:fld>
            <a:endParaRPr lang="en-US">
              <a:solidFill>
                <a:srgbClr val="000000"/>
              </a:solidFill>
            </a:endParaRPr>
          </a:p>
        </p:txBody>
      </p:sp>
    </p:spTree>
    <p:extLst>
      <p:ext uri="{BB962C8B-B14F-4D97-AF65-F5344CB8AC3E}">
        <p14:creationId xmlns:p14="http://schemas.microsoft.com/office/powerpoint/2010/main" val="2621814466"/>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 character, action, exploration</a:t>
            </a:r>
            <a:r>
              <a:rPr lang="en-US" baseline="0" dirty="0"/>
              <a:t> — </a:t>
            </a:r>
            <a:r>
              <a:rPr lang="en-US" dirty="0"/>
              <a:t>all</a:t>
            </a:r>
            <a:r>
              <a:rPr lang="en-US" baseline="0" dirty="0"/>
              <a:t> 3 mechanics are components</a:t>
            </a:r>
            <a:r>
              <a:rPr lang="en-US" dirty="0"/>
              <a:t> of narrative games, the domain for my rule. Such</a:t>
            </a:r>
            <a:r>
              <a:rPr lang="en-US" baseline="0" dirty="0"/>
              <a:t> games</a:t>
            </a:r>
            <a:r>
              <a:rPr lang="en-US" dirty="0"/>
              <a:t> don’t exhaust the field, but they form a large fraction of popular videogames today.</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207</a:t>
            </a:fld>
            <a:endParaRPr lang="en-US">
              <a:solidFill>
                <a:srgbClr val="000000"/>
              </a:solidFill>
            </a:endParaRPr>
          </a:p>
        </p:txBody>
      </p:sp>
    </p:spTree>
    <p:extLst>
      <p:ext uri="{BB962C8B-B14F-4D97-AF65-F5344CB8AC3E}">
        <p14:creationId xmlns:p14="http://schemas.microsoft.com/office/powerpoint/2010/main" val="16806039"/>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confession: I brought this rule</a:t>
            </a:r>
            <a:r>
              <a:rPr lang="en-US" baseline="0"/>
              <a:t> with me from my Hollywood screenwriting days, where it is well-understood in all its ramifications</a:t>
            </a:r>
            <a:endParaRPr lang="en-US"/>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208</a:t>
            </a:fld>
            <a:endParaRPr lang="en-US">
              <a:solidFill>
                <a:srgbClr val="000000"/>
              </a:solidFill>
            </a:endParaRPr>
          </a:p>
        </p:txBody>
      </p:sp>
    </p:spTree>
    <p:extLst>
      <p:ext uri="{BB962C8B-B14F-4D97-AF65-F5344CB8AC3E}">
        <p14:creationId xmlns:p14="http://schemas.microsoft.com/office/powerpoint/2010/main" val="4166403666"/>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confession: I brought this rule</a:t>
            </a:r>
            <a:r>
              <a:rPr lang="en-US" baseline="0"/>
              <a:t> with me from my Hollywood screenwriting days, where it is well-understood in all its ramifications</a:t>
            </a:r>
            <a:endParaRPr lang="en-US"/>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209</a:t>
            </a:fld>
            <a:endParaRPr lang="en-US">
              <a:solidFill>
                <a:srgbClr val="000000"/>
              </a:solidFill>
            </a:endParaRPr>
          </a:p>
        </p:txBody>
      </p:sp>
    </p:spTree>
    <p:extLst>
      <p:ext uri="{BB962C8B-B14F-4D97-AF65-F5344CB8AC3E}">
        <p14:creationId xmlns:p14="http://schemas.microsoft.com/office/powerpoint/2010/main" val="165470318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how my rule applies to </a:t>
            </a:r>
            <a:r>
              <a:rPr lang="en-US" i="0" dirty="0"/>
              <a:t>movies I worked on years ago — here’s </a:t>
            </a:r>
            <a:r>
              <a:rPr lang="en-US" i="1" dirty="0"/>
              <a:t>Close Encounters of the Third Kind</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210</a:t>
            </a:fld>
            <a:endParaRPr lang="en-US">
              <a:solidFill>
                <a:srgbClr val="000000"/>
              </a:solidFill>
            </a:endParaRPr>
          </a:p>
        </p:txBody>
      </p:sp>
    </p:spTree>
    <p:extLst>
      <p:ext uri="{BB962C8B-B14F-4D97-AF65-F5344CB8AC3E}">
        <p14:creationId xmlns:p14="http://schemas.microsoft.com/office/powerpoint/2010/main" val="21989421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maybe you’ve head the one about games with peripherals</a:t>
            </a:r>
            <a:r>
              <a:rPr lang="en-US" baseline="0" dirty="0" smtClean="0"/>
              <a:t> never selling.  </a:t>
            </a:r>
          </a:p>
          <a:p>
            <a:endParaRPr lang="en-US" baseline="0" dirty="0" smtClean="0"/>
          </a:p>
          <a:p>
            <a:r>
              <a:rPr lang="en-US" baseline="0" dirty="0" smtClean="0"/>
              <a:t>Until someone makes the game that does.  </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19</a:t>
            </a:fld>
            <a:endParaRPr lang="en-US"/>
          </a:p>
        </p:txBody>
      </p:sp>
    </p:spTree>
    <p:extLst>
      <p:ext uri="{BB962C8B-B14F-4D97-AF65-F5344CB8AC3E}">
        <p14:creationId xmlns:p14="http://schemas.microsoft.com/office/powerpoint/2010/main" val="84259956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Steven (Spielberg) wanted it</a:t>
            </a:r>
            <a:r>
              <a:rPr lang="en-US" baseline="0" dirty="0"/>
              <a:t> to be awe-inspiring, positive, uplifting. The problem is this: awesomeness only goes so far on its own. Soon it wears out, feels dry.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211</a:t>
            </a:fld>
            <a:endParaRPr lang="en-US">
              <a:solidFill>
                <a:srgbClr val="000000"/>
              </a:solidFill>
            </a:endParaRPr>
          </a:p>
        </p:txBody>
      </p:sp>
    </p:spTree>
    <p:extLst>
      <p:ext uri="{BB962C8B-B14F-4D97-AF65-F5344CB8AC3E}">
        <p14:creationId xmlns:p14="http://schemas.microsoft.com/office/powerpoint/2010/main" val="4167568494"/>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where a warm</a:t>
            </a:r>
            <a:r>
              <a:rPr lang="en-US" baseline="0" dirty="0"/>
              <a:t> </a:t>
            </a:r>
            <a:r>
              <a:rPr lang="en-US" dirty="0"/>
              <a:t>heart must collide</a:t>
            </a:r>
            <a:r>
              <a:rPr lang="en-US" baseline="0" dirty="0"/>
              <a:t> with a cool head. Without any sense of sentimentality, but in order to add personal drama to the final act,</a:t>
            </a:r>
            <a:r>
              <a:rPr lang="en-US" dirty="0"/>
              <a:t> my partner Matthew Robbins and I invented a character</a:t>
            </a:r>
            <a:r>
              <a:rPr lang="en-US" baseline="0" dirty="0"/>
              <a:t> —</a:t>
            </a:r>
            <a:r>
              <a:rPr lang="en-US" dirty="0"/>
              <a:t> little Barry</a:t>
            </a:r>
            <a:r>
              <a:rPr lang="en-US" baseline="0" dirty="0"/>
              <a:t> — got him abducted by aliens in the first act . . . </a:t>
            </a:r>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212</a:t>
            </a:fld>
            <a:endParaRPr lang="en-US">
              <a:solidFill>
                <a:srgbClr val="000000"/>
              </a:solidFill>
            </a:endParaRPr>
          </a:p>
        </p:txBody>
      </p:sp>
    </p:spTree>
    <p:extLst>
      <p:ext uri="{BB962C8B-B14F-4D97-AF65-F5344CB8AC3E}">
        <p14:creationId xmlns:p14="http://schemas.microsoft.com/office/powerpoint/2010/main" val="1966500791"/>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a:t>
            </a:r>
            <a:r>
              <a:rPr lang="en-US" baseline="0" dirty="0"/>
              <a:t> and delivered him to his mother’s arms in that awesome finale, giving the sequence emotional heft</a:t>
            </a:r>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213</a:t>
            </a:fld>
            <a:endParaRPr lang="en-US">
              <a:solidFill>
                <a:srgbClr val="000000"/>
              </a:solidFill>
            </a:endParaRPr>
          </a:p>
        </p:txBody>
      </p:sp>
    </p:spTree>
    <p:extLst>
      <p:ext uri="{BB962C8B-B14F-4D97-AF65-F5344CB8AC3E}">
        <p14:creationId xmlns:p14="http://schemas.microsoft.com/office/powerpoint/2010/main" val="3517350198"/>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our movie </a:t>
            </a:r>
            <a:r>
              <a:rPr lang="en-US" i="1"/>
              <a:t>Dragonslayer,</a:t>
            </a:r>
            <a:r>
              <a:rPr lang="en-US" i="0"/>
              <a:t> Matthew and I cooked up a story that’s all about a romping,</a:t>
            </a:r>
            <a:r>
              <a:rPr lang="en-US" i="0" baseline="0"/>
              <a:t> stomping fire-breathing dragon. The problem is this: a dragon can be scary, but like any other animal, it’s a force of nature, not a dramatic villain . . .</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214</a:t>
            </a:fld>
            <a:endParaRPr lang="en-US">
              <a:solidFill>
                <a:srgbClr val="000000"/>
              </a:solidFill>
            </a:endParaRPr>
          </a:p>
        </p:txBody>
      </p:sp>
    </p:spTree>
    <p:extLst>
      <p:ext uri="{BB962C8B-B14F-4D97-AF65-F5344CB8AC3E}">
        <p14:creationId xmlns:p14="http://schemas.microsoft.com/office/powerpoint/2010/main" val="42440070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 so we invented the creepy King Casiodorus of Urland as the chief bad guy . . . </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215</a:t>
            </a:fld>
            <a:endParaRPr lang="en-US">
              <a:solidFill>
                <a:srgbClr val="000000"/>
              </a:solidFill>
            </a:endParaRPr>
          </a:p>
        </p:txBody>
      </p:sp>
    </p:spTree>
    <p:extLst>
      <p:ext uri="{BB962C8B-B14F-4D97-AF65-F5344CB8AC3E}">
        <p14:creationId xmlns:p14="http://schemas.microsoft.com/office/powerpoint/2010/main" val="1325561175"/>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 and his hateful</a:t>
            </a:r>
            <a:r>
              <a:rPr lang="en-US" baseline="0"/>
              <a:t> sacrificial lottery, to give the tale satisfying dramatic structure</a:t>
            </a:r>
            <a:endParaRPr lang="en-US"/>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216</a:t>
            </a:fld>
            <a:endParaRPr lang="en-US">
              <a:solidFill>
                <a:srgbClr val="000000"/>
              </a:solidFill>
            </a:endParaRPr>
          </a:p>
        </p:txBody>
      </p:sp>
    </p:spTree>
    <p:extLst>
      <p:ext uri="{BB962C8B-B14F-4D97-AF65-F5344CB8AC3E}">
        <p14:creationId xmlns:p14="http://schemas.microsoft.com/office/powerpoint/2010/main" val="2839115826"/>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a:t>
            </a:r>
            <a:r>
              <a:rPr lang="en-US" baseline="0" dirty="0"/>
              <a:t> that mean the rule applies merely to storytelling, merely the narrative backdrop to a game?  (For those who are interested, good discussions of the screenwriting trade’s practicalities can be found in </a:t>
            </a:r>
            <a:r>
              <a:rPr lang="en-US" baseline="0" dirty="0" err="1"/>
              <a:t>Laslo</a:t>
            </a:r>
            <a:r>
              <a:rPr lang="en-US" baseline="0" dirty="0"/>
              <a:t> </a:t>
            </a:r>
            <a:r>
              <a:rPr lang="en-US" baseline="0" dirty="0" err="1"/>
              <a:t>Egri’s</a:t>
            </a:r>
            <a:r>
              <a:rPr lang="en-US" baseline="0" dirty="0"/>
              <a:t> </a:t>
            </a:r>
            <a:r>
              <a:rPr lang="en-US" i="1" baseline="0" dirty="0"/>
              <a:t>The Art of </a:t>
            </a:r>
            <a:r>
              <a:rPr lang="en-US" i="1" baseline="0" dirty="0" err="1"/>
              <a:t>Deamatic</a:t>
            </a:r>
            <a:r>
              <a:rPr lang="en-US" i="1" baseline="0" dirty="0"/>
              <a:t> Writing</a:t>
            </a:r>
            <a:r>
              <a:rPr lang="en-US" i="0" baseline="0" dirty="0"/>
              <a:t> and in Jon </a:t>
            </a:r>
            <a:r>
              <a:rPr lang="en-US" i="0" baseline="0" dirty="0" err="1"/>
              <a:t>Boorstin’s</a:t>
            </a:r>
            <a:r>
              <a:rPr lang="en-US" i="0" baseline="0" dirty="0"/>
              <a:t> </a:t>
            </a:r>
            <a:r>
              <a:rPr lang="en-US" i="1" baseline="0" dirty="0"/>
              <a:t>Making Movies Work.)</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217</a:t>
            </a:fld>
            <a:endParaRPr lang="en-US">
              <a:solidFill>
                <a:srgbClr val="000000"/>
              </a:solidFill>
            </a:endParaRPr>
          </a:p>
        </p:txBody>
      </p:sp>
    </p:spTree>
    <p:extLst>
      <p:ext uri="{BB962C8B-B14F-4D97-AF65-F5344CB8AC3E}">
        <p14:creationId xmlns:p14="http://schemas.microsoft.com/office/powerpoint/2010/main" val="1561939836"/>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a:t>
            </a:r>
            <a:r>
              <a:rPr lang="en-US" baseline="0" dirty="0"/>
              <a:t> that mean the rule applies merely to storytelling, merely the narrative backdrop to a game?  (For those who are interested, good discussions of the screenwriting trade’s practicalities can be found in </a:t>
            </a:r>
            <a:r>
              <a:rPr lang="en-US" baseline="0" dirty="0" err="1"/>
              <a:t>Laslo</a:t>
            </a:r>
            <a:r>
              <a:rPr lang="en-US" baseline="0" dirty="0"/>
              <a:t> </a:t>
            </a:r>
            <a:r>
              <a:rPr lang="en-US" baseline="0" dirty="0" err="1"/>
              <a:t>Egri’s</a:t>
            </a:r>
            <a:r>
              <a:rPr lang="en-US" baseline="0" dirty="0"/>
              <a:t> </a:t>
            </a:r>
            <a:r>
              <a:rPr lang="en-US" i="1" baseline="0" dirty="0"/>
              <a:t>The Art of </a:t>
            </a:r>
            <a:r>
              <a:rPr lang="en-US" i="1" baseline="0" dirty="0" err="1"/>
              <a:t>Deamatic</a:t>
            </a:r>
            <a:r>
              <a:rPr lang="en-US" i="1" baseline="0" dirty="0"/>
              <a:t> Writing</a:t>
            </a:r>
            <a:r>
              <a:rPr lang="en-US" i="0" baseline="0" dirty="0"/>
              <a:t> and in Jon </a:t>
            </a:r>
            <a:r>
              <a:rPr lang="en-US" i="0" baseline="0" dirty="0" err="1"/>
              <a:t>Boorstin’s</a:t>
            </a:r>
            <a:r>
              <a:rPr lang="en-US" i="0" baseline="0" dirty="0"/>
              <a:t> </a:t>
            </a:r>
            <a:r>
              <a:rPr lang="en-US" i="1" baseline="0" dirty="0"/>
              <a:t>Making Movies Work.)</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218</a:t>
            </a:fld>
            <a:endParaRPr lang="en-US">
              <a:solidFill>
                <a:srgbClr val="000000"/>
              </a:solidFill>
            </a:endParaRPr>
          </a:p>
        </p:txBody>
      </p:sp>
    </p:spTree>
    <p:extLst>
      <p:ext uri="{BB962C8B-B14F-4D97-AF65-F5344CB8AC3E}">
        <p14:creationId xmlns:p14="http://schemas.microsoft.com/office/powerpoint/2010/main" val="3547725780"/>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“show don’t tell” — a great screenwriting rule</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219</a:t>
            </a:fld>
            <a:endParaRPr lang="en-US">
              <a:solidFill>
                <a:srgbClr val="000000"/>
              </a:solidFill>
            </a:endParaRPr>
          </a:p>
        </p:txBody>
      </p:sp>
    </p:spTree>
    <p:extLst>
      <p:ext uri="{BB962C8B-B14F-4D97-AF65-F5344CB8AC3E}">
        <p14:creationId xmlns:p14="http://schemas.microsoft.com/office/powerpoint/2010/main" val="3451645057"/>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“play, don’t show” — an equally sound “big rule” for games</a:t>
            </a:r>
            <a:endParaRPr lang="en-US"/>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220</a:t>
            </a:fld>
            <a:endParaRPr lang="en-US">
              <a:solidFill>
                <a:srgbClr val="000000"/>
              </a:solidFill>
            </a:endParaRPr>
          </a:p>
        </p:txBody>
      </p:sp>
    </p:spTree>
    <p:extLst>
      <p:ext uri="{BB962C8B-B14F-4D97-AF65-F5344CB8AC3E}">
        <p14:creationId xmlns:p14="http://schemas.microsoft.com/office/powerpoint/2010/main" val="3126437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a:noFill/>
        </p:spPr>
        <p:txBody>
          <a:bodyPr/>
          <a:lstStyle/>
          <a:p>
            <a:r>
              <a:rPr lang="en-US" baseline="0" dirty="0" smtClean="0"/>
              <a:t>And we’ve done </a:t>
            </a:r>
            <a:r>
              <a:rPr lang="en-US" baseline="0" dirty="0" smtClean="0"/>
              <a:t>this a few times before.  Back in 2015, we had these amazing designers talk</a:t>
            </a:r>
          </a:p>
          <a:p>
            <a:endParaRPr lang="en-US" baseline="0" dirty="0" smtClean="0"/>
          </a:p>
          <a:p>
            <a:r>
              <a:rPr lang="en-US" baseline="0" dirty="0" smtClean="0"/>
              <a:t>This one is up for free on the vault.  </a:t>
            </a:r>
          </a:p>
        </p:txBody>
      </p:sp>
    </p:spTree>
    <p:extLst>
      <p:ext uri="{BB962C8B-B14F-4D97-AF65-F5344CB8AC3E}">
        <p14:creationId xmlns:p14="http://schemas.microsoft.com/office/powerpoint/2010/main" val="733617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that no one wants to play a Western Game… those will never sell</a:t>
            </a:r>
          </a:p>
          <a:p>
            <a:endParaRPr lang="en-US" dirty="0" smtClean="0"/>
          </a:p>
          <a:p>
            <a:r>
              <a:rPr lang="en-US" dirty="0" smtClean="0"/>
              <a:t>Until one does.</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20</a:t>
            </a:fld>
            <a:endParaRPr lang="en-US"/>
          </a:p>
        </p:txBody>
      </p:sp>
    </p:spTree>
    <p:extLst>
      <p:ext uri="{BB962C8B-B14F-4D97-AF65-F5344CB8AC3E}">
        <p14:creationId xmlns:p14="http://schemas.microsoft.com/office/powerpoint/2010/main" val="1483655878"/>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the purpose of my rule is to unify, to weld together, story and game play</a:t>
            </a:r>
            <a:endParaRPr lang="en-US"/>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221</a:t>
            </a:fld>
            <a:endParaRPr lang="en-US">
              <a:solidFill>
                <a:srgbClr val="000000"/>
              </a:solidFill>
            </a:endParaRPr>
          </a:p>
        </p:txBody>
      </p:sp>
    </p:spTree>
    <p:extLst>
      <p:ext uri="{BB962C8B-B14F-4D97-AF65-F5344CB8AC3E}">
        <p14:creationId xmlns:p14="http://schemas.microsoft.com/office/powerpoint/2010/main" val="530337727"/>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222</a:t>
            </a:fld>
            <a:endParaRPr lang="en-US">
              <a:solidFill>
                <a:srgbClr val="000000"/>
              </a:solidFill>
            </a:endParaRPr>
          </a:p>
        </p:txBody>
      </p:sp>
    </p:spTree>
    <p:extLst>
      <p:ext uri="{BB962C8B-B14F-4D97-AF65-F5344CB8AC3E}">
        <p14:creationId xmlns:p14="http://schemas.microsoft.com/office/powerpoint/2010/main" val="4154930580"/>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look at some examples . . .</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223</a:t>
            </a:fld>
            <a:endParaRPr lang="en-US">
              <a:solidFill>
                <a:srgbClr val="000000"/>
              </a:solidFill>
            </a:endParaRPr>
          </a:p>
        </p:txBody>
      </p:sp>
    </p:spTree>
    <p:extLst>
      <p:ext uri="{BB962C8B-B14F-4D97-AF65-F5344CB8AC3E}">
        <p14:creationId xmlns:p14="http://schemas.microsoft.com/office/powerpoint/2010/main" val="529660477"/>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a:t>
            </a:r>
            <a:r>
              <a:rPr lang="en-US" baseline="0"/>
              <a:t> many games, the heart of resistance is located hours of play away in the final sequences. It’s important to keep the game’s themes and threats alive and in the players’ minds more or less all the time. There are several ways to do that, and here are some from an old game of mine . . .</a:t>
            </a:r>
          </a:p>
          <a:p>
            <a:endParaRPr lang="en-US"/>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224</a:t>
            </a:fld>
            <a:endParaRPr lang="en-US">
              <a:solidFill>
                <a:srgbClr val="000000"/>
              </a:solidFill>
            </a:endParaRPr>
          </a:p>
        </p:txBody>
      </p:sp>
    </p:spTree>
    <p:extLst>
      <p:ext uri="{BB962C8B-B14F-4D97-AF65-F5344CB8AC3E}">
        <p14:creationId xmlns:p14="http://schemas.microsoft.com/office/powerpoint/2010/main" val="1154418713"/>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Indiana Jones and the Fate of Atlantis</a:t>
            </a:r>
            <a:r>
              <a:rPr lang="en-US" i="0"/>
              <a:t> promises</a:t>
            </a:r>
            <a:r>
              <a:rPr lang="en-US" i="0" baseline="0"/>
              <a:t> exotic adventure . . .</a:t>
            </a:r>
            <a:endParaRPr lang="en-US" i="1"/>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225</a:t>
            </a:fld>
            <a:endParaRPr lang="en-US">
              <a:solidFill>
                <a:srgbClr val="000000"/>
              </a:solidFill>
            </a:endParaRPr>
          </a:p>
        </p:txBody>
      </p:sp>
    </p:spTree>
    <p:extLst>
      <p:ext uri="{BB962C8B-B14F-4D97-AF65-F5344CB8AC3E}">
        <p14:creationId xmlns:p14="http://schemas.microsoft.com/office/powerpoint/2010/main" val="1614874682"/>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 so I</a:t>
            </a:r>
            <a:r>
              <a:rPr lang="en-US" baseline="0"/>
              <a:t> cooked up a companion for Indy (a must in a Jones story) — but Sophia Hapgood is a shady former archeologist who stumbled on an Atlantean necklace years ago. She traded her digging tools for a stage career as a psychic without being aware of her find’s unhealthy influence</a:t>
            </a:r>
            <a:endParaRPr lang="en-US"/>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226</a:t>
            </a:fld>
            <a:endParaRPr lang="en-US">
              <a:solidFill>
                <a:srgbClr val="000000"/>
              </a:solidFill>
            </a:endParaRPr>
          </a:p>
        </p:txBody>
      </p:sp>
    </p:spTree>
    <p:extLst>
      <p:ext uri="{BB962C8B-B14F-4D97-AF65-F5344CB8AC3E}">
        <p14:creationId xmlns:p14="http://schemas.microsoft.com/office/powerpoint/2010/main" val="1284236164"/>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Although Atlantis is far away for</a:t>
            </a:r>
            <a:r>
              <a:rPr lang="en-US" baseline="0"/>
              <a:t> most of the game, Sophia carries the threat in and on her person from the beginning</a:t>
            </a:r>
            <a:endParaRPr lang="en-US"/>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227</a:t>
            </a:fld>
            <a:endParaRPr lang="en-US">
              <a:solidFill>
                <a:srgbClr val="000000"/>
              </a:solidFill>
            </a:endParaRPr>
          </a:p>
        </p:txBody>
      </p:sp>
    </p:spTree>
    <p:extLst>
      <p:ext uri="{BB962C8B-B14F-4D97-AF65-F5344CB8AC3E}">
        <p14:creationId xmlns:p14="http://schemas.microsoft.com/office/powerpoint/2010/main" val="260741766"/>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see that Indy’s skepticism is unjustified — Sophia’s necklace foreshadows the strange powers of the Lost City long before we get there.</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228</a:t>
            </a:fld>
            <a:endParaRPr lang="en-US">
              <a:solidFill>
                <a:srgbClr val="000000"/>
              </a:solidFill>
            </a:endParaRPr>
          </a:p>
        </p:txBody>
      </p:sp>
    </p:spTree>
    <p:extLst>
      <p:ext uri="{BB962C8B-B14F-4D97-AF65-F5344CB8AC3E}">
        <p14:creationId xmlns:p14="http://schemas.microsoft.com/office/powerpoint/2010/main" val="3174157311"/>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230</a:t>
            </a:fld>
            <a:endParaRPr lang="en-US">
              <a:solidFill>
                <a:srgbClr val="000000"/>
              </a:solidFill>
            </a:endParaRPr>
          </a:p>
        </p:txBody>
      </p:sp>
    </p:spTree>
    <p:extLst>
      <p:ext uri="{BB962C8B-B14F-4D97-AF65-F5344CB8AC3E}">
        <p14:creationId xmlns:p14="http://schemas.microsoft.com/office/powerpoint/2010/main" val="3630351543"/>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lot of games (including my own) take a long time to play through. I thought the time commitment drove players away. I had an idea for a replayable narrative game, and LucasArts gave me the go-ahead, as long as it wrapped itself in the </a:t>
            </a:r>
            <a:r>
              <a:rPr lang="en-US" i="1" baseline="0" dirty="0"/>
              <a:t>Star Wars</a:t>
            </a:r>
            <a:r>
              <a:rPr lang="en-US" i="0" baseline="0" dirty="0"/>
              <a:t> universe</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231</a:t>
            </a:fld>
            <a:endParaRPr lang="en-US">
              <a:solidFill>
                <a:srgbClr val="000000"/>
              </a:solidFill>
            </a:endParaRPr>
          </a:p>
        </p:txBody>
      </p:sp>
    </p:spTree>
    <p:extLst>
      <p:ext uri="{BB962C8B-B14F-4D97-AF65-F5344CB8AC3E}">
        <p14:creationId xmlns:p14="http://schemas.microsoft.com/office/powerpoint/2010/main" val="1429013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that adventure games are </a:t>
            </a:r>
            <a:r>
              <a:rPr lang="en-US" dirty="0" smtClean="0"/>
              <a:t>dead</a:t>
            </a:r>
          </a:p>
          <a:p>
            <a:endParaRPr lang="en-US" dirty="0" smtClean="0"/>
          </a:p>
          <a:p>
            <a:r>
              <a:rPr lang="en-US" dirty="0" smtClean="0"/>
              <a:t>Until they’re not.</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21</a:t>
            </a:fld>
            <a:endParaRPr lang="en-US"/>
          </a:p>
        </p:txBody>
      </p:sp>
    </p:spTree>
    <p:extLst>
      <p:ext uri="{BB962C8B-B14F-4D97-AF65-F5344CB8AC3E}">
        <p14:creationId xmlns:p14="http://schemas.microsoft.com/office/powerpoint/2010/main" val="2278221552"/>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didn’t know it at the time, but</a:t>
            </a:r>
            <a:r>
              <a:rPr lang="en-US" baseline="0" dirty="0"/>
              <a:t> </a:t>
            </a:r>
            <a:r>
              <a:rPr lang="en-US" i="1" baseline="0" dirty="0"/>
              <a:t>Yoda Stories</a:t>
            </a:r>
            <a:r>
              <a:rPr lang="en-US" baseline="0" dirty="0"/>
              <a:t> was a casual game before the term existed. It’s a replayable story game, — 15 action-adventure scenarios that go together in hundreds of different ways. Each scenario can be completed in less than an hour</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232</a:t>
            </a:fld>
            <a:endParaRPr lang="en-US">
              <a:solidFill>
                <a:srgbClr val="000000"/>
              </a:solidFill>
            </a:endParaRPr>
          </a:p>
        </p:txBody>
      </p:sp>
    </p:spTree>
    <p:extLst>
      <p:ext uri="{BB962C8B-B14F-4D97-AF65-F5344CB8AC3E}">
        <p14:creationId xmlns:p14="http://schemas.microsoft.com/office/powerpoint/2010/main" val="648687530"/>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it’s small</a:t>
            </a:r>
            <a:r>
              <a:rPr lang="en-US" baseline="0"/>
              <a:t> on your desktop, not necessarily destined to be all that immersive</a:t>
            </a:r>
            <a:endParaRPr lang="en-US"/>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233</a:t>
            </a:fld>
            <a:endParaRPr lang="en-US">
              <a:solidFill>
                <a:srgbClr val="000000"/>
              </a:solidFill>
            </a:endParaRPr>
          </a:p>
        </p:txBody>
      </p:sp>
    </p:spTree>
    <p:extLst>
      <p:ext uri="{BB962C8B-B14F-4D97-AF65-F5344CB8AC3E}">
        <p14:creationId xmlns:p14="http://schemas.microsoft.com/office/powerpoint/2010/main" val="436510949"/>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Progress is governed by puzzle chains. We did the usual — key</a:t>
            </a:r>
            <a:r>
              <a:rPr lang="en-US" baseline="0" dirty="0"/>
              <a:t> and tool puzzles . . .</a:t>
            </a:r>
            <a:endParaRPr lang="en-US" i="0" baseline="0" dirty="0"/>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234</a:t>
            </a:fld>
            <a:endParaRPr lang="en-US">
              <a:solidFill>
                <a:srgbClr val="000000"/>
              </a:solidFill>
            </a:endParaRPr>
          </a:p>
        </p:txBody>
      </p:sp>
    </p:spTree>
    <p:extLst>
      <p:ext uri="{BB962C8B-B14F-4D97-AF65-F5344CB8AC3E}">
        <p14:creationId xmlns:p14="http://schemas.microsoft.com/office/powerpoint/2010/main" val="1282340963"/>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Progress is governed by puzzle chains. We did the usual — key</a:t>
            </a:r>
            <a:r>
              <a:rPr lang="en-US" baseline="0" dirty="0"/>
              <a:t> and tool puzzles . . .</a:t>
            </a:r>
            <a:endParaRPr lang="en-US" i="0" baseline="0" dirty="0"/>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235</a:t>
            </a:fld>
            <a:endParaRPr lang="en-US">
              <a:solidFill>
                <a:srgbClr val="000000"/>
              </a:solidFill>
            </a:endParaRPr>
          </a:p>
        </p:txBody>
      </p:sp>
    </p:spTree>
    <p:extLst>
      <p:ext uri="{BB962C8B-B14F-4D97-AF65-F5344CB8AC3E}">
        <p14:creationId xmlns:p14="http://schemas.microsoft.com/office/powerpoint/2010/main" val="55622793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 </a:t>
            </a:r>
            <a:r>
              <a:rPr lang="en-US" i="1" dirty="0"/>
              <a:t>Star Wars </a:t>
            </a:r>
            <a:r>
              <a:rPr lang="en-US" i="0" dirty="0"/>
              <a:t>universe is shockingly bereft of useful items. </a:t>
            </a:r>
            <a:r>
              <a:rPr lang="en-US" dirty="0"/>
              <a:t>We looked hard, without much luck. What are we to do with things like this?</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236</a:t>
            </a:fld>
            <a:endParaRPr lang="en-US">
              <a:solidFill>
                <a:srgbClr val="000000"/>
              </a:solidFill>
            </a:endParaRPr>
          </a:p>
        </p:txBody>
      </p:sp>
    </p:spTree>
    <p:extLst>
      <p:ext uri="{BB962C8B-B14F-4D97-AF65-F5344CB8AC3E}">
        <p14:creationId xmlns:p14="http://schemas.microsoft.com/office/powerpoint/2010/main" val="239533401"/>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answer? Add a new</a:t>
            </a:r>
            <a:r>
              <a:rPr lang="en-US" baseline="0" dirty="0"/>
              <a:t> category of puzzle — </a:t>
            </a:r>
            <a:r>
              <a:rPr lang="en-US" i="1" baseline="0" dirty="0"/>
              <a:t>valuables. </a:t>
            </a:r>
            <a:r>
              <a:rPr lang="en-US" dirty="0"/>
              <a:t>Humans place value on things arbitrarily</a:t>
            </a:r>
            <a:r>
              <a:rPr lang="en-US" baseline="0" dirty="0"/>
              <a:t> — anything an NPC claims is worth something automatically acquires worth</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237</a:t>
            </a:fld>
            <a:endParaRPr lang="en-US">
              <a:solidFill>
                <a:srgbClr val="000000"/>
              </a:solidFill>
            </a:endParaRPr>
          </a:p>
        </p:txBody>
      </p:sp>
    </p:spTree>
    <p:extLst>
      <p:ext uri="{BB962C8B-B14F-4D97-AF65-F5344CB8AC3E}">
        <p14:creationId xmlns:p14="http://schemas.microsoft.com/office/powerpoint/2010/main" val="1103422109"/>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Valuables gave us the scope to build hundreds of levels and puzzles and introduce character interaction that drives progress</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238</a:t>
            </a:fld>
            <a:endParaRPr lang="en-US">
              <a:solidFill>
                <a:srgbClr val="000000"/>
              </a:solidFill>
            </a:endParaRPr>
          </a:p>
        </p:txBody>
      </p:sp>
    </p:spTree>
    <p:extLst>
      <p:ext uri="{BB962C8B-B14F-4D97-AF65-F5344CB8AC3E}">
        <p14:creationId xmlns:p14="http://schemas.microsoft.com/office/powerpoint/2010/main" val="2118656147"/>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The cornucopia of silly </a:t>
            </a:r>
            <a:r>
              <a:rPr lang="en-US" i="1"/>
              <a:t>Star</a:t>
            </a:r>
            <a:r>
              <a:rPr lang="en-US" i="1" baseline="0"/>
              <a:t> Wars</a:t>
            </a:r>
            <a:r>
              <a:rPr lang="en-US" i="0" baseline="0"/>
              <a:t> stuff allowed us to introduce many transactions into the game . . . </a:t>
            </a:r>
            <a:endParaRPr lang="en-US"/>
          </a:p>
          <a:p>
            <a:endParaRPr lang="en-US"/>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239</a:t>
            </a:fld>
            <a:endParaRPr lang="en-US">
              <a:solidFill>
                <a:srgbClr val="000000"/>
              </a:solidFill>
            </a:endParaRPr>
          </a:p>
        </p:txBody>
      </p:sp>
    </p:spTree>
    <p:extLst>
      <p:ext uri="{BB962C8B-B14F-4D97-AF65-F5344CB8AC3E}">
        <p14:creationId xmlns:p14="http://schemas.microsoft.com/office/powerpoint/2010/main" val="463470372"/>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240</a:t>
            </a:fld>
            <a:endParaRPr lang="en-US">
              <a:solidFill>
                <a:srgbClr val="000000"/>
              </a:solidFill>
            </a:endParaRPr>
          </a:p>
        </p:txBody>
      </p:sp>
    </p:spTree>
    <p:extLst>
      <p:ext uri="{BB962C8B-B14F-4D97-AF65-F5344CB8AC3E}">
        <p14:creationId xmlns:p14="http://schemas.microsoft.com/office/powerpoint/2010/main" val="2609175337"/>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241</a:t>
            </a:fld>
            <a:endParaRPr lang="en-US">
              <a:solidFill>
                <a:srgbClr val="000000"/>
              </a:solidFill>
            </a:endParaRPr>
          </a:p>
        </p:txBody>
      </p:sp>
    </p:spTree>
    <p:extLst>
      <p:ext uri="{BB962C8B-B14F-4D97-AF65-F5344CB8AC3E}">
        <p14:creationId xmlns:p14="http://schemas.microsoft.com/office/powerpoint/2010/main" val="2924069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we as designers can be just as guilty </a:t>
            </a:r>
            <a:r>
              <a:rPr lang="en-US" dirty="0" smtClean="0"/>
              <a:t>as</a:t>
            </a:r>
            <a:r>
              <a:rPr lang="en-US" baseline="0" dirty="0" smtClean="0"/>
              <a:t> the business people who tell us what won’t sell.  </a:t>
            </a:r>
            <a:endParaRPr lang="en-US" dirty="0" smtClean="0"/>
          </a:p>
          <a:p>
            <a:endParaRPr lang="en-US" dirty="0" smtClean="0"/>
          </a:p>
          <a:p>
            <a:r>
              <a:rPr lang="en-US" dirty="0" smtClean="0"/>
              <a:t>Like when we declare</a:t>
            </a:r>
            <a:r>
              <a:rPr lang="en-US" baseline="0" dirty="0" smtClean="0"/>
              <a:t> that everyone online is an asshole so we can only make shooters</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22</a:t>
            </a:fld>
            <a:endParaRPr lang="en-US"/>
          </a:p>
        </p:txBody>
      </p:sp>
    </p:spTree>
    <p:extLst>
      <p:ext uri="{BB962C8B-B14F-4D97-AF65-F5344CB8AC3E}">
        <p14:creationId xmlns:p14="http://schemas.microsoft.com/office/powerpoint/2010/main" val="3282190756"/>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Moreover, populating the game with lots of characters who request and demand things warms up the game and imparts a lively feel to the otherwise cool presentation</a:t>
            </a:r>
            <a:r>
              <a:rPr lang="en-US" dirty="0"/>
              <a:t>. . . i</a:t>
            </a:r>
            <a:r>
              <a:rPr lang="en-US" i="0" baseline="0" dirty="0"/>
              <a:t>mmersing the player after all</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242</a:t>
            </a:fld>
            <a:endParaRPr lang="en-US">
              <a:solidFill>
                <a:srgbClr val="000000"/>
              </a:solidFill>
            </a:endParaRPr>
          </a:p>
        </p:txBody>
      </p:sp>
    </p:spTree>
    <p:extLst>
      <p:ext uri="{BB962C8B-B14F-4D97-AF65-F5344CB8AC3E}">
        <p14:creationId xmlns:p14="http://schemas.microsoft.com/office/powerpoint/2010/main" val="4277826418"/>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LucasArts</a:t>
            </a:r>
            <a:r>
              <a:rPr lang="en-US" baseline="0" dirty="0"/>
              <a:t> had the rights to the </a:t>
            </a:r>
            <a:r>
              <a:rPr lang="en-US" i="1" baseline="0" dirty="0"/>
              <a:t>Indiana Jones</a:t>
            </a:r>
            <a:r>
              <a:rPr lang="en-US" i="0" baseline="0" dirty="0"/>
              <a:t> franchise, and we wanted to exploit it. The problem was this: with several movies and other games in existence for reference, how best to satisfy a player’s expectations?</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245</a:t>
            </a:fld>
            <a:endParaRPr lang="en-US">
              <a:solidFill>
                <a:srgbClr val="000000"/>
              </a:solidFill>
            </a:endParaRPr>
          </a:p>
        </p:txBody>
      </p:sp>
    </p:spTree>
    <p:extLst>
      <p:ext uri="{BB962C8B-B14F-4D97-AF65-F5344CB8AC3E}">
        <p14:creationId xmlns:p14="http://schemas.microsoft.com/office/powerpoint/2010/main" val="5091807"/>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baseline="0" dirty="0"/>
              <a:t>Indiana Jones and the Infernal Machine </a:t>
            </a:r>
            <a:r>
              <a:rPr lang="en-US" i="0" baseline="0" dirty="0"/>
              <a:t>— Indy in action. Jones stories are intensified versions of the real historical world, and they always shade into the supernatural. How to express this in a videogame?</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246</a:t>
            </a:fld>
            <a:endParaRPr lang="en-US">
              <a:solidFill>
                <a:srgbClr val="000000"/>
              </a:solidFill>
            </a:endParaRPr>
          </a:p>
        </p:txBody>
      </p:sp>
    </p:spTree>
    <p:extLst>
      <p:ext uri="{BB962C8B-B14F-4D97-AF65-F5344CB8AC3E}">
        <p14:creationId xmlns:p14="http://schemas.microsoft.com/office/powerpoint/2010/main" val="2447161826"/>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the </a:t>
            </a:r>
            <a:r>
              <a:rPr lang="en-US" baseline="0" dirty="0" err="1"/>
              <a:t>Shambala</a:t>
            </a:r>
            <a:r>
              <a:rPr lang="en-US" baseline="0" dirty="0"/>
              <a:t> sequence, a monastery is overseen by a bent-over old woman . .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247</a:t>
            </a:fld>
            <a:endParaRPr lang="en-US">
              <a:solidFill>
                <a:srgbClr val="000000"/>
              </a:solidFill>
            </a:endParaRPr>
          </a:p>
        </p:txBody>
      </p:sp>
    </p:spTree>
    <p:extLst>
      <p:ext uri="{BB962C8B-B14F-4D97-AF65-F5344CB8AC3E}">
        <p14:creationId xmlns:p14="http://schemas.microsoft.com/office/powerpoint/2010/main" val="879118903"/>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Jones scours the monastery to gather and nurture a flowering plant. When he presents it to her . .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248</a:t>
            </a:fld>
            <a:endParaRPr lang="en-US">
              <a:solidFill>
                <a:srgbClr val="000000"/>
              </a:solidFill>
            </a:endParaRPr>
          </a:p>
        </p:txBody>
      </p:sp>
    </p:spTree>
    <p:extLst>
      <p:ext uri="{BB962C8B-B14F-4D97-AF65-F5344CB8AC3E}">
        <p14:creationId xmlns:p14="http://schemas.microsoft.com/office/powerpoint/2010/main" val="1665722173"/>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plant blooms into a fantastical flower. . . and the old woman is magically transformed into a beautiful princess (well, as beautiful as you can be in 150 polygons) — hinting at deeper and weirder things to come.</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249</a:t>
            </a:fld>
            <a:endParaRPr lang="en-US">
              <a:solidFill>
                <a:srgbClr val="000000"/>
              </a:solidFill>
            </a:endParaRPr>
          </a:p>
        </p:txBody>
      </p:sp>
    </p:spTree>
    <p:extLst>
      <p:ext uri="{BB962C8B-B14F-4D97-AF65-F5344CB8AC3E}">
        <p14:creationId xmlns:p14="http://schemas.microsoft.com/office/powerpoint/2010/main" val="1053149136"/>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gave Indy a pal</a:t>
            </a:r>
            <a:r>
              <a:rPr lang="en-US" baseline="0" dirty="0"/>
              <a:t> — </a:t>
            </a:r>
            <a:r>
              <a:rPr lang="en-US" dirty="0"/>
              <a:t>Sophia </a:t>
            </a:r>
            <a:r>
              <a:rPr lang="en-US" dirty="0" err="1"/>
              <a:t>Hapgood</a:t>
            </a:r>
            <a:r>
              <a:rPr lang="en-US" baseline="0" dirty="0"/>
              <a:t> again, now an untrustworthy CIA operative —</a:t>
            </a:r>
            <a:r>
              <a:rPr lang="en-US" dirty="0"/>
              <a:t> who</a:t>
            </a:r>
            <a:r>
              <a:rPr lang="en-US" baseline="0" dirty="0"/>
              <a:t> helps him out from time to time, and is always around when the game’s background needs explaining. Exposition is potentially deadly, always a design problem, but it’s acceptable when placed in the mouth of a character.</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250</a:t>
            </a:fld>
            <a:endParaRPr lang="en-US">
              <a:solidFill>
                <a:srgbClr val="000000"/>
              </a:solidFill>
            </a:endParaRPr>
          </a:p>
        </p:txBody>
      </p:sp>
    </p:spTree>
    <p:extLst>
      <p:ext uri="{BB962C8B-B14F-4D97-AF65-F5344CB8AC3E}">
        <p14:creationId xmlns:p14="http://schemas.microsoft.com/office/powerpoint/2010/main" val="2402093562"/>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a:t>
            </a:r>
            <a:r>
              <a:rPr lang="en-US" baseline="0" dirty="0"/>
              <a:t> exposition is just narration, and we wanted to solidify the character by incorporating her into play. In the Palawan Volcano level, Sophia is kidnapped by Russian </a:t>
            </a:r>
            <a:r>
              <a:rPr lang="en-US" i="1" baseline="0" dirty="0"/>
              <a:t>spetsnaz </a:t>
            </a:r>
            <a:r>
              <a:rPr lang="en-US" baseline="0" dirty="0"/>
              <a:t>soldiers.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251</a:t>
            </a:fld>
            <a:endParaRPr lang="en-US">
              <a:solidFill>
                <a:srgbClr val="000000"/>
              </a:solidFill>
            </a:endParaRPr>
          </a:p>
        </p:txBody>
      </p:sp>
    </p:spTree>
    <p:extLst>
      <p:ext uri="{BB962C8B-B14F-4D97-AF65-F5344CB8AC3E}">
        <p14:creationId xmlns:p14="http://schemas.microsoft.com/office/powerpoint/2010/main" val="1885008331"/>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Meanwhile,</a:t>
            </a:r>
            <a:r>
              <a:rPr lang="en-US" baseline="0"/>
              <a:t> Indy finds a locked gate</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252</a:t>
            </a:fld>
            <a:endParaRPr lang="en-US">
              <a:solidFill>
                <a:srgbClr val="000000"/>
              </a:solidFill>
            </a:endParaRPr>
          </a:p>
        </p:txBody>
      </p:sp>
    </p:spTree>
    <p:extLst>
      <p:ext uri="{BB962C8B-B14F-4D97-AF65-F5344CB8AC3E}">
        <p14:creationId xmlns:p14="http://schemas.microsoft.com/office/powerpoint/2010/main" val="2714836450"/>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opens at the touch of a switch</a:t>
            </a:r>
            <a:r>
              <a:rPr lang="en-US" baseline="0"/>
              <a:t> — but it stays open only for an instant — not enough time for Indy to vault across a lava pool and make it through</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253</a:t>
            </a:fld>
            <a:endParaRPr lang="en-US">
              <a:solidFill>
                <a:srgbClr val="000000"/>
              </a:solidFill>
            </a:endParaRPr>
          </a:p>
        </p:txBody>
      </p:sp>
    </p:spTree>
    <p:extLst>
      <p:ext uri="{BB962C8B-B14F-4D97-AF65-F5344CB8AC3E}">
        <p14:creationId xmlns:p14="http://schemas.microsoft.com/office/powerpoint/2010/main" val="4292871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that players only want to win,</a:t>
            </a:r>
            <a:r>
              <a:rPr lang="en-US" baseline="0" dirty="0" smtClean="0"/>
              <a:t> that everything has to be easy.</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23</a:t>
            </a:fld>
            <a:endParaRPr lang="en-US"/>
          </a:p>
        </p:txBody>
      </p:sp>
    </p:spTree>
    <p:extLst>
      <p:ext uri="{BB962C8B-B14F-4D97-AF65-F5344CB8AC3E}">
        <p14:creationId xmlns:p14="http://schemas.microsoft.com/office/powerpoint/2010/main" val="1021718243"/>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rescuing</a:t>
            </a:r>
            <a:r>
              <a:rPr lang="en-US" baseline="0"/>
              <a:t> Sophia becomes crucial</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254</a:t>
            </a:fld>
            <a:endParaRPr lang="en-US">
              <a:solidFill>
                <a:srgbClr val="000000"/>
              </a:solidFill>
            </a:endParaRPr>
          </a:p>
        </p:txBody>
      </p:sp>
    </p:spTree>
    <p:extLst>
      <p:ext uri="{BB962C8B-B14F-4D97-AF65-F5344CB8AC3E}">
        <p14:creationId xmlns:p14="http://schemas.microsoft.com/office/powerpoint/2010/main" val="1727332611"/>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free, she’s happy to help</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255</a:t>
            </a:fld>
            <a:endParaRPr lang="en-US">
              <a:solidFill>
                <a:srgbClr val="000000"/>
              </a:solidFill>
            </a:endParaRPr>
          </a:p>
        </p:txBody>
      </p:sp>
    </p:spTree>
    <p:extLst>
      <p:ext uri="{BB962C8B-B14F-4D97-AF65-F5344CB8AC3E}">
        <p14:creationId xmlns:p14="http://schemas.microsoft.com/office/powerpoint/2010/main" val="138642810"/>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Indy whips across the chasm . .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256</a:t>
            </a:fld>
            <a:endParaRPr lang="en-US">
              <a:solidFill>
                <a:srgbClr val="000000"/>
              </a:solidFill>
            </a:endParaRPr>
          </a:p>
        </p:txBody>
      </p:sp>
    </p:spTree>
    <p:extLst>
      <p:ext uri="{BB962C8B-B14F-4D97-AF65-F5344CB8AC3E}">
        <p14:creationId xmlns:p14="http://schemas.microsoft.com/office/powerpoint/2010/main" val="2501127410"/>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Sophia pushes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257</a:t>
            </a:fld>
            <a:endParaRPr lang="en-US">
              <a:solidFill>
                <a:srgbClr val="000000"/>
              </a:solidFill>
            </a:endParaRPr>
          </a:p>
        </p:txBody>
      </p:sp>
    </p:spTree>
    <p:extLst>
      <p:ext uri="{BB962C8B-B14F-4D97-AF65-F5344CB8AC3E}">
        <p14:creationId xmlns:p14="http://schemas.microsoft.com/office/powerpoint/2010/main" val="429869882"/>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gate opens . .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258</a:t>
            </a:fld>
            <a:endParaRPr lang="en-US">
              <a:solidFill>
                <a:srgbClr val="000000"/>
              </a:solidFill>
            </a:endParaRPr>
          </a:p>
        </p:txBody>
      </p:sp>
    </p:spTree>
    <p:extLst>
      <p:ext uri="{BB962C8B-B14F-4D97-AF65-F5344CB8AC3E}">
        <p14:creationId xmlns:p14="http://schemas.microsoft.com/office/powerpoint/2010/main" val="390825283"/>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 and Indy rushes</a:t>
            </a:r>
            <a:r>
              <a:rPr lang="en-US" baseline="0" dirty="0"/>
              <a:t> through just in time for the next phase of his quest. It’s a co-op puzzle that anchors Sophia to the action — one of many in the game.</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259</a:t>
            </a:fld>
            <a:endParaRPr lang="en-US">
              <a:solidFill>
                <a:srgbClr val="000000"/>
              </a:solidFill>
            </a:endParaRPr>
          </a:p>
        </p:txBody>
      </p:sp>
    </p:spTree>
    <p:extLst>
      <p:ext uri="{BB962C8B-B14F-4D97-AF65-F5344CB8AC3E}">
        <p14:creationId xmlns:p14="http://schemas.microsoft.com/office/powerpoint/2010/main" val="2933134606"/>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finale is a boss fight. We needed to make this a supernatural climax, so we </a:t>
            </a:r>
            <a:r>
              <a:rPr lang="en-US" baseline="0" dirty="0"/>
              <a:t>created an outrageous boss monsters. But defeating a decent boss is hard work, and this is where players drop out. We wanted players to finish our game. So the final boss, the Winged God </a:t>
            </a:r>
            <a:r>
              <a:rPr lang="en-US" dirty="0" err="1"/>
              <a:t>Marduk</a:t>
            </a:r>
            <a:r>
              <a:rPr lang="en-US" dirty="0"/>
              <a:t> himself, possibly imagining that Sophia is a like-minded menace, </a:t>
            </a:r>
            <a:r>
              <a:rPr lang="en-US" baseline="0" dirty="0"/>
              <a:t>melds with her . . .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260</a:t>
            </a:fld>
            <a:endParaRPr lang="en-US">
              <a:solidFill>
                <a:srgbClr val="000000"/>
              </a:solidFill>
            </a:endParaRPr>
          </a:p>
        </p:txBody>
      </p:sp>
    </p:spTree>
    <p:extLst>
      <p:ext uri="{BB962C8B-B14F-4D97-AF65-F5344CB8AC3E}">
        <p14:creationId xmlns:p14="http://schemas.microsoft.com/office/powerpoint/2010/main" val="727674751"/>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Defeating </a:t>
            </a:r>
            <a:r>
              <a:rPr lang="en-US" baseline="0" dirty="0" err="1"/>
              <a:t>Marduk</a:t>
            </a:r>
            <a:r>
              <a:rPr lang="en-US" baseline="0" dirty="0"/>
              <a:t> doesn’t just earn a victory badge . . .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261</a:t>
            </a:fld>
            <a:endParaRPr lang="en-US">
              <a:solidFill>
                <a:srgbClr val="000000"/>
              </a:solidFill>
            </a:endParaRPr>
          </a:p>
        </p:txBody>
      </p:sp>
    </p:spTree>
    <p:extLst>
      <p:ext uri="{BB962C8B-B14F-4D97-AF65-F5344CB8AC3E}">
        <p14:creationId xmlns:p14="http://schemas.microsoft.com/office/powerpoint/2010/main" val="4000019271"/>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You’re given emotional encouragement to win, and when you do, you’ve resolved a testy relationship and rescued a friend.</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262</a:t>
            </a:fld>
            <a:endParaRPr lang="en-US">
              <a:solidFill>
                <a:srgbClr val="000000"/>
              </a:solidFill>
            </a:endParaRPr>
          </a:p>
        </p:txBody>
      </p:sp>
    </p:spTree>
    <p:extLst>
      <p:ext uri="{BB962C8B-B14F-4D97-AF65-F5344CB8AC3E}">
        <p14:creationId xmlns:p14="http://schemas.microsoft.com/office/powerpoint/2010/main" val="2772640099"/>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a:t>
            </a:r>
            <a:r>
              <a:rPr lang="en-US" baseline="0"/>
              <a:t> my own I make small games. As a one-man band I’m constrained for resources, and the result is work that veers into the abstract</a:t>
            </a:r>
            <a:endParaRPr lang="en-US"/>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265</a:t>
            </a:fld>
            <a:endParaRPr lang="en-US">
              <a:solidFill>
                <a:srgbClr val="000000"/>
              </a:solidFill>
            </a:endParaRPr>
          </a:p>
        </p:txBody>
      </p:sp>
    </p:spTree>
    <p:extLst>
      <p:ext uri="{BB962C8B-B14F-4D97-AF65-F5344CB8AC3E}">
        <p14:creationId xmlns:p14="http://schemas.microsoft.com/office/powerpoint/2010/main" val="9393362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the dreaded “That doesn’t sound like fun.”</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24</a:t>
            </a:fld>
            <a:endParaRPr lang="en-US"/>
          </a:p>
        </p:txBody>
      </p:sp>
    </p:spTree>
    <p:extLst>
      <p:ext uri="{BB962C8B-B14F-4D97-AF65-F5344CB8AC3E}">
        <p14:creationId xmlns:p14="http://schemas.microsoft.com/office/powerpoint/2010/main" val="270143953"/>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Thorn of the Midnight Rose </a:t>
            </a:r>
            <a:r>
              <a:rPr lang="en-US" i="0"/>
              <a:t>is one of these . . . </a:t>
            </a:r>
            <a:r>
              <a:rPr lang="en-US" i="0" baseline="0"/>
              <a:t>King Oberon and Queen Titania, late of Shakespeare’s </a:t>
            </a:r>
            <a:r>
              <a:rPr lang="en-US" i="1" baseline="0"/>
              <a:t>A Midsummer Night’s Dream,</a:t>
            </a:r>
            <a:r>
              <a:rPr lang="en-US" i="0" baseline="0"/>
              <a:t> are quarreling again. To save their enchanted forest from the evil Moon and his minions, the player must bring about reconciliation by pricking their fingers with a magic thorn.</a:t>
            </a:r>
            <a:endParaRPr lang="en-US" i="1"/>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266</a:t>
            </a:fld>
            <a:endParaRPr lang="en-US">
              <a:solidFill>
                <a:srgbClr val="000000"/>
              </a:solidFill>
            </a:endParaRPr>
          </a:p>
        </p:txBody>
      </p:sp>
    </p:spTree>
    <p:extLst>
      <p:ext uri="{BB962C8B-B14F-4D97-AF65-F5344CB8AC3E}">
        <p14:creationId xmlns:p14="http://schemas.microsoft.com/office/powerpoint/2010/main" val="3578223655"/>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 mashup — an adventure / RPG played out as a sequence of slider puzzles.</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267</a:t>
            </a:fld>
            <a:endParaRPr lang="en-US">
              <a:solidFill>
                <a:srgbClr val="000000"/>
              </a:solidFill>
            </a:endParaRPr>
          </a:p>
        </p:txBody>
      </p:sp>
    </p:spTree>
    <p:extLst>
      <p:ext uri="{BB962C8B-B14F-4D97-AF65-F5344CB8AC3E}">
        <p14:creationId xmlns:p14="http://schemas.microsoft.com/office/powerpoint/2010/main" val="1932496653"/>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visuals are just icons. It’s pretty darn abstract, so I made sure that to include a spirit guide — </a:t>
            </a:r>
            <a:r>
              <a:rPr lang="en-US" i="1" baseline="0" dirty="0"/>
              <a:t>Puck</a:t>
            </a:r>
            <a:r>
              <a:rPr lang="en-US" baseline="0" dirty="0"/>
              <a:t> — who has a lot of helpful resources to bestow, plus a lot of advice to offer, giving the game a human feel.</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268</a:t>
            </a:fld>
            <a:endParaRPr lang="en-US">
              <a:solidFill>
                <a:srgbClr val="000000"/>
              </a:solidFill>
            </a:endParaRPr>
          </a:p>
        </p:txBody>
      </p:sp>
    </p:spTree>
    <p:extLst>
      <p:ext uri="{BB962C8B-B14F-4D97-AF65-F5344CB8AC3E}">
        <p14:creationId xmlns:p14="http://schemas.microsoft.com/office/powerpoint/2010/main" val="2122224252"/>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Assembly</a:t>
            </a:r>
            <a:r>
              <a:rPr lang="en-US" baseline="0" dirty="0"/>
              <a:t> puzzles are a stock-in-trade of the game. What about the characters? Now that you’ve got ‘em, how do you bring them into play? Assemble them, tying the story directly to the game mechanic . .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269</a:t>
            </a:fld>
            <a:endParaRPr lang="en-US">
              <a:solidFill>
                <a:srgbClr val="000000"/>
              </a:solidFill>
            </a:endParaRPr>
          </a:p>
        </p:txBody>
      </p:sp>
    </p:spTree>
    <p:extLst>
      <p:ext uri="{BB962C8B-B14F-4D97-AF65-F5344CB8AC3E}">
        <p14:creationId xmlns:p14="http://schemas.microsoft.com/office/powerpoint/2010/main" val="2457250184"/>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270</a:t>
            </a:fld>
            <a:endParaRPr lang="en-US">
              <a:solidFill>
                <a:srgbClr val="000000"/>
              </a:solidFill>
            </a:endParaRPr>
          </a:p>
        </p:txBody>
      </p:sp>
    </p:spTree>
    <p:extLst>
      <p:ext uri="{BB962C8B-B14F-4D97-AF65-F5344CB8AC3E}">
        <p14:creationId xmlns:p14="http://schemas.microsoft.com/office/powerpoint/2010/main" val="757639321"/>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271</a:t>
            </a:fld>
            <a:endParaRPr lang="en-US">
              <a:solidFill>
                <a:srgbClr val="000000"/>
              </a:solidFill>
            </a:endParaRPr>
          </a:p>
        </p:txBody>
      </p:sp>
    </p:spTree>
    <p:extLst>
      <p:ext uri="{BB962C8B-B14F-4D97-AF65-F5344CB8AC3E}">
        <p14:creationId xmlns:p14="http://schemas.microsoft.com/office/powerpoint/2010/main" val="3294510772"/>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a:t>
            </a:r>
            <a:r>
              <a:rPr lang="en-US" baseline="0"/>
              <a:t>e starts with</a:t>
            </a:r>
            <a:r>
              <a:rPr lang="en-US"/>
              <a:t> a</a:t>
            </a:r>
            <a:r>
              <a:rPr lang="en-US" baseline="0"/>
              <a:t> challenging</a:t>
            </a:r>
            <a:r>
              <a:rPr lang="en-US"/>
              <a:t> assembly puzzle.</a:t>
            </a:r>
            <a:r>
              <a:rPr lang="en-US" baseline="0"/>
              <a:t> First build the boss . . .</a:t>
            </a:r>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272</a:t>
            </a:fld>
            <a:endParaRPr lang="en-US">
              <a:solidFill>
                <a:srgbClr val="000000"/>
              </a:solidFill>
            </a:endParaRPr>
          </a:p>
        </p:txBody>
      </p:sp>
    </p:spTree>
    <p:extLst>
      <p:ext uri="{BB962C8B-B14F-4D97-AF65-F5344CB8AC3E}">
        <p14:creationId xmlns:p14="http://schemas.microsoft.com/office/powerpoint/2010/main" val="1647140230"/>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273</a:t>
            </a:fld>
            <a:endParaRPr lang="en-US">
              <a:solidFill>
                <a:srgbClr val="000000"/>
              </a:solidFill>
            </a:endParaRPr>
          </a:p>
        </p:txBody>
      </p:sp>
    </p:spTree>
    <p:extLst>
      <p:ext uri="{BB962C8B-B14F-4D97-AF65-F5344CB8AC3E}">
        <p14:creationId xmlns:p14="http://schemas.microsoft.com/office/powerpoint/2010/main" val="1133954383"/>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274</a:t>
            </a:fld>
            <a:endParaRPr lang="en-US">
              <a:solidFill>
                <a:srgbClr val="000000"/>
              </a:solidFill>
            </a:endParaRPr>
          </a:p>
        </p:txBody>
      </p:sp>
    </p:spTree>
    <p:extLst>
      <p:ext uri="{BB962C8B-B14F-4D97-AF65-F5344CB8AC3E}">
        <p14:creationId xmlns:p14="http://schemas.microsoft.com/office/powerpoint/2010/main" val="3557161272"/>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after the evil Moon is assembled can the final battle begin.</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276</a:t>
            </a:fld>
            <a:endParaRPr lang="en-US">
              <a:solidFill>
                <a:srgbClr val="000000"/>
              </a:solidFill>
            </a:endParaRPr>
          </a:p>
        </p:txBody>
      </p:sp>
    </p:spTree>
    <p:extLst>
      <p:ext uri="{BB962C8B-B14F-4D97-AF65-F5344CB8AC3E}">
        <p14:creationId xmlns:p14="http://schemas.microsoft.com/office/powerpoint/2010/main" val="19707755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all those examples</a:t>
            </a:r>
            <a:r>
              <a:rPr lang="en-US" baseline="0" dirty="0" smtClean="0"/>
              <a:t> and many more outside the world of games, we know </a:t>
            </a:r>
            <a:r>
              <a:rPr lang="en-US" dirty="0" smtClean="0"/>
              <a:t>that it’s through breaking these “constricting” rules that great new artistic breakthroughs can occur.  </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25</a:t>
            </a:fld>
            <a:endParaRPr lang="en-US"/>
          </a:p>
        </p:txBody>
      </p:sp>
    </p:spTree>
    <p:extLst>
      <p:ext uri="{BB962C8B-B14F-4D97-AF65-F5344CB8AC3E}">
        <p14:creationId xmlns:p14="http://schemas.microsoft.com/office/powerpoint/2010/main" val="3703445451"/>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277</a:t>
            </a:fld>
            <a:endParaRPr lang="en-US">
              <a:solidFill>
                <a:srgbClr val="000000"/>
              </a:solidFill>
            </a:endParaRPr>
          </a:p>
        </p:txBody>
      </p:sp>
    </p:spTree>
    <p:extLst>
      <p:ext uri="{BB962C8B-B14F-4D97-AF65-F5344CB8AC3E}">
        <p14:creationId xmlns:p14="http://schemas.microsoft.com/office/powerpoint/2010/main" val="3871337412"/>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if you think the problems</a:t>
            </a:r>
            <a:r>
              <a:rPr lang="en-US" baseline="0" dirty="0"/>
              <a:t> I’ve cited are unique to static, old-fashioned, adventure-y games, think again . .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278</a:t>
            </a:fld>
            <a:endParaRPr lang="en-US">
              <a:solidFill>
                <a:srgbClr val="000000"/>
              </a:solidFill>
            </a:endParaRPr>
          </a:p>
        </p:txBody>
      </p:sp>
    </p:spTree>
    <p:extLst>
      <p:ext uri="{BB962C8B-B14F-4D97-AF65-F5344CB8AC3E}">
        <p14:creationId xmlns:p14="http://schemas.microsoft.com/office/powerpoint/2010/main" val="2514530721"/>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Here’s a modern example that’s completely the opposite. In </a:t>
            </a:r>
            <a:r>
              <a:rPr lang="en-US" i="1" baseline="0" dirty="0"/>
              <a:t>The Last of </a:t>
            </a:r>
            <a:r>
              <a:rPr lang="en-US" i="0" baseline="0" dirty="0"/>
              <a:t>Us, when a</a:t>
            </a:r>
            <a:r>
              <a:rPr lang="en-US" baseline="0" dirty="0"/>
              <a:t> fungus turns people into zombie-like horrors, and a potential cure appears, the main character could have delivered it across the country in a little glass vial. The experience would have been as dismal as this scene.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279</a:t>
            </a:fld>
            <a:endParaRPr lang="en-US">
              <a:solidFill>
                <a:srgbClr val="000000"/>
              </a:solidFill>
            </a:endParaRPr>
          </a:p>
        </p:txBody>
      </p:sp>
    </p:spTree>
    <p:extLst>
      <p:ext uri="{BB962C8B-B14F-4D97-AF65-F5344CB8AC3E}">
        <p14:creationId xmlns:p14="http://schemas.microsoft.com/office/powerpoint/2010/main" val="3889731940"/>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instead, the cure is flowing through the immune</a:t>
            </a:r>
            <a:r>
              <a:rPr lang="en-US" baseline="0" dirty="0"/>
              <a:t> system</a:t>
            </a:r>
            <a:r>
              <a:rPr lang="en-US" dirty="0"/>
              <a:t> of an</a:t>
            </a:r>
            <a:r>
              <a:rPr lang="en-US" baseline="0" dirty="0"/>
              <a:t> adolescent girl — Ellie, a flesh and blood character — and Joel’s job is to deliver her across the country, warming the experience</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280</a:t>
            </a:fld>
            <a:endParaRPr lang="en-US">
              <a:solidFill>
                <a:srgbClr val="000000"/>
              </a:solidFill>
            </a:endParaRPr>
          </a:p>
        </p:txBody>
      </p:sp>
    </p:spTree>
    <p:extLst>
      <p:ext uri="{BB962C8B-B14F-4D97-AF65-F5344CB8AC3E}">
        <p14:creationId xmlns:p14="http://schemas.microsoft.com/office/powerpoint/2010/main" val="3950583734"/>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like Sophia in </a:t>
            </a:r>
            <a:r>
              <a:rPr lang="en-US" i="1" dirty="0"/>
              <a:t>Infernal Machine</a:t>
            </a:r>
            <a:r>
              <a:rPr lang="en-US" dirty="0"/>
              <a:t>, Ellie doesn’t just hang around. She takes over a winter level and otherwise</a:t>
            </a:r>
            <a:r>
              <a:rPr lang="en-US" baseline="0" dirty="0"/>
              <a:t> figures prominently in the game play, as with the co-op rafting puzzle to fetch a ladder seen here.</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281</a:t>
            </a:fld>
            <a:endParaRPr lang="en-US">
              <a:solidFill>
                <a:srgbClr val="000000"/>
              </a:solidFill>
            </a:endParaRPr>
          </a:p>
        </p:txBody>
      </p:sp>
    </p:spTree>
    <p:extLst>
      <p:ext uri="{BB962C8B-B14F-4D97-AF65-F5344CB8AC3E}">
        <p14:creationId xmlns:p14="http://schemas.microsoft.com/office/powerpoint/2010/main" val="3186476401"/>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the takeaway?</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282</a:t>
            </a:fld>
            <a:endParaRPr lang="en-US">
              <a:solidFill>
                <a:srgbClr val="000000"/>
              </a:solidFill>
            </a:endParaRPr>
          </a:p>
        </p:txBody>
      </p:sp>
    </p:spTree>
    <p:extLst>
      <p:ext uri="{BB962C8B-B14F-4D97-AF65-F5344CB8AC3E}">
        <p14:creationId xmlns:p14="http://schemas.microsoft.com/office/powerpoint/2010/main" val="900686577"/>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Be on the lookout for the many </a:t>
            </a:r>
            <a:r>
              <a:rPr lang="en-US" i="1" dirty="0"/>
              <a:t>UNUSUAL</a:t>
            </a:r>
            <a:r>
              <a:rPr lang="en-US" dirty="0"/>
              <a:t> ways you can solve</a:t>
            </a:r>
            <a:r>
              <a:rPr lang="en-US" baseline="0" dirty="0"/>
              <a:t> design problems by turning them into characters. </a:t>
            </a:r>
            <a:r>
              <a:rPr lang="en-US" dirty="0"/>
              <a:t>In game design, humanizing game elements is</a:t>
            </a:r>
            <a:r>
              <a:rPr lang="en-US" baseline="0" dirty="0"/>
              <a:t> never a mistake.</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283</a:t>
            </a:fld>
            <a:endParaRPr lang="en-US">
              <a:solidFill>
                <a:srgbClr val="000000"/>
              </a:solidFill>
            </a:endParaRPr>
          </a:p>
        </p:txBody>
      </p:sp>
    </p:spTree>
    <p:extLst>
      <p:ext uri="{BB962C8B-B14F-4D97-AF65-F5344CB8AC3E}">
        <p14:creationId xmlns:p14="http://schemas.microsoft.com/office/powerpoint/2010/main" val="2618275849"/>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284</a:t>
            </a:fld>
            <a:endParaRPr lang="en-US">
              <a:solidFill>
                <a:srgbClr val="000000"/>
              </a:solidFill>
            </a:endParaRPr>
          </a:p>
        </p:txBody>
      </p:sp>
    </p:spTree>
    <p:extLst>
      <p:ext uri="{BB962C8B-B14F-4D97-AF65-F5344CB8AC3E}">
        <p14:creationId xmlns:p14="http://schemas.microsoft.com/office/powerpoint/2010/main" val="1732518299"/>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 to state your own rules explicitly. Explicit rules are much more powerful than implicit hunches. </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285</a:t>
            </a:fld>
            <a:endParaRPr lang="en-US">
              <a:solidFill>
                <a:srgbClr val="000000"/>
              </a:solidFill>
            </a:endParaRPr>
          </a:p>
        </p:txBody>
      </p:sp>
    </p:spTree>
    <p:extLst>
      <p:ext uri="{BB962C8B-B14F-4D97-AF65-F5344CB8AC3E}">
        <p14:creationId xmlns:p14="http://schemas.microsoft.com/office/powerpoint/2010/main" val="2870818722"/>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them deliberately, like a checklist.</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286</a:t>
            </a:fld>
            <a:endParaRPr lang="en-US">
              <a:solidFill>
                <a:srgbClr val="000000"/>
              </a:solidFill>
            </a:endParaRPr>
          </a:p>
        </p:txBody>
      </p:sp>
    </p:spTree>
    <p:extLst>
      <p:ext uri="{BB962C8B-B14F-4D97-AF65-F5344CB8AC3E}">
        <p14:creationId xmlns:p14="http://schemas.microsoft.com/office/powerpoint/2010/main" val="11775107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I </a:t>
            </a:r>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would ague that a good rule doesn’t need breaking – because it opens up the possibility set of what you can do.</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It inspires you, and makes you be a more thoughtful creator.  </a:t>
            </a:r>
          </a:p>
          <a:p>
            <a:endParaRPr lang="en-US" dirty="0" smtClean="0"/>
          </a:p>
          <a:p>
            <a:r>
              <a:rPr lang="en-US" dirty="0" smtClean="0"/>
              <a:t>I think the rules we have today are all of this sort.</a:t>
            </a:r>
          </a:p>
          <a:p>
            <a:endParaRPr lang="en-US"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26</a:t>
            </a:fld>
            <a:endParaRPr lang="en-US"/>
          </a:p>
        </p:txBody>
      </p:sp>
    </p:spTree>
    <p:extLst>
      <p:ext uri="{BB962C8B-B14F-4D97-AF65-F5344CB8AC3E}">
        <p14:creationId xmlns:p14="http://schemas.microsoft.com/office/powerpoint/2010/main" val="4140180792"/>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Consciously used and checked, your rules will greatly enlarge your design vocabulary.</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287</a:t>
            </a:fld>
            <a:endParaRPr lang="en-US">
              <a:solidFill>
                <a:srgbClr val="000000"/>
              </a:solidFill>
            </a:endParaRPr>
          </a:p>
        </p:txBody>
      </p:sp>
    </p:spTree>
    <p:extLst>
      <p:ext uri="{BB962C8B-B14F-4D97-AF65-F5344CB8AC3E}">
        <p14:creationId xmlns:p14="http://schemas.microsoft.com/office/powerpoint/2010/main" val="1954218237"/>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289</a:t>
            </a:fld>
            <a:endParaRPr lang="en-US">
              <a:solidFill>
                <a:srgbClr val="000000"/>
              </a:solidFill>
            </a:endParaRPr>
          </a:p>
        </p:txBody>
      </p:sp>
    </p:spTree>
    <p:extLst>
      <p:ext uri="{BB962C8B-B14F-4D97-AF65-F5344CB8AC3E}">
        <p14:creationId xmlns:p14="http://schemas.microsoft.com/office/powerpoint/2010/main" val="3846706019"/>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website . . .</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290</a:t>
            </a:fld>
            <a:endParaRPr lang="en-US">
              <a:solidFill>
                <a:srgbClr val="000000"/>
              </a:solidFill>
            </a:endParaRPr>
          </a:p>
        </p:txBody>
      </p:sp>
    </p:spTree>
    <p:extLst>
      <p:ext uri="{BB962C8B-B14F-4D97-AF65-F5344CB8AC3E}">
        <p14:creationId xmlns:p14="http://schemas.microsoft.com/office/powerpoint/2010/main" val="3168170710"/>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 (Finite Arts LLC is my personal service and publishing company) . . .</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291</a:t>
            </a:fld>
            <a:endParaRPr lang="en-US">
              <a:solidFill>
                <a:srgbClr val="000000"/>
              </a:solidFill>
            </a:endParaRPr>
          </a:p>
        </p:txBody>
      </p:sp>
    </p:spTree>
    <p:extLst>
      <p:ext uri="{BB962C8B-B14F-4D97-AF65-F5344CB8AC3E}">
        <p14:creationId xmlns:p14="http://schemas.microsoft.com/office/powerpoint/2010/main" val="1636464247"/>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a:t>
            </a:r>
            <a:r>
              <a:rPr lang="en-US" baseline="0" dirty="0"/>
              <a:t> where you can view my older talks about rules, see the 400 Project’s rule collection,  even play </a:t>
            </a:r>
            <a:r>
              <a:rPr lang="en-US" i="1" baseline="0" dirty="0"/>
              <a:t>Thorn</a:t>
            </a:r>
            <a:r>
              <a:rPr lang="en-US" i="0" baseline="0" dirty="0"/>
              <a:t> and </a:t>
            </a:r>
            <a:r>
              <a:rPr lang="en-US" i="1" baseline="0" dirty="0"/>
              <a:t>Yoda</a:t>
            </a:r>
            <a:r>
              <a:rPr lang="en-US" i="0" baseline="0" dirty="0"/>
              <a:t> there if you want . .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292</a:t>
            </a:fld>
            <a:endParaRPr lang="en-US">
              <a:solidFill>
                <a:srgbClr val="000000"/>
              </a:solidFill>
            </a:endParaRPr>
          </a:p>
        </p:txBody>
      </p:sp>
    </p:spTree>
    <p:extLst>
      <p:ext uri="{BB962C8B-B14F-4D97-AF65-F5344CB8AC3E}">
        <p14:creationId xmlns:p14="http://schemas.microsoft.com/office/powerpoint/2010/main" val="4021297203"/>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a:t>
            </a:r>
            <a:r>
              <a:rPr lang="en-US" baseline="0" dirty="0"/>
              <a:t> where you can view my older talks about rules, see the 400 Project’s rule collection,  even play </a:t>
            </a:r>
            <a:r>
              <a:rPr lang="en-US" i="1" baseline="0" dirty="0"/>
              <a:t>Thorn</a:t>
            </a:r>
            <a:r>
              <a:rPr lang="en-US" i="0" baseline="0" dirty="0"/>
              <a:t> and </a:t>
            </a:r>
            <a:r>
              <a:rPr lang="en-US" i="1" baseline="0" dirty="0"/>
              <a:t>Yoda</a:t>
            </a:r>
            <a:r>
              <a:rPr lang="en-US" i="0" baseline="0" dirty="0"/>
              <a:t> there if you want.</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293</a:t>
            </a:fld>
            <a:endParaRPr lang="en-US">
              <a:solidFill>
                <a:srgbClr val="000000"/>
              </a:solidFill>
            </a:endParaRPr>
          </a:p>
        </p:txBody>
      </p:sp>
    </p:spTree>
    <p:extLst>
      <p:ext uri="{BB962C8B-B14F-4D97-AF65-F5344CB8AC3E}">
        <p14:creationId xmlns:p14="http://schemas.microsoft.com/office/powerpoint/2010/main" val="2646904494"/>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a:t>
            </a:r>
            <a:r>
              <a:rPr lang="en-US" baseline="0" dirty="0"/>
              <a:t> where you can view my older talks about rules, see the 400 Project’s rule collection,  even play </a:t>
            </a:r>
            <a:r>
              <a:rPr lang="en-US" i="1" baseline="0" dirty="0"/>
              <a:t>Thorn</a:t>
            </a:r>
            <a:r>
              <a:rPr lang="en-US" i="0" baseline="0" dirty="0"/>
              <a:t> and </a:t>
            </a:r>
            <a:r>
              <a:rPr lang="en-US" i="1" baseline="0" dirty="0"/>
              <a:t>Yoda</a:t>
            </a:r>
            <a:r>
              <a:rPr lang="en-US" i="0" baseline="0" dirty="0"/>
              <a:t> there if you want . .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294</a:t>
            </a:fld>
            <a:endParaRPr lang="en-US">
              <a:solidFill>
                <a:srgbClr val="000000"/>
              </a:solidFill>
            </a:endParaRPr>
          </a:p>
        </p:txBody>
      </p:sp>
    </p:spTree>
    <p:extLst>
      <p:ext uri="{BB962C8B-B14F-4D97-AF65-F5344CB8AC3E}">
        <p14:creationId xmlns:p14="http://schemas.microsoft.com/office/powerpoint/2010/main" val="2179578694"/>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a:t>
            </a:r>
            <a:r>
              <a:rPr lang="en-US" baseline="0" dirty="0"/>
              <a:t> where you can view my older talks about rules, see the 400 Project’s rule collection,  even play </a:t>
            </a:r>
            <a:r>
              <a:rPr lang="en-US" i="1" baseline="0" dirty="0"/>
              <a:t>Thorn</a:t>
            </a:r>
            <a:r>
              <a:rPr lang="en-US" i="0" baseline="0" dirty="0"/>
              <a:t> and </a:t>
            </a:r>
            <a:r>
              <a:rPr lang="en-US" i="1" baseline="0" dirty="0"/>
              <a:t>Yoda</a:t>
            </a:r>
            <a:r>
              <a:rPr lang="en-US" i="0" baseline="0" dirty="0"/>
              <a:t> there if you want . .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295</a:t>
            </a:fld>
            <a:endParaRPr lang="en-US">
              <a:solidFill>
                <a:srgbClr val="000000"/>
              </a:solidFill>
            </a:endParaRPr>
          </a:p>
        </p:txBody>
      </p:sp>
    </p:spTree>
    <p:extLst>
      <p:ext uri="{BB962C8B-B14F-4D97-AF65-F5344CB8AC3E}">
        <p14:creationId xmlns:p14="http://schemas.microsoft.com/office/powerpoint/2010/main" val="2697281610"/>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To those of us who work in narrative I think there’s a beautiful simplicity to Hal’s rule – that we almost take it for granted.  Yet so many games fail</a:t>
            </a:r>
            <a:r>
              <a:rPr lang="en-US" baseline="0" dirty="0" smtClean="0"/>
              <a:t> to do it, I’m glad Hal got up here and reaffirmed why personifying your gameplay problems and vice versa is so important…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Tree>
    <p:extLst>
      <p:ext uri="{BB962C8B-B14F-4D97-AF65-F5344CB8AC3E}">
        <p14:creationId xmlns:p14="http://schemas.microsoft.com/office/powerpoint/2010/main" val="1954040894"/>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And</a:t>
            </a:r>
            <a:r>
              <a:rPr lang="en-US" baseline="0" dirty="0" smtClean="0"/>
              <a:t> FINALLY</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Luke is the designer of exceeding popular games you may have heard of like Fruit Ninja and Jet Pack Joyride, and</a:t>
            </a:r>
            <a:r>
              <a:rPr lang="en-US" baseline="0" dirty="0" smtClean="0"/>
              <a:t> now is creative director at his own studio </a:t>
            </a:r>
            <a:r>
              <a:rPr lang="en-US" baseline="0" dirty="0" err="1" smtClean="0"/>
              <a:t>PrettyGreat</a:t>
            </a:r>
            <a:r>
              <a:rPr lang="en-US" baseline="0" dirty="0" smtClean="0"/>
              <a:t> where they have shipped Land Sliders </a:t>
            </a:r>
            <a:r>
              <a:rPr lang="en-US" baseline="0" dirty="0" smtClean="0"/>
              <a:t>among other titles.</a:t>
            </a: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And EVERY YEAR </a:t>
            </a:r>
            <a:r>
              <a:rPr lang="en-US" baseline="0" dirty="0" smtClean="0"/>
              <a:t>when we do this session someone </a:t>
            </a:r>
            <a:r>
              <a:rPr lang="en-US" baseline="0" dirty="0" smtClean="0"/>
              <a:t>says “Yeah, but rules, really?”  And this </a:t>
            </a:r>
            <a:r>
              <a:rPr lang="en-US" baseline="0" dirty="0" smtClean="0"/>
              <a:t>year </a:t>
            </a:r>
            <a:r>
              <a:rPr lang="en-US" baseline="0" dirty="0" smtClean="0"/>
              <a:t>it’s Luke’s turn.  </a:t>
            </a:r>
            <a:endParaRPr lang="en-US" dirty="0" smtClean="0"/>
          </a:p>
        </p:txBody>
      </p:sp>
    </p:spTree>
    <p:extLst>
      <p:ext uri="{BB962C8B-B14F-4D97-AF65-F5344CB8AC3E}">
        <p14:creationId xmlns:p14="http://schemas.microsoft.com/office/powerpoint/2010/main" val="225323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today this is our theme after the fact, and I think these rules are going to open up</a:t>
            </a:r>
            <a:r>
              <a:rPr lang="en-US" baseline="0" dirty="0" smtClean="0"/>
              <a:t> your world.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27</a:t>
            </a:fld>
            <a:endParaRPr lang="en-US"/>
          </a:p>
        </p:txBody>
      </p:sp>
    </p:spTree>
    <p:extLst>
      <p:ext uri="{BB962C8B-B14F-4D97-AF65-F5344CB8AC3E}">
        <p14:creationId xmlns:p14="http://schemas.microsoft.com/office/powerpoint/2010/main" val="4207788293"/>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Thanks Luke,</a:t>
            </a:r>
            <a:r>
              <a:rPr lang="en-US" baseline="0" dirty="0" smtClean="0"/>
              <a:t> for transforming the paradigm entirely.  </a:t>
            </a:r>
            <a:endParaRPr lang="en-US" dirty="0" smtClean="0"/>
          </a:p>
        </p:txBody>
      </p:sp>
    </p:spTree>
    <p:extLst>
      <p:ext uri="{BB962C8B-B14F-4D97-AF65-F5344CB8AC3E}">
        <p14:creationId xmlns:p14="http://schemas.microsoft.com/office/powerpoint/2010/main" val="1938881200"/>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smtClean="0">
                <a:solidFill>
                  <a:schemeClr val="tx1"/>
                </a:solidFill>
                <a:effectLst/>
                <a:latin typeface="Verdana" pitchFamily="45" charset="0"/>
                <a:ea typeface="ヒラギノ角ゴ Pro W3" pitchFamily="80" charset="-128"/>
              </a:rPr>
              <a:t>So</a:t>
            </a:r>
            <a:r>
              <a:rPr kumimoji="1" lang="en-US" sz="1200" kern="1200" baseline="0" dirty="0" smtClean="0">
                <a:solidFill>
                  <a:schemeClr val="tx1"/>
                </a:solidFill>
                <a:effectLst/>
                <a:latin typeface="Verdana" pitchFamily="45" charset="0"/>
                <a:ea typeface="ヒラギノ角ゴ Pro W3" pitchFamily="80" charset="-128"/>
              </a:rPr>
              <a:t> with that I hope you see how our speakers have subverted your way of thinking and given you a new perspective on game design challenges</a:t>
            </a:r>
          </a:p>
          <a:p>
            <a:r>
              <a:rPr kumimoji="1" lang="en-US" sz="1200" kern="1200" baseline="0" dirty="0" smtClean="0">
                <a:solidFill>
                  <a:schemeClr val="tx1"/>
                </a:solidFill>
                <a:effectLst/>
                <a:latin typeface="Verdana" pitchFamily="45" charset="0"/>
                <a:ea typeface="ヒラギノ角ゴ Pro W3" pitchFamily="80" charset="-128"/>
              </a:rPr>
              <a:t> </a:t>
            </a:r>
          </a:p>
          <a:p>
            <a:r>
              <a:rPr kumimoji="1" lang="en-US" sz="1200" kern="1200" baseline="0" dirty="0" smtClean="0">
                <a:solidFill>
                  <a:schemeClr val="tx1"/>
                </a:solidFill>
                <a:effectLst/>
                <a:latin typeface="Verdana" pitchFamily="45" charset="0"/>
                <a:ea typeface="ヒラギノ角ゴ Pro W3" pitchFamily="80" charset="-128"/>
              </a:rPr>
              <a:t>But I think it’s important to remember about our theme is the </a:t>
            </a:r>
            <a:r>
              <a:rPr kumimoji="1" lang="en-US" sz="1200" kern="1200" baseline="0" dirty="0" err="1" smtClean="0">
                <a:solidFill>
                  <a:schemeClr val="tx1"/>
                </a:solidFill>
                <a:effectLst/>
                <a:latin typeface="Verdana" pitchFamily="45" charset="0"/>
                <a:ea typeface="ヒラギノ角ゴ Pro W3" pitchFamily="80" charset="-128"/>
              </a:rPr>
              <a:t>correlary</a:t>
            </a:r>
            <a:r>
              <a:rPr kumimoji="1" lang="en-US" sz="1200" kern="1200" baseline="0" dirty="0" smtClean="0">
                <a:solidFill>
                  <a:schemeClr val="tx1"/>
                </a:solidFill>
                <a:effectLst/>
                <a:latin typeface="Verdana" pitchFamily="45" charset="0"/>
                <a:ea typeface="ヒラギノ角ゴ Pro W3" pitchFamily="80" charset="-128"/>
              </a:rPr>
              <a:t>.</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337</a:t>
            </a:fld>
            <a:endParaRPr lang="en-US">
              <a:solidFill>
                <a:srgbClr val="000000"/>
              </a:solidFill>
            </a:endParaRPr>
          </a:p>
        </p:txBody>
      </p:sp>
    </p:spTree>
    <p:extLst>
      <p:ext uri="{BB962C8B-B14F-4D97-AF65-F5344CB8AC3E}">
        <p14:creationId xmlns:p14="http://schemas.microsoft.com/office/powerpoint/2010/main" val="2647118152"/>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Which is NO ONE KNOWS ANYTHING</a:t>
            </a:r>
          </a:p>
          <a:p>
            <a:endParaRPr kumimoji="1" lang="en-US" sz="1200" kern="1200" dirty="0" smtClean="0">
              <a:solidFill>
                <a:schemeClr val="tx1"/>
              </a:solidFill>
              <a:effectLst/>
              <a:latin typeface="Verdana" pitchFamily="45" charset="0"/>
              <a:ea typeface="ヒラギノ角ゴ Pro W3" pitchFamily="80" charset="-128"/>
            </a:endParaRPr>
          </a:p>
          <a:p>
            <a:r>
              <a:rPr kumimoji="1" lang="en-US" sz="1200" kern="1200" dirty="0" smtClean="0">
                <a:solidFill>
                  <a:schemeClr val="tx1"/>
                </a:solidFill>
                <a:effectLst/>
                <a:latin typeface="Verdana" pitchFamily="45" charset="0"/>
                <a:ea typeface="ヒラギノ角ゴ Pro W3" pitchFamily="80" charset="-128"/>
              </a:rPr>
              <a:t>These are the rules</a:t>
            </a:r>
            <a:r>
              <a:rPr kumimoji="1" lang="en-US" sz="1200" kern="1200" baseline="0" dirty="0" smtClean="0">
                <a:solidFill>
                  <a:schemeClr val="tx1"/>
                </a:solidFill>
                <a:effectLst/>
                <a:latin typeface="Verdana" pitchFamily="45" charset="0"/>
                <a:ea typeface="ヒラギノ角ゴ Pro W3" pitchFamily="80" charset="-128"/>
              </a:rPr>
              <a:t> presented by our speakers here today, but they may or may not apply to your project or this particular time or you ever</a:t>
            </a:r>
          </a:p>
          <a:p>
            <a:endParaRPr kumimoji="1" lang="en-US" sz="1200" kern="1200" baseline="0" dirty="0" smtClean="0">
              <a:solidFill>
                <a:schemeClr val="tx1"/>
              </a:solidFill>
              <a:effectLst/>
              <a:latin typeface="Verdana" pitchFamily="45" charset="0"/>
              <a:ea typeface="ヒラギノ角ゴ Pro W3" pitchFamily="80" charset="-128"/>
            </a:endParaRPr>
          </a:p>
          <a:p>
            <a:r>
              <a:rPr kumimoji="1" lang="en-US" sz="1200" kern="1200" baseline="0" dirty="0" smtClean="0">
                <a:solidFill>
                  <a:schemeClr val="tx1"/>
                </a:solidFill>
                <a:effectLst/>
                <a:latin typeface="Verdana" pitchFamily="45" charset="0"/>
                <a:ea typeface="ヒラギノ角ゴ Pro W3" pitchFamily="80" charset="-128"/>
              </a:rPr>
              <a:t>Because they’re not really sure either.</a:t>
            </a:r>
            <a:endParaRPr kumimoji="1" lang="en-US" sz="1200" kern="1200" baseline="0" dirty="0" smtClean="0">
              <a:solidFill>
                <a:schemeClr val="tx1"/>
              </a:solidFill>
              <a:effectLst/>
              <a:latin typeface="Verdana" pitchFamily="45" charset="0"/>
              <a:ea typeface="ヒラギノ角ゴ Pro W3" pitchFamily="80" charset="-128"/>
            </a:endParaRP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338</a:t>
            </a:fld>
            <a:endParaRPr lang="en-US">
              <a:solidFill>
                <a:srgbClr val="000000"/>
              </a:solidFill>
            </a:endParaRPr>
          </a:p>
        </p:txBody>
      </p:sp>
    </p:spTree>
    <p:extLst>
      <p:ext uri="{BB962C8B-B14F-4D97-AF65-F5344CB8AC3E}">
        <p14:creationId xmlns:p14="http://schemas.microsoft.com/office/powerpoint/2010/main" val="1503759635"/>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baseline="0" dirty="0" smtClean="0">
                <a:solidFill>
                  <a:schemeClr val="tx1"/>
                </a:solidFill>
                <a:effectLst/>
                <a:latin typeface="Verdana" pitchFamily="45" charset="0"/>
                <a:ea typeface="ヒラギノ角ゴ Pro W3" pitchFamily="80" charset="-128"/>
              </a:rPr>
              <a:t>BUT MAYBE when you are in your own darkest moment, look back at these rules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baseline="0" dirty="0" smtClean="0">
              <a:solidFill>
                <a:schemeClr val="tx1"/>
              </a:solidFill>
              <a:effectLst/>
              <a:latin typeface="Verdana" pitchFamily="45" charset="0"/>
              <a:ea typeface="ヒラギノ角ゴ Pro W3" pitchFamily="80"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baseline="0" dirty="0" smtClean="0">
                <a:solidFill>
                  <a:schemeClr val="tx1"/>
                </a:solidFill>
                <a:effectLst/>
                <a:latin typeface="Verdana" pitchFamily="45" charset="0"/>
                <a:ea typeface="ヒラギノ角ゴ Pro W3" pitchFamily="80" charset="-128"/>
              </a:rPr>
              <a:t>See if one of these can help you of that funk</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339</a:t>
            </a:fld>
            <a:endParaRPr lang="en-US"/>
          </a:p>
        </p:txBody>
      </p:sp>
    </p:spTree>
    <p:extLst>
      <p:ext uri="{BB962C8B-B14F-4D97-AF65-F5344CB8AC3E}">
        <p14:creationId xmlns:p14="http://schemas.microsoft.com/office/powerpoint/2010/main" val="215120038"/>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most importantly, I hope you leave this session wondering what YOUR rules are, that</a:t>
            </a:r>
            <a:r>
              <a:rPr lang="en-US" baseline="0" dirty="0" smtClean="0"/>
              <a:t> you’re going to make the games only you can make</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340</a:t>
            </a:fld>
            <a:endParaRPr lang="en-US">
              <a:solidFill>
                <a:srgbClr val="000000"/>
              </a:solidFill>
            </a:endParaRPr>
          </a:p>
        </p:txBody>
      </p:sp>
    </p:spTree>
    <p:extLst>
      <p:ext uri="{BB962C8B-B14F-4D97-AF65-F5344CB8AC3E}">
        <p14:creationId xmlns:p14="http://schemas.microsoft.com/office/powerpoint/2010/main" val="3010044819"/>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a:noFill/>
        </p:spPr>
        <p:txBody>
          <a:bodyPr/>
          <a:lstStyle/>
          <a:p>
            <a:r>
              <a:rPr lang="en-US" baseline="0" dirty="0" smtClean="0"/>
              <a:t>Thanks to our very helpful advisory board contacts Amy </a:t>
            </a:r>
            <a:r>
              <a:rPr lang="en-US" baseline="0" dirty="0" err="1" smtClean="0"/>
              <a:t>Hennig</a:t>
            </a:r>
            <a:r>
              <a:rPr lang="en-US" baseline="0" dirty="0" smtClean="0"/>
              <a:t> and Soren Johnson </a:t>
            </a:r>
          </a:p>
          <a:p>
            <a:endParaRPr lang="en-US" baseline="0" dirty="0" smtClean="0"/>
          </a:p>
          <a:p>
            <a:r>
              <a:rPr lang="en-US" baseline="0" dirty="0" smtClean="0"/>
              <a:t>We’re not going to do Q&amp;A but we’ll be hanging around up here for as long as they’ll let us if you want to come ask us some questions.</a:t>
            </a:r>
          </a:p>
          <a:p>
            <a:endParaRPr lang="en-US" baseline="0" dirty="0" smtClean="0"/>
          </a:p>
          <a:p>
            <a:r>
              <a:rPr lang="en-US" baseline="0" dirty="0" smtClean="0"/>
              <a:t>Thanks everyone!</a:t>
            </a:r>
          </a:p>
          <a:p>
            <a:endParaRPr lang="en-US" baseline="0" dirty="0" smtClean="0"/>
          </a:p>
          <a:p>
            <a:endParaRPr lang="en-US" dirty="0" smtClean="0"/>
          </a:p>
          <a:p>
            <a:endParaRPr lang="en-US" baseline="0" dirty="0" smtClean="0"/>
          </a:p>
        </p:txBody>
      </p:sp>
    </p:spTree>
    <p:extLst>
      <p:ext uri="{BB962C8B-B14F-4D97-AF65-F5344CB8AC3E}">
        <p14:creationId xmlns:p14="http://schemas.microsoft.com/office/powerpoint/2010/main" val="5458723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Today</a:t>
            </a:r>
            <a:r>
              <a:rPr lang="en-US" baseline="0" dirty="0" smtClean="0"/>
              <a:t>, we will have a series of accomplished designers each tell you a rule they feel strongly about.  </a:t>
            </a:r>
          </a:p>
          <a:p>
            <a:endParaRPr lang="en-US" baseline="0" dirty="0" smtClean="0"/>
          </a:p>
          <a:p>
            <a:r>
              <a:rPr lang="en-US" baseline="0" dirty="0" smtClean="0"/>
              <a:t>A little later, Damion </a:t>
            </a:r>
            <a:r>
              <a:rPr lang="en-US" baseline="0" dirty="0" smtClean="0"/>
              <a:t>Schubert is going to remind us who are true player base is.</a:t>
            </a:r>
          </a:p>
          <a:p>
            <a:endParaRPr lang="en-US" baseline="0" dirty="0" smtClean="0"/>
          </a:p>
          <a:p>
            <a:r>
              <a:rPr lang="en-US" baseline="0" dirty="0" smtClean="0"/>
              <a:t>Christina Norman is going to show you how your assumptions about what you need out of a feature may well be wrong</a:t>
            </a:r>
          </a:p>
          <a:p>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Hal </a:t>
            </a:r>
            <a:r>
              <a:rPr lang="en-US" baseline="0" dirty="0" err="1" smtClean="0"/>
              <a:t>Barwood</a:t>
            </a:r>
            <a:r>
              <a:rPr lang="en-US" baseline="0" dirty="0" smtClean="0"/>
              <a:t> is going to suggest the way we’ve done rules in the past has been wrong</a:t>
            </a:r>
          </a:p>
          <a:p>
            <a:endParaRPr lang="en-US" baseline="0" dirty="0" smtClean="0"/>
          </a:p>
          <a:p>
            <a:r>
              <a:rPr lang="en-US" baseline="0" dirty="0" smtClean="0"/>
              <a:t>And finally Luke Muscat is going to question the very validity of…  well you’ll just have to wait for it.</a:t>
            </a:r>
          </a:p>
          <a:p>
            <a:endParaRPr lang="en-US" baseline="0" dirty="0" smtClean="0"/>
          </a:p>
          <a:p>
            <a:r>
              <a:rPr lang="en-US" baseline="0" dirty="0" smtClean="0"/>
              <a:t>BUT FIRST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28</a:t>
            </a:fld>
            <a:endParaRPr lang="en-US"/>
          </a:p>
        </p:txBody>
      </p:sp>
    </p:spTree>
    <p:extLst>
      <p:ext uri="{BB962C8B-B14F-4D97-AF65-F5344CB8AC3E}">
        <p14:creationId xmlns:p14="http://schemas.microsoft.com/office/powerpoint/2010/main" val="3424547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p:txBody>
          <a:bodyPr/>
          <a:lstStyle/>
          <a:p>
            <a:r>
              <a:rPr lang="en-US" dirty="0" smtClean="0"/>
              <a:t>First</a:t>
            </a:r>
            <a:r>
              <a:rPr lang="en-US" baseline="0" dirty="0" smtClean="0"/>
              <a:t> off, Chelsea Howe is going to tell you how you may be thinking of things at the wrong scale</a:t>
            </a:r>
          </a:p>
          <a:p>
            <a:endParaRPr lang="en-US" baseline="0" dirty="0" smtClean="0"/>
          </a:p>
          <a:p>
            <a:endParaRPr lang="en-US" baseline="0" dirty="0" smtClean="0"/>
          </a:p>
          <a:p>
            <a:r>
              <a:rPr lang="en-US" dirty="0" smtClean="0"/>
              <a:t>Chelsea likes making games that make a </a:t>
            </a:r>
            <a:r>
              <a:rPr lang="en-US" dirty="0" smtClean="0"/>
              <a:t>difference. </a:t>
            </a:r>
            <a:r>
              <a:rPr lang="en-US" dirty="0" smtClean="0"/>
              <a:t>She's currently </a:t>
            </a:r>
            <a:r>
              <a:rPr lang="en-US" dirty="0" err="1" smtClean="0"/>
              <a:t>Owlchemy</a:t>
            </a:r>
            <a:r>
              <a:rPr lang="en-US" dirty="0" smtClean="0"/>
              <a:t> Labs' creative </a:t>
            </a:r>
            <a:r>
              <a:rPr lang="en-US" dirty="0" err="1" smtClean="0"/>
              <a:t>producteur</a:t>
            </a:r>
            <a:r>
              <a:rPr lang="en-US" dirty="0" smtClean="0"/>
              <a:t> and owl overseer and co-founder of the Queerness and Games Conference. Previously, she's worked at EA, </a:t>
            </a:r>
            <a:r>
              <a:rPr lang="en-US" dirty="0" err="1" smtClean="0"/>
              <a:t>TinyCo</a:t>
            </a:r>
            <a:r>
              <a:rPr lang="en-US" dirty="0" smtClean="0"/>
              <a:t>, </a:t>
            </a:r>
            <a:r>
              <a:rPr lang="en-US" dirty="0" err="1" smtClean="0"/>
              <a:t>SuperBetter</a:t>
            </a:r>
            <a:r>
              <a:rPr lang="en-US" dirty="0" smtClean="0"/>
              <a:t> Labs, and Zynga, experimenting with F2P and consulting on playful experiences. By night Chelsea designs award-winning indie games, runs game jams, and teaches students at places like Coder Dojo and California College of the Arts. Her recognitions include Forbes 30 Under 30 in Games, Fortune's 10 Powerful Women in Games, and Fast Company's 100 Most Creative People in Business.</a:t>
            </a: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Tree>
    <p:extLst>
      <p:ext uri="{BB962C8B-B14F-4D97-AF65-F5344CB8AC3E}">
        <p14:creationId xmlns:p14="http://schemas.microsoft.com/office/powerpoint/2010/main" val="4201389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a:noFill/>
        </p:spPr>
        <p:txBody>
          <a:bodyPr/>
          <a:lstStyle/>
          <a:p>
            <a:r>
              <a:rPr lang="en-US" baseline="0" dirty="0" smtClean="0"/>
              <a:t>This one is up on the vault but not, as of yet, free to view.  </a:t>
            </a:r>
            <a:r>
              <a:rPr lang="en-US" baseline="0" dirty="0" smtClean="0"/>
              <a:t>But the slides are there!  And hopefully it will be free too… soon…</a:t>
            </a:r>
            <a:endParaRPr lang="en-US" baseline="0" dirty="0" smtClean="0"/>
          </a:p>
          <a:p>
            <a:endParaRPr lang="en-US" baseline="0" dirty="0" smtClean="0"/>
          </a:p>
          <a:p>
            <a:endParaRPr lang="en-US" baseline="0" dirty="0" smtClean="0"/>
          </a:p>
          <a:p>
            <a:endParaRPr lang="en-US" baseline="0" dirty="0" smtClean="0"/>
          </a:p>
          <a:p>
            <a:endParaRPr lang="en-US" baseline="0" dirty="0" smtClean="0"/>
          </a:p>
        </p:txBody>
      </p:sp>
    </p:spTree>
    <p:extLst>
      <p:ext uri="{BB962C8B-B14F-4D97-AF65-F5344CB8AC3E}">
        <p14:creationId xmlns:p14="http://schemas.microsoft.com/office/powerpoint/2010/main" val="18577525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I’m</a:t>
            </a:r>
            <a:r>
              <a:rPr lang="en-US" baseline="0" dirty="0" smtClean="0"/>
              <a:t> going to talk about one of my favorite topics of all times: fractals.  My rule, broadly, is “Design by Fractal” though as you’ll see fractals are an all around wonderful way to conceptualize, communicate, and create games.</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30</a:t>
            </a:fld>
            <a:endParaRPr lang="en-US">
              <a:solidFill>
                <a:srgbClr val="000000"/>
              </a:solidFill>
            </a:endParaRPr>
          </a:p>
        </p:txBody>
      </p:sp>
    </p:spTree>
    <p:extLst>
      <p:ext uri="{BB962C8B-B14F-4D97-AF65-F5344CB8AC3E}">
        <p14:creationId xmlns:p14="http://schemas.microsoft.com/office/powerpoint/2010/main" val="35912311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a:t>
            </a:r>
            <a:r>
              <a:rPr lang="en-US" baseline="0" dirty="0" smtClean="0"/>
              <a:t> so w</a:t>
            </a:r>
            <a:r>
              <a:rPr lang="en-US" dirty="0" smtClean="0"/>
              <a:t>hy fractals?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31</a:t>
            </a:fld>
            <a:endParaRPr lang="en-US">
              <a:solidFill>
                <a:srgbClr val="000000"/>
              </a:solidFill>
            </a:endParaRPr>
          </a:p>
        </p:txBody>
      </p:sp>
    </p:spTree>
    <p:extLst>
      <p:ext uri="{BB962C8B-B14F-4D97-AF65-F5344CB8AC3E}">
        <p14:creationId xmlns:p14="http://schemas.microsoft.com/office/powerpoint/2010/main" val="12707318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Our human brains are hard-wired to find patterns. Patterns help us cluster and predict the constant flow of data streaming into our brains. They let us survive and act and optimize our performance in an otherwise overwhelming world.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32</a:t>
            </a:fld>
            <a:endParaRPr lang="en-US">
              <a:solidFill>
                <a:srgbClr val="000000"/>
              </a:solidFill>
            </a:endParaRPr>
          </a:p>
        </p:txBody>
      </p:sp>
    </p:spTree>
    <p:extLst>
      <p:ext uri="{BB962C8B-B14F-4D97-AF65-F5344CB8AC3E}">
        <p14:creationId xmlns:p14="http://schemas.microsoft.com/office/powerpoint/2010/main" val="12272849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Some patterns are easier to see than others. Songs have choruses, verses, bridges. Novels have the</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three act structure and hero’s journeys</a:t>
            </a: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 Politics ebb and flow, conservative to liberal and back again.</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33</a:t>
            </a:fld>
            <a:endParaRPr lang="en-US">
              <a:solidFill>
                <a:srgbClr val="000000"/>
              </a:solidFill>
            </a:endParaRPr>
          </a:p>
        </p:txBody>
      </p:sp>
    </p:spTree>
    <p:extLst>
      <p:ext uri="{BB962C8B-B14F-4D97-AF65-F5344CB8AC3E}">
        <p14:creationId xmlns:p14="http://schemas.microsoft.com/office/powerpoint/2010/main" val="6272883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But games aren’t simple nor linear entities. They are vast and complex systems, multi-faceted, multi-layered.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34</a:t>
            </a:fld>
            <a:endParaRPr lang="en-US">
              <a:solidFill>
                <a:srgbClr val="000000"/>
              </a:solidFill>
            </a:endParaRPr>
          </a:p>
        </p:txBody>
      </p:sp>
    </p:spTree>
    <p:extLst>
      <p:ext uri="{BB962C8B-B14F-4D97-AF65-F5344CB8AC3E}">
        <p14:creationId xmlns:p14="http://schemas.microsoft.com/office/powerpoint/2010/main" val="18562451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Even games with the simplest underpinnings can have vast and</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unpredictable results.</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35</a:t>
            </a:fld>
            <a:endParaRPr lang="en-US">
              <a:solidFill>
                <a:srgbClr val="000000"/>
              </a:solidFill>
            </a:endParaRPr>
          </a:p>
        </p:txBody>
      </p:sp>
    </p:spTree>
    <p:extLst>
      <p:ext uri="{BB962C8B-B14F-4D97-AF65-F5344CB8AC3E}">
        <p14:creationId xmlns:p14="http://schemas.microsoft.com/office/powerpoint/2010/main" val="41756708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And that’s the beauty of fractals, too.</a:t>
            </a:r>
          </a:p>
          <a:p>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a:p>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Fractals are patterns that exist across scale</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a:t>
            </a: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that describe infinite systems. The defining property of a fractal is that it is self-similar – that is, you</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can see the same basic shapes and patterns no matter how far you zoom in or out – and often where you look.</a:t>
            </a:r>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36</a:t>
            </a:fld>
            <a:endParaRPr lang="en-US">
              <a:solidFill>
                <a:srgbClr val="000000"/>
              </a:solidFill>
            </a:endParaRPr>
          </a:p>
        </p:txBody>
      </p:sp>
    </p:spTree>
    <p:extLst>
      <p:ext uri="{BB962C8B-B14F-4D97-AF65-F5344CB8AC3E}">
        <p14:creationId xmlns:p14="http://schemas.microsoft.com/office/powerpoint/2010/main" val="907735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And all of that infinite</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complexity comes from one tiny little set of variables.</a:t>
            </a:r>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All fractals have an equation, an algorithm, that defines their repeating patterns. This</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simple equations here generates the </a:t>
            </a:r>
            <a:r>
              <a:rPr kumimoji="1" lang="en-US" sz="1200" kern="1200" baseline="0" dirty="0" err="1" smtClean="0">
                <a:solidFill>
                  <a:schemeClr val="tx1"/>
                </a:solidFill>
                <a:latin typeface="Verdana" pitchFamily="45" charset="0"/>
                <a:ea typeface="ヒラギノ角ゴ Pro W3" pitchFamily="80" charset="-128"/>
                <a:cs typeface="ヒラギノ角ゴ Pro W3" pitchFamily="80" charset="-128"/>
              </a:rPr>
              <a:t>Mandlebrot</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fractal. </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That single algorithm feeds back in on itself, multiplying onward, outward, upward. With just one underlying and foundational set of variables, an infinite and beautifully</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resonant pattern emerges.</a:t>
            </a:r>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37</a:t>
            </a:fld>
            <a:endParaRPr lang="en-US">
              <a:solidFill>
                <a:srgbClr val="000000"/>
              </a:solidFill>
            </a:endParaRPr>
          </a:p>
        </p:txBody>
      </p:sp>
    </p:spTree>
    <p:extLst>
      <p:ext uri="{BB962C8B-B14F-4D97-AF65-F5344CB8AC3E}">
        <p14:creationId xmlns:p14="http://schemas.microsoft.com/office/powerpoint/2010/main" val="38444864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And ultimately, that is exactly what we want with our games. We</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want coherent design across massive, interrelated systems.</a:t>
            </a:r>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38</a:t>
            </a:fld>
            <a:endParaRPr lang="en-US">
              <a:solidFill>
                <a:srgbClr val="000000"/>
              </a:solidFill>
            </a:endParaRPr>
          </a:p>
        </p:txBody>
      </p:sp>
    </p:spTree>
    <p:extLst>
      <p:ext uri="{BB962C8B-B14F-4D97-AF65-F5344CB8AC3E}">
        <p14:creationId xmlns:p14="http://schemas.microsoft.com/office/powerpoint/2010/main" val="25063201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This mean your</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vision needs to be that algorithm. Everything in the game needs to stem from that core identity. </a:t>
            </a:r>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We use a bunch of different terms for it:</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a vision statement, a 1-liner, an X statement. But at its heart, it’s the aggregate of values from which the rest of your game can be derived.</a:t>
            </a:r>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39</a:t>
            </a:fld>
            <a:endParaRPr lang="en-US">
              <a:solidFill>
                <a:srgbClr val="000000"/>
              </a:solidFill>
            </a:endParaRPr>
          </a:p>
        </p:txBody>
      </p:sp>
    </p:spTree>
    <p:extLst>
      <p:ext uri="{BB962C8B-B14F-4D97-AF65-F5344CB8AC3E}">
        <p14:creationId xmlns:p14="http://schemas.microsoft.com/office/powerpoint/2010/main" val="2363480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So why </a:t>
            </a:r>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do we care about rules?</a:t>
            </a:r>
          </a:p>
          <a:p>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 </a:t>
            </a:r>
          </a:p>
          <a:p>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Well as game designers </a:t>
            </a:r>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our job </a:t>
            </a:r>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is making rules.  </a:t>
            </a:r>
          </a:p>
          <a:p>
            <a:endPar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endParaRPr>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4</a:t>
            </a:fld>
            <a:endParaRPr lang="en-US"/>
          </a:p>
        </p:txBody>
      </p:sp>
    </p:spTree>
    <p:extLst>
      <p:ext uri="{BB962C8B-B14F-4D97-AF65-F5344CB8AC3E}">
        <p14:creationId xmlns:p14="http://schemas.microsoft.com/office/powerpoint/2010/main" val="8987448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Usually we designers go a step farther and define a set of keystones;</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those become the variables within our algorithm.</a:t>
            </a:r>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The clearer those pillars, the better we empower our teams to bring the game to life at whatever scale they’re working at. If your team can really </a:t>
            </a:r>
            <a:r>
              <a:rPr kumimoji="1" lang="en-US" sz="1200" kern="1200" dirty="0" err="1" smtClean="0">
                <a:solidFill>
                  <a:schemeClr val="tx1"/>
                </a:solidFill>
                <a:latin typeface="Verdana" pitchFamily="45" charset="0"/>
                <a:ea typeface="ヒラギノ角ゴ Pro W3" pitchFamily="80" charset="-128"/>
                <a:cs typeface="ヒラギノ角ゴ Pro W3" pitchFamily="80" charset="-128"/>
              </a:rPr>
              <a:t>grok</a:t>
            </a: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 the algorithm, they can generate code,</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content, and creativity without designers always looming over them. </a:t>
            </a:r>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40</a:t>
            </a:fld>
            <a:endParaRPr lang="en-US">
              <a:solidFill>
                <a:srgbClr val="000000"/>
              </a:solidFill>
            </a:endParaRPr>
          </a:p>
        </p:txBody>
      </p:sp>
    </p:spTree>
    <p:extLst>
      <p:ext uri="{BB962C8B-B14F-4D97-AF65-F5344CB8AC3E}">
        <p14:creationId xmlns:p14="http://schemas.microsoft.com/office/powerpoint/2010/main" val="15982953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So there’s the theory. Let’s see a</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few examples of how it plays out in reality. </a:t>
            </a:r>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41</a:t>
            </a:fld>
            <a:endParaRPr lang="en-US">
              <a:solidFill>
                <a:srgbClr val="000000"/>
              </a:solidFill>
            </a:endParaRPr>
          </a:p>
        </p:txBody>
      </p:sp>
    </p:spTree>
    <p:extLst>
      <p:ext uri="{BB962C8B-B14F-4D97-AF65-F5344CB8AC3E}">
        <p14:creationId xmlns:p14="http://schemas.microsoft.com/office/powerpoint/2010/main" val="1137708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Fractals help when conveying information to players</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and swiftly teaching them the core components of your system.</a:t>
            </a:r>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42</a:t>
            </a:fld>
            <a:endParaRPr lang="en-US">
              <a:solidFill>
                <a:srgbClr val="000000"/>
              </a:solidFill>
            </a:endParaRPr>
          </a:p>
        </p:txBody>
      </p:sp>
    </p:spTree>
    <p:extLst>
      <p:ext uri="{BB962C8B-B14F-4D97-AF65-F5344CB8AC3E}">
        <p14:creationId xmlns:p14="http://schemas.microsoft.com/office/powerpoint/2010/main" val="21476355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A dominant learning paradigm is scaffolding, where you teach a small concept, practice it until mastery, and then build</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off that smaller concept</a:t>
            </a: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 into a bigger concept which feeds into a bigger concept. Learning fractals.</a:t>
            </a:r>
          </a:p>
          <a:p>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43</a:t>
            </a:fld>
            <a:endParaRPr lang="en-US">
              <a:solidFill>
                <a:srgbClr val="000000"/>
              </a:solidFill>
            </a:endParaRPr>
          </a:p>
        </p:txBody>
      </p:sp>
    </p:spTree>
    <p:extLst>
      <p:ext uri="{BB962C8B-B14F-4D97-AF65-F5344CB8AC3E}">
        <p14:creationId xmlns:p14="http://schemas.microsoft.com/office/powerpoint/2010/main" val="37361147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For Family Guy we started by teaching players about a single item - how to get it and use it. Then we introduced characters, who needed multiple items. Then we focused on districts, which held multiple characters. And finally, we showed them the meta game, which involved a multi-district</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a:t>
            </a:r>
            <a:r>
              <a:rPr kumimoji="1" lang="en-US" sz="1200" kern="1200" baseline="0" dirty="0" err="1" smtClean="0">
                <a:solidFill>
                  <a:schemeClr val="tx1"/>
                </a:solidFill>
                <a:latin typeface="Verdana" pitchFamily="45" charset="0"/>
                <a:ea typeface="ヒラギノ角ゴ Pro W3" pitchFamily="80" charset="-128"/>
                <a:cs typeface="ヒラギノ角ゴ Pro W3" pitchFamily="80" charset="-128"/>
              </a:rPr>
              <a:t>stroyline</a:t>
            </a: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 We</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started at the most immediate level of the fractal and zoomed out over time.</a:t>
            </a:r>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44</a:t>
            </a:fld>
            <a:endParaRPr lang="en-US">
              <a:solidFill>
                <a:srgbClr val="000000"/>
              </a:solidFill>
            </a:endParaRPr>
          </a:p>
        </p:txBody>
      </p:sp>
    </p:spTree>
    <p:extLst>
      <p:ext uri="{BB962C8B-B14F-4D97-AF65-F5344CB8AC3E}">
        <p14:creationId xmlns:p14="http://schemas.microsoft.com/office/powerpoint/2010/main" val="21605138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There’s also</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a:t>
            </a: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something magical that happens when players feel that order</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of magnitude change</a:t>
            </a: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 There’s a moment of awe</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a:t>
            </a: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when your mental</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model suddenly shifts, expands, or breaks entirely</a:t>
            </a: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 The possibility space is forever altered. Your conception of the world changes. Fractals invite the sublime. </a:t>
            </a:r>
          </a:p>
          <a:p>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a:p>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We can use those scale shifts to our advantage to evoke those</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more complex feelings in our players.</a:t>
            </a:r>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45</a:t>
            </a:fld>
            <a:endParaRPr lang="en-US">
              <a:solidFill>
                <a:srgbClr val="000000"/>
              </a:solidFill>
            </a:endParaRPr>
          </a:p>
        </p:txBody>
      </p:sp>
    </p:spTree>
    <p:extLst>
      <p:ext uri="{BB962C8B-B14F-4D97-AF65-F5344CB8AC3E}">
        <p14:creationId xmlns:p14="http://schemas.microsoft.com/office/powerpoint/2010/main" val="37265660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At the end of our indie game, Scaling the Sky, players wind up ascending so far into the sky that they pop</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out of </a:t>
            </a: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the ocean, right back where they started. It was fascinating watching</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people’s expression on our </a:t>
            </a: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Let’s Plays when they realize they’ve looped around,</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when they understand their Mobius world, their repeating pattern.</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46</a:t>
            </a:fld>
            <a:endParaRPr lang="en-US">
              <a:solidFill>
                <a:srgbClr val="000000"/>
              </a:solidFill>
            </a:endParaRPr>
          </a:p>
        </p:txBody>
      </p:sp>
    </p:spTree>
    <p:extLst>
      <p:ext uri="{BB962C8B-B14F-4D97-AF65-F5344CB8AC3E}">
        <p14:creationId xmlns:p14="http://schemas.microsoft.com/office/powerpoint/2010/main" val="7435568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And of course, powerful emotions aren’t just useful to players, but</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stakeholders too. </a:t>
            </a:r>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47</a:t>
            </a:fld>
            <a:endParaRPr lang="en-US">
              <a:solidFill>
                <a:srgbClr val="000000"/>
              </a:solidFill>
            </a:endParaRPr>
          </a:p>
        </p:txBody>
      </p:sp>
    </p:spTree>
    <p:extLst>
      <p:ext uri="{BB962C8B-B14F-4D97-AF65-F5344CB8AC3E}">
        <p14:creationId xmlns:p14="http://schemas.microsoft.com/office/powerpoint/2010/main" val="14128876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Here’s the pitch we used for a game called </a:t>
            </a:r>
            <a:r>
              <a:rPr kumimoji="1" lang="en-US" sz="1200" kern="1200" dirty="0" err="1" smtClean="0">
                <a:solidFill>
                  <a:schemeClr val="tx1"/>
                </a:solidFill>
                <a:latin typeface="Verdana" pitchFamily="45" charset="0"/>
                <a:ea typeface="ヒラギノ角ゴ Pro W3" pitchFamily="80" charset="-128"/>
                <a:cs typeface="ヒラギノ角ゴ Pro W3" pitchFamily="80" charset="-128"/>
              </a:rPr>
              <a:t>CityStream</a:t>
            </a: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 See</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if you can follow the fractal. </a:t>
            </a:r>
          </a:p>
          <a:p>
            <a:endPar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endParaRPr>
          </a:p>
          <a:p>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In City</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Stream,</a:t>
            </a: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 every person in a twitch chat</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becomes a little dot in the world.</a:t>
            </a:r>
          </a:p>
          <a:p>
            <a:endPar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endParaRPr>
          </a:p>
          <a:p>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Each dot can gather resources to help build this tower, trying to level it up so it can reach the moon.</a:t>
            </a:r>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a:p>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a:p>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And this tower is actually just one structure in a bigger city</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that players build and customize and defend over time.</a:t>
            </a:r>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48</a:t>
            </a:fld>
            <a:endParaRPr lang="en-US">
              <a:solidFill>
                <a:srgbClr val="000000"/>
              </a:solidFill>
            </a:endParaRPr>
          </a:p>
        </p:txBody>
      </p:sp>
    </p:spTree>
    <p:extLst>
      <p:ext uri="{BB962C8B-B14F-4D97-AF65-F5344CB8AC3E}">
        <p14:creationId xmlns:p14="http://schemas.microsoft.com/office/powerpoint/2010/main" val="29913963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And that whole city they’re working on?</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That’s just </a:t>
            </a: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one city, on one channel, and in fact any streamer</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on </a:t>
            </a: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Twitch can launch their own city against someone else’s in massive territorial battles for ultimate glory. </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49</a:t>
            </a:fld>
            <a:endParaRPr lang="en-US">
              <a:solidFill>
                <a:srgbClr val="000000"/>
              </a:solidFill>
            </a:endParaRPr>
          </a:p>
        </p:txBody>
      </p:sp>
    </p:spTree>
    <p:extLst>
      <p:ext uri="{BB962C8B-B14F-4D97-AF65-F5344CB8AC3E}">
        <p14:creationId xmlns:p14="http://schemas.microsoft.com/office/powerpoint/2010/main" val="2966653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baseline="0" dirty="0" smtClean="0">
                <a:solidFill>
                  <a:schemeClr val="tx1"/>
                </a:solidFill>
                <a:effectLst/>
                <a:latin typeface="Verdana" pitchFamily="45" charset="0"/>
                <a:ea typeface="ヒラギノ角ゴ Pro W3" pitchFamily="80" charset="-128"/>
                <a:cs typeface="ヒラギノ角ゴ Pro W3" pitchFamily="80" charset="-128"/>
              </a:rPr>
              <a:t>We like games, after all, that’s why we are here.  </a:t>
            </a:r>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Many</a:t>
            </a:r>
            <a:r>
              <a:rPr kumimoji="1" lang="en-US" sz="1200" kern="1200" baseline="0" dirty="0" smtClean="0">
                <a:solidFill>
                  <a:schemeClr val="tx1"/>
                </a:solidFill>
                <a:effectLst/>
                <a:latin typeface="Verdana" pitchFamily="45" charset="0"/>
                <a:ea typeface="ヒラギノ角ゴ Pro W3" pitchFamily="80" charset="-128"/>
                <a:cs typeface="ヒラギノ角ゴ Pro W3" pitchFamily="80" charset="-128"/>
              </a:rPr>
              <a:t> of us like the knowableness of rules in a game – they make it work – they make it fair.  </a:t>
            </a:r>
            <a:endPar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smtClean="0">
              <a:solidFill>
                <a:schemeClr val="tx1"/>
              </a:solidFill>
              <a:effectLst/>
              <a:latin typeface="Verdana" pitchFamily="45" charset="0"/>
              <a:ea typeface="ヒラギノ角ゴ Pro W3" pitchFamily="80"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effectLst/>
                <a:latin typeface="Verdana" pitchFamily="45" charset="0"/>
                <a:ea typeface="ヒラギノ角ゴ Pro W3" pitchFamily="80" charset="-128"/>
              </a:rPr>
              <a:t>Like in the game of</a:t>
            </a:r>
            <a:r>
              <a:rPr kumimoji="1" lang="en-US" sz="1200" kern="1200" baseline="0" dirty="0" smtClean="0">
                <a:solidFill>
                  <a:schemeClr val="tx1"/>
                </a:solidFill>
                <a:effectLst/>
                <a:latin typeface="Verdana" pitchFamily="45" charset="0"/>
                <a:ea typeface="ヒラギノ角ゴ Pro W3" pitchFamily="80" charset="-128"/>
              </a:rPr>
              <a:t> Bridge, we like the fixedness of who goes in what order, of how you bid, and how you win contracts.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baseline="0" dirty="0" smtClean="0">
              <a:solidFill>
                <a:schemeClr val="tx1"/>
              </a:solidFill>
              <a:effectLst/>
              <a:latin typeface="Verdana" pitchFamily="45" charset="0"/>
              <a:ea typeface="ヒラギノ角ゴ Pro W3" pitchFamily="80"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baseline="0" dirty="0" smtClean="0">
                <a:solidFill>
                  <a:schemeClr val="tx1"/>
                </a:solidFill>
                <a:effectLst/>
                <a:latin typeface="Verdana" pitchFamily="45" charset="0"/>
                <a:ea typeface="ヒラギノ角ゴ Pro W3" pitchFamily="80" charset="-128"/>
              </a:rPr>
              <a:t>And it’s always clear cut who wins or who loses.  Because of those rules.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5</a:t>
            </a:fld>
            <a:endParaRPr lang="en-US"/>
          </a:p>
        </p:txBody>
      </p:sp>
    </p:spTree>
    <p:extLst>
      <p:ext uri="{BB962C8B-B14F-4D97-AF65-F5344CB8AC3E}">
        <p14:creationId xmlns:p14="http://schemas.microsoft.com/office/powerpoint/2010/main" val="37220639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When we subvert expectations</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w</a:t>
            </a: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e jokingly say “mind-blown”, </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but that’s exactly what we’re doing: disrupting mental models. Changing people’s schema. </a:t>
            </a:r>
          </a:p>
          <a:p>
            <a:endPar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endParaRPr>
          </a:p>
          <a:p>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When you pitch, you WANT to blow people’s minds. Designing with fractals means asking what your game would be like if you ramped it up another level, if you zoomed out one more order of magnitude. If you looked to the left and discovered a second, self-similar branch of the system.</a:t>
            </a:r>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50</a:t>
            </a:fld>
            <a:endParaRPr lang="en-US">
              <a:solidFill>
                <a:srgbClr val="000000"/>
              </a:solidFill>
            </a:endParaRPr>
          </a:p>
        </p:txBody>
      </p:sp>
    </p:spTree>
    <p:extLst>
      <p:ext uri="{BB962C8B-B14F-4D97-AF65-F5344CB8AC3E}">
        <p14:creationId xmlns:p14="http://schemas.microsoft.com/office/powerpoint/2010/main" val="22906092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And fractals don’t just engage people</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a:t>
            </a: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in the moment. </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I also use fractals for virtually any element that can hold a player’s attention - narrative, difficulty, level unlocks, marketing, content releases</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51</a:t>
            </a:fld>
            <a:endParaRPr lang="en-US">
              <a:solidFill>
                <a:srgbClr val="000000"/>
              </a:solidFill>
            </a:endParaRPr>
          </a:p>
        </p:txBody>
      </p:sp>
    </p:spTree>
    <p:extLst>
      <p:ext uri="{BB962C8B-B14F-4D97-AF65-F5344CB8AC3E}">
        <p14:creationId xmlns:p14="http://schemas.microsoft.com/office/powerpoint/2010/main" val="3398334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A narrative fractal might start with a single line of dialogue or flavor text. Then conversations, then quests, then story arcs, and finally the entire hero’s journey. </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For content releases you might have daily bug fixes, bi-weekly challenges, weekly quests, monthly feature additions, and quarterly expansions.</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Go ahead – any area of your game, anything whatsoever,</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use fractals to think about how it scales: either over time, in size or scope, or level of attention. Where are your gaps? </a:t>
            </a:r>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52</a:t>
            </a:fld>
            <a:endParaRPr lang="en-US">
              <a:solidFill>
                <a:srgbClr val="000000"/>
              </a:solidFill>
            </a:endParaRPr>
          </a:p>
        </p:txBody>
      </p:sp>
    </p:spTree>
    <p:extLst>
      <p:ext uri="{BB962C8B-B14F-4D97-AF65-F5344CB8AC3E}">
        <p14:creationId xmlns:p14="http://schemas.microsoft.com/office/powerpoint/2010/main" val="16074912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I know we all love </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design documentation, and that’s another area where fractal like structures are well utilized.</a:t>
            </a:r>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53</a:t>
            </a:fld>
            <a:endParaRPr lang="en-US">
              <a:solidFill>
                <a:srgbClr val="000000"/>
              </a:solidFill>
            </a:endParaRPr>
          </a:p>
        </p:txBody>
      </p:sp>
    </p:spTree>
    <p:extLst>
      <p:ext uri="{BB962C8B-B14F-4D97-AF65-F5344CB8AC3E}">
        <p14:creationId xmlns:p14="http://schemas.microsoft.com/office/powerpoint/2010/main" val="42701049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You have the one-liner, the elevator pitch, the one-pager.</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Then there’s</a:t>
            </a: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 the concept deck, the systems doc, all the way to the oft</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-lamented design bible or wiki</a:t>
            </a: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  Thinking of them all</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as the same basic entity, just at scale, helps me keep the ideas consistent throughout. And remembering that different people on a team work at different levels of the fractal helps me figure out the most useful way to talk to them. The global exec team needs the one-liner. The technical artist needs their subset of the design bible.</a:t>
            </a:r>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a:p>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a:p>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(I’ve also noticed some people have a ‘default scale’ when they think up ideas - I tend to revert to a concept doc; find the scale you’re comfortable at and then practice scaling up or down).</a:t>
            </a:r>
            <a:endParaRPr lang="en-US" dirty="0" smtClean="0"/>
          </a:p>
          <a:p>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54</a:t>
            </a:fld>
            <a:endParaRPr lang="en-US">
              <a:solidFill>
                <a:srgbClr val="000000"/>
              </a:solidFill>
            </a:endParaRPr>
          </a:p>
        </p:txBody>
      </p:sp>
    </p:spTree>
    <p:extLst>
      <p:ext uri="{BB962C8B-B14F-4D97-AF65-F5344CB8AC3E}">
        <p14:creationId xmlns:p14="http://schemas.microsoft.com/office/powerpoint/2010/main" val="10769402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The good news is that fractals aren’t just good for communicating your own IP, but for understanding other IP as well. If you’re aware of patterns across scale, you can identify the keystones of other identities – other brands, franchises, experiences. </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55</a:t>
            </a:fld>
            <a:endParaRPr lang="en-US">
              <a:solidFill>
                <a:srgbClr val="000000"/>
              </a:solidFill>
            </a:endParaRPr>
          </a:p>
        </p:txBody>
      </p:sp>
    </p:spTree>
    <p:extLst>
      <p:ext uri="{BB962C8B-B14F-4D97-AF65-F5344CB8AC3E}">
        <p14:creationId xmlns:p14="http://schemas.microsoft.com/office/powerpoint/2010/main" val="15037545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I’ve designed for many different licensors and IPs</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and unlike most folks I love that work. </a:t>
            </a: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Because, again, when you can see that pattern, you are empowered to use it in new, unexpected ways.  </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56</a:t>
            </a:fld>
            <a:endParaRPr lang="en-US">
              <a:solidFill>
                <a:srgbClr val="000000"/>
              </a:solidFill>
            </a:endParaRPr>
          </a:p>
        </p:txBody>
      </p:sp>
    </p:spTree>
    <p:extLst>
      <p:ext uri="{BB962C8B-B14F-4D97-AF65-F5344CB8AC3E}">
        <p14:creationId xmlns:p14="http://schemas.microsoft.com/office/powerpoint/2010/main" val="31051591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Once you’ve seen the consistent themes in a celebrity’s twitter feed, </a:t>
            </a:r>
            <a:r>
              <a:rPr kumimoji="1" lang="en-US" sz="1200" kern="1200" dirty="0" err="1" smtClean="0">
                <a:solidFill>
                  <a:schemeClr val="tx1"/>
                </a:solidFill>
                <a:latin typeface="Verdana" pitchFamily="45" charset="0"/>
                <a:ea typeface="ヒラギノ角ゴ Pro W3" pitchFamily="80" charset="-128"/>
                <a:cs typeface="ヒラギノ角ゴ Pro W3" pitchFamily="80" charset="-128"/>
              </a:rPr>
              <a:t>instagram</a:t>
            </a: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 interviews, concerts, filmography, you understand how to infuse that identity into a game.</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**Specific Example + Talk about Trust/Bonding/Faith in external partnerships when you can echo their values back to them**</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57</a:t>
            </a:fld>
            <a:endParaRPr lang="en-US">
              <a:solidFill>
                <a:srgbClr val="000000"/>
              </a:solidFill>
            </a:endParaRPr>
          </a:p>
        </p:txBody>
      </p:sp>
    </p:spTree>
    <p:extLst>
      <p:ext uri="{BB962C8B-B14F-4D97-AF65-F5344CB8AC3E}">
        <p14:creationId xmlns:p14="http://schemas.microsoft.com/office/powerpoint/2010/main" val="18034635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And of course, this isn’t just about seeing the current patterns, but looking at how they’ve changed over time. Because once you understand the way something HAS changed, you’re better able to predict how it WILL change.</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58</a:t>
            </a:fld>
            <a:endParaRPr lang="en-US">
              <a:solidFill>
                <a:srgbClr val="000000"/>
              </a:solidFill>
            </a:endParaRPr>
          </a:p>
        </p:txBody>
      </p:sp>
    </p:spTree>
    <p:extLst>
      <p:ext uri="{BB962C8B-B14F-4D97-AF65-F5344CB8AC3E}">
        <p14:creationId xmlns:p14="http://schemas.microsoft.com/office/powerpoint/2010/main" val="34940370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When my UX designer and I were coming up with early concepts, we found a curious trend. We saw that despite mobile gamers complaining about a lack of real gameplay - which meant in almost every case moment to moment control and input and strategy - they would almost always use an ‘automate’ button for that gameplay as soon as it was provided. We saw idle games becoming increasingly popular on flash portals and just starting to leak into the apple charts - games that for the most part play themselves. We saw an overall shift of player attention from the moment to moment interactions to the meta game.</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59</a:t>
            </a:fld>
            <a:endParaRPr lang="en-US">
              <a:solidFill>
                <a:srgbClr val="000000"/>
              </a:solidFill>
            </a:endParaRPr>
          </a:p>
        </p:txBody>
      </p:sp>
    </p:spTree>
    <p:extLst>
      <p:ext uri="{BB962C8B-B14F-4D97-AF65-F5344CB8AC3E}">
        <p14:creationId xmlns:p14="http://schemas.microsoft.com/office/powerpoint/2010/main" val="305298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in a more complex game, like Diplomacy, the rules becomes harder to understand, and many house rules may exist.</a:t>
            </a:r>
          </a:p>
          <a:p>
            <a:endParaRPr lang="en-US" baseline="0" dirty="0" smtClean="0"/>
          </a:p>
          <a:p>
            <a:r>
              <a:rPr lang="en-US" baseline="0" dirty="0" smtClean="0"/>
              <a:t>But before playing , you agree on what the rules are and so by the time you are playing, hopefully, everyone agrees on how things work.</a:t>
            </a:r>
          </a:p>
          <a:p>
            <a:endParaRPr lang="en-US" baseline="0" dirty="0" smtClean="0"/>
          </a:p>
          <a:p>
            <a:r>
              <a:rPr lang="en-US" baseline="0" dirty="0" smtClean="0"/>
              <a:t>Even when they are losing, a player will admit the rules are important.  No one likes someone who changes the rules depending on whether they are winning or losing.</a:t>
            </a:r>
            <a:endParaRPr lang="en-US" baseline="0" dirty="0" smtClean="0"/>
          </a:p>
          <a:p>
            <a:endParaRPr lang="en-US" baseline="0" dirty="0" smtClean="0"/>
          </a:p>
          <a:p>
            <a:r>
              <a:rPr lang="en-US" baseline="0" dirty="0" smtClean="0"/>
              <a:t>We game designers may even appreciate the rules in areas outside of gaming…</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6</a:t>
            </a:fld>
            <a:endParaRPr lang="en-US"/>
          </a:p>
        </p:txBody>
      </p:sp>
    </p:spTree>
    <p:extLst>
      <p:ext uri="{BB962C8B-B14F-4D97-AF65-F5344CB8AC3E}">
        <p14:creationId xmlns:p14="http://schemas.microsoft.com/office/powerpoint/2010/main" val="29038031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In this case, we saw a broad, general algorithm playing out in many different areas. I mentioned fractals aren’t just about scale; they’re spatial</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as well. By seeing a pattern in one area of entertainment, we figured we could apply it to *our* area of entertainment.</a:t>
            </a:r>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We fused that trend into our concept. Other design teams had been pitching for over a year; our design was </a:t>
            </a:r>
            <a:r>
              <a:rPr kumimoji="1" lang="en-US" sz="1200" kern="1200" dirty="0" err="1" smtClean="0">
                <a:solidFill>
                  <a:schemeClr val="tx1"/>
                </a:solidFill>
                <a:latin typeface="Verdana" pitchFamily="45" charset="0"/>
                <a:ea typeface="ヒラギノ角ゴ Pro W3" pitchFamily="80" charset="-128"/>
                <a:cs typeface="ヒラギノ角ゴ Pro W3" pitchFamily="80" charset="-128"/>
              </a:rPr>
              <a:t>greenlit</a:t>
            </a: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 in less than two months.</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60</a:t>
            </a:fld>
            <a:endParaRPr lang="en-US">
              <a:solidFill>
                <a:srgbClr val="000000"/>
              </a:solidFill>
            </a:endParaRPr>
          </a:p>
        </p:txBody>
      </p:sp>
    </p:spTree>
    <p:extLst>
      <p:ext uri="{BB962C8B-B14F-4D97-AF65-F5344CB8AC3E}">
        <p14:creationId xmlns:p14="http://schemas.microsoft.com/office/powerpoint/2010/main" val="4116722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I can’t help thinking in fractals at this point. So let’s talk about one more application.</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61</a:t>
            </a:fld>
            <a:endParaRPr lang="en-US">
              <a:solidFill>
                <a:srgbClr val="000000"/>
              </a:solidFill>
            </a:endParaRPr>
          </a:p>
        </p:txBody>
      </p:sp>
    </p:spTree>
    <p:extLst>
      <p:ext uri="{BB962C8B-B14F-4D97-AF65-F5344CB8AC3E}">
        <p14:creationId xmlns:p14="http://schemas.microsoft.com/office/powerpoint/2010/main" val="11640957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A team is a small, small microcosm of society. Every team has its own quirks</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and</a:t>
            </a: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 its own dynamics, but it will always in some ways reflect bigger issues. When small things happen in your team, don’t just let them slide. Don’t accept them as part of a bigger pattern. </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62</a:t>
            </a:fld>
            <a:endParaRPr lang="en-US">
              <a:solidFill>
                <a:srgbClr val="000000"/>
              </a:solidFill>
            </a:endParaRPr>
          </a:p>
        </p:txBody>
      </p:sp>
    </p:spTree>
    <p:extLst>
      <p:ext uri="{BB962C8B-B14F-4D97-AF65-F5344CB8AC3E}">
        <p14:creationId xmlns:p14="http://schemas.microsoft.com/office/powerpoint/2010/main" val="14970501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Because change at any scale affects the others. One simple correction can make a difference. When we think in fractals we are no longer helpless individuals; we are simply at a different scale, and we can create vast change.</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63</a:t>
            </a:fld>
            <a:endParaRPr lang="en-US">
              <a:solidFill>
                <a:srgbClr val="000000"/>
              </a:solidFill>
            </a:endParaRPr>
          </a:p>
        </p:txBody>
      </p:sp>
    </p:spTree>
    <p:extLst>
      <p:ext uri="{BB962C8B-B14F-4D97-AF65-F5344CB8AC3E}">
        <p14:creationId xmlns:p14="http://schemas.microsoft.com/office/powerpoint/2010/main" val="33184895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Thanks</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64</a:t>
            </a:fld>
            <a:endParaRPr lang="en-US">
              <a:solidFill>
                <a:srgbClr val="000000"/>
              </a:solidFill>
            </a:endParaRPr>
          </a:p>
        </p:txBody>
      </p:sp>
    </p:spTree>
    <p:extLst>
      <p:ext uri="{BB962C8B-B14F-4D97-AF65-F5344CB8AC3E}">
        <p14:creationId xmlns:p14="http://schemas.microsoft.com/office/powerpoint/2010/main" val="30808823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[Richard]</a:t>
            </a:r>
            <a:r>
              <a:rPr lang="en-US" baseline="0" dirty="0" smtClean="0"/>
              <a:t> This is exactly the type of rule that I think can really help you when your stuck – maybe you need to change your scale and look at your problem again.  </a:t>
            </a:r>
            <a:endParaRPr lang="en-US" dirty="0" smtClean="0"/>
          </a:p>
        </p:txBody>
      </p:sp>
    </p:spTree>
    <p:extLst>
      <p:ext uri="{BB962C8B-B14F-4D97-AF65-F5344CB8AC3E}">
        <p14:creationId xmlns:p14="http://schemas.microsoft.com/office/powerpoint/2010/main" val="33030120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Next up, you may know Damion for his many</a:t>
            </a:r>
            <a:r>
              <a:rPr lang="en-US" baseline="0" dirty="0" smtClean="0"/>
              <a:t> years working on </a:t>
            </a:r>
            <a:r>
              <a:rPr lang="en-US" baseline="0" dirty="0" err="1" smtClean="0"/>
              <a:t>MMOs</a:t>
            </a:r>
            <a:r>
              <a:rPr lang="en-US" baseline="0" dirty="0" smtClean="0"/>
              <a:t>, culminating as being lead designer on Star Wars The Old Republic.  He now works on the mobile RPG Dungeon Boss.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Some years back Damion gave</a:t>
            </a:r>
            <a:r>
              <a:rPr lang="en-US" baseline="0" dirty="0" smtClean="0"/>
              <a:t> a famous talk on how everything we know about writing design documents was wrong, now he’s going to tell us how we may well be looking at our player base wrong…</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Damion!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Tree>
    <p:extLst>
      <p:ext uri="{BB962C8B-B14F-4D97-AF65-F5344CB8AC3E}">
        <p14:creationId xmlns:p14="http://schemas.microsoft.com/office/powerpoint/2010/main" val="23534942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32227443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When we talk about Free to Play games, the most natural thing to do is to talk about … how to make money.  I mean, that’ s</a:t>
            </a:r>
            <a:r>
              <a:rPr lang="en-US" baseline="0" dirty="0"/>
              <a:t> not unnatural. After all, while many of us are doing this for the passion of making games, we do like to actually be able to pay our rent.  And, you know, our bosses generally expect us to build a viable business, for some reason.</a:t>
            </a:r>
            <a:br>
              <a:rPr lang="en-US" baseline="0" dirty="0"/>
            </a:br>
            <a:r>
              <a:rPr lang="en-US" baseline="0" dirty="0"/>
              <a:t/>
            </a:r>
            <a:br>
              <a:rPr lang="en-US" baseline="0" dirty="0"/>
            </a:br>
            <a:r>
              <a:rPr lang="en-US" baseline="0" dirty="0"/>
              <a:t>But there’s been lots of talks about the spenders.  You know, the ‘whales’ (I hate it that we call them that).  You </a:t>
            </a:r>
            <a:r>
              <a:rPr lang="en-US" baseline="0" dirty="0" err="1"/>
              <a:t>wanna</a:t>
            </a:r>
            <a:r>
              <a:rPr lang="en-US" baseline="0" dirty="0"/>
              <a:t> hear more about that, there’s entire conference tracks – heck, entire conferences – about how to make money.</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68</a:t>
            </a:fld>
            <a:endParaRPr lang="en-US">
              <a:solidFill>
                <a:srgbClr val="000000"/>
              </a:solidFill>
            </a:endParaRPr>
          </a:p>
        </p:txBody>
      </p:sp>
    </p:spTree>
    <p:extLst>
      <p:ext uri="{BB962C8B-B14F-4D97-AF65-F5344CB8AC3E}">
        <p14:creationId xmlns:p14="http://schemas.microsoft.com/office/powerpoint/2010/main" val="35731835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 </a:t>
            </a:r>
            <a:r>
              <a:rPr lang="en-US" dirty="0" err="1"/>
              <a:t>wanna</a:t>
            </a:r>
            <a:r>
              <a:rPr lang="en-US" baseline="0" dirty="0"/>
              <a:t> talk about the other edge of the coin.  I mean, we know that these heavy spenders spend a lot of money in our games.  They are, effectively, subsidizing a whole bunch of other players who aren’t paying anything at all.  How big is that disconnect?  Well, I kept looking for numbers that are actually releasable.  Here’s a good one.  Zynga games, in their heyday, would declare a game a huge success if one of their </a:t>
            </a:r>
            <a:r>
              <a:rPr lang="en-US" baseline="0" dirty="0" err="1"/>
              <a:t>facebook</a:t>
            </a:r>
            <a:r>
              <a:rPr lang="en-US" baseline="0" dirty="0"/>
              <a:t> games had 2% conversion rates – i.e. 2% of their players EVER paid them a dime.  That means that the other 98% are, effectively, freeloaders.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69</a:t>
            </a:fld>
            <a:endParaRPr lang="en-US">
              <a:solidFill>
                <a:srgbClr val="000000"/>
              </a:solidFill>
            </a:endParaRPr>
          </a:p>
        </p:txBody>
      </p:sp>
    </p:spTree>
    <p:extLst>
      <p:ext uri="{BB962C8B-B14F-4D97-AF65-F5344CB8AC3E}">
        <p14:creationId xmlns:p14="http://schemas.microsoft.com/office/powerpoint/2010/main" val="2578322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like in our governments.</a:t>
            </a:r>
          </a:p>
          <a:p>
            <a:endParaRPr lang="en-US" dirty="0" smtClean="0"/>
          </a:p>
          <a:p>
            <a:r>
              <a:rPr lang="en-US" dirty="0" smtClean="0"/>
              <a:t>We may appreciate that when</a:t>
            </a:r>
            <a:r>
              <a:rPr lang="en-US" baseline="0" dirty="0" smtClean="0"/>
              <a:t> systems are put in place for good reason – that even when someone may go off the rails in one branch, the system, hopefully, keeps them from destroying everything.</a:t>
            </a:r>
          </a:p>
          <a:p>
            <a:endParaRPr lang="en-US" baseline="0" dirty="0" smtClean="0"/>
          </a:p>
          <a:p>
            <a:r>
              <a:rPr lang="en-US" baseline="0" dirty="0" smtClean="0"/>
              <a:t>And we as designers recognize that these rules are important even when the person we like IS in charge.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7</a:t>
            </a:fld>
            <a:endParaRPr lang="en-US"/>
          </a:p>
        </p:txBody>
      </p:sp>
    </p:spTree>
    <p:extLst>
      <p:ext uri="{BB962C8B-B14F-4D97-AF65-F5344CB8AC3E}">
        <p14:creationId xmlns:p14="http://schemas.microsoft.com/office/powerpoint/2010/main" val="35050780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 </a:t>
            </a:r>
            <a:r>
              <a:rPr lang="en-US" dirty="0" err="1"/>
              <a:t>wanna</a:t>
            </a:r>
            <a:r>
              <a:rPr lang="en-US" baseline="0" dirty="0"/>
              <a:t> talk about the other edge of the coin.  I mean, we know that these heavy spenders spend a lot of money in our games.  They are, effectively, subsidizing a whole bunch of other players who aren’t paying anything at all.  How big is that disconnect?  Well, I kept looking for numbers that are actually releasable.  Here’s a good one.  Zynga games, in their heyday, would declare a game a huge success if one of their </a:t>
            </a:r>
            <a:r>
              <a:rPr lang="en-US" baseline="0" dirty="0" err="1"/>
              <a:t>facebook</a:t>
            </a:r>
            <a:r>
              <a:rPr lang="en-US" baseline="0" dirty="0"/>
              <a:t> games had 2% conversion rates – i.e. 2% of their players EVER paid them a dime.  That means that the other 98% are, effectively, freeloaders.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70</a:t>
            </a:fld>
            <a:endParaRPr lang="en-US">
              <a:solidFill>
                <a:srgbClr val="000000"/>
              </a:solidFill>
            </a:endParaRPr>
          </a:p>
        </p:txBody>
      </p:sp>
    </p:spTree>
    <p:extLst>
      <p:ext uri="{BB962C8B-B14F-4D97-AF65-F5344CB8AC3E}">
        <p14:creationId xmlns:p14="http://schemas.microsoft.com/office/powerpoint/2010/main" val="13687336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For most people,</a:t>
            </a:r>
            <a:r>
              <a:rPr lang="en-US" baseline="0" dirty="0"/>
              <a:t> free to play means exactly that.   They download your game, they play the game, and they do it all intending to never give you a single dime.  Even if they love it.  These guys have lots of free options for entertainment nowadays.  Many of them are kids, who don’t have credit cards.  Some of them see playing for free as a badge of honor.  How many of us played Candy Crush as far as we could go just to see how well we could do?</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71</a:t>
            </a:fld>
            <a:endParaRPr lang="en-US">
              <a:solidFill>
                <a:srgbClr val="000000"/>
              </a:solidFill>
            </a:endParaRPr>
          </a:p>
        </p:txBody>
      </p:sp>
    </p:spTree>
    <p:extLst>
      <p:ext uri="{BB962C8B-B14F-4D97-AF65-F5344CB8AC3E}">
        <p14:creationId xmlns:p14="http://schemas.microsoft.com/office/powerpoint/2010/main" val="42505860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does that mean for us designers?  Those of us who are battling the forces of the</a:t>
            </a:r>
            <a:r>
              <a:rPr lang="en-US" baseline="0" dirty="0"/>
              <a:t> evil Project Managers who want to turn our customers over and shake them for spare change?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72</a:t>
            </a:fld>
            <a:endParaRPr lang="en-US">
              <a:solidFill>
                <a:srgbClr val="000000"/>
              </a:solidFill>
            </a:endParaRPr>
          </a:p>
        </p:txBody>
      </p:sp>
    </p:spTree>
    <p:extLst>
      <p:ext uri="{BB962C8B-B14F-4D97-AF65-F5344CB8AC3E}">
        <p14:creationId xmlns:p14="http://schemas.microsoft.com/office/powerpoint/2010/main" val="34275386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Well, first off, designers need to get in the mindset that</a:t>
            </a:r>
            <a:r>
              <a:rPr lang="en-US" baseline="0" dirty="0"/>
              <a:t> the massive bulk of your population is playing for free.  Heck, remember that 2% number we mentioned before?  Let’s double that.  You’re an amazing designer.  You have discovered the holy grail of monetization.  You’re a genius.</a:t>
            </a:r>
            <a:br>
              <a:rPr lang="en-US" baseline="0" dirty="0"/>
            </a:br>
            <a:r>
              <a:rPr lang="en-US" baseline="0" dirty="0"/>
              <a:t/>
            </a:r>
            <a:br>
              <a:rPr lang="en-US" baseline="0" dirty="0"/>
            </a:br>
            <a:r>
              <a:rPr lang="en-US" baseline="0" dirty="0"/>
              <a:t>…. And 96% of your players are STILL not giving you any money.  The massive bulk of your population is still playing for free.</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73</a:t>
            </a:fld>
            <a:endParaRPr lang="en-US">
              <a:solidFill>
                <a:srgbClr val="000000"/>
              </a:solidFill>
            </a:endParaRPr>
          </a:p>
        </p:txBody>
      </p:sp>
    </p:spTree>
    <p:extLst>
      <p:ext uri="{BB962C8B-B14F-4D97-AF65-F5344CB8AC3E}">
        <p14:creationId xmlns:p14="http://schemas.microsoft.com/office/powerpoint/2010/main" val="25735145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Well, first off, designers need to get in the mindset that</a:t>
            </a:r>
            <a:r>
              <a:rPr lang="en-US" baseline="0" dirty="0"/>
              <a:t> the massive bulk of your population is playing for free.  Heck, remember that 2% number we mentioned before?  Let’s double that.  You’re an amazing designer.  You have discovered the holy grail of monetization.  You’re a genius.</a:t>
            </a:r>
            <a:br>
              <a:rPr lang="en-US" baseline="0" dirty="0"/>
            </a:br>
            <a:r>
              <a:rPr lang="en-US" baseline="0" dirty="0"/>
              <a:t/>
            </a:r>
            <a:br>
              <a:rPr lang="en-US" baseline="0" dirty="0"/>
            </a:br>
            <a:r>
              <a:rPr lang="en-US" baseline="0" dirty="0"/>
              <a:t>…. And 96% of your players are STILL not giving you any money.  The massive bulk of your population is still playing for free.</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74</a:t>
            </a:fld>
            <a:endParaRPr lang="en-US">
              <a:solidFill>
                <a:srgbClr val="000000"/>
              </a:solidFill>
            </a:endParaRPr>
          </a:p>
        </p:txBody>
      </p:sp>
    </p:spTree>
    <p:extLst>
      <p:ext uri="{BB962C8B-B14F-4D97-AF65-F5344CB8AC3E}">
        <p14:creationId xmlns:p14="http://schemas.microsoft.com/office/powerpoint/2010/main" val="31809750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And let’s keep in mind that freeloaders are not just freeloading.  In the worst case scenario,</a:t>
            </a:r>
            <a:r>
              <a:rPr lang="en-US" baseline="0" dirty="0"/>
              <a:t> they are making the game viral.  You played Clash Royale because you heard about it from someone else.  You played Candy Crush to see if you could catch your buddy in the ‘saga map’.  In Second Life, free players might make amazing content for you to enjoy.  In Star Wars: the Old Republic, free play filled out dungeon queue with other players again.  And, of course, in most mobile games, free players give plenty of easily </a:t>
            </a:r>
            <a:r>
              <a:rPr lang="en-US" baseline="0" dirty="0" err="1"/>
              <a:t>stompable</a:t>
            </a:r>
            <a:r>
              <a:rPr lang="en-US" baseline="0" dirty="0"/>
              <a:t> opponents for spenders.</a:t>
            </a:r>
            <a:br>
              <a:rPr lang="en-US" baseline="0" dirty="0"/>
            </a:br>
            <a:r>
              <a:rPr lang="en-US" baseline="0" dirty="0"/>
              <a:t/>
            </a:r>
            <a:br>
              <a:rPr lang="en-US" baseline="0" dirty="0"/>
            </a:br>
            <a:r>
              <a:rPr lang="en-US" baseline="0" dirty="0"/>
              <a:t>You shouldn’t want to get rid of free players.  Their existence should make your game stronger, even if they never spend.  That’s what being a F2P designer really centers on.</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75</a:t>
            </a:fld>
            <a:endParaRPr lang="en-US">
              <a:solidFill>
                <a:srgbClr val="000000"/>
              </a:solidFill>
            </a:endParaRPr>
          </a:p>
        </p:txBody>
      </p:sp>
    </p:spTree>
    <p:extLst>
      <p:ext uri="{BB962C8B-B14F-4D97-AF65-F5344CB8AC3E}">
        <p14:creationId xmlns:p14="http://schemas.microsoft.com/office/powerpoint/2010/main" val="38301270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 if you</a:t>
            </a:r>
            <a:r>
              <a:rPr lang="en-US" baseline="0" dirty="0"/>
              <a:t> ARE building a game that’s free, great.  Sure, you should build, test and focus on things that people spend on, but for the love of god, don’t lose sight of the fact of what it’s like NOT to spend.  Be sure your testers are TESTING what it’s like to play without money.  Be sure your designers are playing like a miser.  Because frankly, if everyone is playing with free currency like the 1%, they are NOT playing the same game as everyone else.  And you miss stuff – like playing with characters that haven’t been maxed out is REALLY lame because you don’t see their special abilities.</a:t>
            </a:r>
            <a:br>
              <a:rPr lang="en-US" baseline="0" dirty="0"/>
            </a:br>
            <a:r>
              <a:rPr lang="en-US" baseline="0" dirty="0"/>
              <a:t/>
            </a:r>
            <a:br>
              <a:rPr lang="en-US" baseline="0" dirty="0"/>
            </a:br>
            <a:r>
              <a:rPr lang="en-US" baseline="0" dirty="0"/>
              <a:t>One of the things that happened to us on Dungeon Boss was that we didn’t keep track of our pop ups.  We kept adding game systems that had popups for our non-spenders.  When we finally went back and took a look at things, we had just an OPPRESSIVE initial experience into the game, just a few months after ship.  We actually spent a milestone going back and streamlining this experience to being sure that new players have a great experience.</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76</a:t>
            </a:fld>
            <a:endParaRPr lang="en-US">
              <a:solidFill>
                <a:srgbClr val="000000"/>
              </a:solidFill>
            </a:endParaRPr>
          </a:p>
        </p:txBody>
      </p:sp>
    </p:spTree>
    <p:extLst>
      <p:ext uri="{BB962C8B-B14F-4D97-AF65-F5344CB8AC3E}">
        <p14:creationId xmlns:p14="http://schemas.microsoft.com/office/powerpoint/2010/main" val="131003668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about</a:t>
            </a:r>
            <a:r>
              <a:rPr lang="en-US" baseline="0" dirty="0"/>
              <a:t> those free players – watch those paywalls.  A paywall is when you put a huge ‘cliff’ in the game design, that’s designed to make the player either spend or choose a free alternative – usually grind a few levels, or wait for stamina to refill.  One of the most common mistakes I’ve seen is for designers to put up too harsh paywalls too quickly.  They go up before players fall in love with the game.  When this happens, your brain extrapolates that pacing to the rest of the experience.  You do the math, and you realize – wow, this supposedly FREE game is really not free at all!  If Free is the Default, then the people who fully intend NEVER to pay will be chased out almost immediately – and your game will be a ghost town.</a:t>
            </a:r>
            <a:br>
              <a:rPr lang="en-US" baseline="0" dirty="0"/>
            </a:br>
            <a:r>
              <a:rPr lang="en-US" baseline="0" dirty="0"/>
              <a:t/>
            </a:r>
            <a:br>
              <a:rPr lang="en-US" baseline="0" dirty="0"/>
            </a:br>
            <a:r>
              <a:rPr lang="en-US" baseline="0" dirty="0"/>
              <a:t>By contrast, when we converted Star Wars: the Old Republic to F2P, I fought hard – and won – my battle to not put up anything that was even remotely like a paywall on the first planet – that’s 3-4 hours of gameplay, people.  Why?  Well, my argument was that we had empirical proof, according to EA’s testing lab, that this was the best MMO newbie experience ever released when we were a subscription game.  Why screw that up?  Instead, we bet that if we gave people 3-4 hours for free, they would fall in love with the game, and they would spend.  And in our case, this was the right decision.  We ended up GAINING subscribers when we converted to free to play – because it turns out that we gave players a great, full-featured demo experience, and they WANTED to help out.</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77</a:t>
            </a:fld>
            <a:endParaRPr lang="en-US">
              <a:solidFill>
                <a:srgbClr val="000000"/>
              </a:solidFill>
            </a:endParaRPr>
          </a:p>
        </p:txBody>
      </p:sp>
    </p:spTree>
    <p:extLst>
      <p:ext uri="{BB962C8B-B14F-4D97-AF65-F5344CB8AC3E}">
        <p14:creationId xmlns:p14="http://schemas.microsoft.com/office/powerpoint/2010/main" val="173453057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Remember how I said that F2P players make for good fodder for big spenders?  Yeah, well, you have to be careful.  It’s not a fun experience to get </a:t>
            </a:r>
            <a:r>
              <a:rPr lang="en-US" dirty="0" err="1"/>
              <a:t>ROFLStomped</a:t>
            </a:r>
            <a:r>
              <a:rPr lang="en-US" baseline="0" dirty="0"/>
              <a:t> ridiculously.  Now, I’m not saying that free players should always be paired against other free players.  However, and this was a painful learning experience on Dungeon Boss, if you have a </a:t>
            </a:r>
            <a:r>
              <a:rPr lang="en-US" baseline="0" dirty="0" err="1"/>
              <a:t>PvP</a:t>
            </a:r>
            <a:r>
              <a:rPr lang="en-US" baseline="0" dirty="0"/>
              <a:t> system where your free players are frequently being paired against players who have spent a thousand bucks, they’re usually going to get stomped.  If that happens, your free players will cease to interact with that system, which can really cause a cascading spiral of derp.  If Free is your default, but your free players stop playing an aspect of your game, that aspect of your game will go into a death spiral.</a:t>
            </a:r>
            <a:br>
              <a:rPr lang="en-US" baseline="0" dirty="0"/>
            </a:br>
            <a:r>
              <a:rPr lang="en-US" baseline="0" dirty="0"/>
              <a:t/>
            </a:r>
            <a:br>
              <a:rPr lang="en-US" baseline="0" dirty="0"/>
            </a:br>
            <a:r>
              <a:rPr lang="en-US" baseline="0" dirty="0"/>
              <a:t>In many games, you buy a LOT of power when you spend.  In Dungeon Boss, the characters in our gem portal are MUCH more powerful than the free heroes, and people who spend have a MUCH easier time acquiring them and maxing them out.  Which is fine.  What’s less fine is when free players face a wall of enemies they cannot defeat.  </a:t>
            </a:r>
            <a:br>
              <a:rPr lang="en-US" baseline="0" dirty="0"/>
            </a:br>
            <a:r>
              <a:rPr lang="en-US" baseline="0" dirty="0"/>
              <a:t/>
            </a:r>
            <a:br>
              <a:rPr lang="en-US" baseline="0" dirty="0"/>
            </a:br>
            <a:r>
              <a:rPr lang="en-US" baseline="0" dirty="0"/>
              <a:t>What you want to do is be sure that players encounter close battles.  You want them to feel like if they spent a TEENSY amount, they’d be competitive.  But you don’t want them to hit a brick wall.  You don’t want them to see NO CHANCE of success.  Oh, sure, David beat Goliath, but this is a great story because of how fantastically impossible that was.  Most of the time, Goliath stomps David so hard that David throws his iPad against the wall.</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78</a:t>
            </a:fld>
            <a:endParaRPr lang="en-US">
              <a:solidFill>
                <a:srgbClr val="000000"/>
              </a:solidFill>
            </a:endParaRPr>
          </a:p>
        </p:txBody>
      </p:sp>
    </p:spTree>
    <p:extLst>
      <p:ext uri="{BB962C8B-B14F-4D97-AF65-F5344CB8AC3E}">
        <p14:creationId xmlns:p14="http://schemas.microsoft.com/office/powerpoint/2010/main" val="120491403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Which leads to the last point.  If you take all of this together – ensure free players have value to the game, be sure they have a fun time that’s not too obnoxious, let</a:t>
            </a:r>
            <a:r>
              <a:rPr lang="en-US" baseline="0" dirty="0"/>
              <a:t> them play without spending and then give them a hint of the idea that spending might make them just a LITTLE better and they’d be having a LITTLE more fun if they did, then you have created a game that’s ripe for some of those free players to convert.  </a:t>
            </a:r>
            <a:br>
              <a:rPr lang="en-US" baseline="0" dirty="0"/>
            </a:br>
            <a:r>
              <a:rPr lang="en-US" baseline="0" dirty="0"/>
              <a:t/>
            </a:r>
            <a:br>
              <a:rPr lang="en-US" baseline="0" dirty="0"/>
            </a:br>
            <a:r>
              <a:rPr lang="en-US" baseline="0" dirty="0"/>
              <a:t>Now, the vast majority of our money from these games comes from whales – I’m sorry, heavy spenders.  But you don’t make those overnight.  You have to coax them into it.  And so, instead of figuring out how to get $50 bucks from every player, focus on how to get one.  Make that spend well worth it.  Make it so they want to spend a second, and </a:t>
            </a:r>
            <a:r>
              <a:rPr lang="en-US" baseline="0" dirty="0" err="1"/>
              <a:t>stairstep</a:t>
            </a:r>
            <a:r>
              <a:rPr lang="en-US" baseline="0" dirty="0"/>
              <a:t> them up the spend experience.  </a:t>
            </a:r>
            <a:br>
              <a:rPr lang="en-US" baseline="0" dirty="0"/>
            </a:br>
            <a:r>
              <a:rPr lang="en-US" baseline="0" dirty="0"/>
              <a:t/>
            </a:r>
            <a:br>
              <a:rPr lang="en-US" baseline="0" dirty="0"/>
            </a:br>
            <a:r>
              <a:rPr lang="en-US" baseline="0" dirty="0"/>
              <a:t>Now most of them will STILL never spend.  And that’s normal, and that’s fine, get used to it.  But if you can get players to spend ONCE, and that spend has obvious advantages, it’s much, much easier to get them to ramp up their spend.  Still, don’t be disappointed if not everyone spends.  Remember: Free is your Default.  Even the people who spend a dollar are outliers.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79</a:t>
            </a:fld>
            <a:endParaRPr lang="en-US">
              <a:solidFill>
                <a:srgbClr val="000000"/>
              </a:solidFill>
            </a:endParaRPr>
          </a:p>
        </p:txBody>
      </p:sp>
    </p:spTree>
    <p:extLst>
      <p:ext uri="{BB962C8B-B14F-4D97-AF65-F5344CB8AC3E}">
        <p14:creationId xmlns:p14="http://schemas.microsoft.com/office/powerpoint/2010/main" val="2761274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In game development, the reality </a:t>
            </a:r>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is there are no rules, not hard and fast ones.  </a:t>
            </a:r>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Like</a:t>
            </a:r>
            <a:r>
              <a:rPr kumimoji="1" lang="en-US" sz="1200" kern="1200" baseline="0" dirty="0" smtClean="0">
                <a:solidFill>
                  <a:schemeClr val="tx1"/>
                </a:solidFill>
                <a:effectLst/>
                <a:latin typeface="Verdana" pitchFamily="45" charset="0"/>
                <a:ea typeface="ヒラギノ角ゴ Pro W3" pitchFamily="80" charset="-128"/>
                <a:cs typeface="ヒラギノ角ゴ Pro W3" pitchFamily="80" charset="-128"/>
              </a:rPr>
              <a:t> all creative enterprise, many r</a:t>
            </a:r>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ules </a:t>
            </a:r>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are a matter of personal taste</a:t>
            </a:r>
          </a:p>
          <a:p>
            <a:endPar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endParaRPr>
          </a:p>
          <a:p>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These</a:t>
            </a:r>
            <a:r>
              <a:rPr kumimoji="1" lang="en-US" sz="1200" kern="1200" baseline="0" dirty="0" smtClean="0">
                <a:solidFill>
                  <a:schemeClr val="tx1"/>
                </a:solidFill>
                <a:effectLst/>
                <a:latin typeface="Verdana" pitchFamily="45" charset="0"/>
                <a:ea typeface="ヒラギノ角ゴ Pro W3" pitchFamily="80" charset="-128"/>
                <a:cs typeface="ヒラギノ角ゴ Pro W3" pitchFamily="80" charset="-128"/>
              </a:rPr>
              <a:t> are some of the designers who have been highly influential to me over the years, and if you asked them how to make a game, you would get some very different answers</a:t>
            </a:r>
            <a:endPar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endParaRPr>
          </a:p>
          <a:p>
            <a:endPar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endParaRPr>
          </a:p>
          <a:p>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So as you</a:t>
            </a:r>
            <a:r>
              <a:rPr kumimoji="1" lang="en-US" sz="1200" kern="1200" baseline="0" dirty="0" smtClean="0">
                <a:solidFill>
                  <a:schemeClr val="tx1"/>
                </a:solidFill>
                <a:effectLst/>
                <a:latin typeface="Verdana" pitchFamily="45" charset="0"/>
                <a:ea typeface="ヒラギノ角ゴ Pro W3" pitchFamily="80" charset="-128"/>
                <a:cs typeface="ヒラギノ角ゴ Pro W3" pitchFamily="80" charset="-128"/>
              </a:rPr>
              <a:t> hear these specific rules here today, you may not think they apply to you.  </a:t>
            </a:r>
            <a:endPar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endParaRPr>
          </a:p>
          <a:p>
            <a:endPar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endParaRPr>
          </a:p>
          <a:p>
            <a:r>
              <a:rPr kumimoji="1" lang="en-US" sz="1200" kern="1200" baseline="0" dirty="0" smtClean="0">
                <a:solidFill>
                  <a:schemeClr val="tx1"/>
                </a:solidFill>
                <a:effectLst/>
                <a:latin typeface="Verdana" pitchFamily="45" charset="0"/>
                <a:ea typeface="ヒラギノ角ゴ Pro W3" pitchFamily="80" charset="-128"/>
                <a:cs typeface="ヒラギノ角ゴ Pro W3" pitchFamily="80" charset="-128"/>
              </a:rPr>
              <a:t>And they may not, at least, not right now</a:t>
            </a:r>
            <a:r>
              <a:rPr kumimoji="1" lang="en-US" sz="1200" kern="1200" baseline="0" dirty="0" smtClean="0">
                <a:solidFill>
                  <a:schemeClr val="tx1"/>
                </a:solidFill>
                <a:effectLst/>
                <a:latin typeface="Verdana" pitchFamily="45" charset="0"/>
                <a:ea typeface="ヒラギノ角ゴ Pro W3" pitchFamily="80" charset="-128"/>
                <a:cs typeface="ヒラギノ角ゴ Pro W3" pitchFamily="80" charset="-128"/>
              </a:rPr>
              <a:t>.</a:t>
            </a:r>
          </a:p>
          <a:p>
            <a:endParaRPr kumimoji="1" lang="en-US" sz="1200" kern="1200" baseline="0" dirty="0" smtClean="0">
              <a:solidFill>
                <a:schemeClr val="tx1"/>
              </a:solidFill>
              <a:effectLst/>
              <a:latin typeface="Verdana" pitchFamily="45" charset="0"/>
              <a:ea typeface="ヒラギノ角ゴ Pro W3" pitchFamily="80" charset="-128"/>
              <a:cs typeface="ヒラギノ角ゴ Pro W3" pitchFamily="80" charset="-128"/>
            </a:endParaRPr>
          </a:p>
          <a:p>
            <a:endParaRPr kumimoji="1" lang="en-US" sz="1200" kern="1200" baseline="0" dirty="0" smtClean="0">
              <a:solidFill>
                <a:schemeClr val="tx1"/>
              </a:solidFill>
              <a:effectLst/>
              <a:latin typeface="Verdana" pitchFamily="45" charset="0"/>
              <a:ea typeface="ヒラギノ角ゴ Pro W3" pitchFamily="80" charset="-128"/>
              <a:cs typeface="ヒラギノ角ゴ Pro W3" pitchFamily="80" charset="-128"/>
            </a:endParaRPr>
          </a:p>
          <a:p>
            <a:endParaRPr kumimoji="1" lang="en-US" sz="1200" kern="1200" baseline="0" dirty="0" smtClean="0">
              <a:solidFill>
                <a:schemeClr val="tx1"/>
              </a:solidFill>
              <a:effectLst/>
              <a:latin typeface="Verdana" pitchFamily="45" charset="0"/>
              <a:ea typeface="ヒラギノ角ゴ Pro W3" pitchFamily="80" charset="-128"/>
              <a:cs typeface="ヒラギノ角ゴ Pro W3" pitchFamily="80" charset="-128"/>
            </a:endParaRPr>
          </a:p>
          <a:p>
            <a:endPar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endParaRPr>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8</a:t>
            </a:fld>
            <a:endParaRPr lang="en-US"/>
          </a:p>
        </p:txBody>
      </p:sp>
    </p:spTree>
    <p:extLst>
      <p:ext uri="{BB962C8B-B14F-4D97-AF65-F5344CB8AC3E}">
        <p14:creationId xmlns:p14="http://schemas.microsoft.com/office/powerpoint/2010/main" val="392701534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[Richard]I</a:t>
            </a:r>
            <a:r>
              <a:rPr lang="en-US" baseline="0" dirty="0" smtClean="0"/>
              <a:t> </a:t>
            </a:r>
            <a:r>
              <a:rPr lang="en-US" baseline="0" dirty="0" smtClean="0"/>
              <a:t>think there’s a broader story here of being careful about what part of your audience you are addressing.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Even if your game isn’t F2P, are you giving the hardcore too much of your attention?  Are you worried about people who try to exploit your game when they’re in the minority?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Always remember to spend most of your time on most of the </a:t>
            </a:r>
            <a:r>
              <a:rPr lang="en-US" baseline="0" dirty="0" smtClean="0"/>
              <a:t>players, whoever they may be. </a:t>
            </a:r>
            <a:endParaRPr lang="en-US" dirty="0" smtClean="0"/>
          </a:p>
        </p:txBody>
      </p:sp>
    </p:spTree>
    <p:extLst>
      <p:ext uri="{BB962C8B-B14F-4D97-AF65-F5344CB8AC3E}">
        <p14:creationId xmlns:p14="http://schemas.microsoft.com/office/powerpoint/2010/main" val="278696505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Next </a:t>
            </a:r>
            <a:r>
              <a:rPr lang="en-US" dirty="0" smtClean="0"/>
              <a:t>up we</a:t>
            </a:r>
            <a:r>
              <a:rPr lang="en-US" baseline="0" dirty="0" smtClean="0"/>
              <a:t> have Christina Norman.  She was a programmer and then designer at </a:t>
            </a:r>
            <a:r>
              <a:rPr lang="en-US" baseline="0" dirty="0" err="1" smtClean="0"/>
              <a:t>BioWare</a:t>
            </a:r>
            <a:r>
              <a:rPr lang="en-US" baseline="0" dirty="0" smtClean="0"/>
              <a:t> on the Mass Effect series, and now works on that little game League of Legends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And she’s here to say, that problem you think you have?  Maybe you don’t actually have it the way you think you do.  </a:t>
            </a:r>
            <a:endParaRPr lang="en-US" dirty="0" smtClean="0"/>
          </a:p>
        </p:txBody>
      </p:sp>
    </p:spTree>
    <p:extLst>
      <p:ext uri="{BB962C8B-B14F-4D97-AF65-F5344CB8AC3E}">
        <p14:creationId xmlns:p14="http://schemas.microsoft.com/office/powerpoint/2010/main" val="332072900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Hello, I’m Christina Norman, a Design Leader at Riot Games. I’ve worked in the industry for 12 years on games like the Mass Effect trilogy and League of Legends.</a:t>
            </a:r>
          </a:p>
        </p:txBody>
      </p:sp>
      <p:sp>
        <p:nvSpPr>
          <p:cNvPr id="76" name="Shape 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233294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Many designers hate constraints, and that’s understandable. Constraints limit what we can do, so it’s natural to dislike them.</a:t>
            </a:r>
          </a:p>
        </p:txBody>
      </p:sp>
      <p:sp>
        <p:nvSpPr>
          <p:cNvPr id="87" name="Shape 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12592621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But sometimes we do our best work while we’re under the strictest limitations. Constraints can inspire us to solve the hardest problems, and to innovate as designers.</a:t>
            </a:r>
          </a:p>
        </p:txBody>
      </p:sp>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089692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Today I’ll take you through my constraints framework, and talk about how I use it to solve impossible problems. All of today’s examples are real and come from the Mass Effect trilogy.</a:t>
            </a:r>
          </a:p>
        </p:txBody>
      </p:sp>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10259073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And I’ll be using industry-standard three-panda notation to express how the team felt throughout all this - because constraint management can be stressful. Happy pandas are working comfortably within constraints, Sad pandas feel constraints are limiting them, and Sneaky Pandas are ignoring constraints to solve the toughest problems.</a:t>
            </a:r>
          </a:p>
        </p:txBody>
      </p:sp>
      <p:sp>
        <p:nvSpPr>
          <p:cNvPr id="118" name="Shape 1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3426986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Let’s start with the story of Mass Effect 1</a:t>
            </a:r>
          </a:p>
        </p:txBody>
      </p:sp>
      <p:sp>
        <p:nvSpPr>
          <p:cNvPr id="137" name="Shape 1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88530038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All games start with infinite possibilities. Before Mass Effect was Mass Effect, it could have gone in any direction.</a:t>
            </a:r>
          </a:p>
        </p:txBody>
      </p:sp>
      <p:sp>
        <p:nvSpPr>
          <p:cNvPr id="151" name="Shape 1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76363577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Like a pure dating sim. I’m sure there’s an alternate universe out there where that happened and it’s probably pretty cool.</a:t>
            </a:r>
          </a:p>
        </p:txBody>
      </p:sp>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838854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baseline="0" dirty="0" smtClean="0">
                <a:solidFill>
                  <a:schemeClr val="tx1"/>
                </a:solidFill>
                <a:effectLst/>
                <a:latin typeface="Verdana" pitchFamily="45" charset="0"/>
                <a:ea typeface="ヒラギノ角ゴ Pro W3" pitchFamily="80" charset="-128"/>
                <a:cs typeface="ヒラギノ角ゴ Pro W3" pitchFamily="80" charset="-128"/>
              </a:rPr>
              <a:t>But maybe they will apply later.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baseline="0" dirty="0" smtClean="0">
              <a:solidFill>
                <a:schemeClr val="tx1"/>
              </a:solidFill>
              <a:effectLst/>
              <a:latin typeface="Verdana" pitchFamily="45" charset="0"/>
              <a:ea typeface="ヒラギノ角ゴ Pro W3" pitchFamily="80" charset="-128"/>
              <a:cs typeface="ヒラギノ角ゴ Pro W3" pitchFamily="80"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baseline="0" dirty="0" smtClean="0">
                <a:solidFill>
                  <a:schemeClr val="tx1"/>
                </a:solidFill>
                <a:effectLst/>
                <a:latin typeface="Verdana" pitchFamily="45" charset="0"/>
                <a:ea typeface="ヒラギノ角ゴ Pro W3" pitchFamily="80" charset="-128"/>
                <a:cs typeface="ヒラギノ角ゴ Pro W3" pitchFamily="80" charset="-128"/>
              </a:rPr>
              <a:t>We’re </a:t>
            </a:r>
            <a:r>
              <a:rPr kumimoji="1" lang="en-US" sz="1200" kern="1200" baseline="0" dirty="0" smtClean="0">
                <a:solidFill>
                  <a:schemeClr val="tx1"/>
                </a:solidFill>
                <a:effectLst/>
                <a:latin typeface="Verdana" pitchFamily="45" charset="0"/>
                <a:ea typeface="ヒラギノ角ゴ Pro W3" pitchFamily="80" charset="-128"/>
                <a:cs typeface="ヒラギノ角ゴ Pro W3" pitchFamily="80" charset="-128"/>
              </a:rPr>
              <a:t>all familiar with the dark doldrums of the middle of game development, when everything is horrible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baseline="0" dirty="0" smtClean="0">
              <a:solidFill>
                <a:schemeClr val="tx1"/>
              </a:solidFill>
              <a:effectLst/>
              <a:latin typeface="Verdana" pitchFamily="45" charset="0"/>
              <a:ea typeface="ヒラギノ角ゴ Pro W3" pitchFamily="80" charset="-128"/>
              <a:cs typeface="ヒラギノ角ゴ Pro W3" pitchFamily="80"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baseline="0" dirty="0" smtClean="0">
                <a:solidFill>
                  <a:schemeClr val="tx1"/>
                </a:solidFill>
                <a:effectLst/>
                <a:latin typeface="Verdana" pitchFamily="45" charset="0"/>
                <a:ea typeface="ヒラギノ角ゴ Pro W3" pitchFamily="80" charset="-128"/>
                <a:cs typeface="ヒラギノ角ゴ Pro W3" pitchFamily="80" charset="-128"/>
              </a:rPr>
              <a:t>When you are stuck on a problem</a:t>
            </a:r>
            <a:r>
              <a:rPr kumimoji="1" lang="en-US" sz="1200" kern="1200" baseline="0" dirty="0" smtClean="0">
                <a:solidFill>
                  <a:schemeClr val="tx1"/>
                </a:solidFill>
                <a:effectLst/>
                <a:latin typeface="Verdana" pitchFamily="45" charset="0"/>
                <a:ea typeface="ヒラギノ角ゴ Pro W3" pitchFamily="80" charset="-128"/>
                <a:cs typeface="ヒラギノ角ゴ Pro W3" pitchFamily="80" charset="-128"/>
              </a:rPr>
              <a:t>, down at your lowest point, </a:t>
            </a:r>
            <a:r>
              <a:rPr kumimoji="1" lang="en-US" sz="1200" kern="1200" baseline="0" dirty="0" smtClean="0">
                <a:solidFill>
                  <a:schemeClr val="tx1"/>
                </a:solidFill>
                <a:effectLst/>
                <a:latin typeface="Verdana" pitchFamily="45" charset="0"/>
                <a:ea typeface="ヒラギノ角ゴ Pro W3" pitchFamily="80" charset="-128"/>
                <a:cs typeface="ヒラギノ角ゴ Pro W3" pitchFamily="80" charset="-128"/>
              </a:rPr>
              <a:t>look back on the rules you hear today to see if they can reframe your thinking and get you out of a rut</a:t>
            </a:r>
          </a:p>
          <a:p>
            <a:endParaRPr lang="en-US" dirty="0" smtClean="0"/>
          </a:p>
          <a:p>
            <a:r>
              <a:rPr lang="en-US" dirty="0" smtClean="0"/>
              <a:t>This</a:t>
            </a:r>
            <a:r>
              <a:rPr lang="en-US" baseline="0" dirty="0" smtClean="0"/>
              <a:t> actually happened to me recently – running up to </a:t>
            </a:r>
            <a:r>
              <a:rPr lang="en-US" baseline="0" dirty="0" err="1" smtClean="0"/>
              <a:t>GDC</a:t>
            </a:r>
            <a:r>
              <a:rPr lang="en-US" baseline="0" dirty="0" smtClean="0"/>
              <a:t> I was working on my game The Church in the Darkness and found myself at the very lowest nadir of </a:t>
            </a:r>
            <a:r>
              <a:rPr lang="en-US" baseline="0" dirty="0" smtClean="0"/>
              <a:t>this chart</a:t>
            </a:r>
            <a:r>
              <a:rPr lang="en-US" baseline="0" dirty="0" smtClean="0"/>
              <a:t>.  </a:t>
            </a:r>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9</a:t>
            </a:fld>
            <a:endParaRPr lang="en-US"/>
          </a:p>
        </p:txBody>
      </p:sp>
    </p:spTree>
    <p:extLst>
      <p:ext uri="{BB962C8B-B14F-4D97-AF65-F5344CB8AC3E}">
        <p14:creationId xmlns:p14="http://schemas.microsoft.com/office/powerpoint/2010/main" val="346818048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But our team had different ambitions. We wanted Mass Effect to be an Epic Space Opera RPG in which you could explore the galaxy, save the universe, and command an elite squad of super heroes. </a:t>
            </a:r>
          </a:p>
        </p:txBody>
      </p:sp>
      <p:sp>
        <p:nvSpPr>
          <p:cNvPr id="162" name="Shape 1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091338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We had a schedule and a budget so we had to get specific. We fleshed out the plot, characters, RPG rules, conversations and gameplay and made some tough calls. </a:t>
            </a:r>
          </a:p>
        </p:txBody>
      </p:sp>
      <p:sp>
        <p:nvSpPr>
          <p:cNvPr id="167" name="Shape 1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20481863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We prototyped key systems, verifying they were both possible and valuable. It was becoming clear what Mass Effect would be, and what it wouldn’t be.</a:t>
            </a:r>
          </a:p>
        </p:txBody>
      </p:sp>
      <p:sp>
        <p:nvSpPr>
          <p:cNvPr id="172" name="Shape 1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3648576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Then E3 happened. We wanted to demonstrate all the key experiences players would have in Mass Effect, like exploration, cinematic conversations, and intense squad combat. This was hard, but the team gave it their all, and we were happy with the results.</a:t>
            </a:r>
          </a:p>
        </p:txBody>
      </p:sp>
      <p:sp>
        <p:nvSpPr>
          <p:cNvPr id="177" name="Shape 1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53799233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We set out to realize this vision across the entire game but encountered problems executing at scale. Our E3 demo was visionary, but it wasn’t real. As hard as we tried we couldn’t hit that experience at scale. Engine and workflow problems kept slowing us down. For the first time we felt hampered by constraints that were blocking us from building the game we wanted to make.</a:t>
            </a:r>
          </a:p>
        </p:txBody>
      </p:sp>
      <p:sp>
        <p:nvSpPr>
          <p:cNvPr id="182" name="Shape 1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167005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It got worse. We started cutting features and even planets from the game. We had to rebuild existing content and systems to make them more efficient. All this slowed us down. We felt like Mass Effect was slipping away.</a:t>
            </a:r>
          </a:p>
        </p:txBody>
      </p:sp>
      <p:sp>
        <p:nvSpPr>
          <p:cNvPr id="187" name="Shape 1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61702477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So we crunched hard and we crunched long. Through force of will, talent, and focus we dragged Mass Effect back towards where we wanted it to be but the cost on the team was high.</a:t>
            </a:r>
          </a:p>
        </p:txBody>
      </p:sp>
      <p:sp>
        <p:nvSpPr>
          <p:cNvPr id="192" name="Shape 1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9571839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Despite all this adversity we shipped Mass Effect and it was awesome and players loved it. It wasn’t everything we wanted, but it was definitely a great game.</a:t>
            </a:r>
          </a:p>
        </p:txBody>
      </p:sp>
      <p:sp>
        <p:nvSpPr>
          <p:cNvPr id="197" name="Shape 1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9661115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Reflecting on the journey from blank slate to Mass Effect, I started to see constraints as a roadmap for progress, and wondered if I could use them to help lead my team towards better games, with fewer sad pandas.</a:t>
            </a:r>
          </a:p>
        </p:txBody>
      </p:sp>
      <p:sp>
        <p:nvSpPr>
          <p:cNvPr id="202" name="Shape 2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91646532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r>
              <a:rPr lang="en-US"/>
              <a:t>And we were all focused on making Mass Effect 2 better. We wanted it to be a more refined and polished game, and we wanted to be kinder to ourselves as we built it. </a:t>
            </a:r>
          </a:p>
        </p:txBody>
      </p:sp>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15402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2918868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370013"/>
            <a:ext cx="7886700" cy="326231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5621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4638"/>
            <a:ext cx="5762625" cy="4357687"/>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6659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2696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0150"/>
            <a:ext cx="8229600" cy="3394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4354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79638"/>
            <a:ext cx="7772400" cy="112553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37787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6488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6343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229703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9361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076325"/>
            <a:ext cx="3008313" cy="3517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62769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370013"/>
            <a:ext cx="788670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66007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900"/>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402303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00150"/>
            <a:ext cx="8229600" cy="33940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69300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77100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9731027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370013"/>
            <a:ext cx="788670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674705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1700"/>
            <a:ext cx="7886700" cy="112553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21616585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098100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1879600"/>
            <a:ext cx="3868737"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79600"/>
            <a:ext cx="3887788"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83443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7468526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680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1700"/>
            <a:ext cx="7886700" cy="112553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41909413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6973175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7622453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370013"/>
            <a:ext cx="7886700" cy="326231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76886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4638"/>
            <a:ext cx="5762625" cy="4357687"/>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29416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itle Slide Style #1">
    <p:spTree>
      <p:nvGrpSpPr>
        <p:cNvPr id="1" name="Shape 10"/>
        <p:cNvGrpSpPr/>
        <p:nvPr/>
      </p:nvGrpSpPr>
      <p:grpSpPr>
        <a:xfrm>
          <a:off x="0" y="0"/>
          <a:ext cx="0" cy="0"/>
          <a:chOff x="0" y="0"/>
          <a:chExt cx="0" cy="0"/>
        </a:xfrm>
      </p:grpSpPr>
      <p:sp>
        <p:nvSpPr>
          <p:cNvPr id="11" name="Shape 11"/>
          <p:cNvSpPr txBox="1">
            <a:spLocks noGrp="1"/>
          </p:cNvSpPr>
          <p:nvPr>
            <p:ph type="ctrTitle"/>
          </p:nvPr>
        </p:nvSpPr>
        <p:spPr>
          <a:xfrm>
            <a:off x="358138" y="1642108"/>
            <a:ext cx="8305799" cy="1102517"/>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accent1"/>
              </a:buClr>
              <a:buFont typeface="Arial"/>
              <a:buNone/>
              <a:defRPr sz="1400" b="0" i="0" u="none" strike="noStrike" cap="none">
                <a:solidFill>
                  <a:srgbClr val="000000"/>
                </a:solidFill>
                <a:latin typeface="Arial"/>
                <a:ea typeface="Arial"/>
                <a:cs typeface="Arial"/>
                <a:sym typeface="Arial"/>
              </a:defRPr>
            </a:lvl1pPr>
            <a:lvl2pPr marL="0" marR="0" lvl="1" indent="0" algn="l" rtl="0">
              <a:spcBef>
                <a:spcPts val="0"/>
              </a:spcBef>
              <a:buNone/>
              <a:defRPr sz="1800"/>
            </a:lvl2pPr>
            <a:lvl3pPr marL="0" marR="0" lvl="2" indent="0" algn="l" rtl="0">
              <a:spcBef>
                <a:spcPts val="0"/>
              </a:spcBef>
              <a:buNone/>
              <a:defRPr sz="1800"/>
            </a:lvl3pPr>
            <a:lvl4pPr marL="0" marR="0" lvl="3" indent="0" algn="l" rtl="0">
              <a:spcBef>
                <a:spcPts val="0"/>
              </a:spcBef>
              <a:buNone/>
              <a:defRPr sz="1800"/>
            </a:lvl4pPr>
            <a:lvl5pPr marL="0" marR="0" lvl="4" indent="0" algn="l" rtl="0">
              <a:spcBef>
                <a:spcPts val="0"/>
              </a:spcBef>
              <a:buNone/>
              <a:defRPr sz="1800"/>
            </a:lvl5pPr>
            <a:lvl6pPr marL="0" marR="0" lvl="5" indent="0" algn="l" rtl="0">
              <a:spcBef>
                <a:spcPts val="0"/>
              </a:spcBef>
              <a:buNone/>
              <a:defRPr sz="1800"/>
            </a:lvl6pPr>
            <a:lvl7pPr marL="0" marR="0" lvl="6" indent="0" algn="l" rtl="0">
              <a:spcBef>
                <a:spcPts val="0"/>
              </a:spcBef>
              <a:buNone/>
              <a:defRPr sz="1800"/>
            </a:lvl7pPr>
            <a:lvl8pPr marL="0" marR="0" lvl="7" indent="0" algn="l" rtl="0">
              <a:spcBef>
                <a:spcPts val="0"/>
              </a:spcBef>
              <a:buNone/>
              <a:defRPr sz="1800"/>
            </a:lvl8pPr>
            <a:lvl9pPr marL="0" marR="0" lvl="8" indent="0" algn="l" rtl="0">
              <a:spcBef>
                <a:spcPts val="0"/>
              </a:spcBef>
              <a:buNone/>
              <a:defRPr sz="1800"/>
            </a:lvl9pPr>
          </a:lstStyle>
          <a:p>
            <a:endParaRPr/>
          </a:p>
        </p:txBody>
      </p:sp>
      <p:sp>
        <p:nvSpPr>
          <p:cNvPr id="12" name="Shape 12"/>
          <p:cNvSpPr txBox="1">
            <a:spLocks noGrp="1"/>
          </p:cNvSpPr>
          <p:nvPr>
            <p:ph type="body" idx="1"/>
          </p:nvPr>
        </p:nvSpPr>
        <p:spPr>
          <a:xfrm>
            <a:off x="358138" y="2266950"/>
            <a:ext cx="8305799" cy="12191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972304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Standard Title &amp; Content">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0" y="148590"/>
            <a:ext cx="9144000" cy="857250"/>
          </a:xfrm>
          <a:prstGeom prst="rect">
            <a:avLst/>
          </a:prstGeom>
          <a:noFill/>
          <a:ln>
            <a:noFill/>
          </a:ln>
        </p:spPr>
        <p:txBody>
          <a:bodyPr lIns="91425" tIns="91425" rIns="91425" bIns="91425" anchor="t" anchorCtr="0"/>
          <a:lstStyle>
            <a:lvl1pPr marL="365125" marR="0" lvl="0" indent="-9525"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5" name="Shape 15"/>
          <p:cNvSpPr txBox="1">
            <a:spLocks noGrp="1"/>
          </p:cNvSpPr>
          <p:nvPr>
            <p:ph type="body" idx="1"/>
          </p:nvPr>
        </p:nvSpPr>
        <p:spPr>
          <a:xfrm>
            <a:off x="457200" y="1200150"/>
            <a:ext cx="8229600" cy="3394472"/>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cxnSp>
        <p:nvCxnSpPr>
          <p:cNvPr id="16" name="Shape 16"/>
          <p:cNvCxnSpPr/>
          <p:nvPr/>
        </p:nvCxnSpPr>
        <p:spPr>
          <a:xfrm>
            <a:off x="0" y="819150"/>
            <a:ext cx="9144000" cy="0"/>
          </a:xfrm>
          <a:prstGeom prst="straightConnector1">
            <a:avLst/>
          </a:prstGeom>
          <a:noFill/>
          <a:ln w="25400"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16891828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722312" y="3305176"/>
            <a:ext cx="7772400" cy="1021554"/>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9" name="Shape 19"/>
          <p:cNvSpPr txBox="1">
            <a:spLocks noGrp="1"/>
          </p:cNvSpPr>
          <p:nvPr>
            <p:ph type="body" idx="1"/>
          </p:nvPr>
        </p:nvSpPr>
        <p:spPr>
          <a:xfrm>
            <a:off x="722312" y="2180033"/>
            <a:ext cx="7772400" cy="112514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9pPr>
          </a:lstStyle>
          <a:p>
            <a:endParaRPr/>
          </a:p>
        </p:txBody>
      </p:sp>
      <p:sp>
        <p:nvSpPr>
          <p:cNvPr id="20" name="Shape 20"/>
          <p:cNvSpPr txBox="1">
            <a:spLocks noGrp="1"/>
          </p:cNvSpPr>
          <p:nvPr>
            <p:ph type="dt" idx="10"/>
          </p:nvPr>
        </p:nvSpPr>
        <p:spPr>
          <a:xfrm>
            <a:off x="457200" y="4767262"/>
            <a:ext cx="2133598" cy="273842"/>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fontAlgn="auto"/>
            <a:endParaRPr kumimoji="0" kern="0"/>
          </a:p>
        </p:txBody>
      </p:sp>
      <p:sp>
        <p:nvSpPr>
          <p:cNvPr id="21" name="Shape 21"/>
          <p:cNvSpPr txBox="1">
            <a:spLocks noGrp="1"/>
          </p:cNvSpPr>
          <p:nvPr>
            <p:ph type="ftr" idx="11"/>
          </p:nvPr>
        </p:nvSpPr>
        <p:spPr>
          <a:xfrm>
            <a:off x="3124200" y="4767262"/>
            <a:ext cx="2895600" cy="273842"/>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fontAlgn="auto"/>
            <a:endParaRPr kumimoji="0" kern="0"/>
          </a:p>
        </p:txBody>
      </p:sp>
      <p:sp>
        <p:nvSpPr>
          <p:cNvPr id="22" name="Shape 22"/>
          <p:cNvSpPr txBox="1">
            <a:spLocks noGrp="1"/>
          </p:cNvSpPr>
          <p:nvPr>
            <p:ph type="sldNum" idx="12"/>
          </p:nvPr>
        </p:nvSpPr>
        <p:spPr>
          <a:xfrm>
            <a:off x="6553200" y="4767262"/>
            <a:ext cx="2133598" cy="273842"/>
          </a:xfrm>
          <a:prstGeom prst="rect">
            <a:avLst/>
          </a:prstGeom>
          <a:noFill/>
          <a:ln>
            <a:noFill/>
          </a:ln>
        </p:spPr>
        <p:txBody>
          <a:bodyPr lIns="91425" tIns="91425" rIns="91425" bIns="91425" anchor="t" anchorCtr="0">
            <a:noAutofit/>
          </a:bodyPr>
          <a:lstStyle/>
          <a:p>
            <a:pPr fontAlgn="auto">
              <a:spcBef>
                <a:spcPts val="0"/>
              </a:spcBef>
              <a:spcAft>
                <a:spcPts val="0"/>
              </a:spcAft>
              <a:buClr>
                <a:srgbClr val="000000"/>
              </a:buClr>
              <a:buFont typeface="Arial"/>
              <a:buNone/>
            </a:pPr>
            <a:endParaRPr kumimoji="0" sz="1400" kern="0">
              <a:solidFill>
                <a:srgbClr val="000000"/>
              </a:solidFill>
              <a:latin typeface="Arial"/>
              <a:ea typeface="Arial"/>
              <a:cs typeface="Arial"/>
              <a:sym typeface="Arial"/>
            </a:endParaRPr>
          </a:p>
          <a:p>
            <a:pPr lvl="1" fontAlgn="auto">
              <a:spcBef>
                <a:spcPts val="0"/>
              </a:spcBef>
              <a:spcAft>
                <a:spcPts val="0"/>
              </a:spcAft>
              <a:buClr>
                <a:srgbClr val="000000"/>
              </a:buClr>
              <a:buFont typeface="Arial"/>
              <a:buNone/>
            </a:pPr>
            <a:endParaRPr kumimoji="0" sz="1400" kern="0">
              <a:solidFill>
                <a:srgbClr val="000000"/>
              </a:solidFill>
              <a:latin typeface="Arial"/>
              <a:ea typeface="Arial"/>
              <a:cs typeface="Arial"/>
              <a:sym typeface="Arial"/>
            </a:endParaRPr>
          </a:p>
          <a:p>
            <a:pPr lvl="2" fontAlgn="auto">
              <a:spcBef>
                <a:spcPts val="0"/>
              </a:spcBef>
              <a:spcAft>
                <a:spcPts val="0"/>
              </a:spcAft>
              <a:buClr>
                <a:srgbClr val="000000"/>
              </a:buClr>
              <a:buFont typeface="Arial"/>
              <a:buNone/>
            </a:pPr>
            <a:endParaRPr kumimoji="0" sz="1400" kern="0">
              <a:solidFill>
                <a:srgbClr val="000000"/>
              </a:solidFill>
              <a:latin typeface="Arial"/>
              <a:ea typeface="Arial"/>
              <a:cs typeface="Arial"/>
              <a:sym typeface="Arial"/>
            </a:endParaRPr>
          </a:p>
          <a:p>
            <a:pPr lvl="3" fontAlgn="auto">
              <a:spcBef>
                <a:spcPts val="0"/>
              </a:spcBef>
              <a:spcAft>
                <a:spcPts val="0"/>
              </a:spcAft>
              <a:buClr>
                <a:srgbClr val="000000"/>
              </a:buClr>
              <a:buFont typeface="Arial"/>
              <a:buNone/>
            </a:pPr>
            <a:endParaRPr kumimoji="0" sz="1400" kern="0">
              <a:solidFill>
                <a:srgbClr val="000000"/>
              </a:solidFill>
              <a:latin typeface="Arial"/>
              <a:ea typeface="Arial"/>
              <a:cs typeface="Arial"/>
              <a:sym typeface="Arial"/>
            </a:endParaRPr>
          </a:p>
          <a:p>
            <a:pPr lvl="4" fontAlgn="auto">
              <a:spcBef>
                <a:spcPts val="0"/>
              </a:spcBef>
              <a:spcAft>
                <a:spcPts val="0"/>
              </a:spcAft>
              <a:buClr>
                <a:srgbClr val="000000"/>
              </a:buClr>
              <a:buFont typeface="Arial"/>
              <a:buNone/>
            </a:pPr>
            <a:endParaRPr kumimoji="0" sz="1400" kern="0">
              <a:solidFill>
                <a:srgbClr val="000000"/>
              </a:solidFill>
              <a:latin typeface="Arial"/>
              <a:ea typeface="Arial"/>
              <a:cs typeface="Arial"/>
              <a:sym typeface="Arial"/>
            </a:endParaRPr>
          </a:p>
          <a:p>
            <a:pPr lvl="5" defTabSz="914400">
              <a:buClr>
                <a:srgbClr val="000000"/>
              </a:buClr>
              <a:buFont typeface="Arial"/>
              <a:buNone/>
            </a:pPr>
            <a:endParaRPr kumimoji="0" sz="1400" kern="0">
              <a:solidFill>
                <a:srgbClr val="000000"/>
              </a:solidFill>
              <a:latin typeface="Arial"/>
              <a:ea typeface="Arial"/>
              <a:cs typeface="Arial"/>
              <a:sym typeface="Arial"/>
            </a:endParaRPr>
          </a:p>
          <a:p>
            <a:pPr lvl="6" defTabSz="914400">
              <a:buClr>
                <a:srgbClr val="000000"/>
              </a:buClr>
              <a:buFont typeface="Arial"/>
              <a:buNone/>
            </a:pPr>
            <a:endParaRPr kumimoji="0" sz="1400" kern="0">
              <a:solidFill>
                <a:srgbClr val="000000"/>
              </a:solidFill>
              <a:latin typeface="Arial"/>
              <a:ea typeface="Arial"/>
              <a:cs typeface="Arial"/>
              <a:sym typeface="Arial"/>
            </a:endParaRPr>
          </a:p>
          <a:p>
            <a:pPr lvl="7" defTabSz="914400">
              <a:buClr>
                <a:srgbClr val="000000"/>
              </a:buClr>
              <a:buFont typeface="Arial"/>
              <a:buNone/>
            </a:pPr>
            <a:endParaRPr kumimoji="0" sz="1400" kern="0">
              <a:solidFill>
                <a:srgbClr val="000000"/>
              </a:solidFill>
              <a:latin typeface="Arial"/>
              <a:ea typeface="Arial"/>
              <a:cs typeface="Arial"/>
              <a:sym typeface="Arial"/>
            </a:endParaRPr>
          </a:p>
          <a:p>
            <a:pPr lvl="8" defTabSz="914400">
              <a:buClr>
                <a:srgbClr val="000000"/>
              </a:buClr>
              <a:buFont typeface="Arial"/>
              <a:buNone/>
            </a:pPr>
            <a:endParaRPr kumimoji="0" sz="14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39991252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457200" y="204785"/>
            <a:ext cx="3008313" cy="871538"/>
          </a:xfrm>
          <a:prstGeom prst="rect">
            <a:avLst/>
          </a:prstGeom>
          <a:noFill/>
          <a:ln>
            <a:noFill/>
          </a:ln>
        </p:spPr>
        <p:txBody>
          <a:bodyPr lIns="91425" tIns="91425" rIns="91425" bIns="91425" anchor="b" anchorCtr="0"/>
          <a:lstStyle>
            <a:lvl1pPr marL="0" marR="0" lvl="0" indent="0" algn="l" rtl="0">
              <a:lnSpc>
                <a:spcPct val="9375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5" name="Shape 25"/>
          <p:cNvSpPr txBox="1">
            <a:spLocks noGrp="1"/>
          </p:cNvSpPr>
          <p:nvPr>
            <p:ph type="body" idx="1"/>
          </p:nvPr>
        </p:nvSpPr>
        <p:spPr>
          <a:xfrm>
            <a:off x="3575050" y="204788"/>
            <a:ext cx="5111750" cy="4389834"/>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26" name="Shape 26"/>
          <p:cNvSpPr txBox="1">
            <a:spLocks noGrp="1"/>
          </p:cNvSpPr>
          <p:nvPr>
            <p:ph type="body" idx="2"/>
          </p:nvPr>
        </p:nvSpPr>
        <p:spPr>
          <a:xfrm>
            <a:off x="457200" y="1076325"/>
            <a:ext cx="3008313" cy="3518296"/>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Calibri"/>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Calibri"/>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Calibri"/>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Calibri"/>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3550777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7"/>
        <p:cNvGrpSpPr/>
        <p:nvPr/>
      </p:nvGrpSpPr>
      <p:grpSpPr>
        <a:xfrm>
          <a:off x="0" y="0"/>
          <a:ext cx="0" cy="0"/>
          <a:chOff x="0" y="0"/>
          <a:chExt cx="0" cy="0"/>
        </a:xfrm>
      </p:grpSpPr>
      <p:sp>
        <p:nvSpPr>
          <p:cNvPr id="28" name="Shape 28"/>
          <p:cNvSpPr txBox="1">
            <a:spLocks noGrp="1"/>
          </p:cNvSpPr>
          <p:nvPr>
            <p:ph type="ctrTitle"/>
          </p:nvPr>
        </p:nvSpPr>
        <p:spPr>
          <a:xfrm>
            <a:off x="685800" y="1597819"/>
            <a:ext cx="7772400" cy="1102517"/>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rgbClr val="000000"/>
                </a:solidFill>
                <a:latin typeface="Arial"/>
                <a:ea typeface="Arial"/>
                <a:cs typeface="Arial"/>
                <a:sym typeface="Arial"/>
              </a:defRPr>
            </a:lvl1pPr>
            <a:lvl2pPr marL="0" marR="0" lvl="1" indent="0" algn="l" rtl="0">
              <a:spcBef>
                <a:spcPts val="0"/>
              </a:spcBef>
              <a:buNone/>
              <a:defRPr sz="1800"/>
            </a:lvl2pPr>
            <a:lvl3pPr marL="0" marR="0" lvl="2" indent="0" algn="l" rtl="0">
              <a:spcBef>
                <a:spcPts val="0"/>
              </a:spcBef>
              <a:buNone/>
              <a:defRPr sz="1800"/>
            </a:lvl3pPr>
            <a:lvl4pPr marL="0" marR="0" lvl="3" indent="0" algn="l" rtl="0">
              <a:spcBef>
                <a:spcPts val="0"/>
              </a:spcBef>
              <a:buNone/>
              <a:defRPr sz="1800"/>
            </a:lvl4pPr>
            <a:lvl5pPr marL="0" marR="0" lvl="4" indent="0" algn="l" rtl="0">
              <a:spcBef>
                <a:spcPts val="0"/>
              </a:spcBef>
              <a:buNone/>
              <a:defRPr sz="1800"/>
            </a:lvl5pPr>
            <a:lvl6pPr marL="0" marR="0" lvl="5" indent="0" algn="l" rtl="0">
              <a:spcBef>
                <a:spcPts val="0"/>
              </a:spcBef>
              <a:buNone/>
              <a:defRPr sz="1800"/>
            </a:lvl6pPr>
            <a:lvl7pPr marL="0" marR="0" lvl="6" indent="0" algn="l" rtl="0">
              <a:spcBef>
                <a:spcPts val="0"/>
              </a:spcBef>
              <a:buNone/>
              <a:defRPr sz="1800"/>
            </a:lvl7pPr>
            <a:lvl8pPr marL="0" marR="0" lvl="7" indent="0" algn="l" rtl="0">
              <a:spcBef>
                <a:spcPts val="0"/>
              </a:spcBef>
              <a:buNone/>
              <a:defRPr sz="1800"/>
            </a:lvl8pPr>
            <a:lvl9pPr marL="0" marR="0" lvl="8" indent="0" algn="l" rtl="0">
              <a:spcBef>
                <a:spcPts val="0"/>
              </a:spcBef>
              <a:buNone/>
              <a:defRPr sz="1800"/>
            </a:lvl9pPr>
          </a:lstStyle>
          <a:p>
            <a:endParaRPr/>
          </a:p>
        </p:txBody>
      </p:sp>
      <p:sp>
        <p:nvSpPr>
          <p:cNvPr id="29" name="Shape 29"/>
          <p:cNvSpPr txBox="1">
            <a:spLocks noGrp="1"/>
          </p:cNvSpPr>
          <p:nvPr>
            <p:ph type="subTitle" idx="1"/>
          </p:nvPr>
        </p:nvSpPr>
        <p:spPr>
          <a:xfrm>
            <a:off x="1371600" y="2914650"/>
            <a:ext cx="6400799" cy="1314448"/>
          </a:xfrm>
          <a:prstGeom prst="rect">
            <a:avLst/>
          </a:prstGeom>
          <a:noFill/>
          <a:ln>
            <a:noFill/>
          </a:ln>
        </p:spPr>
        <p:txBody>
          <a:bodyPr lIns="91425" tIns="91425" rIns="91425" bIns="91425" anchor="t" anchorCtr="0"/>
          <a:lstStyle>
            <a:lvl1pPr marL="0" marR="0" lvl="0" indent="0" algn="ctr" rtl="0">
              <a:lnSpc>
                <a:spcPct val="100000"/>
              </a:lnSpc>
              <a:spcBef>
                <a:spcPts val="280"/>
              </a:spcBef>
              <a:spcAft>
                <a:spcPts val="0"/>
              </a:spcAft>
              <a:buClr>
                <a:schemeClr val="accent1"/>
              </a:buClr>
              <a:buFont typeface="Arial"/>
              <a:buNone/>
              <a:defRPr sz="1400" b="0" i="0" u="none" strike="noStrike" cap="none">
                <a:solidFill>
                  <a:srgbClr val="000000"/>
                </a:solidFill>
                <a:latin typeface="Arial"/>
                <a:ea typeface="Arial"/>
                <a:cs typeface="Arial"/>
                <a:sym typeface="Arial"/>
              </a:defRPr>
            </a:lvl1pPr>
            <a:lvl2pPr marL="457200" marR="0" lvl="1" indent="0" algn="ctr" rtl="0">
              <a:lnSpc>
                <a:spcPct val="100000"/>
              </a:lnSpc>
              <a:spcBef>
                <a:spcPts val="280"/>
              </a:spcBef>
              <a:spcAft>
                <a:spcPts val="0"/>
              </a:spcAft>
              <a:buClr>
                <a:schemeClr val="dk2"/>
              </a:buClr>
              <a:buFont typeface="Arial"/>
              <a:buNone/>
              <a:defRPr sz="1400" b="0" i="0" u="none" strike="noStrike" cap="none">
                <a:solidFill>
                  <a:srgbClr val="000000"/>
                </a:solidFill>
                <a:latin typeface="Arial"/>
                <a:ea typeface="Arial"/>
                <a:cs typeface="Arial"/>
                <a:sym typeface="Arial"/>
              </a:defRPr>
            </a:lvl2pPr>
            <a:lvl3pPr marL="914400" marR="0" lvl="2" indent="0" algn="ctr" rtl="0">
              <a:lnSpc>
                <a:spcPct val="100000"/>
              </a:lnSpc>
              <a:spcBef>
                <a:spcPts val="280"/>
              </a:spcBef>
              <a:spcAft>
                <a:spcPts val="0"/>
              </a:spcAft>
              <a:buClr>
                <a:schemeClr val="dk2"/>
              </a:buClr>
              <a:buFont typeface="Arial"/>
              <a:buNone/>
              <a:defRPr sz="1400" b="0" i="0" u="none" strike="noStrike" cap="none">
                <a:solidFill>
                  <a:srgbClr val="000000"/>
                </a:solidFill>
                <a:latin typeface="Arial"/>
                <a:ea typeface="Arial"/>
                <a:cs typeface="Arial"/>
                <a:sym typeface="Arial"/>
              </a:defRPr>
            </a:lvl3pPr>
            <a:lvl4pPr marL="1371600" marR="0" lvl="3" indent="0" algn="ctr" rtl="0">
              <a:lnSpc>
                <a:spcPct val="100000"/>
              </a:lnSpc>
              <a:spcBef>
                <a:spcPts val="280"/>
              </a:spcBef>
              <a:spcAft>
                <a:spcPts val="0"/>
              </a:spcAft>
              <a:buClr>
                <a:schemeClr val="dk2"/>
              </a:buClr>
              <a:buFont typeface="Arial"/>
              <a:buNone/>
              <a:defRPr sz="1400" b="0" i="0" u="none" strike="noStrike" cap="none">
                <a:solidFill>
                  <a:srgbClr val="000000"/>
                </a:solidFill>
                <a:latin typeface="Arial"/>
                <a:ea typeface="Arial"/>
                <a:cs typeface="Arial"/>
                <a:sym typeface="Arial"/>
              </a:defRPr>
            </a:lvl4pPr>
            <a:lvl5pPr marL="1828800" marR="0" lvl="4" indent="0" algn="ctr" rtl="0">
              <a:lnSpc>
                <a:spcPct val="100000"/>
              </a:lnSpc>
              <a:spcBef>
                <a:spcPts val="280"/>
              </a:spcBef>
              <a:spcAft>
                <a:spcPts val="0"/>
              </a:spcAft>
              <a:buClr>
                <a:schemeClr val="dk2"/>
              </a:buClr>
              <a:buFont typeface="Arial"/>
              <a:buNone/>
              <a:defRPr sz="1400" b="0" i="0" u="none" strike="noStrike" cap="none">
                <a:solidFill>
                  <a:srgbClr val="000000"/>
                </a:solidFill>
                <a:latin typeface="Arial"/>
                <a:ea typeface="Arial"/>
                <a:cs typeface="Arial"/>
                <a:sym typeface="Arial"/>
              </a:defRPr>
            </a:lvl5pPr>
            <a:lvl6pPr marL="2286000" marR="0" lvl="5" indent="0" algn="ctr" rtl="0">
              <a:lnSpc>
                <a:spcPct val="100000"/>
              </a:lnSpc>
              <a:spcBef>
                <a:spcPts val="40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6pPr>
            <a:lvl7pPr marL="2743200" marR="0" lvl="6" indent="0" algn="ctr" rtl="0">
              <a:lnSpc>
                <a:spcPct val="100000"/>
              </a:lnSpc>
              <a:spcBef>
                <a:spcPts val="40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7pPr>
            <a:lvl8pPr marL="3200400" marR="0" lvl="7" indent="0" algn="ctr" rtl="0">
              <a:lnSpc>
                <a:spcPct val="100000"/>
              </a:lnSpc>
              <a:spcBef>
                <a:spcPts val="40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8pPr>
            <a:lvl9pPr marL="3657600" marR="0" lvl="8" indent="0" algn="ctr" rtl="0">
              <a:lnSpc>
                <a:spcPct val="100000"/>
              </a:lnSpc>
              <a:spcBef>
                <a:spcPts val="40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9pPr>
          </a:lstStyle>
          <a:p>
            <a:endParaRPr/>
          </a:p>
        </p:txBody>
      </p:sp>
      <p:sp>
        <p:nvSpPr>
          <p:cNvPr id="30" name="Shape 30"/>
          <p:cNvSpPr txBox="1">
            <a:spLocks noGrp="1"/>
          </p:cNvSpPr>
          <p:nvPr>
            <p:ph type="dt" idx="10"/>
          </p:nvPr>
        </p:nvSpPr>
        <p:spPr>
          <a:xfrm>
            <a:off x="457200" y="4767262"/>
            <a:ext cx="2133598" cy="273842"/>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fontAlgn="auto"/>
            <a:endParaRPr kumimoji="0" kern="0"/>
          </a:p>
        </p:txBody>
      </p:sp>
      <p:sp>
        <p:nvSpPr>
          <p:cNvPr id="31" name="Shape 31"/>
          <p:cNvSpPr txBox="1">
            <a:spLocks noGrp="1"/>
          </p:cNvSpPr>
          <p:nvPr>
            <p:ph type="ftr" idx="11"/>
          </p:nvPr>
        </p:nvSpPr>
        <p:spPr>
          <a:xfrm>
            <a:off x="3124200" y="4767262"/>
            <a:ext cx="2895600" cy="273842"/>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fontAlgn="auto"/>
            <a:endParaRPr kumimoji="0" kern="0"/>
          </a:p>
        </p:txBody>
      </p:sp>
      <p:sp>
        <p:nvSpPr>
          <p:cNvPr id="32" name="Shape 32"/>
          <p:cNvSpPr txBox="1">
            <a:spLocks noGrp="1"/>
          </p:cNvSpPr>
          <p:nvPr>
            <p:ph type="sldNum" idx="12"/>
          </p:nvPr>
        </p:nvSpPr>
        <p:spPr>
          <a:xfrm>
            <a:off x="6553200" y="4767262"/>
            <a:ext cx="2133598" cy="273842"/>
          </a:xfrm>
          <a:prstGeom prst="rect">
            <a:avLst/>
          </a:prstGeom>
          <a:noFill/>
          <a:ln>
            <a:noFill/>
          </a:ln>
        </p:spPr>
        <p:txBody>
          <a:bodyPr lIns="91425" tIns="91425" rIns="91425" bIns="91425" anchor="t" anchorCtr="0">
            <a:noAutofit/>
          </a:bodyPr>
          <a:lstStyle/>
          <a:p>
            <a:pPr fontAlgn="auto">
              <a:spcBef>
                <a:spcPts val="0"/>
              </a:spcBef>
              <a:spcAft>
                <a:spcPts val="0"/>
              </a:spcAft>
              <a:buClr>
                <a:srgbClr val="000000"/>
              </a:buClr>
              <a:buFont typeface="Arial"/>
              <a:buNone/>
            </a:pPr>
            <a:endParaRPr kumimoji="0" sz="1400" kern="0">
              <a:solidFill>
                <a:srgbClr val="000000"/>
              </a:solidFill>
              <a:latin typeface="Arial"/>
              <a:ea typeface="Arial"/>
              <a:cs typeface="Arial"/>
              <a:sym typeface="Arial"/>
            </a:endParaRPr>
          </a:p>
          <a:p>
            <a:pPr lvl="1" fontAlgn="auto">
              <a:spcBef>
                <a:spcPts val="0"/>
              </a:spcBef>
              <a:spcAft>
                <a:spcPts val="0"/>
              </a:spcAft>
              <a:buClr>
                <a:srgbClr val="000000"/>
              </a:buClr>
              <a:buFont typeface="Arial"/>
              <a:buNone/>
            </a:pPr>
            <a:endParaRPr kumimoji="0" sz="1400" kern="0">
              <a:solidFill>
                <a:srgbClr val="000000"/>
              </a:solidFill>
              <a:latin typeface="Arial"/>
              <a:ea typeface="Arial"/>
              <a:cs typeface="Arial"/>
              <a:sym typeface="Arial"/>
            </a:endParaRPr>
          </a:p>
          <a:p>
            <a:pPr lvl="2" fontAlgn="auto">
              <a:spcBef>
                <a:spcPts val="0"/>
              </a:spcBef>
              <a:spcAft>
                <a:spcPts val="0"/>
              </a:spcAft>
              <a:buClr>
                <a:srgbClr val="000000"/>
              </a:buClr>
              <a:buFont typeface="Arial"/>
              <a:buNone/>
            </a:pPr>
            <a:endParaRPr kumimoji="0" sz="1400" kern="0">
              <a:solidFill>
                <a:srgbClr val="000000"/>
              </a:solidFill>
              <a:latin typeface="Arial"/>
              <a:ea typeface="Arial"/>
              <a:cs typeface="Arial"/>
              <a:sym typeface="Arial"/>
            </a:endParaRPr>
          </a:p>
          <a:p>
            <a:pPr lvl="3" fontAlgn="auto">
              <a:spcBef>
                <a:spcPts val="0"/>
              </a:spcBef>
              <a:spcAft>
                <a:spcPts val="0"/>
              </a:spcAft>
              <a:buClr>
                <a:srgbClr val="000000"/>
              </a:buClr>
              <a:buFont typeface="Arial"/>
              <a:buNone/>
            </a:pPr>
            <a:endParaRPr kumimoji="0" sz="1400" kern="0">
              <a:solidFill>
                <a:srgbClr val="000000"/>
              </a:solidFill>
              <a:latin typeface="Arial"/>
              <a:ea typeface="Arial"/>
              <a:cs typeface="Arial"/>
              <a:sym typeface="Arial"/>
            </a:endParaRPr>
          </a:p>
          <a:p>
            <a:pPr lvl="4" fontAlgn="auto">
              <a:spcBef>
                <a:spcPts val="0"/>
              </a:spcBef>
              <a:spcAft>
                <a:spcPts val="0"/>
              </a:spcAft>
              <a:buClr>
                <a:srgbClr val="000000"/>
              </a:buClr>
              <a:buFont typeface="Arial"/>
              <a:buNone/>
            </a:pPr>
            <a:endParaRPr kumimoji="0" sz="1400" kern="0">
              <a:solidFill>
                <a:srgbClr val="000000"/>
              </a:solidFill>
              <a:latin typeface="Arial"/>
              <a:ea typeface="Arial"/>
              <a:cs typeface="Arial"/>
              <a:sym typeface="Arial"/>
            </a:endParaRPr>
          </a:p>
          <a:p>
            <a:pPr lvl="5" defTabSz="914400">
              <a:buClr>
                <a:srgbClr val="000000"/>
              </a:buClr>
              <a:buFont typeface="Arial"/>
              <a:buNone/>
            </a:pPr>
            <a:endParaRPr kumimoji="0" sz="1400" kern="0">
              <a:solidFill>
                <a:srgbClr val="000000"/>
              </a:solidFill>
              <a:latin typeface="Arial"/>
              <a:ea typeface="Arial"/>
              <a:cs typeface="Arial"/>
              <a:sym typeface="Arial"/>
            </a:endParaRPr>
          </a:p>
          <a:p>
            <a:pPr lvl="6" defTabSz="914400">
              <a:buClr>
                <a:srgbClr val="000000"/>
              </a:buClr>
              <a:buFont typeface="Arial"/>
              <a:buNone/>
            </a:pPr>
            <a:endParaRPr kumimoji="0" sz="1400" kern="0">
              <a:solidFill>
                <a:srgbClr val="000000"/>
              </a:solidFill>
              <a:latin typeface="Arial"/>
              <a:ea typeface="Arial"/>
              <a:cs typeface="Arial"/>
              <a:sym typeface="Arial"/>
            </a:endParaRPr>
          </a:p>
          <a:p>
            <a:pPr lvl="7" defTabSz="914400">
              <a:buClr>
                <a:srgbClr val="000000"/>
              </a:buClr>
              <a:buFont typeface="Arial"/>
              <a:buNone/>
            </a:pPr>
            <a:endParaRPr kumimoji="0" sz="1400" kern="0">
              <a:solidFill>
                <a:srgbClr val="000000"/>
              </a:solidFill>
              <a:latin typeface="Arial"/>
              <a:ea typeface="Arial"/>
              <a:cs typeface="Arial"/>
              <a:sym typeface="Arial"/>
            </a:endParaRPr>
          </a:p>
          <a:p>
            <a:pPr lvl="8" defTabSz="914400">
              <a:buClr>
                <a:srgbClr val="000000"/>
              </a:buClr>
              <a:buFont typeface="Arial"/>
              <a:buNone/>
            </a:pPr>
            <a:endParaRPr kumimoji="0" sz="14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16813600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05979"/>
            <a:ext cx="8229600" cy="85725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35" name="Shape 35"/>
          <p:cNvSpPr txBox="1">
            <a:spLocks noGrp="1"/>
          </p:cNvSpPr>
          <p:nvPr>
            <p:ph type="dt" idx="10"/>
          </p:nvPr>
        </p:nvSpPr>
        <p:spPr>
          <a:xfrm>
            <a:off x="457200" y="4767262"/>
            <a:ext cx="2133598" cy="273842"/>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fontAlgn="auto"/>
            <a:endParaRPr kumimoji="0" kern="0"/>
          </a:p>
        </p:txBody>
      </p:sp>
      <p:sp>
        <p:nvSpPr>
          <p:cNvPr id="36" name="Shape 36"/>
          <p:cNvSpPr txBox="1">
            <a:spLocks noGrp="1"/>
          </p:cNvSpPr>
          <p:nvPr>
            <p:ph type="ftr" idx="11"/>
          </p:nvPr>
        </p:nvSpPr>
        <p:spPr>
          <a:xfrm>
            <a:off x="3124200" y="4767262"/>
            <a:ext cx="2895600" cy="273842"/>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fontAlgn="auto"/>
            <a:endParaRPr kumimoji="0" kern="0"/>
          </a:p>
        </p:txBody>
      </p:sp>
      <p:sp>
        <p:nvSpPr>
          <p:cNvPr id="37" name="Shape 37"/>
          <p:cNvSpPr txBox="1">
            <a:spLocks noGrp="1"/>
          </p:cNvSpPr>
          <p:nvPr>
            <p:ph type="sldNum" idx="12"/>
          </p:nvPr>
        </p:nvSpPr>
        <p:spPr>
          <a:xfrm>
            <a:off x="6553200" y="4767262"/>
            <a:ext cx="2133598" cy="273842"/>
          </a:xfrm>
          <a:prstGeom prst="rect">
            <a:avLst/>
          </a:prstGeom>
          <a:noFill/>
          <a:ln>
            <a:noFill/>
          </a:ln>
        </p:spPr>
        <p:txBody>
          <a:bodyPr lIns="91425" tIns="91425" rIns="91425" bIns="91425" anchor="t" anchorCtr="0">
            <a:noAutofit/>
          </a:bodyPr>
          <a:lstStyle/>
          <a:p>
            <a:pPr fontAlgn="auto">
              <a:spcBef>
                <a:spcPts val="0"/>
              </a:spcBef>
              <a:spcAft>
                <a:spcPts val="0"/>
              </a:spcAft>
              <a:buClr>
                <a:srgbClr val="000000"/>
              </a:buClr>
              <a:buFont typeface="Arial"/>
              <a:buNone/>
            </a:pPr>
            <a:endParaRPr kumimoji="0" sz="1400" kern="0">
              <a:solidFill>
                <a:srgbClr val="000000"/>
              </a:solidFill>
              <a:latin typeface="Arial"/>
              <a:ea typeface="Arial"/>
              <a:cs typeface="Arial"/>
              <a:sym typeface="Arial"/>
            </a:endParaRPr>
          </a:p>
          <a:p>
            <a:pPr lvl="1" fontAlgn="auto">
              <a:spcBef>
                <a:spcPts val="0"/>
              </a:spcBef>
              <a:spcAft>
                <a:spcPts val="0"/>
              </a:spcAft>
              <a:buClr>
                <a:srgbClr val="000000"/>
              </a:buClr>
              <a:buFont typeface="Arial"/>
              <a:buNone/>
            </a:pPr>
            <a:endParaRPr kumimoji="0" sz="1400" kern="0">
              <a:solidFill>
                <a:srgbClr val="000000"/>
              </a:solidFill>
              <a:latin typeface="Arial"/>
              <a:ea typeface="Arial"/>
              <a:cs typeface="Arial"/>
              <a:sym typeface="Arial"/>
            </a:endParaRPr>
          </a:p>
          <a:p>
            <a:pPr lvl="2" fontAlgn="auto">
              <a:spcBef>
                <a:spcPts val="0"/>
              </a:spcBef>
              <a:spcAft>
                <a:spcPts val="0"/>
              </a:spcAft>
              <a:buClr>
                <a:srgbClr val="000000"/>
              </a:buClr>
              <a:buFont typeface="Arial"/>
              <a:buNone/>
            </a:pPr>
            <a:endParaRPr kumimoji="0" sz="1400" kern="0">
              <a:solidFill>
                <a:srgbClr val="000000"/>
              </a:solidFill>
              <a:latin typeface="Arial"/>
              <a:ea typeface="Arial"/>
              <a:cs typeface="Arial"/>
              <a:sym typeface="Arial"/>
            </a:endParaRPr>
          </a:p>
          <a:p>
            <a:pPr lvl="3" fontAlgn="auto">
              <a:spcBef>
                <a:spcPts val="0"/>
              </a:spcBef>
              <a:spcAft>
                <a:spcPts val="0"/>
              </a:spcAft>
              <a:buClr>
                <a:srgbClr val="000000"/>
              </a:buClr>
              <a:buFont typeface="Arial"/>
              <a:buNone/>
            </a:pPr>
            <a:endParaRPr kumimoji="0" sz="1400" kern="0">
              <a:solidFill>
                <a:srgbClr val="000000"/>
              </a:solidFill>
              <a:latin typeface="Arial"/>
              <a:ea typeface="Arial"/>
              <a:cs typeface="Arial"/>
              <a:sym typeface="Arial"/>
            </a:endParaRPr>
          </a:p>
          <a:p>
            <a:pPr lvl="4" fontAlgn="auto">
              <a:spcBef>
                <a:spcPts val="0"/>
              </a:spcBef>
              <a:spcAft>
                <a:spcPts val="0"/>
              </a:spcAft>
              <a:buClr>
                <a:srgbClr val="000000"/>
              </a:buClr>
              <a:buFont typeface="Arial"/>
              <a:buNone/>
            </a:pPr>
            <a:endParaRPr kumimoji="0" sz="1400" kern="0">
              <a:solidFill>
                <a:srgbClr val="000000"/>
              </a:solidFill>
              <a:latin typeface="Arial"/>
              <a:ea typeface="Arial"/>
              <a:cs typeface="Arial"/>
              <a:sym typeface="Arial"/>
            </a:endParaRPr>
          </a:p>
          <a:p>
            <a:pPr lvl="5" defTabSz="914400">
              <a:buClr>
                <a:srgbClr val="000000"/>
              </a:buClr>
              <a:buFont typeface="Arial"/>
              <a:buNone/>
            </a:pPr>
            <a:endParaRPr kumimoji="0" sz="1400" kern="0">
              <a:solidFill>
                <a:srgbClr val="000000"/>
              </a:solidFill>
              <a:latin typeface="Arial"/>
              <a:ea typeface="Arial"/>
              <a:cs typeface="Arial"/>
              <a:sym typeface="Arial"/>
            </a:endParaRPr>
          </a:p>
          <a:p>
            <a:pPr lvl="6" defTabSz="914400">
              <a:buClr>
                <a:srgbClr val="000000"/>
              </a:buClr>
              <a:buFont typeface="Arial"/>
              <a:buNone/>
            </a:pPr>
            <a:endParaRPr kumimoji="0" sz="1400" kern="0">
              <a:solidFill>
                <a:srgbClr val="000000"/>
              </a:solidFill>
              <a:latin typeface="Arial"/>
              <a:ea typeface="Arial"/>
              <a:cs typeface="Arial"/>
              <a:sym typeface="Arial"/>
            </a:endParaRPr>
          </a:p>
          <a:p>
            <a:pPr lvl="7" defTabSz="914400">
              <a:buClr>
                <a:srgbClr val="000000"/>
              </a:buClr>
              <a:buFont typeface="Arial"/>
              <a:buNone/>
            </a:pPr>
            <a:endParaRPr kumimoji="0" sz="1400" kern="0">
              <a:solidFill>
                <a:srgbClr val="000000"/>
              </a:solidFill>
              <a:latin typeface="Arial"/>
              <a:ea typeface="Arial"/>
              <a:cs typeface="Arial"/>
              <a:sym typeface="Arial"/>
            </a:endParaRPr>
          </a:p>
          <a:p>
            <a:pPr lvl="8" defTabSz="914400">
              <a:buClr>
                <a:srgbClr val="000000"/>
              </a:buClr>
              <a:buFont typeface="Arial"/>
              <a:buNone/>
            </a:pPr>
            <a:endParaRPr kumimoji="0" sz="1400" kern="0">
              <a:solidFill>
                <a:srgbClr val="000000"/>
              </a:solidFill>
              <a:latin typeface="Arial"/>
              <a:ea typeface="Arial"/>
              <a:cs typeface="Arial"/>
              <a:sym typeface="Arial"/>
            </a:endParaRPr>
          </a:p>
        </p:txBody>
      </p:sp>
      <p:sp>
        <p:nvSpPr>
          <p:cNvPr id="38" name="Shape 38"/>
          <p:cNvSpPr txBox="1">
            <a:spLocks noGrp="1"/>
          </p:cNvSpPr>
          <p:nvPr>
            <p:ph type="body" idx="1"/>
          </p:nvPr>
        </p:nvSpPr>
        <p:spPr>
          <a:xfrm>
            <a:off x="457200" y="1200150"/>
            <a:ext cx="8229600" cy="3394472"/>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60351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30700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Comparison">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57200" y="205979"/>
            <a:ext cx="8229600" cy="85725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41" name="Shape 41"/>
          <p:cNvSpPr txBox="1">
            <a:spLocks noGrp="1"/>
          </p:cNvSpPr>
          <p:nvPr>
            <p:ph type="body" idx="1"/>
          </p:nvPr>
        </p:nvSpPr>
        <p:spPr>
          <a:xfrm>
            <a:off x="457200" y="1884343"/>
            <a:ext cx="4040187" cy="436202"/>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ED3029"/>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Calibri"/>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Calibri"/>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Calibri"/>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Calibri"/>
              <a:buNone/>
              <a:defRPr sz="1400" b="0" i="0" u="none" strike="noStrike" cap="none">
                <a:solidFill>
                  <a:srgbClr val="000000"/>
                </a:solidFill>
                <a:latin typeface="Arial"/>
                <a:ea typeface="Arial"/>
                <a:cs typeface="Arial"/>
                <a:sym typeface="Arial"/>
              </a:defRPr>
            </a:lvl9pPr>
          </a:lstStyle>
          <a:p>
            <a:endParaRPr/>
          </a:p>
        </p:txBody>
      </p:sp>
      <p:sp>
        <p:nvSpPr>
          <p:cNvPr id="42" name="Shape 42"/>
          <p:cNvSpPr txBox="1">
            <a:spLocks noGrp="1"/>
          </p:cNvSpPr>
          <p:nvPr>
            <p:ph type="body" idx="2"/>
          </p:nvPr>
        </p:nvSpPr>
        <p:spPr>
          <a:xfrm>
            <a:off x="457200" y="2324100"/>
            <a:ext cx="4040187" cy="2270521"/>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43" name="Shape 43"/>
          <p:cNvSpPr txBox="1">
            <a:spLocks noGrp="1"/>
          </p:cNvSpPr>
          <p:nvPr>
            <p:ph type="body" idx="3"/>
          </p:nvPr>
        </p:nvSpPr>
        <p:spPr>
          <a:xfrm>
            <a:off x="4645026" y="1884343"/>
            <a:ext cx="4041773" cy="436202"/>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ED3029"/>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Calibri"/>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Calibri"/>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Calibri"/>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Calibri"/>
              <a:buNone/>
              <a:defRPr sz="1400" b="0" i="0" u="none" strike="noStrike" cap="none">
                <a:solidFill>
                  <a:srgbClr val="000000"/>
                </a:solidFill>
                <a:latin typeface="Arial"/>
                <a:ea typeface="Arial"/>
                <a:cs typeface="Arial"/>
                <a:sym typeface="Arial"/>
              </a:defRPr>
            </a:lvl9pPr>
          </a:lstStyle>
          <a:p>
            <a:endParaRPr/>
          </a:p>
        </p:txBody>
      </p:sp>
      <p:sp>
        <p:nvSpPr>
          <p:cNvPr id="44" name="Shape 44"/>
          <p:cNvSpPr txBox="1">
            <a:spLocks noGrp="1"/>
          </p:cNvSpPr>
          <p:nvPr>
            <p:ph type="body" idx="4"/>
          </p:nvPr>
        </p:nvSpPr>
        <p:spPr>
          <a:xfrm>
            <a:off x="4645026" y="2317750"/>
            <a:ext cx="4041773" cy="2276871"/>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45" name="Shape 45"/>
          <p:cNvSpPr txBox="1">
            <a:spLocks noGrp="1"/>
          </p:cNvSpPr>
          <p:nvPr>
            <p:ph type="dt" idx="10"/>
          </p:nvPr>
        </p:nvSpPr>
        <p:spPr>
          <a:xfrm>
            <a:off x="457200" y="4767262"/>
            <a:ext cx="2133598" cy="273842"/>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fontAlgn="auto"/>
            <a:endParaRPr kumimoji="0" kern="0"/>
          </a:p>
        </p:txBody>
      </p:sp>
      <p:sp>
        <p:nvSpPr>
          <p:cNvPr id="46" name="Shape 46"/>
          <p:cNvSpPr txBox="1">
            <a:spLocks noGrp="1"/>
          </p:cNvSpPr>
          <p:nvPr>
            <p:ph type="ftr" idx="11"/>
          </p:nvPr>
        </p:nvSpPr>
        <p:spPr>
          <a:xfrm>
            <a:off x="3124200" y="4767262"/>
            <a:ext cx="2895600" cy="273842"/>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fontAlgn="auto"/>
            <a:endParaRPr kumimoji="0" kern="0"/>
          </a:p>
        </p:txBody>
      </p:sp>
      <p:sp>
        <p:nvSpPr>
          <p:cNvPr id="47" name="Shape 47"/>
          <p:cNvSpPr txBox="1">
            <a:spLocks noGrp="1"/>
          </p:cNvSpPr>
          <p:nvPr>
            <p:ph type="sldNum" idx="12"/>
          </p:nvPr>
        </p:nvSpPr>
        <p:spPr>
          <a:xfrm>
            <a:off x="6553200" y="4767262"/>
            <a:ext cx="2133598" cy="273842"/>
          </a:xfrm>
          <a:prstGeom prst="rect">
            <a:avLst/>
          </a:prstGeom>
          <a:noFill/>
          <a:ln>
            <a:noFill/>
          </a:ln>
        </p:spPr>
        <p:txBody>
          <a:bodyPr lIns="91425" tIns="91425" rIns="91425" bIns="91425" anchor="t" anchorCtr="0">
            <a:noAutofit/>
          </a:bodyPr>
          <a:lstStyle/>
          <a:p>
            <a:pPr fontAlgn="auto">
              <a:spcBef>
                <a:spcPts val="0"/>
              </a:spcBef>
              <a:spcAft>
                <a:spcPts val="0"/>
              </a:spcAft>
              <a:buClr>
                <a:srgbClr val="000000"/>
              </a:buClr>
              <a:buFont typeface="Arial"/>
              <a:buNone/>
            </a:pPr>
            <a:endParaRPr kumimoji="0" sz="1400" kern="0">
              <a:solidFill>
                <a:srgbClr val="000000"/>
              </a:solidFill>
              <a:latin typeface="Arial"/>
              <a:ea typeface="Arial"/>
              <a:cs typeface="Arial"/>
              <a:sym typeface="Arial"/>
            </a:endParaRPr>
          </a:p>
          <a:p>
            <a:pPr lvl="1" fontAlgn="auto">
              <a:spcBef>
                <a:spcPts val="0"/>
              </a:spcBef>
              <a:spcAft>
                <a:spcPts val="0"/>
              </a:spcAft>
              <a:buClr>
                <a:srgbClr val="000000"/>
              </a:buClr>
              <a:buFont typeface="Arial"/>
              <a:buNone/>
            </a:pPr>
            <a:endParaRPr kumimoji="0" sz="1400" kern="0">
              <a:solidFill>
                <a:srgbClr val="000000"/>
              </a:solidFill>
              <a:latin typeface="Arial"/>
              <a:ea typeface="Arial"/>
              <a:cs typeface="Arial"/>
              <a:sym typeface="Arial"/>
            </a:endParaRPr>
          </a:p>
          <a:p>
            <a:pPr lvl="2" fontAlgn="auto">
              <a:spcBef>
                <a:spcPts val="0"/>
              </a:spcBef>
              <a:spcAft>
                <a:spcPts val="0"/>
              </a:spcAft>
              <a:buClr>
                <a:srgbClr val="000000"/>
              </a:buClr>
              <a:buFont typeface="Arial"/>
              <a:buNone/>
            </a:pPr>
            <a:endParaRPr kumimoji="0" sz="1400" kern="0">
              <a:solidFill>
                <a:srgbClr val="000000"/>
              </a:solidFill>
              <a:latin typeface="Arial"/>
              <a:ea typeface="Arial"/>
              <a:cs typeface="Arial"/>
              <a:sym typeface="Arial"/>
            </a:endParaRPr>
          </a:p>
          <a:p>
            <a:pPr lvl="3" fontAlgn="auto">
              <a:spcBef>
                <a:spcPts val="0"/>
              </a:spcBef>
              <a:spcAft>
                <a:spcPts val="0"/>
              </a:spcAft>
              <a:buClr>
                <a:srgbClr val="000000"/>
              </a:buClr>
              <a:buFont typeface="Arial"/>
              <a:buNone/>
            </a:pPr>
            <a:endParaRPr kumimoji="0" sz="1400" kern="0">
              <a:solidFill>
                <a:srgbClr val="000000"/>
              </a:solidFill>
              <a:latin typeface="Arial"/>
              <a:ea typeface="Arial"/>
              <a:cs typeface="Arial"/>
              <a:sym typeface="Arial"/>
            </a:endParaRPr>
          </a:p>
          <a:p>
            <a:pPr lvl="4" fontAlgn="auto">
              <a:spcBef>
                <a:spcPts val="0"/>
              </a:spcBef>
              <a:spcAft>
                <a:spcPts val="0"/>
              </a:spcAft>
              <a:buClr>
                <a:srgbClr val="000000"/>
              </a:buClr>
              <a:buFont typeface="Arial"/>
              <a:buNone/>
            </a:pPr>
            <a:endParaRPr kumimoji="0" sz="1400" kern="0">
              <a:solidFill>
                <a:srgbClr val="000000"/>
              </a:solidFill>
              <a:latin typeface="Arial"/>
              <a:ea typeface="Arial"/>
              <a:cs typeface="Arial"/>
              <a:sym typeface="Arial"/>
            </a:endParaRPr>
          </a:p>
          <a:p>
            <a:pPr lvl="5" defTabSz="914400">
              <a:buClr>
                <a:srgbClr val="000000"/>
              </a:buClr>
              <a:buFont typeface="Arial"/>
              <a:buNone/>
            </a:pPr>
            <a:endParaRPr kumimoji="0" sz="1400" kern="0">
              <a:solidFill>
                <a:srgbClr val="000000"/>
              </a:solidFill>
              <a:latin typeface="Arial"/>
              <a:ea typeface="Arial"/>
              <a:cs typeface="Arial"/>
              <a:sym typeface="Arial"/>
            </a:endParaRPr>
          </a:p>
          <a:p>
            <a:pPr lvl="6" defTabSz="914400">
              <a:buClr>
                <a:srgbClr val="000000"/>
              </a:buClr>
              <a:buFont typeface="Arial"/>
              <a:buNone/>
            </a:pPr>
            <a:endParaRPr kumimoji="0" sz="1400" kern="0">
              <a:solidFill>
                <a:srgbClr val="000000"/>
              </a:solidFill>
              <a:latin typeface="Arial"/>
              <a:ea typeface="Arial"/>
              <a:cs typeface="Arial"/>
              <a:sym typeface="Arial"/>
            </a:endParaRPr>
          </a:p>
          <a:p>
            <a:pPr lvl="7" defTabSz="914400">
              <a:buClr>
                <a:srgbClr val="000000"/>
              </a:buClr>
              <a:buFont typeface="Arial"/>
              <a:buNone/>
            </a:pPr>
            <a:endParaRPr kumimoji="0" sz="1400" kern="0">
              <a:solidFill>
                <a:srgbClr val="000000"/>
              </a:solidFill>
              <a:latin typeface="Arial"/>
              <a:ea typeface="Arial"/>
              <a:cs typeface="Arial"/>
              <a:sym typeface="Arial"/>
            </a:endParaRPr>
          </a:p>
          <a:p>
            <a:pPr lvl="8" defTabSz="914400">
              <a:buClr>
                <a:srgbClr val="000000"/>
              </a:buClr>
              <a:buFont typeface="Arial"/>
              <a:buNone/>
            </a:pPr>
            <a:endParaRPr kumimoji="0" sz="1400" kern="0">
              <a:solidFill>
                <a:srgbClr val="000000"/>
              </a:solidFill>
              <a:latin typeface="Arial"/>
              <a:ea typeface="Arial"/>
              <a:cs typeface="Arial"/>
              <a:sym typeface="Arial"/>
            </a:endParaRPr>
          </a:p>
        </p:txBody>
      </p:sp>
      <p:sp>
        <p:nvSpPr>
          <p:cNvPr id="48" name="Shape 48"/>
          <p:cNvSpPr txBox="1">
            <a:spLocks noGrp="1"/>
          </p:cNvSpPr>
          <p:nvPr>
            <p:ph type="body" idx="5"/>
          </p:nvPr>
        </p:nvSpPr>
        <p:spPr>
          <a:xfrm>
            <a:off x="450850" y="1187450"/>
            <a:ext cx="8235950" cy="5397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Calibri"/>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8025430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1_Content with Caption">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571500" y="368297"/>
            <a:ext cx="5746749" cy="53974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1" name="Shape 51"/>
          <p:cNvSpPr txBox="1">
            <a:spLocks noGrp="1"/>
          </p:cNvSpPr>
          <p:nvPr>
            <p:ph type="dt" idx="10"/>
          </p:nvPr>
        </p:nvSpPr>
        <p:spPr>
          <a:xfrm>
            <a:off x="457200" y="4767262"/>
            <a:ext cx="2133598" cy="273842"/>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fontAlgn="auto"/>
            <a:endParaRPr kumimoji="0" kern="0"/>
          </a:p>
        </p:txBody>
      </p:sp>
      <p:sp>
        <p:nvSpPr>
          <p:cNvPr id="52" name="Shape 52"/>
          <p:cNvSpPr txBox="1">
            <a:spLocks noGrp="1"/>
          </p:cNvSpPr>
          <p:nvPr>
            <p:ph type="ftr" idx="11"/>
          </p:nvPr>
        </p:nvSpPr>
        <p:spPr>
          <a:xfrm>
            <a:off x="3124200" y="4767262"/>
            <a:ext cx="2895600" cy="273842"/>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fontAlgn="auto"/>
            <a:endParaRPr kumimoji="0" kern="0"/>
          </a:p>
        </p:txBody>
      </p:sp>
      <p:sp>
        <p:nvSpPr>
          <p:cNvPr id="53" name="Shape 53"/>
          <p:cNvSpPr txBox="1">
            <a:spLocks noGrp="1"/>
          </p:cNvSpPr>
          <p:nvPr>
            <p:ph type="sldNum" idx="12"/>
          </p:nvPr>
        </p:nvSpPr>
        <p:spPr>
          <a:xfrm>
            <a:off x="6553200" y="4767262"/>
            <a:ext cx="2133598" cy="273842"/>
          </a:xfrm>
          <a:prstGeom prst="rect">
            <a:avLst/>
          </a:prstGeom>
          <a:noFill/>
          <a:ln>
            <a:noFill/>
          </a:ln>
        </p:spPr>
        <p:txBody>
          <a:bodyPr lIns="91425" tIns="91425" rIns="91425" bIns="91425" anchor="t" anchorCtr="0">
            <a:noAutofit/>
          </a:bodyPr>
          <a:lstStyle/>
          <a:p>
            <a:pPr fontAlgn="auto">
              <a:spcBef>
                <a:spcPts val="0"/>
              </a:spcBef>
              <a:spcAft>
                <a:spcPts val="0"/>
              </a:spcAft>
              <a:buClr>
                <a:srgbClr val="000000"/>
              </a:buClr>
              <a:buFont typeface="Arial"/>
              <a:buNone/>
            </a:pPr>
            <a:endParaRPr kumimoji="0" sz="1400" kern="0">
              <a:solidFill>
                <a:srgbClr val="000000"/>
              </a:solidFill>
              <a:latin typeface="Arial"/>
              <a:ea typeface="Arial"/>
              <a:cs typeface="Arial"/>
              <a:sym typeface="Arial"/>
            </a:endParaRPr>
          </a:p>
          <a:p>
            <a:pPr lvl="1" fontAlgn="auto">
              <a:spcBef>
                <a:spcPts val="0"/>
              </a:spcBef>
              <a:spcAft>
                <a:spcPts val="0"/>
              </a:spcAft>
              <a:buClr>
                <a:srgbClr val="000000"/>
              </a:buClr>
              <a:buFont typeface="Arial"/>
              <a:buNone/>
            </a:pPr>
            <a:endParaRPr kumimoji="0" sz="1400" kern="0">
              <a:solidFill>
                <a:srgbClr val="000000"/>
              </a:solidFill>
              <a:latin typeface="Arial"/>
              <a:ea typeface="Arial"/>
              <a:cs typeface="Arial"/>
              <a:sym typeface="Arial"/>
            </a:endParaRPr>
          </a:p>
          <a:p>
            <a:pPr lvl="2" fontAlgn="auto">
              <a:spcBef>
                <a:spcPts val="0"/>
              </a:spcBef>
              <a:spcAft>
                <a:spcPts val="0"/>
              </a:spcAft>
              <a:buClr>
                <a:srgbClr val="000000"/>
              </a:buClr>
              <a:buFont typeface="Arial"/>
              <a:buNone/>
            </a:pPr>
            <a:endParaRPr kumimoji="0" sz="1400" kern="0">
              <a:solidFill>
                <a:srgbClr val="000000"/>
              </a:solidFill>
              <a:latin typeface="Arial"/>
              <a:ea typeface="Arial"/>
              <a:cs typeface="Arial"/>
              <a:sym typeface="Arial"/>
            </a:endParaRPr>
          </a:p>
          <a:p>
            <a:pPr lvl="3" fontAlgn="auto">
              <a:spcBef>
                <a:spcPts val="0"/>
              </a:spcBef>
              <a:spcAft>
                <a:spcPts val="0"/>
              </a:spcAft>
              <a:buClr>
                <a:srgbClr val="000000"/>
              </a:buClr>
              <a:buFont typeface="Arial"/>
              <a:buNone/>
            </a:pPr>
            <a:endParaRPr kumimoji="0" sz="1400" kern="0">
              <a:solidFill>
                <a:srgbClr val="000000"/>
              </a:solidFill>
              <a:latin typeface="Arial"/>
              <a:ea typeface="Arial"/>
              <a:cs typeface="Arial"/>
              <a:sym typeface="Arial"/>
            </a:endParaRPr>
          </a:p>
          <a:p>
            <a:pPr lvl="4" fontAlgn="auto">
              <a:spcBef>
                <a:spcPts val="0"/>
              </a:spcBef>
              <a:spcAft>
                <a:spcPts val="0"/>
              </a:spcAft>
              <a:buClr>
                <a:srgbClr val="000000"/>
              </a:buClr>
              <a:buFont typeface="Arial"/>
              <a:buNone/>
            </a:pPr>
            <a:endParaRPr kumimoji="0" sz="1400" kern="0">
              <a:solidFill>
                <a:srgbClr val="000000"/>
              </a:solidFill>
              <a:latin typeface="Arial"/>
              <a:ea typeface="Arial"/>
              <a:cs typeface="Arial"/>
              <a:sym typeface="Arial"/>
            </a:endParaRPr>
          </a:p>
          <a:p>
            <a:pPr lvl="5" defTabSz="914400">
              <a:buClr>
                <a:srgbClr val="000000"/>
              </a:buClr>
              <a:buFont typeface="Arial"/>
              <a:buNone/>
            </a:pPr>
            <a:endParaRPr kumimoji="0" sz="1400" kern="0">
              <a:solidFill>
                <a:srgbClr val="000000"/>
              </a:solidFill>
              <a:latin typeface="Arial"/>
              <a:ea typeface="Arial"/>
              <a:cs typeface="Arial"/>
              <a:sym typeface="Arial"/>
            </a:endParaRPr>
          </a:p>
          <a:p>
            <a:pPr lvl="6" defTabSz="914400">
              <a:buClr>
                <a:srgbClr val="000000"/>
              </a:buClr>
              <a:buFont typeface="Arial"/>
              <a:buNone/>
            </a:pPr>
            <a:endParaRPr kumimoji="0" sz="1400" kern="0">
              <a:solidFill>
                <a:srgbClr val="000000"/>
              </a:solidFill>
              <a:latin typeface="Arial"/>
              <a:ea typeface="Arial"/>
              <a:cs typeface="Arial"/>
              <a:sym typeface="Arial"/>
            </a:endParaRPr>
          </a:p>
          <a:p>
            <a:pPr lvl="7" defTabSz="914400">
              <a:buClr>
                <a:srgbClr val="000000"/>
              </a:buClr>
              <a:buFont typeface="Arial"/>
              <a:buNone/>
            </a:pPr>
            <a:endParaRPr kumimoji="0" sz="1400" kern="0">
              <a:solidFill>
                <a:srgbClr val="000000"/>
              </a:solidFill>
              <a:latin typeface="Arial"/>
              <a:ea typeface="Arial"/>
              <a:cs typeface="Arial"/>
              <a:sym typeface="Arial"/>
            </a:endParaRPr>
          </a:p>
          <a:p>
            <a:pPr lvl="8" defTabSz="914400">
              <a:buClr>
                <a:srgbClr val="000000"/>
              </a:buClr>
              <a:buFont typeface="Arial"/>
              <a:buNone/>
            </a:pPr>
            <a:endParaRPr kumimoji="0" sz="1400" kern="0">
              <a:solidFill>
                <a:srgbClr val="000000"/>
              </a:solidFill>
              <a:latin typeface="Arial"/>
              <a:ea typeface="Arial"/>
              <a:cs typeface="Arial"/>
              <a:sym typeface="Arial"/>
            </a:endParaRPr>
          </a:p>
        </p:txBody>
      </p:sp>
      <p:sp>
        <p:nvSpPr>
          <p:cNvPr id="54" name="Shape 54"/>
          <p:cNvSpPr>
            <a:spLocks noGrp="1"/>
          </p:cNvSpPr>
          <p:nvPr>
            <p:ph type="pic" idx="2"/>
          </p:nvPr>
        </p:nvSpPr>
        <p:spPr>
          <a:xfrm>
            <a:off x="577850" y="1270000"/>
            <a:ext cx="3816348" cy="2254250"/>
          </a:xfrm>
          <a:prstGeom prst="rect">
            <a:avLst/>
          </a:prstGeom>
          <a:noFill/>
          <a:ln>
            <a:noFill/>
          </a:ln>
        </p:spPr>
        <p:txBody>
          <a:bodyPr lIns="91425" tIns="91425" rIns="91425" bIns="91425" anchor="ctr" anchorCtr="0"/>
          <a:lstStyle>
            <a:lvl1pPr lvl="0">
              <a:spcBef>
                <a:spcPts val="0"/>
              </a:spcBef>
              <a:buNone/>
              <a:defRPr/>
            </a:lvl1pPr>
          </a:lstStyle>
          <a:p>
            <a:endParaRPr/>
          </a:p>
        </p:txBody>
      </p:sp>
      <p:cxnSp>
        <p:nvCxnSpPr>
          <p:cNvPr id="55" name="Shape 55"/>
          <p:cNvCxnSpPr/>
          <p:nvPr/>
        </p:nvCxnSpPr>
        <p:spPr>
          <a:xfrm>
            <a:off x="5086350" y="1200150"/>
            <a:ext cx="19048" cy="3435350"/>
          </a:xfrm>
          <a:prstGeom prst="straightConnector1">
            <a:avLst/>
          </a:prstGeom>
          <a:noFill/>
          <a:ln w="12700" cap="flat" cmpd="sng">
            <a:solidFill>
              <a:srgbClr val="FFFFFF"/>
            </a:solidFill>
            <a:prstDash val="solid"/>
            <a:round/>
            <a:headEnd type="none" w="med" len="med"/>
            <a:tailEnd type="none" w="med" len="med"/>
          </a:ln>
        </p:spPr>
      </p:cxnSp>
      <p:sp>
        <p:nvSpPr>
          <p:cNvPr id="56" name="Shape 56"/>
          <p:cNvSpPr txBox="1">
            <a:spLocks noGrp="1"/>
          </p:cNvSpPr>
          <p:nvPr>
            <p:ph type="body" idx="1"/>
          </p:nvPr>
        </p:nvSpPr>
        <p:spPr>
          <a:xfrm>
            <a:off x="577850" y="666750"/>
            <a:ext cx="5746750" cy="52705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FF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57" name="Shape 57"/>
          <p:cNvSpPr txBox="1">
            <a:spLocks noGrp="1"/>
          </p:cNvSpPr>
          <p:nvPr>
            <p:ph type="body" idx="3"/>
          </p:nvPr>
        </p:nvSpPr>
        <p:spPr>
          <a:xfrm>
            <a:off x="5111750" y="1200150"/>
            <a:ext cx="3625849" cy="3435350"/>
          </a:xfrm>
          <a:prstGeom prst="rect">
            <a:avLst/>
          </a:prstGeom>
          <a:noFill/>
          <a:ln>
            <a:noFill/>
          </a:ln>
        </p:spPr>
        <p:txBody>
          <a:bodyPr lIns="91425" tIns="91425" rIns="91425" bIns="91425" anchor="t" anchorCtr="0"/>
          <a:lstStyle>
            <a:lvl1pPr marL="342900" marR="0" lvl="0" indent="-165100" algn="l" rtl="0">
              <a:lnSpc>
                <a:spcPct val="100000"/>
              </a:lnSpc>
              <a:spcBef>
                <a:spcPts val="280"/>
              </a:spcBef>
              <a:spcAft>
                <a:spcPts val="0"/>
              </a:spcAft>
              <a:buClr>
                <a:schemeClr val="accent1"/>
              </a:buClr>
              <a:buSzPct val="100000"/>
              <a:buFont typeface="Arial"/>
              <a:buChar char="‣"/>
              <a:defRPr sz="1400" b="0" i="0" u="none" strike="noStrike" cap="none">
                <a:solidFill>
                  <a:srgbClr val="000000"/>
                </a:solidFill>
                <a:latin typeface="Arial"/>
                <a:ea typeface="Arial"/>
                <a:cs typeface="Arial"/>
                <a:sym typeface="Arial"/>
              </a:defRPr>
            </a:lvl1pPr>
            <a:lvl2pPr marL="742950" marR="0" lvl="1" indent="-107950" algn="l" rtl="0">
              <a:lnSpc>
                <a:spcPct val="100000"/>
              </a:lnSpc>
              <a:spcBef>
                <a:spcPts val="280"/>
              </a:spcBef>
              <a:spcAft>
                <a:spcPts val="0"/>
              </a:spcAft>
              <a:buClr>
                <a:schemeClr val="dk2"/>
              </a:buClr>
              <a:buSzPct val="100000"/>
              <a:buFont typeface="Arial"/>
              <a:buChar char="▾"/>
              <a:defRPr sz="1400" b="0" i="0" u="none" strike="noStrike" cap="none">
                <a:solidFill>
                  <a:srgbClr val="000000"/>
                </a:solidFill>
                <a:latin typeface="Arial"/>
                <a:ea typeface="Arial"/>
                <a:cs typeface="Arial"/>
                <a:sym typeface="Arial"/>
              </a:defRPr>
            </a:lvl2pPr>
            <a:lvl3pPr marL="1143000" marR="0" lvl="2" indent="-50800" algn="l" rtl="0">
              <a:lnSpc>
                <a:spcPct val="100000"/>
              </a:lnSpc>
              <a:spcBef>
                <a:spcPts val="280"/>
              </a:spcBef>
              <a:spcAft>
                <a:spcPts val="0"/>
              </a:spcAft>
              <a:buClr>
                <a:schemeClr val="dk2"/>
              </a:buClr>
              <a:buSzPct val="100000"/>
              <a:buFont typeface="Arial"/>
              <a:buChar char="•"/>
              <a:defRPr sz="1400" b="0" i="0" u="none" strike="noStrike" cap="none">
                <a:solidFill>
                  <a:srgbClr val="000000"/>
                </a:solidFill>
                <a:latin typeface="Arial"/>
                <a:ea typeface="Arial"/>
                <a:cs typeface="Arial"/>
                <a:sym typeface="Arial"/>
              </a:defRPr>
            </a:lvl3pPr>
            <a:lvl4pPr marL="1600200" marR="0" lvl="3" indent="-50800" algn="l" rtl="0">
              <a:lnSpc>
                <a:spcPct val="100000"/>
              </a:lnSpc>
              <a:spcBef>
                <a:spcPts val="280"/>
              </a:spcBef>
              <a:spcAft>
                <a:spcPts val="0"/>
              </a:spcAft>
              <a:buClr>
                <a:schemeClr val="dk2"/>
              </a:buClr>
              <a:buSzPct val="100000"/>
              <a:buFont typeface="Arial"/>
              <a:buChar char="»"/>
              <a:defRPr sz="1400" b="0" i="0" u="none" strike="noStrike" cap="none">
                <a:solidFill>
                  <a:srgbClr val="000000"/>
                </a:solidFill>
                <a:latin typeface="Arial"/>
                <a:ea typeface="Arial"/>
                <a:cs typeface="Arial"/>
                <a:sym typeface="Arial"/>
              </a:defRPr>
            </a:lvl4pPr>
            <a:lvl5pPr marL="2057400" marR="0" lvl="4" indent="-76200" algn="l" rtl="0">
              <a:lnSpc>
                <a:spcPct val="100000"/>
              </a:lnSpc>
              <a:spcBef>
                <a:spcPts val="280"/>
              </a:spcBef>
              <a:spcAft>
                <a:spcPts val="0"/>
              </a:spcAft>
              <a:buClr>
                <a:schemeClr val="dk2"/>
              </a:buClr>
              <a:buSzPct val="100000"/>
              <a:buFont typeface="Arial"/>
              <a:buChar char="❯"/>
              <a:defRPr sz="1400" b="0" i="0" u="none" strike="noStrike" cap="none">
                <a:solidFill>
                  <a:srgbClr val="000000"/>
                </a:solidFill>
                <a:latin typeface="Arial"/>
                <a:ea typeface="Arial"/>
                <a:cs typeface="Arial"/>
                <a:sym typeface="Arial"/>
              </a:defRPr>
            </a:lvl5pPr>
            <a:lvl6pPr marL="2514600" marR="0" lvl="5" indent="-12700" algn="l" rtl="0">
              <a:lnSpc>
                <a:spcPct val="100000"/>
              </a:lnSpc>
              <a:spcBef>
                <a:spcPts val="400"/>
              </a:spcBef>
              <a:spcAft>
                <a:spcPts val="0"/>
              </a:spcAft>
              <a:buClr>
                <a:schemeClr val="dk1"/>
              </a:buClr>
              <a:buSzPct val="100000"/>
              <a:buFont typeface="Calibri"/>
              <a:buChar char="•"/>
              <a:defRPr sz="1400" b="0" i="0" u="none" strike="noStrike" cap="none">
                <a:solidFill>
                  <a:srgbClr val="000000"/>
                </a:solidFill>
                <a:latin typeface="Arial"/>
                <a:ea typeface="Arial"/>
                <a:cs typeface="Arial"/>
                <a:sym typeface="Arial"/>
              </a:defRPr>
            </a:lvl6pPr>
            <a:lvl7pPr marL="2971800" marR="0" lvl="6" indent="-12700" algn="l" rtl="0">
              <a:lnSpc>
                <a:spcPct val="100000"/>
              </a:lnSpc>
              <a:spcBef>
                <a:spcPts val="400"/>
              </a:spcBef>
              <a:spcAft>
                <a:spcPts val="0"/>
              </a:spcAft>
              <a:buClr>
                <a:schemeClr val="dk1"/>
              </a:buClr>
              <a:buSzPct val="100000"/>
              <a:buFont typeface="Calibri"/>
              <a:buChar char="•"/>
              <a:defRPr sz="1400" b="0" i="0" u="none" strike="noStrike" cap="none">
                <a:solidFill>
                  <a:srgbClr val="000000"/>
                </a:solidFill>
                <a:latin typeface="Arial"/>
                <a:ea typeface="Arial"/>
                <a:cs typeface="Arial"/>
                <a:sym typeface="Arial"/>
              </a:defRPr>
            </a:lvl7pPr>
            <a:lvl8pPr marL="3429000" marR="0" lvl="7" indent="-12700" algn="l" rtl="0">
              <a:lnSpc>
                <a:spcPct val="100000"/>
              </a:lnSpc>
              <a:spcBef>
                <a:spcPts val="400"/>
              </a:spcBef>
              <a:spcAft>
                <a:spcPts val="0"/>
              </a:spcAft>
              <a:buClr>
                <a:schemeClr val="dk1"/>
              </a:buClr>
              <a:buSzPct val="100000"/>
              <a:buFont typeface="Calibri"/>
              <a:buChar char="•"/>
              <a:defRPr sz="1400" b="0" i="0" u="none" strike="noStrike" cap="none">
                <a:solidFill>
                  <a:srgbClr val="000000"/>
                </a:solidFill>
                <a:latin typeface="Arial"/>
                <a:ea typeface="Arial"/>
                <a:cs typeface="Arial"/>
                <a:sym typeface="Arial"/>
              </a:defRPr>
            </a:lvl8pPr>
            <a:lvl9pPr marL="3886200" marR="0" lvl="8" indent="-12700" algn="l" rtl="0">
              <a:lnSpc>
                <a:spcPct val="100000"/>
              </a:lnSpc>
              <a:spcBef>
                <a:spcPts val="400"/>
              </a:spcBef>
              <a:spcAft>
                <a:spcPts val="0"/>
              </a:spcAft>
              <a:buClr>
                <a:schemeClr val="dk1"/>
              </a:buClr>
              <a:buSzPct val="100000"/>
              <a:buFont typeface="Calibri"/>
              <a:buChar char="•"/>
              <a:defRPr sz="1400" b="0" i="0" u="none" strike="noStrike" cap="none">
                <a:solidFill>
                  <a:srgbClr val="000000"/>
                </a:solidFill>
                <a:latin typeface="Arial"/>
                <a:ea typeface="Arial"/>
                <a:cs typeface="Arial"/>
                <a:sym typeface="Arial"/>
              </a:defRPr>
            </a:lvl9pPr>
          </a:lstStyle>
          <a:p>
            <a:endParaRPr/>
          </a:p>
        </p:txBody>
      </p:sp>
      <p:sp>
        <p:nvSpPr>
          <p:cNvPr id="58" name="Shape 58"/>
          <p:cNvSpPr txBox="1">
            <a:spLocks noGrp="1"/>
          </p:cNvSpPr>
          <p:nvPr>
            <p:ph type="body" idx="4"/>
          </p:nvPr>
        </p:nvSpPr>
        <p:spPr>
          <a:xfrm>
            <a:off x="577850" y="3536951"/>
            <a:ext cx="3816348" cy="3555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59" name="Shape 59"/>
          <p:cNvSpPr txBox="1">
            <a:spLocks noGrp="1"/>
          </p:cNvSpPr>
          <p:nvPr>
            <p:ph type="body" idx="5"/>
          </p:nvPr>
        </p:nvSpPr>
        <p:spPr>
          <a:xfrm>
            <a:off x="577850" y="3898900"/>
            <a:ext cx="3816348" cy="6794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Calibri"/>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2894446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Title Only">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450850" y="205979"/>
            <a:ext cx="8229600" cy="85725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62" name="Shape 62"/>
          <p:cNvSpPr txBox="1">
            <a:spLocks noGrp="1"/>
          </p:cNvSpPr>
          <p:nvPr>
            <p:ph type="dt" idx="10"/>
          </p:nvPr>
        </p:nvSpPr>
        <p:spPr>
          <a:xfrm>
            <a:off x="457200" y="4767262"/>
            <a:ext cx="2133598" cy="273842"/>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fontAlgn="auto"/>
            <a:endParaRPr kumimoji="0" kern="0"/>
          </a:p>
        </p:txBody>
      </p:sp>
      <p:sp>
        <p:nvSpPr>
          <p:cNvPr id="63" name="Shape 63"/>
          <p:cNvSpPr txBox="1">
            <a:spLocks noGrp="1"/>
          </p:cNvSpPr>
          <p:nvPr>
            <p:ph type="ftr" idx="11"/>
          </p:nvPr>
        </p:nvSpPr>
        <p:spPr>
          <a:xfrm>
            <a:off x="3124200" y="4767262"/>
            <a:ext cx="2895600" cy="273842"/>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fontAlgn="auto"/>
            <a:endParaRPr kumimoji="0" kern="0"/>
          </a:p>
        </p:txBody>
      </p:sp>
      <p:sp>
        <p:nvSpPr>
          <p:cNvPr id="64" name="Shape 64"/>
          <p:cNvSpPr txBox="1">
            <a:spLocks noGrp="1"/>
          </p:cNvSpPr>
          <p:nvPr>
            <p:ph type="sldNum" idx="12"/>
          </p:nvPr>
        </p:nvSpPr>
        <p:spPr>
          <a:xfrm>
            <a:off x="6553200" y="4767262"/>
            <a:ext cx="2133598" cy="273842"/>
          </a:xfrm>
          <a:prstGeom prst="rect">
            <a:avLst/>
          </a:prstGeom>
          <a:noFill/>
          <a:ln>
            <a:noFill/>
          </a:ln>
        </p:spPr>
        <p:txBody>
          <a:bodyPr lIns="91425" tIns="91425" rIns="91425" bIns="91425" anchor="t" anchorCtr="0">
            <a:noAutofit/>
          </a:bodyPr>
          <a:lstStyle/>
          <a:p>
            <a:pPr fontAlgn="auto">
              <a:spcBef>
                <a:spcPts val="0"/>
              </a:spcBef>
              <a:spcAft>
                <a:spcPts val="0"/>
              </a:spcAft>
              <a:buClr>
                <a:srgbClr val="000000"/>
              </a:buClr>
              <a:buFont typeface="Arial"/>
              <a:buNone/>
            </a:pPr>
            <a:endParaRPr kumimoji="0" sz="1400" kern="0">
              <a:solidFill>
                <a:srgbClr val="000000"/>
              </a:solidFill>
              <a:latin typeface="Arial"/>
              <a:ea typeface="Arial"/>
              <a:cs typeface="Arial"/>
              <a:sym typeface="Arial"/>
            </a:endParaRPr>
          </a:p>
          <a:p>
            <a:pPr lvl="1" fontAlgn="auto">
              <a:spcBef>
                <a:spcPts val="0"/>
              </a:spcBef>
              <a:spcAft>
                <a:spcPts val="0"/>
              </a:spcAft>
              <a:buClr>
                <a:srgbClr val="000000"/>
              </a:buClr>
              <a:buFont typeface="Arial"/>
              <a:buNone/>
            </a:pPr>
            <a:endParaRPr kumimoji="0" sz="1400" kern="0">
              <a:solidFill>
                <a:srgbClr val="000000"/>
              </a:solidFill>
              <a:latin typeface="Arial"/>
              <a:ea typeface="Arial"/>
              <a:cs typeface="Arial"/>
              <a:sym typeface="Arial"/>
            </a:endParaRPr>
          </a:p>
          <a:p>
            <a:pPr lvl="2" fontAlgn="auto">
              <a:spcBef>
                <a:spcPts val="0"/>
              </a:spcBef>
              <a:spcAft>
                <a:spcPts val="0"/>
              </a:spcAft>
              <a:buClr>
                <a:srgbClr val="000000"/>
              </a:buClr>
              <a:buFont typeface="Arial"/>
              <a:buNone/>
            </a:pPr>
            <a:endParaRPr kumimoji="0" sz="1400" kern="0">
              <a:solidFill>
                <a:srgbClr val="000000"/>
              </a:solidFill>
              <a:latin typeface="Arial"/>
              <a:ea typeface="Arial"/>
              <a:cs typeface="Arial"/>
              <a:sym typeface="Arial"/>
            </a:endParaRPr>
          </a:p>
          <a:p>
            <a:pPr lvl="3" fontAlgn="auto">
              <a:spcBef>
                <a:spcPts val="0"/>
              </a:spcBef>
              <a:spcAft>
                <a:spcPts val="0"/>
              </a:spcAft>
              <a:buClr>
                <a:srgbClr val="000000"/>
              </a:buClr>
              <a:buFont typeface="Arial"/>
              <a:buNone/>
            </a:pPr>
            <a:endParaRPr kumimoji="0" sz="1400" kern="0">
              <a:solidFill>
                <a:srgbClr val="000000"/>
              </a:solidFill>
              <a:latin typeface="Arial"/>
              <a:ea typeface="Arial"/>
              <a:cs typeface="Arial"/>
              <a:sym typeface="Arial"/>
            </a:endParaRPr>
          </a:p>
          <a:p>
            <a:pPr lvl="4" fontAlgn="auto">
              <a:spcBef>
                <a:spcPts val="0"/>
              </a:spcBef>
              <a:spcAft>
                <a:spcPts val="0"/>
              </a:spcAft>
              <a:buClr>
                <a:srgbClr val="000000"/>
              </a:buClr>
              <a:buFont typeface="Arial"/>
              <a:buNone/>
            </a:pPr>
            <a:endParaRPr kumimoji="0" sz="1400" kern="0">
              <a:solidFill>
                <a:srgbClr val="000000"/>
              </a:solidFill>
              <a:latin typeface="Arial"/>
              <a:ea typeface="Arial"/>
              <a:cs typeface="Arial"/>
              <a:sym typeface="Arial"/>
            </a:endParaRPr>
          </a:p>
          <a:p>
            <a:pPr lvl="5" defTabSz="914400">
              <a:buClr>
                <a:srgbClr val="000000"/>
              </a:buClr>
              <a:buFont typeface="Arial"/>
              <a:buNone/>
            </a:pPr>
            <a:endParaRPr kumimoji="0" sz="1400" kern="0">
              <a:solidFill>
                <a:srgbClr val="000000"/>
              </a:solidFill>
              <a:latin typeface="Arial"/>
              <a:ea typeface="Arial"/>
              <a:cs typeface="Arial"/>
              <a:sym typeface="Arial"/>
            </a:endParaRPr>
          </a:p>
          <a:p>
            <a:pPr lvl="6" defTabSz="914400">
              <a:buClr>
                <a:srgbClr val="000000"/>
              </a:buClr>
              <a:buFont typeface="Arial"/>
              <a:buNone/>
            </a:pPr>
            <a:endParaRPr kumimoji="0" sz="1400" kern="0">
              <a:solidFill>
                <a:srgbClr val="000000"/>
              </a:solidFill>
              <a:latin typeface="Arial"/>
              <a:ea typeface="Arial"/>
              <a:cs typeface="Arial"/>
              <a:sym typeface="Arial"/>
            </a:endParaRPr>
          </a:p>
          <a:p>
            <a:pPr lvl="7" defTabSz="914400">
              <a:buClr>
                <a:srgbClr val="000000"/>
              </a:buClr>
              <a:buFont typeface="Arial"/>
              <a:buNone/>
            </a:pPr>
            <a:endParaRPr kumimoji="0" sz="1400" kern="0">
              <a:solidFill>
                <a:srgbClr val="000000"/>
              </a:solidFill>
              <a:latin typeface="Arial"/>
              <a:ea typeface="Arial"/>
              <a:cs typeface="Arial"/>
              <a:sym typeface="Arial"/>
            </a:endParaRPr>
          </a:p>
          <a:p>
            <a:pPr lvl="8" defTabSz="914400">
              <a:buClr>
                <a:srgbClr val="000000"/>
              </a:buClr>
              <a:buFont typeface="Arial"/>
              <a:buNone/>
            </a:pPr>
            <a:endParaRPr kumimoji="0" sz="1400" kern="0">
              <a:solidFill>
                <a:srgbClr val="000000"/>
              </a:solidFill>
              <a:latin typeface="Arial"/>
              <a:ea typeface="Arial"/>
              <a:cs typeface="Arial"/>
              <a:sym typeface="Arial"/>
            </a:endParaRPr>
          </a:p>
        </p:txBody>
      </p:sp>
      <p:sp>
        <p:nvSpPr>
          <p:cNvPr id="65" name="Shape 65"/>
          <p:cNvSpPr txBox="1">
            <a:spLocks noGrp="1"/>
          </p:cNvSpPr>
          <p:nvPr>
            <p:ph type="body" idx="1"/>
          </p:nvPr>
        </p:nvSpPr>
        <p:spPr>
          <a:xfrm>
            <a:off x="450850" y="1884343"/>
            <a:ext cx="2546349" cy="436202"/>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ED3029"/>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Calibri"/>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Calibri"/>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Calibri"/>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Calibri"/>
              <a:buNone/>
              <a:defRPr sz="1400" b="0" i="0" u="none" strike="noStrike" cap="none">
                <a:solidFill>
                  <a:srgbClr val="000000"/>
                </a:solidFill>
                <a:latin typeface="Arial"/>
                <a:ea typeface="Arial"/>
                <a:cs typeface="Arial"/>
                <a:sym typeface="Arial"/>
              </a:defRPr>
            </a:lvl9pPr>
          </a:lstStyle>
          <a:p>
            <a:endParaRPr/>
          </a:p>
        </p:txBody>
      </p:sp>
      <p:sp>
        <p:nvSpPr>
          <p:cNvPr id="66" name="Shape 66"/>
          <p:cNvSpPr txBox="1">
            <a:spLocks noGrp="1"/>
          </p:cNvSpPr>
          <p:nvPr>
            <p:ph type="body" idx="2"/>
          </p:nvPr>
        </p:nvSpPr>
        <p:spPr>
          <a:xfrm>
            <a:off x="450850" y="2324100"/>
            <a:ext cx="2546349" cy="2270521"/>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67" name="Shape 67"/>
          <p:cNvSpPr txBox="1">
            <a:spLocks noGrp="1"/>
          </p:cNvSpPr>
          <p:nvPr>
            <p:ph type="body" idx="3"/>
          </p:nvPr>
        </p:nvSpPr>
        <p:spPr>
          <a:xfrm>
            <a:off x="450850" y="1187450"/>
            <a:ext cx="8235950" cy="5397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Calibri"/>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68" name="Shape 68"/>
          <p:cNvSpPr txBox="1">
            <a:spLocks noGrp="1"/>
          </p:cNvSpPr>
          <p:nvPr>
            <p:ph type="body" idx="4"/>
          </p:nvPr>
        </p:nvSpPr>
        <p:spPr>
          <a:xfrm>
            <a:off x="3295650" y="1884343"/>
            <a:ext cx="2546349" cy="436202"/>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ED3029"/>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Calibri"/>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Calibri"/>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Calibri"/>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Calibri"/>
              <a:buNone/>
              <a:defRPr sz="1400" b="0" i="0" u="none" strike="noStrike" cap="none">
                <a:solidFill>
                  <a:srgbClr val="000000"/>
                </a:solidFill>
                <a:latin typeface="Arial"/>
                <a:ea typeface="Arial"/>
                <a:cs typeface="Arial"/>
                <a:sym typeface="Arial"/>
              </a:defRPr>
            </a:lvl9pPr>
          </a:lstStyle>
          <a:p>
            <a:endParaRPr/>
          </a:p>
        </p:txBody>
      </p:sp>
      <p:sp>
        <p:nvSpPr>
          <p:cNvPr id="69" name="Shape 69"/>
          <p:cNvSpPr txBox="1">
            <a:spLocks noGrp="1"/>
          </p:cNvSpPr>
          <p:nvPr>
            <p:ph type="body" idx="5"/>
          </p:nvPr>
        </p:nvSpPr>
        <p:spPr>
          <a:xfrm>
            <a:off x="3295650" y="2324100"/>
            <a:ext cx="2546349" cy="2270521"/>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70" name="Shape 70"/>
          <p:cNvSpPr txBox="1">
            <a:spLocks noGrp="1"/>
          </p:cNvSpPr>
          <p:nvPr>
            <p:ph type="body" idx="6"/>
          </p:nvPr>
        </p:nvSpPr>
        <p:spPr>
          <a:xfrm>
            <a:off x="6140450" y="1890693"/>
            <a:ext cx="2546349" cy="436202"/>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ED3029"/>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Calibri"/>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Calibri"/>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Calibri"/>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Calibri"/>
              <a:buNone/>
              <a:defRPr sz="1400" b="0" i="0" u="none" strike="noStrike" cap="none">
                <a:solidFill>
                  <a:srgbClr val="000000"/>
                </a:solidFill>
                <a:latin typeface="Arial"/>
                <a:ea typeface="Arial"/>
                <a:cs typeface="Arial"/>
                <a:sym typeface="Arial"/>
              </a:defRPr>
            </a:lvl9pPr>
          </a:lstStyle>
          <a:p>
            <a:endParaRPr/>
          </a:p>
        </p:txBody>
      </p:sp>
      <p:sp>
        <p:nvSpPr>
          <p:cNvPr id="71" name="Shape 71"/>
          <p:cNvSpPr txBox="1">
            <a:spLocks noGrp="1"/>
          </p:cNvSpPr>
          <p:nvPr>
            <p:ph type="body" idx="7"/>
          </p:nvPr>
        </p:nvSpPr>
        <p:spPr>
          <a:xfrm>
            <a:off x="6140450" y="2330450"/>
            <a:ext cx="2546349" cy="2270521"/>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cxnSp>
        <p:nvCxnSpPr>
          <p:cNvPr id="72" name="Shape 72"/>
          <p:cNvCxnSpPr/>
          <p:nvPr/>
        </p:nvCxnSpPr>
        <p:spPr>
          <a:xfrm>
            <a:off x="3143250" y="1885950"/>
            <a:ext cx="0" cy="2717799"/>
          </a:xfrm>
          <a:prstGeom prst="straightConnector1">
            <a:avLst/>
          </a:prstGeom>
          <a:noFill/>
          <a:ln w="9525" cap="flat" cmpd="sng">
            <a:solidFill>
              <a:schemeClr val="lt1"/>
            </a:solidFill>
            <a:prstDash val="solid"/>
            <a:round/>
            <a:headEnd type="none" w="med" len="med"/>
            <a:tailEnd type="none" w="med" len="med"/>
          </a:ln>
        </p:spPr>
      </p:cxnSp>
      <p:cxnSp>
        <p:nvCxnSpPr>
          <p:cNvPr id="73" name="Shape 73"/>
          <p:cNvCxnSpPr/>
          <p:nvPr/>
        </p:nvCxnSpPr>
        <p:spPr>
          <a:xfrm>
            <a:off x="5991225" y="1885950"/>
            <a:ext cx="0" cy="2717799"/>
          </a:xfrm>
          <a:prstGeom prst="straightConnector1">
            <a:avLst/>
          </a:prstGeom>
          <a:noFill/>
          <a:ln w="9525" cap="flat" cmpd="sng">
            <a:solidFill>
              <a:schemeClr val="lt1"/>
            </a:solidFill>
            <a:prstDash val="solid"/>
            <a:round/>
            <a:headEnd type="none" w="med" len="med"/>
            <a:tailEnd type="none" w="med" len="med"/>
          </a:ln>
        </p:spPr>
      </p:cxnSp>
    </p:spTree>
    <p:extLst>
      <p:ext uri="{BB962C8B-B14F-4D97-AF65-F5344CB8AC3E}">
        <p14:creationId xmlns:p14="http://schemas.microsoft.com/office/powerpoint/2010/main" val="42076602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131311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370013"/>
            <a:ext cx="788670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10289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0"/>
            <a:ext cx="7886700" cy="112553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8071394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57997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3106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3643327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9688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1879600"/>
            <a:ext cx="3868737"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79600"/>
            <a:ext cx="3887788"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75670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309537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269969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370013"/>
            <a:ext cx="7886700" cy="32623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44003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1832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AU"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13E1BF9D-E6CC-8A48-B2F1-9A2FE9505D08}" type="datetimeFigureOut">
              <a:rPr lang="en-US" smtClean="0">
                <a:solidFill>
                  <a:prstClr val="black">
                    <a:tint val="75000"/>
                  </a:prstClr>
                </a:solidFill>
              </a:rPr>
              <a:pPr/>
              <a:t>3/3/2017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9B65E0-2116-7D4C-B5A0-58B9735F25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71731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13E1BF9D-E6CC-8A48-B2F1-9A2FE9505D08}" type="datetimeFigureOut">
              <a:rPr lang="en-US" smtClean="0">
                <a:solidFill>
                  <a:prstClr val="black">
                    <a:tint val="75000"/>
                  </a:prstClr>
                </a:solidFill>
              </a:rPr>
              <a:pPr/>
              <a:t>3/3/2017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9B65E0-2116-7D4C-B5A0-58B9735F25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45946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AU"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13E1BF9D-E6CC-8A48-B2F1-9A2FE9505D08}" type="datetimeFigureOut">
              <a:rPr lang="en-US" smtClean="0">
                <a:solidFill>
                  <a:prstClr val="black">
                    <a:tint val="75000"/>
                  </a:prstClr>
                </a:solidFill>
              </a:rPr>
              <a:pPr/>
              <a:t>3/3/2017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9B65E0-2116-7D4C-B5A0-58B9735F25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98964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13E1BF9D-E6CC-8A48-B2F1-9A2FE9505D08}" type="datetimeFigureOut">
              <a:rPr lang="en-US" smtClean="0">
                <a:solidFill>
                  <a:prstClr val="black">
                    <a:tint val="75000"/>
                  </a:prstClr>
                </a:solidFill>
              </a:rPr>
              <a:pPr/>
              <a:t>3/3/2017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9B65E0-2116-7D4C-B5A0-58B9735F25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61651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AU"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13E1BF9D-E6CC-8A48-B2F1-9A2FE9505D08}" type="datetimeFigureOut">
              <a:rPr lang="en-US" smtClean="0">
                <a:solidFill>
                  <a:prstClr val="black">
                    <a:tint val="75000"/>
                  </a:prstClr>
                </a:solidFill>
              </a:rPr>
              <a:pPr/>
              <a:t>3/3/2017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B9B65E0-2116-7D4C-B5A0-58B9735F25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95153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13E1BF9D-E6CC-8A48-B2F1-9A2FE9505D08}" type="datetimeFigureOut">
              <a:rPr lang="en-US" smtClean="0">
                <a:solidFill>
                  <a:prstClr val="black">
                    <a:tint val="75000"/>
                  </a:prstClr>
                </a:solidFill>
              </a:rPr>
              <a:pPr/>
              <a:t>3/3/2017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B9B65E0-2116-7D4C-B5A0-58B9735F25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0207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370112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E1BF9D-E6CC-8A48-B2F1-9A2FE9505D08}" type="datetimeFigureOut">
              <a:rPr lang="en-US" smtClean="0">
                <a:solidFill>
                  <a:prstClr val="black">
                    <a:tint val="75000"/>
                  </a:prstClr>
                </a:solidFill>
              </a:rPr>
              <a:pPr/>
              <a:t>3/3/2017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B9B65E0-2116-7D4C-B5A0-58B9735F25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15342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AU"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13E1BF9D-E6CC-8A48-B2F1-9A2FE9505D08}" type="datetimeFigureOut">
              <a:rPr lang="en-US" smtClean="0">
                <a:solidFill>
                  <a:prstClr val="black">
                    <a:tint val="75000"/>
                  </a:prstClr>
                </a:solidFill>
              </a:rPr>
              <a:pPr/>
              <a:t>3/3/2017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9B65E0-2116-7D4C-B5A0-58B9735F25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10921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AU"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13E1BF9D-E6CC-8A48-B2F1-9A2FE9505D08}" type="datetimeFigureOut">
              <a:rPr lang="en-US" smtClean="0">
                <a:solidFill>
                  <a:prstClr val="black">
                    <a:tint val="75000"/>
                  </a:prstClr>
                </a:solidFill>
              </a:rPr>
              <a:pPr/>
              <a:t>3/3/2017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9B65E0-2116-7D4C-B5A0-58B9735F25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22713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13E1BF9D-E6CC-8A48-B2F1-9A2FE9505D08}" type="datetimeFigureOut">
              <a:rPr lang="en-US" smtClean="0">
                <a:solidFill>
                  <a:prstClr val="black">
                    <a:tint val="75000"/>
                  </a:prstClr>
                </a:solidFill>
              </a:rPr>
              <a:pPr/>
              <a:t>3/3/2017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9B65E0-2116-7D4C-B5A0-58B9735F25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49391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13E1BF9D-E6CC-8A48-B2F1-9A2FE9505D08}" type="datetimeFigureOut">
              <a:rPr lang="en-US" smtClean="0">
                <a:solidFill>
                  <a:prstClr val="black">
                    <a:tint val="75000"/>
                  </a:prstClr>
                </a:solidFill>
              </a:rPr>
              <a:pPr/>
              <a:t>3/3/2017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9B65E0-2116-7D4C-B5A0-58B9735F25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6239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8875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417059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016897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11" name="Rectangle 7"/>
          <p:cNvSpPr>
            <a:spLocks noChangeArrowheads="1"/>
          </p:cNvSpPr>
          <p:nvPr userDrawn="1"/>
        </p:nvSpPr>
        <p:spPr bwMode="auto">
          <a:xfrm>
            <a:off x="457200" y="18097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defRPr/>
            </a:pPr>
            <a:endParaRPr kumimoji="0" lang="en-US" smtClean="0">
              <a:solidFill>
                <a:srgbClr val="000000"/>
              </a:solidFill>
              <a:ea typeface="+mn-ea"/>
            </a:endParaRPr>
          </a:p>
        </p:txBody>
      </p:sp>
    </p:spTree>
    <p:extLst>
      <p:ext uri="{BB962C8B-B14F-4D97-AF65-F5344CB8AC3E}">
        <p14:creationId xmlns:p14="http://schemas.microsoft.com/office/powerpoint/2010/main" val="102806008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7"/>
          <p:cNvSpPr>
            <a:spLocks noChangeArrowheads="1"/>
          </p:cNvSpPr>
          <p:nvPr userDrawn="1"/>
        </p:nvSpPr>
        <p:spPr bwMode="auto">
          <a:xfrm>
            <a:off x="457200" y="18097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kumimoji="0" lang="en-US" altLang="en-US" sz="4400" smtClean="0">
              <a:solidFill>
                <a:srgbClr val="000000"/>
              </a:solidFill>
              <a:ea typeface="+mn-ea"/>
            </a:endParaRPr>
          </a:p>
        </p:txBody>
      </p:sp>
    </p:spTree>
    <p:extLst>
      <p:ext uri="{BB962C8B-B14F-4D97-AF65-F5344CB8AC3E}">
        <p14:creationId xmlns:p14="http://schemas.microsoft.com/office/powerpoint/2010/main" val="71303329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11" name="Rectangle 7"/>
          <p:cNvSpPr>
            <a:spLocks noChangeArrowheads="1"/>
          </p:cNvSpPr>
          <p:nvPr userDrawn="1"/>
        </p:nvSpPr>
        <p:spPr bwMode="auto">
          <a:xfrm>
            <a:off x="457200" y="18097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defRPr/>
            </a:pPr>
            <a:endParaRPr kumimoji="0" lang="en-US" smtClean="0">
              <a:solidFill>
                <a:srgbClr val="000000"/>
              </a:solidFill>
              <a:ea typeface="+mn-ea"/>
            </a:endParaRPr>
          </a:p>
        </p:txBody>
      </p:sp>
    </p:spTree>
    <p:extLst>
      <p:ext uri="{BB962C8B-B14F-4D97-AF65-F5344CB8AC3E}">
        <p14:creationId xmlns:p14="http://schemas.microsoft.com/office/powerpoint/2010/main" val="85260246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1C1E20"/>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879406548"/>
      </p:ext>
    </p:extLst>
  </p:cSld>
  <p:clrMap bg1="lt1" tx1="dk1" bg2="dk2" tx2="lt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a:gsLst>
            <a:gs pos="0">
              <a:srgbClr val="3A5AB4"/>
            </a:gs>
            <a:gs pos="99000">
              <a:srgbClr val="1E4664"/>
            </a:gs>
          </a:gsLst>
          <a:lin ang="5400000" scaled="1"/>
        </a:gradFill>
        <a:effectLst/>
      </p:bgPr>
    </p:bg>
    <p:spTree>
      <p:nvGrpSpPr>
        <p:cNvPr id="1" name=""/>
        <p:cNvGrpSpPr/>
        <p:nvPr/>
      </p:nvGrpSpPr>
      <p:grpSpPr>
        <a:xfrm>
          <a:off x="0" y="0"/>
          <a:ext cx="0" cy="0"/>
          <a:chOff x="0" y="0"/>
          <a:chExt cx="0" cy="0"/>
        </a:xfrm>
      </p:grpSpPr>
      <p:sp>
        <p:nvSpPr>
          <p:cNvPr id="21511" name="Rectangle 7"/>
          <p:cNvSpPr>
            <a:spLocks noChangeArrowheads="1"/>
          </p:cNvSpPr>
          <p:nvPr userDrawn="1"/>
        </p:nvSpPr>
        <p:spPr bwMode="auto">
          <a:xfrm>
            <a:off x="457200" y="18097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defRPr/>
            </a:pPr>
            <a:endParaRPr kumimoji="0" lang="en-US">
              <a:solidFill>
                <a:srgbClr val="000000"/>
              </a:solidFill>
              <a:ea typeface="+mn-ea"/>
            </a:endParaRPr>
          </a:p>
        </p:txBody>
      </p:sp>
    </p:spTree>
    <p:extLst>
      <p:ext uri="{BB962C8B-B14F-4D97-AF65-F5344CB8AC3E}">
        <p14:creationId xmlns:p14="http://schemas.microsoft.com/office/powerpoint/2010/main" val="1707136603"/>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13E1BF9D-E6CC-8A48-B2F1-9A2FE9505D08}" type="datetimeFigureOut">
              <a:rPr kumimoji="0" lang="en-US" smtClean="0">
                <a:solidFill>
                  <a:prstClr val="black">
                    <a:tint val="75000"/>
                  </a:prstClr>
                </a:solidFill>
                <a:latin typeface="Calibri" panose="020F0502020204030204"/>
                <a:ea typeface="+mn-ea"/>
                <a:cs typeface="+mn-cs"/>
              </a:rPr>
              <a:pPr fontAlgn="auto">
                <a:spcBef>
                  <a:spcPts val="0"/>
                </a:spcBef>
                <a:spcAft>
                  <a:spcPts val="0"/>
                </a:spcAft>
              </a:pPr>
              <a:t>3/3/2017</a:t>
            </a:fld>
            <a:endParaRPr kumimoji="0" lang="en-US">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kumimoji="0" lang="en-US">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0B9B65E0-2116-7D4C-B5A0-58B9735F25F5}" type="slidenum">
              <a:rPr kumimoji="0" lang="en-US" smtClean="0">
                <a:solidFill>
                  <a:prstClr val="black">
                    <a:tint val="75000"/>
                  </a:prstClr>
                </a:solidFill>
                <a:latin typeface="Calibri" panose="020F0502020204030204"/>
                <a:ea typeface="+mn-ea"/>
                <a:cs typeface="+mn-cs"/>
              </a:rPr>
              <a:pPr fontAlgn="auto">
                <a:spcBef>
                  <a:spcPts val="0"/>
                </a:spcBef>
                <a:spcAft>
                  <a:spcPts val="0"/>
                </a:spcAft>
              </a:pPr>
              <a:t>‹#›</a:t>
            </a:fld>
            <a:endParaRPr kumimoji="0" lang="en-US">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64412051"/>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0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9.xml"/><Relationship Id="rId1" Type="http://schemas.openxmlformats.org/officeDocument/2006/relationships/slideLayout" Target="../slideLayouts/slideLayout34.xml"/><Relationship Id="rId5" Type="http://schemas.openxmlformats.org/officeDocument/2006/relationships/image" Target="../media/image83.png"/><Relationship Id="rId4" Type="http://schemas.openxmlformats.org/officeDocument/2006/relationships/image" Target="../media/image82.png"/></Relationships>
</file>

<file path=ppt/slides/_rels/slide10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0.xml"/><Relationship Id="rId1" Type="http://schemas.openxmlformats.org/officeDocument/2006/relationships/slideLayout" Target="../slideLayouts/slideLayout34.xml"/></Relationships>
</file>

<file path=ppt/slides/_rels/slide10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1.xml"/><Relationship Id="rId1" Type="http://schemas.openxmlformats.org/officeDocument/2006/relationships/slideLayout" Target="../slideLayouts/slideLayout34.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10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2.xml"/><Relationship Id="rId1" Type="http://schemas.openxmlformats.org/officeDocument/2006/relationships/slideLayout" Target="../slideLayouts/slideLayout34.xml"/></Relationships>
</file>

<file path=ppt/slides/_rels/slide10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3.xml"/><Relationship Id="rId1" Type="http://schemas.openxmlformats.org/officeDocument/2006/relationships/slideLayout" Target="../slideLayouts/slideLayout34.xml"/></Relationships>
</file>

<file path=ppt/slides/_rels/slide10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4.xml"/><Relationship Id="rId1" Type="http://schemas.openxmlformats.org/officeDocument/2006/relationships/slideLayout" Target="../slideLayouts/slideLayout34.xml"/></Relationships>
</file>

<file path=ppt/slides/_rels/slide10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5.xml"/><Relationship Id="rId1" Type="http://schemas.openxmlformats.org/officeDocument/2006/relationships/slideLayout" Target="../slideLayouts/slideLayout34.xml"/></Relationships>
</file>

<file path=ppt/slides/_rels/slide10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6.xml"/><Relationship Id="rId1" Type="http://schemas.openxmlformats.org/officeDocument/2006/relationships/slideLayout" Target="../slideLayouts/slideLayout34.xml"/></Relationships>
</file>

<file path=ppt/slides/_rels/slide10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7.xml"/><Relationship Id="rId1" Type="http://schemas.openxmlformats.org/officeDocument/2006/relationships/slideLayout" Target="../slideLayouts/slideLayout34.xml"/></Relationships>
</file>

<file path=ppt/slides/_rels/slide10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8.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1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9.xml"/><Relationship Id="rId1" Type="http://schemas.openxmlformats.org/officeDocument/2006/relationships/slideLayout" Target="../slideLayouts/slideLayout34.xml"/></Relationships>
</file>

<file path=ppt/slides/_rels/slide11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0.xml"/><Relationship Id="rId1" Type="http://schemas.openxmlformats.org/officeDocument/2006/relationships/slideLayout" Target="../slideLayouts/slideLayout34.xml"/></Relationships>
</file>

<file path=ppt/slides/_rels/slide11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1.xml"/><Relationship Id="rId1" Type="http://schemas.openxmlformats.org/officeDocument/2006/relationships/slideLayout" Target="../slideLayouts/slideLayout34.xml"/></Relationships>
</file>

<file path=ppt/slides/_rels/slide11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2.xml"/><Relationship Id="rId1" Type="http://schemas.openxmlformats.org/officeDocument/2006/relationships/slideLayout" Target="../slideLayouts/slideLayout34.xml"/></Relationships>
</file>

<file path=ppt/slides/_rels/slide11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3.xml"/><Relationship Id="rId1" Type="http://schemas.openxmlformats.org/officeDocument/2006/relationships/slideLayout" Target="../slideLayouts/slideLayout34.xml"/></Relationships>
</file>

<file path=ppt/slides/_rels/slide11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4.xml"/><Relationship Id="rId1" Type="http://schemas.openxmlformats.org/officeDocument/2006/relationships/slideLayout" Target="../slideLayouts/slideLayout34.xml"/></Relationships>
</file>

<file path=ppt/slides/_rels/slide11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5.xml"/><Relationship Id="rId1" Type="http://schemas.openxmlformats.org/officeDocument/2006/relationships/slideLayout" Target="../slideLayouts/slideLayout34.xml"/></Relationships>
</file>

<file path=ppt/slides/_rels/slide11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6.xml"/><Relationship Id="rId1" Type="http://schemas.openxmlformats.org/officeDocument/2006/relationships/slideLayout" Target="../slideLayouts/slideLayout34.xml"/></Relationships>
</file>

<file path=ppt/slides/_rels/slide11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7.xml"/><Relationship Id="rId1" Type="http://schemas.openxmlformats.org/officeDocument/2006/relationships/slideLayout" Target="../slideLayouts/slideLayout34.xml"/></Relationships>
</file>

<file path=ppt/slides/_rels/slide1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8.xml"/><Relationship Id="rId1" Type="http://schemas.openxmlformats.org/officeDocument/2006/relationships/slideLayout" Target="../slideLayouts/slideLayout34.xml"/><Relationship Id="rId5" Type="http://schemas.openxmlformats.org/officeDocument/2006/relationships/image" Target="../media/image83.png"/><Relationship Id="rId4" Type="http://schemas.openxmlformats.org/officeDocument/2006/relationships/image" Target="../media/image82.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9.xml"/><Relationship Id="rId1" Type="http://schemas.openxmlformats.org/officeDocument/2006/relationships/slideLayout" Target="../slideLayouts/slideLayout34.xml"/></Relationships>
</file>

<file path=ppt/slides/_rels/slide12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0.xml"/><Relationship Id="rId1" Type="http://schemas.openxmlformats.org/officeDocument/2006/relationships/slideLayout" Target="../slideLayouts/slideLayout34.xml"/><Relationship Id="rId4" Type="http://schemas.openxmlformats.org/officeDocument/2006/relationships/image" Target="../media/image83.png"/></Relationships>
</file>

<file path=ppt/slides/_rels/slide12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21.xml"/><Relationship Id="rId1" Type="http://schemas.openxmlformats.org/officeDocument/2006/relationships/slideLayout" Target="../slideLayouts/slideLayout34.xml"/></Relationships>
</file>

<file path=ppt/slides/_rels/slide12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2.xml"/><Relationship Id="rId1" Type="http://schemas.openxmlformats.org/officeDocument/2006/relationships/slideLayout" Target="../slideLayouts/slideLayout34.xml"/></Relationships>
</file>

<file path=ppt/slides/_rels/slide12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23.xml"/><Relationship Id="rId1" Type="http://schemas.openxmlformats.org/officeDocument/2006/relationships/slideLayout" Target="../slideLayouts/slideLayout34.xml"/></Relationships>
</file>

<file path=ppt/slides/_rels/slide12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4.xml"/><Relationship Id="rId1" Type="http://schemas.openxmlformats.org/officeDocument/2006/relationships/slideLayout" Target="../slideLayouts/slideLayout34.xml"/></Relationships>
</file>

<file path=ppt/slides/_rels/slide12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5.xml"/><Relationship Id="rId1" Type="http://schemas.openxmlformats.org/officeDocument/2006/relationships/slideLayout" Target="../slideLayouts/slideLayout34.xml"/></Relationships>
</file>

<file path=ppt/slides/_rels/slide12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26.xml"/><Relationship Id="rId1" Type="http://schemas.openxmlformats.org/officeDocument/2006/relationships/slideLayout" Target="../slideLayouts/slideLayout34.xml"/></Relationships>
</file>

<file path=ppt/slides/_rels/slide12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7.xml"/><Relationship Id="rId1" Type="http://schemas.openxmlformats.org/officeDocument/2006/relationships/slideLayout" Target="../slideLayouts/slideLayout34.xml"/></Relationships>
</file>

<file path=ppt/slides/_rels/slide12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28.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29.xml"/><Relationship Id="rId1" Type="http://schemas.openxmlformats.org/officeDocument/2006/relationships/slideLayout" Target="../slideLayouts/slideLayout34.xml"/></Relationships>
</file>

<file path=ppt/slides/_rels/slide13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30.xml"/><Relationship Id="rId1" Type="http://schemas.openxmlformats.org/officeDocument/2006/relationships/slideLayout" Target="../slideLayouts/slideLayout34.xml"/></Relationships>
</file>

<file path=ppt/slides/_rels/slide13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31.xml"/><Relationship Id="rId1" Type="http://schemas.openxmlformats.org/officeDocument/2006/relationships/slideLayout" Target="../slideLayouts/slideLayout34.xml"/></Relationships>
</file>

<file path=ppt/slides/_rels/slide13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2.xml"/><Relationship Id="rId1" Type="http://schemas.openxmlformats.org/officeDocument/2006/relationships/slideLayout" Target="../slideLayouts/slideLayout34.xml"/></Relationships>
</file>

<file path=ppt/slides/_rels/slide13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33.xml"/><Relationship Id="rId1" Type="http://schemas.openxmlformats.org/officeDocument/2006/relationships/slideLayout" Target="../slideLayouts/slideLayout34.xml"/></Relationships>
</file>

<file path=ppt/slides/_rels/slide13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34.xml"/><Relationship Id="rId1" Type="http://schemas.openxmlformats.org/officeDocument/2006/relationships/slideLayout" Target="../slideLayouts/slideLayout34.xml"/><Relationship Id="rId4" Type="http://schemas.openxmlformats.org/officeDocument/2006/relationships/image" Target="../media/image139.png"/></Relationships>
</file>

<file path=ppt/slides/_rels/slide13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35.xml"/><Relationship Id="rId1" Type="http://schemas.openxmlformats.org/officeDocument/2006/relationships/slideLayout" Target="../slideLayouts/slideLayout34.xml"/></Relationships>
</file>

<file path=ppt/slides/_rels/slide13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36.xml"/><Relationship Id="rId1" Type="http://schemas.openxmlformats.org/officeDocument/2006/relationships/slideLayout" Target="../slideLayouts/slideLayout34.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49.xml"/></Relationships>
</file>

<file path=ppt/slides/_rels/slide14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40.xml"/><Relationship Id="rId1" Type="http://schemas.openxmlformats.org/officeDocument/2006/relationships/slideLayout" Target="../slideLayouts/slideLayout49.xml"/></Relationships>
</file>

<file path=ppt/slides/_rels/slide14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41.xml"/><Relationship Id="rId1" Type="http://schemas.openxmlformats.org/officeDocument/2006/relationships/slideLayout" Target="../slideLayouts/slideLayout49.xml"/></Relationships>
</file>

<file path=ppt/slides/_rels/slide14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42.xml"/><Relationship Id="rId1" Type="http://schemas.openxmlformats.org/officeDocument/2006/relationships/slideLayout" Target="../slideLayouts/slideLayout49.xml"/></Relationships>
</file>

<file path=ppt/slides/_rels/slide14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43.xml"/><Relationship Id="rId1" Type="http://schemas.openxmlformats.org/officeDocument/2006/relationships/slideLayout" Target="../slideLayouts/slideLayout49.xml"/></Relationships>
</file>

<file path=ppt/slides/_rels/slide14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44.xml"/><Relationship Id="rId1" Type="http://schemas.openxmlformats.org/officeDocument/2006/relationships/slideLayout" Target="../slideLayouts/slideLayout49.xml"/></Relationships>
</file>

<file path=ppt/slides/_rels/slide14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45.xml"/><Relationship Id="rId1" Type="http://schemas.openxmlformats.org/officeDocument/2006/relationships/slideLayout" Target="../slideLayouts/slideLayout49.xml"/></Relationships>
</file>

<file path=ppt/slides/_rels/slide14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46.xml"/><Relationship Id="rId1" Type="http://schemas.openxmlformats.org/officeDocument/2006/relationships/slideLayout" Target="../slideLayouts/slideLayout49.xml"/></Relationships>
</file>

<file path=ppt/slides/_rels/slide14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47.xml"/><Relationship Id="rId1" Type="http://schemas.openxmlformats.org/officeDocument/2006/relationships/slideLayout" Target="../slideLayouts/slideLayout49.xml"/></Relationships>
</file>

<file path=ppt/slides/_rels/slide14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48.xml"/><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49.xml"/><Relationship Id="rId1" Type="http://schemas.openxmlformats.org/officeDocument/2006/relationships/slideLayout" Target="../slideLayouts/slideLayout49.xml"/></Relationships>
</file>

<file path=ppt/slides/_rels/slide15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50.xml"/><Relationship Id="rId1" Type="http://schemas.openxmlformats.org/officeDocument/2006/relationships/slideLayout" Target="../slideLayouts/slideLayout49.xml"/></Relationships>
</file>

<file path=ppt/slides/_rels/slide15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51.xml"/><Relationship Id="rId1" Type="http://schemas.openxmlformats.org/officeDocument/2006/relationships/slideLayout" Target="../slideLayouts/slideLayout49.xml"/></Relationships>
</file>

<file path=ppt/slides/_rels/slide15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52.xml"/><Relationship Id="rId1" Type="http://schemas.openxmlformats.org/officeDocument/2006/relationships/slideLayout" Target="../slideLayouts/slideLayout49.xml"/></Relationships>
</file>

<file path=ppt/slides/_rels/slide15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53.xml"/><Relationship Id="rId1" Type="http://schemas.openxmlformats.org/officeDocument/2006/relationships/slideLayout" Target="../slideLayouts/slideLayout49.xml"/></Relationships>
</file>

<file path=ppt/slides/_rels/slide15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54.xml"/><Relationship Id="rId1" Type="http://schemas.openxmlformats.org/officeDocument/2006/relationships/slideLayout" Target="../slideLayouts/slideLayout49.xml"/></Relationships>
</file>

<file path=ppt/slides/_rels/slide15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55.xml"/><Relationship Id="rId1" Type="http://schemas.openxmlformats.org/officeDocument/2006/relationships/slideLayout" Target="../slideLayouts/slideLayout49.xml"/></Relationships>
</file>

<file path=ppt/slides/_rels/slide15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56.xml"/><Relationship Id="rId1" Type="http://schemas.openxmlformats.org/officeDocument/2006/relationships/slideLayout" Target="../slideLayouts/slideLayout49.xml"/></Relationships>
</file>

<file path=ppt/slides/_rels/slide15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57.xml"/><Relationship Id="rId1" Type="http://schemas.openxmlformats.org/officeDocument/2006/relationships/slideLayout" Target="../slideLayouts/slideLayout49.xml"/></Relationships>
</file>

<file path=ppt/slides/_rels/slide15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58.xml"/><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59.xml"/><Relationship Id="rId1" Type="http://schemas.openxmlformats.org/officeDocument/2006/relationships/slideLayout" Target="../slideLayouts/slideLayout49.xml"/></Relationships>
</file>

<file path=ppt/slides/_rels/slide16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60.xml"/><Relationship Id="rId1" Type="http://schemas.openxmlformats.org/officeDocument/2006/relationships/slideLayout" Target="../slideLayouts/slideLayout49.xml"/></Relationships>
</file>

<file path=ppt/slides/_rels/slide16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61.xml"/><Relationship Id="rId1" Type="http://schemas.openxmlformats.org/officeDocument/2006/relationships/slideLayout" Target="../slideLayouts/slideLayout49.xml"/><Relationship Id="rId4" Type="http://schemas.openxmlformats.org/officeDocument/2006/relationships/image" Target="../media/image149.jpg"/></Relationships>
</file>

<file path=ppt/slides/_rels/slide16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62.xml"/><Relationship Id="rId1" Type="http://schemas.openxmlformats.org/officeDocument/2006/relationships/slideLayout" Target="../slideLayouts/slideLayout49.xml"/></Relationships>
</file>

<file path=ppt/slides/_rels/slide16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63.xml"/><Relationship Id="rId1" Type="http://schemas.openxmlformats.org/officeDocument/2006/relationships/slideLayout" Target="../slideLayouts/slideLayout49.xml"/><Relationship Id="rId4" Type="http://schemas.openxmlformats.org/officeDocument/2006/relationships/image" Target="../media/image150.png"/></Relationships>
</file>

<file path=ppt/slides/_rels/slide16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64.xml"/><Relationship Id="rId1" Type="http://schemas.openxmlformats.org/officeDocument/2006/relationships/slideLayout" Target="../slideLayouts/slideLayout49.xml"/><Relationship Id="rId4" Type="http://schemas.openxmlformats.org/officeDocument/2006/relationships/image" Target="../media/image150.png"/></Relationships>
</file>

<file path=ppt/slides/_rels/slide16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65.xml"/><Relationship Id="rId1" Type="http://schemas.openxmlformats.org/officeDocument/2006/relationships/slideLayout" Target="../slideLayouts/slideLayout49.xml"/><Relationship Id="rId4" Type="http://schemas.openxmlformats.org/officeDocument/2006/relationships/image" Target="../media/image150.png"/></Relationships>
</file>

<file path=ppt/slides/_rels/slide16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66.xml"/><Relationship Id="rId1" Type="http://schemas.openxmlformats.org/officeDocument/2006/relationships/slideLayout" Target="../slideLayouts/slideLayout49.xml"/></Relationships>
</file>

<file path=ppt/slides/_rels/slide16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67.xml"/><Relationship Id="rId1" Type="http://schemas.openxmlformats.org/officeDocument/2006/relationships/slideLayout" Target="../slideLayouts/slideLayout49.xml"/></Relationships>
</file>

<file path=ppt/slides/_rels/slide16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68.xml"/><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69.xml"/><Relationship Id="rId1" Type="http://schemas.openxmlformats.org/officeDocument/2006/relationships/slideLayout" Target="../slideLayouts/slideLayout49.xml"/></Relationships>
</file>

<file path=ppt/slides/_rels/slide17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70.xml"/><Relationship Id="rId1" Type="http://schemas.openxmlformats.org/officeDocument/2006/relationships/slideLayout" Target="../slideLayouts/slideLayout49.xml"/></Relationships>
</file>

<file path=ppt/slides/_rels/slide17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71.xml"/><Relationship Id="rId1" Type="http://schemas.openxmlformats.org/officeDocument/2006/relationships/slideLayout" Target="../slideLayouts/slideLayout49.xml"/></Relationships>
</file>

<file path=ppt/slides/_rels/slide17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72.xml"/><Relationship Id="rId1" Type="http://schemas.openxmlformats.org/officeDocument/2006/relationships/slideLayout" Target="../slideLayouts/slideLayout49.xml"/></Relationships>
</file>

<file path=ppt/slides/_rels/slide17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73.xml"/><Relationship Id="rId1" Type="http://schemas.openxmlformats.org/officeDocument/2006/relationships/slideLayout" Target="../slideLayouts/slideLayout49.xml"/></Relationships>
</file>

<file path=ppt/slides/_rels/slide17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74.xml"/><Relationship Id="rId1" Type="http://schemas.openxmlformats.org/officeDocument/2006/relationships/slideLayout" Target="../slideLayouts/slideLayout49.xml"/></Relationships>
</file>

<file path=ppt/slides/_rels/slide17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75.xml"/><Relationship Id="rId1" Type="http://schemas.openxmlformats.org/officeDocument/2006/relationships/slideLayout" Target="../slideLayouts/slideLayout49.xml"/></Relationships>
</file>

<file path=ppt/slides/_rels/slide17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76.xml"/><Relationship Id="rId1" Type="http://schemas.openxmlformats.org/officeDocument/2006/relationships/slideLayout" Target="../slideLayouts/slideLayout49.xml"/></Relationships>
</file>

<file path=ppt/slides/_rels/slide17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77.xml"/><Relationship Id="rId1" Type="http://schemas.openxmlformats.org/officeDocument/2006/relationships/slideLayout" Target="../slideLayouts/slideLayout49.xml"/></Relationships>
</file>

<file path=ppt/slides/_rels/slide17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78.xml"/><Relationship Id="rId1" Type="http://schemas.openxmlformats.org/officeDocument/2006/relationships/slideLayout" Target="../slideLayouts/slideLayout49.xml"/></Relationships>
</file>

<file path=ppt/slides/_rels/slide18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79.xml"/><Relationship Id="rId1" Type="http://schemas.openxmlformats.org/officeDocument/2006/relationships/slideLayout" Target="../slideLayouts/slideLayout49.xml"/></Relationships>
</file>

<file path=ppt/slides/_rels/slide18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49.xml"/></Relationships>
</file>

<file path=ppt/slides/_rels/slide18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80.xml"/><Relationship Id="rId1" Type="http://schemas.openxmlformats.org/officeDocument/2006/relationships/slideLayout" Target="../slideLayouts/slideLayout49.xml"/></Relationships>
</file>

<file path=ppt/slides/_rels/slide18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81.xml"/><Relationship Id="rId1" Type="http://schemas.openxmlformats.org/officeDocument/2006/relationships/slideLayout" Target="../slideLayouts/slideLayout49.xml"/><Relationship Id="rId4" Type="http://schemas.openxmlformats.org/officeDocument/2006/relationships/image" Target="../media/image142.png"/></Relationships>
</file>

<file path=ppt/slides/_rels/slide18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82.xml"/><Relationship Id="rId1" Type="http://schemas.openxmlformats.org/officeDocument/2006/relationships/slideLayout" Target="../slideLayouts/slideLayout49.xml"/><Relationship Id="rId5" Type="http://schemas.openxmlformats.org/officeDocument/2006/relationships/image" Target="../media/image156.png"/><Relationship Id="rId4" Type="http://schemas.openxmlformats.org/officeDocument/2006/relationships/image" Target="../media/image154.png"/></Relationships>
</file>

<file path=ppt/slides/_rels/slide18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42.png"/><Relationship Id="rId1" Type="http://schemas.openxmlformats.org/officeDocument/2006/relationships/slideLayout" Target="../slideLayouts/slideLayout49.xml"/><Relationship Id="rId4" Type="http://schemas.openxmlformats.org/officeDocument/2006/relationships/image" Target="../media/image158.png"/></Relationships>
</file>

<file path=ppt/slides/_rels/slide18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57.png"/><Relationship Id="rId1" Type="http://schemas.openxmlformats.org/officeDocument/2006/relationships/slideLayout" Target="../slideLayouts/slideLayout49.xml"/><Relationship Id="rId5" Type="http://schemas.openxmlformats.org/officeDocument/2006/relationships/image" Target="../media/image159.png"/><Relationship Id="rId4" Type="http://schemas.openxmlformats.org/officeDocument/2006/relationships/image" Target="../media/image158.png"/></Relationships>
</file>

<file path=ppt/slides/_rels/slide18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83.xml"/><Relationship Id="rId1" Type="http://schemas.openxmlformats.org/officeDocument/2006/relationships/slideLayout" Target="../slideLayouts/slideLayout49.xml"/><Relationship Id="rId5" Type="http://schemas.openxmlformats.org/officeDocument/2006/relationships/image" Target="../media/image161.png"/><Relationship Id="rId4" Type="http://schemas.openxmlformats.org/officeDocument/2006/relationships/image" Target="../media/image154.png"/></Relationships>
</file>

<file path=ppt/slides/_rels/slide18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49.xml"/><Relationship Id="rId5" Type="http://schemas.openxmlformats.org/officeDocument/2006/relationships/image" Target="../media/image163.png"/><Relationship Id="rId4" Type="http://schemas.openxmlformats.org/officeDocument/2006/relationships/image" Target="../media/image162.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63.png"/><Relationship Id="rId1" Type="http://schemas.openxmlformats.org/officeDocument/2006/relationships/slideLayout" Target="../slideLayouts/slideLayout49.xml"/><Relationship Id="rId5" Type="http://schemas.openxmlformats.org/officeDocument/2006/relationships/image" Target="../media/image164.png"/><Relationship Id="rId4" Type="http://schemas.openxmlformats.org/officeDocument/2006/relationships/image" Target="../media/image161.png"/></Relationships>
</file>

<file path=ppt/slides/_rels/slide19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63.png"/><Relationship Id="rId1" Type="http://schemas.openxmlformats.org/officeDocument/2006/relationships/slideLayout" Target="../slideLayouts/slideLayout49.xml"/><Relationship Id="rId5" Type="http://schemas.openxmlformats.org/officeDocument/2006/relationships/image" Target="../media/image165.png"/><Relationship Id="rId4" Type="http://schemas.openxmlformats.org/officeDocument/2006/relationships/image" Target="../media/image161.png"/></Relationships>
</file>

<file path=ppt/slides/_rels/slide19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49.xml"/><Relationship Id="rId4" Type="http://schemas.openxmlformats.org/officeDocument/2006/relationships/image" Target="../media/image166.png"/></Relationships>
</file>

<file path=ppt/slides/_rels/slide19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49.xml"/><Relationship Id="rId4" Type="http://schemas.openxmlformats.org/officeDocument/2006/relationships/image" Target="../media/image167.png"/></Relationships>
</file>

<file path=ppt/slides/_rels/slide19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49.xml"/><Relationship Id="rId4" Type="http://schemas.openxmlformats.org/officeDocument/2006/relationships/image" Target="../media/image168.png"/></Relationships>
</file>

<file path=ppt/slides/_rels/slide19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49.xml"/></Relationships>
</file>

<file path=ppt/slides/_rels/slide19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84.xml"/><Relationship Id="rId1" Type="http://schemas.openxmlformats.org/officeDocument/2006/relationships/slideLayout" Target="../slideLayouts/slideLayout49.xml"/><Relationship Id="rId4" Type="http://schemas.openxmlformats.org/officeDocument/2006/relationships/image" Target="../media/image161.png"/></Relationships>
</file>

<file path=ppt/slides/_rels/slide19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1.png"/><Relationship Id="rId1" Type="http://schemas.openxmlformats.org/officeDocument/2006/relationships/slideLayout" Target="../slideLayouts/slideLayout49.xml"/></Relationships>
</file>

<file path=ppt/slides/_rels/slide19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61.png"/><Relationship Id="rId1" Type="http://schemas.openxmlformats.org/officeDocument/2006/relationships/slideLayout" Target="../slideLayouts/slideLayout49.xml"/></Relationships>
</file>

<file path=ppt/slides/_rels/slide199.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49.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02.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49.xml"/></Relationships>
</file>

<file path=ppt/slides/_rels/slide203.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49.xml"/></Relationships>
</file>

<file path=ppt/slides/_rels/slide204.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49.xml"/></Relationships>
</file>

<file path=ppt/slides/_rels/slide205.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49.xml"/></Relationships>
</file>

<file path=ppt/slides/_rels/slide20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85.xml"/><Relationship Id="rId1" Type="http://schemas.openxmlformats.org/officeDocument/2006/relationships/slideLayout" Target="../slideLayouts/slideLayout49.xml"/></Relationships>
</file>

<file path=ppt/slides/_rels/slide20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86.xml"/><Relationship Id="rId1" Type="http://schemas.openxmlformats.org/officeDocument/2006/relationships/slideLayout" Target="../slideLayouts/slideLayout49.xml"/></Relationships>
</file>

<file path=ppt/slides/_rels/slide20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87.xml"/><Relationship Id="rId1" Type="http://schemas.openxmlformats.org/officeDocument/2006/relationships/slideLayout" Target="../slideLayouts/slideLayout49.xml"/></Relationships>
</file>

<file path=ppt/slides/_rels/slide20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88.xml"/><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89.xml"/><Relationship Id="rId1" Type="http://schemas.openxmlformats.org/officeDocument/2006/relationships/slideLayout" Target="../slideLayouts/slideLayout49.xml"/><Relationship Id="rId4" Type="http://schemas.openxmlformats.org/officeDocument/2006/relationships/image" Target="../media/image176.png"/></Relationships>
</file>

<file path=ppt/slides/_rels/slide21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90.xml"/><Relationship Id="rId1" Type="http://schemas.openxmlformats.org/officeDocument/2006/relationships/slideLayout" Target="../slideLayouts/slideLayout49.xml"/></Relationships>
</file>

<file path=ppt/slides/_rels/slide21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91.xml"/><Relationship Id="rId1" Type="http://schemas.openxmlformats.org/officeDocument/2006/relationships/slideLayout" Target="../slideLayouts/slideLayout49.xml"/></Relationships>
</file>

<file path=ppt/slides/_rels/slide213.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92.xml"/><Relationship Id="rId1" Type="http://schemas.openxmlformats.org/officeDocument/2006/relationships/slideLayout" Target="../slideLayouts/slideLayout49.xml"/></Relationships>
</file>

<file path=ppt/slides/_rels/slide214.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93.xml"/><Relationship Id="rId1" Type="http://schemas.openxmlformats.org/officeDocument/2006/relationships/slideLayout" Target="../slideLayouts/slideLayout49.xml"/></Relationships>
</file>

<file path=ppt/slides/_rels/slide215.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94.xml"/><Relationship Id="rId1" Type="http://schemas.openxmlformats.org/officeDocument/2006/relationships/slideLayout" Target="../slideLayouts/slideLayout49.xml"/></Relationships>
</file>

<file path=ppt/slides/_rels/slide216.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95.xml"/><Relationship Id="rId1" Type="http://schemas.openxmlformats.org/officeDocument/2006/relationships/slideLayout" Target="../slideLayouts/slideLayout49.xml"/></Relationships>
</file>

<file path=ppt/slides/_rels/slide21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96.xml"/><Relationship Id="rId1" Type="http://schemas.openxmlformats.org/officeDocument/2006/relationships/slideLayout" Target="../slideLayouts/slideLayout49.xml"/></Relationships>
</file>

<file path=ppt/slides/_rels/slide21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97.xml"/><Relationship Id="rId1" Type="http://schemas.openxmlformats.org/officeDocument/2006/relationships/slideLayout" Target="../slideLayouts/slideLayout49.xml"/></Relationships>
</file>

<file path=ppt/slides/_rels/slide21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98.xml"/><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99.xml"/><Relationship Id="rId1" Type="http://schemas.openxmlformats.org/officeDocument/2006/relationships/slideLayout" Target="../slideLayouts/slideLayout49.xml"/></Relationships>
</file>

<file path=ppt/slides/_rels/slide22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00.xml"/><Relationship Id="rId1" Type="http://schemas.openxmlformats.org/officeDocument/2006/relationships/slideLayout" Target="../slideLayouts/slideLayout49.xml"/></Relationships>
</file>

<file path=ppt/slides/_rels/slide22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01.xml"/><Relationship Id="rId1" Type="http://schemas.openxmlformats.org/officeDocument/2006/relationships/slideLayout" Target="../slideLayouts/slideLayout49.xml"/></Relationships>
</file>

<file path=ppt/slides/_rels/slide223.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202.xml"/><Relationship Id="rId1" Type="http://schemas.openxmlformats.org/officeDocument/2006/relationships/slideLayout" Target="../slideLayouts/slideLayout49.xml"/><Relationship Id="rId4" Type="http://schemas.openxmlformats.org/officeDocument/2006/relationships/image" Target="../media/image184.png"/></Relationships>
</file>

<file path=ppt/slides/_rels/slide22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203.xml"/><Relationship Id="rId1" Type="http://schemas.openxmlformats.org/officeDocument/2006/relationships/slideLayout" Target="../slideLayouts/slideLayout49.xml"/><Relationship Id="rId4" Type="http://schemas.openxmlformats.org/officeDocument/2006/relationships/image" Target="../media/image184.png"/></Relationships>
</file>

<file path=ppt/slides/_rels/slide225.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204.xml"/><Relationship Id="rId1" Type="http://schemas.openxmlformats.org/officeDocument/2006/relationships/slideLayout" Target="../slideLayouts/slideLayout49.xml"/><Relationship Id="rId4" Type="http://schemas.openxmlformats.org/officeDocument/2006/relationships/image" Target="../media/image176.png"/></Relationships>
</file>

<file path=ppt/slides/_rels/slide226.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205.xml"/><Relationship Id="rId1" Type="http://schemas.openxmlformats.org/officeDocument/2006/relationships/slideLayout" Target="../slideLayouts/slideLayout49.xml"/><Relationship Id="rId5" Type="http://schemas.openxmlformats.org/officeDocument/2006/relationships/image" Target="../media/image176.png"/><Relationship Id="rId4" Type="http://schemas.openxmlformats.org/officeDocument/2006/relationships/image" Target="../media/image187.jpg"/></Relationships>
</file>

<file path=ppt/slides/_rels/slide227.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206.xml"/><Relationship Id="rId1" Type="http://schemas.openxmlformats.org/officeDocument/2006/relationships/slideLayout" Target="../slideLayouts/slideLayout49.xml"/><Relationship Id="rId5" Type="http://schemas.openxmlformats.org/officeDocument/2006/relationships/image" Target="../media/image176.png"/><Relationship Id="rId4" Type="http://schemas.openxmlformats.org/officeDocument/2006/relationships/image" Target="../media/image188.jpeg"/></Relationships>
</file>

<file path=ppt/slides/_rels/slide228.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207.xml"/><Relationship Id="rId1" Type="http://schemas.openxmlformats.org/officeDocument/2006/relationships/slideLayout" Target="../slideLayouts/slideLayout49.xml"/><Relationship Id="rId5" Type="http://schemas.openxmlformats.org/officeDocument/2006/relationships/image" Target="../media/image176.png"/><Relationship Id="rId4" Type="http://schemas.openxmlformats.org/officeDocument/2006/relationships/image" Target="../media/image189.gif"/></Relationships>
</file>

<file path=ppt/slides/_rels/slide229.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08.xml"/><Relationship Id="rId1" Type="http://schemas.openxmlformats.org/officeDocument/2006/relationships/slideLayout" Target="../slideLayouts/slideLayout49.xml"/></Relationships>
</file>

<file path=ppt/slides/_rels/slide23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09.xml"/><Relationship Id="rId1" Type="http://schemas.openxmlformats.org/officeDocument/2006/relationships/slideLayout" Target="../slideLayouts/slideLayout49.xml"/><Relationship Id="rId4" Type="http://schemas.openxmlformats.org/officeDocument/2006/relationships/image" Target="../media/image190.png"/></Relationships>
</file>

<file path=ppt/slides/_rels/slide23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10.xml"/><Relationship Id="rId1" Type="http://schemas.openxmlformats.org/officeDocument/2006/relationships/slideLayout" Target="../slideLayouts/slideLayout49.xml"/><Relationship Id="rId4" Type="http://schemas.openxmlformats.org/officeDocument/2006/relationships/image" Target="../media/image191.jpg"/></Relationships>
</file>

<file path=ppt/slides/_rels/slide23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11.xml"/><Relationship Id="rId1" Type="http://schemas.openxmlformats.org/officeDocument/2006/relationships/slideLayout" Target="../slideLayouts/slideLayout49.xml"/><Relationship Id="rId4" Type="http://schemas.openxmlformats.org/officeDocument/2006/relationships/image" Target="../media/image192.jpeg"/></Relationships>
</file>

<file path=ppt/slides/_rels/slide234.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notesSlide" Target="../notesSlides/notesSlide212.xml"/><Relationship Id="rId1" Type="http://schemas.openxmlformats.org/officeDocument/2006/relationships/slideLayout" Target="../slideLayouts/slideLayout49.xml"/><Relationship Id="rId4" Type="http://schemas.openxmlformats.org/officeDocument/2006/relationships/image" Target="../media/image176.png"/></Relationships>
</file>

<file path=ppt/slides/_rels/slide235.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notesSlide" Target="../notesSlides/notesSlide213.xml"/><Relationship Id="rId1" Type="http://schemas.openxmlformats.org/officeDocument/2006/relationships/slideLayout" Target="../slideLayouts/slideLayout49.xml"/><Relationship Id="rId4" Type="http://schemas.openxmlformats.org/officeDocument/2006/relationships/image" Target="../media/image176.png"/></Relationships>
</file>

<file path=ppt/slides/_rels/slide236.xml.rels><?xml version="1.0" encoding="UTF-8" standalone="yes"?>
<Relationships xmlns="http://schemas.openxmlformats.org/package/2006/relationships"><Relationship Id="rId3" Type="http://schemas.openxmlformats.org/officeDocument/2006/relationships/image" Target="../media/image194.jpg"/><Relationship Id="rId2" Type="http://schemas.openxmlformats.org/officeDocument/2006/relationships/notesSlide" Target="../notesSlides/notesSlide214.xml"/><Relationship Id="rId1" Type="http://schemas.openxmlformats.org/officeDocument/2006/relationships/slideLayout" Target="../slideLayouts/slideLayout49.xml"/><Relationship Id="rId4" Type="http://schemas.openxmlformats.org/officeDocument/2006/relationships/image" Target="../media/image176.png"/></Relationships>
</file>

<file path=ppt/slides/_rels/slide237.xml.rels><?xml version="1.0" encoding="UTF-8" standalone="yes"?>
<Relationships xmlns="http://schemas.openxmlformats.org/package/2006/relationships"><Relationship Id="rId3" Type="http://schemas.openxmlformats.org/officeDocument/2006/relationships/image" Target="../media/image194.jpg"/><Relationship Id="rId2" Type="http://schemas.openxmlformats.org/officeDocument/2006/relationships/notesSlide" Target="../notesSlides/notesSlide215.xml"/><Relationship Id="rId1" Type="http://schemas.openxmlformats.org/officeDocument/2006/relationships/slideLayout" Target="../slideLayouts/slideLayout49.xml"/><Relationship Id="rId4" Type="http://schemas.openxmlformats.org/officeDocument/2006/relationships/image" Target="../media/image176.png"/></Relationships>
</file>

<file path=ppt/slides/_rels/slide23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16.xml"/><Relationship Id="rId1" Type="http://schemas.openxmlformats.org/officeDocument/2006/relationships/slideLayout" Target="../slideLayouts/slideLayout49.xml"/><Relationship Id="rId4" Type="http://schemas.openxmlformats.org/officeDocument/2006/relationships/image" Target="../media/image195.jpeg"/></Relationships>
</file>

<file path=ppt/slides/_rels/slide23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17.xml"/><Relationship Id="rId1" Type="http://schemas.openxmlformats.org/officeDocument/2006/relationships/slideLayout" Target="../slideLayouts/slideLayout49.xml"/><Relationship Id="rId4" Type="http://schemas.openxmlformats.org/officeDocument/2006/relationships/image" Target="../media/image196.jpe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18.xml"/><Relationship Id="rId1" Type="http://schemas.openxmlformats.org/officeDocument/2006/relationships/slideLayout" Target="../slideLayouts/slideLayout49.xml"/><Relationship Id="rId4" Type="http://schemas.openxmlformats.org/officeDocument/2006/relationships/image" Target="../media/image197.jpeg"/></Relationships>
</file>

<file path=ppt/slides/_rels/slide24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19.xml"/><Relationship Id="rId1" Type="http://schemas.openxmlformats.org/officeDocument/2006/relationships/slideLayout" Target="../slideLayouts/slideLayout49.xml"/><Relationship Id="rId4" Type="http://schemas.openxmlformats.org/officeDocument/2006/relationships/image" Target="../media/image198.jpeg"/></Relationships>
</file>

<file path=ppt/slides/_rels/slide24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20.xml"/><Relationship Id="rId1" Type="http://schemas.openxmlformats.org/officeDocument/2006/relationships/slideLayout" Target="../slideLayouts/slideLayout49.xml"/><Relationship Id="rId4" Type="http://schemas.openxmlformats.org/officeDocument/2006/relationships/image" Target="../media/image199.jpeg"/></Relationships>
</file>

<file path=ppt/slides/_rels/slide243.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49.xml"/></Relationships>
</file>

<file path=ppt/slides/_rels/slide244.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49.xml"/></Relationships>
</file>

<file path=ppt/slides/_rels/slide24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21.xml"/><Relationship Id="rId1" Type="http://schemas.openxmlformats.org/officeDocument/2006/relationships/slideLayout" Target="../slideLayouts/slideLayout49.xml"/><Relationship Id="rId4" Type="http://schemas.openxmlformats.org/officeDocument/2006/relationships/image" Target="../media/image200.png"/></Relationships>
</file>

<file path=ppt/slides/_rels/slide24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22.xml"/><Relationship Id="rId1" Type="http://schemas.openxmlformats.org/officeDocument/2006/relationships/slideLayout" Target="../slideLayouts/slideLayout49.xml"/><Relationship Id="rId4" Type="http://schemas.openxmlformats.org/officeDocument/2006/relationships/image" Target="../media/image201.jpeg"/></Relationships>
</file>

<file path=ppt/slides/_rels/slide247.xml.rels><?xml version="1.0" encoding="UTF-8" standalone="yes"?>
<Relationships xmlns="http://schemas.openxmlformats.org/package/2006/relationships"><Relationship Id="rId3" Type="http://schemas.openxmlformats.org/officeDocument/2006/relationships/image" Target="../media/image202.jpg"/><Relationship Id="rId2" Type="http://schemas.openxmlformats.org/officeDocument/2006/relationships/notesSlide" Target="../notesSlides/notesSlide223.xml"/><Relationship Id="rId1" Type="http://schemas.openxmlformats.org/officeDocument/2006/relationships/slideLayout" Target="../slideLayouts/slideLayout49.xml"/><Relationship Id="rId4" Type="http://schemas.openxmlformats.org/officeDocument/2006/relationships/image" Target="../media/image176.png"/></Relationships>
</file>

<file path=ppt/slides/_rels/slide24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24.xml"/><Relationship Id="rId1" Type="http://schemas.openxmlformats.org/officeDocument/2006/relationships/slideLayout" Target="../slideLayouts/slideLayout49.xml"/><Relationship Id="rId4" Type="http://schemas.openxmlformats.org/officeDocument/2006/relationships/image" Target="../media/image203.jpg"/></Relationships>
</file>

<file path=ppt/slides/_rels/slide249.xml.rels><?xml version="1.0" encoding="UTF-8" standalone="yes"?>
<Relationships xmlns="http://schemas.openxmlformats.org/package/2006/relationships"><Relationship Id="rId3" Type="http://schemas.openxmlformats.org/officeDocument/2006/relationships/image" Target="../media/image204.jpg"/><Relationship Id="rId2" Type="http://schemas.openxmlformats.org/officeDocument/2006/relationships/notesSlide" Target="../notesSlides/notesSlide225.xml"/><Relationship Id="rId1" Type="http://schemas.openxmlformats.org/officeDocument/2006/relationships/slideLayout" Target="../slideLayouts/slideLayout49.xml"/><Relationship Id="rId4" Type="http://schemas.openxmlformats.org/officeDocument/2006/relationships/image" Target="../media/image176.png"/></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3" Type="http://schemas.openxmlformats.org/officeDocument/2006/relationships/image" Target="../media/image205.jpg"/><Relationship Id="rId2" Type="http://schemas.openxmlformats.org/officeDocument/2006/relationships/notesSlide" Target="../notesSlides/notesSlide226.xml"/><Relationship Id="rId1" Type="http://schemas.openxmlformats.org/officeDocument/2006/relationships/slideLayout" Target="../slideLayouts/slideLayout49.xml"/><Relationship Id="rId4" Type="http://schemas.openxmlformats.org/officeDocument/2006/relationships/image" Target="../media/image176.png"/></Relationships>
</file>

<file path=ppt/slides/_rels/slide25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27.xml"/><Relationship Id="rId1" Type="http://schemas.openxmlformats.org/officeDocument/2006/relationships/slideLayout" Target="../slideLayouts/slideLayout49.xml"/><Relationship Id="rId4" Type="http://schemas.openxmlformats.org/officeDocument/2006/relationships/image" Target="../media/image206.jpeg"/></Relationships>
</file>

<file path=ppt/slides/_rels/slide25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28.xml"/><Relationship Id="rId1" Type="http://schemas.openxmlformats.org/officeDocument/2006/relationships/slideLayout" Target="../slideLayouts/slideLayout49.xml"/><Relationship Id="rId5" Type="http://schemas.openxmlformats.org/officeDocument/2006/relationships/image" Target="../media/image206.jpeg"/><Relationship Id="rId4" Type="http://schemas.openxmlformats.org/officeDocument/2006/relationships/image" Target="../media/image207.jpeg"/></Relationships>
</file>

<file path=ppt/slides/_rels/slide25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29.xml"/><Relationship Id="rId1" Type="http://schemas.openxmlformats.org/officeDocument/2006/relationships/slideLayout" Target="../slideLayouts/slideLayout49.xml"/><Relationship Id="rId6" Type="http://schemas.openxmlformats.org/officeDocument/2006/relationships/image" Target="../media/image206.jpeg"/><Relationship Id="rId5" Type="http://schemas.openxmlformats.org/officeDocument/2006/relationships/image" Target="../media/image207.jpeg"/><Relationship Id="rId4" Type="http://schemas.openxmlformats.org/officeDocument/2006/relationships/image" Target="../media/image208.jpeg"/></Relationships>
</file>

<file path=ppt/slides/_rels/slide254.xml.rels><?xml version="1.0" encoding="UTF-8" standalone="yes"?>
<Relationships xmlns="http://schemas.openxmlformats.org/package/2006/relationships"><Relationship Id="rId3" Type="http://schemas.openxmlformats.org/officeDocument/2006/relationships/image" Target="../media/image176.png"/><Relationship Id="rId7" Type="http://schemas.openxmlformats.org/officeDocument/2006/relationships/image" Target="../media/image206.jpeg"/><Relationship Id="rId2" Type="http://schemas.openxmlformats.org/officeDocument/2006/relationships/notesSlide" Target="../notesSlides/notesSlide230.xml"/><Relationship Id="rId1" Type="http://schemas.openxmlformats.org/officeDocument/2006/relationships/slideLayout" Target="../slideLayouts/slideLayout49.xml"/><Relationship Id="rId6" Type="http://schemas.openxmlformats.org/officeDocument/2006/relationships/image" Target="../media/image207.jpeg"/><Relationship Id="rId5" Type="http://schemas.openxmlformats.org/officeDocument/2006/relationships/image" Target="../media/image209.jpeg"/><Relationship Id="rId4" Type="http://schemas.openxmlformats.org/officeDocument/2006/relationships/image" Target="../media/image208.jpeg"/></Relationships>
</file>

<file path=ppt/slides/_rels/slide255.xml.rels><?xml version="1.0" encoding="UTF-8" standalone="yes"?>
<Relationships xmlns="http://schemas.openxmlformats.org/package/2006/relationships"><Relationship Id="rId8" Type="http://schemas.openxmlformats.org/officeDocument/2006/relationships/image" Target="../media/image206.jpeg"/><Relationship Id="rId3" Type="http://schemas.openxmlformats.org/officeDocument/2006/relationships/image" Target="../media/image176.png"/><Relationship Id="rId7" Type="http://schemas.openxmlformats.org/officeDocument/2006/relationships/image" Target="../media/image207.jpeg"/><Relationship Id="rId2" Type="http://schemas.openxmlformats.org/officeDocument/2006/relationships/notesSlide" Target="../notesSlides/notesSlide231.xml"/><Relationship Id="rId1" Type="http://schemas.openxmlformats.org/officeDocument/2006/relationships/slideLayout" Target="../slideLayouts/slideLayout49.xml"/><Relationship Id="rId6" Type="http://schemas.openxmlformats.org/officeDocument/2006/relationships/image" Target="../media/image210.jpeg"/><Relationship Id="rId5" Type="http://schemas.openxmlformats.org/officeDocument/2006/relationships/image" Target="../media/image209.jpeg"/><Relationship Id="rId4" Type="http://schemas.openxmlformats.org/officeDocument/2006/relationships/image" Target="../media/image208.jpeg"/></Relationships>
</file>

<file path=ppt/slides/_rels/slide256.xml.rels><?xml version="1.0" encoding="UTF-8" standalone="yes"?>
<Relationships xmlns="http://schemas.openxmlformats.org/package/2006/relationships"><Relationship Id="rId8" Type="http://schemas.openxmlformats.org/officeDocument/2006/relationships/image" Target="../media/image207.jpeg"/><Relationship Id="rId3" Type="http://schemas.openxmlformats.org/officeDocument/2006/relationships/image" Target="../media/image176.png"/><Relationship Id="rId7" Type="http://schemas.openxmlformats.org/officeDocument/2006/relationships/image" Target="../media/image211.jpeg"/><Relationship Id="rId2" Type="http://schemas.openxmlformats.org/officeDocument/2006/relationships/notesSlide" Target="../notesSlides/notesSlide232.xml"/><Relationship Id="rId1" Type="http://schemas.openxmlformats.org/officeDocument/2006/relationships/slideLayout" Target="../slideLayouts/slideLayout49.xml"/><Relationship Id="rId6" Type="http://schemas.openxmlformats.org/officeDocument/2006/relationships/image" Target="../media/image210.jpeg"/><Relationship Id="rId5" Type="http://schemas.openxmlformats.org/officeDocument/2006/relationships/image" Target="../media/image209.jpeg"/><Relationship Id="rId4" Type="http://schemas.openxmlformats.org/officeDocument/2006/relationships/image" Target="../media/image208.jpeg"/><Relationship Id="rId9" Type="http://schemas.openxmlformats.org/officeDocument/2006/relationships/image" Target="../media/image206.jpeg"/></Relationships>
</file>

<file path=ppt/slides/_rels/slide257.xml.rels><?xml version="1.0" encoding="UTF-8" standalone="yes"?>
<Relationships xmlns="http://schemas.openxmlformats.org/package/2006/relationships"><Relationship Id="rId8" Type="http://schemas.openxmlformats.org/officeDocument/2006/relationships/image" Target="../media/image207.jpeg"/><Relationship Id="rId3" Type="http://schemas.openxmlformats.org/officeDocument/2006/relationships/image" Target="../media/image176.png"/><Relationship Id="rId7" Type="http://schemas.openxmlformats.org/officeDocument/2006/relationships/image" Target="../media/image211.jpeg"/><Relationship Id="rId2" Type="http://schemas.openxmlformats.org/officeDocument/2006/relationships/notesSlide" Target="../notesSlides/notesSlide233.xml"/><Relationship Id="rId1" Type="http://schemas.openxmlformats.org/officeDocument/2006/relationships/slideLayout" Target="../slideLayouts/slideLayout49.xml"/><Relationship Id="rId6" Type="http://schemas.openxmlformats.org/officeDocument/2006/relationships/image" Target="../media/image210.jpeg"/><Relationship Id="rId5" Type="http://schemas.openxmlformats.org/officeDocument/2006/relationships/image" Target="../media/image209.jpeg"/><Relationship Id="rId10" Type="http://schemas.openxmlformats.org/officeDocument/2006/relationships/image" Target="../media/image206.jpeg"/><Relationship Id="rId4" Type="http://schemas.openxmlformats.org/officeDocument/2006/relationships/image" Target="../media/image208.jpeg"/><Relationship Id="rId9" Type="http://schemas.openxmlformats.org/officeDocument/2006/relationships/image" Target="../media/image212.jpeg"/></Relationships>
</file>

<file path=ppt/slides/_rels/slide258.xml.rels><?xml version="1.0" encoding="UTF-8" standalone="yes"?>
<Relationships xmlns="http://schemas.openxmlformats.org/package/2006/relationships"><Relationship Id="rId8" Type="http://schemas.openxmlformats.org/officeDocument/2006/relationships/image" Target="../media/image207.jpeg"/><Relationship Id="rId3" Type="http://schemas.openxmlformats.org/officeDocument/2006/relationships/image" Target="../media/image176.png"/><Relationship Id="rId7" Type="http://schemas.openxmlformats.org/officeDocument/2006/relationships/image" Target="../media/image211.jpeg"/><Relationship Id="rId2" Type="http://schemas.openxmlformats.org/officeDocument/2006/relationships/notesSlide" Target="../notesSlides/notesSlide234.xml"/><Relationship Id="rId1" Type="http://schemas.openxmlformats.org/officeDocument/2006/relationships/slideLayout" Target="../slideLayouts/slideLayout49.xml"/><Relationship Id="rId6" Type="http://schemas.openxmlformats.org/officeDocument/2006/relationships/image" Target="../media/image210.jpeg"/><Relationship Id="rId11" Type="http://schemas.openxmlformats.org/officeDocument/2006/relationships/image" Target="../media/image206.jpeg"/><Relationship Id="rId5" Type="http://schemas.openxmlformats.org/officeDocument/2006/relationships/image" Target="../media/image209.jpeg"/><Relationship Id="rId10" Type="http://schemas.openxmlformats.org/officeDocument/2006/relationships/image" Target="../media/image213.jpeg"/><Relationship Id="rId4" Type="http://schemas.openxmlformats.org/officeDocument/2006/relationships/image" Target="../media/image208.jpeg"/><Relationship Id="rId9" Type="http://schemas.openxmlformats.org/officeDocument/2006/relationships/image" Target="../media/image212.jpeg"/></Relationships>
</file>

<file path=ppt/slides/_rels/slide259.xml.rels><?xml version="1.0" encoding="UTF-8" standalone="yes"?>
<Relationships xmlns="http://schemas.openxmlformats.org/package/2006/relationships"><Relationship Id="rId8" Type="http://schemas.openxmlformats.org/officeDocument/2006/relationships/image" Target="../media/image207.jpeg"/><Relationship Id="rId3" Type="http://schemas.openxmlformats.org/officeDocument/2006/relationships/image" Target="../media/image176.png"/><Relationship Id="rId7" Type="http://schemas.openxmlformats.org/officeDocument/2006/relationships/image" Target="../media/image211.jpeg"/><Relationship Id="rId12" Type="http://schemas.openxmlformats.org/officeDocument/2006/relationships/image" Target="../media/image206.jpeg"/><Relationship Id="rId2" Type="http://schemas.openxmlformats.org/officeDocument/2006/relationships/notesSlide" Target="../notesSlides/notesSlide235.xml"/><Relationship Id="rId1" Type="http://schemas.openxmlformats.org/officeDocument/2006/relationships/slideLayout" Target="../slideLayouts/slideLayout49.xml"/><Relationship Id="rId6" Type="http://schemas.openxmlformats.org/officeDocument/2006/relationships/image" Target="../media/image210.jpeg"/><Relationship Id="rId11" Type="http://schemas.openxmlformats.org/officeDocument/2006/relationships/image" Target="../media/image214.jpeg"/><Relationship Id="rId5" Type="http://schemas.openxmlformats.org/officeDocument/2006/relationships/image" Target="../media/image209.jpeg"/><Relationship Id="rId10" Type="http://schemas.openxmlformats.org/officeDocument/2006/relationships/image" Target="../media/image213.jpeg"/><Relationship Id="rId4" Type="http://schemas.openxmlformats.org/officeDocument/2006/relationships/image" Target="../media/image208.jpeg"/><Relationship Id="rId9" Type="http://schemas.openxmlformats.org/officeDocument/2006/relationships/image" Target="../media/image212.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36.xml"/><Relationship Id="rId1" Type="http://schemas.openxmlformats.org/officeDocument/2006/relationships/slideLayout" Target="../slideLayouts/slideLayout49.xml"/><Relationship Id="rId4" Type="http://schemas.openxmlformats.org/officeDocument/2006/relationships/image" Target="../media/image215.jpeg"/></Relationships>
</file>

<file path=ppt/slides/_rels/slide26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37.xml"/><Relationship Id="rId1" Type="http://schemas.openxmlformats.org/officeDocument/2006/relationships/slideLayout" Target="../slideLayouts/slideLayout49.xml"/><Relationship Id="rId4" Type="http://schemas.openxmlformats.org/officeDocument/2006/relationships/image" Target="../media/image216.jpeg"/></Relationships>
</file>

<file path=ppt/slides/_rels/slide262.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238.xml"/><Relationship Id="rId1" Type="http://schemas.openxmlformats.org/officeDocument/2006/relationships/slideLayout" Target="../slideLayouts/slideLayout49.xml"/><Relationship Id="rId4" Type="http://schemas.openxmlformats.org/officeDocument/2006/relationships/image" Target="../media/image176.png"/></Relationships>
</file>

<file path=ppt/slides/_rels/slide263.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49.xml"/></Relationships>
</file>

<file path=ppt/slides/_rels/slide264.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49.xml"/></Relationships>
</file>

<file path=ppt/slides/_rels/slide26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39.xml"/><Relationship Id="rId1" Type="http://schemas.openxmlformats.org/officeDocument/2006/relationships/slideLayout" Target="../slideLayouts/slideLayout49.xml"/><Relationship Id="rId4" Type="http://schemas.openxmlformats.org/officeDocument/2006/relationships/image" Target="../media/image218.png"/></Relationships>
</file>

<file path=ppt/slides/_rels/slide26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40.xml"/><Relationship Id="rId1" Type="http://schemas.openxmlformats.org/officeDocument/2006/relationships/slideLayout" Target="../slideLayouts/slideLayout49.xml"/><Relationship Id="rId4" Type="http://schemas.openxmlformats.org/officeDocument/2006/relationships/image" Target="../media/image219.jpeg"/></Relationships>
</file>

<file path=ppt/slides/_rels/slide26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41.xml"/><Relationship Id="rId1" Type="http://schemas.openxmlformats.org/officeDocument/2006/relationships/slideLayout" Target="../slideLayouts/slideLayout49.xml"/><Relationship Id="rId4" Type="http://schemas.openxmlformats.org/officeDocument/2006/relationships/image" Target="../media/image220.jpeg"/></Relationships>
</file>

<file path=ppt/slides/_rels/slide26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42.xml"/><Relationship Id="rId1" Type="http://schemas.openxmlformats.org/officeDocument/2006/relationships/slideLayout" Target="../slideLayouts/slideLayout49.xml"/><Relationship Id="rId4" Type="http://schemas.openxmlformats.org/officeDocument/2006/relationships/image" Target="../media/image221.jpg"/></Relationships>
</file>

<file path=ppt/slides/_rels/slide26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43.xml"/><Relationship Id="rId1" Type="http://schemas.openxmlformats.org/officeDocument/2006/relationships/slideLayout" Target="../slideLayouts/slideLayout49.xml"/><Relationship Id="rId4" Type="http://schemas.openxmlformats.org/officeDocument/2006/relationships/image" Target="../media/image222.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44.xml"/><Relationship Id="rId1" Type="http://schemas.openxmlformats.org/officeDocument/2006/relationships/slideLayout" Target="../slideLayouts/slideLayout49.xml"/><Relationship Id="rId4" Type="http://schemas.openxmlformats.org/officeDocument/2006/relationships/image" Target="../media/image223.jpg"/></Relationships>
</file>

<file path=ppt/slides/_rels/slide27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45.xml"/><Relationship Id="rId1" Type="http://schemas.openxmlformats.org/officeDocument/2006/relationships/slideLayout" Target="../slideLayouts/slideLayout49.xml"/><Relationship Id="rId4" Type="http://schemas.openxmlformats.org/officeDocument/2006/relationships/image" Target="../media/image224.jpg"/></Relationships>
</file>

<file path=ppt/slides/_rels/slide27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46.xml"/><Relationship Id="rId1" Type="http://schemas.openxmlformats.org/officeDocument/2006/relationships/slideLayout" Target="../slideLayouts/slideLayout49.xml"/><Relationship Id="rId4" Type="http://schemas.openxmlformats.org/officeDocument/2006/relationships/image" Target="../media/image225.jpg"/></Relationships>
</file>

<file path=ppt/slides/_rels/slide27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47.xml"/><Relationship Id="rId1" Type="http://schemas.openxmlformats.org/officeDocument/2006/relationships/slideLayout" Target="../slideLayouts/slideLayout49.xml"/><Relationship Id="rId4" Type="http://schemas.openxmlformats.org/officeDocument/2006/relationships/image" Target="../media/image226.jpg"/></Relationships>
</file>

<file path=ppt/slides/_rels/slide27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48.xml"/><Relationship Id="rId1" Type="http://schemas.openxmlformats.org/officeDocument/2006/relationships/slideLayout" Target="../slideLayouts/slideLayout49.xml"/><Relationship Id="rId4" Type="http://schemas.openxmlformats.org/officeDocument/2006/relationships/image" Target="../media/image227.jpg"/></Relationships>
</file>

<file path=ppt/slides/_rels/slide275.xml.rels><?xml version="1.0" encoding="UTF-8" standalone="yes"?>
<Relationships xmlns="http://schemas.openxmlformats.org/package/2006/relationships"><Relationship Id="rId3" Type="http://schemas.openxmlformats.org/officeDocument/2006/relationships/image" Target="../media/image228.jpg"/><Relationship Id="rId2" Type="http://schemas.openxmlformats.org/officeDocument/2006/relationships/image" Target="../media/image176.png"/><Relationship Id="rId1" Type="http://schemas.openxmlformats.org/officeDocument/2006/relationships/slideLayout" Target="../slideLayouts/slideLayout49.xml"/></Relationships>
</file>

<file path=ppt/slides/_rels/slide27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49.xml"/><Relationship Id="rId1" Type="http://schemas.openxmlformats.org/officeDocument/2006/relationships/slideLayout" Target="../slideLayouts/slideLayout49.xml"/><Relationship Id="rId4" Type="http://schemas.openxmlformats.org/officeDocument/2006/relationships/image" Target="../media/image229.jpg"/></Relationships>
</file>

<file path=ppt/slides/_rels/slide27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50.xml"/><Relationship Id="rId1" Type="http://schemas.openxmlformats.org/officeDocument/2006/relationships/slideLayout" Target="../slideLayouts/slideLayout49.xml"/></Relationships>
</file>

<file path=ppt/slides/_rels/slide27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51.xml"/><Relationship Id="rId1" Type="http://schemas.openxmlformats.org/officeDocument/2006/relationships/slideLayout" Target="../slideLayouts/slideLayout49.xml"/></Relationships>
</file>

<file path=ppt/slides/_rels/slide279.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252.xml"/><Relationship Id="rId1" Type="http://schemas.openxmlformats.org/officeDocument/2006/relationships/slideLayout" Target="../slideLayouts/slideLayout49.xml"/><Relationship Id="rId4" Type="http://schemas.openxmlformats.org/officeDocument/2006/relationships/image" Target="../media/image2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80.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253.xml"/><Relationship Id="rId1" Type="http://schemas.openxmlformats.org/officeDocument/2006/relationships/slideLayout" Target="../slideLayouts/slideLayout49.xml"/><Relationship Id="rId4" Type="http://schemas.openxmlformats.org/officeDocument/2006/relationships/image" Target="../media/image176.png"/></Relationships>
</file>

<file path=ppt/slides/_rels/slide28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54.xml"/><Relationship Id="rId1" Type="http://schemas.openxmlformats.org/officeDocument/2006/relationships/slideLayout" Target="../slideLayouts/slideLayout49.xml"/><Relationship Id="rId4" Type="http://schemas.openxmlformats.org/officeDocument/2006/relationships/image" Target="../media/image233.jpeg"/></Relationships>
</file>

<file path=ppt/slides/_rels/slide282.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255.xml"/><Relationship Id="rId1" Type="http://schemas.openxmlformats.org/officeDocument/2006/relationships/slideLayout" Target="../slideLayouts/slideLayout49.xml"/></Relationships>
</file>

<file path=ppt/slides/_rels/slide283.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256.xml"/><Relationship Id="rId1" Type="http://schemas.openxmlformats.org/officeDocument/2006/relationships/slideLayout" Target="../slideLayouts/slideLayout49.xml"/><Relationship Id="rId4" Type="http://schemas.openxmlformats.org/officeDocument/2006/relationships/image" Target="../media/image236.jpeg"/></Relationships>
</file>

<file path=ppt/slides/_rels/slide284.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257.xml"/><Relationship Id="rId1" Type="http://schemas.openxmlformats.org/officeDocument/2006/relationships/slideLayout" Target="../slideLayouts/slideLayout49.xml"/><Relationship Id="rId4" Type="http://schemas.openxmlformats.org/officeDocument/2006/relationships/image" Target="../media/image237.png"/></Relationships>
</file>

<file path=ppt/slides/_rels/slide285.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258.xml"/><Relationship Id="rId1" Type="http://schemas.openxmlformats.org/officeDocument/2006/relationships/slideLayout" Target="../slideLayouts/slideLayout49.xml"/><Relationship Id="rId5" Type="http://schemas.openxmlformats.org/officeDocument/2006/relationships/image" Target="../media/image237.png"/><Relationship Id="rId4" Type="http://schemas.openxmlformats.org/officeDocument/2006/relationships/image" Target="../media/image238.png"/></Relationships>
</file>

<file path=ppt/slides/_rels/slide286.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259.xml"/><Relationship Id="rId1" Type="http://schemas.openxmlformats.org/officeDocument/2006/relationships/slideLayout" Target="../slideLayouts/slideLayout49.xml"/><Relationship Id="rId5" Type="http://schemas.openxmlformats.org/officeDocument/2006/relationships/image" Target="../media/image237.png"/><Relationship Id="rId4" Type="http://schemas.openxmlformats.org/officeDocument/2006/relationships/image" Target="../media/image238.png"/></Relationships>
</file>

<file path=ppt/slides/_rels/slide287.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260.xml"/><Relationship Id="rId1" Type="http://schemas.openxmlformats.org/officeDocument/2006/relationships/slideLayout" Target="../slideLayouts/slideLayout49.xml"/><Relationship Id="rId4" Type="http://schemas.openxmlformats.org/officeDocument/2006/relationships/image" Target="../media/image238.png"/></Relationships>
</file>

<file path=ppt/slides/_rels/slide288.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49.xml"/></Relationships>
</file>

<file path=ppt/slides/_rels/slide289.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261.xml"/><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262.xml"/><Relationship Id="rId1" Type="http://schemas.openxmlformats.org/officeDocument/2006/relationships/slideLayout" Target="../slideLayouts/slideLayout49.xml"/></Relationships>
</file>

<file path=ppt/slides/_rels/slide291.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263.xml"/><Relationship Id="rId1" Type="http://schemas.openxmlformats.org/officeDocument/2006/relationships/slideLayout" Target="../slideLayouts/slideLayout49.xml"/><Relationship Id="rId4" Type="http://schemas.openxmlformats.org/officeDocument/2006/relationships/image" Target="../media/image239.png"/></Relationships>
</file>

<file path=ppt/slides/_rels/slide292.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264.xml"/><Relationship Id="rId1" Type="http://schemas.openxmlformats.org/officeDocument/2006/relationships/slideLayout" Target="../slideLayouts/slideLayout49.xml"/><Relationship Id="rId4" Type="http://schemas.openxmlformats.org/officeDocument/2006/relationships/image" Target="../media/image239.png"/></Relationships>
</file>

<file path=ppt/slides/_rels/slide293.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265.xml"/><Relationship Id="rId1" Type="http://schemas.openxmlformats.org/officeDocument/2006/relationships/slideLayout" Target="../slideLayouts/slideLayout49.xml"/><Relationship Id="rId4" Type="http://schemas.openxmlformats.org/officeDocument/2006/relationships/image" Target="../media/image176.png"/></Relationships>
</file>

<file path=ppt/slides/_rels/slide294.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266.xml"/><Relationship Id="rId1" Type="http://schemas.openxmlformats.org/officeDocument/2006/relationships/slideLayout" Target="../slideLayouts/slideLayout49.xml"/><Relationship Id="rId4" Type="http://schemas.openxmlformats.org/officeDocument/2006/relationships/image" Target="../media/image240.png"/></Relationships>
</file>

<file path=ppt/slides/_rels/slide295.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267.xml"/><Relationship Id="rId1" Type="http://schemas.openxmlformats.org/officeDocument/2006/relationships/slideLayout" Target="../slideLayouts/slideLayout49.xml"/><Relationship Id="rId4" Type="http://schemas.openxmlformats.org/officeDocument/2006/relationships/image" Target="../media/image176.png"/></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268.xml"/><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29.xml"/></Relationships>
</file>

<file path=ppt/slides/_rels/slide298.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54.xml"/></Relationships>
</file>

<file path=ppt/slides/_rels/slide299.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00.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54.xml"/></Relationships>
</file>

<file path=ppt/slides/_rels/slide301.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54.xml"/></Relationships>
</file>

<file path=ppt/slides/_rels/slide302.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54.xml"/></Relationships>
</file>

<file path=ppt/slides/_rels/slide303.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54.xml"/></Relationships>
</file>

<file path=ppt/slides/_rels/slide304.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54.xml"/></Relationships>
</file>

<file path=ppt/slides/_rels/slide305.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54.xml"/></Relationships>
</file>

<file path=ppt/slides/_rels/slide306.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54.xml"/></Relationships>
</file>

<file path=ppt/slides/_rels/slide307.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54.xml"/></Relationships>
</file>

<file path=ppt/slides/_rels/slide308.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54.xml"/></Relationships>
</file>

<file path=ppt/slides/_rels/slide309.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10.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54.xml"/></Relationships>
</file>

<file path=ppt/slides/_rels/slide311.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54.xml"/></Relationships>
</file>

<file path=ppt/slides/_rels/slide312.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54.xml"/></Relationships>
</file>

<file path=ppt/slides/_rels/slide313.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54.xml"/></Relationships>
</file>

<file path=ppt/slides/_rels/slide314.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54.xml"/></Relationships>
</file>

<file path=ppt/slides/_rels/slide315.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54.xml"/></Relationships>
</file>

<file path=ppt/slides/_rels/slide316.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54.xml"/></Relationships>
</file>

<file path=ppt/slides/_rels/slide317.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54.xml"/></Relationships>
</file>

<file path=ppt/slides/_rels/slide318.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54.xml"/></Relationships>
</file>

<file path=ppt/slides/_rels/slide319.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5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20.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54.xml"/></Relationships>
</file>

<file path=ppt/slides/_rels/slide321.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54.xml"/></Relationships>
</file>

<file path=ppt/slides/_rels/slide322.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54.xml"/></Relationships>
</file>

<file path=ppt/slides/_rels/slide323.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54.xml"/></Relationships>
</file>

<file path=ppt/slides/_rels/slide324.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54.xml"/></Relationships>
</file>

<file path=ppt/slides/_rels/slide325.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54.xml"/></Relationships>
</file>

<file path=ppt/slides/_rels/slide326.xml.rels><?xml version="1.0" encoding="UTF-8" standalone="yes"?>
<Relationships xmlns="http://schemas.openxmlformats.org/package/2006/relationships"><Relationship Id="rId2" Type="http://schemas.openxmlformats.org/officeDocument/2006/relationships/image" Target="../media/image267.jpeg"/><Relationship Id="rId1" Type="http://schemas.openxmlformats.org/officeDocument/2006/relationships/slideLayout" Target="../slideLayouts/slideLayout55.xml"/></Relationships>
</file>

<file path=ppt/slides/_rels/slide327.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54.xml"/></Relationships>
</file>

<file path=ppt/slides/_rels/slide328.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54.xml"/></Relationships>
</file>

<file path=ppt/slides/_rels/slide329.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30.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54.xml"/></Relationships>
</file>

<file path=ppt/slides/_rels/slide331.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54.xml"/></Relationships>
</file>

<file path=ppt/slides/_rels/slide332.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54.xml"/></Relationships>
</file>

<file path=ppt/slides/_rels/slide333.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54.xml"/></Relationships>
</file>

<file path=ppt/slides/_rels/slide334.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54.xml"/></Relationships>
</file>

<file path=ppt/slides/_rels/slide335.xml.rels><?xml version="1.0" encoding="UTF-8" standalone="yes"?>
<Relationships xmlns="http://schemas.openxmlformats.org/package/2006/relationships"><Relationship Id="rId2" Type="http://schemas.openxmlformats.org/officeDocument/2006/relationships/image" Target="../media/image276.png"/><Relationship Id="rId1" Type="http://schemas.openxmlformats.org/officeDocument/2006/relationships/slideLayout" Target="../slideLayouts/slideLayout54.xml"/></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270.xml"/><Relationship Id="rId1" Type="http://schemas.openxmlformats.org/officeDocument/2006/relationships/slideLayout" Target="../slideLayouts/slideLayout7.xml"/></Relationships>
</file>

<file path=ppt/slides/_rels/slide337.xml.rels><?xml version="1.0" encoding="UTF-8" standalone="yes"?>
<Relationships xmlns="http://schemas.openxmlformats.org/package/2006/relationships"><Relationship Id="rId2" Type="http://schemas.openxmlformats.org/officeDocument/2006/relationships/notesSlide" Target="../notesSlides/notesSlide271.xml"/><Relationship Id="rId1" Type="http://schemas.openxmlformats.org/officeDocument/2006/relationships/slideLayout" Target="../slideLayouts/slideLayout29.xml"/></Relationships>
</file>

<file path=ppt/slides/_rels/slide338.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29.xml"/></Relationships>
</file>

<file path=ppt/slides/_rels/slide339.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40.xml.rels><?xml version="1.0" encoding="UTF-8" standalone="yes"?>
<Relationships xmlns="http://schemas.openxmlformats.org/package/2006/relationships"><Relationship Id="rId2" Type="http://schemas.openxmlformats.org/officeDocument/2006/relationships/notesSlide" Target="../notesSlides/notesSlide274.xml"/><Relationship Id="rId1" Type="http://schemas.openxmlformats.org/officeDocument/2006/relationships/slideLayout" Target="../slideLayouts/slideLayout29.xml"/></Relationships>
</file>

<file path=ppt/slides/_rels/slide341.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microsoft.com/office/2007/relationships/hdphoto" Target="../media/hdphoto2.wdp"/></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1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4.xml"/><Relationship Id="rId1" Type="http://schemas.openxmlformats.org/officeDocument/2006/relationships/slideLayout" Target="../slideLayouts/slideLayout18.xml"/><Relationship Id="rId4" Type="http://schemas.microsoft.com/office/2007/relationships/hdphoto" Target="../media/hdphoto3.wdp"/></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7.xml"/><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8.xml"/><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9.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0.xml"/><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1.xml"/><Relationship Id="rId1" Type="http://schemas.openxmlformats.org/officeDocument/2006/relationships/slideLayout" Target="../slideLayouts/slideLayout29.xml"/><Relationship Id="rId4" Type="http://schemas.openxmlformats.org/officeDocument/2006/relationships/image" Target="../media/image64.png"/></Relationships>
</file>

<file path=ppt/slides/_rels/slide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2.xml"/><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notesSlide" Target="../notesSlides/notesSlide75.xml"/><Relationship Id="rId1" Type="http://schemas.openxmlformats.org/officeDocument/2006/relationships/slideLayout" Target="../slideLayouts/slideLayout29.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7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6.xml"/><Relationship Id="rId1" Type="http://schemas.openxmlformats.org/officeDocument/2006/relationships/slideLayout" Target="../slideLayouts/slideLayout29.xml"/><Relationship Id="rId4" Type="http://schemas.openxmlformats.org/officeDocument/2006/relationships/image" Target="../media/image73.png"/></Relationships>
</file>

<file path=ppt/slides/_rels/slide7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7.xml"/><Relationship Id="rId1" Type="http://schemas.openxmlformats.org/officeDocument/2006/relationships/slideLayout" Target="../slideLayouts/slideLayout29.xml"/><Relationship Id="rId4" Type="http://schemas.openxmlformats.org/officeDocument/2006/relationships/image" Target="../media/image75.png"/></Relationships>
</file>

<file path=ppt/slides/_rels/slide7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8.xml"/><Relationship Id="rId1" Type="http://schemas.openxmlformats.org/officeDocument/2006/relationships/slideLayout" Target="../slideLayouts/slideLayout29.xml"/><Relationship Id="rId4" Type="http://schemas.openxmlformats.org/officeDocument/2006/relationships/image" Target="../media/image77.png"/></Relationships>
</file>

<file path=ppt/slides/_rels/slide7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9.xml"/><Relationship Id="rId1" Type="http://schemas.openxmlformats.org/officeDocument/2006/relationships/slideLayout" Target="../slideLayouts/slideLayout29.xml"/><Relationship Id="rId4" Type="http://schemas.openxmlformats.org/officeDocument/2006/relationships/image" Target="../media/image79.png"/></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8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9.xml"/></Relationships>
</file>

<file path=ppt/slides/_rels/slide8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2.xml"/><Relationship Id="rId1" Type="http://schemas.openxmlformats.org/officeDocument/2006/relationships/slideLayout" Target="../slideLayouts/slideLayout34.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8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3.xml"/><Relationship Id="rId1" Type="http://schemas.openxmlformats.org/officeDocument/2006/relationships/slideLayout" Target="../slideLayouts/slideLayout34.xml"/></Relationships>
</file>

<file path=ppt/slides/_rels/slide8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4.xml"/><Relationship Id="rId1" Type="http://schemas.openxmlformats.org/officeDocument/2006/relationships/slideLayout" Target="../slideLayouts/slideLayout34.xml"/></Relationships>
</file>

<file path=ppt/slides/_rels/slide8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5.xml"/><Relationship Id="rId1" Type="http://schemas.openxmlformats.org/officeDocument/2006/relationships/slideLayout" Target="../slideLayouts/slideLayout34.xml"/><Relationship Id="rId5" Type="http://schemas.openxmlformats.org/officeDocument/2006/relationships/image" Target="../media/image83.png"/><Relationship Id="rId4" Type="http://schemas.openxmlformats.org/officeDocument/2006/relationships/image" Target="../media/image82.png"/></Relationships>
</file>

<file path=ppt/slides/_rels/slide87.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86.xml"/><Relationship Id="rId1" Type="http://schemas.openxmlformats.org/officeDocument/2006/relationships/slideLayout" Target="../slideLayouts/slideLayout3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8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7.xml"/><Relationship Id="rId1" Type="http://schemas.openxmlformats.org/officeDocument/2006/relationships/slideLayout" Target="../slideLayouts/slideLayout34.xml"/><Relationship Id="rId5" Type="http://schemas.openxmlformats.org/officeDocument/2006/relationships/image" Target="../media/image83.png"/><Relationship Id="rId4" Type="http://schemas.openxmlformats.org/officeDocument/2006/relationships/image" Target="../media/image82.png"/></Relationships>
</file>

<file path=ppt/slides/_rels/slide8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8.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9.xml"/><Relationship Id="rId1" Type="http://schemas.openxmlformats.org/officeDocument/2006/relationships/slideLayout" Target="../slideLayouts/slideLayout34.xml"/><Relationship Id="rId4" Type="http://schemas.openxmlformats.org/officeDocument/2006/relationships/image" Target="../media/image94.png"/></Relationships>
</file>

<file path=ppt/slides/_rels/slide9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0.xml"/><Relationship Id="rId1" Type="http://schemas.openxmlformats.org/officeDocument/2006/relationships/slideLayout" Target="../slideLayouts/slideLayout34.xml"/></Relationships>
</file>

<file path=ppt/slides/_rels/slide9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1.xml"/><Relationship Id="rId1" Type="http://schemas.openxmlformats.org/officeDocument/2006/relationships/slideLayout" Target="../slideLayouts/slideLayout34.xml"/></Relationships>
</file>

<file path=ppt/slides/_rels/slide9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2.xml"/><Relationship Id="rId1" Type="http://schemas.openxmlformats.org/officeDocument/2006/relationships/slideLayout" Target="../slideLayouts/slideLayout34.xml"/></Relationships>
</file>

<file path=ppt/slides/_rels/slide9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3.xml"/><Relationship Id="rId1" Type="http://schemas.openxmlformats.org/officeDocument/2006/relationships/slideLayout" Target="../slideLayouts/slideLayout34.xml"/></Relationships>
</file>

<file path=ppt/slides/_rels/slide9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4.xml"/><Relationship Id="rId1" Type="http://schemas.openxmlformats.org/officeDocument/2006/relationships/slideLayout" Target="../slideLayouts/slideLayout34.xml"/></Relationships>
</file>

<file path=ppt/slides/_rels/slide9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5.xml"/><Relationship Id="rId1" Type="http://schemas.openxmlformats.org/officeDocument/2006/relationships/slideLayout" Target="../slideLayouts/slideLayout34.xml"/></Relationships>
</file>

<file path=ppt/slides/_rels/slide9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6.xml"/><Relationship Id="rId1" Type="http://schemas.openxmlformats.org/officeDocument/2006/relationships/slideLayout" Target="../slideLayouts/slideLayout34.xml"/></Relationships>
</file>

<file path=ppt/slides/_rels/slide9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7.xml"/><Relationship Id="rId1" Type="http://schemas.openxmlformats.org/officeDocument/2006/relationships/slideLayout" Target="../slideLayouts/slideLayout34.xml"/></Relationships>
</file>

<file path=ppt/slides/_rels/slide9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8.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9" name="Rectangle 7"/>
          <p:cNvSpPr>
            <a:spLocks noChangeArrowheads="1"/>
          </p:cNvSpPr>
          <p:nvPr/>
        </p:nvSpPr>
        <p:spPr bwMode="auto">
          <a:xfrm>
            <a:off x="-228600" y="2268373"/>
            <a:ext cx="2667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ct val="80000"/>
              </a:lnSpc>
              <a:spcBef>
                <a:spcPct val="20000"/>
              </a:spcBef>
            </a:pPr>
            <a:r>
              <a:rPr kumimoji="0" lang="en-US" altLang="en-US" sz="1900" b="1" dirty="0" smtClean="0">
                <a:solidFill>
                  <a:srgbClr val="FFFFFF"/>
                </a:solidFill>
                <a:ea typeface="+mn-ea"/>
              </a:rPr>
              <a:t>Richard Rouse III</a:t>
            </a:r>
          </a:p>
          <a:p>
            <a:pPr algn="r">
              <a:lnSpc>
                <a:spcPct val="80000"/>
              </a:lnSpc>
              <a:spcBef>
                <a:spcPct val="20000"/>
              </a:spcBef>
            </a:pPr>
            <a:endParaRPr kumimoji="0" lang="en-US" altLang="en-US" sz="1900" b="1" dirty="0" smtClean="0">
              <a:solidFill>
                <a:srgbClr val="FFFFFF"/>
              </a:solidFill>
              <a:ea typeface="+mn-ea"/>
            </a:endParaRPr>
          </a:p>
          <a:p>
            <a:pPr algn="r">
              <a:lnSpc>
                <a:spcPct val="80000"/>
              </a:lnSpc>
              <a:spcBef>
                <a:spcPct val="20000"/>
              </a:spcBef>
            </a:pPr>
            <a:endParaRPr kumimoji="0" lang="en-US" altLang="en-US" sz="1900" b="1" dirty="0" smtClean="0">
              <a:solidFill>
                <a:srgbClr val="FFFFFF"/>
              </a:solidFill>
              <a:ea typeface="+mn-ea"/>
            </a:endParaRPr>
          </a:p>
          <a:p>
            <a:pPr algn="r">
              <a:lnSpc>
                <a:spcPct val="80000"/>
              </a:lnSpc>
              <a:spcBef>
                <a:spcPct val="20000"/>
              </a:spcBef>
            </a:pPr>
            <a:r>
              <a:rPr kumimoji="0" lang="en-US" altLang="en-US" sz="1900" b="1" dirty="0" smtClean="0">
                <a:solidFill>
                  <a:srgbClr val="FFFFFF"/>
                </a:solidFill>
                <a:ea typeface="+mn-ea"/>
              </a:rPr>
              <a:t>Hal </a:t>
            </a:r>
            <a:r>
              <a:rPr kumimoji="0" lang="en-US" altLang="en-US" sz="1900" b="1" dirty="0" err="1" smtClean="0">
                <a:solidFill>
                  <a:srgbClr val="FFFFFF"/>
                </a:solidFill>
                <a:ea typeface="+mn-ea"/>
              </a:rPr>
              <a:t>Barwood</a:t>
            </a:r>
            <a:endParaRPr kumimoji="0" lang="en-US" altLang="en-US" sz="1900" b="1" dirty="0" smtClean="0">
              <a:solidFill>
                <a:srgbClr val="FFFFFF"/>
              </a:solidFill>
              <a:ea typeface="+mn-ea"/>
            </a:endParaRPr>
          </a:p>
          <a:p>
            <a:pPr algn="r">
              <a:lnSpc>
                <a:spcPct val="80000"/>
              </a:lnSpc>
              <a:spcBef>
                <a:spcPct val="20000"/>
              </a:spcBef>
            </a:pPr>
            <a:r>
              <a:rPr kumimoji="0" lang="en-US" altLang="en-US" sz="1900" b="1" dirty="0" smtClean="0">
                <a:solidFill>
                  <a:srgbClr val="FFFFFF"/>
                </a:solidFill>
              </a:rPr>
              <a:t>Chelsea Howe</a:t>
            </a:r>
            <a:endParaRPr kumimoji="0" lang="en-US" altLang="en-US" sz="1900" b="1" dirty="0">
              <a:solidFill>
                <a:srgbClr val="FFFFFF"/>
              </a:solidFill>
            </a:endParaRPr>
          </a:p>
          <a:p>
            <a:pPr algn="r">
              <a:lnSpc>
                <a:spcPct val="80000"/>
              </a:lnSpc>
              <a:spcBef>
                <a:spcPct val="20000"/>
              </a:spcBef>
            </a:pPr>
            <a:r>
              <a:rPr kumimoji="0" lang="en-US" altLang="en-US" sz="1900" b="1" dirty="0" smtClean="0">
                <a:solidFill>
                  <a:srgbClr val="FFFFFF"/>
                </a:solidFill>
                <a:ea typeface="+mn-ea"/>
              </a:rPr>
              <a:t>Luke Muscat </a:t>
            </a:r>
          </a:p>
          <a:p>
            <a:pPr algn="r">
              <a:lnSpc>
                <a:spcPct val="80000"/>
              </a:lnSpc>
              <a:spcBef>
                <a:spcPct val="20000"/>
              </a:spcBef>
            </a:pPr>
            <a:r>
              <a:rPr kumimoji="0" lang="en-US" altLang="en-US" sz="1900" b="1" dirty="0" smtClean="0">
                <a:solidFill>
                  <a:srgbClr val="FFFFFF"/>
                </a:solidFill>
              </a:rPr>
              <a:t>Christina Norman</a:t>
            </a:r>
            <a:endParaRPr kumimoji="0" lang="en-US" altLang="en-US" sz="1900" b="1" dirty="0">
              <a:solidFill>
                <a:srgbClr val="FFFFFF"/>
              </a:solidFill>
            </a:endParaRPr>
          </a:p>
          <a:p>
            <a:pPr algn="r">
              <a:lnSpc>
                <a:spcPct val="80000"/>
              </a:lnSpc>
              <a:spcBef>
                <a:spcPct val="20000"/>
              </a:spcBef>
            </a:pPr>
            <a:r>
              <a:rPr kumimoji="0" lang="en-US" altLang="en-US" sz="1900" b="1" dirty="0" smtClean="0">
                <a:solidFill>
                  <a:srgbClr val="FFFFFF"/>
                </a:solidFill>
                <a:ea typeface="+mn-ea"/>
              </a:rPr>
              <a:t>Damion Schubert</a:t>
            </a:r>
          </a:p>
          <a:p>
            <a:pPr algn="r">
              <a:lnSpc>
                <a:spcPct val="80000"/>
              </a:lnSpc>
              <a:spcBef>
                <a:spcPct val="20000"/>
              </a:spcBef>
            </a:pPr>
            <a:endParaRPr kumimoji="0" lang="en-US" altLang="en-US" sz="1000" b="1" dirty="0" smtClean="0">
              <a:solidFill>
                <a:srgbClr val="FFFFFF"/>
              </a:solidFill>
              <a:ea typeface="+mn-ea"/>
            </a:endParaRPr>
          </a:p>
          <a:p>
            <a:pPr algn="r">
              <a:lnSpc>
                <a:spcPct val="80000"/>
              </a:lnSpc>
              <a:spcBef>
                <a:spcPct val="20000"/>
              </a:spcBef>
            </a:pPr>
            <a:endParaRPr kumimoji="0" lang="en-US" altLang="en-US" sz="1800" b="1" dirty="0" smtClean="0">
              <a:solidFill>
                <a:srgbClr val="FFFFFF"/>
              </a:solidFill>
              <a:ea typeface="+mn-ea"/>
            </a:endParaRPr>
          </a:p>
          <a:p>
            <a:pPr algn="r">
              <a:lnSpc>
                <a:spcPct val="80000"/>
              </a:lnSpc>
              <a:spcBef>
                <a:spcPct val="20000"/>
              </a:spcBef>
            </a:pPr>
            <a:endParaRPr kumimoji="0" lang="en-US" altLang="en-US" sz="1800" b="1" dirty="0" smtClean="0">
              <a:solidFill>
                <a:srgbClr val="FFFFFF"/>
              </a:solidFill>
              <a:ea typeface="+mn-ea"/>
            </a:endParaRPr>
          </a:p>
          <a:p>
            <a:pPr>
              <a:lnSpc>
                <a:spcPct val="80000"/>
              </a:lnSpc>
              <a:spcBef>
                <a:spcPct val="20000"/>
              </a:spcBef>
              <a:buFontTx/>
              <a:buChar char="•"/>
            </a:pPr>
            <a:endParaRPr kumimoji="0" lang="en-US" altLang="en-US" sz="1800" b="1" dirty="0" smtClean="0">
              <a:solidFill>
                <a:srgbClr val="FFFFFF"/>
              </a:solidFill>
              <a:ea typeface="+mn-ea"/>
            </a:endParaRPr>
          </a:p>
          <a:p>
            <a:pPr>
              <a:lnSpc>
                <a:spcPct val="80000"/>
              </a:lnSpc>
              <a:spcBef>
                <a:spcPct val="20000"/>
              </a:spcBef>
              <a:buFontTx/>
              <a:buChar char="•"/>
            </a:pPr>
            <a:endParaRPr kumimoji="0" lang="en-US" altLang="en-US" sz="1800" b="1" dirty="0" smtClean="0">
              <a:solidFill>
                <a:srgbClr val="FFFFFF"/>
              </a:solidFill>
              <a:ea typeface="+mn-ea"/>
            </a:endParaRPr>
          </a:p>
          <a:p>
            <a:pPr>
              <a:lnSpc>
                <a:spcPct val="80000"/>
              </a:lnSpc>
              <a:spcBef>
                <a:spcPct val="20000"/>
              </a:spcBef>
              <a:buFontTx/>
              <a:buChar char="•"/>
            </a:pPr>
            <a:endParaRPr kumimoji="0" lang="en-US" altLang="en-US" sz="1800" b="1" dirty="0" smtClean="0">
              <a:solidFill>
                <a:srgbClr val="FFFFFF"/>
              </a:solidFill>
              <a:ea typeface="+mn-ea"/>
            </a:endParaRPr>
          </a:p>
        </p:txBody>
      </p:sp>
      <p:sp>
        <p:nvSpPr>
          <p:cNvPr id="4102" name="Rectangle 17"/>
          <p:cNvSpPr>
            <a:spLocks noChangeArrowheads="1"/>
          </p:cNvSpPr>
          <p:nvPr/>
        </p:nvSpPr>
        <p:spPr bwMode="auto">
          <a:xfrm>
            <a:off x="2343150" y="2269961"/>
            <a:ext cx="2981325" cy="342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spcBef>
                <a:spcPct val="20000"/>
              </a:spcBef>
            </a:pPr>
            <a:r>
              <a:rPr kumimoji="0" lang="en-US" altLang="en-US" sz="1900" b="1" dirty="0" smtClean="0">
                <a:solidFill>
                  <a:srgbClr val="FFFFFF"/>
                </a:solidFill>
                <a:ea typeface="+mn-ea"/>
              </a:rPr>
              <a:t>@</a:t>
            </a:r>
            <a:r>
              <a:rPr kumimoji="0" lang="en-US" altLang="en-US" sz="1900" b="1" dirty="0" err="1" smtClean="0">
                <a:solidFill>
                  <a:srgbClr val="FFFFFF"/>
                </a:solidFill>
                <a:ea typeface="+mn-ea"/>
              </a:rPr>
              <a:t>richardrouseiii</a:t>
            </a:r>
            <a:endParaRPr kumimoji="0" lang="en-US" altLang="en-US" sz="1900" b="1" dirty="0" smtClean="0">
              <a:solidFill>
                <a:srgbClr val="FFFFFF"/>
              </a:solidFill>
              <a:ea typeface="+mn-ea"/>
            </a:endParaRPr>
          </a:p>
          <a:p>
            <a:pPr>
              <a:lnSpc>
                <a:spcPct val="80000"/>
              </a:lnSpc>
              <a:spcBef>
                <a:spcPct val="20000"/>
              </a:spcBef>
            </a:pPr>
            <a:endParaRPr kumimoji="0" lang="en-US" altLang="en-US" sz="1900" b="1" dirty="0" smtClean="0">
              <a:solidFill>
                <a:srgbClr val="FFFFFF"/>
              </a:solidFill>
              <a:ea typeface="+mn-ea"/>
            </a:endParaRPr>
          </a:p>
          <a:p>
            <a:pPr>
              <a:lnSpc>
                <a:spcPct val="80000"/>
              </a:lnSpc>
              <a:spcBef>
                <a:spcPct val="20000"/>
              </a:spcBef>
            </a:pPr>
            <a:endParaRPr kumimoji="0" lang="en-US" altLang="en-US" sz="1900" b="1" dirty="0" smtClean="0">
              <a:solidFill>
                <a:srgbClr val="FFFFFF"/>
              </a:solidFill>
              <a:ea typeface="+mn-ea"/>
            </a:endParaRPr>
          </a:p>
          <a:p>
            <a:pPr>
              <a:lnSpc>
                <a:spcPct val="80000"/>
              </a:lnSpc>
              <a:spcBef>
                <a:spcPct val="20000"/>
              </a:spcBef>
            </a:pPr>
            <a:r>
              <a:rPr kumimoji="0" lang="en-US" altLang="en-US" sz="1900" b="1" dirty="0" smtClean="0">
                <a:solidFill>
                  <a:srgbClr val="FFFFFF"/>
                </a:solidFill>
                <a:ea typeface="+mn-ea"/>
              </a:rPr>
              <a:t> www.finitearts.com</a:t>
            </a:r>
          </a:p>
          <a:p>
            <a:pPr>
              <a:lnSpc>
                <a:spcPct val="80000"/>
              </a:lnSpc>
              <a:spcBef>
                <a:spcPct val="20000"/>
              </a:spcBef>
            </a:pPr>
            <a:r>
              <a:rPr kumimoji="0" lang="en-US" altLang="en-US" sz="1900" b="1" dirty="0" smtClean="0">
                <a:solidFill>
                  <a:srgbClr val="FFFFFF"/>
                </a:solidFill>
                <a:ea typeface="+mn-ea"/>
              </a:rPr>
              <a:t>@</a:t>
            </a:r>
            <a:r>
              <a:rPr kumimoji="0" lang="en-US" altLang="en-US" sz="1900" b="1" dirty="0" err="1" smtClean="0">
                <a:solidFill>
                  <a:srgbClr val="FFFFFF"/>
                </a:solidFill>
                <a:ea typeface="+mn-ea"/>
              </a:rPr>
              <a:t>manojalpa</a:t>
            </a:r>
            <a:endParaRPr kumimoji="0" lang="en-US" altLang="en-US" sz="1900" b="1" dirty="0" smtClean="0">
              <a:solidFill>
                <a:srgbClr val="FFFFFF"/>
              </a:solidFill>
              <a:ea typeface="+mn-ea"/>
            </a:endParaRPr>
          </a:p>
          <a:p>
            <a:pPr>
              <a:lnSpc>
                <a:spcPct val="80000"/>
              </a:lnSpc>
              <a:spcBef>
                <a:spcPct val="20000"/>
              </a:spcBef>
            </a:pPr>
            <a:r>
              <a:rPr kumimoji="0" lang="en-US" altLang="en-US" sz="1900" b="1" dirty="0" smtClean="0">
                <a:solidFill>
                  <a:srgbClr val="FFFFFF"/>
                </a:solidFill>
                <a:ea typeface="+mn-ea"/>
              </a:rPr>
              <a:t>@</a:t>
            </a:r>
            <a:r>
              <a:rPr kumimoji="0" lang="en-US" altLang="en-US" sz="1900" b="1" dirty="0" err="1">
                <a:solidFill>
                  <a:srgbClr val="FFFFFF"/>
                </a:solidFill>
                <a:ea typeface="+mn-ea"/>
              </a:rPr>
              <a:t>pgmuscat</a:t>
            </a:r>
            <a:endParaRPr kumimoji="0" lang="en-US" altLang="en-US" sz="1900" b="1" dirty="0" smtClean="0">
              <a:solidFill>
                <a:srgbClr val="FFFFFF"/>
              </a:solidFill>
              <a:ea typeface="+mn-ea"/>
            </a:endParaRPr>
          </a:p>
          <a:p>
            <a:pPr>
              <a:lnSpc>
                <a:spcPct val="80000"/>
              </a:lnSpc>
              <a:spcBef>
                <a:spcPct val="20000"/>
              </a:spcBef>
            </a:pPr>
            <a:r>
              <a:rPr kumimoji="0" lang="en-US" altLang="en-US" sz="1900" b="1" dirty="0" smtClean="0">
                <a:solidFill>
                  <a:srgbClr val="FFFFFF"/>
                </a:solidFill>
                <a:ea typeface="+mn-ea"/>
              </a:rPr>
              <a:t>@truffle  </a:t>
            </a:r>
          </a:p>
          <a:p>
            <a:pPr>
              <a:lnSpc>
                <a:spcPct val="80000"/>
              </a:lnSpc>
              <a:spcBef>
                <a:spcPct val="20000"/>
              </a:spcBef>
            </a:pPr>
            <a:r>
              <a:rPr kumimoji="0" lang="en-US" altLang="en-US" sz="1900" b="1" dirty="0" smtClean="0">
                <a:solidFill>
                  <a:srgbClr val="FFFFFF"/>
                </a:solidFill>
                <a:ea typeface="+mn-ea"/>
              </a:rPr>
              <a:t>@</a:t>
            </a:r>
            <a:r>
              <a:rPr kumimoji="0" lang="en-US" altLang="en-US" sz="1900" b="1" dirty="0" err="1" smtClean="0">
                <a:solidFill>
                  <a:srgbClr val="FFFFFF"/>
                </a:solidFill>
                <a:ea typeface="+mn-ea"/>
              </a:rPr>
              <a:t>ZenOfDesign</a:t>
            </a:r>
            <a:endParaRPr kumimoji="0" lang="en-US" altLang="en-US" sz="1900" b="1" dirty="0" smtClean="0">
              <a:solidFill>
                <a:srgbClr val="FFFFFF"/>
              </a:solidFill>
              <a:ea typeface="+mn-ea"/>
            </a:endParaRPr>
          </a:p>
        </p:txBody>
      </p:sp>
      <p:sp>
        <p:nvSpPr>
          <p:cNvPr id="4103" name="Rectangle 16"/>
          <p:cNvSpPr>
            <a:spLocks noChangeArrowheads="1"/>
          </p:cNvSpPr>
          <p:nvPr/>
        </p:nvSpPr>
        <p:spPr bwMode="auto">
          <a:xfrm>
            <a:off x="142875" y="2038350"/>
            <a:ext cx="4419600" cy="69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spcBef>
                <a:spcPct val="20000"/>
              </a:spcBef>
            </a:pPr>
            <a:r>
              <a:rPr kumimoji="0" lang="en-US" altLang="en-US" sz="1600" b="1" i="1" dirty="0" smtClean="0">
                <a:solidFill>
                  <a:srgbClr val="FFFFFF"/>
                </a:solidFill>
                <a:ea typeface="+mn-ea"/>
              </a:rPr>
              <a:t>Your host</a:t>
            </a:r>
          </a:p>
          <a:p>
            <a:pPr algn="ctr">
              <a:lnSpc>
                <a:spcPct val="80000"/>
              </a:lnSpc>
              <a:spcBef>
                <a:spcPct val="20000"/>
              </a:spcBef>
            </a:pPr>
            <a:endParaRPr kumimoji="0" lang="en-US" altLang="en-US" sz="1600" b="1" i="1" dirty="0">
              <a:solidFill>
                <a:srgbClr val="FFFFFF"/>
              </a:solidFill>
              <a:ea typeface="+mn-ea"/>
            </a:endParaRPr>
          </a:p>
          <a:p>
            <a:pPr algn="ctr">
              <a:lnSpc>
                <a:spcPct val="80000"/>
              </a:lnSpc>
              <a:spcBef>
                <a:spcPct val="20000"/>
              </a:spcBef>
            </a:pPr>
            <a:endParaRPr kumimoji="0" lang="en-US" altLang="en-US" sz="1600" b="1" i="1" dirty="0" smtClean="0">
              <a:solidFill>
                <a:srgbClr val="FFFFFF"/>
              </a:solidFill>
              <a:ea typeface="+mn-ea"/>
            </a:endParaRPr>
          </a:p>
          <a:p>
            <a:pPr algn="ctr">
              <a:lnSpc>
                <a:spcPct val="80000"/>
              </a:lnSpc>
              <a:spcBef>
                <a:spcPct val="20000"/>
              </a:spcBef>
            </a:pPr>
            <a:r>
              <a:rPr kumimoji="0" lang="en-US" altLang="en-US" sz="1600" b="1" i="1" dirty="0" smtClean="0">
                <a:solidFill>
                  <a:srgbClr val="FFFFFF"/>
                </a:solidFill>
                <a:ea typeface="+mn-ea"/>
              </a:rPr>
              <a:t>with</a:t>
            </a:r>
          </a:p>
        </p:txBody>
      </p:sp>
      <p:sp>
        <p:nvSpPr>
          <p:cNvPr id="8" name="Rectangle 5"/>
          <p:cNvSpPr>
            <a:spLocks noChangeArrowheads="1"/>
          </p:cNvSpPr>
          <p:nvPr/>
        </p:nvSpPr>
        <p:spPr bwMode="auto">
          <a:xfrm>
            <a:off x="-38100" y="263525"/>
            <a:ext cx="9248775"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kumimoji="0" lang="en-US" altLang="en-US" sz="6600" dirty="0" smtClean="0">
                <a:solidFill>
                  <a:srgbClr val="FFFFFF"/>
                </a:solidFill>
                <a:latin typeface="Rockwell Extra Bold" panose="02060903040505020403" pitchFamily="18" charset="0"/>
                <a:ea typeface="+mn-ea"/>
              </a:rPr>
              <a:t>Rules of the Game</a:t>
            </a:r>
          </a:p>
          <a:p>
            <a:pPr algn="ctr">
              <a:lnSpc>
                <a:spcPct val="80000"/>
              </a:lnSpc>
            </a:pPr>
            <a:r>
              <a:rPr kumimoji="0" lang="en-US" altLang="en-US" sz="4000" dirty="0" smtClean="0">
                <a:solidFill>
                  <a:srgbClr val="FFFFFF"/>
                </a:solidFill>
                <a:latin typeface="Rockwell Extra Bold" panose="02060903040505020403" pitchFamily="18" charset="0"/>
                <a:ea typeface="+mn-ea"/>
              </a:rPr>
              <a:t>Another Five Techniques from Particularly Crafty Designers</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536" y="4729414"/>
            <a:ext cx="9130464" cy="402290"/>
          </a:xfrm>
          <a:prstGeom prst="rect">
            <a:avLst/>
          </a:prstGeom>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953000" y="1929490"/>
            <a:ext cx="4191000" cy="2743200"/>
          </a:xfrm>
          <a:prstGeom prst="rect">
            <a:avLst/>
          </a:prstGeom>
        </p:spPr>
      </p:pic>
    </p:spTree>
    <p:extLst>
      <p:ext uri="{BB962C8B-B14F-4D97-AF65-F5344CB8AC3E}">
        <p14:creationId xmlns:p14="http://schemas.microsoft.com/office/powerpoint/2010/main" val="10168611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3656" y="0"/>
            <a:ext cx="8616688" cy="5143500"/>
          </a:xfrm>
          <a:prstGeom prst="rect">
            <a:avLst/>
          </a:prstGeom>
        </p:spPr>
      </p:pic>
      <p:pic>
        <p:nvPicPr>
          <p:cNvPr id="3" name="Pictur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 y="4019550"/>
            <a:ext cx="2900299"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205034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p:nvPr/>
        </p:nvSpPr>
        <p:spPr>
          <a:xfrm>
            <a:off x="120774" y="4129500"/>
            <a:ext cx="3366600" cy="708000"/>
          </a:xfrm>
          <a:prstGeom prst="rect">
            <a:avLst/>
          </a:prstGeom>
          <a:noFill/>
          <a:ln>
            <a:noFill/>
          </a:ln>
        </p:spPr>
        <p:txBody>
          <a:bodyPr lIns="91425" tIns="45700" rIns="91425" bIns="45700" anchor="t" anchorCtr="0">
            <a:noAutofit/>
          </a:bodyPr>
          <a:lstStyle/>
          <a:p>
            <a:pPr fontAlgn="auto">
              <a:spcBef>
                <a:spcPts val="0"/>
              </a:spcBef>
              <a:spcAft>
                <a:spcPts val="0"/>
              </a:spcAft>
              <a:buClr>
                <a:srgbClr val="FFFFFF"/>
              </a:buClr>
              <a:buSzPct val="25000"/>
              <a:buFont typeface="Oswald"/>
              <a:buNone/>
            </a:pPr>
            <a:r>
              <a:rPr kumimoji="0" lang="en-US" sz="1800" kern="0">
                <a:solidFill>
                  <a:srgbClr val="FFFFFF"/>
                </a:solidFill>
                <a:latin typeface="Oswald"/>
                <a:ea typeface="Oswald"/>
                <a:cs typeface="Oswald"/>
                <a:sym typeface="Oswald"/>
              </a:rPr>
              <a:t>Lead Designer</a:t>
            </a:r>
          </a:p>
          <a:p>
            <a:pPr fontAlgn="auto">
              <a:spcBef>
                <a:spcPts val="0"/>
              </a:spcBef>
              <a:spcAft>
                <a:spcPts val="0"/>
              </a:spcAft>
              <a:buClr>
                <a:srgbClr val="FFFFFF"/>
              </a:buClr>
              <a:buSzPct val="25000"/>
              <a:buFont typeface="Oswald"/>
              <a:buNone/>
            </a:pPr>
            <a:r>
              <a:rPr kumimoji="0" lang="en-US" sz="1800" kern="0">
                <a:solidFill>
                  <a:srgbClr val="FFFFFF"/>
                </a:solidFill>
                <a:latin typeface="Oswald"/>
                <a:ea typeface="Oswald"/>
                <a:cs typeface="Oswald"/>
                <a:sym typeface="Oswald"/>
              </a:rPr>
              <a:t>Riot Games</a:t>
            </a:r>
          </a:p>
          <a:p>
            <a:pPr fontAlgn="auto">
              <a:spcBef>
                <a:spcPts val="0"/>
              </a:spcBef>
              <a:spcAft>
                <a:spcPts val="0"/>
              </a:spcAft>
              <a:buClr>
                <a:srgbClr val="FFFFFF"/>
              </a:buClr>
              <a:buSzPct val="25000"/>
              <a:buFont typeface="Oswald"/>
              <a:buNone/>
            </a:pPr>
            <a:r>
              <a:rPr kumimoji="0" lang="en-US" sz="1800" kern="0">
                <a:solidFill>
                  <a:srgbClr val="FFFFFF"/>
                </a:solidFill>
                <a:latin typeface="Oswald"/>
                <a:ea typeface="Oswald"/>
                <a:cs typeface="Oswald"/>
                <a:sym typeface="Oswald"/>
              </a:rPr>
              <a:t>@truffle</a:t>
            </a:r>
          </a:p>
        </p:txBody>
      </p:sp>
      <p:sp>
        <p:nvSpPr>
          <p:cNvPr id="210" name="Shape 210"/>
          <p:cNvSpPr txBox="1"/>
          <p:nvPr/>
        </p:nvSpPr>
        <p:spPr>
          <a:xfrm>
            <a:off x="120775" y="228125"/>
            <a:ext cx="8750400" cy="879600"/>
          </a:xfrm>
          <a:prstGeom prst="rect">
            <a:avLst/>
          </a:prstGeom>
          <a:noFill/>
          <a:ln>
            <a:noFill/>
          </a:ln>
        </p:spPr>
        <p:txBody>
          <a:bodyPr lIns="91425" tIns="45700" rIns="91425" bIns="45700" anchor="t" anchorCtr="0">
            <a:noAutofit/>
          </a:bodyPr>
          <a:lstStyle/>
          <a:p>
            <a:pPr fontAlgn="auto">
              <a:spcBef>
                <a:spcPts val="0"/>
              </a:spcBef>
              <a:spcAft>
                <a:spcPts val="0"/>
              </a:spcAft>
              <a:buClr>
                <a:srgbClr val="B7B7B7"/>
              </a:buClr>
              <a:buSzPct val="25000"/>
              <a:buFont typeface="Oswald"/>
              <a:buNone/>
            </a:pPr>
            <a:r>
              <a:rPr kumimoji="0" lang="en-US" sz="3600" kern="0">
                <a:solidFill>
                  <a:srgbClr val="00FF00"/>
                </a:solidFill>
                <a:latin typeface="Oswald"/>
                <a:ea typeface="Oswald"/>
                <a:cs typeface="Oswald"/>
                <a:sym typeface="Oswald"/>
              </a:rPr>
              <a:t>THREE</a:t>
            </a:r>
            <a:r>
              <a:rPr kumimoji="0" lang="en-US" sz="3600" kern="0">
                <a:solidFill>
                  <a:srgbClr val="00FFFF"/>
                </a:solidFill>
                <a:latin typeface="Oswald"/>
                <a:ea typeface="Oswald"/>
                <a:cs typeface="Oswald"/>
                <a:sym typeface="Oswald"/>
              </a:rPr>
              <a:t> </a:t>
            </a:r>
            <a:r>
              <a:rPr kumimoji="0" lang="en-US" sz="3600" kern="0">
                <a:solidFill>
                  <a:srgbClr val="0000FF"/>
                </a:solidFill>
                <a:latin typeface="Oswald"/>
                <a:ea typeface="Oswald"/>
                <a:cs typeface="Oswald"/>
                <a:sym typeface="Oswald"/>
              </a:rPr>
              <a:t>CONSTRAINTS </a:t>
            </a:r>
            <a:r>
              <a:rPr kumimoji="0" lang="en-US" sz="3600" kern="0">
                <a:solidFill>
                  <a:srgbClr val="FFFF00"/>
                </a:solidFill>
                <a:latin typeface="Oswald"/>
                <a:ea typeface="Oswald"/>
                <a:cs typeface="Oswald"/>
                <a:sym typeface="Oswald"/>
              </a:rPr>
              <a:t>SCENARIOS</a:t>
            </a:r>
          </a:p>
        </p:txBody>
      </p:sp>
      <p:sp>
        <p:nvSpPr>
          <p:cNvPr id="211" name="Shape 211"/>
          <p:cNvSpPr txBox="1"/>
          <p:nvPr/>
        </p:nvSpPr>
        <p:spPr>
          <a:xfrm>
            <a:off x="1318550" y="1256500"/>
            <a:ext cx="1588500" cy="630000"/>
          </a:xfrm>
          <a:prstGeom prst="rect">
            <a:avLst/>
          </a:prstGeom>
          <a:noFill/>
          <a:ln>
            <a:noFill/>
          </a:ln>
        </p:spPr>
        <p:txBody>
          <a:bodyPr lIns="91425" tIns="91425" rIns="91425" bIns="91425" anchor="t" anchorCtr="0">
            <a:noAutofit/>
          </a:bodyPr>
          <a:lstStyle/>
          <a:p>
            <a:pPr algn="ctr" fontAlgn="auto">
              <a:spcBef>
                <a:spcPts val="0"/>
              </a:spcBef>
              <a:spcAft>
                <a:spcPts val="0"/>
              </a:spcAft>
            </a:pPr>
            <a:r>
              <a:rPr kumimoji="0" lang="en-US" sz="1400" kern="0">
                <a:solidFill>
                  <a:srgbClr val="FFFFFF"/>
                </a:solidFill>
                <a:latin typeface="Arial"/>
                <a:cs typeface="Arial"/>
                <a:sym typeface="Arial"/>
              </a:rPr>
              <a:t>FRAMEWORK</a:t>
            </a:r>
          </a:p>
          <a:p>
            <a:pPr algn="ctr" fontAlgn="auto">
              <a:spcBef>
                <a:spcPts val="0"/>
              </a:spcBef>
              <a:spcAft>
                <a:spcPts val="0"/>
              </a:spcAft>
            </a:pPr>
            <a:r>
              <a:rPr kumimoji="0" lang="en-US" sz="1400" kern="0">
                <a:solidFill>
                  <a:srgbClr val="FFFFFF"/>
                </a:solidFill>
                <a:latin typeface="Arial"/>
                <a:cs typeface="Arial"/>
                <a:sym typeface="Arial"/>
              </a:rPr>
              <a:t>INTRODUCTION</a:t>
            </a:r>
          </a:p>
        </p:txBody>
      </p:sp>
      <p:sp>
        <p:nvSpPr>
          <p:cNvPr id="212" name="Shape 212"/>
          <p:cNvSpPr txBox="1"/>
          <p:nvPr/>
        </p:nvSpPr>
        <p:spPr>
          <a:xfrm>
            <a:off x="3780650" y="1256500"/>
            <a:ext cx="1849200" cy="683700"/>
          </a:xfrm>
          <a:prstGeom prst="rect">
            <a:avLst/>
          </a:prstGeom>
          <a:noFill/>
          <a:ln>
            <a:noFill/>
          </a:ln>
        </p:spPr>
        <p:txBody>
          <a:bodyPr lIns="91425" tIns="91425" rIns="91425" bIns="91425" anchor="t" anchorCtr="0">
            <a:noAutofit/>
          </a:bodyPr>
          <a:lstStyle/>
          <a:p>
            <a:pPr algn="ctr" fontAlgn="auto">
              <a:spcBef>
                <a:spcPts val="0"/>
              </a:spcBef>
              <a:spcAft>
                <a:spcPts val="0"/>
              </a:spcAft>
            </a:pPr>
            <a:r>
              <a:rPr kumimoji="0" lang="en-US" sz="1400" kern="0">
                <a:solidFill>
                  <a:srgbClr val="FFFFFF"/>
                </a:solidFill>
                <a:latin typeface="Arial"/>
                <a:cs typeface="Arial"/>
                <a:sym typeface="Arial"/>
              </a:rPr>
              <a:t>PROBLEM:</a:t>
            </a:r>
          </a:p>
          <a:p>
            <a:pPr algn="ctr" fontAlgn="auto">
              <a:spcBef>
                <a:spcPts val="0"/>
              </a:spcBef>
              <a:spcAft>
                <a:spcPts val="0"/>
              </a:spcAft>
            </a:pPr>
            <a:r>
              <a:rPr kumimoji="0" lang="en-US" sz="1400" kern="0">
                <a:solidFill>
                  <a:srgbClr val="FF0000"/>
                </a:solidFill>
                <a:latin typeface="Arial"/>
                <a:cs typeface="Arial"/>
                <a:sym typeface="Arial"/>
              </a:rPr>
              <a:t>INVENTORY</a:t>
            </a:r>
          </a:p>
        </p:txBody>
      </p:sp>
      <p:sp>
        <p:nvSpPr>
          <p:cNvPr id="213" name="Shape 213"/>
          <p:cNvSpPr txBox="1"/>
          <p:nvPr/>
        </p:nvSpPr>
        <p:spPr>
          <a:xfrm>
            <a:off x="6329625" y="1256500"/>
            <a:ext cx="1882800" cy="708000"/>
          </a:xfrm>
          <a:prstGeom prst="rect">
            <a:avLst/>
          </a:prstGeom>
          <a:noFill/>
          <a:ln>
            <a:noFill/>
          </a:ln>
        </p:spPr>
        <p:txBody>
          <a:bodyPr lIns="91425" tIns="91425" rIns="91425" bIns="91425" anchor="t" anchorCtr="0">
            <a:noAutofit/>
          </a:bodyPr>
          <a:lstStyle/>
          <a:p>
            <a:pPr algn="ctr" fontAlgn="auto">
              <a:spcBef>
                <a:spcPts val="0"/>
              </a:spcBef>
              <a:spcAft>
                <a:spcPts val="0"/>
              </a:spcAft>
            </a:pPr>
            <a:r>
              <a:rPr kumimoji="0" lang="en-US" sz="1400" kern="0">
                <a:solidFill>
                  <a:srgbClr val="FFFFFF"/>
                </a:solidFill>
                <a:latin typeface="Arial"/>
                <a:cs typeface="Arial"/>
                <a:sym typeface="Arial"/>
              </a:rPr>
              <a:t>PROBLEM:</a:t>
            </a:r>
          </a:p>
          <a:p>
            <a:pPr algn="ctr" fontAlgn="auto">
              <a:spcBef>
                <a:spcPts val="0"/>
              </a:spcBef>
              <a:spcAft>
                <a:spcPts val="0"/>
              </a:spcAft>
            </a:pPr>
            <a:r>
              <a:rPr kumimoji="0" lang="en-US" sz="1400" kern="0">
                <a:solidFill>
                  <a:srgbClr val="FF0000"/>
                </a:solidFill>
                <a:latin typeface="Arial"/>
                <a:cs typeface="Arial"/>
                <a:sym typeface="Arial"/>
              </a:rPr>
              <a:t>MULTIPLAYER</a:t>
            </a:r>
          </a:p>
        </p:txBody>
      </p:sp>
      <p:pic>
        <p:nvPicPr>
          <p:cNvPr id="214" name="Shape 21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703889" y="1892289"/>
            <a:ext cx="2002725" cy="2002725"/>
          </a:xfrm>
          <a:prstGeom prst="rect">
            <a:avLst/>
          </a:prstGeom>
          <a:noFill/>
          <a:ln>
            <a:noFill/>
          </a:ln>
        </p:spPr>
      </p:pic>
      <p:pic>
        <p:nvPicPr>
          <p:cNvPr id="215" name="Shape 21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144700" y="1865024"/>
            <a:ext cx="1936212" cy="1936212"/>
          </a:xfrm>
          <a:prstGeom prst="rect">
            <a:avLst/>
          </a:prstGeom>
          <a:noFill/>
          <a:ln>
            <a:noFill/>
          </a:ln>
        </p:spPr>
      </p:pic>
      <p:pic>
        <p:nvPicPr>
          <p:cNvPr id="216" name="Shape 216"/>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209575" y="1813912"/>
            <a:ext cx="2159487" cy="2159487"/>
          </a:xfrm>
          <a:prstGeom prst="rect">
            <a:avLst/>
          </a:prstGeom>
          <a:noFill/>
          <a:ln>
            <a:noFill/>
          </a:ln>
        </p:spPr>
      </p:pic>
      <p:sp>
        <p:nvSpPr>
          <p:cNvPr id="217" name="Shape 217"/>
          <p:cNvSpPr/>
          <p:nvPr/>
        </p:nvSpPr>
        <p:spPr>
          <a:xfrm>
            <a:off x="3627700" y="1178100"/>
            <a:ext cx="2226600" cy="2787300"/>
          </a:xfrm>
          <a:prstGeom prst="rect">
            <a:avLst/>
          </a:prstGeom>
          <a:noFill/>
          <a:ln w="38100" cap="flat" cmpd="sng">
            <a:solidFill>
              <a:srgbClr val="FFFF00"/>
            </a:solidFill>
            <a:prstDash val="solid"/>
            <a:round/>
            <a:headEnd type="none" w="med" len="med"/>
            <a:tailEnd type="none" w="med" len="med"/>
          </a:ln>
        </p:spPr>
        <p:txBody>
          <a:bodyPr lIns="91425" tIns="91425" rIns="91425" bIns="91425" anchor="ctr" anchorCtr="0">
            <a:noAutofit/>
          </a:bodyPr>
          <a:lstStyle/>
          <a:p>
            <a:pPr fontAlgn="auto">
              <a:spcBef>
                <a:spcPts val="0"/>
              </a:spcBef>
              <a:spcAft>
                <a:spcPts val="0"/>
              </a:spcAft>
            </a:pPr>
            <a:endParaRPr kumimoji="0" sz="1400" kern="0">
              <a:solidFill>
                <a:srgbClr val="FFFF00"/>
              </a:solidFill>
              <a:latin typeface="Arial"/>
              <a:cs typeface="Arial"/>
              <a:sym typeface="Arial"/>
            </a:endParaRPr>
          </a:p>
        </p:txBody>
      </p:sp>
      <p:sp>
        <p:nvSpPr>
          <p:cNvPr id="218" name="Shape 218"/>
          <p:cNvSpPr txBox="1"/>
          <p:nvPr/>
        </p:nvSpPr>
        <p:spPr>
          <a:xfrm>
            <a:off x="1633450" y="4306025"/>
            <a:ext cx="7417800" cy="754800"/>
          </a:xfrm>
          <a:prstGeom prst="rect">
            <a:avLst/>
          </a:prstGeom>
          <a:noFill/>
          <a:ln>
            <a:noFill/>
          </a:ln>
        </p:spPr>
        <p:txBody>
          <a:bodyPr lIns="91425" tIns="45700" rIns="91425" bIns="45700" anchor="t" anchorCtr="0">
            <a:noAutofit/>
          </a:bodyPr>
          <a:lstStyle/>
          <a:p>
            <a:pPr marL="457200" indent="-381000" algn="r" fontAlgn="auto">
              <a:spcBef>
                <a:spcPts val="0"/>
              </a:spcBef>
              <a:spcAft>
                <a:spcPts val="0"/>
              </a:spcAft>
              <a:buClr>
                <a:srgbClr val="FFFFFF"/>
              </a:buClr>
              <a:buSzPct val="100000"/>
              <a:buFont typeface="Oswald"/>
              <a:buChar char="+"/>
            </a:pPr>
            <a:r>
              <a:rPr kumimoji="0" lang="en-US" kern="0">
                <a:solidFill>
                  <a:srgbClr val="FFFFFF"/>
                </a:solidFill>
                <a:latin typeface="Oswald"/>
                <a:ea typeface="Oswald"/>
                <a:cs typeface="Oswald"/>
                <a:sym typeface="Oswald"/>
              </a:rPr>
              <a:t>FRAMEWORK + TWO IMPOSSIBLE PROBLEMS</a:t>
            </a:r>
          </a:p>
        </p:txBody>
      </p:sp>
    </p:spTree>
    <p:extLst>
      <p:ext uri="{BB962C8B-B14F-4D97-AF65-F5344CB8AC3E}">
        <p14:creationId xmlns:p14="http://schemas.microsoft.com/office/powerpoint/2010/main" val="43549892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Shape 223" descr="Page3_1.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328" y="0"/>
            <a:ext cx="8981342" cy="5143500"/>
          </a:xfrm>
          <a:prstGeom prst="rect">
            <a:avLst/>
          </a:prstGeom>
          <a:noFill/>
          <a:ln>
            <a:noFill/>
          </a:ln>
        </p:spPr>
      </p:pic>
    </p:spTree>
    <p:extLst>
      <p:ext uri="{BB962C8B-B14F-4D97-AF65-F5344CB8AC3E}">
        <p14:creationId xmlns:p14="http://schemas.microsoft.com/office/powerpoint/2010/main" val="355739051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Shape 228" descr="Page3_1.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328" y="0"/>
            <a:ext cx="8981342" cy="5143500"/>
          </a:xfrm>
          <a:prstGeom prst="rect">
            <a:avLst/>
          </a:prstGeom>
          <a:noFill/>
          <a:ln>
            <a:noFill/>
          </a:ln>
        </p:spPr>
      </p:pic>
      <p:grpSp>
        <p:nvGrpSpPr>
          <p:cNvPr id="229" name="Shape 229"/>
          <p:cNvGrpSpPr/>
          <p:nvPr/>
        </p:nvGrpSpPr>
        <p:grpSpPr>
          <a:xfrm>
            <a:off x="3478586" y="1573342"/>
            <a:ext cx="4937696" cy="2835016"/>
            <a:chOff x="1547480" y="930530"/>
            <a:chExt cx="5920500" cy="3399300"/>
          </a:xfrm>
        </p:grpSpPr>
        <p:pic>
          <p:nvPicPr>
            <p:cNvPr id="230" name="Shape 23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547480" y="930530"/>
              <a:ext cx="5920500" cy="3399300"/>
            </a:xfrm>
            <a:prstGeom prst="rect">
              <a:avLst/>
            </a:prstGeom>
            <a:noFill/>
            <a:ln>
              <a:noFill/>
            </a:ln>
          </p:spPr>
        </p:pic>
        <p:pic>
          <p:nvPicPr>
            <p:cNvPr id="231" name="Shape 231"/>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873025" y="2209798"/>
              <a:ext cx="3454800" cy="1106400"/>
            </a:xfrm>
            <a:prstGeom prst="rect">
              <a:avLst/>
            </a:prstGeom>
            <a:noFill/>
            <a:ln>
              <a:noFill/>
            </a:ln>
          </p:spPr>
        </p:pic>
      </p:grpSp>
      <p:pic>
        <p:nvPicPr>
          <p:cNvPr id="232" name="Shape 232"/>
          <p:cNvPicPr preferRelativeResize="0"/>
          <p:nvPr/>
        </p:nvPicPr>
        <p:blipFill>
          <a:blip r:embed="rId6">
            <a:alphaModFix/>
          </a:blip>
          <a:stretch>
            <a:fillRect/>
          </a:stretch>
        </p:blipFill>
        <p:spPr>
          <a:xfrm>
            <a:off x="727724" y="1657499"/>
            <a:ext cx="2750849" cy="2750849"/>
          </a:xfrm>
          <a:prstGeom prst="rect">
            <a:avLst/>
          </a:prstGeom>
          <a:noFill/>
          <a:ln>
            <a:noFill/>
          </a:ln>
        </p:spPr>
      </p:pic>
      <p:sp>
        <p:nvSpPr>
          <p:cNvPr id="233" name="Shape 233"/>
          <p:cNvSpPr txBox="1"/>
          <p:nvPr/>
        </p:nvSpPr>
        <p:spPr>
          <a:xfrm>
            <a:off x="936200" y="1066800"/>
            <a:ext cx="8981400" cy="857100"/>
          </a:xfrm>
          <a:prstGeom prst="rect">
            <a:avLst/>
          </a:prstGeom>
          <a:noFill/>
          <a:ln>
            <a:noFill/>
          </a:ln>
        </p:spPr>
        <p:txBody>
          <a:bodyPr lIns="91425" tIns="91425" rIns="91425" bIns="91425" anchor="t" anchorCtr="0">
            <a:noAutofit/>
          </a:bodyPr>
          <a:lstStyle/>
          <a:p>
            <a:pPr fontAlgn="auto">
              <a:spcBef>
                <a:spcPts val="0"/>
              </a:spcBef>
              <a:spcAft>
                <a:spcPts val="0"/>
              </a:spcAft>
            </a:pPr>
            <a:r>
              <a:rPr kumimoji="0" lang="en-US" sz="3000" b="1" kern="0">
                <a:solidFill>
                  <a:srgbClr val="FF0000"/>
                </a:solidFill>
                <a:latin typeface="Arial"/>
                <a:cs typeface="Arial"/>
                <a:sym typeface="Arial"/>
              </a:rPr>
              <a:t>PROBLEM: SLOW, CLUNKY, INVENTORY</a:t>
            </a:r>
          </a:p>
        </p:txBody>
      </p:sp>
    </p:spTree>
    <p:extLst>
      <p:ext uri="{BB962C8B-B14F-4D97-AF65-F5344CB8AC3E}">
        <p14:creationId xmlns:p14="http://schemas.microsoft.com/office/powerpoint/2010/main" val="149207104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Shape 238" descr="Page3_2.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315" y="0"/>
            <a:ext cx="8981368" cy="5143500"/>
          </a:xfrm>
          <a:prstGeom prst="rect">
            <a:avLst/>
          </a:prstGeom>
          <a:noFill/>
          <a:ln>
            <a:noFill/>
          </a:ln>
        </p:spPr>
      </p:pic>
    </p:spTree>
    <p:extLst>
      <p:ext uri="{BB962C8B-B14F-4D97-AF65-F5344CB8AC3E}">
        <p14:creationId xmlns:p14="http://schemas.microsoft.com/office/powerpoint/2010/main" val="15129143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Shape 243" descr="Page3_3.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315" y="0"/>
            <a:ext cx="8981368" cy="5143500"/>
          </a:xfrm>
          <a:prstGeom prst="rect">
            <a:avLst/>
          </a:prstGeom>
          <a:noFill/>
          <a:ln>
            <a:noFill/>
          </a:ln>
        </p:spPr>
      </p:pic>
    </p:spTree>
    <p:extLst>
      <p:ext uri="{BB962C8B-B14F-4D97-AF65-F5344CB8AC3E}">
        <p14:creationId xmlns:p14="http://schemas.microsoft.com/office/powerpoint/2010/main" val="58394096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Shape 248" descr="Page3_4.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315" y="0"/>
            <a:ext cx="8981368" cy="5143500"/>
          </a:xfrm>
          <a:prstGeom prst="rect">
            <a:avLst/>
          </a:prstGeom>
          <a:noFill/>
          <a:ln>
            <a:noFill/>
          </a:ln>
        </p:spPr>
      </p:pic>
    </p:spTree>
    <p:extLst>
      <p:ext uri="{BB962C8B-B14F-4D97-AF65-F5344CB8AC3E}">
        <p14:creationId xmlns:p14="http://schemas.microsoft.com/office/powerpoint/2010/main" val="361820956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Shape 253" descr="Page3_5.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315" y="0"/>
            <a:ext cx="8981368" cy="5143500"/>
          </a:xfrm>
          <a:prstGeom prst="rect">
            <a:avLst/>
          </a:prstGeom>
          <a:noFill/>
          <a:ln>
            <a:noFill/>
          </a:ln>
        </p:spPr>
      </p:pic>
    </p:spTree>
    <p:extLst>
      <p:ext uri="{BB962C8B-B14F-4D97-AF65-F5344CB8AC3E}">
        <p14:creationId xmlns:p14="http://schemas.microsoft.com/office/powerpoint/2010/main" val="114078768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Shape 258" descr="Page3_5.1.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38179" y="65125"/>
            <a:ext cx="8867641" cy="5078375"/>
          </a:xfrm>
          <a:prstGeom prst="rect">
            <a:avLst/>
          </a:prstGeom>
          <a:noFill/>
          <a:ln>
            <a:noFill/>
          </a:ln>
        </p:spPr>
      </p:pic>
    </p:spTree>
    <p:extLst>
      <p:ext uri="{BB962C8B-B14F-4D97-AF65-F5344CB8AC3E}">
        <p14:creationId xmlns:p14="http://schemas.microsoft.com/office/powerpoint/2010/main" val="271581014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Shape 263" descr="Page3_6.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328" y="0"/>
            <a:ext cx="8981342" cy="5143500"/>
          </a:xfrm>
          <a:prstGeom prst="rect">
            <a:avLst/>
          </a:prstGeom>
          <a:noFill/>
          <a:ln>
            <a:noFill/>
          </a:ln>
        </p:spPr>
      </p:pic>
      <p:sp>
        <p:nvSpPr>
          <p:cNvPr id="264" name="Shape 264"/>
          <p:cNvSpPr/>
          <p:nvPr/>
        </p:nvSpPr>
        <p:spPr>
          <a:xfrm>
            <a:off x="7200900" y="3845175"/>
            <a:ext cx="1769400" cy="936300"/>
          </a:xfrm>
          <a:prstGeom prst="rect">
            <a:avLst/>
          </a:prstGeom>
          <a:noFill/>
          <a:ln w="38100" cap="flat" cmpd="sng">
            <a:solidFill>
              <a:srgbClr val="FFFF00"/>
            </a:solidFill>
            <a:prstDash val="solid"/>
            <a:round/>
            <a:headEnd type="none" w="med" len="med"/>
            <a:tailEnd type="none" w="med" len="med"/>
          </a:ln>
        </p:spPr>
        <p:txBody>
          <a:bodyPr lIns="91425" tIns="91425" rIns="91425" bIns="91425" anchor="ctr" anchorCtr="0">
            <a:noAutofit/>
          </a:bodyPr>
          <a:lstStyle/>
          <a:p>
            <a:pPr fontAlgn="auto">
              <a:spcBef>
                <a:spcPts val="0"/>
              </a:spcBef>
              <a:spcAft>
                <a:spcPts val="0"/>
              </a:spcAft>
            </a:pPr>
            <a:endParaRPr kumimoji="0" sz="1400" kern="0">
              <a:solidFill>
                <a:srgbClr val="FFFF00"/>
              </a:solidFill>
              <a:latin typeface="Arial"/>
              <a:cs typeface="Arial"/>
              <a:sym typeface="Arial"/>
            </a:endParaRPr>
          </a:p>
        </p:txBody>
      </p:sp>
      <p:sp>
        <p:nvSpPr>
          <p:cNvPr id="265" name="Shape 265"/>
          <p:cNvSpPr txBox="1"/>
          <p:nvPr/>
        </p:nvSpPr>
        <p:spPr>
          <a:xfrm>
            <a:off x="2438400" y="2200350"/>
            <a:ext cx="4972200" cy="2371500"/>
          </a:xfrm>
          <a:prstGeom prst="rect">
            <a:avLst/>
          </a:prstGeom>
          <a:noFill/>
          <a:ln>
            <a:noFill/>
          </a:ln>
        </p:spPr>
        <p:txBody>
          <a:bodyPr lIns="91425" tIns="91425" rIns="91425" bIns="91425" anchor="t" anchorCtr="0">
            <a:noAutofit/>
          </a:bodyPr>
          <a:lstStyle/>
          <a:p>
            <a:pPr fontAlgn="auto">
              <a:spcBef>
                <a:spcPts val="0"/>
              </a:spcBef>
              <a:spcAft>
                <a:spcPts val="0"/>
              </a:spcAft>
            </a:pPr>
            <a:r>
              <a:rPr kumimoji="0" lang="en-US" kern="0">
                <a:solidFill>
                  <a:srgbClr val="FFFFFF"/>
                </a:solidFill>
                <a:latin typeface="Arial"/>
                <a:cs typeface="Arial"/>
                <a:sym typeface="Arial"/>
              </a:rPr>
              <a:t>Radical Constraint:</a:t>
            </a:r>
          </a:p>
          <a:p>
            <a:pPr fontAlgn="auto">
              <a:spcBef>
                <a:spcPts val="0"/>
              </a:spcBef>
              <a:spcAft>
                <a:spcPts val="0"/>
              </a:spcAft>
            </a:pPr>
            <a:endParaRPr kumimoji="0" kern="0">
              <a:solidFill>
                <a:srgbClr val="FFFFFF"/>
              </a:solidFill>
              <a:latin typeface="Arial"/>
              <a:cs typeface="Arial"/>
              <a:sym typeface="Arial"/>
            </a:endParaRPr>
          </a:p>
          <a:p>
            <a:pPr fontAlgn="auto">
              <a:spcBef>
                <a:spcPts val="0"/>
              </a:spcBef>
              <a:spcAft>
                <a:spcPts val="0"/>
              </a:spcAft>
            </a:pPr>
            <a:r>
              <a:rPr kumimoji="0" lang="en-US" kern="0">
                <a:solidFill>
                  <a:srgbClr val="FFFFFF"/>
                </a:solidFill>
                <a:latin typeface="Arial"/>
                <a:cs typeface="Arial"/>
                <a:sym typeface="Arial"/>
              </a:rPr>
              <a:t>A constraint that violates a seemingly non-negotiable pre-existing constraint</a:t>
            </a:r>
          </a:p>
        </p:txBody>
      </p:sp>
    </p:spTree>
    <p:extLst>
      <p:ext uri="{BB962C8B-B14F-4D97-AF65-F5344CB8AC3E}">
        <p14:creationId xmlns:p14="http://schemas.microsoft.com/office/powerpoint/2010/main" val="48142614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Shape 270" descr="Page3_6.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315" y="0"/>
            <a:ext cx="8981368" cy="5143500"/>
          </a:xfrm>
          <a:prstGeom prst="rect">
            <a:avLst/>
          </a:prstGeom>
          <a:noFill/>
          <a:ln>
            <a:noFill/>
          </a:ln>
        </p:spPr>
      </p:pic>
      <p:sp>
        <p:nvSpPr>
          <p:cNvPr id="271" name="Shape 271"/>
          <p:cNvSpPr/>
          <p:nvPr/>
        </p:nvSpPr>
        <p:spPr>
          <a:xfrm>
            <a:off x="5040450" y="130425"/>
            <a:ext cx="3930000" cy="606600"/>
          </a:xfrm>
          <a:prstGeom prst="rect">
            <a:avLst/>
          </a:prstGeom>
          <a:noFill/>
          <a:ln w="38100" cap="flat" cmpd="sng">
            <a:solidFill>
              <a:srgbClr val="FFFF00"/>
            </a:solidFill>
            <a:prstDash val="solid"/>
            <a:round/>
            <a:headEnd type="none" w="med" len="med"/>
            <a:tailEnd type="none" w="med" len="med"/>
          </a:ln>
        </p:spPr>
        <p:txBody>
          <a:bodyPr lIns="91425" tIns="91425" rIns="91425" bIns="91425" anchor="ctr" anchorCtr="0">
            <a:noAutofit/>
          </a:bodyPr>
          <a:lstStyle/>
          <a:p>
            <a:pPr fontAlgn="auto">
              <a:spcBef>
                <a:spcPts val="0"/>
              </a:spcBef>
              <a:spcAft>
                <a:spcPts val="0"/>
              </a:spcAft>
            </a:pPr>
            <a:endParaRPr kumimoji="0" sz="1400" kern="0">
              <a:solidFill>
                <a:srgbClr val="FFFF00"/>
              </a:solidFill>
              <a:latin typeface="Arial"/>
              <a:cs typeface="Arial"/>
              <a:sym typeface="Arial"/>
            </a:endParaRPr>
          </a:p>
        </p:txBody>
      </p:sp>
      <p:sp>
        <p:nvSpPr>
          <p:cNvPr id="272" name="Shape 272"/>
          <p:cNvSpPr txBox="1"/>
          <p:nvPr/>
        </p:nvSpPr>
        <p:spPr>
          <a:xfrm>
            <a:off x="2557200" y="2244975"/>
            <a:ext cx="4029600" cy="1883700"/>
          </a:xfrm>
          <a:prstGeom prst="rect">
            <a:avLst/>
          </a:prstGeom>
          <a:noFill/>
          <a:ln>
            <a:noFill/>
          </a:ln>
        </p:spPr>
        <p:txBody>
          <a:bodyPr lIns="91425" tIns="91425" rIns="91425" bIns="91425" anchor="t" anchorCtr="0">
            <a:noAutofit/>
          </a:bodyPr>
          <a:lstStyle/>
          <a:p>
            <a:pPr fontAlgn="auto">
              <a:spcBef>
                <a:spcPts val="0"/>
              </a:spcBef>
              <a:spcAft>
                <a:spcPts val="0"/>
              </a:spcAft>
            </a:pPr>
            <a:r>
              <a:rPr kumimoji="0" lang="en-US" sz="2000" kern="0">
                <a:solidFill>
                  <a:srgbClr val="FFFFFF"/>
                </a:solidFill>
                <a:latin typeface="Arial"/>
                <a:cs typeface="Arial"/>
                <a:sym typeface="Arial"/>
              </a:rPr>
              <a:t>Re-Framing Problems:</a:t>
            </a:r>
          </a:p>
          <a:p>
            <a:pPr fontAlgn="auto">
              <a:spcBef>
                <a:spcPts val="0"/>
              </a:spcBef>
              <a:spcAft>
                <a:spcPts val="0"/>
              </a:spcAft>
            </a:pPr>
            <a:endParaRPr kumimoji="0" sz="2000" kern="0">
              <a:solidFill>
                <a:srgbClr val="FFFFFF"/>
              </a:solidFill>
              <a:latin typeface="Arial"/>
              <a:cs typeface="Arial"/>
              <a:sym typeface="Arial"/>
            </a:endParaRPr>
          </a:p>
          <a:p>
            <a:pPr fontAlgn="auto">
              <a:spcBef>
                <a:spcPts val="0"/>
              </a:spcBef>
              <a:spcAft>
                <a:spcPts val="0"/>
              </a:spcAft>
            </a:pPr>
            <a:r>
              <a:rPr kumimoji="0" lang="en-US" sz="2000" kern="0">
                <a:solidFill>
                  <a:srgbClr val="FFFFFF"/>
                </a:solidFill>
                <a:latin typeface="Arial"/>
                <a:cs typeface="Arial"/>
                <a:sym typeface="Arial"/>
              </a:rPr>
              <a:t>Deconstruction and re-expressing a problem in a way that allows more solutions.</a:t>
            </a:r>
          </a:p>
        </p:txBody>
      </p:sp>
    </p:spTree>
    <p:extLst>
      <p:ext uri="{BB962C8B-B14F-4D97-AF65-F5344CB8AC3E}">
        <p14:creationId xmlns:p14="http://schemas.microsoft.com/office/powerpoint/2010/main" val="5772494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871" y="0"/>
            <a:ext cx="9110258" cy="5143500"/>
          </a:xfrm>
          <a:prstGeom prst="rect">
            <a:avLst/>
          </a:prstGeom>
        </p:spPr>
      </p:pic>
      <p:pic>
        <p:nvPicPr>
          <p:cNvPr id="4" name="Pictur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 y="4019550"/>
            <a:ext cx="2900299"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531020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Shape 277" descr="Page3_7.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30799" y="171200"/>
            <a:ext cx="8682400" cy="4972300"/>
          </a:xfrm>
          <a:prstGeom prst="rect">
            <a:avLst/>
          </a:prstGeom>
          <a:noFill/>
          <a:ln>
            <a:noFill/>
          </a:ln>
        </p:spPr>
      </p:pic>
      <p:sp>
        <p:nvSpPr>
          <p:cNvPr id="278" name="Shape 278"/>
          <p:cNvSpPr txBox="1"/>
          <p:nvPr/>
        </p:nvSpPr>
        <p:spPr>
          <a:xfrm>
            <a:off x="2544525" y="2337600"/>
            <a:ext cx="3303900" cy="2348700"/>
          </a:xfrm>
          <a:prstGeom prst="rect">
            <a:avLst/>
          </a:prstGeom>
          <a:noFill/>
          <a:ln>
            <a:noFill/>
          </a:ln>
        </p:spPr>
        <p:txBody>
          <a:bodyPr lIns="91425" tIns="91425" rIns="91425" bIns="91425" anchor="t" anchorCtr="0">
            <a:noAutofit/>
          </a:bodyPr>
          <a:lstStyle/>
          <a:p>
            <a:pPr fontAlgn="auto">
              <a:spcBef>
                <a:spcPts val="0"/>
              </a:spcBef>
              <a:spcAft>
                <a:spcPts val="0"/>
              </a:spcAft>
            </a:pPr>
            <a:r>
              <a:rPr kumimoji="0" lang="en-US" sz="1800" kern="0">
                <a:solidFill>
                  <a:srgbClr val="FFFFFF"/>
                </a:solidFill>
                <a:latin typeface="Arial"/>
                <a:cs typeface="Arial"/>
                <a:sym typeface="Arial"/>
              </a:rPr>
              <a:t>Problem Identification:</a:t>
            </a:r>
          </a:p>
          <a:p>
            <a:pPr fontAlgn="auto">
              <a:spcBef>
                <a:spcPts val="0"/>
              </a:spcBef>
              <a:spcAft>
                <a:spcPts val="0"/>
              </a:spcAft>
            </a:pPr>
            <a:endParaRPr kumimoji="0" sz="1800" kern="0">
              <a:solidFill>
                <a:srgbClr val="FFFFFF"/>
              </a:solidFill>
              <a:latin typeface="Arial"/>
              <a:cs typeface="Arial"/>
              <a:sym typeface="Arial"/>
            </a:endParaRPr>
          </a:p>
          <a:p>
            <a:pPr fontAlgn="auto">
              <a:spcBef>
                <a:spcPts val="0"/>
              </a:spcBef>
              <a:spcAft>
                <a:spcPts val="0"/>
              </a:spcAft>
            </a:pPr>
            <a:r>
              <a:rPr kumimoji="0" lang="en-US" sz="1800" kern="0">
                <a:solidFill>
                  <a:srgbClr val="FFFFFF"/>
                </a:solidFill>
                <a:latin typeface="Arial"/>
                <a:cs typeface="Arial"/>
                <a:sym typeface="Arial"/>
              </a:rPr>
              <a:t>Exploring the implications of a radical constraint to quantify the implications, reducing team anxiety.</a:t>
            </a:r>
          </a:p>
        </p:txBody>
      </p:sp>
    </p:spTree>
    <p:extLst>
      <p:ext uri="{BB962C8B-B14F-4D97-AF65-F5344CB8AC3E}">
        <p14:creationId xmlns:p14="http://schemas.microsoft.com/office/powerpoint/2010/main" val="236268260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Shape 283" descr="Page3_8.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328" y="0"/>
            <a:ext cx="8981342" cy="5143500"/>
          </a:xfrm>
          <a:prstGeom prst="rect">
            <a:avLst/>
          </a:prstGeom>
          <a:noFill/>
          <a:ln>
            <a:noFill/>
          </a:ln>
        </p:spPr>
      </p:pic>
      <p:sp>
        <p:nvSpPr>
          <p:cNvPr id="284" name="Shape 284"/>
          <p:cNvSpPr txBox="1"/>
          <p:nvPr/>
        </p:nvSpPr>
        <p:spPr>
          <a:xfrm>
            <a:off x="2398475" y="2362200"/>
            <a:ext cx="2307000" cy="2362200"/>
          </a:xfrm>
          <a:prstGeom prst="rect">
            <a:avLst/>
          </a:prstGeom>
          <a:noFill/>
          <a:ln>
            <a:noFill/>
          </a:ln>
        </p:spPr>
        <p:txBody>
          <a:bodyPr lIns="91425" tIns="91425" rIns="91425" bIns="91425" anchor="t" anchorCtr="0">
            <a:noAutofit/>
          </a:bodyPr>
          <a:lstStyle/>
          <a:p>
            <a:pPr fontAlgn="auto">
              <a:spcBef>
                <a:spcPts val="0"/>
              </a:spcBef>
              <a:spcAft>
                <a:spcPts val="0"/>
              </a:spcAft>
            </a:pPr>
            <a:r>
              <a:rPr kumimoji="0" lang="en-US" sz="1800" kern="0">
                <a:solidFill>
                  <a:srgbClr val="FFFFFF"/>
                </a:solidFill>
                <a:latin typeface="Arial"/>
                <a:cs typeface="Arial"/>
                <a:sym typeface="Arial"/>
              </a:rPr>
              <a:t>Solution Ideation</a:t>
            </a:r>
          </a:p>
          <a:p>
            <a:pPr fontAlgn="auto">
              <a:spcBef>
                <a:spcPts val="0"/>
              </a:spcBef>
              <a:spcAft>
                <a:spcPts val="0"/>
              </a:spcAft>
            </a:pPr>
            <a:r>
              <a:rPr kumimoji="0" lang="en-US" sz="1800" kern="0">
                <a:solidFill>
                  <a:srgbClr val="FFFFFF"/>
                </a:solidFill>
                <a:latin typeface="Arial"/>
                <a:cs typeface="Arial"/>
                <a:sym typeface="Arial"/>
              </a:rPr>
              <a:t>and Validation:</a:t>
            </a:r>
          </a:p>
          <a:p>
            <a:pPr fontAlgn="auto">
              <a:spcBef>
                <a:spcPts val="0"/>
              </a:spcBef>
              <a:spcAft>
                <a:spcPts val="0"/>
              </a:spcAft>
            </a:pPr>
            <a:endParaRPr kumimoji="0" sz="1800" kern="0">
              <a:solidFill>
                <a:srgbClr val="FFFFFF"/>
              </a:solidFill>
              <a:latin typeface="Arial"/>
              <a:cs typeface="Arial"/>
              <a:sym typeface="Arial"/>
            </a:endParaRPr>
          </a:p>
          <a:p>
            <a:pPr fontAlgn="auto">
              <a:spcBef>
                <a:spcPts val="0"/>
              </a:spcBef>
              <a:spcAft>
                <a:spcPts val="0"/>
              </a:spcAft>
            </a:pPr>
            <a:r>
              <a:rPr kumimoji="0" lang="en-US" sz="1800" kern="0">
                <a:solidFill>
                  <a:srgbClr val="FFFFFF"/>
                </a:solidFill>
                <a:latin typeface="Arial"/>
                <a:cs typeface="Arial"/>
                <a:sym typeface="Arial"/>
              </a:rPr>
              <a:t>Proposals and </a:t>
            </a:r>
          </a:p>
          <a:p>
            <a:pPr fontAlgn="auto">
              <a:spcBef>
                <a:spcPts val="0"/>
              </a:spcBef>
              <a:spcAft>
                <a:spcPts val="0"/>
              </a:spcAft>
            </a:pPr>
            <a:r>
              <a:rPr kumimoji="0" lang="en-US" sz="1800" kern="0">
                <a:solidFill>
                  <a:srgbClr val="FFFFFF"/>
                </a:solidFill>
                <a:latin typeface="Arial"/>
                <a:cs typeface="Arial"/>
                <a:sym typeface="Arial"/>
              </a:rPr>
              <a:t>viability analysis of solutions to all new problems</a:t>
            </a:r>
          </a:p>
        </p:txBody>
      </p:sp>
    </p:spTree>
    <p:extLst>
      <p:ext uri="{BB962C8B-B14F-4D97-AF65-F5344CB8AC3E}">
        <p14:creationId xmlns:p14="http://schemas.microsoft.com/office/powerpoint/2010/main" val="284062727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Shape 289" descr="Page3_9.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315" y="0"/>
            <a:ext cx="8981368" cy="5143500"/>
          </a:xfrm>
          <a:prstGeom prst="rect">
            <a:avLst/>
          </a:prstGeom>
          <a:noFill/>
          <a:ln>
            <a:noFill/>
          </a:ln>
        </p:spPr>
      </p:pic>
    </p:spTree>
    <p:extLst>
      <p:ext uri="{BB962C8B-B14F-4D97-AF65-F5344CB8AC3E}">
        <p14:creationId xmlns:p14="http://schemas.microsoft.com/office/powerpoint/2010/main" val="173068910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Shape 294" descr="Page5_1.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52400" y="152400"/>
            <a:ext cx="8449121" cy="4838703"/>
          </a:xfrm>
          <a:prstGeom prst="rect">
            <a:avLst/>
          </a:prstGeom>
          <a:noFill/>
          <a:ln>
            <a:noFill/>
          </a:ln>
        </p:spPr>
      </p:pic>
    </p:spTree>
    <p:extLst>
      <p:ext uri="{BB962C8B-B14F-4D97-AF65-F5344CB8AC3E}">
        <p14:creationId xmlns:p14="http://schemas.microsoft.com/office/powerpoint/2010/main" val="23167713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Shape 299" descr="Page5_2.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52400" y="152400"/>
            <a:ext cx="8449121" cy="4838703"/>
          </a:xfrm>
          <a:prstGeom prst="rect">
            <a:avLst/>
          </a:prstGeom>
          <a:noFill/>
          <a:ln>
            <a:noFill/>
          </a:ln>
        </p:spPr>
      </p:pic>
    </p:spTree>
    <p:extLst>
      <p:ext uri="{BB962C8B-B14F-4D97-AF65-F5344CB8AC3E}">
        <p14:creationId xmlns:p14="http://schemas.microsoft.com/office/powerpoint/2010/main" val="411494177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Shape 304" descr="Page5_3.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332" y="0"/>
            <a:ext cx="8981334" cy="5143502"/>
          </a:xfrm>
          <a:prstGeom prst="rect">
            <a:avLst/>
          </a:prstGeom>
          <a:noFill/>
          <a:ln>
            <a:noFill/>
          </a:ln>
        </p:spPr>
      </p:pic>
    </p:spTree>
    <p:extLst>
      <p:ext uri="{BB962C8B-B14F-4D97-AF65-F5344CB8AC3E}">
        <p14:creationId xmlns:p14="http://schemas.microsoft.com/office/powerpoint/2010/main" val="232120209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Shape 309" descr="Page5_4.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52400" y="0"/>
            <a:ext cx="8981334" cy="5143502"/>
          </a:xfrm>
          <a:prstGeom prst="rect">
            <a:avLst/>
          </a:prstGeom>
          <a:noFill/>
          <a:ln>
            <a:noFill/>
          </a:ln>
        </p:spPr>
      </p:pic>
    </p:spTree>
    <p:extLst>
      <p:ext uri="{BB962C8B-B14F-4D97-AF65-F5344CB8AC3E}">
        <p14:creationId xmlns:p14="http://schemas.microsoft.com/office/powerpoint/2010/main" val="193525460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Shape 314" descr="Page5_5.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332" y="0"/>
            <a:ext cx="8981334" cy="5143502"/>
          </a:xfrm>
          <a:prstGeom prst="rect">
            <a:avLst/>
          </a:prstGeom>
          <a:noFill/>
          <a:ln>
            <a:noFill/>
          </a:ln>
        </p:spPr>
      </p:pic>
    </p:spTree>
    <p:extLst>
      <p:ext uri="{BB962C8B-B14F-4D97-AF65-F5344CB8AC3E}">
        <p14:creationId xmlns:p14="http://schemas.microsoft.com/office/powerpoint/2010/main" val="348247085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Shape 319" descr="Page5_6.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332" y="0"/>
            <a:ext cx="8981334" cy="5143502"/>
          </a:xfrm>
          <a:prstGeom prst="rect">
            <a:avLst/>
          </a:prstGeom>
          <a:noFill/>
          <a:ln>
            <a:noFill/>
          </a:ln>
        </p:spPr>
      </p:pic>
    </p:spTree>
    <p:extLst>
      <p:ext uri="{BB962C8B-B14F-4D97-AF65-F5344CB8AC3E}">
        <p14:creationId xmlns:p14="http://schemas.microsoft.com/office/powerpoint/2010/main" val="12431454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p:nvPr/>
        </p:nvSpPr>
        <p:spPr>
          <a:xfrm>
            <a:off x="120774" y="4129500"/>
            <a:ext cx="3366600" cy="708000"/>
          </a:xfrm>
          <a:prstGeom prst="rect">
            <a:avLst/>
          </a:prstGeom>
          <a:noFill/>
          <a:ln>
            <a:noFill/>
          </a:ln>
        </p:spPr>
        <p:txBody>
          <a:bodyPr lIns="91425" tIns="45700" rIns="91425" bIns="45700" anchor="t" anchorCtr="0">
            <a:noAutofit/>
          </a:bodyPr>
          <a:lstStyle/>
          <a:p>
            <a:pPr fontAlgn="auto">
              <a:spcBef>
                <a:spcPts val="0"/>
              </a:spcBef>
              <a:spcAft>
                <a:spcPts val="0"/>
              </a:spcAft>
              <a:buClr>
                <a:srgbClr val="FFFFFF"/>
              </a:buClr>
              <a:buSzPct val="25000"/>
              <a:buFont typeface="Oswald"/>
              <a:buNone/>
            </a:pPr>
            <a:r>
              <a:rPr kumimoji="0" lang="en-US" sz="1800" kern="0">
                <a:solidFill>
                  <a:srgbClr val="FFFFFF"/>
                </a:solidFill>
                <a:latin typeface="Oswald"/>
                <a:ea typeface="Oswald"/>
                <a:cs typeface="Oswald"/>
                <a:sym typeface="Oswald"/>
              </a:rPr>
              <a:t>Lead Designer</a:t>
            </a:r>
          </a:p>
          <a:p>
            <a:pPr fontAlgn="auto">
              <a:spcBef>
                <a:spcPts val="0"/>
              </a:spcBef>
              <a:spcAft>
                <a:spcPts val="0"/>
              </a:spcAft>
              <a:buClr>
                <a:srgbClr val="FFFFFF"/>
              </a:buClr>
              <a:buSzPct val="25000"/>
              <a:buFont typeface="Oswald"/>
              <a:buNone/>
            </a:pPr>
            <a:r>
              <a:rPr kumimoji="0" lang="en-US" sz="1800" kern="0">
                <a:solidFill>
                  <a:srgbClr val="FFFFFF"/>
                </a:solidFill>
                <a:latin typeface="Oswald"/>
                <a:ea typeface="Oswald"/>
                <a:cs typeface="Oswald"/>
                <a:sym typeface="Oswald"/>
              </a:rPr>
              <a:t>Riot Games</a:t>
            </a:r>
          </a:p>
          <a:p>
            <a:pPr fontAlgn="auto">
              <a:spcBef>
                <a:spcPts val="0"/>
              </a:spcBef>
              <a:spcAft>
                <a:spcPts val="0"/>
              </a:spcAft>
              <a:buClr>
                <a:srgbClr val="FFFFFF"/>
              </a:buClr>
              <a:buSzPct val="25000"/>
              <a:buFont typeface="Oswald"/>
              <a:buNone/>
            </a:pPr>
            <a:r>
              <a:rPr kumimoji="0" lang="en-US" sz="1800" kern="0">
                <a:solidFill>
                  <a:srgbClr val="FFFFFF"/>
                </a:solidFill>
                <a:latin typeface="Oswald"/>
                <a:ea typeface="Oswald"/>
                <a:cs typeface="Oswald"/>
                <a:sym typeface="Oswald"/>
              </a:rPr>
              <a:t>@truffle</a:t>
            </a:r>
          </a:p>
        </p:txBody>
      </p:sp>
      <p:sp>
        <p:nvSpPr>
          <p:cNvPr id="325" name="Shape 325"/>
          <p:cNvSpPr txBox="1"/>
          <p:nvPr/>
        </p:nvSpPr>
        <p:spPr>
          <a:xfrm>
            <a:off x="120775" y="228125"/>
            <a:ext cx="8750400" cy="879600"/>
          </a:xfrm>
          <a:prstGeom prst="rect">
            <a:avLst/>
          </a:prstGeom>
          <a:noFill/>
          <a:ln>
            <a:noFill/>
          </a:ln>
        </p:spPr>
        <p:txBody>
          <a:bodyPr lIns="91425" tIns="45700" rIns="91425" bIns="45700" anchor="t" anchorCtr="0">
            <a:noAutofit/>
          </a:bodyPr>
          <a:lstStyle/>
          <a:p>
            <a:pPr fontAlgn="auto">
              <a:spcBef>
                <a:spcPts val="0"/>
              </a:spcBef>
              <a:spcAft>
                <a:spcPts val="0"/>
              </a:spcAft>
              <a:buClr>
                <a:srgbClr val="B7B7B7"/>
              </a:buClr>
              <a:buSzPct val="25000"/>
              <a:buFont typeface="Oswald"/>
              <a:buNone/>
            </a:pPr>
            <a:r>
              <a:rPr kumimoji="0" lang="en-US" sz="3600" kern="0">
                <a:solidFill>
                  <a:srgbClr val="00FF00"/>
                </a:solidFill>
                <a:latin typeface="Oswald"/>
                <a:ea typeface="Oswald"/>
                <a:cs typeface="Oswald"/>
                <a:sym typeface="Oswald"/>
              </a:rPr>
              <a:t>THREE</a:t>
            </a:r>
            <a:r>
              <a:rPr kumimoji="0" lang="en-US" sz="3600" kern="0">
                <a:solidFill>
                  <a:srgbClr val="00FFFF"/>
                </a:solidFill>
                <a:latin typeface="Oswald"/>
                <a:ea typeface="Oswald"/>
                <a:cs typeface="Oswald"/>
                <a:sym typeface="Oswald"/>
              </a:rPr>
              <a:t> </a:t>
            </a:r>
            <a:r>
              <a:rPr kumimoji="0" lang="en-US" sz="3600" kern="0">
                <a:solidFill>
                  <a:srgbClr val="0000FF"/>
                </a:solidFill>
                <a:latin typeface="Oswald"/>
                <a:ea typeface="Oswald"/>
                <a:cs typeface="Oswald"/>
                <a:sym typeface="Oswald"/>
              </a:rPr>
              <a:t>CONSTRAINTS </a:t>
            </a:r>
            <a:r>
              <a:rPr kumimoji="0" lang="en-US" sz="3600" kern="0">
                <a:solidFill>
                  <a:srgbClr val="FFFF00"/>
                </a:solidFill>
                <a:latin typeface="Oswald"/>
                <a:ea typeface="Oswald"/>
                <a:cs typeface="Oswald"/>
                <a:sym typeface="Oswald"/>
              </a:rPr>
              <a:t>SCENARIOS</a:t>
            </a:r>
          </a:p>
        </p:txBody>
      </p:sp>
      <p:sp>
        <p:nvSpPr>
          <p:cNvPr id="326" name="Shape 326"/>
          <p:cNvSpPr txBox="1"/>
          <p:nvPr/>
        </p:nvSpPr>
        <p:spPr>
          <a:xfrm>
            <a:off x="1318550" y="1256500"/>
            <a:ext cx="1588500" cy="630000"/>
          </a:xfrm>
          <a:prstGeom prst="rect">
            <a:avLst/>
          </a:prstGeom>
          <a:noFill/>
          <a:ln>
            <a:noFill/>
          </a:ln>
        </p:spPr>
        <p:txBody>
          <a:bodyPr lIns="91425" tIns="91425" rIns="91425" bIns="91425" anchor="t" anchorCtr="0">
            <a:noAutofit/>
          </a:bodyPr>
          <a:lstStyle/>
          <a:p>
            <a:pPr algn="ctr" fontAlgn="auto">
              <a:spcBef>
                <a:spcPts val="0"/>
              </a:spcBef>
              <a:spcAft>
                <a:spcPts val="0"/>
              </a:spcAft>
            </a:pPr>
            <a:r>
              <a:rPr kumimoji="0" lang="en-US" sz="1400" kern="0">
                <a:solidFill>
                  <a:srgbClr val="FFFFFF"/>
                </a:solidFill>
                <a:latin typeface="Arial"/>
                <a:cs typeface="Arial"/>
                <a:sym typeface="Arial"/>
              </a:rPr>
              <a:t>FRAMEWORK</a:t>
            </a:r>
          </a:p>
          <a:p>
            <a:pPr algn="ctr" fontAlgn="auto">
              <a:spcBef>
                <a:spcPts val="0"/>
              </a:spcBef>
              <a:spcAft>
                <a:spcPts val="0"/>
              </a:spcAft>
            </a:pPr>
            <a:r>
              <a:rPr kumimoji="0" lang="en-US" sz="1400" kern="0">
                <a:solidFill>
                  <a:srgbClr val="FFFFFF"/>
                </a:solidFill>
                <a:latin typeface="Arial"/>
                <a:cs typeface="Arial"/>
                <a:sym typeface="Arial"/>
              </a:rPr>
              <a:t>INTRODUCTION</a:t>
            </a:r>
          </a:p>
        </p:txBody>
      </p:sp>
      <p:sp>
        <p:nvSpPr>
          <p:cNvPr id="327" name="Shape 327"/>
          <p:cNvSpPr txBox="1"/>
          <p:nvPr/>
        </p:nvSpPr>
        <p:spPr>
          <a:xfrm>
            <a:off x="3780650" y="1256500"/>
            <a:ext cx="1849200" cy="683700"/>
          </a:xfrm>
          <a:prstGeom prst="rect">
            <a:avLst/>
          </a:prstGeom>
          <a:noFill/>
          <a:ln>
            <a:noFill/>
          </a:ln>
        </p:spPr>
        <p:txBody>
          <a:bodyPr lIns="91425" tIns="91425" rIns="91425" bIns="91425" anchor="t" anchorCtr="0">
            <a:noAutofit/>
          </a:bodyPr>
          <a:lstStyle/>
          <a:p>
            <a:pPr algn="ctr" fontAlgn="auto">
              <a:spcBef>
                <a:spcPts val="0"/>
              </a:spcBef>
              <a:spcAft>
                <a:spcPts val="0"/>
              </a:spcAft>
            </a:pPr>
            <a:r>
              <a:rPr kumimoji="0" lang="en-US" sz="1400" kern="0">
                <a:solidFill>
                  <a:srgbClr val="FFFFFF"/>
                </a:solidFill>
                <a:latin typeface="Arial"/>
                <a:cs typeface="Arial"/>
                <a:sym typeface="Arial"/>
              </a:rPr>
              <a:t>PROBLEM:</a:t>
            </a:r>
          </a:p>
          <a:p>
            <a:pPr algn="ctr" fontAlgn="auto">
              <a:spcBef>
                <a:spcPts val="0"/>
              </a:spcBef>
              <a:spcAft>
                <a:spcPts val="0"/>
              </a:spcAft>
            </a:pPr>
            <a:r>
              <a:rPr kumimoji="0" lang="en-US" sz="1400" kern="0">
                <a:solidFill>
                  <a:srgbClr val="FF0000"/>
                </a:solidFill>
                <a:latin typeface="Arial"/>
                <a:cs typeface="Arial"/>
                <a:sym typeface="Arial"/>
              </a:rPr>
              <a:t>INVENTORY</a:t>
            </a:r>
          </a:p>
        </p:txBody>
      </p:sp>
      <p:sp>
        <p:nvSpPr>
          <p:cNvPr id="328" name="Shape 328"/>
          <p:cNvSpPr txBox="1"/>
          <p:nvPr/>
        </p:nvSpPr>
        <p:spPr>
          <a:xfrm>
            <a:off x="6329625" y="1256500"/>
            <a:ext cx="1882800" cy="708000"/>
          </a:xfrm>
          <a:prstGeom prst="rect">
            <a:avLst/>
          </a:prstGeom>
          <a:noFill/>
          <a:ln>
            <a:noFill/>
          </a:ln>
        </p:spPr>
        <p:txBody>
          <a:bodyPr lIns="91425" tIns="91425" rIns="91425" bIns="91425" anchor="t" anchorCtr="0">
            <a:noAutofit/>
          </a:bodyPr>
          <a:lstStyle/>
          <a:p>
            <a:pPr algn="ctr" fontAlgn="auto">
              <a:spcBef>
                <a:spcPts val="0"/>
              </a:spcBef>
              <a:spcAft>
                <a:spcPts val="0"/>
              </a:spcAft>
            </a:pPr>
            <a:r>
              <a:rPr kumimoji="0" lang="en-US" sz="1400" kern="0">
                <a:solidFill>
                  <a:srgbClr val="FFFFFF"/>
                </a:solidFill>
                <a:latin typeface="Arial"/>
                <a:cs typeface="Arial"/>
                <a:sym typeface="Arial"/>
              </a:rPr>
              <a:t>PROBLEM:</a:t>
            </a:r>
          </a:p>
          <a:p>
            <a:pPr algn="ctr" fontAlgn="auto">
              <a:spcBef>
                <a:spcPts val="0"/>
              </a:spcBef>
              <a:spcAft>
                <a:spcPts val="0"/>
              </a:spcAft>
            </a:pPr>
            <a:r>
              <a:rPr kumimoji="0" lang="en-US" sz="1400" kern="0">
                <a:solidFill>
                  <a:srgbClr val="FF0000"/>
                </a:solidFill>
                <a:latin typeface="Arial"/>
                <a:cs typeface="Arial"/>
                <a:sym typeface="Arial"/>
              </a:rPr>
              <a:t>MULTIPLAYER</a:t>
            </a:r>
          </a:p>
        </p:txBody>
      </p:sp>
      <p:pic>
        <p:nvPicPr>
          <p:cNvPr id="329" name="Shape 32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703889" y="1892289"/>
            <a:ext cx="2002725" cy="2002725"/>
          </a:xfrm>
          <a:prstGeom prst="rect">
            <a:avLst/>
          </a:prstGeom>
          <a:noFill/>
          <a:ln>
            <a:noFill/>
          </a:ln>
        </p:spPr>
      </p:pic>
      <p:pic>
        <p:nvPicPr>
          <p:cNvPr id="330" name="Shape 33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144700" y="1865024"/>
            <a:ext cx="1936212" cy="1936212"/>
          </a:xfrm>
          <a:prstGeom prst="rect">
            <a:avLst/>
          </a:prstGeom>
          <a:noFill/>
          <a:ln>
            <a:noFill/>
          </a:ln>
        </p:spPr>
      </p:pic>
      <p:pic>
        <p:nvPicPr>
          <p:cNvPr id="331" name="Shape 331"/>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209575" y="1813912"/>
            <a:ext cx="2159487" cy="2159487"/>
          </a:xfrm>
          <a:prstGeom prst="rect">
            <a:avLst/>
          </a:prstGeom>
          <a:noFill/>
          <a:ln>
            <a:noFill/>
          </a:ln>
        </p:spPr>
      </p:pic>
      <p:sp>
        <p:nvSpPr>
          <p:cNvPr id="332" name="Shape 332"/>
          <p:cNvSpPr/>
          <p:nvPr/>
        </p:nvSpPr>
        <p:spPr>
          <a:xfrm>
            <a:off x="6157725" y="1178100"/>
            <a:ext cx="2226600" cy="2787300"/>
          </a:xfrm>
          <a:prstGeom prst="rect">
            <a:avLst/>
          </a:prstGeom>
          <a:noFill/>
          <a:ln w="38100" cap="flat" cmpd="sng">
            <a:solidFill>
              <a:srgbClr val="FFFF00"/>
            </a:solidFill>
            <a:prstDash val="solid"/>
            <a:round/>
            <a:headEnd type="none" w="med" len="med"/>
            <a:tailEnd type="none" w="med" len="med"/>
          </a:ln>
        </p:spPr>
        <p:txBody>
          <a:bodyPr lIns="91425" tIns="91425" rIns="91425" bIns="91425" anchor="ctr" anchorCtr="0">
            <a:noAutofit/>
          </a:bodyPr>
          <a:lstStyle/>
          <a:p>
            <a:pPr fontAlgn="auto">
              <a:spcBef>
                <a:spcPts val="0"/>
              </a:spcBef>
              <a:spcAft>
                <a:spcPts val="0"/>
              </a:spcAft>
            </a:pPr>
            <a:endParaRPr kumimoji="0" sz="1400" kern="0">
              <a:solidFill>
                <a:srgbClr val="FFFF00"/>
              </a:solidFill>
              <a:latin typeface="Arial"/>
              <a:cs typeface="Arial"/>
              <a:sym typeface="Arial"/>
            </a:endParaRPr>
          </a:p>
        </p:txBody>
      </p:sp>
      <p:sp>
        <p:nvSpPr>
          <p:cNvPr id="333" name="Shape 333"/>
          <p:cNvSpPr txBox="1"/>
          <p:nvPr/>
        </p:nvSpPr>
        <p:spPr>
          <a:xfrm>
            <a:off x="1633450" y="4306025"/>
            <a:ext cx="7417800" cy="754800"/>
          </a:xfrm>
          <a:prstGeom prst="rect">
            <a:avLst/>
          </a:prstGeom>
          <a:noFill/>
          <a:ln>
            <a:noFill/>
          </a:ln>
        </p:spPr>
        <p:txBody>
          <a:bodyPr lIns="91425" tIns="45700" rIns="91425" bIns="45700" anchor="t" anchorCtr="0">
            <a:noAutofit/>
          </a:bodyPr>
          <a:lstStyle/>
          <a:p>
            <a:pPr marL="457200" indent="-381000" algn="r" fontAlgn="auto">
              <a:spcBef>
                <a:spcPts val="0"/>
              </a:spcBef>
              <a:spcAft>
                <a:spcPts val="0"/>
              </a:spcAft>
              <a:buClr>
                <a:srgbClr val="FFFFFF"/>
              </a:buClr>
              <a:buSzPct val="100000"/>
              <a:buFont typeface="Oswald"/>
              <a:buChar char="+"/>
            </a:pPr>
            <a:r>
              <a:rPr kumimoji="0" lang="en-US" kern="0">
                <a:solidFill>
                  <a:srgbClr val="FFFFFF"/>
                </a:solidFill>
                <a:latin typeface="Oswald"/>
                <a:ea typeface="Oswald"/>
                <a:cs typeface="Oswald"/>
                <a:sym typeface="Oswald"/>
              </a:rPr>
              <a:t>FRAMEWORK + TWO IMPOSSIBLE PROBLEMS</a:t>
            </a:r>
          </a:p>
        </p:txBody>
      </p:sp>
    </p:spTree>
    <p:extLst>
      <p:ext uri="{BB962C8B-B14F-4D97-AF65-F5344CB8AC3E}">
        <p14:creationId xmlns:p14="http://schemas.microsoft.com/office/powerpoint/2010/main" val="29722389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9050"/>
            <a:ext cx="9144000" cy="5143500"/>
          </a:xfrm>
          <a:prstGeom prst="rect">
            <a:avLst/>
          </a:prstGeom>
        </p:spPr>
      </p:pic>
    </p:spTree>
    <p:extLst>
      <p:ext uri="{BB962C8B-B14F-4D97-AF65-F5344CB8AC3E}">
        <p14:creationId xmlns:p14="http://schemas.microsoft.com/office/powerpoint/2010/main" val="312174969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Shape 338" descr="Page4_1.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315" y="0"/>
            <a:ext cx="8981368" cy="5143500"/>
          </a:xfrm>
          <a:prstGeom prst="rect">
            <a:avLst/>
          </a:prstGeom>
          <a:noFill/>
          <a:ln>
            <a:noFill/>
          </a:ln>
        </p:spPr>
      </p:pic>
    </p:spTree>
    <p:extLst>
      <p:ext uri="{BB962C8B-B14F-4D97-AF65-F5344CB8AC3E}">
        <p14:creationId xmlns:p14="http://schemas.microsoft.com/office/powerpoint/2010/main" val="11184106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Shape 343"/>
          <p:cNvSpPr txBox="1"/>
          <p:nvPr/>
        </p:nvSpPr>
        <p:spPr>
          <a:xfrm>
            <a:off x="1648775" y="4306025"/>
            <a:ext cx="7402500" cy="754800"/>
          </a:xfrm>
          <a:prstGeom prst="rect">
            <a:avLst/>
          </a:prstGeom>
          <a:noFill/>
          <a:ln>
            <a:noFill/>
          </a:ln>
        </p:spPr>
        <p:txBody>
          <a:bodyPr lIns="91425" tIns="45700" rIns="91425" bIns="45700" anchor="t" anchorCtr="0">
            <a:noAutofit/>
          </a:bodyPr>
          <a:lstStyle/>
          <a:p>
            <a:pPr algn="r" fontAlgn="auto">
              <a:spcBef>
                <a:spcPts val="0"/>
              </a:spcBef>
              <a:spcAft>
                <a:spcPts val="0"/>
              </a:spcAft>
              <a:buClr>
                <a:srgbClr val="FFFFFF"/>
              </a:buClr>
              <a:buSzPct val="25000"/>
              <a:buFont typeface="Oswald"/>
              <a:buNone/>
            </a:pPr>
            <a:r>
              <a:rPr kumimoji="0" lang="en-US" sz="3000" kern="0">
                <a:solidFill>
                  <a:srgbClr val="FFFFFF"/>
                </a:solidFill>
                <a:latin typeface="Oswald"/>
                <a:ea typeface="Oswald"/>
                <a:cs typeface="Oswald"/>
                <a:sym typeface="Oswald"/>
              </a:rPr>
              <a:t>AN IMPOSSIBLE PROBLEM</a:t>
            </a:r>
          </a:p>
        </p:txBody>
      </p:sp>
      <p:sp>
        <p:nvSpPr>
          <p:cNvPr id="344" name="Shape 344"/>
          <p:cNvSpPr txBox="1"/>
          <p:nvPr/>
        </p:nvSpPr>
        <p:spPr>
          <a:xfrm>
            <a:off x="120774" y="4129500"/>
            <a:ext cx="3366600" cy="708000"/>
          </a:xfrm>
          <a:prstGeom prst="rect">
            <a:avLst/>
          </a:prstGeom>
          <a:noFill/>
          <a:ln>
            <a:noFill/>
          </a:ln>
        </p:spPr>
        <p:txBody>
          <a:bodyPr lIns="91425" tIns="45700" rIns="91425" bIns="45700" anchor="t" anchorCtr="0">
            <a:noAutofit/>
          </a:bodyPr>
          <a:lstStyle/>
          <a:p>
            <a:pPr fontAlgn="auto">
              <a:spcBef>
                <a:spcPts val="0"/>
              </a:spcBef>
              <a:spcAft>
                <a:spcPts val="0"/>
              </a:spcAft>
              <a:buClr>
                <a:srgbClr val="FFFFFF"/>
              </a:buClr>
              <a:buSzPct val="25000"/>
              <a:buFont typeface="Oswald"/>
              <a:buNone/>
            </a:pPr>
            <a:r>
              <a:rPr kumimoji="0" lang="en-US" sz="1800" kern="0">
                <a:solidFill>
                  <a:srgbClr val="FFFFFF"/>
                </a:solidFill>
                <a:latin typeface="Oswald"/>
                <a:ea typeface="Oswald"/>
                <a:cs typeface="Oswald"/>
                <a:sym typeface="Oswald"/>
              </a:rPr>
              <a:t>Lead Designer</a:t>
            </a:r>
          </a:p>
          <a:p>
            <a:pPr fontAlgn="auto">
              <a:spcBef>
                <a:spcPts val="0"/>
              </a:spcBef>
              <a:spcAft>
                <a:spcPts val="0"/>
              </a:spcAft>
              <a:buClr>
                <a:srgbClr val="FFFFFF"/>
              </a:buClr>
              <a:buSzPct val="25000"/>
              <a:buFont typeface="Oswald"/>
              <a:buNone/>
            </a:pPr>
            <a:r>
              <a:rPr kumimoji="0" lang="en-US" sz="1800" kern="0">
                <a:solidFill>
                  <a:srgbClr val="FFFFFF"/>
                </a:solidFill>
                <a:latin typeface="Oswald"/>
                <a:ea typeface="Oswald"/>
                <a:cs typeface="Oswald"/>
                <a:sym typeface="Oswald"/>
              </a:rPr>
              <a:t>Riot Games</a:t>
            </a:r>
          </a:p>
          <a:p>
            <a:pPr fontAlgn="auto">
              <a:spcBef>
                <a:spcPts val="0"/>
              </a:spcBef>
              <a:spcAft>
                <a:spcPts val="0"/>
              </a:spcAft>
              <a:buClr>
                <a:srgbClr val="FFFFFF"/>
              </a:buClr>
              <a:buSzPct val="25000"/>
              <a:buFont typeface="Oswald"/>
              <a:buNone/>
            </a:pPr>
            <a:r>
              <a:rPr kumimoji="0" lang="en-US" sz="1800" kern="0">
                <a:solidFill>
                  <a:srgbClr val="FFFFFF"/>
                </a:solidFill>
                <a:latin typeface="Oswald"/>
                <a:ea typeface="Oswald"/>
                <a:cs typeface="Oswald"/>
                <a:sym typeface="Oswald"/>
              </a:rPr>
              <a:t>@truffle</a:t>
            </a:r>
          </a:p>
        </p:txBody>
      </p:sp>
      <p:sp>
        <p:nvSpPr>
          <p:cNvPr id="345" name="Shape 345"/>
          <p:cNvSpPr txBox="1"/>
          <p:nvPr/>
        </p:nvSpPr>
        <p:spPr>
          <a:xfrm>
            <a:off x="120775" y="228125"/>
            <a:ext cx="8750400" cy="879600"/>
          </a:xfrm>
          <a:prstGeom prst="rect">
            <a:avLst/>
          </a:prstGeom>
          <a:noFill/>
          <a:ln>
            <a:noFill/>
          </a:ln>
        </p:spPr>
        <p:txBody>
          <a:bodyPr lIns="91425" tIns="45700" rIns="91425" bIns="45700" anchor="t" anchorCtr="0">
            <a:noAutofit/>
          </a:bodyPr>
          <a:lstStyle/>
          <a:p>
            <a:pPr fontAlgn="auto">
              <a:spcBef>
                <a:spcPts val="0"/>
              </a:spcBef>
              <a:spcAft>
                <a:spcPts val="0"/>
              </a:spcAft>
              <a:buClr>
                <a:srgbClr val="B7B7B7"/>
              </a:buClr>
              <a:buSzPct val="25000"/>
              <a:buFont typeface="Oswald"/>
              <a:buNone/>
            </a:pPr>
            <a:r>
              <a:rPr kumimoji="0" lang="en-US" sz="3600" kern="0">
                <a:solidFill>
                  <a:srgbClr val="0000FF"/>
                </a:solidFill>
                <a:latin typeface="Oswald"/>
                <a:ea typeface="Oswald"/>
                <a:cs typeface="Oswald"/>
                <a:sym typeface="Oswald"/>
              </a:rPr>
              <a:t>ME3</a:t>
            </a:r>
            <a:r>
              <a:rPr kumimoji="0" lang="en-US" sz="3600" kern="0">
                <a:solidFill>
                  <a:srgbClr val="00FFFF"/>
                </a:solidFill>
                <a:latin typeface="Oswald"/>
                <a:ea typeface="Oswald"/>
                <a:cs typeface="Oswald"/>
                <a:sym typeface="Oswald"/>
              </a:rPr>
              <a:t> </a:t>
            </a:r>
            <a:r>
              <a:rPr kumimoji="0" lang="en-US" sz="3600" kern="0">
                <a:solidFill>
                  <a:srgbClr val="FF0000"/>
                </a:solidFill>
                <a:latin typeface="Oswald"/>
                <a:ea typeface="Oswald"/>
                <a:cs typeface="Oswald"/>
                <a:sym typeface="Oswald"/>
              </a:rPr>
              <a:t>MULTIPLAYER</a:t>
            </a:r>
            <a:r>
              <a:rPr kumimoji="0" lang="en-US" sz="3600" kern="0">
                <a:solidFill>
                  <a:srgbClr val="0000FF"/>
                </a:solidFill>
                <a:latin typeface="Oswald"/>
                <a:ea typeface="Oswald"/>
                <a:cs typeface="Oswald"/>
                <a:sym typeface="Oswald"/>
              </a:rPr>
              <a:t> </a:t>
            </a:r>
            <a:r>
              <a:rPr kumimoji="0" lang="en-US" sz="3600" kern="0">
                <a:solidFill>
                  <a:srgbClr val="FFFF00"/>
                </a:solidFill>
                <a:latin typeface="Oswald"/>
                <a:ea typeface="Oswald"/>
                <a:cs typeface="Oswald"/>
                <a:sym typeface="Oswald"/>
              </a:rPr>
              <a:t>SCENARIO</a:t>
            </a:r>
          </a:p>
        </p:txBody>
      </p:sp>
      <p:pic>
        <p:nvPicPr>
          <p:cNvPr id="346" name="Shape 34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876775" y="885825"/>
            <a:ext cx="5994398" cy="3371850"/>
          </a:xfrm>
          <a:prstGeom prst="rect">
            <a:avLst/>
          </a:prstGeom>
          <a:noFill/>
          <a:ln>
            <a:noFill/>
          </a:ln>
        </p:spPr>
      </p:pic>
      <p:pic>
        <p:nvPicPr>
          <p:cNvPr id="347" name="Shape 347"/>
          <p:cNvPicPr preferRelativeResize="0"/>
          <p:nvPr/>
        </p:nvPicPr>
        <p:blipFill>
          <a:blip r:embed="rId4">
            <a:alphaModFix/>
          </a:blip>
          <a:stretch>
            <a:fillRect/>
          </a:stretch>
        </p:blipFill>
        <p:spPr>
          <a:xfrm>
            <a:off x="1039895" y="1245092"/>
            <a:ext cx="2923575" cy="2923575"/>
          </a:xfrm>
          <a:prstGeom prst="rect">
            <a:avLst/>
          </a:prstGeom>
          <a:noFill/>
          <a:ln>
            <a:noFill/>
          </a:ln>
        </p:spPr>
      </p:pic>
    </p:spTree>
    <p:extLst>
      <p:ext uri="{BB962C8B-B14F-4D97-AF65-F5344CB8AC3E}">
        <p14:creationId xmlns:p14="http://schemas.microsoft.com/office/powerpoint/2010/main" val="147293445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Shape 352" descr="Page4_2.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315" y="0"/>
            <a:ext cx="8981368" cy="5143500"/>
          </a:xfrm>
          <a:prstGeom prst="rect">
            <a:avLst/>
          </a:prstGeom>
          <a:noFill/>
          <a:ln>
            <a:noFill/>
          </a:ln>
        </p:spPr>
      </p:pic>
    </p:spTree>
    <p:extLst>
      <p:ext uri="{BB962C8B-B14F-4D97-AF65-F5344CB8AC3E}">
        <p14:creationId xmlns:p14="http://schemas.microsoft.com/office/powerpoint/2010/main" val="50117980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Shape 357" descr="Page4_3.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315" y="0"/>
            <a:ext cx="8981368" cy="5143500"/>
          </a:xfrm>
          <a:prstGeom prst="rect">
            <a:avLst/>
          </a:prstGeom>
          <a:noFill/>
          <a:ln>
            <a:noFill/>
          </a:ln>
        </p:spPr>
      </p:pic>
    </p:spTree>
    <p:extLst>
      <p:ext uri="{BB962C8B-B14F-4D97-AF65-F5344CB8AC3E}">
        <p14:creationId xmlns:p14="http://schemas.microsoft.com/office/powerpoint/2010/main" val="95520249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Shape 362" descr="Page4_4.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315" y="0"/>
            <a:ext cx="8981368" cy="5143500"/>
          </a:xfrm>
          <a:prstGeom prst="rect">
            <a:avLst/>
          </a:prstGeom>
          <a:noFill/>
          <a:ln>
            <a:noFill/>
          </a:ln>
        </p:spPr>
      </p:pic>
    </p:spTree>
    <p:extLst>
      <p:ext uri="{BB962C8B-B14F-4D97-AF65-F5344CB8AC3E}">
        <p14:creationId xmlns:p14="http://schemas.microsoft.com/office/powerpoint/2010/main" val="192291328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Shape 367" descr="Page4_5.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315" y="0"/>
            <a:ext cx="8981368" cy="5143500"/>
          </a:xfrm>
          <a:prstGeom prst="rect">
            <a:avLst/>
          </a:prstGeom>
          <a:noFill/>
          <a:ln>
            <a:noFill/>
          </a:ln>
        </p:spPr>
      </p:pic>
    </p:spTree>
    <p:extLst>
      <p:ext uri="{BB962C8B-B14F-4D97-AF65-F5344CB8AC3E}">
        <p14:creationId xmlns:p14="http://schemas.microsoft.com/office/powerpoint/2010/main" val="45226553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Shape 372" descr="Page4_6.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315" y="0"/>
            <a:ext cx="8981368" cy="5143500"/>
          </a:xfrm>
          <a:prstGeom prst="rect">
            <a:avLst/>
          </a:prstGeom>
          <a:noFill/>
          <a:ln>
            <a:noFill/>
          </a:ln>
        </p:spPr>
      </p:pic>
    </p:spTree>
    <p:extLst>
      <p:ext uri="{BB962C8B-B14F-4D97-AF65-F5344CB8AC3E}">
        <p14:creationId xmlns:p14="http://schemas.microsoft.com/office/powerpoint/2010/main" val="310278888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Shape 377" descr="Page4_7.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315" y="0"/>
            <a:ext cx="8981368" cy="5143500"/>
          </a:xfrm>
          <a:prstGeom prst="rect">
            <a:avLst/>
          </a:prstGeom>
          <a:noFill/>
          <a:ln>
            <a:noFill/>
          </a:ln>
        </p:spPr>
      </p:pic>
    </p:spTree>
    <p:extLst>
      <p:ext uri="{BB962C8B-B14F-4D97-AF65-F5344CB8AC3E}">
        <p14:creationId xmlns:p14="http://schemas.microsoft.com/office/powerpoint/2010/main" val="198449575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Shape 382" descr="Page4_8.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315" y="0"/>
            <a:ext cx="8981368" cy="5143500"/>
          </a:xfrm>
          <a:prstGeom prst="rect">
            <a:avLst/>
          </a:prstGeom>
          <a:noFill/>
          <a:ln>
            <a:noFill/>
          </a:ln>
        </p:spPr>
      </p:pic>
    </p:spTree>
    <p:extLst>
      <p:ext uri="{BB962C8B-B14F-4D97-AF65-F5344CB8AC3E}">
        <p14:creationId xmlns:p14="http://schemas.microsoft.com/office/powerpoint/2010/main" val="385849537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Shape 387" descr="Page4_9.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315" y="0"/>
            <a:ext cx="8981368" cy="5143500"/>
          </a:xfrm>
          <a:prstGeom prst="rect">
            <a:avLst/>
          </a:prstGeom>
          <a:noFill/>
          <a:ln>
            <a:noFill/>
          </a:ln>
        </p:spPr>
      </p:pic>
    </p:spTree>
    <p:extLst>
      <p:ext uri="{BB962C8B-B14F-4D97-AF65-F5344CB8AC3E}">
        <p14:creationId xmlns:p14="http://schemas.microsoft.com/office/powerpoint/2010/main" val="6046403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65296223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Shape 392" descr="Page6_1.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332" y="0"/>
            <a:ext cx="8981334" cy="5143502"/>
          </a:xfrm>
          <a:prstGeom prst="rect">
            <a:avLst/>
          </a:prstGeom>
          <a:noFill/>
          <a:ln>
            <a:noFill/>
          </a:ln>
        </p:spPr>
      </p:pic>
    </p:spTree>
    <p:extLst>
      <p:ext uri="{BB962C8B-B14F-4D97-AF65-F5344CB8AC3E}">
        <p14:creationId xmlns:p14="http://schemas.microsoft.com/office/powerpoint/2010/main" val="50122923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Shape 397" descr="Page6_2.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332" y="0"/>
            <a:ext cx="8981334" cy="5143502"/>
          </a:xfrm>
          <a:prstGeom prst="rect">
            <a:avLst/>
          </a:prstGeom>
          <a:noFill/>
          <a:ln>
            <a:noFill/>
          </a:ln>
        </p:spPr>
      </p:pic>
    </p:spTree>
    <p:extLst>
      <p:ext uri="{BB962C8B-B14F-4D97-AF65-F5344CB8AC3E}">
        <p14:creationId xmlns:p14="http://schemas.microsoft.com/office/powerpoint/2010/main" val="419167802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Shape 402" descr="Page6_3.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332" y="0"/>
            <a:ext cx="8981334" cy="5143502"/>
          </a:xfrm>
          <a:prstGeom prst="rect">
            <a:avLst/>
          </a:prstGeom>
          <a:noFill/>
          <a:ln>
            <a:noFill/>
          </a:ln>
        </p:spPr>
      </p:pic>
    </p:spTree>
    <p:extLst>
      <p:ext uri="{BB962C8B-B14F-4D97-AF65-F5344CB8AC3E}">
        <p14:creationId xmlns:p14="http://schemas.microsoft.com/office/powerpoint/2010/main" val="371309567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Shape 407" descr="Page6_4.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332" y="0"/>
            <a:ext cx="8981334" cy="5143502"/>
          </a:xfrm>
          <a:prstGeom prst="rect">
            <a:avLst/>
          </a:prstGeom>
          <a:noFill/>
          <a:ln>
            <a:noFill/>
          </a:ln>
        </p:spPr>
      </p:pic>
    </p:spTree>
    <p:extLst>
      <p:ext uri="{BB962C8B-B14F-4D97-AF65-F5344CB8AC3E}">
        <p14:creationId xmlns:p14="http://schemas.microsoft.com/office/powerpoint/2010/main" val="55955410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412" name="Shape 412" descr="Page6_5.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6200" y="0"/>
            <a:ext cx="8981334" cy="5143502"/>
          </a:xfrm>
          <a:prstGeom prst="rect">
            <a:avLst/>
          </a:prstGeom>
          <a:noFill/>
          <a:ln>
            <a:noFill/>
          </a:ln>
        </p:spPr>
      </p:pic>
    </p:spTree>
    <p:extLst>
      <p:ext uri="{BB962C8B-B14F-4D97-AF65-F5344CB8AC3E}">
        <p14:creationId xmlns:p14="http://schemas.microsoft.com/office/powerpoint/2010/main" val="20979058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Shape 417" descr="Page6_5.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6200" y="0"/>
            <a:ext cx="8981334" cy="5143502"/>
          </a:xfrm>
          <a:prstGeom prst="rect">
            <a:avLst/>
          </a:prstGeom>
          <a:noFill/>
          <a:ln>
            <a:noFill/>
          </a:ln>
        </p:spPr>
      </p:pic>
      <p:pic>
        <p:nvPicPr>
          <p:cNvPr id="418" name="Shape 418"/>
          <p:cNvPicPr preferRelativeResize="0"/>
          <p:nvPr/>
        </p:nvPicPr>
        <p:blipFill>
          <a:blip r:embed="rId4">
            <a:alphaModFix/>
          </a:blip>
          <a:stretch>
            <a:fillRect/>
          </a:stretch>
        </p:blipFill>
        <p:spPr>
          <a:xfrm>
            <a:off x="2495950" y="644100"/>
            <a:ext cx="4152099" cy="4152099"/>
          </a:xfrm>
          <a:prstGeom prst="rect">
            <a:avLst/>
          </a:prstGeom>
          <a:noFill/>
          <a:ln>
            <a:noFill/>
          </a:ln>
        </p:spPr>
      </p:pic>
    </p:spTree>
    <p:extLst>
      <p:ext uri="{BB962C8B-B14F-4D97-AF65-F5344CB8AC3E}">
        <p14:creationId xmlns:p14="http://schemas.microsoft.com/office/powerpoint/2010/main" val="237825982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Shape 42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422150" y="129125"/>
            <a:ext cx="6691225" cy="4438149"/>
          </a:xfrm>
          <a:prstGeom prst="rect">
            <a:avLst/>
          </a:prstGeom>
          <a:noFill/>
          <a:ln>
            <a:noFill/>
          </a:ln>
        </p:spPr>
      </p:pic>
      <p:sp>
        <p:nvSpPr>
          <p:cNvPr id="424" name="Shape 424"/>
          <p:cNvSpPr txBox="1"/>
          <p:nvPr/>
        </p:nvSpPr>
        <p:spPr>
          <a:xfrm>
            <a:off x="279775" y="4567275"/>
            <a:ext cx="8565300" cy="857700"/>
          </a:xfrm>
          <a:prstGeom prst="rect">
            <a:avLst/>
          </a:prstGeom>
          <a:noFill/>
          <a:ln>
            <a:noFill/>
          </a:ln>
        </p:spPr>
        <p:txBody>
          <a:bodyPr lIns="91425" tIns="91425" rIns="91425" bIns="91425" anchor="t" anchorCtr="0">
            <a:noAutofit/>
          </a:bodyPr>
          <a:lstStyle/>
          <a:p>
            <a:pPr fontAlgn="auto">
              <a:spcBef>
                <a:spcPts val="0"/>
              </a:spcBef>
              <a:spcAft>
                <a:spcPts val="0"/>
              </a:spcAft>
            </a:pPr>
            <a:r>
              <a:rPr kumimoji="0" lang="en-US" kern="0">
                <a:solidFill>
                  <a:srgbClr val="FFFFFF"/>
                </a:solidFill>
                <a:latin typeface="Arial"/>
                <a:cs typeface="Arial"/>
                <a:sym typeface="Arial"/>
              </a:rPr>
              <a:t>Players spent more hours in Multiplayer than in Single Player</a:t>
            </a:r>
          </a:p>
        </p:txBody>
      </p:sp>
    </p:spTree>
    <p:extLst>
      <p:ext uri="{BB962C8B-B14F-4D97-AF65-F5344CB8AC3E}">
        <p14:creationId xmlns:p14="http://schemas.microsoft.com/office/powerpoint/2010/main" val="31420758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Shape 429"/>
          <p:cNvSpPr txBox="1"/>
          <p:nvPr/>
        </p:nvSpPr>
        <p:spPr>
          <a:xfrm>
            <a:off x="725375" y="4306025"/>
            <a:ext cx="8325900" cy="754800"/>
          </a:xfrm>
          <a:prstGeom prst="rect">
            <a:avLst/>
          </a:prstGeom>
          <a:noFill/>
          <a:ln>
            <a:noFill/>
          </a:ln>
        </p:spPr>
        <p:txBody>
          <a:bodyPr lIns="91425" tIns="45700" rIns="91425" bIns="45700" anchor="t" anchorCtr="0">
            <a:noAutofit/>
          </a:bodyPr>
          <a:lstStyle/>
          <a:p>
            <a:pPr algn="r" fontAlgn="auto">
              <a:spcBef>
                <a:spcPts val="0"/>
              </a:spcBef>
              <a:spcAft>
                <a:spcPts val="0"/>
              </a:spcAft>
              <a:buClr>
                <a:srgbClr val="FFFFFF"/>
              </a:buClr>
              <a:buSzPct val="25000"/>
              <a:buFont typeface="Oswald"/>
              <a:buNone/>
            </a:pPr>
            <a:r>
              <a:rPr kumimoji="0" lang="en-US" sz="3000" kern="0">
                <a:solidFill>
                  <a:srgbClr val="FFFFFF"/>
                </a:solidFill>
                <a:latin typeface="Oswald"/>
                <a:ea typeface="Oswald"/>
                <a:cs typeface="Oswald"/>
                <a:sym typeface="Oswald"/>
              </a:rPr>
              <a:t>CHRISTINA</a:t>
            </a:r>
            <a:r>
              <a:rPr kumimoji="0" lang="en-US" sz="3000" kern="0">
                <a:solidFill>
                  <a:srgbClr val="000000"/>
                </a:solidFill>
                <a:latin typeface="Arial"/>
                <a:cs typeface="Arial"/>
                <a:sym typeface="Arial"/>
              </a:rPr>
              <a:t> </a:t>
            </a:r>
            <a:r>
              <a:rPr kumimoji="0" lang="en-US" sz="3000" kern="0">
                <a:solidFill>
                  <a:srgbClr val="FFFFFF"/>
                </a:solidFill>
                <a:latin typeface="Oswald"/>
                <a:ea typeface="Oswald"/>
                <a:cs typeface="Oswald"/>
                <a:sym typeface="Oswald"/>
              </a:rPr>
              <a:t>NORMAN</a:t>
            </a:r>
          </a:p>
        </p:txBody>
      </p:sp>
      <p:sp>
        <p:nvSpPr>
          <p:cNvPr id="430" name="Shape 430"/>
          <p:cNvSpPr txBox="1"/>
          <p:nvPr/>
        </p:nvSpPr>
        <p:spPr>
          <a:xfrm>
            <a:off x="120774" y="4129500"/>
            <a:ext cx="3366600" cy="708000"/>
          </a:xfrm>
          <a:prstGeom prst="rect">
            <a:avLst/>
          </a:prstGeom>
          <a:noFill/>
          <a:ln>
            <a:noFill/>
          </a:ln>
        </p:spPr>
        <p:txBody>
          <a:bodyPr lIns="91425" tIns="45700" rIns="91425" bIns="45700" anchor="t" anchorCtr="0">
            <a:noAutofit/>
          </a:bodyPr>
          <a:lstStyle/>
          <a:p>
            <a:pPr fontAlgn="auto">
              <a:spcBef>
                <a:spcPts val="0"/>
              </a:spcBef>
              <a:spcAft>
                <a:spcPts val="0"/>
              </a:spcAft>
              <a:buClr>
                <a:srgbClr val="FFFFFF"/>
              </a:buClr>
              <a:buSzPct val="25000"/>
              <a:buFont typeface="Oswald"/>
              <a:buNone/>
            </a:pPr>
            <a:r>
              <a:rPr kumimoji="0" lang="en-US" sz="1800" kern="0">
                <a:solidFill>
                  <a:srgbClr val="FFFFFF"/>
                </a:solidFill>
                <a:latin typeface="Oswald"/>
                <a:ea typeface="Oswald"/>
                <a:cs typeface="Oswald"/>
                <a:sym typeface="Oswald"/>
              </a:rPr>
              <a:t>Lead Designer</a:t>
            </a:r>
          </a:p>
          <a:p>
            <a:pPr fontAlgn="auto">
              <a:spcBef>
                <a:spcPts val="0"/>
              </a:spcBef>
              <a:spcAft>
                <a:spcPts val="0"/>
              </a:spcAft>
              <a:buClr>
                <a:srgbClr val="FFFFFF"/>
              </a:buClr>
              <a:buSzPct val="25000"/>
              <a:buFont typeface="Oswald"/>
              <a:buNone/>
            </a:pPr>
            <a:r>
              <a:rPr kumimoji="0" lang="en-US" sz="1800" kern="0">
                <a:solidFill>
                  <a:srgbClr val="FFFFFF"/>
                </a:solidFill>
                <a:latin typeface="Oswald"/>
                <a:ea typeface="Oswald"/>
                <a:cs typeface="Oswald"/>
                <a:sym typeface="Oswald"/>
              </a:rPr>
              <a:t>Riot Games</a:t>
            </a:r>
          </a:p>
          <a:p>
            <a:pPr fontAlgn="auto">
              <a:spcBef>
                <a:spcPts val="0"/>
              </a:spcBef>
              <a:spcAft>
                <a:spcPts val="0"/>
              </a:spcAft>
              <a:buClr>
                <a:srgbClr val="FFFFFF"/>
              </a:buClr>
              <a:buSzPct val="25000"/>
              <a:buFont typeface="Oswald"/>
              <a:buNone/>
            </a:pPr>
            <a:r>
              <a:rPr kumimoji="0" lang="en-US" sz="1800" kern="0">
                <a:solidFill>
                  <a:srgbClr val="FFFFFF"/>
                </a:solidFill>
                <a:latin typeface="Oswald"/>
                <a:ea typeface="Oswald"/>
                <a:cs typeface="Oswald"/>
                <a:sym typeface="Oswald"/>
              </a:rPr>
              <a:t>@truffle</a:t>
            </a:r>
          </a:p>
        </p:txBody>
      </p:sp>
      <p:sp>
        <p:nvSpPr>
          <p:cNvPr id="431" name="Shape 431"/>
          <p:cNvSpPr txBox="1"/>
          <p:nvPr/>
        </p:nvSpPr>
        <p:spPr>
          <a:xfrm>
            <a:off x="0" y="99000"/>
            <a:ext cx="8750400" cy="879600"/>
          </a:xfrm>
          <a:prstGeom prst="rect">
            <a:avLst/>
          </a:prstGeom>
          <a:noFill/>
          <a:ln>
            <a:noFill/>
          </a:ln>
        </p:spPr>
        <p:txBody>
          <a:bodyPr lIns="91425" tIns="45700" rIns="91425" bIns="45700" anchor="t" anchorCtr="0">
            <a:noAutofit/>
          </a:bodyPr>
          <a:lstStyle/>
          <a:p>
            <a:pPr fontAlgn="auto">
              <a:spcBef>
                <a:spcPts val="0"/>
              </a:spcBef>
              <a:spcAft>
                <a:spcPts val="0"/>
              </a:spcAft>
              <a:buClr>
                <a:srgbClr val="B7B7B7"/>
              </a:buClr>
              <a:buSzPct val="25000"/>
              <a:buFont typeface="Oswald"/>
              <a:buNone/>
            </a:pPr>
            <a:r>
              <a:rPr kumimoji="0" lang="en-US" sz="3600" kern="0">
                <a:solidFill>
                  <a:srgbClr val="00FF00"/>
                </a:solidFill>
                <a:latin typeface="Oswald"/>
                <a:ea typeface="Oswald"/>
                <a:cs typeface="Oswald"/>
                <a:sym typeface="Oswald"/>
              </a:rPr>
              <a:t>EMBRACE</a:t>
            </a:r>
            <a:r>
              <a:rPr kumimoji="0" lang="en-US" sz="3600" kern="0">
                <a:solidFill>
                  <a:srgbClr val="00FFFF"/>
                </a:solidFill>
                <a:latin typeface="Oswald"/>
                <a:ea typeface="Oswald"/>
                <a:cs typeface="Oswald"/>
                <a:sym typeface="Oswald"/>
              </a:rPr>
              <a:t> </a:t>
            </a:r>
            <a:r>
              <a:rPr kumimoji="0" lang="en-US" sz="3600" kern="0">
                <a:solidFill>
                  <a:srgbClr val="FF0000"/>
                </a:solidFill>
                <a:latin typeface="Oswald"/>
                <a:ea typeface="Oswald"/>
                <a:cs typeface="Oswald"/>
                <a:sym typeface="Oswald"/>
              </a:rPr>
              <a:t>RADICAL</a:t>
            </a:r>
            <a:r>
              <a:rPr kumimoji="0" lang="en-US" sz="3600" kern="0">
                <a:solidFill>
                  <a:srgbClr val="FF0000"/>
                </a:solidFill>
                <a:latin typeface="Arial"/>
                <a:cs typeface="Arial"/>
                <a:sym typeface="Arial"/>
              </a:rPr>
              <a:t> </a:t>
            </a:r>
            <a:r>
              <a:rPr kumimoji="0" lang="en-US" sz="3600" kern="0">
                <a:solidFill>
                  <a:srgbClr val="0000FF"/>
                </a:solidFill>
                <a:latin typeface="Oswald"/>
                <a:ea typeface="Oswald"/>
                <a:cs typeface="Oswald"/>
                <a:sym typeface="Oswald"/>
              </a:rPr>
              <a:t>CONSTRAINTS</a:t>
            </a:r>
          </a:p>
        </p:txBody>
      </p:sp>
      <p:pic>
        <p:nvPicPr>
          <p:cNvPr id="432" name="Shape 432" descr="Page7.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680563" y="978600"/>
            <a:ext cx="5810212" cy="3327428"/>
          </a:xfrm>
          <a:prstGeom prst="rect">
            <a:avLst/>
          </a:prstGeom>
          <a:noFill/>
          <a:ln>
            <a:noFill/>
          </a:ln>
        </p:spPr>
      </p:pic>
    </p:spTree>
    <p:extLst>
      <p:ext uri="{BB962C8B-B14F-4D97-AF65-F5344CB8AC3E}">
        <p14:creationId xmlns:p14="http://schemas.microsoft.com/office/powerpoint/2010/main" val="5855128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1" name="Rectangle 3"/>
          <p:cNvSpPr>
            <a:spLocks noChangeArrowheads="1"/>
          </p:cNvSpPr>
          <p:nvPr/>
        </p:nvSpPr>
        <p:spPr bwMode="auto">
          <a:xfrm>
            <a:off x="0" y="57150"/>
            <a:ext cx="91440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0" hangingPunct="0">
              <a:lnSpc>
                <a:spcPct val="80000"/>
              </a:lnSpc>
            </a:pPr>
            <a:r>
              <a:rPr kumimoji="0" lang="en-US" sz="9000" dirty="0" smtClean="0">
                <a:solidFill>
                  <a:srgbClr val="FFFFFF"/>
                </a:solidFill>
                <a:latin typeface="Rockwell Extra Bold" panose="02060903040505020403" pitchFamily="18" charset="0"/>
                <a:ea typeface="+mn-ea"/>
              </a:rPr>
              <a:t>CHRISTINA</a:t>
            </a:r>
          </a:p>
          <a:p>
            <a:pPr eaLnBrk="0" hangingPunct="0">
              <a:lnSpc>
                <a:spcPct val="80000"/>
              </a:lnSpc>
            </a:pPr>
            <a:r>
              <a:rPr kumimoji="0" lang="en-US" sz="9000" dirty="0" smtClean="0">
                <a:solidFill>
                  <a:srgbClr val="FFFFFF"/>
                </a:solidFill>
                <a:latin typeface="Rockwell Extra Bold" panose="02060903040505020403" pitchFamily="18" charset="0"/>
                <a:ea typeface="+mn-ea"/>
              </a:rPr>
              <a:t>NORMAN</a:t>
            </a:r>
            <a:endParaRPr kumimoji="0" lang="en-US" sz="9000" dirty="0">
              <a:solidFill>
                <a:srgbClr val="FFFFFF"/>
              </a:solidFill>
              <a:latin typeface="Rockwell Extra Bold" panose="02060903040505020403" pitchFamily="18" charset="0"/>
              <a:ea typeface="+mn-ea"/>
            </a:endParaRPr>
          </a:p>
        </p:txBody>
      </p:sp>
      <p:sp>
        <p:nvSpPr>
          <p:cNvPr id="421897" name="Rectangle 9"/>
          <p:cNvSpPr>
            <a:spLocks noChangeArrowheads="1"/>
          </p:cNvSpPr>
          <p:nvPr/>
        </p:nvSpPr>
        <p:spPr bwMode="auto">
          <a:xfrm>
            <a:off x="0" y="2952750"/>
            <a:ext cx="9144000"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0" hangingPunct="0">
              <a:lnSpc>
                <a:spcPct val="80000"/>
              </a:lnSpc>
            </a:pPr>
            <a:r>
              <a:rPr kumimoji="0" lang="en-US" sz="2800" i="1" dirty="0" smtClean="0">
                <a:solidFill>
                  <a:srgbClr val="FFFFFF"/>
                </a:solidFill>
                <a:latin typeface="Rockwell Extra Bold" panose="02060903040505020403" pitchFamily="18" charset="0"/>
                <a:ea typeface="+mn-ea"/>
              </a:rPr>
              <a:t>Mass Effect 1/2/3, </a:t>
            </a:r>
          </a:p>
          <a:p>
            <a:pPr eaLnBrk="0" hangingPunct="0">
              <a:lnSpc>
                <a:spcPct val="80000"/>
              </a:lnSpc>
            </a:pPr>
            <a:r>
              <a:rPr kumimoji="0" lang="en-US" sz="2800" i="1" dirty="0" smtClean="0">
                <a:solidFill>
                  <a:srgbClr val="FFFFFF"/>
                </a:solidFill>
                <a:latin typeface="Rockwell Extra Bold" panose="02060903040505020403" pitchFamily="18" charset="0"/>
                <a:ea typeface="+mn-ea"/>
              </a:rPr>
              <a:t>League of Legends</a:t>
            </a:r>
          </a:p>
          <a:p>
            <a:pPr algn="l" eaLnBrk="0" hangingPunct="0">
              <a:lnSpc>
                <a:spcPct val="80000"/>
              </a:lnSpc>
            </a:pPr>
            <a:endParaRPr kumimoji="0" lang="en-US" sz="2800" dirty="0">
              <a:solidFill>
                <a:srgbClr val="FFFFFF"/>
              </a:solidFill>
              <a:latin typeface="Rockwell Extra Bold" panose="02060903040505020403" pitchFamily="18" charset="0"/>
              <a:ea typeface="+mn-ea"/>
            </a:endParaRPr>
          </a:p>
          <a:p>
            <a:pPr algn="l" eaLnBrk="0" hangingPunct="0">
              <a:lnSpc>
                <a:spcPct val="80000"/>
              </a:lnSpc>
            </a:pPr>
            <a:r>
              <a:rPr kumimoji="0" lang="en-US" sz="2800" dirty="0" smtClean="0">
                <a:solidFill>
                  <a:srgbClr val="FFFFFF"/>
                </a:solidFill>
                <a:latin typeface="Rockwell Extra Bold" panose="02060903040505020403" pitchFamily="18" charset="0"/>
                <a:ea typeface="+mn-ea"/>
              </a:rPr>
              <a:t>Lead Designer</a:t>
            </a:r>
          </a:p>
          <a:p>
            <a:pPr algn="l" eaLnBrk="0" hangingPunct="0">
              <a:lnSpc>
                <a:spcPct val="80000"/>
              </a:lnSpc>
            </a:pPr>
            <a:r>
              <a:rPr kumimoji="0" lang="en-US" sz="2800" dirty="0" smtClean="0">
                <a:solidFill>
                  <a:srgbClr val="FFFFFF"/>
                </a:solidFill>
                <a:latin typeface="Rockwell Extra Bold" panose="02060903040505020403" pitchFamily="18" charset="0"/>
                <a:ea typeface="+mn-ea"/>
              </a:rPr>
              <a:t>Riot Games</a:t>
            </a:r>
          </a:p>
          <a:p>
            <a:pPr algn="l" eaLnBrk="0" hangingPunct="0">
              <a:lnSpc>
                <a:spcPct val="80000"/>
              </a:lnSpc>
            </a:pPr>
            <a:r>
              <a:rPr kumimoji="0" lang="en-US" sz="2800" dirty="0" smtClean="0">
                <a:solidFill>
                  <a:srgbClr val="FFFFFF"/>
                </a:solidFill>
                <a:latin typeface="Rockwell Extra Bold" panose="02060903040505020403" pitchFamily="18" charset="0"/>
                <a:ea typeface="+mn-ea"/>
              </a:rPr>
              <a:t>@truffle</a:t>
            </a:r>
            <a:endParaRPr kumimoji="0" lang="en-US" sz="2800" dirty="0">
              <a:solidFill>
                <a:srgbClr val="FFFFFF"/>
              </a:solidFill>
              <a:latin typeface="Rockwell Extra Bold" panose="02060903040505020403" pitchFamily="18" charset="0"/>
              <a:ea typeface="+mn-ea"/>
            </a:endParaRPr>
          </a:p>
        </p:txBody>
      </p:sp>
    </p:spTree>
    <p:extLst>
      <p:ext uri="{BB962C8B-B14F-4D97-AF65-F5344CB8AC3E}">
        <p14:creationId xmlns:p14="http://schemas.microsoft.com/office/powerpoint/2010/main" val="274421045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1" name="Rectangle 3"/>
          <p:cNvSpPr>
            <a:spLocks noChangeArrowheads="1"/>
          </p:cNvSpPr>
          <p:nvPr/>
        </p:nvSpPr>
        <p:spPr bwMode="auto">
          <a:xfrm>
            <a:off x="0" y="-19050"/>
            <a:ext cx="91440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0" hangingPunct="0">
              <a:lnSpc>
                <a:spcPct val="80000"/>
              </a:lnSpc>
            </a:pPr>
            <a:r>
              <a:rPr kumimoji="0" lang="en-US" sz="9000" dirty="0" smtClean="0">
                <a:solidFill>
                  <a:srgbClr val="FFFFFF"/>
                </a:solidFill>
                <a:latin typeface="Rockwell Extra Bold" panose="02060903040505020403" pitchFamily="18" charset="0"/>
                <a:ea typeface="+mn-ea"/>
              </a:rPr>
              <a:t>HAL</a:t>
            </a:r>
          </a:p>
          <a:p>
            <a:pPr eaLnBrk="0" hangingPunct="0">
              <a:lnSpc>
                <a:spcPct val="80000"/>
              </a:lnSpc>
            </a:pPr>
            <a:r>
              <a:rPr kumimoji="0" lang="en-US" sz="9000" dirty="0" err="1" smtClean="0">
                <a:solidFill>
                  <a:srgbClr val="FFFFFF"/>
                </a:solidFill>
                <a:latin typeface="Rockwell Extra Bold" panose="02060903040505020403" pitchFamily="18" charset="0"/>
                <a:ea typeface="+mn-ea"/>
              </a:rPr>
              <a:t>BARWOOD</a:t>
            </a:r>
            <a:endParaRPr kumimoji="0" lang="en-US" sz="9000" dirty="0">
              <a:solidFill>
                <a:srgbClr val="FFFFFF"/>
              </a:solidFill>
              <a:latin typeface="Rockwell Extra Bold" panose="02060903040505020403" pitchFamily="18" charset="0"/>
              <a:ea typeface="+mn-ea"/>
            </a:endParaRPr>
          </a:p>
        </p:txBody>
      </p:sp>
      <p:sp>
        <p:nvSpPr>
          <p:cNvPr id="421897" name="Rectangle 9"/>
          <p:cNvSpPr>
            <a:spLocks noChangeArrowheads="1"/>
          </p:cNvSpPr>
          <p:nvPr/>
        </p:nvSpPr>
        <p:spPr bwMode="auto">
          <a:xfrm>
            <a:off x="0" y="2952750"/>
            <a:ext cx="9144000"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0" hangingPunct="0">
              <a:lnSpc>
                <a:spcPct val="80000"/>
              </a:lnSpc>
            </a:pPr>
            <a:r>
              <a:rPr kumimoji="0" lang="en-US" sz="2800" i="1" dirty="0" smtClean="0">
                <a:solidFill>
                  <a:srgbClr val="FFFFFF"/>
                </a:solidFill>
                <a:latin typeface="Rockwell Extra Bold" panose="02060903040505020403" pitchFamily="18" charset="0"/>
                <a:ea typeface="+mn-ea"/>
              </a:rPr>
              <a:t>Indiana Jones &amp; The Fate of Atlantis</a:t>
            </a:r>
          </a:p>
          <a:p>
            <a:pPr eaLnBrk="0" hangingPunct="0">
              <a:lnSpc>
                <a:spcPct val="80000"/>
              </a:lnSpc>
            </a:pPr>
            <a:r>
              <a:rPr kumimoji="0" lang="en-US" sz="2800" i="1" dirty="0" smtClean="0">
                <a:solidFill>
                  <a:srgbClr val="FFFFFF"/>
                </a:solidFill>
                <a:latin typeface="Rockwell Extra Bold" panose="02060903040505020403" pitchFamily="18" charset="0"/>
                <a:ea typeface="+mn-ea"/>
              </a:rPr>
              <a:t>Indiana Jones &amp; The Infernal Machine</a:t>
            </a:r>
          </a:p>
          <a:p>
            <a:pPr algn="l" eaLnBrk="0" hangingPunct="0">
              <a:lnSpc>
                <a:spcPct val="80000"/>
              </a:lnSpc>
            </a:pPr>
            <a:endParaRPr kumimoji="0" lang="en-US" sz="2800" dirty="0">
              <a:solidFill>
                <a:srgbClr val="FFFFFF"/>
              </a:solidFill>
              <a:latin typeface="Rockwell Extra Bold" panose="02060903040505020403" pitchFamily="18" charset="0"/>
              <a:ea typeface="+mn-ea"/>
            </a:endParaRPr>
          </a:p>
          <a:p>
            <a:pPr algn="l" eaLnBrk="0" hangingPunct="0">
              <a:lnSpc>
                <a:spcPct val="80000"/>
              </a:lnSpc>
            </a:pPr>
            <a:r>
              <a:rPr kumimoji="0" lang="en-US" sz="2800" dirty="0" smtClean="0">
                <a:solidFill>
                  <a:srgbClr val="FFFFFF"/>
                </a:solidFill>
                <a:latin typeface="Rockwell Extra Bold" panose="02060903040505020403" pitchFamily="18" charset="0"/>
                <a:ea typeface="+mn-ea"/>
              </a:rPr>
              <a:t>Writer / Designer</a:t>
            </a:r>
          </a:p>
          <a:p>
            <a:pPr algn="l" eaLnBrk="0" hangingPunct="0">
              <a:lnSpc>
                <a:spcPct val="80000"/>
              </a:lnSpc>
            </a:pPr>
            <a:r>
              <a:rPr kumimoji="0" lang="en-US" sz="2800" dirty="0" smtClean="0">
                <a:solidFill>
                  <a:srgbClr val="FFFFFF"/>
                </a:solidFill>
                <a:latin typeface="Rockwell Extra Bold" panose="02060903040505020403" pitchFamily="18" charset="0"/>
                <a:ea typeface="+mn-ea"/>
              </a:rPr>
              <a:t>Finite Arts</a:t>
            </a:r>
          </a:p>
          <a:p>
            <a:pPr algn="l" eaLnBrk="0" hangingPunct="0">
              <a:lnSpc>
                <a:spcPct val="80000"/>
              </a:lnSpc>
            </a:pPr>
            <a:r>
              <a:rPr kumimoji="0" lang="en-US" sz="2800" dirty="0" smtClean="0">
                <a:solidFill>
                  <a:srgbClr val="FFFFFF"/>
                </a:solidFill>
                <a:latin typeface="Rockwell Extra Bold" panose="02060903040505020403" pitchFamily="18" charset="0"/>
                <a:ea typeface="+mn-ea"/>
              </a:rPr>
              <a:t>www.finitearts.com</a:t>
            </a:r>
            <a:endParaRPr kumimoji="0" lang="en-US" sz="2800" dirty="0">
              <a:solidFill>
                <a:srgbClr val="FFFFFF"/>
              </a:solidFill>
              <a:latin typeface="Rockwell Extra Bold" panose="02060903040505020403" pitchFamily="18" charset="0"/>
              <a:ea typeface="+mn-ea"/>
            </a:endParaRPr>
          </a:p>
        </p:txBody>
      </p:sp>
    </p:spTree>
    <p:extLst>
      <p:ext uri="{BB962C8B-B14F-4D97-AF65-F5344CB8AC3E}">
        <p14:creationId xmlns:p14="http://schemas.microsoft.com/office/powerpoint/2010/main" val="33263753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9050"/>
            <a:ext cx="9144000" cy="5143500"/>
          </a:xfrm>
          <a:prstGeom prst="rect">
            <a:avLst/>
          </a:prstGeom>
        </p:spPr>
      </p:pic>
    </p:spTree>
    <p:extLst>
      <p:ext uri="{BB962C8B-B14F-4D97-AF65-F5344CB8AC3E}">
        <p14:creationId xmlns:p14="http://schemas.microsoft.com/office/powerpoint/2010/main" val="129603500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22076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275" y="1014287"/>
            <a:ext cx="2941320" cy="3562350"/>
          </a:xfrm>
          <a:prstGeom prst="rect">
            <a:avLst/>
          </a:prstGeom>
        </p:spPr>
      </p:pic>
    </p:spTree>
    <p:extLst>
      <p:ext uri="{BB962C8B-B14F-4D97-AF65-F5344CB8AC3E}">
        <p14:creationId xmlns:p14="http://schemas.microsoft.com/office/powerpoint/2010/main" val="331096695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0531" y="858712"/>
            <a:ext cx="3227070" cy="3714750"/>
          </a:xfrm>
          <a:prstGeom prst="rect">
            <a:avLst/>
          </a:prstGeom>
        </p:spPr>
      </p:pic>
    </p:spTree>
    <p:extLst>
      <p:ext uri="{BB962C8B-B14F-4D97-AF65-F5344CB8AC3E}">
        <p14:creationId xmlns:p14="http://schemas.microsoft.com/office/powerpoint/2010/main" val="393660897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275" y="1014287"/>
            <a:ext cx="2941320" cy="3562350"/>
          </a:xfrm>
          <a:prstGeom prst="rect">
            <a:avLst/>
          </a:prstGeom>
        </p:spPr>
      </p:pic>
    </p:spTree>
    <p:extLst>
      <p:ext uri="{BB962C8B-B14F-4D97-AF65-F5344CB8AC3E}">
        <p14:creationId xmlns:p14="http://schemas.microsoft.com/office/powerpoint/2010/main" val="154215534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3683" y="1077054"/>
            <a:ext cx="2998470" cy="3604260"/>
          </a:xfrm>
          <a:prstGeom prst="rect">
            <a:avLst/>
          </a:prstGeom>
        </p:spPr>
      </p:pic>
      <p:sp>
        <p:nvSpPr>
          <p:cNvPr id="7" name="TextBox 6"/>
          <p:cNvSpPr txBox="1"/>
          <p:nvPr/>
        </p:nvSpPr>
        <p:spPr>
          <a:xfrm>
            <a:off x="4290647" y="-158256"/>
            <a:ext cx="4958857" cy="907941"/>
          </a:xfrm>
          <a:prstGeom prst="rect">
            <a:avLst/>
          </a:prstGeom>
          <a:noFill/>
        </p:spPr>
        <p:txBody>
          <a:bodyPr wrap="square" rtlCol="0">
            <a:spAutoFit/>
          </a:bodyPr>
          <a:lstStyle/>
          <a:p>
            <a:r>
              <a:rPr lang="en-US" sz="5300" dirty="0">
                <a:solidFill>
                  <a:srgbClr val="66FFFF"/>
                </a:solidFill>
                <a:latin typeface="Futura Hv" panose="020B0702020204020204" pitchFamily="34" charset="0"/>
              </a:rPr>
              <a:t>QUICK HISTORY</a:t>
            </a:r>
          </a:p>
        </p:txBody>
      </p:sp>
    </p:spTree>
    <p:extLst>
      <p:ext uri="{BB962C8B-B14F-4D97-AF65-F5344CB8AC3E}">
        <p14:creationId xmlns:p14="http://schemas.microsoft.com/office/powerpoint/2010/main" val="2636664992"/>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3683" y="1077054"/>
            <a:ext cx="2998470" cy="3604260"/>
          </a:xfrm>
          <a:prstGeom prst="rect">
            <a:avLst/>
          </a:prstGeom>
        </p:spPr>
      </p:pic>
      <p:sp>
        <p:nvSpPr>
          <p:cNvPr id="6" name="TextBox 5"/>
          <p:cNvSpPr txBox="1"/>
          <p:nvPr/>
        </p:nvSpPr>
        <p:spPr>
          <a:xfrm>
            <a:off x="4112153" y="881980"/>
            <a:ext cx="5145741" cy="754053"/>
          </a:xfrm>
          <a:prstGeom prst="rect">
            <a:avLst/>
          </a:prstGeom>
          <a:noFill/>
        </p:spPr>
        <p:txBody>
          <a:bodyPr wrap="square" rtlCol="0">
            <a:spAutoFit/>
          </a:bodyPr>
          <a:lstStyle/>
          <a:p>
            <a:r>
              <a:rPr lang="en-US" sz="4300" dirty="0">
                <a:solidFill>
                  <a:srgbClr val="FFFFFF"/>
                </a:solidFill>
                <a:latin typeface="Futura Hv" panose="020B0702020204020204" pitchFamily="34" charset="0"/>
              </a:rPr>
              <a:t>1</a:t>
            </a:r>
            <a:r>
              <a:rPr lang="en-US" sz="4300" baseline="30000" dirty="0">
                <a:solidFill>
                  <a:srgbClr val="FFFFFF"/>
                </a:solidFill>
                <a:latin typeface="Futura Hv" panose="020B0702020204020204" pitchFamily="34" charset="0"/>
              </a:rPr>
              <a:t>st</a:t>
            </a:r>
            <a:r>
              <a:rPr lang="en-US" sz="4300" dirty="0">
                <a:solidFill>
                  <a:srgbClr val="FFFFFF"/>
                </a:solidFill>
                <a:latin typeface="Futura Hv" panose="020B0702020204020204" pitchFamily="34" charset="0"/>
              </a:rPr>
              <a:t> Rule Talk @ GDC</a:t>
            </a:r>
          </a:p>
        </p:txBody>
      </p:sp>
      <p:sp>
        <p:nvSpPr>
          <p:cNvPr id="7" name="TextBox 6"/>
          <p:cNvSpPr txBox="1"/>
          <p:nvPr/>
        </p:nvSpPr>
        <p:spPr>
          <a:xfrm>
            <a:off x="4290647" y="-158256"/>
            <a:ext cx="4958857" cy="907941"/>
          </a:xfrm>
          <a:prstGeom prst="rect">
            <a:avLst/>
          </a:prstGeom>
          <a:noFill/>
        </p:spPr>
        <p:txBody>
          <a:bodyPr wrap="square" rtlCol="0">
            <a:spAutoFit/>
          </a:bodyPr>
          <a:lstStyle/>
          <a:p>
            <a:r>
              <a:rPr lang="en-US" sz="5300" dirty="0">
                <a:solidFill>
                  <a:srgbClr val="66FFFF"/>
                </a:solidFill>
                <a:latin typeface="Futura Hv" panose="020B0702020204020204" pitchFamily="34" charset="0"/>
              </a:rPr>
              <a:t>QUICK HISTORY</a:t>
            </a:r>
          </a:p>
        </p:txBody>
      </p:sp>
    </p:spTree>
    <p:extLst>
      <p:ext uri="{BB962C8B-B14F-4D97-AF65-F5344CB8AC3E}">
        <p14:creationId xmlns:p14="http://schemas.microsoft.com/office/powerpoint/2010/main" val="315604464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3683" y="1077054"/>
            <a:ext cx="2998470" cy="3604260"/>
          </a:xfrm>
          <a:prstGeom prst="rect">
            <a:avLst/>
          </a:prstGeom>
        </p:spPr>
      </p:pic>
      <p:sp>
        <p:nvSpPr>
          <p:cNvPr id="10" name="TextBox 9"/>
          <p:cNvSpPr txBox="1"/>
          <p:nvPr/>
        </p:nvSpPr>
        <p:spPr>
          <a:xfrm>
            <a:off x="5776291" y="2516884"/>
            <a:ext cx="1723549" cy="444756"/>
          </a:xfrm>
          <a:prstGeom prst="rect">
            <a:avLst/>
          </a:prstGeom>
          <a:noFill/>
        </p:spPr>
        <p:txBody>
          <a:bodyPr wrap="none" rtlCol="0">
            <a:spAutoFit/>
          </a:bodyPr>
          <a:lstStyle/>
          <a:p>
            <a:r>
              <a:rPr lang="en-US" sz="2800" dirty="0">
                <a:solidFill>
                  <a:srgbClr val="FFFFFF"/>
                </a:solidFill>
                <a:latin typeface="Futura Hv" panose="020B0702020204020204" pitchFamily="34" charset="0"/>
              </a:rPr>
              <a:t>(</a:t>
            </a:r>
            <a:r>
              <a:rPr lang="en-US" dirty="0">
                <a:solidFill>
                  <a:srgbClr val="FFFFFF"/>
                </a:solidFill>
                <a:latin typeface="Futura Hv" panose="020B0702020204020204" pitchFamily="34" charset="0"/>
              </a:rPr>
              <a:t> </a:t>
            </a:r>
            <a:r>
              <a:rPr lang="en-US" sz="2000" dirty="0">
                <a:solidFill>
                  <a:srgbClr val="FFFFFF"/>
                </a:solidFill>
                <a:latin typeface="Futura Hv" panose="020B0702020204020204" pitchFamily="34" charset="0"/>
              </a:rPr>
              <a:t>GDC 2001</a:t>
            </a:r>
            <a:r>
              <a:rPr lang="en-US" dirty="0">
                <a:solidFill>
                  <a:srgbClr val="FFFFFF"/>
                </a:solidFill>
                <a:latin typeface="Futura Hv" panose="020B0702020204020204" pitchFamily="34" charset="0"/>
              </a:rPr>
              <a:t> </a:t>
            </a:r>
            <a:r>
              <a:rPr lang="en-US" sz="2800" dirty="0">
                <a:solidFill>
                  <a:srgbClr val="FFFFFF"/>
                </a:solidFill>
                <a:latin typeface="Futura Hv" panose="020B0702020204020204" pitchFamily="34" charset="0"/>
              </a:rPr>
              <a:t>)</a:t>
            </a:r>
          </a:p>
        </p:txBody>
      </p:sp>
      <p:sp>
        <p:nvSpPr>
          <p:cNvPr id="11" name="TextBox 10"/>
          <p:cNvSpPr txBox="1"/>
          <p:nvPr/>
        </p:nvSpPr>
        <p:spPr>
          <a:xfrm>
            <a:off x="4154722" y="1597296"/>
            <a:ext cx="5009686" cy="1169551"/>
          </a:xfrm>
          <a:prstGeom prst="rect">
            <a:avLst/>
          </a:prstGeom>
          <a:noFill/>
        </p:spPr>
        <p:txBody>
          <a:bodyPr wrap="square" rtlCol="0">
            <a:spAutoFit/>
          </a:bodyPr>
          <a:lstStyle/>
          <a:p>
            <a:r>
              <a:rPr lang="en-US" sz="7000" dirty="0">
                <a:solidFill>
                  <a:srgbClr val="FFFFFF"/>
                </a:solidFill>
                <a:latin typeface="Futura Hv" panose="020B0702020204020204" pitchFamily="34" charset="0"/>
              </a:rPr>
              <a:t>4 of the 400</a:t>
            </a:r>
          </a:p>
        </p:txBody>
      </p:sp>
      <p:sp>
        <p:nvSpPr>
          <p:cNvPr id="6" name="TextBox 5"/>
          <p:cNvSpPr txBox="1"/>
          <p:nvPr/>
        </p:nvSpPr>
        <p:spPr>
          <a:xfrm>
            <a:off x="4112153" y="881980"/>
            <a:ext cx="5145741" cy="754053"/>
          </a:xfrm>
          <a:prstGeom prst="rect">
            <a:avLst/>
          </a:prstGeom>
          <a:noFill/>
        </p:spPr>
        <p:txBody>
          <a:bodyPr wrap="square" rtlCol="0">
            <a:spAutoFit/>
          </a:bodyPr>
          <a:lstStyle/>
          <a:p>
            <a:r>
              <a:rPr lang="en-US" sz="4300" dirty="0">
                <a:solidFill>
                  <a:srgbClr val="FFFFFF"/>
                </a:solidFill>
                <a:latin typeface="Futura Hv" panose="020B0702020204020204" pitchFamily="34" charset="0"/>
              </a:rPr>
              <a:t>1</a:t>
            </a:r>
            <a:r>
              <a:rPr lang="en-US" sz="4300" baseline="30000" dirty="0">
                <a:solidFill>
                  <a:srgbClr val="FFFFFF"/>
                </a:solidFill>
                <a:latin typeface="Futura Hv" panose="020B0702020204020204" pitchFamily="34" charset="0"/>
              </a:rPr>
              <a:t>st</a:t>
            </a:r>
            <a:r>
              <a:rPr lang="en-US" sz="4300" dirty="0">
                <a:solidFill>
                  <a:srgbClr val="FFFFFF"/>
                </a:solidFill>
                <a:latin typeface="Futura Hv" panose="020B0702020204020204" pitchFamily="34" charset="0"/>
              </a:rPr>
              <a:t> Rule Talk @ GDC</a:t>
            </a:r>
          </a:p>
        </p:txBody>
      </p:sp>
      <p:sp>
        <p:nvSpPr>
          <p:cNvPr id="7" name="TextBox 6"/>
          <p:cNvSpPr txBox="1"/>
          <p:nvPr/>
        </p:nvSpPr>
        <p:spPr>
          <a:xfrm>
            <a:off x="4290647" y="-158256"/>
            <a:ext cx="4958857" cy="907941"/>
          </a:xfrm>
          <a:prstGeom prst="rect">
            <a:avLst/>
          </a:prstGeom>
          <a:noFill/>
        </p:spPr>
        <p:txBody>
          <a:bodyPr wrap="square" rtlCol="0">
            <a:spAutoFit/>
          </a:bodyPr>
          <a:lstStyle/>
          <a:p>
            <a:r>
              <a:rPr lang="en-US" sz="5300" dirty="0">
                <a:solidFill>
                  <a:srgbClr val="66FFFF"/>
                </a:solidFill>
                <a:latin typeface="Futura Hv" panose="020B0702020204020204" pitchFamily="34" charset="0"/>
              </a:rPr>
              <a:t>QUICK HISTORY</a:t>
            </a:r>
          </a:p>
        </p:txBody>
      </p:sp>
    </p:spTree>
    <p:extLst>
      <p:ext uri="{BB962C8B-B14F-4D97-AF65-F5344CB8AC3E}">
        <p14:creationId xmlns:p14="http://schemas.microsoft.com/office/powerpoint/2010/main" val="71113563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90647" y="-158256"/>
            <a:ext cx="4958857" cy="907941"/>
          </a:xfrm>
          <a:prstGeom prst="rect">
            <a:avLst/>
          </a:prstGeom>
          <a:noFill/>
        </p:spPr>
        <p:txBody>
          <a:bodyPr wrap="square" rtlCol="0">
            <a:spAutoFit/>
          </a:bodyPr>
          <a:lstStyle/>
          <a:p>
            <a:r>
              <a:rPr lang="en-US" sz="5300" dirty="0">
                <a:solidFill>
                  <a:srgbClr val="66FFFF"/>
                </a:solidFill>
                <a:latin typeface="Futura Hv" panose="020B0702020204020204" pitchFamily="34" charset="0"/>
              </a:rPr>
              <a:t>QUICK HISTORY</a:t>
            </a: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281" y="1014287"/>
            <a:ext cx="2941320" cy="3562350"/>
          </a:xfrm>
          <a:prstGeom prst="rect">
            <a:avLst/>
          </a:prstGeom>
        </p:spPr>
      </p:pic>
    </p:spTree>
    <p:extLst>
      <p:ext uri="{BB962C8B-B14F-4D97-AF65-F5344CB8AC3E}">
        <p14:creationId xmlns:p14="http://schemas.microsoft.com/office/powerpoint/2010/main" val="11558007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90647" y="-158256"/>
            <a:ext cx="4958857" cy="907941"/>
          </a:xfrm>
          <a:prstGeom prst="rect">
            <a:avLst/>
          </a:prstGeom>
          <a:noFill/>
        </p:spPr>
        <p:txBody>
          <a:bodyPr wrap="square" rtlCol="0">
            <a:spAutoFit/>
          </a:bodyPr>
          <a:lstStyle/>
          <a:p>
            <a:r>
              <a:rPr lang="en-US" sz="5300" dirty="0">
                <a:solidFill>
                  <a:srgbClr val="66FFFF"/>
                </a:solidFill>
                <a:latin typeface="Futura Hv" panose="020B0702020204020204" pitchFamily="34" charset="0"/>
              </a:rPr>
              <a:t>QUICK HISTORY</a:t>
            </a: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281" y="1014287"/>
            <a:ext cx="2941320" cy="3562350"/>
          </a:xfrm>
          <a:prstGeom prst="rect">
            <a:avLst/>
          </a:prstGeom>
        </p:spPr>
      </p:pic>
      <p:sp>
        <p:nvSpPr>
          <p:cNvPr id="6" name="Rectangle 5"/>
          <p:cNvSpPr/>
          <p:nvPr/>
        </p:nvSpPr>
        <p:spPr>
          <a:xfrm>
            <a:off x="4290646" y="648785"/>
            <a:ext cx="4853353" cy="746358"/>
          </a:xfrm>
          <a:prstGeom prst="rect">
            <a:avLst/>
          </a:prstGeom>
        </p:spPr>
        <p:txBody>
          <a:bodyPr wrap="square">
            <a:spAutoFit/>
          </a:bodyPr>
          <a:lstStyle/>
          <a:p>
            <a:r>
              <a:rPr lang="en-US" sz="4250" dirty="0">
                <a:solidFill>
                  <a:srgbClr val="FFFFFF"/>
                </a:solidFill>
                <a:latin typeface="Futura Hv" panose="020B0702020204020204" pitchFamily="34" charset="0"/>
              </a:rPr>
              <a:t>arts have their rules</a:t>
            </a:r>
          </a:p>
        </p:txBody>
      </p:sp>
    </p:spTree>
    <p:extLst>
      <p:ext uri="{BB962C8B-B14F-4D97-AF65-F5344CB8AC3E}">
        <p14:creationId xmlns:p14="http://schemas.microsoft.com/office/powerpoint/2010/main" val="140693783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90647" y="-158256"/>
            <a:ext cx="4958857" cy="907941"/>
          </a:xfrm>
          <a:prstGeom prst="rect">
            <a:avLst/>
          </a:prstGeom>
          <a:noFill/>
        </p:spPr>
        <p:txBody>
          <a:bodyPr wrap="square" rtlCol="0">
            <a:spAutoFit/>
          </a:bodyPr>
          <a:lstStyle/>
          <a:p>
            <a:r>
              <a:rPr lang="en-US" sz="5300" dirty="0">
                <a:solidFill>
                  <a:srgbClr val="66FFFF"/>
                </a:solidFill>
                <a:latin typeface="Futura Hv" panose="020B0702020204020204" pitchFamily="34" charset="0"/>
              </a:rPr>
              <a:t>QUICK HISTORY</a:t>
            </a: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281" y="1014287"/>
            <a:ext cx="2941320" cy="3562350"/>
          </a:xfrm>
          <a:prstGeom prst="rect">
            <a:avLst/>
          </a:prstGeom>
        </p:spPr>
      </p:pic>
      <p:sp>
        <p:nvSpPr>
          <p:cNvPr id="7" name="Rectangle 6"/>
          <p:cNvSpPr/>
          <p:nvPr/>
        </p:nvSpPr>
        <p:spPr>
          <a:xfrm>
            <a:off x="4290646" y="648785"/>
            <a:ext cx="4853353" cy="746358"/>
          </a:xfrm>
          <a:prstGeom prst="rect">
            <a:avLst/>
          </a:prstGeom>
        </p:spPr>
        <p:txBody>
          <a:bodyPr wrap="square">
            <a:spAutoFit/>
          </a:bodyPr>
          <a:lstStyle/>
          <a:p>
            <a:r>
              <a:rPr lang="en-US" sz="4250" dirty="0">
                <a:solidFill>
                  <a:srgbClr val="FFFFFF"/>
                </a:solidFill>
                <a:latin typeface="Futura Hv" panose="020B0702020204020204" pitchFamily="34" charset="0"/>
              </a:rPr>
              <a:t>arts have their rules</a:t>
            </a:r>
          </a:p>
        </p:txBody>
      </p:sp>
      <p:sp>
        <p:nvSpPr>
          <p:cNvPr id="10" name="Rectangle 9"/>
          <p:cNvSpPr/>
          <p:nvPr/>
        </p:nvSpPr>
        <p:spPr>
          <a:xfrm>
            <a:off x="4290645" y="1225038"/>
            <a:ext cx="5163748" cy="723275"/>
          </a:xfrm>
          <a:prstGeom prst="rect">
            <a:avLst/>
          </a:prstGeom>
        </p:spPr>
        <p:txBody>
          <a:bodyPr wrap="square">
            <a:spAutoFit/>
          </a:bodyPr>
          <a:lstStyle/>
          <a:p>
            <a:r>
              <a:rPr lang="en-US" sz="4050" dirty="0">
                <a:solidFill>
                  <a:srgbClr val="FFFFFF"/>
                </a:solidFill>
                <a:latin typeface="Futura Hv" panose="020B0702020204020204" pitchFamily="34" charset="0"/>
              </a:rPr>
              <a:t>most artists use them</a:t>
            </a:r>
          </a:p>
        </p:txBody>
      </p:sp>
    </p:spTree>
    <p:extLst>
      <p:ext uri="{BB962C8B-B14F-4D97-AF65-F5344CB8AC3E}">
        <p14:creationId xmlns:p14="http://schemas.microsoft.com/office/powerpoint/2010/main" val="41270061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14300" y="458033"/>
            <a:ext cx="89154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9000" b="1" dirty="0" smtClean="0">
                <a:solidFill>
                  <a:srgbClr val="FFFFFF"/>
                </a:solidFill>
                <a:latin typeface="Rockwell Extra Bold" panose="02060903040505020403" pitchFamily="18" charset="0"/>
              </a:rPr>
              <a:t>EVERYTHING</a:t>
            </a:r>
          </a:p>
          <a:p>
            <a:pPr algn="ctr" eaLnBrk="1" hangingPunct="1"/>
            <a:r>
              <a:rPr kumimoji="0" lang="en-US" altLang="en-US" sz="9000" b="1" dirty="0" smtClean="0">
                <a:solidFill>
                  <a:srgbClr val="FFFFFF"/>
                </a:solidFill>
                <a:latin typeface="Rockwell Extra Bold" panose="02060903040505020403" pitchFamily="18" charset="0"/>
                <a:ea typeface="+mn-ea"/>
              </a:rPr>
              <a:t>   </a:t>
            </a:r>
          </a:p>
          <a:p>
            <a:pPr algn="ctr" eaLnBrk="1" hangingPunct="1"/>
            <a:r>
              <a:rPr kumimoji="0" lang="en-US" altLang="en-US" sz="9000" b="1" dirty="0" smtClean="0">
                <a:solidFill>
                  <a:srgbClr val="FFFFFF"/>
                </a:solidFill>
                <a:latin typeface="Rockwell Extra Bold" panose="02060903040505020403" pitchFamily="18" charset="0"/>
                <a:ea typeface="+mn-ea"/>
              </a:rPr>
              <a:t>   </a:t>
            </a:r>
          </a:p>
        </p:txBody>
      </p:sp>
    </p:spTree>
    <p:extLst>
      <p:ext uri="{BB962C8B-B14F-4D97-AF65-F5344CB8AC3E}">
        <p14:creationId xmlns:p14="http://schemas.microsoft.com/office/powerpoint/2010/main" val="391574197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3700" y="248477"/>
            <a:ext cx="2663190" cy="4328160"/>
          </a:xfrm>
          <a:prstGeom prst="rect">
            <a:avLst/>
          </a:prstGeom>
        </p:spPr>
      </p:pic>
      <p:sp>
        <p:nvSpPr>
          <p:cNvPr id="5" name="TextBox 4"/>
          <p:cNvSpPr txBox="1"/>
          <p:nvPr/>
        </p:nvSpPr>
        <p:spPr>
          <a:xfrm>
            <a:off x="4290647" y="-158256"/>
            <a:ext cx="4958857" cy="907941"/>
          </a:xfrm>
          <a:prstGeom prst="rect">
            <a:avLst/>
          </a:prstGeom>
          <a:noFill/>
        </p:spPr>
        <p:txBody>
          <a:bodyPr wrap="square" rtlCol="0">
            <a:spAutoFit/>
          </a:bodyPr>
          <a:lstStyle/>
          <a:p>
            <a:r>
              <a:rPr lang="en-US" sz="5300" dirty="0">
                <a:solidFill>
                  <a:srgbClr val="66FFFF"/>
                </a:solidFill>
                <a:latin typeface="Futura Hv" panose="020B0702020204020204" pitchFamily="34" charset="0"/>
              </a:rPr>
              <a:t>QUICK HISTORY</a:t>
            </a:r>
          </a:p>
        </p:txBody>
      </p:sp>
      <p:sp>
        <p:nvSpPr>
          <p:cNvPr id="3" name="TextBox 2"/>
          <p:cNvSpPr txBox="1"/>
          <p:nvPr/>
        </p:nvSpPr>
        <p:spPr>
          <a:xfrm>
            <a:off x="4290647" y="2881101"/>
            <a:ext cx="5040739" cy="1007968"/>
          </a:xfrm>
          <a:prstGeom prst="rect">
            <a:avLst/>
          </a:prstGeom>
          <a:noFill/>
        </p:spPr>
        <p:txBody>
          <a:bodyPr wrap="none" rtlCol="0">
            <a:spAutoFit/>
          </a:bodyPr>
          <a:lstStyle/>
          <a:p>
            <a:r>
              <a:rPr lang="en-US" sz="2900" dirty="0">
                <a:solidFill>
                  <a:srgbClr val="FFFFFF"/>
                </a:solidFill>
                <a:latin typeface="Futura Hv" panose="020B0702020204020204" pitchFamily="34" charset="0"/>
              </a:rPr>
              <a:t>but I noticed game designers </a:t>
            </a:r>
          </a:p>
          <a:p>
            <a:r>
              <a:rPr lang="en-US" sz="2900" i="1" dirty="0">
                <a:solidFill>
                  <a:srgbClr val="FFFFFF"/>
                </a:solidFill>
                <a:latin typeface="Futura Hv" panose="020B0702020204020204" pitchFamily="34" charset="0"/>
              </a:rPr>
              <a:t>DID NOT   </a:t>
            </a:r>
            <a:r>
              <a:rPr lang="en-US" dirty="0">
                <a:solidFill>
                  <a:srgbClr val="FFFFFF"/>
                </a:solidFill>
                <a:latin typeface="Futura Hv" panose="020B0702020204020204" pitchFamily="34" charset="0"/>
              </a:rPr>
              <a:t>(seem to, anyway)</a:t>
            </a:r>
          </a:p>
        </p:txBody>
      </p:sp>
      <p:sp>
        <p:nvSpPr>
          <p:cNvPr id="4" name="Rectangle 3"/>
          <p:cNvSpPr/>
          <p:nvPr/>
        </p:nvSpPr>
        <p:spPr>
          <a:xfrm>
            <a:off x="4290646" y="648785"/>
            <a:ext cx="4853353" cy="746358"/>
          </a:xfrm>
          <a:prstGeom prst="rect">
            <a:avLst/>
          </a:prstGeom>
        </p:spPr>
        <p:txBody>
          <a:bodyPr wrap="square">
            <a:spAutoFit/>
          </a:bodyPr>
          <a:lstStyle/>
          <a:p>
            <a:r>
              <a:rPr lang="en-US" sz="4250" dirty="0">
                <a:solidFill>
                  <a:srgbClr val="FFFFFF"/>
                </a:solidFill>
                <a:latin typeface="Futura Hv" panose="020B0702020204020204" pitchFamily="34" charset="0"/>
              </a:rPr>
              <a:t>arts have their rules</a:t>
            </a:r>
          </a:p>
        </p:txBody>
      </p:sp>
      <p:sp>
        <p:nvSpPr>
          <p:cNvPr id="6" name="Rectangle 5"/>
          <p:cNvSpPr/>
          <p:nvPr/>
        </p:nvSpPr>
        <p:spPr>
          <a:xfrm>
            <a:off x="4290645" y="1225038"/>
            <a:ext cx="5163748" cy="723275"/>
          </a:xfrm>
          <a:prstGeom prst="rect">
            <a:avLst/>
          </a:prstGeom>
        </p:spPr>
        <p:txBody>
          <a:bodyPr wrap="square">
            <a:spAutoFit/>
          </a:bodyPr>
          <a:lstStyle/>
          <a:p>
            <a:r>
              <a:rPr lang="en-US" sz="4050" dirty="0">
                <a:solidFill>
                  <a:srgbClr val="FFFFFF"/>
                </a:solidFill>
                <a:latin typeface="Futura Hv" panose="020B0702020204020204" pitchFamily="34" charset="0"/>
              </a:rPr>
              <a:t>most artists use them</a:t>
            </a:r>
          </a:p>
        </p:txBody>
      </p:sp>
    </p:spTree>
    <p:extLst>
      <p:ext uri="{BB962C8B-B14F-4D97-AF65-F5344CB8AC3E}">
        <p14:creationId xmlns:p14="http://schemas.microsoft.com/office/powerpoint/2010/main" val="3365845926"/>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277" y="1014287"/>
            <a:ext cx="2941320" cy="3562350"/>
          </a:xfrm>
          <a:prstGeom prst="rect">
            <a:avLst/>
          </a:prstGeom>
        </p:spPr>
      </p:pic>
      <p:sp>
        <p:nvSpPr>
          <p:cNvPr id="5" name="TextBox 4"/>
          <p:cNvSpPr txBox="1"/>
          <p:nvPr/>
        </p:nvSpPr>
        <p:spPr>
          <a:xfrm>
            <a:off x="4290647" y="-158256"/>
            <a:ext cx="4958857" cy="907941"/>
          </a:xfrm>
          <a:prstGeom prst="rect">
            <a:avLst/>
          </a:prstGeom>
          <a:noFill/>
        </p:spPr>
        <p:txBody>
          <a:bodyPr wrap="square" rtlCol="0">
            <a:spAutoFit/>
          </a:bodyPr>
          <a:lstStyle/>
          <a:p>
            <a:r>
              <a:rPr lang="en-US" sz="5300" dirty="0">
                <a:solidFill>
                  <a:srgbClr val="66FFFF"/>
                </a:solidFill>
                <a:latin typeface="Futura Hv" panose="020B0702020204020204" pitchFamily="34" charset="0"/>
              </a:rPr>
              <a:t>QUICK HISTORY</a:t>
            </a:r>
          </a:p>
        </p:txBody>
      </p:sp>
    </p:spTree>
    <p:extLst>
      <p:ext uri="{BB962C8B-B14F-4D97-AF65-F5344CB8AC3E}">
        <p14:creationId xmlns:p14="http://schemas.microsoft.com/office/powerpoint/2010/main" val="3671773931"/>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90647" y="-158256"/>
            <a:ext cx="4958857" cy="907941"/>
          </a:xfrm>
          <a:prstGeom prst="rect">
            <a:avLst/>
          </a:prstGeom>
          <a:noFill/>
        </p:spPr>
        <p:txBody>
          <a:bodyPr wrap="square" rtlCol="0">
            <a:spAutoFit/>
          </a:bodyPr>
          <a:lstStyle/>
          <a:p>
            <a:r>
              <a:rPr lang="en-US" sz="5300" dirty="0">
                <a:solidFill>
                  <a:srgbClr val="66FFFF"/>
                </a:solidFill>
                <a:latin typeface="Futura Hv" panose="020B0702020204020204" pitchFamily="34" charset="0"/>
              </a:rPr>
              <a:t>QUICK HISTORY</a:t>
            </a:r>
          </a:p>
        </p:txBody>
      </p:sp>
      <p:sp>
        <p:nvSpPr>
          <p:cNvPr id="8" name="Rectangle 7"/>
          <p:cNvSpPr/>
          <p:nvPr/>
        </p:nvSpPr>
        <p:spPr>
          <a:xfrm>
            <a:off x="4299437" y="669040"/>
            <a:ext cx="4853353" cy="715581"/>
          </a:xfrm>
          <a:prstGeom prst="rect">
            <a:avLst/>
          </a:prstGeom>
        </p:spPr>
        <p:txBody>
          <a:bodyPr wrap="square">
            <a:spAutoFit/>
          </a:bodyPr>
          <a:lstStyle/>
          <a:p>
            <a:r>
              <a:rPr lang="en-US" sz="4050" dirty="0">
                <a:solidFill>
                  <a:srgbClr val="FFFFFF"/>
                </a:solidFill>
                <a:latin typeface="Futura Hv" panose="020B0702020204020204" pitchFamily="34" charset="0"/>
              </a:rPr>
              <a:t>games too new?</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8227" y="117937"/>
            <a:ext cx="2798064" cy="4457869"/>
          </a:xfrm>
          <a:prstGeom prst="rect">
            <a:avLst/>
          </a:prstGeom>
        </p:spPr>
      </p:pic>
    </p:spTree>
    <p:extLst>
      <p:ext uri="{BB962C8B-B14F-4D97-AF65-F5344CB8AC3E}">
        <p14:creationId xmlns:p14="http://schemas.microsoft.com/office/powerpoint/2010/main" val="395141557"/>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90647" y="-158256"/>
            <a:ext cx="4958857" cy="907941"/>
          </a:xfrm>
          <a:prstGeom prst="rect">
            <a:avLst/>
          </a:prstGeom>
          <a:noFill/>
        </p:spPr>
        <p:txBody>
          <a:bodyPr wrap="square" rtlCol="0">
            <a:spAutoFit/>
          </a:bodyPr>
          <a:lstStyle/>
          <a:p>
            <a:r>
              <a:rPr lang="en-US" sz="5300" dirty="0">
                <a:solidFill>
                  <a:srgbClr val="66FFFF"/>
                </a:solidFill>
                <a:latin typeface="Futura Hv" panose="020B0702020204020204" pitchFamily="34" charset="0"/>
              </a:rPr>
              <a:t>QUICK HISTORY</a:t>
            </a:r>
          </a:p>
        </p:txBody>
      </p:sp>
      <p:sp>
        <p:nvSpPr>
          <p:cNvPr id="6" name="Rectangle 5"/>
          <p:cNvSpPr/>
          <p:nvPr/>
        </p:nvSpPr>
        <p:spPr>
          <a:xfrm>
            <a:off x="4290648" y="1402794"/>
            <a:ext cx="4747847" cy="715581"/>
          </a:xfrm>
          <a:prstGeom prst="rect">
            <a:avLst/>
          </a:prstGeom>
        </p:spPr>
        <p:txBody>
          <a:bodyPr wrap="square">
            <a:spAutoFit/>
          </a:bodyPr>
          <a:lstStyle/>
          <a:p>
            <a:r>
              <a:rPr lang="en-US" sz="4050" dirty="0">
                <a:solidFill>
                  <a:srgbClr val="FFFFFF"/>
                </a:solidFill>
                <a:latin typeface="Futura Hv" panose="020B0702020204020204" pitchFamily="34" charset="0"/>
              </a:rPr>
              <a:t>formal principles?</a:t>
            </a:r>
          </a:p>
        </p:txBody>
      </p:sp>
      <p:sp>
        <p:nvSpPr>
          <p:cNvPr id="8" name="Rectangle 7"/>
          <p:cNvSpPr/>
          <p:nvPr/>
        </p:nvSpPr>
        <p:spPr>
          <a:xfrm>
            <a:off x="4299437" y="669040"/>
            <a:ext cx="4853353" cy="715581"/>
          </a:xfrm>
          <a:prstGeom prst="rect">
            <a:avLst/>
          </a:prstGeom>
        </p:spPr>
        <p:txBody>
          <a:bodyPr wrap="square">
            <a:spAutoFit/>
          </a:bodyPr>
          <a:lstStyle/>
          <a:p>
            <a:r>
              <a:rPr lang="en-US" sz="4050" dirty="0">
                <a:solidFill>
                  <a:srgbClr val="FFFFFF"/>
                </a:solidFill>
                <a:latin typeface="Futura Hv" panose="020B0702020204020204" pitchFamily="34" charset="0"/>
              </a:rPr>
              <a:t>games too new?</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8227" y="117937"/>
            <a:ext cx="2798064" cy="4457869"/>
          </a:xfrm>
          <a:prstGeom prst="rect">
            <a:avLst/>
          </a:prstGeom>
        </p:spPr>
      </p:pic>
    </p:spTree>
    <p:extLst>
      <p:ext uri="{BB962C8B-B14F-4D97-AF65-F5344CB8AC3E}">
        <p14:creationId xmlns:p14="http://schemas.microsoft.com/office/powerpoint/2010/main" val="428463961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90647" y="-158256"/>
            <a:ext cx="4958857" cy="907941"/>
          </a:xfrm>
          <a:prstGeom prst="rect">
            <a:avLst/>
          </a:prstGeom>
          <a:noFill/>
        </p:spPr>
        <p:txBody>
          <a:bodyPr wrap="square" rtlCol="0">
            <a:spAutoFit/>
          </a:bodyPr>
          <a:lstStyle/>
          <a:p>
            <a:r>
              <a:rPr lang="en-US" sz="5300" dirty="0">
                <a:solidFill>
                  <a:srgbClr val="66FFFF"/>
                </a:solidFill>
                <a:latin typeface="Futura Hv" panose="020B0702020204020204" pitchFamily="34" charset="0"/>
              </a:rPr>
              <a:t>QUICK HISTORY</a:t>
            </a:r>
          </a:p>
        </p:txBody>
      </p:sp>
      <p:sp>
        <p:nvSpPr>
          <p:cNvPr id="6" name="Rectangle 5"/>
          <p:cNvSpPr/>
          <p:nvPr/>
        </p:nvSpPr>
        <p:spPr>
          <a:xfrm>
            <a:off x="4290648" y="1402794"/>
            <a:ext cx="4747847" cy="715581"/>
          </a:xfrm>
          <a:prstGeom prst="rect">
            <a:avLst/>
          </a:prstGeom>
        </p:spPr>
        <p:txBody>
          <a:bodyPr wrap="square">
            <a:spAutoFit/>
          </a:bodyPr>
          <a:lstStyle/>
          <a:p>
            <a:r>
              <a:rPr lang="en-US" sz="4050" dirty="0">
                <a:solidFill>
                  <a:srgbClr val="FFFFFF"/>
                </a:solidFill>
                <a:latin typeface="Futura Hv" panose="020B0702020204020204" pitchFamily="34" charset="0"/>
              </a:rPr>
              <a:t>formal principles?</a:t>
            </a:r>
          </a:p>
        </p:txBody>
      </p:sp>
      <p:sp>
        <p:nvSpPr>
          <p:cNvPr id="7" name="Rectangle 6"/>
          <p:cNvSpPr/>
          <p:nvPr/>
        </p:nvSpPr>
        <p:spPr>
          <a:xfrm>
            <a:off x="4299439" y="2187873"/>
            <a:ext cx="4853353" cy="715581"/>
          </a:xfrm>
          <a:prstGeom prst="rect">
            <a:avLst/>
          </a:prstGeom>
        </p:spPr>
        <p:txBody>
          <a:bodyPr wrap="square">
            <a:spAutoFit/>
          </a:bodyPr>
          <a:lstStyle/>
          <a:p>
            <a:r>
              <a:rPr lang="en-US" sz="4050" dirty="0">
                <a:solidFill>
                  <a:srgbClr val="FFFFFF"/>
                </a:solidFill>
                <a:latin typeface="Futura Hv" panose="020B0702020204020204" pitchFamily="34" charset="0"/>
              </a:rPr>
              <a:t>rules be damned?</a:t>
            </a:r>
          </a:p>
        </p:txBody>
      </p:sp>
      <p:sp>
        <p:nvSpPr>
          <p:cNvPr id="8" name="Rectangle 7"/>
          <p:cNvSpPr/>
          <p:nvPr/>
        </p:nvSpPr>
        <p:spPr>
          <a:xfrm>
            <a:off x="4299437" y="669040"/>
            <a:ext cx="4853353" cy="715581"/>
          </a:xfrm>
          <a:prstGeom prst="rect">
            <a:avLst/>
          </a:prstGeom>
        </p:spPr>
        <p:txBody>
          <a:bodyPr wrap="square">
            <a:spAutoFit/>
          </a:bodyPr>
          <a:lstStyle/>
          <a:p>
            <a:r>
              <a:rPr lang="en-US" sz="4050" dirty="0">
                <a:solidFill>
                  <a:srgbClr val="FFFFFF"/>
                </a:solidFill>
                <a:latin typeface="Futura Hv" panose="020B0702020204020204" pitchFamily="34" charset="0"/>
              </a:rPr>
              <a:t>games too new?</a:t>
            </a: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8227" y="117937"/>
            <a:ext cx="2798064" cy="4457869"/>
          </a:xfrm>
          <a:prstGeom prst="rect">
            <a:avLst/>
          </a:prstGeom>
        </p:spPr>
      </p:pic>
    </p:spTree>
    <p:extLst>
      <p:ext uri="{BB962C8B-B14F-4D97-AF65-F5344CB8AC3E}">
        <p14:creationId xmlns:p14="http://schemas.microsoft.com/office/powerpoint/2010/main" val="169335286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277" y="1014287"/>
            <a:ext cx="2941320" cy="3562350"/>
          </a:xfrm>
          <a:prstGeom prst="rect">
            <a:avLst/>
          </a:prstGeom>
        </p:spPr>
      </p:pic>
      <p:sp>
        <p:nvSpPr>
          <p:cNvPr id="5" name="TextBox 4"/>
          <p:cNvSpPr txBox="1"/>
          <p:nvPr/>
        </p:nvSpPr>
        <p:spPr>
          <a:xfrm>
            <a:off x="4290647" y="-158256"/>
            <a:ext cx="4958857" cy="907941"/>
          </a:xfrm>
          <a:prstGeom prst="rect">
            <a:avLst/>
          </a:prstGeom>
          <a:noFill/>
        </p:spPr>
        <p:txBody>
          <a:bodyPr wrap="square" rtlCol="0">
            <a:spAutoFit/>
          </a:bodyPr>
          <a:lstStyle/>
          <a:p>
            <a:r>
              <a:rPr lang="en-US" sz="5300" dirty="0">
                <a:solidFill>
                  <a:srgbClr val="66FFFF"/>
                </a:solidFill>
                <a:latin typeface="Futura Hv" panose="020B0702020204020204" pitchFamily="34" charset="0"/>
              </a:rPr>
              <a:t>QUICK HISTORY</a:t>
            </a:r>
          </a:p>
        </p:txBody>
      </p:sp>
    </p:spTree>
    <p:extLst>
      <p:ext uri="{BB962C8B-B14F-4D97-AF65-F5344CB8AC3E}">
        <p14:creationId xmlns:p14="http://schemas.microsoft.com/office/powerpoint/2010/main" val="3369724568"/>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277" y="1014287"/>
            <a:ext cx="2941320" cy="3562350"/>
          </a:xfrm>
          <a:prstGeom prst="rect">
            <a:avLst/>
          </a:prstGeom>
        </p:spPr>
      </p:pic>
      <p:sp>
        <p:nvSpPr>
          <p:cNvPr id="5" name="TextBox 4"/>
          <p:cNvSpPr txBox="1"/>
          <p:nvPr/>
        </p:nvSpPr>
        <p:spPr>
          <a:xfrm>
            <a:off x="4290647" y="-158256"/>
            <a:ext cx="4958857" cy="907941"/>
          </a:xfrm>
          <a:prstGeom prst="rect">
            <a:avLst/>
          </a:prstGeom>
          <a:noFill/>
        </p:spPr>
        <p:txBody>
          <a:bodyPr wrap="square" rtlCol="0">
            <a:spAutoFit/>
          </a:bodyPr>
          <a:lstStyle/>
          <a:p>
            <a:r>
              <a:rPr lang="en-US" sz="5300" dirty="0">
                <a:solidFill>
                  <a:srgbClr val="66FFFF"/>
                </a:solidFill>
                <a:latin typeface="Futura Hv" panose="020B0702020204020204" pitchFamily="34" charset="0"/>
              </a:rPr>
              <a:t>QUICK HISTORY</a:t>
            </a:r>
          </a:p>
        </p:txBody>
      </p:sp>
      <p:sp>
        <p:nvSpPr>
          <p:cNvPr id="4" name="Rectangle 3"/>
          <p:cNvSpPr/>
          <p:nvPr/>
        </p:nvSpPr>
        <p:spPr>
          <a:xfrm>
            <a:off x="4290646" y="617805"/>
            <a:ext cx="4853353" cy="746358"/>
          </a:xfrm>
          <a:prstGeom prst="rect">
            <a:avLst/>
          </a:prstGeom>
        </p:spPr>
        <p:txBody>
          <a:bodyPr wrap="square">
            <a:spAutoFit/>
          </a:bodyPr>
          <a:lstStyle/>
          <a:p>
            <a:r>
              <a:rPr lang="en-US" sz="4250" dirty="0">
                <a:solidFill>
                  <a:srgbClr val="FFFFFF"/>
                </a:solidFill>
                <a:latin typeface="Futura Hv" panose="020B0702020204020204" pitchFamily="34" charset="0"/>
              </a:rPr>
              <a:t>rules exist</a:t>
            </a:r>
          </a:p>
        </p:txBody>
      </p:sp>
    </p:spTree>
    <p:extLst>
      <p:ext uri="{BB962C8B-B14F-4D97-AF65-F5344CB8AC3E}">
        <p14:creationId xmlns:p14="http://schemas.microsoft.com/office/powerpoint/2010/main" val="106899626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8892" y="714517"/>
            <a:ext cx="2918460" cy="3863340"/>
          </a:xfrm>
          <a:prstGeom prst="rect">
            <a:avLst/>
          </a:prstGeom>
        </p:spPr>
      </p:pic>
      <p:sp>
        <p:nvSpPr>
          <p:cNvPr id="5" name="TextBox 4"/>
          <p:cNvSpPr txBox="1"/>
          <p:nvPr/>
        </p:nvSpPr>
        <p:spPr>
          <a:xfrm>
            <a:off x="4290647" y="-158256"/>
            <a:ext cx="4958857" cy="907941"/>
          </a:xfrm>
          <a:prstGeom prst="rect">
            <a:avLst/>
          </a:prstGeom>
          <a:noFill/>
        </p:spPr>
        <p:txBody>
          <a:bodyPr wrap="square" rtlCol="0">
            <a:spAutoFit/>
          </a:bodyPr>
          <a:lstStyle/>
          <a:p>
            <a:r>
              <a:rPr lang="en-US" sz="5300" dirty="0">
                <a:solidFill>
                  <a:srgbClr val="66FFFF"/>
                </a:solidFill>
                <a:latin typeface="Futura Hv" panose="020B0702020204020204" pitchFamily="34" charset="0"/>
              </a:rPr>
              <a:t>QUICK HISTORY</a:t>
            </a:r>
          </a:p>
        </p:txBody>
      </p:sp>
      <p:sp>
        <p:nvSpPr>
          <p:cNvPr id="4" name="Rectangle 3"/>
          <p:cNvSpPr/>
          <p:nvPr/>
        </p:nvSpPr>
        <p:spPr>
          <a:xfrm>
            <a:off x="4290646" y="617805"/>
            <a:ext cx="4853353" cy="746358"/>
          </a:xfrm>
          <a:prstGeom prst="rect">
            <a:avLst/>
          </a:prstGeom>
        </p:spPr>
        <p:txBody>
          <a:bodyPr wrap="square">
            <a:spAutoFit/>
          </a:bodyPr>
          <a:lstStyle/>
          <a:p>
            <a:r>
              <a:rPr lang="en-US" sz="4250" dirty="0">
                <a:solidFill>
                  <a:srgbClr val="FFFFFF"/>
                </a:solidFill>
                <a:latin typeface="Futura Hv" panose="020B0702020204020204" pitchFamily="34" charset="0"/>
              </a:rPr>
              <a:t>rules exist</a:t>
            </a:r>
          </a:p>
        </p:txBody>
      </p:sp>
      <p:sp>
        <p:nvSpPr>
          <p:cNvPr id="8" name="Rectangle 7"/>
          <p:cNvSpPr/>
          <p:nvPr/>
        </p:nvSpPr>
        <p:spPr>
          <a:xfrm>
            <a:off x="4299438" y="1388150"/>
            <a:ext cx="4853353" cy="715581"/>
          </a:xfrm>
          <a:prstGeom prst="rect">
            <a:avLst/>
          </a:prstGeom>
        </p:spPr>
        <p:txBody>
          <a:bodyPr wrap="square">
            <a:spAutoFit/>
          </a:bodyPr>
          <a:lstStyle/>
          <a:p>
            <a:r>
              <a:rPr lang="en-US" sz="4050" dirty="0">
                <a:solidFill>
                  <a:srgbClr val="FFFFFF"/>
                </a:solidFill>
                <a:latin typeface="Futura Hv" panose="020B0702020204020204" pitchFamily="34" charset="0"/>
              </a:rPr>
              <a:t>unstated</a:t>
            </a:r>
          </a:p>
        </p:txBody>
      </p:sp>
    </p:spTree>
    <p:extLst>
      <p:ext uri="{BB962C8B-B14F-4D97-AF65-F5344CB8AC3E}">
        <p14:creationId xmlns:p14="http://schemas.microsoft.com/office/powerpoint/2010/main" val="3842363415"/>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8892" y="714517"/>
            <a:ext cx="2918460" cy="3863340"/>
          </a:xfrm>
          <a:prstGeom prst="rect">
            <a:avLst/>
          </a:prstGeom>
        </p:spPr>
      </p:pic>
      <p:sp>
        <p:nvSpPr>
          <p:cNvPr id="5" name="TextBox 4"/>
          <p:cNvSpPr txBox="1"/>
          <p:nvPr/>
        </p:nvSpPr>
        <p:spPr>
          <a:xfrm>
            <a:off x="4290647" y="-158256"/>
            <a:ext cx="4958857" cy="907941"/>
          </a:xfrm>
          <a:prstGeom prst="rect">
            <a:avLst/>
          </a:prstGeom>
          <a:noFill/>
        </p:spPr>
        <p:txBody>
          <a:bodyPr wrap="square" rtlCol="0">
            <a:spAutoFit/>
          </a:bodyPr>
          <a:lstStyle/>
          <a:p>
            <a:r>
              <a:rPr lang="en-US" sz="5300" dirty="0">
                <a:solidFill>
                  <a:srgbClr val="66FFFF"/>
                </a:solidFill>
                <a:latin typeface="Futura Hv" panose="020B0702020204020204" pitchFamily="34" charset="0"/>
              </a:rPr>
              <a:t>QUICK HISTORY</a:t>
            </a:r>
          </a:p>
        </p:txBody>
      </p:sp>
      <p:sp>
        <p:nvSpPr>
          <p:cNvPr id="4" name="Rectangle 3"/>
          <p:cNvSpPr/>
          <p:nvPr/>
        </p:nvSpPr>
        <p:spPr>
          <a:xfrm>
            <a:off x="4290646" y="617805"/>
            <a:ext cx="4853353" cy="746358"/>
          </a:xfrm>
          <a:prstGeom prst="rect">
            <a:avLst/>
          </a:prstGeom>
        </p:spPr>
        <p:txBody>
          <a:bodyPr wrap="square">
            <a:spAutoFit/>
          </a:bodyPr>
          <a:lstStyle/>
          <a:p>
            <a:r>
              <a:rPr lang="en-US" sz="4250" dirty="0">
                <a:solidFill>
                  <a:srgbClr val="FFFFFF"/>
                </a:solidFill>
                <a:latin typeface="Futura Hv" panose="020B0702020204020204" pitchFamily="34" charset="0"/>
              </a:rPr>
              <a:t>rules exist</a:t>
            </a:r>
          </a:p>
        </p:txBody>
      </p:sp>
      <p:sp>
        <p:nvSpPr>
          <p:cNvPr id="6" name="Rectangle 5"/>
          <p:cNvSpPr/>
          <p:nvPr/>
        </p:nvSpPr>
        <p:spPr>
          <a:xfrm>
            <a:off x="4299037" y="2182247"/>
            <a:ext cx="4747847" cy="715581"/>
          </a:xfrm>
          <a:prstGeom prst="rect">
            <a:avLst/>
          </a:prstGeom>
        </p:spPr>
        <p:txBody>
          <a:bodyPr wrap="square">
            <a:spAutoFit/>
          </a:bodyPr>
          <a:lstStyle/>
          <a:p>
            <a:r>
              <a:rPr lang="en-US" sz="4050" dirty="0">
                <a:solidFill>
                  <a:srgbClr val="FFFFFF"/>
                </a:solidFill>
                <a:latin typeface="Futura Hv" panose="020B0702020204020204" pitchFamily="34" charset="0"/>
              </a:rPr>
              <a:t>unreliable !</a:t>
            </a:r>
          </a:p>
        </p:txBody>
      </p:sp>
      <p:sp>
        <p:nvSpPr>
          <p:cNvPr id="8" name="Rectangle 7"/>
          <p:cNvSpPr/>
          <p:nvPr/>
        </p:nvSpPr>
        <p:spPr>
          <a:xfrm>
            <a:off x="4299437" y="1388158"/>
            <a:ext cx="4853353" cy="715581"/>
          </a:xfrm>
          <a:prstGeom prst="rect">
            <a:avLst/>
          </a:prstGeom>
        </p:spPr>
        <p:txBody>
          <a:bodyPr wrap="square">
            <a:spAutoFit/>
          </a:bodyPr>
          <a:lstStyle/>
          <a:p>
            <a:r>
              <a:rPr lang="en-US" sz="4050" dirty="0">
                <a:solidFill>
                  <a:srgbClr val="FFFFFF"/>
                </a:solidFill>
                <a:latin typeface="Futura Hv" panose="020B0702020204020204" pitchFamily="34" charset="0"/>
              </a:rPr>
              <a:t>unstated</a:t>
            </a:r>
          </a:p>
        </p:txBody>
      </p:sp>
    </p:spTree>
    <p:extLst>
      <p:ext uri="{BB962C8B-B14F-4D97-AF65-F5344CB8AC3E}">
        <p14:creationId xmlns:p14="http://schemas.microsoft.com/office/powerpoint/2010/main" val="3973950833"/>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277" y="1014287"/>
            <a:ext cx="2941320" cy="3562350"/>
          </a:xfrm>
          <a:prstGeom prst="rect">
            <a:avLst/>
          </a:prstGeom>
        </p:spPr>
      </p:pic>
      <p:sp>
        <p:nvSpPr>
          <p:cNvPr id="5" name="TextBox 4"/>
          <p:cNvSpPr txBox="1"/>
          <p:nvPr/>
        </p:nvSpPr>
        <p:spPr>
          <a:xfrm>
            <a:off x="4290647" y="-158256"/>
            <a:ext cx="4958857" cy="907941"/>
          </a:xfrm>
          <a:prstGeom prst="rect">
            <a:avLst/>
          </a:prstGeom>
          <a:noFill/>
        </p:spPr>
        <p:txBody>
          <a:bodyPr wrap="square" rtlCol="0">
            <a:spAutoFit/>
          </a:bodyPr>
          <a:lstStyle/>
          <a:p>
            <a:r>
              <a:rPr lang="en-US" sz="5300" dirty="0">
                <a:solidFill>
                  <a:srgbClr val="66FFFF"/>
                </a:solidFill>
                <a:latin typeface="Futura Hv" panose="020B0702020204020204" pitchFamily="34" charset="0"/>
              </a:rPr>
              <a:t>QUICK HISTORY</a:t>
            </a:r>
          </a:p>
        </p:txBody>
      </p:sp>
    </p:spTree>
    <p:extLst>
      <p:ext uri="{BB962C8B-B14F-4D97-AF65-F5344CB8AC3E}">
        <p14:creationId xmlns:p14="http://schemas.microsoft.com/office/powerpoint/2010/main" val="1924146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14300" y="458033"/>
            <a:ext cx="89154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9000" b="1" dirty="0" smtClean="0">
                <a:solidFill>
                  <a:srgbClr val="FFFFFF"/>
                </a:solidFill>
                <a:latin typeface="Rockwell Extra Bold" panose="02060903040505020403" pitchFamily="18" charset="0"/>
              </a:rPr>
              <a:t>EVERYTHING</a:t>
            </a:r>
          </a:p>
          <a:p>
            <a:pPr algn="ctr" eaLnBrk="1" hangingPunct="1"/>
            <a:r>
              <a:rPr kumimoji="0" lang="en-US" altLang="en-US" sz="9000" b="1" dirty="0" smtClean="0">
                <a:solidFill>
                  <a:srgbClr val="FFFFFF"/>
                </a:solidFill>
                <a:latin typeface="Rockwell Extra Bold" panose="02060903040505020403" pitchFamily="18" charset="0"/>
                <a:ea typeface="+mn-ea"/>
              </a:rPr>
              <a:t>YOU KNOW</a:t>
            </a:r>
          </a:p>
          <a:p>
            <a:pPr algn="ctr" eaLnBrk="1" hangingPunct="1"/>
            <a:r>
              <a:rPr kumimoji="0" lang="en-US" altLang="en-US" sz="9000" b="1" dirty="0" smtClean="0">
                <a:solidFill>
                  <a:srgbClr val="FFFFFF"/>
                </a:solidFill>
                <a:latin typeface="Rockwell Extra Bold" panose="02060903040505020403" pitchFamily="18" charset="0"/>
                <a:ea typeface="+mn-ea"/>
              </a:rPr>
              <a:t>   </a:t>
            </a:r>
          </a:p>
        </p:txBody>
      </p:sp>
    </p:spTree>
    <p:extLst>
      <p:ext uri="{BB962C8B-B14F-4D97-AF65-F5344CB8AC3E}">
        <p14:creationId xmlns:p14="http://schemas.microsoft.com/office/powerpoint/2010/main" val="2843368616"/>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90647" y="-158256"/>
            <a:ext cx="4958857" cy="907941"/>
          </a:xfrm>
          <a:prstGeom prst="rect">
            <a:avLst/>
          </a:prstGeom>
          <a:noFill/>
        </p:spPr>
        <p:txBody>
          <a:bodyPr wrap="square" rtlCol="0">
            <a:spAutoFit/>
          </a:bodyPr>
          <a:lstStyle/>
          <a:p>
            <a:r>
              <a:rPr lang="en-US" sz="5300" dirty="0">
                <a:solidFill>
                  <a:srgbClr val="66FFFF"/>
                </a:solidFill>
                <a:latin typeface="Futura Hv" panose="020B0702020204020204" pitchFamily="34" charset="0"/>
              </a:rPr>
              <a:t>QUICK HISTORY</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4817" y="1014287"/>
            <a:ext cx="3192780" cy="3562350"/>
          </a:xfrm>
          <a:prstGeom prst="rect">
            <a:avLst/>
          </a:prstGeom>
        </p:spPr>
      </p:pic>
    </p:spTree>
    <p:extLst>
      <p:ext uri="{BB962C8B-B14F-4D97-AF65-F5344CB8AC3E}">
        <p14:creationId xmlns:p14="http://schemas.microsoft.com/office/powerpoint/2010/main" val="2833945799"/>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290647" y="-158256"/>
            <a:ext cx="4958857" cy="907941"/>
          </a:xfrm>
          <a:prstGeom prst="rect">
            <a:avLst/>
          </a:prstGeom>
          <a:noFill/>
        </p:spPr>
        <p:txBody>
          <a:bodyPr wrap="square" rtlCol="0">
            <a:spAutoFit/>
          </a:bodyPr>
          <a:lstStyle/>
          <a:p>
            <a:r>
              <a:rPr lang="en-US" sz="5300" dirty="0">
                <a:solidFill>
                  <a:srgbClr val="66FFFF"/>
                </a:solidFill>
                <a:latin typeface="Futura Hv" panose="020B0702020204020204" pitchFamily="34" charset="0"/>
              </a:rPr>
              <a:t>QUICK HISTORY</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4817" y="1014287"/>
            <a:ext cx="3192780" cy="3562350"/>
          </a:xfrm>
          <a:prstGeom prst="rect">
            <a:avLst/>
          </a:prstGeom>
        </p:spPr>
      </p:pic>
      <p:sp>
        <p:nvSpPr>
          <p:cNvPr id="9" name="Rectangle 8"/>
          <p:cNvSpPr/>
          <p:nvPr/>
        </p:nvSpPr>
        <p:spPr>
          <a:xfrm>
            <a:off x="4290646" y="648785"/>
            <a:ext cx="4853353" cy="1323439"/>
          </a:xfrm>
          <a:prstGeom prst="rect">
            <a:avLst/>
          </a:prstGeom>
        </p:spPr>
        <p:txBody>
          <a:bodyPr wrap="square">
            <a:spAutoFit/>
          </a:bodyPr>
          <a:lstStyle/>
          <a:p>
            <a:r>
              <a:rPr lang="en-US" sz="4000" dirty="0">
                <a:solidFill>
                  <a:srgbClr val="FFFFFF"/>
                </a:solidFill>
                <a:latin typeface="Futura Hv" panose="020B0702020204020204" pitchFamily="34" charset="0"/>
              </a:rPr>
              <a:t>we’re still identifying rules 16 years later !</a:t>
            </a:r>
          </a:p>
        </p:txBody>
      </p:sp>
    </p:spTree>
    <p:extLst>
      <p:ext uri="{BB962C8B-B14F-4D97-AF65-F5344CB8AC3E}">
        <p14:creationId xmlns:p14="http://schemas.microsoft.com/office/powerpoint/2010/main" val="4144821473"/>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4817" y="1014287"/>
            <a:ext cx="3192780" cy="3562350"/>
          </a:xfrm>
          <a:prstGeom prst="rect">
            <a:avLst/>
          </a:prstGeom>
        </p:spPr>
      </p:pic>
      <p:pic>
        <p:nvPicPr>
          <p:cNvPr id="7" name="Picture 6"/>
          <p:cNvPicPr>
            <a:picLocks noChangeAspect="1"/>
          </p:cNvPicPr>
          <p:nvPr/>
        </p:nvPicPr>
        <p:blipFill>
          <a:blip r:embed="rId4"/>
          <a:stretch>
            <a:fillRect/>
          </a:stretch>
        </p:blipFill>
        <p:spPr>
          <a:xfrm>
            <a:off x="4201267" y="4"/>
            <a:ext cx="6612784" cy="5143500"/>
          </a:xfrm>
          <a:prstGeom prst="rect">
            <a:avLst/>
          </a:prstGeom>
        </p:spPr>
      </p:pic>
    </p:spTree>
    <p:extLst>
      <p:ext uri="{BB962C8B-B14F-4D97-AF65-F5344CB8AC3E}">
        <p14:creationId xmlns:p14="http://schemas.microsoft.com/office/powerpoint/2010/main" val="331917012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277" y="1014287"/>
            <a:ext cx="2941320" cy="3562350"/>
          </a:xfrm>
          <a:prstGeom prst="rect">
            <a:avLst/>
          </a:prstGeom>
        </p:spPr>
      </p:pic>
    </p:spTree>
    <p:extLst>
      <p:ext uri="{BB962C8B-B14F-4D97-AF65-F5344CB8AC3E}">
        <p14:creationId xmlns:p14="http://schemas.microsoft.com/office/powerpoint/2010/main" val="209813851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277" y="1014287"/>
            <a:ext cx="2941320" cy="3562350"/>
          </a:xfrm>
          <a:prstGeom prst="rect">
            <a:avLst/>
          </a:prstGeom>
        </p:spPr>
      </p:pic>
      <p:sp>
        <p:nvSpPr>
          <p:cNvPr id="4" name="Rectangle 3"/>
          <p:cNvSpPr/>
          <p:nvPr/>
        </p:nvSpPr>
        <p:spPr>
          <a:xfrm>
            <a:off x="4668703" y="104181"/>
            <a:ext cx="4501670" cy="1200329"/>
          </a:xfrm>
          <a:prstGeom prst="rect">
            <a:avLst/>
          </a:prstGeom>
        </p:spPr>
        <p:txBody>
          <a:bodyPr wrap="square">
            <a:spAutoFit/>
          </a:bodyPr>
          <a:lstStyle/>
          <a:p>
            <a:r>
              <a:rPr lang="en-US" sz="3600">
                <a:solidFill>
                  <a:srgbClr val="FFFFFF"/>
                </a:solidFill>
                <a:latin typeface="Futura Hv" panose="020B0702020204020204" pitchFamily="34" charset="0"/>
              </a:rPr>
              <a:t>let the player turn the game off</a:t>
            </a: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85774" y="210455"/>
            <a:ext cx="482918" cy="511493"/>
          </a:xfrm>
          <a:prstGeom prst="rect">
            <a:avLst/>
          </a:prstGeom>
        </p:spPr>
      </p:pic>
    </p:spTree>
    <p:extLst>
      <p:ext uri="{BB962C8B-B14F-4D97-AF65-F5344CB8AC3E}">
        <p14:creationId xmlns:p14="http://schemas.microsoft.com/office/powerpoint/2010/main" val="3424565888"/>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277" y="1014287"/>
            <a:ext cx="2941320" cy="3562350"/>
          </a:xfrm>
          <a:prstGeom prst="rect">
            <a:avLst/>
          </a:prstGeom>
        </p:spPr>
      </p:pic>
      <p:sp>
        <p:nvSpPr>
          <p:cNvPr id="4" name="Rectangle 3"/>
          <p:cNvSpPr/>
          <p:nvPr/>
        </p:nvSpPr>
        <p:spPr>
          <a:xfrm>
            <a:off x="4668703" y="104181"/>
            <a:ext cx="4501670" cy="1200329"/>
          </a:xfrm>
          <a:prstGeom prst="rect">
            <a:avLst/>
          </a:prstGeom>
        </p:spPr>
        <p:txBody>
          <a:bodyPr wrap="square">
            <a:spAutoFit/>
          </a:bodyPr>
          <a:lstStyle/>
          <a:p>
            <a:pPr>
              <a:defRPr/>
            </a:pPr>
            <a:r>
              <a:rPr lang="en-US" sz="3600">
                <a:solidFill>
                  <a:srgbClr val="FFFFFF"/>
                </a:solidFill>
                <a:latin typeface="Futura Hv" panose="020B0702020204020204" pitchFamily="34" charset="0"/>
              </a:rPr>
              <a:t>let the player turn the game off</a:t>
            </a:r>
          </a:p>
        </p:txBody>
      </p:sp>
      <p:sp>
        <p:nvSpPr>
          <p:cNvPr id="6" name="Rectangle 5"/>
          <p:cNvSpPr/>
          <p:nvPr/>
        </p:nvSpPr>
        <p:spPr>
          <a:xfrm>
            <a:off x="4689225" y="1801847"/>
            <a:ext cx="4530975" cy="1138773"/>
          </a:xfrm>
          <a:prstGeom prst="rect">
            <a:avLst/>
          </a:prstGeom>
        </p:spPr>
        <p:txBody>
          <a:bodyPr wrap="square">
            <a:spAutoFit/>
          </a:bodyPr>
          <a:lstStyle/>
          <a:p>
            <a:pPr>
              <a:defRPr/>
            </a:pPr>
            <a:r>
              <a:rPr lang="en-US" sz="3400">
                <a:solidFill>
                  <a:srgbClr val="FFFFFF"/>
                </a:solidFill>
                <a:latin typeface="Futura Hv" panose="020B0702020204020204" pitchFamily="34" charset="0"/>
              </a:rPr>
              <a:t>add a small amount of randomness to AI calcs</a:t>
            </a: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85774" y="210455"/>
            <a:ext cx="482918" cy="511493"/>
          </a:xfrm>
          <a:prstGeom prst="rect">
            <a:avLst/>
          </a:prstGeom>
        </p:spPr>
      </p:pic>
      <p:pic>
        <p:nvPicPr>
          <p:cNvPr id="18" name="Picture 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79913" y="1881733"/>
            <a:ext cx="482918" cy="511493"/>
          </a:xfrm>
          <a:prstGeom prst="rect">
            <a:avLst/>
          </a:prstGeom>
        </p:spPr>
      </p:pic>
      <p:sp>
        <p:nvSpPr>
          <p:cNvPr id="9" name="Rectangle 8"/>
          <p:cNvSpPr/>
          <p:nvPr/>
        </p:nvSpPr>
        <p:spPr>
          <a:xfrm>
            <a:off x="4668706" y="3448929"/>
            <a:ext cx="4270140" cy="615553"/>
          </a:xfrm>
          <a:prstGeom prst="rect">
            <a:avLst/>
          </a:prstGeom>
        </p:spPr>
        <p:txBody>
          <a:bodyPr wrap="square">
            <a:spAutoFit/>
          </a:bodyPr>
          <a:lstStyle/>
          <a:p>
            <a:pPr>
              <a:defRPr/>
            </a:pPr>
            <a:endParaRPr lang="en-US" sz="3400" dirty="0">
              <a:solidFill>
                <a:srgbClr val="FFFFFF"/>
              </a:solidFill>
              <a:latin typeface="Futura Hv" panose="020B0702020204020204" pitchFamily="34" charset="0"/>
            </a:endParaRPr>
          </a:p>
        </p:txBody>
      </p:sp>
    </p:spTree>
    <p:extLst>
      <p:ext uri="{BB962C8B-B14F-4D97-AF65-F5344CB8AC3E}">
        <p14:creationId xmlns:p14="http://schemas.microsoft.com/office/powerpoint/2010/main" val="3227026753"/>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277" y="1014287"/>
            <a:ext cx="2941320" cy="3562350"/>
          </a:xfrm>
          <a:prstGeom prst="rect">
            <a:avLst/>
          </a:prstGeom>
        </p:spPr>
      </p:pic>
      <p:sp>
        <p:nvSpPr>
          <p:cNvPr id="4" name="Rectangle 3"/>
          <p:cNvSpPr/>
          <p:nvPr/>
        </p:nvSpPr>
        <p:spPr>
          <a:xfrm>
            <a:off x="4668703" y="104181"/>
            <a:ext cx="4501670" cy="1200329"/>
          </a:xfrm>
          <a:prstGeom prst="rect">
            <a:avLst/>
          </a:prstGeom>
        </p:spPr>
        <p:txBody>
          <a:bodyPr wrap="square">
            <a:spAutoFit/>
          </a:bodyPr>
          <a:lstStyle/>
          <a:p>
            <a:pPr>
              <a:defRPr/>
            </a:pPr>
            <a:r>
              <a:rPr lang="en-US" sz="3600">
                <a:solidFill>
                  <a:srgbClr val="FFFFFF"/>
                </a:solidFill>
                <a:latin typeface="Futura Hv" panose="020B0702020204020204" pitchFamily="34" charset="0"/>
              </a:rPr>
              <a:t>let the player turn the game off</a:t>
            </a:r>
          </a:p>
        </p:txBody>
      </p:sp>
      <p:sp>
        <p:nvSpPr>
          <p:cNvPr id="6" name="Rectangle 5"/>
          <p:cNvSpPr/>
          <p:nvPr/>
        </p:nvSpPr>
        <p:spPr>
          <a:xfrm>
            <a:off x="4689225" y="1801847"/>
            <a:ext cx="4530975" cy="1138773"/>
          </a:xfrm>
          <a:prstGeom prst="rect">
            <a:avLst/>
          </a:prstGeom>
        </p:spPr>
        <p:txBody>
          <a:bodyPr wrap="square">
            <a:spAutoFit/>
          </a:bodyPr>
          <a:lstStyle/>
          <a:p>
            <a:pPr>
              <a:defRPr/>
            </a:pPr>
            <a:r>
              <a:rPr lang="en-US" sz="3400">
                <a:solidFill>
                  <a:srgbClr val="FFFFFF"/>
                </a:solidFill>
                <a:latin typeface="Futura Hv" panose="020B0702020204020204" pitchFamily="34" charset="0"/>
              </a:rPr>
              <a:t>add a small amount of randomness to AI calcs</a:t>
            </a: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85774" y="210455"/>
            <a:ext cx="482918" cy="511493"/>
          </a:xfrm>
          <a:prstGeom prst="rect">
            <a:avLst/>
          </a:prstGeom>
        </p:spPr>
      </p:pic>
      <p:pic>
        <p:nvPicPr>
          <p:cNvPr id="18" name="Picture 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79913" y="1881733"/>
            <a:ext cx="482918" cy="511493"/>
          </a:xfrm>
          <a:prstGeom prst="rect">
            <a:avLst/>
          </a:prstGeom>
        </p:spPr>
      </p:pic>
      <p:sp>
        <p:nvSpPr>
          <p:cNvPr id="9" name="Rectangle 8"/>
          <p:cNvSpPr/>
          <p:nvPr/>
        </p:nvSpPr>
        <p:spPr>
          <a:xfrm>
            <a:off x="4668706" y="3448929"/>
            <a:ext cx="4270140" cy="1138773"/>
          </a:xfrm>
          <a:prstGeom prst="rect">
            <a:avLst/>
          </a:prstGeom>
        </p:spPr>
        <p:txBody>
          <a:bodyPr wrap="square">
            <a:spAutoFit/>
          </a:bodyPr>
          <a:lstStyle/>
          <a:p>
            <a:pPr>
              <a:defRPr/>
            </a:pPr>
            <a:r>
              <a:rPr lang="en-US" sz="3400">
                <a:solidFill>
                  <a:srgbClr val="FFFFFF"/>
                </a:solidFill>
                <a:latin typeface="Futura Hv" panose="020B0702020204020204" pitchFamily="34" charset="0"/>
              </a:rPr>
              <a:t>things that look alike should behave alike</a:t>
            </a:r>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79911" y="3531752"/>
            <a:ext cx="482918" cy="511493"/>
          </a:xfrm>
          <a:prstGeom prst="rect">
            <a:avLst/>
          </a:prstGeom>
        </p:spPr>
      </p:pic>
    </p:spTree>
    <p:extLst>
      <p:ext uri="{BB962C8B-B14F-4D97-AF65-F5344CB8AC3E}">
        <p14:creationId xmlns:p14="http://schemas.microsoft.com/office/powerpoint/2010/main" val="2776561211"/>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277" y="1014287"/>
            <a:ext cx="2941320" cy="3562350"/>
          </a:xfrm>
          <a:prstGeom prst="rect">
            <a:avLst/>
          </a:prstGeom>
        </p:spPr>
      </p:pic>
    </p:spTree>
    <p:extLst>
      <p:ext uri="{BB962C8B-B14F-4D97-AF65-F5344CB8AC3E}">
        <p14:creationId xmlns:p14="http://schemas.microsoft.com/office/powerpoint/2010/main" val="1705566022"/>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75195" y="-95670"/>
            <a:ext cx="3717216" cy="923330"/>
          </a:xfrm>
          <a:prstGeom prst="rect">
            <a:avLst/>
          </a:prstGeom>
          <a:noFill/>
        </p:spPr>
        <p:txBody>
          <a:bodyPr wrap="square" rtlCol="0">
            <a:spAutoFit/>
          </a:bodyPr>
          <a:lstStyle/>
          <a:p>
            <a:r>
              <a:rPr lang="en-US" sz="5400">
                <a:solidFill>
                  <a:srgbClr val="FFFFFF"/>
                </a:solidFill>
                <a:latin typeface="Futura Hv" panose="020B0702020204020204" pitchFamily="34" charset="0"/>
              </a:rPr>
              <a:t>good rules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4817" y="1014287"/>
            <a:ext cx="3192780" cy="3562350"/>
          </a:xfrm>
          <a:prstGeom prst="rect">
            <a:avLst/>
          </a:prstGeom>
        </p:spPr>
      </p:pic>
    </p:spTree>
    <p:extLst>
      <p:ext uri="{BB962C8B-B14F-4D97-AF65-F5344CB8AC3E}">
        <p14:creationId xmlns:p14="http://schemas.microsoft.com/office/powerpoint/2010/main" val="3473019734"/>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277" y="1014287"/>
            <a:ext cx="2941320" cy="3562350"/>
          </a:xfrm>
          <a:prstGeom prst="rect">
            <a:avLst/>
          </a:prstGeom>
        </p:spPr>
      </p:pic>
      <p:sp>
        <p:nvSpPr>
          <p:cNvPr id="3" name="TextBox 2"/>
          <p:cNvSpPr txBox="1"/>
          <p:nvPr/>
        </p:nvSpPr>
        <p:spPr>
          <a:xfrm>
            <a:off x="5875195" y="-95670"/>
            <a:ext cx="3717216" cy="923330"/>
          </a:xfrm>
          <a:prstGeom prst="rect">
            <a:avLst/>
          </a:prstGeom>
          <a:noFill/>
        </p:spPr>
        <p:txBody>
          <a:bodyPr wrap="square" rtlCol="0">
            <a:spAutoFit/>
          </a:bodyPr>
          <a:lstStyle/>
          <a:p>
            <a:r>
              <a:rPr lang="en-US" sz="5400">
                <a:solidFill>
                  <a:srgbClr val="FFFFFF"/>
                </a:solidFill>
                <a:latin typeface="Futura Hv" panose="020B0702020204020204" pitchFamily="34" charset="0"/>
              </a:rPr>
              <a:t>good rules</a:t>
            </a:r>
          </a:p>
        </p:txBody>
      </p:sp>
      <p:sp>
        <p:nvSpPr>
          <p:cNvPr id="5" name="TextBox 4"/>
          <p:cNvSpPr txBox="1"/>
          <p:nvPr/>
        </p:nvSpPr>
        <p:spPr>
          <a:xfrm>
            <a:off x="6165335" y="1022747"/>
            <a:ext cx="2635762" cy="707886"/>
          </a:xfrm>
          <a:prstGeom prst="rect">
            <a:avLst/>
          </a:prstGeom>
          <a:noFill/>
        </p:spPr>
        <p:txBody>
          <a:bodyPr wrap="square" rtlCol="0">
            <a:spAutoFit/>
          </a:bodyPr>
          <a:lstStyle/>
          <a:p>
            <a:r>
              <a:rPr lang="en-US" sz="4000">
                <a:solidFill>
                  <a:srgbClr val="FFFFFF"/>
                </a:solidFill>
                <a:latin typeface="Futura Hv" panose="020B0702020204020204" pitchFamily="34" charset="0"/>
              </a:rPr>
              <a:t>small rules</a:t>
            </a:r>
          </a:p>
        </p:txBody>
      </p:sp>
    </p:spTree>
    <p:extLst>
      <p:ext uri="{BB962C8B-B14F-4D97-AF65-F5344CB8AC3E}">
        <p14:creationId xmlns:p14="http://schemas.microsoft.com/office/powerpoint/2010/main" val="20445919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14300" y="458033"/>
            <a:ext cx="89154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9000" b="1" dirty="0" smtClean="0">
                <a:solidFill>
                  <a:srgbClr val="FFFFFF"/>
                </a:solidFill>
                <a:latin typeface="Rockwell Extra Bold" panose="02060903040505020403" pitchFamily="18" charset="0"/>
              </a:rPr>
              <a:t>EVERYTHING</a:t>
            </a:r>
          </a:p>
          <a:p>
            <a:pPr algn="ctr" eaLnBrk="1" hangingPunct="1"/>
            <a:r>
              <a:rPr kumimoji="0" lang="en-US" altLang="en-US" sz="9000" b="1" dirty="0" smtClean="0">
                <a:solidFill>
                  <a:srgbClr val="FFFFFF"/>
                </a:solidFill>
                <a:latin typeface="Rockwell Extra Bold" panose="02060903040505020403" pitchFamily="18" charset="0"/>
                <a:ea typeface="+mn-ea"/>
              </a:rPr>
              <a:t>YOU KNOW</a:t>
            </a:r>
          </a:p>
          <a:p>
            <a:pPr algn="ctr" eaLnBrk="1" hangingPunct="1"/>
            <a:r>
              <a:rPr kumimoji="0" lang="en-US" altLang="en-US" sz="9000" b="1" dirty="0" smtClean="0">
                <a:solidFill>
                  <a:srgbClr val="FFFFFF"/>
                </a:solidFill>
                <a:latin typeface="Rockwell Extra Bold" panose="02060903040505020403" pitchFamily="18" charset="0"/>
                <a:ea typeface="+mn-ea"/>
              </a:rPr>
              <a:t>IS WRONG</a:t>
            </a:r>
          </a:p>
        </p:txBody>
      </p:sp>
    </p:spTree>
    <p:extLst>
      <p:ext uri="{BB962C8B-B14F-4D97-AF65-F5344CB8AC3E}">
        <p14:creationId xmlns:p14="http://schemas.microsoft.com/office/powerpoint/2010/main" val="3525444253"/>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277" y="1014287"/>
            <a:ext cx="2941320" cy="3562350"/>
          </a:xfrm>
          <a:prstGeom prst="rect">
            <a:avLst/>
          </a:prstGeom>
        </p:spPr>
      </p:pic>
      <p:sp>
        <p:nvSpPr>
          <p:cNvPr id="3" name="TextBox 2"/>
          <p:cNvSpPr txBox="1"/>
          <p:nvPr/>
        </p:nvSpPr>
        <p:spPr>
          <a:xfrm>
            <a:off x="5875195" y="-95670"/>
            <a:ext cx="3717216" cy="923330"/>
          </a:xfrm>
          <a:prstGeom prst="rect">
            <a:avLst/>
          </a:prstGeom>
          <a:noFill/>
        </p:spPr>
        <p:txBody>
          <a:bodyPr wrap="square" rtlCol="0">
            <a:spAutoFit/>
          </a:bodyPr>
          <a:lstStyle/>
          <a:p>
            <a:r>
              <a:rPr lang="en-US" sz="5400">
                <a:solidFill>
                  <a:srgbClr val="FFFFFF"/>
                </a:solidFill>
                <a:latin typeface="Futura Hv" panose="020B0702020204020204" pitchFamily="34" charset="0"/>
              </a:rPr>
              <a:t>good rules</a:t>
            </a:r>
          </a:p>
        </p:txBody>
      </p:sp>
      <p:sp>
        <p:nvSpPr>
          <p:cNvPr id="6" name="TextBox 5"/>
          <p:cNvSpPr txBox="1"/>
          <p:nvPr/>
        </p:nvSpPr>
        <p:spPr>
          <a:xfrm>
            <a:off x="6374429" y="2717860"/>
            <a:ext cx="1907930" cy="646331"/>
          </a:xfrm>
          <a:prstGeom prst="rect">
            <a:avLst/>
          </a:prstGeom>
          <a:noFill/>
        </p:spPr>
        <p:txBody>
          <a:bodyPr wrap="square" rtlCol="0">
            <a:spAutoFit/>
          </a:bodyPr>
          <a:lstStyle/>
          <a:p>
            <a:pPr algn="r"/>
            <a:r>
              <a:rPr lang="en-US" sz="3600" i="1" dirty="0">
                <a:solidFill>
                  <a:srgbClr val="FFFFFF"/>
                </a:solidFill>
                <a:latin typeface="Futura Hv" panose="020B0702020204020204" pitchFamily="34" charset="0"/>
              </a:rPr>
              <a:t>...minor</a:t>
            </a:r>
          </a:p>
        </p:txBody>
      </p:sp>
      <p:sp>
        <p:nvSpPr>
          <p:cNvPr id="7" name="TextBox 6"/>
          <p:cNvSpPr txBox="1"/>
          <p:nvPr/>
        </p:nvSpPr>
        <p:spPr>
          <a:xfrm>
            <a:off x="6165335" y="1022747"/>
            <a:ext cx="2635762" cy="707886"/>
          </a:xfrm>
          <a:prstGeom prst="rect">
            <a:avLst/>
          </a:prstGeom>
          <a:noFill/>
        </p:spPr>
        <p:txBody>
          <a:bodyPr wrap="square" rtlCol="0">
            <a:spAutoFit/>
          </a:bodyPr>
          <a:lstStyle/>
          <a:p>
            <a:r>
              <a:rPr lang="en-US" sz="4000">
                <a:solidFill>
                  <a:srgbClr val="FFFFFF"/>
                </a:solidFill>
                <a:latin typeface="Futura Hv" panose="020B0702020204020204" pitchFamily="34" charset="0"/>
              </a:rPr>
              <a:t>small rules</a:t>
            </a:r>
          </a:p>
        </p:txBody>
      </p:sp>
    </p:spTree>
    <p:extLst>
      <p:ext uri="{BB962C8B-B14F-4D97-AF65-F5344CB8AC3E}">
        <p14:creationId xmlns:p14="http://schemas.microsoft.com/office/powerpoint/2010/main" val="3433794101"/>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277" y="1014287"/>
            <a:ext cx="2941320" cy="3562350"/>
          </a:xfrm>
          <a:prstGeom prst="rect">
            <a:avLst/>
          </a:prstGeom>
        </p:spPr>
      </p:pic>
    </p:spTree>
    <p:extLst>
      <p:ext uri="{BB962C8B-B14F-4D97-AF65-F5344CB8AC3E}">
        <p14:creationId xmlns:p14="http://schemas.microsoft.com/office/powerpoint/2010/main" val="2399342516"/>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17120" y="-95670"/>
            <a:ext cx="4070841" cy="1631216"/>
          </a:xfrm>
          <a:prstGeom prst="rect">
            <a:avLst/>
          </a:prstGeom>
          <a:noFill/>
        </p:spPr>
        <p:txBody>
          <a:bodyPr wrap="square" rtlCol="0">
            <a:spAutoFit/>
          </a:bodyPr>
          <a:lstStyle/>
          <a:p>
            <a:pPr algn="r"/>
            <a:r>
              <a:rPr lang="en-US" sz="5000">
                <a:solidFill>
                  <a:srgbClr val="FFFFFF"/>
                </a:solidFill>
                <a:latin typeface="Futura Hv" panose="020B0702020204020204" pitchFamily="34" charset="0"/>
              </a:rPr>
              <a:t>why nothing deeper?</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8227" y="117937"/>
            <a:ext cx="2798064" cy="4457869"/>
          </a:xfrm>
          <a:prstGeom prst="rect">
            <a:avLst/>
          </a:prstGeom>
        </p:spPr>
      </p:pic>
    </p:spTree>
    <p:extLst>
      <p:ext uri="{BB962C8B-B14F-4D97-AF65-F5344CB8AC3E}">
        <p14:creationId xmlns:p14="http://schemas.microsoft.com/office/powerpoint/2010/main" val="3291041162"/>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8908" y="1014287"/>
            <a:ext cx="2400300" cy="3562350"/>
          </a:xfrm>
          <a:prstGeom prst="rect">
            <a:avLst/>
          </a:prstGeom>
        </p:spPr>
      </p:pic>
    </p:spTree>
    <p:extLst>
      <p:ext uri="{BB962C8B-B14F-4D97-AF65-F5344CB8AC3E}">
        <p14:creationId xmlns:p14="http://schemas.microsoft.com/office/powerpoint/2010/main" val="3721181432"/>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8189" y="687262"/>
            <a:ext cx="3089910" cy="3897630"/>
          </a:xfrm>
          <a:prstGeom prst="rect">
            <a:avLst/>
          </a:prstGeom>
        </p:spPr>
      </p:pic>
      <p:sp>
        <p:nvSpPr>
          <p:cNvPr id="4" name="TextBox 3"/>
          <p:cNvSpPr txBox="1"/>
          <p:nvPr/>
        </p:nvSpPr>
        <p:spPr>
          <a:xfrm>
            <a:off x="3522971" y="2937091"/>
            <a:ext cx="5102291" cy="1384995"/>
          </a:xfrm>
          <a:prstGeom prst="rect">
            <a:avLst/>
          </a:prstGeom>
          <a:noFill/>
        </p:spPr>
        <p:txBody>
          <a:bodyPr wrap="square" rtlCol="0">
            <a:spAutoFit/>
          </a:bodyPr>
          <a:lstStyle/>
          <a:p>
            <a:pPr algn="r"/>
            <a:r>
              <a:rPr lang="en-US" sz="4200">
                <a:solidFill>
                  <a:srgbClr val="FFFFFF"/>
                </a:solidFill>
                <a:latin typeface="Futura Hv" panose="020B0702020204020204" pitchFamily="34" charset="0"/>
              </a:rPr>
              <a:t>deep rules are hard to articulate</a:t>
            </a:r>
          </a:p>
        </p:txBody>
      </p:sp>
    </p:spTree>
    <p:extLst>
      <p:ext uri="{BB962C8B-B14F-4D97-AF65-F5344CB8AC3E}">
        <p14:creationId xmlns:p14="http://schemas.microsoft.com/office/powerpoint/2010/main" val="66745102"/>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7675" y="682187"/>
            <a:ext cx="3089910" cy="3897630"/>
          </a:xfrm>
          <a:prstGeom prst="rect">
            <a:avLst/>
          </a:prstGeom>
        </p:spPr>
      </p:pic>
      <p:sp>
        <p:nvSpPr>
          <p:cNvPr id="5" name="TextBox 4"/>
          <p:cNvSpPr txBox="1"/>
          <p:nvPr/>
        </p:nvSpPr>
        <p:spPr>
          <a:xfrm>
            <a:off x="3522971" y="2928306"/>
            <a:ext cx="5102291" cy="1384995"/>
          </a:xfrm>
          <a:prstGeom prst="rect">
            <a:avLst/>
          </a:prstGeom>
          <a:noFill/>
        </p:spPr>
        <p:txBody>
          <a:bodyPr wrap="square" rtlCol="0">
            <a:spAutoFit/>
          </a:bodyPr>
          <a:lstStyle/>
          <a:p>
            <a:pPr algn="r"/>
            <a:r>
              <a:rPr lang="en-US" sz="4200">
                <a:solidFill>
                  <a:srgbClr val="FFFFFF"/>
                </a:solidFill>
                <a:latin typeface="Futura Hv" panose="020B0702020204020204" pitchFamily="34" charset="0"/>
              </a:rPr>
              <a:t>and they may feel like tricks</a:t>
            </a:r>
          </a:p>
        </p:txBody>
      </p:sp>
    </p:spTree>
    <p:extLst>
      <p:ext uri="{BB962C8B-B14F-4D97-AF65-F5344CB8AC3E}">
        <p14:creationId xmlns:p14="http://schemas.microsoft.com/office/powerpoint/2010/main" val="2501017018"/>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277" y="1014287"/>
            <a:ext cx="2941320" cy="3562350"/>
          </a:xfrm>
          <a:prstGeom prst="rect">
            <a:avLst/>
          </a:prstGeom>
        </p:spPr>
      </p:pic>
    </p:spTree>
    <p:extLst>
      <p:ext uri="{BB962C8B-B14F-4D97-AF65-F5344CB8AC3E}">
        <p14:creationId xmlns:p14="http://schemas.microsoft.com/office/powerpoint/2010/main" val="1335055699"/>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277" y="1014287"/>
            <a:ext cx="2941320" cy="3562350"/>
          </a:xfrm>
          <a:prstGeom prst="rect">
            <a:avLst/>
          </a:prstGeom>
        </p:spPr>
      </p:pic>
      <p:sp>
        <p:nvSpPr>
          <p:cNvPr id="3" name="TextBox 2"/>
          <p:cNvSpPr txBox="1"/>
          <p:nvPr/>
        </p:nvSpPr>
        <p:spPr>
          <a:xfrm>
            <a:off x="4510454" y="-95670"/>
            <a:ext cx="4774219" cy="923330"/>
          </a:xfrm>
          <a:prstGeom prst="rect">
            <a:avLst/>
          </a:prstGeom>
          <a:noFill/>
        </p:spPr>
        <p:txBody>
          <a:bodyPr wrap="square" rtlCol="0">
            <a:spAutoFit/>
          </a:bodyPr>
          <a:lstStyle/>
          <a:p>
            <a:r>
              <a:rPr lang="en-US" sz="5400">
                <a:solidFill>
                  <a:srgbClr val="FFFFFF"/>
                </a:solidFill>
                <a:latin typeface="Futura Hv" panose="020B0702020204020204" pitchFamily="34" charset="0"/>
              </a:rPr>
              <a:t>rules = wisdom</a:t>
            </a:r>
          </a:p>
        </p:txBody>
      </p:sp>
    </p:spTree>
    <p:extLst>
      <p:ext uri="{BB962C8B-B14F-4D97-AF65-F5344CB8AC3E}">
        <p14:creationId xmlns:p14="http://schemas.microsoft.com/office/powerpoint/2010/main" val="4133113691"/>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277" y="1014287"/>
            <a:ext cx="2941320" cy="3562350"/>
          </a:xfrm>
          <a:prstGeom prst="rect">
            <a:avLst/>
          </a:prstGeom>
        </p:spPr>
      </p:pic>
      <p:sp>
        <p:nvSpPr>
          <p:cNvPr id="4" name="TextBox 3"/>
          <p:cNvSpPr txBox="1"/>
          <p:nvPr/>
        </p:nvSpPr>
        <p:spPr>
          <a:xfrm>
            <a:off x="4703886" y="-70336"/>
            <a:ext cx="4466495" cy="1631216"/>
          </a:xfrm>
          <a:prstGeom prst="rect">
            <a:avLst/>
          </a:prstGeom>
          <a:noFill/>
        </p:spPr>
        <p:txBody>
          <a:bodyPr wrap="square" rtlCol="0">
            <a:spAutoFit/>
          </a:bodyPr>
          <a:lstStyle/>
          <a:p>
            <a:pPr algn="r"/>
            <a:r>
              <a:rPr lang="en-US" sz="5000">
                <a:solidFill>
                  <a:srgbClr val="FFFFFF"/>
                </a:solidFill>
                <a:latin typeface="Futura Hv" panose="020B0702020204020204" pitchFamily="34" charset="0"/>
              </a:rPr>
              <a:t>important rules</a:t>
            </a:r>
          </a:p>
          <a:p>
            <a:pPr algn="r"/>
            <a:r>
              <a:rPr lang="en-US" sz="5000">
                <a:solidFill>
                  <a:srgbClr val="FFFFFF"/>
                </a:solidFill>
                <a:latin typeface="Futura Hv" panose="020B0702020204020204" pitchFamily="34" charset="0"/>
              </a:rPr>
              <a:t>are BIG rules</a:t>
            </a:r>
          </a:p>
        </p:txBody>
      </p:sp>
    </p:spTree>
    <p:extLst>
      <p:ext uri="{BB962C8B-B14F-4D97-AF65-F5344CB8AC3E}">
        <p14:creationId xmlns:p14="http://schemas.microsoft.com/office/powerpoint/2010/main" val="3555848140"/>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1243146">
            <a:off x="1257687" y="971550"/>
            <a:ext cx="2998470" cy="3604260"/>
          </a:xfrm>
          <a:prstGeom prst="rect">
            <a:avLst/>
          </a:prstGeom>
        </p:spPr>
      </p:pic>
    </p:spTree>
    <p:extLst>
      <p:ext uri="{BB962C8B-B14F-4D97-AF65-F5344CB8AC3E}">
        <p14:creationId xmlns:p14="http://schemas.microsoft.com/office/powerpoint/2010/main" val="39483990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5800" y="-16565"/>
            <a:ext cx="7772400" cy="5179115"/>
          </a:xfrm>
          <a:prstGeom prst="rect">
            <a:avLst/>
          </a:prstGeom>
        </p:spPr>
      </p:pic>
    </p:spTree>
    <p:extLst>
      <p:ext uri="{BB962C8B-B14F-4D97-AF65-F5344CB8AC3E}">
        <p14:creationId xmlns:p14="http://schemas.microsoft.com/office/powerpoint/2010/main" val="917185963"/>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97486" y="-139936"/>
            <a:ext cx="4755308" cy="2308324"/>
          </a:xfrm>
          <a:prstGeom prst="rect">
            <a:avLst/>
          </a:prstGeom>
          <a:noFill/>
        </p:spPr>
        <p:txBody>
          <a:bodyPr wrap="square" rtlCol="0">
            <a:spAutoFit/>
          </a:bodyPr>
          <a:lstStyle/>
          <a:p>
            <a:pPr algn="r"/>
            <a:r>
              <a:rPr lang="en-US" sz="7200" dirty="0">
                <a:solidFill>
                  <a:srgbClr val="FFFFFF"/>
                </a:solidFill>
                <a:latin typeface="Futura Hv" panose="020B0702020204020204" pitchFamily="34" charset="0"/>
              </a:rPr>
              <a:t>PERSONIFY</a:t>
            </a:r>
          </a:p>
          <a:p>
            <a:pPr algn="r"/>
            <a:r>
              <a:rPr lang="en-US" sz="7200" dirty="0">
                <a:solidFill>
                  <a:srgbClr val="FFFFFF"/>
                </a:solidFill>
                <a:latin typeface="Futura Hv" panose="020B0702020204020204" pitchFamily="34" charset="0"/>
              </a:rPr>
              <a:t>PROBLEMS</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243146">
            <a:off x="1257687" y="971550"/>
            <a:ext cx="2998470" cy="3604260"/>
          </a:xfrm>
          <a:prstGeom prst="rect">
            <a:avLst/>
          </a:prstGeom>
        </p:spPr>
      </p:pic>
    </p:spTree>
    <p:extLst>
      <p:ext uri="{BB962C8B-B14F-4D97-AF65-F5344CB8AC3E}">
        <p14:creationId xmlns:p14="http://schemas.microsoft.com/office/powerpoint/2010/main" val="1429431932"/>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85138" y="-67367"/>
            <a:ext cx="4958862" cy="2308324"/>
          </a:xfrm>
          <a:prstGeom prst="rect">
            <a:avLst/>
          </a:prstGeom>
          <a:noFill/>
        </p:spPr>
        <p:txBody>
          <a:bodyPr wrap="square" rtlCol="0">
            <a:spAutoFit/>
          </a:bodyPr>
          <a:lstStyle/>
          <a:p>
            <a:pPr algn="r"/>
            <a:r>
              <a:rPr lang="en-US" sz="4800">
                <a:solidFill>
                  <a:srgbClr val="FFFFFF"/>
                </a:solidFill>
                <a:latin typeface="Futura Hv" panose="020B0702020204020204" pitchFamily="34" charset="0"/>
              </a:rPr>
              <a:t>use characters to solve design difficulties</a:t>
            </a:r>
            <a:endParaRPr lang="en-US" sz="4800" dirty="0">
              <a:solidFill>
                <a:srgbClr val="FFFFFF"/>
              </a:solidFill>
              <a:latin typeface="Futura Hv" panose="020B0702020204020204" pitchFamily="34" charset="0"/>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243146">
            <a:off x="1257687" y="971550"/>
            <a:ext cx="2998470" cy="3604260"/>
          </a:xfrm>
          <a:prstGeom prst="rect">
            <a:avLst/>
          </a:prstGeom>
        </p:spPr>
      </p:pic>
    </p:spTree>
    <p:extLst>
      <p:ext uri="{BB962C8B-B14F-4D97-AF65-F5344CB8AC3E}">
        <p14:creationId xmlns:p14="http://schemas.microsoft.com/office/powerpoint/2010/main" val="1898576302"/>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73480" y="917575"/>
            <a:ext cx="2941320" cy="3562350"/>
          </a:xfrm>
          <a:prstGeom prst="rect">
            <a:avLst/>
          </a:prstGeom>
        </p:spPr>
      </p:pic>
    </p:spTree>
    <p:extLst>
      <p:ext uri="{BB962C8B-B14F-4D97-AF65-F5344CB8AC3E}">
        <p14:creationId xmlns:p14="http://schemas.microsoft.com/office/powerpoint/2010/main" val="704704024"/>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3480" y="917575"/>
            <a:ext cx="2941320" cy="3562350"/>
          </a:xfrm>
          <a:prstGeom prst="rect">
            <a:avLst/>
          </a:prstGeom>
        </p:spPr>
      </p:pic>
      <p:sp>
        <p:nvSpPr>
          <p:cNvPr id="3" name="TextBox 2"/>
          <p:cNvSpPr txBox="1"/>
          <p:nvPr/>
        </p:nvSpPr>
        <p:spPr>
          <a:xfrm>
            <a:off x="3877403" y="-58570"/>
            <a:ext cx="5231417" cy="1292662"/>
          </a:xfrm>
          <a:prstGeom prst="rect">
            <a:avLst/>
          </a:prstGeom>
          <a:noFill/>
        </p:spPr>
        <p:txBody>
          <a:bodyPr wrap="square" rtlCol="0">
            <a:spAutoFit/>
          </a:bodyPr>
          <a:lstStyle/>
          <a:p>
            <a:pPr algn="r"/>
            <a:r>
              <a:rPr lang="en-US" sz="3900">
                <a:solidFill>
                  <a:srgbClr val="FFFFFF"/>
                </a:solidFill>
                <a:latin typeface="Futura Hv" panose="020B0702020204020204" pitchFamily="34" charset="0"/>
              </a:rPr>
              <a:t>fundamental to the sort of games I like </a:t>
            </a:r>
            <a:endParaRPr lang="en-US" sz="3900" dirty="0">
              <a:solidFill>
                <a:srgbClr val="FFFFFF"/>
              </a:solidFill>
              <a:latin typeface="Futura Hv" panose="020B0702020204020204" pitchFamily="34" charset="0"/>
            </a:endParaRPr>
          </a:p>
        </p:txBody>
      </p:sp>
    </p:spTree>
    <p:extLst>
      <p:ext uri="{BB962C8B-B14F-4D97-AF65-F5344CB8AC3E}">
        <p14:creationId xmlns:p14="http://schemas.microsoft.com/office/powerpoint/2010/main" val="357287597"/>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47007" y="917575"/>
            <a:ext cx="2941320" cy="3562350"/>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73480" y="917575"/>
            <a:ext cx="2941320" cy="3562350"/>
          </a:xfrm>
          <a:prstGeom prst="rect">
            <a:avLst/>
          </a:prstGeom>
        </p:spPr>
      </p:pic>
    </p:spTree>
    <p:extLst>
      <p:ext uri="{BB962C8B-B14F-4D97-AF65-F5344CB8AC3E}">
        <p14:creationId xmlns:p14="http://schemas.microsoft.com/office/powerpoint/2010/main" val="17603677"/>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3480" y="917575"/>
            <a:ext cx="2941320" cy="356235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47007" y="917575"/>
            <a:ext cx="2941320" cy="3562350"/>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0020" y="281940"/>
            <a:ext cx="2123453" cy="1503045"/>
          </a:xfrm>
          <a:prstGeom prst="rect">
            <a:avLst/>
          </a:prstGeom>
        </p:spPr>
      </p:pic>
      <p:sp>
        <p:nvSpPr>
          <p:cNvPr id="7" name="TextBox 6"/>
          <p:cNvSpPr txBox="1"/>
          <p:nvPr/>
        </p:nvSpPr>
        <p:spPr>
          <a:xfrm>
            <a:off x="518160" y="373380"/>
            <a:ext cx="1570110" cy="830997"/>
          </a:xfrm>
          <a:prstGeom prst="rect">
            <a:avLst/>
          </a:prstGeom>
          <a:noFill/>
        </p:spPr>
        <p:txBody>
          <a:bodyPr wrap="none" rtlCol="0">
            <a:spAutoFit/>
          </a:bodyPr>
          <a:lstStyle/>
          <a:p>
            <a:r>
              <a:rPr lang="en-US">
                <a:solidFill>
                  <a:srgbClr val="000000"/>
                </a:solidFill>
                <a:latin typeface="Snap ITC" panose="04040A07060A02020202" pitchFamily="82" charset="0"/>
              </a:rPr>
              <a:t>YADDA </a:t>
            </a:r>
          </a:p>
          <a:p>
            <a:r>
              <a:rPr lang="en-US">
                <a:solidFill>
                  <a:srgbClr val="000000"/>
                </a:solidFill>
                <a:latin typeface="Snap ITC" panose="04040A07060A02020202" pitchFamily="82" charset="0"/>
              </a:rPr>
              <a:t>YADDA</a:t>
            </a:r>
          </a:p>
        </p:txBody>
      </p:sp>
    </p:spTree>
    <p:extLst>
      <p:ext uri="{BB962C8B-B14F-4D97-AF65-F5344CB8AC3E}">
        <p14:creationId xmlns:p14="http://schemas.microsoft.com/office/powerpoint/2010/main" val="487027456"/>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73480" y="917575"/>
            <a:ext cx="2941320" cy="3562350"/>
          </a:xfrm>
          <a:prstGeom prst="rect">
            <a:avLst/>
          </a:prstGeom>
        </p:spPr>
      </p:pic>
      <p:sp>
        <p:nvSpPr>
          <p:cNvPr id="3" name="TextBox 2"/>
          <p:cNvSpPr txBox="1"/>
          <p:nvPr/>
        </p:nvSpPr>
        <p:spPr>
          <a:xfrm rot="387400">
            <a:off x="7399020" y="471596"/>
            <a:ext cx="388620" cy="830997"/>
          </a:xfrm>
          <a:prstGeom prst="rect">
            <a:avLst/>
          </a:prstGeom>
          <a:noFill/>
        </p:spPr>
        <p:txBody>
          <a:bodyPr wrap="square" rtlCol="0">
            <a:spAutoFit/>
          </a:bodyPr>
          <a:lstStyle/>
          <a:p>
            <a:endParaRPr lang="en-US" sz="4800" dirty="0">
              <a:solidFill>
                <a:srgbClr val="000000"/>
              </a:solidFill>
              <a:latin typeface="Snap ITC" panose="04040A07060A02020202" pitchFamily="82" charset="0"/>
            </a:endParaRP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44467" y="921385"/>
            <a:ext cx="2952750" cy="3558540"/>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95160" y="235338"/>
            <a:ext cx="1349692" cy="1551552"/>
          </a:xfrm>
          <a:prstGeom prst="rect">
            <a:avLst/>
          </a:prstGeom>
        </p:spPr>
      </p:pic>
      <p:sp>
        <p:nvSpPr>
          <p:cNvPr id="11" name="TextBox 10"/>
          <p:cNvSpPr txBox="1"/>
          <p:nvPr/>
        </p:nvSpPr>
        <p:spPr>
          <a:xfrm>
            <a:off x="7152482" y="181998"/>
            <a:ext cx="1050288" cy="1938992"/>
          </a:xfrm>
          <a:prstGeom prst="rect">
            <a:avLst/>
          </a:prstGeom>
          <a:noFill/>
        </p:spPr>
        <p:txBody>
          <a:bodyPr wrap="none" rtlCol="0">
            <a:spAutoFit/>
          </a:bodyPr>
          <a:lstStyle/>
          <a:p>
            <a:r>
              <a:rPr lang="en-US" sz="12000">
                <a:solidFill>
                  <a:srgbClr val="000000"/>
                </a:solidFill>
                <a:latin typeface="Snap ITC" panose="04040A07060A02020202" pitchFamily="82" charset="0"/>
              </a:rPr>
              <a:t>*</a:t>
            </a:r>
          </a:p>
        </p:txBody>
      </p:sp>
    </p:spTree>
    <p:extLst>
      <p:ext uri="{BB962C8B-B14F-4D97-AF65-F5344CB8AC3E}">
        <p14:creationId xmlns:p14="http://schemas.microsoft.com/office/powerpoint/2010/main" val="1048434387"/>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44467" y="921385"/>
            <a:ext cx="2952750" cy="3558540"/>
          </a:xfrm>
          <a:prstGeom prst="rect">
            <a:avLst/>
          </a:prstGeom>
        </p:spPr>
      </p:pic>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3480" y="917575"/>
            <a:ext cx="2941320" cy="3562350"/>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95160" y="235338"/>
            <a:ext cx="1349692" cy="1551552"/>
          </a:xfrm>
          <a:prstGeom prst="rect">
            <a:avLst/>
          </a:prstGeom>
        </p:spPr>
      </p:pic>
      <p:sp>
        <p:nvSpPr>
          <p:cNvPr id="7" name="TextBox 6"/>
          <p:cNvSpPr txBox="1"/>
          <p:nvPr/>
        </p:nvSpPr>
        <p:spPr>
          <a:xfrm>
            <a:off x="7152482" y="181998"/>
            <a:ext cx="1050288" cy="1938992"/>
          </a:xfrm>
          <a:prstGeom prst="rect">
            <a:avLst/>
          </a:prstGeom>
          <a:noFill/>
        </p:spPr>
        <p:txBody>
          <a:bodyPr wrap="none" rtlCol="0">
            <a:spAutoFit/>
          </a:bodyPr>
          <a:lstStyle/>
          <a:p>
            <a:r>
              <a:rPr lang="en-US" sz="12000">
                <a:solidFill>
                  <a:srgbClr val="000000"/>
                </a:solidFill>
                <a:latin typeface="Snap ITC" panose="04040A07060A02020202" pitchFamily="82" charset="0"/>
              </a:rPr>
              <a:t>*</a:t>
            </a:r>
          </a:p>
        </p:txBody>
      </p:sp>
      <p:grpSp>
        <p:nvGrpSpPr>
          <p:cNvPr id="6" name="Group 5"/>
          <p:cNvGrpSpPr/>
          <p:nvPr/>
        </p:nvGrpSpPr>
        <p:grpSpPr>
          <a:xfrm>
            <a:off x="861060" y="192721"/>
            <a:ext cx="1326162" cy="1938992"/>
            <a:chOff x="861060" y="192721"/>
            <a:chExt cx="1326162" cy="1938992"/>
          </a:xfrm>
        </p:grpSpPr>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1060" y="252226"/>
              <a:ext cx="1326162" cy="1524503"/>
            </a:xfrm>
            <a:prstGeom prst="rect">
              <a:avLst/>
            </a:prstGeom>
          </p:spPr>
        </p:pic>
        <p:sp>
          <p:nvSpPr>
            <p:cNvPr id="10" name="TextBox 9"/>
            <p:cNvSpPr txBox="1"/>
            <p:nvPr/>
          </p:nvSpPr>
          <p:spPr>
            <a:xfrm>
              <a:off x="971550" y="192721"/>
              <a:ext cx="1050288" cy="1938992"/>
            </a:xfrm>
            <a:prstGeom prst="rect">
              <a:avLst/>
            </a:prstGeom>
            <a:noFill/>
          </p:spPr>
          <p:txBody>
            <a:bodyPr wrap="none" rtlCol="0">
              <a:spAutoFit/>
            </a:bodyPr>
            <a:lstStyle/>
            <a:p>
              <a:r>
                <a:rPr lang="en-US" sz="12000">
                  <a:solidFill>
                    <a:srgbClr val="000000"/>
                  </a:solidFill>
                  <a:latin typeface="Snap ITC" panose="04040A07060A02020202" pitchFamily="82" charset="0"/>
                </a:rPr>
                <a:t>*</a:t>
              </a:r>
            </a:p>
          </p:txBody>
        </p:sp>
      </p:grpSp>
    </p:spTree>
    <p:extLst>
      <p:ext uri="{BB962C8B-B14F-4D97-AF65-F5344CB8AC3E}">
        <p14:creationId xmlns:p14="http://schemas.microsoft.com/office/powerpoint/2010/main" val="626806742"/>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6350" y="917575"/>
            <a:ext cx="2769870" cy="355854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47007" y="917575"/>
            <a:ext cx="2941320" cy="3562350"/>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99297" y="1579562"/>
            <a:ext cx="2357438" cy="1111568"/>
          </a:xfrm>
          <a:prstGeom prst="rect">
            <a:avLst/>
          </a:prstGeom>
        </p:spPr>
      </p:pic>
    </p:spTree>
    <p:extLst>
      <p:ext uri="{BB962C8B-B14F-4D97-AF65-F5344CB8AC3E}">
        <p14:creationId xmlns:p14="http://schemas.microsoft.com/office/powerpoint/2010/main" val="1252673574"/>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6350" y="917575"/>
            <a:ext cx="2769870" cy="3558540"/>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99297" y="1579562"/>
            <a:ext cx="2357438" cy="1111568"/>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43412" y="1844040"/>
            <a:ext cx="575310" cy="411480"/>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24223" y="917575"/>
            <a:ext cx="2400300" cy="3562350"/>
          </a:xfrm>
          <a:prstGeom prst="rect">
            <a:avLst/>
          </a:prstGeom>
        </p:spPr>
      </p:pic>
    </p:spTree>
    <p:extLst>
      <p:ext uri="{BB962C8B-B14F-4D97-AF65-F5344CB8AC3E}">
        <p14:creationId xmlns:p14="http://schemas.microsoft.com/office/powerpoint/2010/main" val="15198013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43200" y="167586"/>
            <a:ext cx="3505200" cy="4947339"/>
          </a:xfrm>
          <a:prstGeom prst="rect">
            <a:avLst/>
          </a:prstGeom>
        </p:spPr>
      </p:pic>
    </p:spTree>
    <p:extLst>
      <p:ext uri="{BB962C8B-B14F-4D97-AF65-F5344CB8AC3E}">
        <p14:creationId xmlns:p14="http://schemas.microsoft.com/office/powerpoint/2010/main" val="706057064"/>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24223" y="917575"/>
            <a:ext cx="2400300" cy="3562350"/>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6350" y="917575"/>
            <a:ext cx="2769870" cy="355854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99297" y="1579562"/>
            <a:ext cx="2357438" cy="1111568"/>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42460" y="1814512"/>
            <a:ext cx="1463040" cy="453390"/>
          </a:xfrm>
          <a:prstGeom prst="rect">
            <a:avLst/>
          </a:prstGeom>
        </p:spPr>
      </p:pic>
    </p:spTree>
    <p:extLst>
      <p:ext uri="{BB962C8B-B14F-4D97-AF65-F5344CB8AC3E}">
        <p14:creationId xmlns:p14="http://schemas.microsoft.com/office/powerpoint/2010/main" val="4213352307"/>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24223" y="917575"/>
            <a:ext cx="2400300" cy="3562350"/>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6350" y="917575"/>
            <a:ext cx="2769870" cy="355854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99297" y="1579562"/>
            <a:ext cx="2357438" cy="1111568"/>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43412" y="1784032"/>
            <a:ext cx="2297430" cy="483870"/>
          </a:xfrm>
          <a:prstGeom prst="rect">
            <a:avLst/>
          </a:prstGeom>
        </p:spPr>
      </p:pic>
    </p:spTree>
    <p:extLst>
      <p:ext uri="{BB962C8B-B14F-4D97-AF65-F5344CB8AC3E}">
        <p14:creationId xmlns:p14="http://schemas.microsoft.com/office/powerpoint/2010/main" val="3532042348"/>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6350" y="917575"/>
            <a:ext cx="2769870" cy="3558540"/>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99297" y="1579562"/>
            <a:ext cx="2357438" cy="1111568"/>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499694">
            <a:off x="5394959" y="1262932"/>
            <a:ext cx="2136611" cy="1670767"/>
          </a:xfrm>
          <a:prstGeom prst="rect">
            <a:avLst/>
          </a:prstGeom>
        </p:spPr>
      </p:pic>
    </p:spTree>
    <p:extLst>
      <p:ext uri="{BB962C8B-B14F-4D97-AF65-F5344CB8AC3E}">
        <p14:creationId xmlns:p14="http://schemas.microsoft.com/office/powerpoint/2010/main" val="282286363"/>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6350" y="917575"/>
            <a:ext cx="2769870" cy="3558540"/>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99297" y="1579562"/>
            <a:ext cx="2357438" cy="1111568"/>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22279">
            <a:off x="5053839" y="1129602"/>
            <a:ext cx="3043421" cy="2379866"/>
          </a:xfrm>
          <a:prstGeom prst="rect">
            <a:avLst/>
          </a:prstGeom>
        </p:spPr>
      </p:pic>
    </p:spTree>
    <p:extLst>
      <p:ext uri="{BB962C8B-B14F-4D97-AF65-F5344CB8AC3E}">
        <p14:creationId xmlns:p14="http://schemas.microsoft.com/office/powerpoint/2010/main" val="1233484355"/>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6350" y="917575"/>
            <a:ext cx="2769870" cy="3558540"/>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99297" y="1579562"/>
            <a:ext cx="2357438" cy="1111568"/>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532502">
            <a:off x="4067311" y="315716"/>
            <a:ext cx="4945163" cy="3866973"/>
          </a:xfrm>
          <a:prstGeom prst="rect">
            <a:avLst/>
          </a:prstGeom>
        </p:spPr>
      </p:pic>
    </p:spTree>
    <p:extLst>
      <p:ext uri="{BB962C8B-B14F-4D97-AF65-F5344CB8AC3E}">
        <p14:creationId xmlns:p14="http://schemas.microsoft.com/office/powerpoint/2010/main" val="171460938"/>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6350" y="917575"/>
            <a:ext cx="2769870" cy="3558540"/>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897556">
            <a:off x="1392736" y="2499202"/>
            <a:ext cx="2357438" cy="1111568"/>
          </a:xfrm>
          <a:prstGeom prst="rect">
            <a:avLst/>
          </a:prstGeom>
        </p:spPr>
      </p:pic>
    </p:spTree>
    <p:extLst>
      <p:ext uri="{BB962C8B-B14F-4D97-AF65-F5344CB8AC3E}">
        <p14:creationId xmlns:p14="http://schemas.microsoft.com/office/powerpoint/2010/main" val="180097034"/>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5860" y="925195"/>
            <a:ext cx="3181350" cy="341757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3256797">
            <a:off x="208597" y="2417762"/>
            <a:ext cx="2357438" cy="1111568"/>
          </a:xfrm>
          <a:prstGeom prst="rect">
            <a:avLst/>
          </a:prstGeom>
        </p:spPr>
      </p:pic>
    </p:spTree>
    <p:extLst>
      <p:ext uri="{BB962C8B-B14F-4D97-AF65-F5344CB8AC3E}">
        <p14:creationId xmlns:p14="http://schemas.microsoft.com/office/powerpoint/2010/main" val="3226445746"/>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7449404">
            <a:off x="-467257" y="3355024"/>
            <a:ext cx="2357438" cy="1111568"/>
          </a:xfrm>
          <a:prstGeom prst="rect">
            <a:avLst/>
          </a:prstGeom>
        </p:spPr>
      </p:pic>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53029" y="1692087"/>
            <a:ext cx="2545080" cy="2678430"/>
          </a:xfrm>
          <a:prstGeom prst="rect">
            <a:avLst/>
          </a:prstGeom>
        </p:spPr>
      </p:pic>
    </p:spTree>
    <p:extLst>
      <p:ext uri="{BB962C8B-B14F-4D97-AF65-F5344CB8AC3E}">
        <p14:creationId xmlns:p14="http://schemas.microsoft.com/office/powerpoint/2010/main" val="1099148472"/>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3238275">
            <a:off x="-711097" y="3766504"/>
            <a:ext cx="2357438" cy="1111568"/>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40534" y="716280"/>
            <a:ext cx="3345180" cy="3413760"/>
          </a:xfrm>
          <a:prstGeom prst="rect">
            <a:avLst/>
          </a:prstGeom>
        </p:spPr>
      </p:pic>
    </p:spTree>
    <p:extLst>
      <p:ext uri="{BB962C8B-B14F-4D97-AF65-F5344CB8AC3E}">
        <p14:creationId xmlns:p14="http://schemas.microsoft.com/office/powerpoint/2010/main" val="1453491292"/>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82865" y="-525780"/>
            <a:ext cx="2508885" cy="2560320"/>
          </a:xfrm>
          <a:prstGeom prst="rect">
            <a:avLst/>
          </a:prstGeom>
        </p:spPr>
      </p:pic>
    </p:spTree>
    <p:extLst>
      <p:ext uri="{BB962C8B-B14F-4D97-AF65-F5344CB8AC3E}">
        <p14:creationId xmlns:p14="http://schemas.microsoft.com/office/powerpoint/2010/main" val="21974557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5"/>
          <p:cNvSpPr>
            <a:spLocks noChangeArrowheads="1"/>
          </p:cNvSpPr>
          <p:nvPr/>
        </p:nvSpPr>
        <p:spPr bwMode="auto">
          <a:xfrm>
            <a:off x="-53627" y="-182932"/>
            <a:ext cx="9248775" cy="1006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kumimoji="0" lang="en-US" altLang="en-US" sz="4000" dirty="0" smtClean="0">
                <a:solidFill>
                  <a:srgbClr val="FFFFFF"/>
                </a:solidFill>
                <a:latin typeface="Rockwell Extra Bold" panose="02060903040505020403" pitchFamily="18" charset="0"/>
                <a:ea typeface="+mn-ea"/>
              </a:rPr>
              <a:t>Rules   of   the   Game 2015</a:t>
            </a:r>
          </a:p>
        </p:txBody>
      </p:sp>
      <p:sp>
        <p:nvSpPr>
          <p:cNvPr id="4099" name="Rectangle 7"/>
          <p:cNvSpPr>
            <a:spLocks noChangeArrowheads="1"/>
          </p:cNvSpPr>
          <p:nvPr/>
        </p:nvSpPr>
        <p:spPr bwMode="auto">
          <a:xfrm>
            <a:off x="-154162" y="620830"/>
            <a:ext cx="3195648" cy="382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ct val="80000"/>
              </a:lnSpc>
              <a:spcBef>
                <a:spcPct val="20000"/>
              </a:spcBef>
            </a:pPr>
            <a:r>
              <a:rPr kumimoji="0" lang="en-US" altLang="en-US" b="1" dirty="0" smtClean="0">
                <a:solidFill>
                  <a:srgbClr val="FFFFFF"/>
                </a:solidFill>
              </a:rPr>
              <a:t>Laralyn McWilliams</a:t>
            </a:r>
          </a:p>
          <a:p>
            <a:pPr algn="r">
              <a:lnSpc>
                <a:spcPct val="80000"/>
              </a:lnSpc>
              <a:spcBef>
                <a:spcPct val="20000"/>
              </a:spcBef>
            </a:pPr>
            <a:r>
              <a:rPr kumimoji="0" lang="en-US" altLang="en-US" sz="1700" b="1" dirty="0" smtClean="0">
                <a:solidFill>
                  <a:srgbClr val="FFFFFF"/>
                </a:solidFill>
              </a:rPr>
              <a:t>@</a:t>
            </a:r>
            <a:r>
              <a:rPr kumimoji="0" lang="en-US" altLang="en-US" sz="1700" b="1" dirty="0" err="1" smtClean="0">
                <a:solidFill>
                  <a:srgbClr val="FFFFFF"/>
                </a:solidFill>
              </a:rPr>
              <a:t>laralyn</a:t>
            </a:r>
            <a:endParaRPr kumimoji="0" lang="en-US" altLang="en-US" sz="1700" b="1" dirty="0" smtClean="0">
              <a:solidFill>
                <a:srgbClr val="FFFFFF"/>
              </a:solidFill>
            </a:endParaRPr>
          </a:p>
          <a:p>
            <a:pPr algn="r">
              <a:lnSpc>
                <a:spcPct val="80000"/>
              </a:lnSpc>
              <a:spcBef>
                <a:spcPct val="20000"/>
              </a:spcBef>
            </a:pPr>
            <a:endParaRPr kumimoji="0" lang="en-US" altLang="en-US" sz="600" b="1" dirty="0">
              <a:solidFill>
                <a:srgbClr val="FFFFFF"/>
              </a:solidFill>
            </a:endParaRPr>
          </a:p>
          <a:p>
            <a:pPr algn="r">
              <a:lnSpc>
                <a:spcPct val="80000"/>
              </a:lnSpc>
              <a:spcBef>
                <a:spcPct val="20000"/>
              </a:spcBef>
            </a:pPr>
            <a:r>
              <a:rPr kumimoji="0" lang="en-US" altLang="en-US" b="1" dirty="0">
                <a:solidFill>
                  <a:srgbClr val="FFFFFF"/>
                </a:solidFill>
              </a:rPr>
              <a:t>Chris </a:t>
            </a:r>
            <a:r>
              <a:rPr kumimoji="0" lang="en-US" altLang="en-US" b="1" dirty="0" err="1">
                <a:solidFill>
                  <a:srgbClr val="FFFFFF"/>
                </a:solidFill>
              </a:rPr>
              <a:t>Avellone</a:t>
            </a:r>
            <a:endParaRPr kumimoji="0" lang="en-US" altLang="en-US" b="1" dirty="0">
              <a:solidFill>
                <a:srgbClr val="FFFFFF"/>
              </a:solidFill>
            </a:endParaRPr>
          </a:p>
          <a:p>
            <a:pPr algn="r">
              <a:lnSpc>
                <a:spcPct val="80000"/>
              </a:lnSpc>
              <a:spcBef>
                <a:spcPct val="20000"/>
              </a:spcBef>
            </a:pPr>
            <a:r>
              <a:rPr kumimoji="0" lang="en-US" altLang="en-US" sz="1700" b="1" dirty="0">
                <a:solidFill>
                  <a:srgbClr val="FFFFFF"/>
                </a:solidFill>
              </a:rPr>
              <a:t>@</a:t>
            </a:r>
            <a:r>
              <a:rPr kumimoji="0" lang="en-US" altLang="en-US" sz="1700" b="1" dirty="0" err="1" smtClean="0">
                <a:solidFill>
                  <a:srgbClr val="FFFFFF"/>
                </a:solidFill>
              </a:rPr>
              <a:t>ChrisAvellone</a:t>
            </a:r>
            <a:endParaRPr kumimoji="0" lang="en-US" altLang="en-US" sz="1700" b="1" dirty="0" smtClean="0">
              <a:solidFill>
                <a:srgbClr val="FFFFFF"/>
              </a:solidFill>
            </a:endParaRPr>
          </a:p>
          <a:p>
            <a:pPr algn="r">
              <a:lnSpc>
                <a:spcPct val="80000"/>
              </a:lnSpc>
              <a:spcBef>
                <a:spcPct val="20000"/>
              </a:spcBef>
            </a:pPr>
            <a:endParaRPr kumimoji="0" lang="en-US" altLang="en-US" sz="600" b="1" dirty="0">
              <a:solidFill>
                <a:srgbClr val="FFFFFF"/>
              </a:solidFill>
            </a:endParaRPr>
          </a:p>
          <a:p>
            <a:pPr algn="r">
              <a:lnSpc>
                <a:spcPct val="80000"/>
              </a:lnSpc>
              <a:spcBef>
                <a:spcPct val="20000"/>
              </a:spcBef>
            </a:pPr>
            <a:r>
              <a:rPr kumimoji="0" lang="en-US" altLang="en-US" b="1" dirty="0" smtClean="0">
                <a:solidFill>
                  <a:srgbClr val="FFFFFF"/>
                </a:solidFill>
              </a:rPr>
              <a:t>Dan </a:t>
            </a:r>
            <a:r>
              <a:rPr kumimoji="0" lang="en-US" altLang="en-US" b="1" dirty="0">
                <a:solidFill>
                  <a:srgbClr val="FFFFFF"/>
                </a:solidFill>
              </a:rPr>
              <a:t>Teasdale</a:t>
            </a:r>
          </a:p>
          <a:p>
            <a:pPr algn="r">
              <a:lnSpc>
                <a:spcPct val="80000"/>
              </a:lnSpc>
              <a:spcBef>
                <a:spcPct val="20000"/>
              </a:spcBef>
            </a:pPr>
            <a:r>
              <a:rPr kumimoji="0" lang="en-US" altLang="en-US" sz="1700" b="1" dirty="0">
                <a:solidFill>
                  <a:srgbClr val="FFFFFF"/>
                </a:solidFill>
              </a:rPr>
              <a:t>@</a:t>
            </a:r>
            <a:r>
              <a:rPr kumimoji="0" lang="en-US" altLang="en-US" sz="1700" b="1" dirty="0" err="1">
                <a:solidFill>
                  <a:srgbClr val="FFFFFF"/>
                </a:solidFill>
              </a:rPr>
              <a:t>deliciousbees</a:t>
            </a:r>
            <a:endParaRPr kumimoji="0" lang="en-US" altLang="en-US" sz="1700" b="1" dirty="0">
              <a:solidFill>
                <a:srgbClr val="FFFFFF"/>
              </a:solidFill>
            </a:endParaRPr>
          </a:p>
          <a:p>
            <a:pPr algn="r">
              <a:lnSpc>
                <a:spcPct val="80000"/>
              </a:lnSpc>
              <a:spcBef>
                <a:spcPct val="20000"/>
              </a:spcBef>
            </a:pPr>
            <a:endParaRPr kumimoji="0" lang="en-US" altLang="en-US" sz="600" b="1" dirty="0">
              <a:solidFill>
                <a:srgbClr val="FFFFFF"/>
              </a:solidFill>
            </a:endParaRPr>
          </a:p>
          <a:p>
            <a:pPr algn="r">
              <a:lnSpc>
                <a:spcPct val="80000"/>
              </a:lnSpc>
              <a:spcBef>
                <a:spcPct val="20000"/>
              </a:spcBef>
            </a:pPr>
            <a:r>
              <a:rPr kumimoji="0" lang="en-US" altLang="en-US" b="1" dirty="0">
                <a:solidFill>
                  <a:srgbClr val="FFFFFF"/>
                </a:solidFill>
              </a:rPr>
              <a:t>Kim McAuliffe </a:t>
            </a:r>
          </a:p>
          <a:p>
            <a:pPr algn="r">
              <a:lnSpc>
                <a:spcPct val="80000"/>
              </a:lnSpc>
              <a:spcBef>
                <a:spcPct val="20000"/>
              </a:spcBef>
            </a:pPr>
            <a:r>
              <a:rPr kumimoji="0" lang="en-US" altLang="en-US" sz="1700" b="1" dirty="0">
                <a:solidFill>
                  <a:srgbClr val="FFFFFF"/>
                </a:solidFill>
              </a:rPr>
              <a:t>@</a:t>
            </a:r>
            <a:r>
              <a:rPr kumimoji="0" lang="en-US" altLang="en-US" sz="1700" b="1" dirty="0" err="1" smtClean="0">
                <a:solidFill>
                  <a:srgbClr val="FFFFFF"/>
                </a:solidFill>
              </a:rPr>
              <a:t>EnameledKoi</a:t>
            </a:r>
            <a:endParaRPr kumimoji="0" lang="en-US" altLang="en-US" sz="1700" b="1" dirty="0" smtClean="0">
              <a:solidFill>
                <a:srgbClr val="FFFFFF"/>
              </a:solidFill>
            </a:endParaRPr>
          </a:p>
          <a:p>
            <a:pPr algn="r">
              <a:lnSpc>
                <a:spcPct val="80000"/>
              </a:lnSpc>
              <a:spcBef>
                <a:spcPct val="20000"/>
              </a:spcBef>
            </a:pPr>
            <a:endParaRPr kumimoji="0" lang="en-US" altLang="en-US" sz="600" b="1" dirty="0">
              <a:solidFill>
                <a:srgbClr val="FFFFFF"/>
              </a:solidFill>
            </a:endParaRPr>
          </a:p>
          <a:p>
            <a:pPr algn="r">
              <a:lnSpc>
                <a:spcPct val="80000"/>
              </a:lnSpc>
              <a:spcBef>
                <a:spcPct val="20000"/>
              </a:spcBef>
            </a:pPr>
            <a:r>
              <a:rPr kumimoji="0" lang="en-US" altLang="en-US" b="1" dirty="0" err="1" smtClean="0">
                <a:solidFill>
                  <a:srgbClr val="FFFFFF"/>
                </a:solidFill>
              </a:rPr>
              <a:t>Nels</a:t>
            </a:r>
            <a:r>
              <a:rPr kumimoji="0" lang="en-US" altLang="en-US" b="1" dirty="0" smtClean="0">
                <a:solidFill>
                  <a:srgbClr val="FFFFFF"/>
                </a:solidFill>
              </a:rPr>
              <a:t> Anderson</a:t>
            </a:r>
            <a:endParaRPr kumimoji="0" lang="en-US" altLang="en-US" b="1" dirty="0">
              <a:solidFill>
                <a:srgbClr val="FFFFFF"/>
              </a:solidFill>
            </a:endParaRPr>
          </a:p>
          <a:p>
            <a:pPr algn="r">
              <a:lnSpc>
                <a:spcPct val="80000"/>
              </a:lnSpc>
              <a:spcBef>
                <a:spcPct val="20000"/>
              </a:spcBef>
            </a:pPr>
            <a:r>
              <a:rPr kumimoji="0" lang="en-US" altLang="en-US" sz="1700" b="1" dirty="0" smtClean="0">
                <a:solidFill>
                  <a:srgbClr val="FFFFFF"/>
                </a:solidFill>
                <a:ea typeface="+mn-ea"/>
              </a:rPr>
              <a:t>@</a:t>
            </a:r>
            <a:r>
              <a:rPr kumimoji="0" lang="en-US" altLang="en-US" sz="1700" b="1" dirty="0" err="1" smtClean="0">
                <a:solidFill>
                  <a:srgbClr val="FFFFFF"/>
                </a:solidFill>
                <a:ea typeface="+mn-ea"/>
              </a:rPr>
              <a:t>nelsormensch</a:t>
            </a:r>
            <a:endParaRPr kumimoji="0" lang="en-US" altLang="en-US" sz="1700" b="1" dirty="0" smtClean="0">
              <a:solidFill>
                <a:srgbClr val="FFFFFF"/>
              </a:solidFill>
              <a:ea typeface="+mn-ea"/>
            </a:endParaRPr>
          </a:p>
          <a:p>
            <a:pPr algn="r">
              <a:lnSpc>
                <a:spcPct val="80000"/>
              </a:lnSpc>
              <a:spcBef>
                <a:spcPct val="20000"/>
              </a:spcBef>
            </a:pPr>
            <a:endParaRPr kumimoji="0" lang="en-US" altLang="en-US" sz="600" b="1" dirty="0" smtClean="0">
              <a:solidFill>
                <a:srgbClr val="FFFFFF"/>
              </a:solidFill>
              <a:ea typeface="+mn-ea"/>
            </a:endParaRPr>
          </a:p>
          <a:p>
            <a:pPr algn="r">
              <a:lnSpc>
                <a:spcPct val="80000"/>
              </a:lnSpc>
              <a:spcBef>
                <a:spcPct val="20000"/>
              </a:spcBef>
            </a:pPr>
            <a:endParaRPr kumimoji="0" lang="en-US" altLang="en-US" sz="1700" b="1" dirty="0" smtClean="0">
              <a:solidFill>
                <a:srgbClr val="FFFFFF"/>
              </a:solidFill>
              <a:ea typeface="+mn-ea"/>
            </a:endParaRPr>
          </a:p>
          <a:p>
            <a:pPr algn="r">
              <a:lnSpc>
                <a:spcPct val="80000"/>
              </a:lnSpc>
              <a:spcBef>
                <a:spcPct val="20000"/>
              </a:spcBef>
            </a:pPr>
            <a:endParaRPr kumimoji="0" lang="en-US" altLang="en-US" sz="1000" b="1" dirty="0" smtClean="0">
              <a:solidFill>
                <a:srgbClr val="FFFFFF"/>
              </a:solidFill>
              <a:ea typeface="+mn-ea"/>
            </a:endParaRPr>
          </a:p>
          <a:p>
            <a:pPr algn="r">
              <a:lnSpc>
                <a:spcPct val="80000"/>
              </a:lnSpc>
              <a:spcBef>
                <a:spcPct val="20000"/>
              </a:spcBef>
            </a:pPr>
            <a:endParaRPr kumimoji="0" lang="en-US" altLang="en-US" sz="1800" b="1" dirty="0" smtClean="0">
              <a:solidFill>
                <a:srgbClr val="FFFFFF"/>
              </a:solidFill>
              <a:ea typeface="+mn-ea"/>
            </a:endParaRPr>
          </a:p>
          <a:p>
            <a:pPr algn="r">
              <a:lnSpc>
                <a:spcPct val="80000"/>
              </a:lnSpc>
              <a:spcBef>
                <a:spcPct val="20000"/>
              </a:spcBef>
            </a:pPr>
            <a:endParaRPr kumimoji="0" lang="en-US" altLang="en-US" sz="1800" b="1" dirty="0" smtClean="0">
              <a:solidFill>
                <a:srgbClr val="FFFFFF"/>
              </a:solidFill>
              <a:ea typeface="+mn-ea"/>
            </a:endParaRPr>
          </a:p>
          <a:p>
            <a:pPr>
              <a:lnSpc>
                <a:spcPct val="80000"/>
              </a:lnSpc>
              <a:spcBef>
                <a:spcPct val="20000"/>
              </a:spcBef>
              <a:buFontTx/>
              <a:buChar char="•"/>
            </a:pPr>
            <a:endParaRPr kumimoji="0" lang="en-US" altLang="en-US" sz="1800" b="1" dirty="0" smtClean="0">
              <a:solidFill>
                <a:srgbClr val="FFFFFF"/>
              </a:solidFill>
              <a:ea typeface="+mn-ea"/>
            </a:endParaRPr>
          </a:p>
          <a:p>
            <a:pPr>
              <a:lnSpc>
                <a:spcPct val="80000"/>
              </a:lnSpc>
              <a:spcBef>
                <a:spcPct val="20000"/>
              </a:spcBef>
              <a:buFontTx/>
              <a:buChar char="•"/>
            </a:pPr>
            <a:endParaRPr kumimoji="0" lang="en-US" altLang="en-US" sz="1800" b="1" dirty="0" smtClean="0">
              <a:solidFill>
                <a:srgbClr val="FFFFFF"/>
              </a:solidFill>
              <a:ea typeface="+mn-ea"/>
            </a:endParaRPr>
          </a:p>
          <a:p>
            <a:pPr>
              <a:lnSpc>
                <a:spcPct val="80000"/>
              </a:lnSpc>
              <a:spcBef>
                <a:spcPct val="20000"/>
              </a:spcBef>
              <a:buFontTx/>
              <a:buChar char="•"/>
            </a:pPr>
            <a:endParaRPr kumimoji="0" lang="en-US" altLang="en-US" sz="1800" b="1" dirty="0" smtClean="0">
              <a:solidFill>
                <a:srgbClr val="FFFFFF"/>
              </a:solidFill>
              <a:ea typeface="+mn-ea"/>
            </a:endParaRP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657725"/>
            <a:ext cx="9143980" cy="407405"/>
          </a:xfrm>
          <a:prstGeom prst="rect">
            <a:avLst/>
          </a:prstGeom>
        </p:spPr>
      </p:pic>
      <p:sp>
        <p:nvSpPr>
          <p:cNvPr id="8" name="Rectangle 7"/>
          <p:cNvSpPr>
            <a:spLocks noChangeArrowheads="1"/>
          </p:cNvSpPr>
          <p:nvPr/>
        </p:nvSpPr>
        <p:spPr bwMode="auto">
          <a:xfrm>
            <a:off x="3041486" y="715577"/>
            <a:ext cx="5181600" cy="368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spcBef>
                <a:spcPct val="20000"/>
              </a:spcBef>
            </a:pPr>
            <a:r>
              <a:rPr kumimoji="0" lang="en-US" altLang="en-US" b="1" dirty="0">
                <a:solidFill>
                  <a:srgbClr val="FFFFFF"/>
                </a:solidFill>
              </a:rPr>
              <a:t>“Make Emotional Connections”</a:t>
            </a:r>
          </a:p>
          <a:p>
            <a:pPr>
              <a:lnSpc>
                <a:spcPct val="80000"/>
              </a:lnSpc>
              <a:spcBef>
                <a:spcPct val="20000"/>
              </a:spcBef>
            </a:pPr>
            <a:endParaRPr kumimoji="0" lang="en-US" altLang="en-US" sz="1700" b="1" dirty="0" smtClean="0">
              <a:solidFill>
                <a:srgbClr val="FFFFFF"/>
              </a:solidFill>
            </a:endParaRPr>
          </a:p>
          <a:p>
            <a:pPr>
              <a:lnSpc>
                <a:spcPct val="80000"/>
              </a:lnSpc>
              <a:spcBef>
                <a:spcPct val="20000"/>
              </a:spcBef>
            </a:pPr>
            <a:endParaRPr kumimoji="0" lang="en-US" altLang="en-US" sz="600" b="1" dirty="0">
              <a:solidFill>
                <a:srgbClr val="FFFFFF"/>
              </a:solidFill>
            </a:endParaRPr>
          </a:p>
          <a:p>
            <a:pPr>
              <a:lnSpc>
                <a:spcPct val="80000"/>
              </a:lnSpc>
              <a:spcBef>
                <a:spcPct val="20000"/>
              </a:spcBef>
            </a:pPr>
            <a:r>
              <a:rPr kumimoji="0" lang="en-US" altLang="en-US" b="1" dirty="0">
                <a:solidFill>
                  <a:srgbClr val="FFFFFF"/>
                </a:solidFill>
              </a:rPr>
              <a:t>“Look for the Silver Lining”</a:t>
            </a:r>
          </a:p>
          <a:p>
            <a:pPr>
              <a:lnSpc>
                <a:spcPct val="80000"/>
              </a:lnSpc>
              <a:spcBef>
                <a:spcPct val="20000"/>
              </a:spcBef>
            </a:pPr>
            <a:endParaRPr kumimoji="0" lang="en-US" altLang="en-US" sz="1700" b="1" dirty="0">
              <a:solidFill>
                <a:srgbClr val="FFFFFF"/>
              </a:solidFill>
            </a:endParaRPr>
          </a:p>
          <a:p>
            <a:pPr>
              <a:lnSpc>
                <a:spcPct val="80000"/>
              </a:lnSpc>
              <a:spcBef>
                <a:spcPct val="20000"/>
              </a:spcBef>
            </a:pPr>
            <a:endParaRPr kumimoji="0" lang="en-US" altLang="en-US" sz="600" b="1" dirty="0">
              <a:solidFill>
                <a:srgbClr val="FFFFFF"/>
              </a:solidFill>
            </a:endParaRPr>
          </a:p>
          <a:p>
            <a:pPr>
              <a:lnSpc>
                <a:spcPct val="80000"/>
              </a:lnSpc>
              <a:spcBef>
                <a:spcPct val="20000"/>
              </a:spcBef>
            </a:pPr>
            <a:r>
              <a:rPr kumimoji="0" lang="en-US" altLang="en-US" b="1" dirty="0">
                <a:solidFill>
                  <a:srgbClr val="FFFFFF"/>
                </a:solidFill>
              </a:rPr>
              <a:t>“Chunk in Threes”</a:t>
            </a:r>
          </a:p>
          <a:p>
            <a:pPr>
              <a:lnSpc>
                <a:spcPct val="80000"/>
              </a:lnSpc>
              <a:spcBef>
                <a:spcPct val="20000"/>
              </a:spcBef>
            </a:pPr>
            <a:endParaRPr kumimoji="0" lang="en-US" altLang="en-US" sz="1700" b="1" dirty="0" smtClean="0">
              <a:solidFill>
                <a:srgbClr val="FFFFFF"/>
              </a:solidFill>
            </a:endParaRPr>
          </a:p>
          <a:p>
            <a:pPr>
              <a:lnSpc>
                <a:spcPct val="80000"/>
              </a:lnSpc>
              <a:spcBef>
                <a:spcPct val="20000"/>
              </a:spcBef>
            </a:pPr>
            <a:endParaRPr kumimoji="0" lang="en-US" altLang="en-US" sz="600" b="1" dirty="0" smtClean="0">
              <a:solidFill>
                <a:srgbClr val="FFFFFF"/>
              </a:solidFill>
            </a:endParaRPr>
          </a:p>
          <a:p>
            <a:pPr>
              <a:lnSpc>
                <a:spcPct val="80000"/>
              </a:lnSpc>
              <a:spcBef>
                <a:spcPct val="20000"/>
              </a:spcBef>
            </a:pPr>
            <a:r>
              <a:rPr kumimoji="0" lang="en-US" altLang="en-US" b="1" dirty="0" smtClean="0">
                <a:solidFill>
                  <a:srgbClr val="FFFFFF"/>
                </a:solidFill>
              </a:rPr>
              <a:t>“Fight for the Little Things”</a:t>
            </a:r>
          </a:p>
          <a:p>
            <a:pPr>
              <a:lnSpc>
                <a:spcPct val="80000"/>
              </a:lnSpc>
              <a:spcBef>
                <a:spcPct val="20000"/>
              </a:spcBef>
            </a:pPr>
            <a:endParaRPr kumimoji="0" lang="en-US" altLang="en-US" sz="1700" b="1" dirty="0">
              <a:solidFill>
                <a:srgbClr val="FFFFFF"/>
              </a:solidFill>
            </a:endParaRPr>
          </a:p>
          <a:p>
            <a:pPr>
              <a:lnSpc>
                <a:spcPct val="80000"/>
              </a:lnSpc>
              <a:spcBef>
                <a:spcPct val="20000"/>
              </a:spcBef>
            </a:pPr>
            <a:endParaRPr kumimoji="0" lang="en-US" altLang="en-US" sz="600" b="1" dirty="0" smtClean="0">
              <a:solidFill>
                <a:srgbClr val="FFFFFF"/>
              </a:solidFill>
            </a:endParaRPr>
          </a:p>
          <a:p>
            <a:pPr>
              <a:lnSpc>
                <a:spcPct val="80000"/>
              </a:lnSpc>
              <a:spcBef>
                <a:spcPct val="20000"/>
              </a:spcBef>
            </a:pPr>
            <a:r>
              <a:rPr kumimoji="0" lang="en-US" altLang="en-US" b="1" dirty="0" smtClean="0">
                <a:solidFill>
                  <a:srgbClr val="FFFFFF"/>
                </a:solidFill>
              </a:rPr>
              <a:t> </a:t>
            </a:r>
          </a:p>
          <a:p>
            <a:pPr>
              <a:lnSpc>
                <a:spcPct val="80000"/>
              </a:lnSpc>
              <a:spcBef>
                <a:spcPct val="20000"/>
              </a:spcBef>
            </a:pPr>
            <a:endParaRPr kumimoji="0" lang="en-US" altLang="en-US" sz="1700" b="1" dirty="0">
              <a:solidFill>
                <a:srgbClr val="FFFFFF"/>
              </a:solidFill>
            </a:endParaRPr>
          </a:p>
          <a:p>
            <a:pPr>
              <a:lnSpc>
                <a:spcPct val="80000"/>
              </a:lnSpc>
              <a:spcBef>
                <a:spcPct val="20000"/>
              </a:spcBef>
            </a:pPr>
            <a:endParaRPr kumimoji="0" lang="en-US" altLang="en-US" sz="1700" b="1" dirty="0" smtClean="0">
              <a:solidFill>
                <a:srgbClr val="FFFFFF"/>
              </a:solidFill>
            </a:endParaRPr>
          </a:p>
          <a:p>
            <a:pPr>
              <a:lnSpc>
                <a:spcPct val="80000"/>
              </a:lnSpc>
              <a:spcBef>
                <a:spcPct val="20000"/>
              </a:spcBef>
            </a:pPr>
            <a:endParaRPr kumimoji="0" lang="en-US" altLang="en-US" sz="1700" b="1" dirty="0">
              <a:solidFill>
                <a:srgbClr val="FFFFFF"/>
              </a:solidFill>
            </a:endParaRPr>
          </a:p>
          <a:p>
            <a:pPr>
              <a:lnSpc>
                <a:spcPct val="80000"/>
              </a:lnSpc>
              <a:spcBef>
                <a:spcPct val="20000"/>
              </a:spcBef>
            </a:pPr>
            <a:endParaRPr kumimoji="0" lang="en-US" altLang="en-US" sz="1700" b="1" dirty="0">
              <a:solidFill>
                <a:srgbClr val="FFFFFF"/>
              </a:solidFill>
            </a:endParaRPr>
          </a:p>
        </p:txBody>
      </p:sp>
      <p:sp>
        <p:nvSpPr>
          <p:cNvPr id="7" name="Rectangle 6"/>
          <p:cNvSpPr>
            <a:spLocks noChangeArrowheads="1"/>
          </p:cNvSpPr>
          <p:nvPr/>
        </p:nvSpPr>
        <p:spPr bwMode="auto">
          <a:xfrm>
            <a:off x="3034112" y="3457575"/>
            <a:ext cx="6377817" cy="368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spcBef>
                <a:spcPct val="20000"/>
              </a:spcBef>
            </a:pPr>
            <a:r>
              <a:rPr kumimoji="0" lang="en-US" altLang="en-US" b="1" dirty="0" smtClean="0">
                <a:solidFill>
                  <a:srgbClr val="FFFFFF"/>
                </a:solidFill>
              </a:rPr>
              <a:t>“Don’t Try to Evaluate Your Own Game*”</a:t>
            </a:r>
          </a:p>
          <a:p>
            <a:pPr>
              <a:lnSpc>
                <a:spcPct val="80000"/>
              </a:lnSpc>
              <a:spcBef>
                <a:spcPct val="20000"/>
              </a:spcBef>
            </a:pPr>
            <a:r>
              <a:rPr kumimoji="0" lang="en-US" altLang="en-US" sz="1900" b="1" dirty="0" smtClean="0">
                <a:solidFill>
                  <a:srgbClr val="FFFFFF"/>
                </a:solidFill>
              </a:rPr>
              <a:t>	* But Only You Know What It Should Be</a:t>
            </a:r>
            <a:endParaRPr kumimoji="0" lang="en-US" altLang="en-US" sz="1900" b="1" dirty="0">
              <a:solidFill>
                <a:srgbClr val="FFFFFF"/>
              </a:solidFill>
            </a:endParaRPr>
          </a:p>
        </p:txBody>
      </p:sp>
      <p:cxnSp>
        <p:nvCxnSpPr>
          <p:cNvPr id="3" name="Straight Connector 2"/>
          <p:cNvCxnSpPr/>
          <p:nvPr/>
        </p:nvCxnSpPr>
        <p:spPr>
          <a:xfrm>
            <a:off x="116304" y="620830"/>
            <a:ext cx="889420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23655" y="4171950"/>
            <a:ext cx="889420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4352" y="4248150"/>
            <a:ext cx="9002257" cy="492443"/>
          </a:xfrm>
          <a:prstGeom prst="rect">
            <a:avLst/>
          </a:prstGeom>
          <a:noFill/>
        </p:spPr>
        <p:txBody>
          <a:bodyPr wrap="square" rtlCol="0">
            <a:spAutoFit/>
          </a:bodyPr>
          <a:lstStyle/>
          <a:p>
            <a:pPr algn="ctr"/>
            <a:r>
              <a:rPr lang="en-US" sz="2600" dirty="0" smtClean="0">
                <a:solidFill>
                  <a:srgbClr val="FFFFFF"/>
                </a:solidFill>
                <a:latin typeface="Arial Black"/>
              </a:rPr>
              <a:t>Search “Five Rules” on GDCVault.com</a:t>
            </a:r>
          </a:p>
        </p:txBody>
      </p:sp>
    </p:spTree>
    <p:extLst>
      <p:ext uri="{BB962C8B-B14F-4D97-AF65-F5344CB8AC3E}">
        <p14:creationId xmlns:p14="http://schemas.microsoft.com/office/powerpoint/2010/main" val="15968294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2863"/>
            <a:ext cx="9220200" cy="5186363"/>
          </a:xfrm>
          <a:prstGeom prst="rect">
            <a:avLst/>
          </a:prstGeom>
        </p:spPr>
      </p:pic>
    </p:spTree>
    <p:extLst>
      <p:ext uri="{BB962C8B-B14F-4D97-AF65-F5344CB8AC3E}">
        <p14:creationId xmlns:p14="http://schemas.microsoft.com/office/powerpoint/2010/main" val="3377870390"/>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15814" y="-970390"/>
            <a:ext cx="1672590" cy="1706880"/>
          </a:xfrm>
          <a:prstGeom prst="rect">
            <a:avLst/>
          </a:prstGeom>
        </p:spPr>
      </p:pic>
    </p:spTree>
    <p:extLst>
      <p:ext uri="{BB962C8B-B14F-4D97-AF65-F5344CB8AC3E}">
        <p14:creationId xmlns:p14="http://schemas.microsoft.com/office/powerpoint/2010/main" val="1017313781"/>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7288979"/>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3968" y="-569331"/>
            <a:ext cx="1840230" cy="1657350"/>
          </a:xfrm>
          <a:prstGeom prst="rect">
            <a:avLst/>
          </a:prstGeom>
        </p:spPr>
      </p:pic>
    </p:spTree>
    <p:extLst>
      <p:ext uri="{BB962C8B-B14F-4D97-AF65-F5344CB8AC3E}">
        <p14:creationId xmlns:p14="http://schemas.microsoft.com/office/powerpoint/2010/main" val="2672084576"/>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446648">
            <a:off x="377381" y="601734"/>
            <a:ext cx="1840230" cy="1657350"/>
          </a:xfrm>
          <a:prstGeom prst="rect">
            <a:avLst/>
          </a:prstGeom>
        </p:spPr>
      </p:pic>
    </p:spTree>
    <p:extLst>
      <p:ext uri="{BB962C8B-B14F-4D97-AF65-F5344CB8AC3E}">
        <p14:creationId xmlns:p14="http://schemas.microsoft.com/office/powerpoint/2010/main" val="4183553146"/>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1209437">
            <a:off x="1208060" y="2207371"/>
            <a:ext cx="1200150" cy="1781175"/>
          </a:xfrm>
          <a:prstGeom prst="rect">
            <a:avLst/>
          </a:prstGeom>
        </p:spPr>
      </p:pic>
    </p:spTree>
    <p:extLst>
      <p:ext uri="{BB962C8B-B14F-4D97-AF65-F5344CB8AC3E}">
        <p14:creationId xmlns:p14="http://schemas.microsoft.com/office/powerpoint/2010/main" val="39668338"/>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spTree>
    <p:extLst>
      <p:ext uri="{BB962C8B-B14F-4D97-AF65-F5344CB8AC3E}">
        <p14:creationId xmlns:p14="http://schemas.microsoft.com/office/powerpoint/2010/main" val="1792800328"/>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sp>
        <p:nvSpPr>
          <p:cNvPr id="5" name="TextBox 4"/>
          <p:cNvSpPr txBox="1"/>
          <p:nvPr/>
        </p:nvSpPr>
        <p:spPr>
          <a:xfrm>
            <a:off x="3947924" y="2148730"/>
            <a:ext cx="4720928" cy="769441"/>
          </a:xfrm>
          <a:prstGeom prst="rect">
            <a:avLst/>
          </a:prstGeom>
          <a:noFill/>
        </p:spPr>
        <p:txBody>
          <a:bodyPr wrap="square" rtlCol="0">
            <a:spAutoFit/>
          </a:bodyPr>
          <a:lstStyle/>
          <a:p>
            <a:r>
              <a:rPr lang="en-US" sz="4400">
                <a:solidFill>
                  <a:srgbClr val="FFFFFF"/>
                </a:solidFill>
                <a:latin typeface="Futura Hv" panose="020B0702020204020204" pitchFamily="34" charset="0"/>
              </a:rPr>
              <a:t>the domain of ...</a:t>
            </a:r>
            <a:endParaRPr lang="en-US" sz="4400" dirty="0">
              <a:solidFill>
                <a:srgbClr val="FFFFFF"/>
              </a:solidFill>
              <a:latin typeface="Futura Hv" panose="020B0702020204020204" pitchFamily="34" charset="0"/>
            </a:endParaRPr>
          </a:p>
        </p:txBody>
      </p:sp>
    </p:spTree>
    <p:extLst>
      <p:ext uri="{BB962C8B-B14F-4D97-AF65-F5344CB8AC3E}">
        <p14:creationId xmlns:p14="http://schemas.microsoft.com/office/powerpoint/2010/main" val="1214832183"/>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62572" y="2893142"/>
            <a:ext cx="4720928" cy="769441"/>
          </a:xfrm>
          <a:prstGeom prst="rect">
            <a:avLst/>
          </a:prstGeom>
          <a:noFill/>
        </p:spPr>
        <p:txBody>
          <a:bodyPr wrap="square" rtlCol="0">
            <a:spAutoFit/>
          </a:bodyPr>
          <a:lstStyle/>
          <a:p>
            <a:r>
              <a:rPr lang="en-US" sz="4400" i="1">
                <a:solidFill>
                  <a:srgbClr val="FFFFFF"/>
                </a:solidFill>
                <a:latin typeface="Futura Hv" panose="020B0702020204020204" pitchFamily="34" charset="0"/>
              </a:rPr>
              <a:t>narrative games</a:t>
            </a:r>
            <a:endParaRPr lang="en-US" sz="4400" i="1" dirty="0">
              <a:solidFill>
                <a:srgbClr val="FFFFFF"/>
              </a:solidFill>
              <a:latin typeface="Futura Hv" panose="020B0702020204020204" pitchFamily="34" charset="0"/>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sp>
        <p:nvSpPr>
          <p:cNvPr id="5" name="TextBox 4"/>
          <p:cNvSpPr txBox="1"/>
          <p:nvPr/>
        </p:nvSpPr>
        <p:spPr>
          <a:xfrm>
            <a:off x="3947924" y="2148730"/>
            <a:ext cx="4492691" cy="769441"/>
          </a:xfrm>
          <a:prstGeom prst="rect">
            <a:avLst/>
          </a:prstGeom>
          <a:noFill/>
        </p:spPr>
        <p:txBody>
          <a:bodyPr wrap="square" rtlCol="0">
            <a:spAutoFit/>
          </a:bodyPr>
          <a:lstStyle/>
          <a:p>
            <a:r>
              <a:rPr lang="en-US" sz="4400">
                <a:solidFill>
                  <a:srgbClr val="FFFFFF"/>
                </a:solidFill>
                <a:latin typeface="Futura Hv" panose="020B0702020204020204" pitchFamily="34" charset="0"/>
              </a:rPr>
              <a:t>the domain of ...</a:t>
            </a:r>
            <a:endParaRPr lang="en-US" sz="4400" dirty="0">
              <a:solidFill>
                <a:srgbClr val="FFFFFF"/>
              </a:solidFill>
              <a:latin typeface="Futura Hv" panose="020B0702020204020204" pitchFamily="34" charset="0"/>
            </a:endParaRPr>
          </a:p>
        </p:txBody>
      </p:sp>
    </p:spTree>
    <p:extLst>
      <p:ext uri="{BB962C8B-B14F-4D97-AF65-F5344CB8AC3E}">
        <p14:creationId xmlns:p14="http://schemas.microsoft.com/office/powerpoint/2010/main" val="3531919210"/>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sp>
        <p:nvSpPr>
          <p:cNvPr id="4" name="TextBox 3"/>
          <p:cNvSpPr txBox="1"/>
          <p:nvPr/>
        </p:nvSpPr>
        <p:spPr>
          <a:xfrm>
            <a:off x="3288324" y="2289402"/>
            <a:ext cx="4835774" cy="1077218"/>
          </a:xfrm>
          <a:prstGeom prst="rect">
            <a:avLst/>
          </a:prstGeom>
          <a:noFill/>
        </p:spPr>
        <p:txBody>
          <a:bodyPr wrap="square" rtlCol="0">
            <a:spAutoFit/>
          </a:bodyPr>
          <a:lstStyle/>
          <a:p>
            <a:pPr algn="r"/>
            <a:r>
              <a:rPr lang="en-US" sz="3200">
                <a:solidFill>
                  <a:srgbClr val="FFFFFF"/>
                </a:solidFill>
                <a:latin typeface="Futura Hv" panose="020B0702020204020204" pitchFamily="34" charset="0"/>
              </a:rPr>
              <a:t>(yup, it comes from my Hollywood days)</a:t>
            </a:r>
            <a:endParaRPr lang="en-US" sz="3200" dirty="0">
              <a:solidFill>
                <a:srgbClr val="FFFFFF"/>
              </a:solidFill>
              <a:latin typeface="Futura Hv" panose="020B0702020204020204" pitchFamily="34" charset="0"/>
            </a:endParaRPr>
          </a:p>
        </p:txBody>
      </p:sp>
    </p:spTree>
    <p:extLst>
      <p:ext uri="{BB962C8B-B14F-4D97-AF65-F5344CB8AC3E}">
        <p14:creationId xmlns:p14="http://schemas.microsoft.com/office/powerpoint/2010/main" val="3512513299"/>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spTree>
    <p:extLst>
      <p:ext uri="{BB962C8B-B14F-4D97-AF65-F5344CB8AC3E}">
        <p14:creationId xmlns:p14="http://schemas.microsoft.com/office/powerpoint/2010/main" val="25897637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GDCSevenWritingTechniquesMoral\Images\WalkingDeadGun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7139" y="-21992"/>
            <a:ext cx="9281139" cy="5165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5961945"/>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41" y="0"/>
            <a:ext cx="9131318" cy="5143500"/>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sp>
        <p:nvSpPr>
          <p:cNvPr id="4" name="TextBox 3"/>
          <p:cNvSpPr txBox="1"/>
          <p:nvPr/>
        </p:nvSpPr>
        <p:spPr>
          <a:xfrm>
            <a:off x="4864588" y="4374059"/>
            <a:ext cx="4273071" cy="769441"/>
          </a:xfrm>
          <a:prstGeom prst="rect">
            <a:avLst/>
          </a:prstGeom>
          <a:noFill/>
        </p:spPr>
        <p:txBody>
          <a:bodyPr wrap="square" rtlCol="0">
            <a:spAutoFit/>
          </a:bodyPr>
          <a:lstStyle/>
          <a:p>
            <a:r>
              <a:rPr lang="en-US" sz="4400">
                <a:solidFill>
                  <a:srgbClr val="FFFFFF"/>
                </a:solidFill>
                <a:latin typeface="Futura Hv" panose="020B0702020204020204" pitchFamily="34" charset="0"/>
              </a:rPr>
              <a:t>Close Encounters</a:t>
            </a:r>
            <a:endParaRPr lang="en-US" sz="4400" dirty="0">
              <a:solidFill>
                <a:srgbClr val="FFFFFF"/>
              </a:solidFill>
              <a:latin typeface="Futura Hv" panose="020B0702020204020204" pitchFamily="34" charset="0"/>
            </a:endParaRPr>
          </a:p>
        </p:txBody>
      </p:sp>
    </p:spTree>
    <p:extLst>
      <p:ext uri="{BB962C8B-B14F-4D97-AF65-F5344CB8AC3E}">
        <p14:creationId xmlns:p14="http://schemas.microsoft.com/office/powerpoint/2010/main" val="3973049604"/>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582902358"/>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567342235"/>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41" y="0"/>
            <a:ext cx="9131318" cy="5143500"/>
          </a:xfrm>
          <a:prstGeom prst="rect">
            <a:avLst/>
          </a:prstGeom>
        </p:spPr>
      </p:pic>
    </p:spTree>
    <p:extLst>
      <p:ext uri="{BB962C8B-B14F-4D97-AF65-F5344CB8AC3E}">
        <p14:creationId xmlns:p14="http://schemas.microsoft.com/office/powerpoint/2010/main" val="2918959888"/>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74" y="0"/>
            <a:ext cx="9138451" cy="5143500"/>
          </a:xfrm>
          <a:prstGeom prst="rect">
            <a:avLst/>
          </a:prstGeom>
        </p:spPr>
      </p:pic>
      <p:sp>
        <p:nvSpPr>
          <p:cNvPr id="4" name="TextBox 3"/>
          <p:cNvSpPr txBox="1"/>
          <p:nvPr/>
        </p:nvSpPr>
        <p:spPr>
          <a:xfrm>
            <a:off x="5662241" y="4334615"/>
            <a:ext cx="3478984" cy="769441"/>
          </a:xfrm>
          <a:prstGeom prst="rect">
            <a:avLst/>
          </a:prstGeom>
          <a:noFill/>
        </p:spPr>
        <p:txBody>
          <a:bodyPr wrap="square" rtlCol="0">
            <a:spAutoFit/>
          </a:bodyPr>
          <a:lstStyle/>
          <a:p>
            <a:r>
              <a:rPr lang="en-US" sz="4400">
                <a:solidFill>
                  <a:srgbClr val="FFFFFF"/>
                </a:solidFill>
                <a:latin typeface="Futura Hv" panose="020B0702020204020204" pitchFamily="34" charset="0"/>
              </a:rPr>
              <a:t>Dragonslayer</a:t>
            </a:r>
            <a:endParaRPr lang="en-US" sz="4400" dirty="0">
              <a:solidFill>
                <a:srgbClr val="FFFFFF"/>
              </a:solidFill>
              <a:latin typeface="Futura Hv" panose="020B0702020204020204" pitchFamily="34" charset="0"/>
            </a:endParaRPr>
          </a:p>
        </p:txBody>
      </p:sp>
    </p:spTree>
    <p:extLst>
      <p:ext uri="{BB962C8B-B14F-4D97-AF65-F5344CB8AC3E}">
        <p14:creationId xmlns:p14="http://schemas.microsoft.com/office/powerpoint/2010/main" val="770573442"/>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41" y="0"/>
            <a:ext cx="9131318" cy="5143500"/>
          </a:xfrm>
          <a:prstGeom prst="rect">
            <a:avLst/>
          </a:prstGeom>
        </p:spPr>
      </p:pic>
    </p:spTree>
    <p:extLst>
      <p:ext uri="{BB962C8B-B14F-4D97-AF65-F5344CB8AC3E}">
        <p14:creationId xmlns:p14="http://schemas.microsoft.com/office/powerpoint/2010/main" val="1042431557"/>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489460478"/>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87149" y="2199501"/>
            <a:ext cx="4091178" cy="738664"/>
          </a:xfrm>
          <a:prstGeom prst="rect">
            <a:avLst/>
          </a:prstGeom>
          <a:noFill/>
        </p:spPr>
        <p:txBody>
          <a:bodyPr wrap="square" rtlCol="0">
            <a:spAutoFit/>
          </a:bodyPr>
          <a:lstStyle/>
          <a:p>
            <a:r>
              <a:rPr lang="en-US" sz="4200" dirty="0">
                <a:solidFill>
                  <a:srgbClr val="FFFFFF"/>
                </a:solidFill>
                <a:latin typeface="Futura Hv" panose="020B0702020204020204" pitchFamily="34" charset="0"/>
              </a:rPr>
              <a:t>just storytelling?</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spTree>
    <p:extLst>
      <p:ext uri="{BB962C8B-B14F-4D97-AF65-F5344CB8AC3E}">
        <p14:creationId xmlns:p14="http://schemas.microsoft.com/office/powerpoint/2010/main" val="2706659571"/>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84103" y="2199501"/>
            <a:ext cx="4664279" cy="1384995"/>
          </a:xfrm>
          <a:prstGeom prst="rect">
            <a:avLst/>
          </a:prstGeom>
          <a:noFill/>
        </p:spPr>
        <p:txBody>
          <a:bodyPr wrap="square" rtlCol="0">
            <a:spAutoFit/>
          </a:bodyPr>
          <a:lstStyle/>
          <a:p>
            <a:r>
              <a:rPr lang="en-US" sz="4200" dirty="0">
                <a:solidFill>
                  <a:srgbClr val="FFFFFF"/>
                </a:solidFill>
                <a:latin typeface="Futura Hv" panose="020B0702020204020204" pitchFamily="34" charset="0"/>
              </a:rPr>
              <a:t>just storytelling? </a:t>
            </a:r>
          </a:p>
          <a:p>
            <a:r>
              <a:rPr lang="en-US" sz="4200" dirty="0">
                <a:solidFill>
                  <a:srgbClr val="FFFFFF"/>
                </a:solidFill>
                <a:latin typeface="Futura Hv" panose="020B0702020204020204" pitchFamily="34" charset="0"/>
              </a:rPr>
              <a:t>           </a:t>
            </a:r>
            <a:r>
              <a:rPr lang="en-US" sz="4200" i="1" dirty="0">
                <a:solidFill>
                  <a:srgbClr val="FFFFFF"/>
                </a:solidFill>
                <a:latin typeface="Futura Hv" panose="020B0702020204020204" pitchFamily="34" charset="0"/>
              </a:rPr>
              <a:t>not at all ...</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spTree>
    <p:extLst>
      <p:ext uri="{BB962C8B-B14F-4D97-AF65-F5344CB8AC3E}">
        <p14:creationId xmlns:p14="http://schemas.microsoft.com/office/powerpoint/2010/main" val="3424071017"/>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sp>
        <p:nvSpPr>
          <p:cNvPr id="5" name="TextBox 4"/>
          <p:cNvSpPr txBox="1"/>
          <p:nvPr/>
        </p:nvSpPr>
        <p:spPr>
          <a:xfrm>
            <a:off x="3810540" y="2205325"/>
            <a:ext cx="4955957" cy="1384995"/>
          </a:xfrm>
          <a:prstGeom prst="rect">
            <a:avLst/>
          </a:prstGeom>
          <a:noFill/>
        </p:spPr>
        <p:txBody>
          <a:bodyPr wrap="square" rtlCol="0">
            <a:spAutoFit/>
          </a:bodyPr>
          <a:lstStyle/>
          <a:p>
            <a:pPr>
              <a:defRPr/>
            </a:pPr>
            <a:r>
              <a:rPr lang="en-US" sz="4200" i="1" dirty="0">
                <a:solidFill>
                  <a:srgbClr val="FFFFFF"/>
                </a:solidFill>
                <a:latin typeface="Futura Hv" panose="020B0702020204020204" pitchFamily="34" charset="0"/>
              </a:rPr>
              <a:t>“show, don’t tell”  </a:t>
            </a:r>
          </a:p>
          <a:p>
            <a:pPr>
              <a:defRPr/>
            </a:pPr>
            <a:r>
              <a:rPr lang="en-US" sz="4200" dirty="0">
                <a:solidFill>
                  <a:srgbClr val="FFFFFF"/>
                </a:solidFill>
                <a:latin typeface="Futura Hv" panose="020B0702020204020204" pitchFamily="34" charset="0"/>
              </a:rPr>
              <a:t>            ... in movies</a:t>
            </a:r>
          </a:p>
        </p:txBody>
      </p:sp>
    </p:spTree>
    <p:extLst>
      <p:ext uri="{BB962C8B-B14F-4D97-AF65-F5344CB8AC3E}">
        <p14:creationId xmlns:p14="http://schemas.microsoft.com/office/powerpoint/2010/main" val="13818517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PPStf\TalksMontreal\MeaningTalk\Images\journey-game-screenshot-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184"/>
            <a:ext cx="9144000" cy="5138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3683994"/>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sp>
        <p:nvSpPr>
          <p:cNvPr id="5" name="TextBox 4"/>
          <p:cNvSpPr txBox="1"/>
          <p:nvPr/>
        </p:nvSpPr>
        <p:spPr>
          <a:xfrm>
            <a:off x="3821492" y="2205325"/>
            <a:ext cx="5062449" cy="1384995"/>
          </a:xfrm>
          <a:prstGeom prst="rect">
            <a:avLst/>
          </a:prstGeom>
          <a:noFill/>
        </p:spPr>
        <p:txBody>
          <a:bodyPr wrap="square" rtlCol="0">
            <a:spAutoFit/>
          </a:bodyPr>
          <a:lstStyle/>
          <a:p>
            <a:pPr>
              <a:defRPr/>
            </a:pPr>
            <a:r>
              <a:rPr lang="en-US" sz="4200" i="1" dirty="0">
                <a:solidFill>
                  <a:srgbClr val="FFFFFF"/>
                </a:solidFill>
                <a:latin typeface="Futura Hv" panose="020B0702020204020204" pitchFamily="34" charset="0"/>
              </a:rPr>
              <a:t>“play, don’t show”  </a:t>
            </a:r>
          </a:p>
          <a:p>
            <a:pPr>
              <a:defRPr/>
            </a:pPr>
            <a:r>
              <a:rPr lang="en-US" sz="4200" dirty="0">
                <a:solidFill>
                  <a:srgbClr val="FFFFFF"/>
                </a:solidFill>
                <a:latin typeface="Futura Hv" panose="020B0702020204020204" pitchFamily="34" charset="0"/>
              </a:rPr>
              <a:t>             ... in games</a:t>
            </a:r>
          </a:p>
        </p:txBody>
      </p:sp>
    </p:spTree>
    <p:extLst>
      <p:ext uri="{BB962C8B-B14F-4D97-AF65-F5344CB8AC3E}">
        <p14:creationId xmlns:p14="http://schemas.microsoft.com/office/powerpoint/2010/main" val="3167516447"/>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sp>
        <p:nvSpPr>
          <p:cNvPr id="5" name="TextBox 4"/>
          <p:cNvSpPr txBox="1"/>
          <p:nvPr/>
        </p:nvSpPr>
        <p:spPr>
          <a:xfrm>
            <a:off x="3892494" y="2205957"/>
            <a:ext cx="5050171" cy="2031325"/>
          </a:xfrm>
          <a:prstGeom prst="rect">
            <a:avLst/>
          </a:prstGeom>
          <a:noFill/>
        </p:spPr>
        <p:txBody>
          <a:bodyPr wrap="square" rtlCol="0">
            <a:spAutoFit/>
          </a:bodyPr>
          <a:lstStyle/>
          <a:p>
            <a:pPr>
              <a:defRPr/>
            </a:pPr>
            <a:r>
              <a:rPr lang="en-US" sz="4200" dirty="0">
                <a:solidFill>
                  <a:srgbClr val="FFFFFF"/>
                </a:solidFill>
                <a:latin typeface="Futura Hv" panose="020B0702020204020204" pitchFamily="34" charset="0"/>
              </a:rPr>
              <a:t>all about </a:t>
            </a:r>
            <a:r>
              <a:rPr lang="en-US" sz="4200" i="1" dirty="0">
                <a:solidFill>
                  <a:srgbClr val="FFFFFF"/>
                </a:solidFill>
                <a:latin typeface="Futura Hv" panose="020B0702020204020204" pitchFamily="34" charset="0"/>
              </a:rPr>
              <a:t>design —   </a:t>
            </a:r>
          </a:p>
          <a:p>
            <a:pPr>
              <a:defRPr/>
            </a:pPr>
            <a:r>
              <a:rPr lang="en-US" sz="4200" dirty="0">
                <a:solidFill>
                  <a:srgbClr val="FFFFFF"/>
                </a:solidFill>
                <a:latin typeface="Futura Hv" panose="020B0702020204020204" pitchFamily="34" charset="0"/>
              </a:rPr>
              <a:t>          welding story </a:t>
            </a:r>
          </a:p>
          <a:p>
            <a:pPr>
              <a:defRPr/>
            </a:pPr>
            <a:r>
              <a:rPr lang="en-US" sz="4200" dirty="0">
                <a:solidFill>
                  <a:srgbClr val="FFFFFF"/>
                </a:solidFill>
                <a:latin typeface="Futura Hv" panose="020B0702020204020204" pitchFamily="34" charset="0"/>
              </a:rPr>
              <a:t>            &amp; gameplay   </a:t>
            </a:r>
          </a:p>
        </p:txBody>
      </p:sp>
    </p:spTree>
    <p:extLst>
      <p:ext uri="{BB962C8B-B14F-4D97-AF65-F5344CB8AC3E}">
        <p14:creationId xmlns:p14="http://schemas.microsoft.com/office/powerpoint/2010/main" val="428791416"/>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6054" y="2333064"/>
            <a:ext cx="1459230" cy="1931670"/>
          </a:xfrm>
          <a:prstGeom prst="rect">
            <a:avLst/>
          </a:prstGeom>
        </p:spPr>
      </p:pic>
    </p:spTree>
    <p:extLst>
      <p:ext uri="{BB962C8B-B14F-4D97-AF65-F5344CB8AC3E}">
        <p14:creationId xmlns:p14="http://schemas.microsoft.com/office/powerpoint/2010/main" val="3505095221"/>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18806" y="1973019"/>
            <a:ext cx="265748" cy="72009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6054" y="2333064"/>
            <a:ext cx="1459230" cy="1931670"/>
          </a:xfrm>
          <a:prstGeom prst="rect">
            <a:avLst/>
          </a:prstGeom>
        </p:spPr>
      </p:pic>
    </p:spTree>
    <p:extLst>
      <p:ext uri="{BB962C8B-B14F-4D97-AF65-F5344CB8AC3E}">
        <p14:creationId xmlns:p14="http://schemas.microsoft.com/office/powerpoint/2010/main" val="4034715969"/>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18806" y="1973019"/>
            <a:ext cx="265748" cy="72009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6054" y="2333064"/>
            <a:ext cx="1459230" cy="1931670"/>
          </a:xfrm>
          <a:prstGeom prst="rect">
            <a:avLst/>
          </a:prstGeom>
        </p:spPr>
      </p:pic>
      <p:sp>
        <p:nvSpPr>
          <p:cNvPr id="5" name="TextBox 4"/>
          <p:cNvSpPr txBox="1"/>
          <p:nvPr/>
        </p:nvSpPr>
        <p:spPr>
          <a:xfrm>
            <a:off x="3877410" y="2198241"/>
            <a:ext cx="4352192" cy="1384995"/>
          </a:xfrm>
          <a:prstGeom prst="rect">
            <a:avLst/>
          </a:prstGeom>
          <a:noFill/>
        </p:spPr>
        <p:txBody>
          <a:bodyPr wrap="square" rtlCol="0">
            <a:spAutoFit/>
          </a:bodyPr>
          <a:lstStyle/>
          <a:p>
            <a:pPr algn="r"/>
            <a:r>
              <a:rPr lang="en-US" sz="4200" dirty="0">
                <a:solidFill>
                  <a:srgbClr val="FFFFFF"/>
                </a:solidFill>
                <a:latin typeface="Futura Hv" panose="020B0702020204020204" pitchFamily="34" charset="0"/>
              </a:rPr>
              <a:t>keep danger alive before it arrives</a:t>
            </a:r>
          </a:p>
        </p:txBody>
      </p:sp>
      <p:sp>
        <p:nvSpPr>
          <p:cNvPr id="6" name="TextBox 5"/>
          <p:cNvSpPr txBox="1"/>
          <p:nvPr/>
        </p:nvSpPr>
        <p:spPr>
          <a:xfrm>
            <a:off x="3549333" y="1383793"/>
            <a:ext cx="2444088" cy="738664"/>
          </a:xfrm>
          <a:prstGeom prst="rect">
            <a:avLst/>
          </a:prstGeom>
          <a:noFill/>
        </p:spPr>
        <p:txBody>
          <a:bodyPr wrap="square" rtlCol="0">
            <a:spAutoFit/>
          </a:bodyPr>
          <a:lstStyle/>
          <a:p>
            <a:r>
              <a:rPr lang="en-US" sz="4200" i="1">
                <a:solidFill>
                  <a:srgbClr val="FFFFFF"/>
                </a:solidFill>
                <a:latin typeface="Futura Hv" panose="020B0702020204020204" pitchFamily="34" charset="0"/>
              </a:rPr>
              <a:t>problem:</a:t>
            </a:r>
            <a:r>
              <a:rPr lang="en-US" sz="4200">
                <a:solidFill>
                  <a:srgbClr val="FFFFFF"/>
                </a:solidFill>
                <a:latin typeface="Futura Hv" panose="020B0702020204020204" pitchFamily="34" charset="0"/>
              </a:rPr>
              <a:t> </a:t>
            </a:r>
          </a:p>
        </p:txBody>
      </p:sp>
    </p:spTree>
    <p:extLst>
      <p:ext uri="{BB962C8B-B14F-4D97-AF65-F5344CB8AC3E}">
        <p14:creationId xmlns:p14="http://schemas.microsoft.com/office/powerpoint/2010/main" val="2202633616"/>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0500" y="0"/>
            <a:ext cx="5143500" cy="2021681"/>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spTree>
    <p:extLst>
      <p:ext uri="{BB962C8B-B14F-4D97-AF65-F5344CB8AC3E}">
        <p14:creationId xmlns:p14="http://schemas.microsoft.com/office/powerpoint/2010/main" val="530642304"/>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0500" y="0"/>
            <a:ext cx="5143500" cy="2021681"/>
          </a:xfrm>
          <a:prstGeom prst="rect">
            <a:avLst/>
          </a:prstGeom>
        </p:spPr>
      </p:pic>
      <p:pic>
        <p:nvPicPr>
          <p:cNvPr id="9" name="Picture 8"/>
          <p:cNvPicPr>
            <a:picLocks noChangeAspect="1"/>
          </p:cNvPicPr>
          <p:nvPr/>
        </p:nvPicPr>
        <p:blipFill>
          <a:blip r:embed="rId4"/>
          <a:stretch>
            <a:fillRect/>
          </a:stretch>
        </p:blipFill>
        <p:spPr>
          <a:xfrm>
            <a:off x="3997752" y="2021681"/>
            <a:ext cx="5146248" cy="3121819"/>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spTree>
    <p:extLst>
      <p:ext uri="{BB962C8B-B14F-4D97-AF65-F5344CB8AC3E}">
        <p14:creationId xmlns:p14="http://schemas.microsoft.com/office/powerpoint/2010/main" val="1583878560"/>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0500" y="0"/>
            <a:ext cx="5143500" cy="2021681"/>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00500" y="2021681"/>
            <a:ext cx="5143500" cy="3121819"/>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spTree>
    <p:extLst>
      <p:ext uri="{BB962C8B-B14F-4D97-AF65-F5344CB8AC3E}">
        <p14:creationId xmlns:p14="http://schemas.microsoft.com/office/powerpoint/2010/main" val="2535766994"/>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0500" y="0"/>
            <a:ext cx="5143500" cy="2021681"/>
          </a:xfrm>
          <a:prstGeom prst="rect">
            <a:avLst/>
          </a:prstGeom>
        </p:spPr>
      </p:pic>
      <p:pic>
        <p:nvPicPr>
          <p:cNvPr id="9" name="Picture 8"/>
          <p:cNvPicPr>
            <a:picLocks noChangeAspect="1"/>
          </p:cNvPicPr>
          <p:nvPr/>
        </p:nvPicPr>
        <p:blipFill>
          <a:blip r:embed="rId4"/>
          <a:stretch>
            <a:fillRect/>
          </a:stretch>
        </p:blipFill>
        <p:spPr>
          <a:xfrm>
            <a:off x="4000500" y="2021681"/>
            <a:ext cx="5143500" cy="3133725"/>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spTree>
    <p:extLst>
      <p:ext uri="{BB962C8B-B14F-4D97-AF65-F5344CB8AC3E}">
        <p14:creationId xmlns:p14="http://schemas.microsoft.com/office/powerpoint/2010/main" val="1583457375"/>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spTree>
    <p:extLst>
      <p:ext uri="{BB962C8B-B14F-4D97-AF65-F5344CB8AC3E}">
        <p14:creationId xmlns:p14="http://schemas.microsoft.com/office/powerpoint/2010/main" val="5491743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7000" y="0"/>
            <a:ext cx="3657600" cy="5158153"/>
          </a:xfrm>
          <a:prstGeom prst="rect">
            <a:avLst/>
          </a:prstGeom>
        </p:spPr>
      </p:pic>
    </p:spTree>
    <p:extLst>
      <p:ext uri="{BB962C8B-B14F-4D97-AF65-F5344CB8AC3E}">
        <p14:creationId xmlns:p14="http://schemas.microsoft.com/office/powerpoint/2010/main" val="4004527364"/>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6054" y="2333064"/>
            <a:ext cx="1459230" cy="1931670"/>
          </a:xfrm>
          <a:prstGeom prst="rect">
            <a:avLst/>
          </a:prstGeom>
        </p:spPr>
      </p:pic>
    </p:spTree>
    <p:extLst>
      <p:ext uri="{BB962C8B-B14F-4D97-AF65-F5344CB8AC3E}">
        <p14:creationId xmlns:p14="http://schemas.microsoft.com/office/powerpoint/2010/main" val="3296472357"/>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6054" y="2333064"/>
            <a:ext cx="1459230" cy="1931670"/>
          </a:xfrm>
          <a:prstGeom prst="rect">
            <a:avLst/>
          </a:prstGeom>
        </p:spPr>
      </p:pic>
      <p:sp>
        <p:nvSpPr>
          <p:cNvPr id="5" name="TextBox 4"/>
          <p:cNvSpPr txBox="1"/>
          <p:nvPr/>
        </p:nvSpPr>
        <p:spPr>
          <a:xfrm>
            <a:off x="3359286" y="2198241"/>
            <a:ext cx="4805464" cy="1384995"/>
          </a:xfrm>
          <a:prstGeom prst="rect">
            <a:avLst/>
          </a:prstGeom>
          <a:noFill/>
        </p:spPr>
        <p:txBody>
          <a:bodyPr wrap="square" rtlCol="0">
            <a:spAutoFit/>
          </a:bodyPr>
          <a:lstStyle/>
          <a:p>
            <a:pPr algn="r"/>
            <a:r>
              <a:rPr lang="en-US" sz="4200" dirty="0">
                <a:solidFill>
                  <a:srgbClr val="FFFFFF"/>
                </a:solidFill>
                <a:latin typeface="Futura Hv" panose="020B0702020204020204" pitchFamily="34" charset="0"/>
              </a:rPr>
              <a:t>the uselessness of </a:t>
            </a:r>
          </a:p>
          <a:p>
            <a:r>
              <a:rPr lang="en-US" sz="4200" i="1" dirty="0">
                <a:solidFill>
                  <a:srgbClr val="FFFFFF"/>
                </a:solidFill>
                <a:latin typeface="Futura Hv" panose="020B0702020204020204" pitchFamily="34" charset="0"/>
              </a:rPr>
              <a:t>      Star Wars</a:t>
            </a:r>
            <a:r>
              <a:rPr lang="en-US" sz="4200" dirty="0">
                <a:solidFill>
                  <a:srgbClr val="FFFFFF"/>
                </a:solidFill>
                <a:latin typeface="Futura Hv" panose="020B0702020204020204" pitchFamily="34" charset="0"/>
              </a:rPr>
              <a:t> items</a:t>
            </a:r>
          </a:p>
        </p:txBody>
      </p:sp>
      <p:sp>
        <p:nvSpPr>
          <p:cNvPr id="6" name="TextBox 5"/>
          <p:cNvSpPr txBox="1"/>
          <p:nvPr/>
        </p:nvSpPr>
        <p:spPr>
          <a:xfrm>
            <a:off x="3549333" y="1383793"/>
            <a:ext cx="2444088" cy="738664"/>
          </a:xfrm>
          <a:prstGeom prst="rect">
            <a:avLst/>
          </a:prstGeom>
          <a:noFill/>
        </p:spPr>
        <p:txBody>
          <a:bodyPr wrap="square" rtlCol="0">
            <a:spAutoFit/>
          </a:bodyPr>
          <a:lstStyle/>
          <a:p>
            <a:r>
              <a:rPr lang="en-US" sz="4200" i="1">
                <a:solidFill>
                  <a:srgbClr val="FFFFFF"/>
                </a:solidFill>
                <a:latin typeface="Futura Hv" panose="020B0702020204020204" pitchFamily="34" charset="0"/>
              </a:rPr>
              <a:t>problem:</a:t>
            </a:r>
            <a:r>
              <a:rPr lang="en-US" sz="4200">
                <a:solidFill>
                  <a:srgbClr val="FFFFFF"/>
                </a:solidFill>
                <a:latin typeface="Futura Hv" panose="020B0702020204020204" pitchFamily="34" charset="0"/>
              </a:rPr>
              <a:t> </a:t>
            </a: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18806" y="1973019"/>
            <a:ext cx="588645" cy="711518"/>
          </a:xfrm>
          <a:prstGeom prst="rect">
            <a:avLst/>
          </a:prstGeom>
        </p:spPr>
      </p:pic>
    </p:spTree>
    <p:extLst>
      <p:ext uri="{BB962C8B-B14F-4D97-AF65-F5344CB8AC3E}">
        <p14:creationId xmlns:p14="http://schemas.microsoft.com/office/powerpoint/2010/main" val="577873809"/>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pic>
        <p:nvPicPr>
          <p:cNvPr id="3" name="Picture 2"/>
          <p:cNvPicPr>
            <a:picLocks noChangeAspect="1"/>
          </p:cNvPicPr>
          <p:nvPr/>
        </p:nvPicPr>
        <p:blipFill>
          <a:blip r:embed="rId4"/>
          <a:stretch>
            <a:fillRect/>
          </a:stretch>
        </p:blipFill>
        <p:spPr>
          <a:xfrm>
            <a:off x="2752725" y="11544"/>
            <a:ext cx="6389532" cy="4316920"/>
          </a:xfrm>
          <a:prstGeom prst="rect">
            <a:avLst/>
          </a:prstGeom>
        </p:spPr>
      </p:pic>
      <p:sp>
        <p:nvSpPr>
          <p:cNvPr id="7" name="TextBox 6"/>
          <p:cNvSpPr txBox="1"/>
          <p:nvPr/>
        </p:nvSpPr>
        <p:spPr>
          <a:xfrm>
            <a:off x="2468300" y="4370507"/>
            <a:ext cx="6630348" cy="707886"/>
          </a:xfrm>
          <a:prstGeom prst="rect">
            <a:avLst/>
          </a:prstGeom>
          <a:noFill/>
        </p:spPr>
        <p:txBody>
          <a:bodyPr wrap="square" rtlCol="0">
            <a:spAutoFit/>
          </a:bodyPr>
          <a:lstStyle/>
          <a:p>
            <a:pPr algn="r"/>
            <a:r>
              <a:rPr lang="en-US" sz="3900" dirty="0">
                <a:solidFill>
                  <a:srgbClr val="FFFFFF"/>
                </a:solidFill>
                <a:latin typeface="Futura Hv" panose="020B0702020204020204" pitchFamily="34" charset="0"/>
              </a:rPr>
              <a:t>replayable </a:t>
            </a:r>
            <a:r>
              <a:rPr lang="en-US" sz="3900">
                <a:solidFill>
                  <a:srgbClr val="FFFFFF"/>
                </a:solidFill>
                <a:latin typeface="Futura Hv" panose="020B0702020204020204" pitchFamily="34" charset="0"/>
              </a:rPr>
              <a:t>action adventure</a:t>
            </a:r>
            <a:endParaRPr lang="en-US" sz="3900" dirty="0">
              <a:solidFill>
                <a:srgbClr val="FFFFFF"/>
              </a:solidFill>
              <a:latin typeface="Futura Hv" panose="020B0702020204020204" pitchFamily="34" charset="0"/>
            </a:endParaRPr>
          </a:p>
        </p:txBody>
      </p:sp>
    </p:spTree>
    <p:extLst>
      <p:ext uri="{BB962C8B-B14F-4D97-AF65-F5344CB8AC3E}">
        <p14:creationId xmlns:p14="http://schemas.microsoft.com/office/powerpoint/2010/main" val="501418633"/>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sp>
        <p:nvSpPr>
          <p:cNvPr id="7" name="TextBox 6"/>
          <p:cNvSpPr txBox="1"/>
          <p:nvPr/>
        </p:nvSpPr>
        <p:spPr>
          <a:xfrm>
            <a:off x="4510863" y="3130065"/>
            <a:ext cx="2769576" cy="553998"/>
          </a:xfrm>
          <a:prstGeom prst="rect">
            <a:avLst/>
          </a:prstGeom>
          <a:noFill/>
        </p:spPr>
        <p:txBody>
          <a:bodyPr wrap="square" rtlCol="0">
            <a:spAutoFit/>
          </a:bodyPr>
          <a:lstStyle/>
          <a:p>
            <a:pPr algn="r"/>
            <a:r>
              <a:rPr lang="en-US" sz="3000" dirty="0">
                <a:solidFill>
                  <a:srgbClr val="FFFFFF"/>
                </a:solidFill>
                <a:latin typeface="Futura Hv" panose="020B0702020204020204" pitchFamily="34" charset="0"/>
              </a:rPr>
              <a:t>a casual applet</a:t>
            </a: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10524" y="1310059"/>
            <a:ext cx="2673208" cy="1811214"/>
          </a:xfrm>
          <a:prstGeom prst="rect">
            <a:avLst/>
          </a:prstGeom>
        </p:spPr>
      </p:pic>
    </p:spTree>
    <p:extLst>
      <p:ext uri="{BB962C8B-B14F-4D97-AF65-F5344CB8AC3E}">
        <p14:creationId xmlns:p14="http://schemas.microsoft.com/office/powerpoint/2010/main" val="3915097606"/>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491613" y="0"/>
            <a:ext cx="3652388" cy="514350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sp>
        <p:nvSpPr>
          <p:cNvPr id="6" name="TextBox 5"/>
          <p:cNvSpPr txBox="1"/>
          <p:nvPr/>
        </p:nvSpPr>
        <p:spPr>
          <a:xfrm>
            <a:off x="1949712" y="0"/>
            <a:ext cx="3541901" cy="1200329"/>
          </a:xfrm>
          <a:prstGeom prst="rect">
            <a:avLst/>
          </a:prstGeom>
          <a:noFill/>
        </p:spPr>
        <p:txBody>
          <a:bodyPr wrap="square" rtlCol="0">
            <a:spAutoFit/>
          </a:bodyPr>
          <a:lstStyle/>
          <a:p>
            <a:pPr algn="r"/>
            <a:r>
              <a:rPr lang="en-US" sz="3600" dirty="0">
                <a:solidFill>
                  <a:srgbClr val="FFFFFF"/>
                </a:solidFill>
                <a:latin typeface="Futura Hv" panose="020B0702020204020204" pitchFamily="34" charset="0"/>
              </a:rPr>
              <a:t>progress gated by puzzle chains</a:t>
            </a:r>
            <a:endParaRPr lang="en-US" sz="4000" dirty="0">
              <a:solidFill>
                <a:srgbClr val="FFFFFF"/>
              </a:solidFill>
              <a:latin typeface="Futura Hv" panose="020B0702020204020204" pitchFamily="34" charset="0"/>
            </a:endParaRPr>
          </a:p>
        </p:txBody>
      </p:sp>
    </p:spTree>
    <p:extLst>
      <p:ext uri="{BB962C8B-B14F-4D97-AF65-F5344CB8AC3E}">
        <p14:creationId xmlns:p14="http://schemas.microsoft.com/office/powerpoint/2010/main" val="345958519"/>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491613" y="0"/>
            <a:ext cx="3652388" cy="514350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sp>
        <p:nvSpPr>
          <p:cNvPr id="6" name="TextBox 5"/>
          <p:cNvSpPr txBox="1"/>
          <p:nvPr/>
        </p:nvSpPr>
        <p:spPr>
          <a:xfrm>
            <a:off x="1949712" y="0"/>
            <a:ext cx="3541901" cy="1200329"/>
          </a:xfrm>
          <a:prstGeom prst="rect">
            <a:avLst/>
          </a:prstGeom>
          <a:noFill/>
        </p:spPr>
        <p:txBody>
          <a:bodyPr wrap="square" rtlCol="0">
            <a:spAutoFit/>
          </a:bodyPr>
          <a:lstStyle/>
          <a:p>
            <a:pPr algn="r"/>
            <a:r>
              <a:rPr lang="en-US" sz="3600" dirty="0">
                <a:solidFill>
                  <a:srgbClr val="FFFFFF"/>
                </a:solidFill>
                <a:latin typeface="Futura Hv" panose="020B0702020204020204" pitchFamily="34" charset="0"/>
              </a:rPr>
              <a:t>progress gated by puzzle chains</a:t>
            </a:r>
            <a:endParaRPr lang="en-US" sz="4000" dirty="0">
              <a:solidFill>
                <a:srgbClr val="FFFFFF"/>
              </a:solidFill>
              <a:latin typeface="Futura Hv" panose="020B0702020204020204" pitchFamily="34" charset="0"/>
            </a:endParaRPr>
          </a:p>
        </p:txBody>
      </p:sp>
      <p:sp>
        <p:nvSpPr>
          <p:cNvPr id="7" name="TextBox 6"/>
          <p:cNvSpPr txBox="1"/>
          <p:nvPr/>
        </p:nvSpPr>
        <p:spPr>
          <a:xfrm>
            <a:off x="2572567" y="1556742"/>
            <a:ext cx="2919046" cy="1261884"/>
          </a:xfrm>
          <a:prstGeom prst="rect">
            <a:avLst/>
          </a:prstGeom>
          <a:noFill/>
        </p:spPr>
        <p:txBody>
          <a:bodyPr wrap="square" rtlCol="0">
            <a:spAutoFit/>
          </a:bodyPr>
          <a:lstStyle/>
          <a:p>
            <a:pPr algn="r"/>
            <a:r>
              <a:rPr lang="en-US" sz="3600" dirty="0">
                <a:solidFill>
                  <a:srgbClr val="FFFFFF"/>
                </a:solidFill>
                <a:latin typeface="Futura Hv" panose="020B0702020204020204" pitchFamily="34" charset="0"/>
              </a:rPr>
              <a:t>very few </a:t>
            </a:r>
          </a:p>
          <a:p>
            <a:pPr algn="r"/>
            <a:r>
              <a:rPr lang="en-US" sz="3600" dirty="0">
                <a:solidFill>
                  <a:srgbClr val="FFFFFF"/>
                </a:solidFill>
                <a:latin typeface="Futura Hv" panose="020B0702020204020204" pitchFamily="34" charset="0"/>
              </a:rPr>
              <a:t>keys &amp; tools</a:t>
            </a:r>
            <a:r>
              <a:rPr lang="en-US" sz="4000" dirty="0">
                <a:solidFill>
                  <a:srgbClr val="FFFFFF"/>
                </a:solidFill>
                <a:latin typeface="Futura Hv" panose="020B0702020204020204" pitchFamily="34" charset="0"/>
              </a:rPr>
              <a:t> </a:t>
            </a:r>
          </a:p>
        </p:txBody>
      </p:sp>
    </p:spTree>
    <p:extLst>
      <p:ext uri="{BB962C8B-B14F-4D97-AF65-F5344CB8AC3E}">
        <p14:creationId xmlns:p14="http://schemas.microsoft.com/office/powerpoint/2010/main" val="1719428653"/>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rot="332321">
            <a:off x="3058571" y="1131517"/>
            <a:ext cx="5594892" cy="1058493"/>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sp>
        <p:nvSpPr>
          <p:cNvPr id="6" name="TextBox 5"/>
          <p:cNvSpPr txBox="1"/>
          <p:nvPr/>
        </p:nvSpPr>
        <p:spPr>
          <a:xfrm>
            <a:off x="3192462" y="2756766"/>
            <a:ext cx="5393510" cy="707886"/>
          </a:xfrm>
          <a:prstGeom prst="rect">
            <a:avLst/>
          </a:prstGeom>
          <a:noFill/>
        </p:spPr>
        <p:txBody>
          <a:bodyPr wrap="square" rtlCol="0">
            <a:spAutoFit/>
          </a:bodyPr>
          <a:lstStyle/>
          <a:p>
            <a:r>
              <a:rPr lang="en-US" sz="4000">
                <a:solidFill>
                  <a:srgbClr val="FFFFFF"/>
                </a:solidFill>
                <a:latin typeface="Futura Hv" panose="020B0702020204020204" pitchFamily="34" charset="0"/>
              </a:rPr>
              <a:t>W • T • F — !</a:t>
            </a:r>
            <a:endParaRPr lang="en-US" sz="4000" dirty="0">
              <a:solidFill>
                <a:srgbClr val="FFFFFF"/>
              </a:solidFill>
              <a:latin typeface="Futura Hv" panose="020B0702020204020204" pitchFamily="34" charset="0"/>
            </a:endParaRPr>
          </a:p>
        </p:txBody>
      </p:sp>
    </p:spTree>
    <p:extLst>
      <p:ext uri="{BB962C8B-B14F-4D97-AF65-F5344CB8AC3E}">
        <p14:creationId xmlns:p14="http://schemas.microsoft.com/office/powerpoint/2010/main" val="3884157294"/>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rot="332321">
            <a:off x="3058571" y="1131517"/>
            <a:ext cx="5594892" cy="1058493"/>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sp>
        <p:nvSpPr>
          <p:cNvPr id="6" name="TextBox 5"/>
          <p:cNvSpPr txBox="1"/>
          <p:nvPr/>
        </p:nvSpPr>
        <p:spPr>
          <a:xfrm>
            <a:off x="3499337" y="2756766"/>
            <a:ext cx="4998710" cy="1938992"/>
          </a:xfrm>
          <a:prstGeom prst="rect">
            <a:avLst/>
          </a:prstGeom>
          <a:noFill/>
        </p:spPr>
        <p:txBody>
          <a:bodyPr wrap="square" rtlCol="0">
            <a:spAutoFit/>
          </a:bodyPr>
          <a:lstStyle/>
          <a:p>
            <a:pPr algn="r"/>
            <a:r>
              <a:rPr lang="en-US" sz="4000" dirty="0">
                <a:solidFill>
                  <a:srgbClr val="FFFFFF"/>
                </a:solidFill>
                <a:latin typeface="Futura Hv" panose="020B0702020204020204" pitchFamily="34" charset="0"/>
              </a:rPr>
              <a:t>add new puzzle type:</a:t>
            </a:r>
          </a:p>
          <a:p>
            <a:pPr algn="r"/>
            <a:r>
              <a:rPr lang="en-US" sz="4000" dirty="0">
                <a:solidFill>
                  <a:srgbClr val="FFFFFF"/>
                </a:solidFill>
                <a:latin typeface="Futura Hv" panose="020B0702020204020204" pitchFamily="34" charset="0"/>
                <a:sym typeface="Wingdings" panose="05000000000000000000" pitchFamily="2" charset="2"/>
              </a:rPr>
              <a:t></a:t>
            </a:r>
            <a:r>
              <a:rPr lang="en-US" sz="4000" dirty="0">
                <a:solidFill>
                  <a:srgbClr val="FFFFFF"/>
                </a:solidFill>
                <a:latin typeface="Futura Hv" panose="020B0702020204020204" pitchFamily="34" charset="0"/>
              </a:rPr>
              <a:t> </a:t>
            </a:r>
            <a:r>
              <a:rPr lang="en-US" sz="4000" i="1" dirty="0">
                <a:solidFill>
                  <a:srgbClr val="FFFFFF"/>
                </a:solidFill>
                <a:latin typeface="Futura Hv" panose="020B0702020204020204" pitchFamily="34" charset="0"/>
              </a:rPr>
              <a:t>valuables</a:t>
            </a:r>
            <a:r>
              <a:rPr lang="en-US" sz="4000" dirty="0">
                <a:solidFill>
                  <a:srgbClr val="FFFFFF"/>
                </a:solidFill>
                <a:latin typeface="Futura Hv" panose="020B0702020204020204" pitchFamily="34" charset="0"/>
              </a:rPr>
              <a:t> </a:t>
            </a:r>
            <a:r>
              <a:rPr lang="en-US" sz="4000" dirty="0">
                <a:solidFill>
                  <a:srgbClr val="FFFFFF"/>
                </a:solidFill>
                <a:latin typeface="Futura Hv" panose="020B0702020204020204" pitchFamily="34" charset="0"/>
                <a:sym typeface="Wingdings" panose="05000000000000000000" pitchFamily="2" charset="2"/>
              </a:rPr>
              <a:t></a:t>
            </a:r>
            <a:r>
              <a:rPr lang="en-US" sz="4000" dirty="0">
                <a:solidFill>
                  <a:srgbClr val="FFFFFF"/>
                </a:solidFill>
                <a:latin typeface="Futura Hv" panose="020B0702020204020204" pitchFamily="34" charset="0"/>
              </a:rPr>
              <a:t>   innately human  </a:t>
            </a:r>
          </a:p>
        </p:txBody>
      </p:sp>
    </p:spTree>
    <p:extLst>
      <p:ext uri="{BB962C8B-B14F-4D97-AF65-F5344CB8AC3E}">
        <p14:creationId xmlns:p14="http://schemas.microsoft.com/office/powerpoint/2010/main" val="1489698909"/>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00500" y="0"/>
            <a:ext cx="5143500" cy="5143500"/>
          </a:xfrm>
          <a:prstGeom prst="rect">
            <a:avLst/>
          </a:prstGeom>
        </p:spPr>
      </p:pic>
    </p:spTree>
    <p:extLst>
      <p:ext uri="{BB962C8B-B14F-4D97-AF65-F5344CB8AC3E}">
        <p14:creationId xmlns:p14="http://schemas.microsoft.com/office/powerpoint/2010/main" val="2496993079"/>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00500" y="0"/>
            <a:ext cx="5143500" cy="5143500"/>
          </a:xfrm>
          <a:prstGeom prst="rect">
            <a:avLst/>
          </a:prstGeom>
        </p:spPr>
      </p:pic>
    </p:spTree>
    <p:extLst>
      <p:ext uri="{BB962C8B-B14F-4D97-AF65-F5344CB8AC3E}">
        <p14:creationId xmlns:p14="http://schemas.microsoft.com/office/powerpoint/2010/main" val="40248434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0274" y="30055"/>
            <a:ext cx="9023726" cy="5113446"/>
          </a:xfrm>
          <a:prstGeom prst="rect">
            <a:avLst/>
          </a:prstGeom>
        </p:spPr>
      </p:pic>
    </p:spTree>
    <p:extLst>
      <p:ext uri="{BB962C8B-B14F-4D97-AF65-F5344CB8AC3E}">
        <p14:creationId xmlns:p14="http://schemas.microsoft.com/office/powerpoint/2010/main" val="1101322381"/>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00500" y="0"/>
            <a:ext cx="5143500" cy="5143500"/>
          </a:xfrm>
          <a:prstGeom prst="rect">
            <a:avLst/>
          </a:prstGeom>
        </p:spPr>
      </p:pic>
    </p:spTree>
    <p:extLst>
      <p:ext uri="{BB962C8B-B14F-4D97-AF65-F5344CB8AC3E}">
        <p14:creationId xmlns:p14="http://schemas.microsoft.com/office/powerpoint/2010/main" val="1222432446"/>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00500" y="0"/>
            <a:ext cx="5143500" cy="5143500"/>
          </a:xfrm>
          <a:prstGeom prst="rect">
            <a:avLst/>
          </a:prstGeom>
        </p:spPr>
      </p:pic>
    </p:spTree>
    <p:extLst>
      <p:ext uri="{BB962C8B-B14F-4D97-AF65-F5344CB8AC3E}">
        <p14:creationId xmlns:p14="http://schemas.microsoft.com/office/powerpoint/2010/main" val="4211505707"/>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00500" y="0"/>
            <a:ext cx="5143500" cy="5143500"/>
          </a:xfrm>
          <a:prstGeom prst="rect">
            <a:avLst/>
          </a:prstGeom>
        </p:spPr>
      </p:pic>
    </p:spTree>
    <p:extLst>
      <p:ext uri="{BB962C8B-B14F-4D97-AF65-F5344CB8AC3E}">
        <p14:creationId xmlns:p14="http://schemas.microsoft.com/office/powerpoint/2010/main" val="1094837236"/>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spTree>
    <p:extLst>
      <p:ext uri="{BB962C8B-B14F-4D97-AF65-F5344CB8AC3E}">
        <p14:creationId xmlns:p14="http://schemas.microsoft.com/office/powerpoint/2010/main" val="3214100209"/>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6054" y="2333064"/>
            <a:ext cx="1459230" cy="1931670"/>
          </a:xfrm>
          <a:prstGeom prst="rect">
            <a:avLst/>
          </a:prstGeom>
        </p:spPr>
      </p:pic>
    </p:spTree>
    <p:extLst>
      <p:ext uri="{BB962C8B-B14F-4D97-AF65-F5344CB8AC3E}">
        <p14:creationId xmlns:p14="http://schemas.microsoft.com/office/powerpoint/2010/main" val="2444095133"/>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6054" y="2333064"/>
            <a:ext cx="1459230" cy="1931670"/>
          </a:xfrm>
          <a:prstGeom prst="rect">
            <a:avLst/>
          </a:prstGeom>
        </p:spPr>
      </p:pic>
      <p:sp>
        <p:nvSpPr>
          <p:cNvPr id="5" name="TextBox 4"/>
          <p:cNvSpPr txBox="1"/>
          <p:nvPr/>
        </p:nvSpPr>
        <p:spPr>
          <a:xfrm>
            <a:off x="3914009" y="2198241"/>
            <a:ext cx="4686300" cy="1384995"/>
          </a:xfrm>
          <a:prstGeom prst="rect">
            <a:avLst/>
          </a:prstGeom>
          <a:noFill/>
        </p:spPr>
        <p:txBody>
          <a:bodyPr wrap="square" rtlCol="0">
            <a:spAutoFit/>
          </a:bodyPr>
          <a:lstStyle/>
          <a:p>
            <a:r>
              <a:rPr lang="en-US" sz="4200" dirty="0">
                <a:solidFill>
                  <a:srgbClr val="FFFFFF"/>
                </a:solidFill>
                <a:latin typeface="Futura Hv" panose="020B0702020204020204" pitchFamily="34" charset="0"/>
              </a:rPr>
              <a:t>exploiting a </a:t>
            </a:r>
          </a:p>
          <a:p>
            <a:r>
              <a:rPr lang="en-US" sz="4200" dirty="0">
                <a:solidFill>
                  <a:srgbClr val="FFFFFF"/>
                </a:solidFill>
                <a:latin typeface="Futura Hv" panose="020B0702020204020204" pitchFamily="34" charset="0"/>
              </a:rPr>
              <a:t>       Jonesy world</a:t>
            </a:r>
          </a:p>
        </p:txBody>
      </p:sp>
      <p:sp>
        <p:nvSpPr>
          <p:cNvPr id="6" name="TextBox 5"/>
          <p:cNvSpPr txBox="1"/>
          <p:nvPr/>
        </p:nvSpPr>
        <p:spPr>
          <a:xfrm>
            <a:off x="3549333" y="1383793"/>
            <a:ext cx="2444088" cy="738664"/>
          </a:xfrm>
          <a:prstGeom prst="rect">
            <a:avLst/>
          </a:prstGeom>
          <a:noFill/>
        </p:spPr>
        <p:txBody>
          <a:bodyPr wrap="square" rtlCol="0">
            <a:spAutoFit/>
          </a:bodyPr>
          <a:lstStyle/>
          <a:p>
            <a:r>
              <a:rPr lang="en-US" sz="4200" i="1">
                <a:solidFill>
                  <a:srgbClr val="FFFFFF"/>
                </a:solidFill>
                <a:latin typeface="Futura Hv" panose="020B0702020204020204" pitchFamily="34" charset="0"/>
              </a:rPr>
              <a:t>problem:</a:t>
            </a:r>
            <a:r>
              <a:rPr lang="en-US" sz="4200">
                <a:solidFill>
                  <a:srgbClr val="FFFFFF"/>
                </a:solidFill>
                <a:latin typeface="Futura Hv" panose="020B0702020204020204" pitchFamily="34" charset="0"/>
              </a:rPr>
              <a:t> </a:t>
            </a: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436515">
            <a:off x="2157191" y="1970345"/>
            <a:ext cx="849005" cy="716864"/>
          </a:xfrm>
          <a:prstGeom prst="rect">
            <a:avLst/>
          </a:prstGeom>
        </p:spPr>
      </p:pic>
    </p:spTree>
    <p:extLst>
      <p:ext uri="{BB962C8B-B14F-4D97-AF65-F5344CB8AC3E}">
        <p14:creationId xmlns:p14="http://schemas.microsoft.com/office/powerpoint/2010/main" val="1048331676"/>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00501" y="0"/>
            <a:ext cx="5143500" cy="5143500"/>
          </a:xfrm>
          <a:prstGeom prst="rect">
            <a:avLst/>
          </a:prstGeom>
        </p:spPr>
      </p:pic>
    </p:spTree>
    <p:extLst>
      <p:ext uri="{BB962C8B-B14F-4D97-AF65-F5344CB8AC3E}">
        <p14:creationId xmlns:p14="http://schemas.microsoft.com/office/powerpoint/2010/main" val="1064336220"/>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00500" y="0"/>
            <a:ext cx="5140725" cy="5143500"/>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sp>
        <p:nvSpPr>
          <p:cNvPr id="5" name="TextBox 4"/>
          <p:cNvSpPr txBox="1"/>
          <p:nvPr/>
        </p:nvSpPr>
        <p:spPr>
          <a:xfrm>
            <a:off x="4413738" y="4334615"/>
            <a:ext cx="4727487" cy="769441"/>
          </a:xfrm>
          <a:prstGeom prst="rect">
            <a:avLst/>
          </a:prstGeom>
          <a:noFill/>
        </p:spPr>
        <p:txBody>
          <a:bodyPr wrap="square" rtlCol="0">
            <a:spAutoFit/>
          </a:bodyPr>
          <a:lstStyle/>
          <a:p>
            <a:pPr algn="r"/>
            <a:r>
              <a:rPr lang="en-US" sz="4400">
                <a:solidFill>
                  <a:srgbClr val="FFFFFF"/>
                </a:solidFill>
                <a:latin typeface="Futura Hv" panose="020B0702020204020204" pitchFamily="34" charset="0"/>
              </a:rPr>
              <a:t>creaky old woman</a:t>
            </a:r>
            <a:endParaRPr lang="en-US" sz="4400" dirty="0">
              <a:solidFill>
                <a:srgbClr val="FFFFFF"/>
              </a:solidFill>
              <a:latin typeface="Futura Hv" panose="020B0702020204020204" pitchFamily="34" charset="0"/>
            </a:endParaRPr>
          </a:p>
        </p:txBody>
      </p:sp>
    </p:spTree>
    <p:extLst>
      <p:ext uri="{BB962C8B-B14F-4D97-AF65-F5344CB8AC3E}">
        <p14:creationId xmlns:p14="http://schemas.microsoft.com/office/powerpoint/2010/main" val="374642091"/>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pic>
        <p:nvPicPr>
          <p:cNvPr id="2" name="Picture 1"/>
          <p:cNvPicPr>
            <a:picLocks noChangeAspect="1"/>
          </p:cNvPicPr>
          <p:nvPr/>
        </p:nvPicPr>
        <p:blipFill>
          <a:blip r:embed="rId4"/>
          <a:stretch>
            <a:fillRect/>
          </a:stretch>
        </p:blipFill>
        <p:spPr>
          <a:xfrm>
            <a:off x="4000500" y="0"/>
            <a:ext cx="5143500" cy="5143500"/>
          </a:xfrm>
          <a:prstGeom prst="rect">
            <a:avLst/>
          </a:prstGeom>
        </p:spPr>
      </p:pic>
    </p:spTree>
    <p:extLst>
      <p:ext uri="{BB962C8B-B14F-4D97-AF65-F5344CB8AC3E}">
        <p14:creationId xmlns:p14="http://schemas.microsoft.com/office/powerpoint/2010/main" val="467352847"/>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00500" y="-1"/>
            <a:ext cx="5140725" cy="5140725"/>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sp>
        <p:nvSpPr>
          <p:cNvPr id="6" name="TextBox 5"/>
          <p:cNvSpPr txBox="1"/>
          <p:nvPr/>
        </p:nvSpPr>
        <p:spPr>
          <a:xfrm>
            <a:off x="4158762" y="4334615"/>
            <a:ext cx="4982463" cy="769441"/>
          </a:xfrm>
          <a:prstGeom prst="rect">
            <a:avLst/>
          </a:prstGeom>
          <a:noFill/>
        </p:spPr>
        <p:txBody>
          <a:bodyPr wrap="square" rtlCol="0">
            <a:spAutoFit/>
          </a:bodyPr>
          <a:lstStyle/>
          <a:p>
            <a:pPr algn="r"/>
            <a:r>
              <a:rPr lang="en-US" sz="4400">
                <a:solidFill>
                  <a:srgbClr val="FFFFFF"/>
                </a:solidFill>
                <a:latin typeface="Futura Hv" panose="020B0702020204020204" pitchFamily="34" charset="0"/>
              </a:rPr>
              <a:t>magically youthful</a:t>
            </a:r>
            <a:endParaRPr lang="en-US" sz="4400" dirty="0">
              <a:solidFill>
                <a:srgbClr val="FFFFFF"/>
              </a:solidFill>
              <a:latin typeface="Futura Hv" panose="020B0702020204020204" pitchFamily="34" charset="0"/>
            </a:endParaRPr>
          </a:p>
        </p:txBody>
      </p:sp>
    </p:spTree>
    <p:extLst>
      <p:ext uri="{BB962C8B-B14F-4D97-AF65-F5344CB8AC3E}">
        <p14:creationId xmlns:p14="http://schemas.microsoft.com/office/powerpoint/2010/main" val="38844548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525"/>
            <a:ext cx="9144000" cy="6086475"/>
          </a:xfrm>
          <a:prstGeom prst="rect">
            <a:avLst/>
          </a:prstGeom>
        </p:spPr>
      </p:pic>
    </p:spTree>
    <p:extLst>
      <p:ext uri="{BB962C8B-B14F-4D97-AF65-F5344CB8AC3E}">
        <p14:creationId xmlns:p14="http://schemas.microsoft.com/office/powerpoint/2010/main" val="3301767"/>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00500" y="-1"/>
            <a:ext cx="5140725" cy="5140725"/>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sp>
        <p:nvSpPr>
          <p:cNvPr id="7" name="TextBox 6"/>
          <p:cNvSpPr txBox="1"/>
          <p:nvPr/>
        </p:nvSpPr>
        <p:spPr>
          <a:xfrm>
            <a:off x="4818185" y="4334615"/>
            <a:ext cx="4314248" cy="769441"/>
          </a:xfrm>
          <a:prstGeom prst="rect">
            <a:avLst/>
          </a:prstGeom>
          <a:noFill/>
        </p:spPr>
        <p:txBody>
          <a:bodyPr wrap="square" rtlCol="0">
            <a:spAutoFit/>
          </a:bodyPr>
          <a:lstStyle/>
          <a:p>
            <a:pPr algn="r"/>
            <a:r>
              <a:rPr lang="en-US" sz="4400">
                <a:solidFill>
                  <a:srgbClr val="FFFFFF"/>
                </a:solidFill>
                <a:latin typeface="Futura Hv" panose="020B0702020204020204" pitchFamily="34" charset="0"/>
              </a:rPr>
              <a:t>Indy pal &amp; quide</a:t>
            </a:r>
            <a:endParaRPr lang="en-US" sz="4400" dirty="0">
              <a:solidFill>
                <a:srgbClr val="FFFFFF"/>
              </a:solidFill>
              <a:latin typeface="Futura Hv" panose="020B0702020204020204" pitchFamily="34" charset="0"/>
            </a:endParaRPr>
          </a:p>
        </p:txBody>
      </p:sp>
    </p:spTree>
    <p:extLst>
      <p:ext uri="{BB962C8B-B14F-4D97-AF65-F5344CB8AC3E}">
        <p14:creationId xmlns:p14="http://schemas.microsoft.com/office/powerpoint/2010/main" val="1515685043"/>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00500" y="0"/>
            <a:ext cx="1645920" cy="1645920"/>
          </a:xfrm>
          <a:prstGeom prst="rect">
            <a:avLst/>
          </a:prstGeom>
        </p:spPr>
      </p:pic>
    </p:spTree>
    <p:extLst>
      <p:ext uri="{BB962C8B-B14F-4D97-AF65-F5344CB8AC3E}">
        <p14:creationId xmlns:p14="http://schemas.microsoft.com/office/powerpoint/2010/main" val="3334641147"/>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pic>
        <p:nvPicPr>
          <p:cNvPr id="25" name="Picture 2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50988" y="3552"/>
            <a:ext cx="1645920" cy="1645920"/>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00500" y="0"/>
            <a:ext cx="1645920" cy="1645920"/>
          </a:xfrm>
          <a:prstGeom prst="rect">
            <a:avLst/>
          </a:prstGeom>
        </p:spPr>
      </p:pic>
    </p:spTree>
    <p:extLst>
      <p:ext uri="{BB962C8B-B14F-4D97-AF65-F5344CB8AC3E}">
        <p14:creationId xmlns:p14="http://schemas.microsoft.com/office/powerpoint/2010/main" val="3667241401"/>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pic>
        <p:nvPicPr>
          <p:cNvPr id="21" name="Picture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94748" y="0"/>
            <a:ext cx="1645920" cy="1645920"/>
          </a:xfrm>
          <a:prstGeom prst="rect">
            <a:avLst/>
          </a:prstGeom>
        </p:spPr>
      </p:pic>
      <p:pic>
        <p:nvPicPr>
          <p:cNvPr id="25" name="Picture 2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50988" y="3552"/>
            <a:ext cx="1645920" cy="1645920"/>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00500" y="0"/>
            <a:ext cx="1645920" cy="1645920"/>
          </a:xfrm>
          <a:prstGeom prst="rect">
            <a:avLst/>
          </a:prstGeom>
        </p:spPr>
      </p:pic>
    </p:spTree>
    <p:extLst>
      <p:ext uri="{BB962C8B-B14F-4D97-AF65-F5344CB8AC3E}">
        <p14:creationId xmlns:p14="http://schemas.microsoft.com/office/powerpoint/2010/main" val="3467284518"/>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pic>
        <p:nvPicPr>
          <p:cNvPr id="21" name="Picture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94748" y="0"/>
            <a:ext cx="1645920" cy="1645920"/>
          </a:xfrm>
          <a:prstGeom prst="rect">
            <a:avLst/>
          </a:prstGeom>
        </p:spPr>
      </p:pic>
      <p:pic>
        <p:nvPicPr>
          <p:cNvPr id="22" name="Picture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03178" y="1749347"/>
            <a:ext cx="1645920" cy="1645920"/>
          </a:xfrm>
          <a:prstGeom prst="rect">
            <a:avLst/>
          </a:prstGeom>
        </p:spPr>
      </p:pic>
      <p:pic>
        <p:nvPicPr>
          <p:cNvPr id="25" name="Picture 2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50988" y="3552"/>
            <a:ext cx="1645920" cy="1645920"/>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000500" y="0"/>
            <a:ext cx="1645920" cy="1645920"/>
          </a:xfrm>
          <a:prstGeom prst="rect">
            <a:avLst/>
          </a:prstGeom>
        </p:spPr>
      </p:pic>
    </p:spTree>
    <p:extLst>
      <p:ext uri="{BB962C8B-B14F-4D97-AF65-F5344CB8AC3E}">
        <p14:creationId xmlns:p14="http://schemas.microsoft.com/office/powerpoint/2010/main" val="661881049"/>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pic>
        <p:nvPicPr>
          <p:cNvPr id="21" name="Picture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94748" y="0"/>
            <a:ext cx="1645920" cy="1645920"/>
          </a:xfrm>
          <a:prstGeom prst="rect">
            <a:avLst/>
          </a:prstGeom>
        </p:spPr>
      </p:pic>
      <p:pic>
        <p:nvPicPr>
          <p:cNvPr id="22" name="Picture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03178" y="1749347"/>
            <a:ext cx="1645920" cy="1645920"/>
          </a:xfrm>
          <a:prstGeom prst="rect">
            <a:avLst/>
          </a:prstGeom>
        </p:spPr>
      </p:pic>
      <p:pic>
        <p:nvPicPr>
          <p:cNvPr id="23" name="Picture 2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55066" y="1750322"/>
            <a:ext cx="1645920" cy="1645920"/>
          </a:xfrm>
          <a:prstGeom prst="rect">
            <a:avLst/>
          </a:prstGeom>
        </p:spPr>
      </p:pic>
      <p:pic>
        <p:nvPicPr>
          <p:cNvPr id="25" name="Picture 2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750988" y="3552"/>
            <a:ext cx="1645920" cy="1645920"/>
          </a:xfrm>
          <a:prstGeom prst="rect">
            <a:avLst/>
          </a:prstGeom>
        </p:spPr>
      </p:pic>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000500" y="0"/>
            <a:ext cx="1645920" cy="1645920"/>
          </a:xfrm>
          <a:prstGeom prst="rect">
            <a:avLst/>
          </a:prstGeom>
        </p:spPr>
      </p:pic>
    </p:spTree>
    <p:extLst>
      <p:ext uri="{BB962C8B-B14F-4D97-AF65-F5344CB8AC3E}">
        <p14:creationId xmlns:p14="http://schemas.microsoft.com/office/powerpoint/2010/main" val="1186715737"/>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pic>
        <p:nvPicPr>
          <p:cNvPr id="21" name="Picture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94748" y="0"/>
            <a:ext cx="1645920" cy="1645920"/>
          </a:xfrm>
          <a:prstGeom prst="rect">
            <a:avLst/>
          </a:prstGeom>
        </p:spPr>
      </p:pic>
      <p:pic>
        <p:nvPicPr>
          <p:cNvPr id="22" name="Picture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03178" y="1749347"/>
            <a:ext cx="1645920" cy="1645920"/>
          </a:xfrm>
          <a:prstGeom prst="rect">
            <a:avLst/>
          </a:prstGeom>
        </p:spPr>
      </p:pic>
      <p:pic>
        <p:nvPicPr>
          <p:cNvPr id="23" name="Picture 2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55066" y="1750322"/>
            <a:ext cx="1645920" cy="1645920"/>
          </a:xfrm>
          <a:prstGeom prst="rect">
            <a:avLst/>
          </a:prstGeom>
        </p:spPr>
      </p:pic>
      <p:pic>
        <p:nvPicPr>
          <p:cNvPr id="24" name="Picture 2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98881" y="1753103"/>
            <a:ext cx="1645920" cy="1645920"/>
          </a:xfrm>
          <a:prstGeom prst="rect">
            <a:avLst/>
          </a:prstGeom>
        </p:spPr>
      </p:pic>
      <p:pic>
        <p:nvPicPr>
          <p:cNvPr id="25" name="Picture 2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750988" y="3552"/>
            <a:ext cx="1645920" cy="1645920"/>
          </a:xfrm>
          <a:prstGeom prst="rect">
            <a:avLst/>
          </a:prstGeom>
        </p:spPr>
      </p:pic>
      <p:pic>
        <p:nvPicPr>
          <p:cNvPr id="10" name="Picture 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000500" y="0"/>
            <a:ext cx="1645920" cy="1645920"/>
          </a:xfrm>
          <a:prstGeom prst="rect">
            <a:avLst/>
          </a:prstGeom>
        </p:spPr>
      </p:pic>
    </p:spTree>
    <p:extLst>
      <p:ext uri="{BB962C8B-B14F-4D97-AF65-F5344CB8AC3E}">
        <p14:creationId xmlns:p14="http://schemas.microsoft.com/office/powerpoint/2010/main" val="312085753"/>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pic>
        <p:nvPicPr>
          <p:cNvPr id="21" name="Picture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94748" y="0"/>
            <a:ext cx="1645920" cy="1645920"/>
          </a:xfrm>
          <a:prstGeom prst="rect">
            <a:avLst/>
          </a:prstGeom>
        </p:spPr>
      </p:pic>
      <p:pic>
        <p:nvPicPr>
          <p:cNvPr id="22" name="Picture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03178" y="1749347"/>
            <a:ext cx="1645920" cy="1645920"/>
          </a:xfrm>
          <a:prstGeom prst="rect">
            <a:avLst/>
          </a:prstGeom>
        </p:spPr>
      </p:pic>
      <p:pic>
        <p:nvPicPr>
          <p:cNvPr id="23" name="Picture 2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55066" y="1750322"/>
            <a:ext cx="1645920" cy="1645920"/>
          </a:xfrm>
          <a:prstGeom prst="rect">
            <a:avLst/>
          </a:prstGeom>
        </p:spPr>
      </p:pic>
      <p:pic>
        <p:nvPicPr>
          <p:cNvPr id="24" name="Picture 2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98881" y="1753103"/>
            <a:ext cx="1645920" cy="1645920"/>
          </a:xfrm>
          <a:prstGeom prst="rect">
            <a:avLst/>
          </a:prstGeom>
        </p:spPr>
      </p:pic>
      <p:pic>
        <p:nvPicPr>
          <p:cNvPr id="25" name="Picture 2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750988" y="3552"/>
            <a:ext cx="1645920" cy="1645920"/>
          </a:xfrm>
          <a:prstGeom prst="rect">
            <a:avLst/>
          </a:prstGeom>
        </p:spPr>
      </p:pic>
      <p:pic>
        <p:nvPicPr>
          <p:cNvPr id="26" name="Picture 2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003124" y="3495891"/>
            <a:ext cx="1645920" cy="1645920"/>
          </a:xfrm>
          <a:prstGeom prst="rect">
            <a:avLst/>
          </a:prstGeom>
        </p:spPr>
      </p:pic>
      <p:pic>
        <p:nvPicPr>
          <p:cNvPr id="11" name="Picture 1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000500" y="0"/>
            <a:ext cx="1645920" cy="1645920"/>
          </a:xfrm>
          <a:prstGeom prst="rect">
            <a:avLst/>
          </a:prstGeom>
        </p:spPr>
      </p:pic>
    </p:spTree>
    <p:extLst>
      <p:ext uri="{BB962C8B-B14F-4D97-AF65-F5344CB8AC3E}">
        <p14:creationId xmlns:p14="http://schemas.microsoft.com/office/powerpoint/2010/main" val="2187678994"/>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pic>
        <p:nvPicPr>
          <p:cNvPr id="21" name="Picture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94748" y="0"/>
            <a:ext cx="1645920" cy="1645920"/>
          </a:xfrm>
          <a:prstGeom prst="rect">
            <a:avLst/>
          </a:prstGeom>
        </p:spPr>
      </p:pic>
      <p:pic>
        <p:nvPicPr>
          <p:cNvPr id="22" name="Picture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03178" y="1749347"/>
            <a:ext cx="1645920" cy="1645920"/>
          </a:xfrm>
          <a:prstGeom prst="rect">
            <a:avLst/>
          </a:prstGeom>
        </p:spPr>
      </p:pic>
      <p:pic>
        <p:nvPicPr>
          <p:cNvPr id="23" name="Picture 2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55066" y="1750322"/>
            <a:ext cx="1645920" cy="1645920"/>
          </a:xfrm>
          <a:prstGeom prst="rect">
            <a:avLst/>
          </a:prstGeom>
        </p:spPr>
      </p:pic>
      <p:pic>
        <p:nvPicPr>
          <p:cNvPr id="24" name="Picture 2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98881" y="1753103"/>
            <a:ext cx="1645920" cy="1645920"/>
          </a:xfrm>
          <a:prstGeom prst="rect">
            <a:avLst/>
          </a:prstGeom>
        </p:spPr>
      </p:pic>
      <p:pic>
        <p:nvPicPr>
          <p:cNvPr id="25" name="Picture 2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750988" y="3552"/>
            <a:ext cx="1645920" cy="1645920"/>
          </a:xfrm>
          <a:prstGeom prst="rect">
            <a:avLst/>
          </a:prstGeom>
        </p:spPr>
      </p:pic>
      <p:pic>
        <p:nvPicPr>
          <p:cNvPr id="26" name="Picture 2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003124" y="3495891"/>
            <a:ext cx="1645920" cy="1645920"/>
          </a:xfrm>
          <a:prstGeom prst="rect">
            <a:avLst/>
          </a:prstGeom>
        </p:spPr>
      </p:pic>
      <p:pic>
        <p:nvPicPr>
          <p:cNvPr id="27" name="Picture 2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55341" y="3495825"/>
            <a:ext cx="1645920" cy="1645920"/>
          </a:xfrm>
          <a:prstGeom prst="rect">
            <a:avLst/>
          </a:prstGeom>
        </p:spPr>
      </p:pic>
      <p:pic>
        <p:nvPicPr>
          <p:cNvPr id="12" name="Picture 1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000500" y="0"/>
            <a:ext cx="1645920" cy="1645920"/>
          </a:xfrm>
          <a:prstGeom prst="rect">
            <a:avLst/>
          </a:prstGeom>
        </p:spPr>
      </p:pic>
    </p:spTree>
    <p:extLst>
      <p:ext uri="{BB962C8B-B14F-4D97-AF65-F5344CB8AC3E}">
        <p14:creationId xmlns:p14="http://schemas.microsoft.com/office/powerpoint/2010/main" val="3529360722"/>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pic>
        <p:nvPicPr>
          <p:cNvPr id="21" name="Picture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94748" y="0"/>
            <a:ext cx="1645920" cy="1645920"/>
          </a:xfrm>
          <a:prstGeom prst="rect">
            <a:avLst/>
          </a:prstGeom>
        </p:spPr>
      </p:pic>
      <p:pic>
        <p:nvPicPr>
          <p:cNvPr id="22" name="Picture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03178" y="1749347"/>
            <a:ext cx="1645920" cy="1645920"/>
          </a:xfrm>
          <a:prstGeom prst="rect">
            <a:avLst/>
          </a:prstGeom>
        </p:spPr>
      </p:pic>
      <p:pic>
        <p:nvPicPr>
          <p:cNvPr id="23" name="Picture 2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55066" y="1750322"/>
            <a:ext cx="1645920" cy="1645920"/>
          </a:xfrm>
          <a:prstGeom prst="rect">
            <a:avLst/>
          </a:prstGeom>
        </p:spPr>
      </p:pic>
      <p:pic>
        <p:nvPicPr>
          <p:cNvPr id="24" name="Picture 2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98881" y="1753103"/>
            <a:ext cx="1645920" cy="1645920"/>
          </a:xfrm>
          <a:prstGeom prst="rect">
            <a:avLst/>
          </a:prstGeom>
        </p:spPr>
      </p:pic>
      <p:pic>
        <p:nvPicPr>
          <p:cNvPr id="25" name="Picture 2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750988" y="3552"/>
            <a:ext cx="1645920" cy="1645920"/>
          </a:xfrm>
          <a:prstGeom prst="rect">
            <a:avLst/>
          </a:prstGeom>
        </p:spPr>
      </p:pic>
      <p:pic>
        <p:nvPicPr>
          <p:cNvPr id="26" name="Picture 2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003124" y="3495891"/>
            <a:ext cx="1645920" cy="1645920"/>
          </a:xfrm>
          <a:prstGeom prst="rect">
            <a:avLst/>
          </a:prstGeom>
        </p:spPr>
      </p:pic>
      <p:pic>
        <p:nvPicPr>
          <p:cNvPr id="27" name="Picture 2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55341" y="3495825"/>
            <a:ext cx="1645920" cy="1645920"/>
          </a:xfrm>
          <a:prstGeom prst="rect">
            <a:avLst/>
          </a:prstGeom>
        </p:spPr>
      </p:pic>
      <p:pic>
        <p:nvPicPr>
          <p:cNvPr id="28" name="Picture 2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495463" y="3495825"/>
            <a:ext cx="1645920" cy="1645920"/>
          </a:xfrm>
          <a:prstGeom prst="rect">
            <a:avLst/>
          </a:prstGeom>
        </p:spPr>
      </p:pic>
      <p:pic>
        <p:nvPicPr>
          <p:cNvPr id="14" name="Picture 13"/>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000500" y="0"/>
            <a:ext cx="1645920" cy="1645920"/>
          </a:xfrm>
          <a:prstGeom prst="rect">
            <a:avLst/>
          </a:prstGeom>
        </p:spPr>
      </p:pic>
    </p:spTree>
    <p:extLst>
      <p:ext uri="{BB962C8B-B14F-4D97-AF65-F5344CB8AC3E}">
        <p14:creationId xmlns:p14="http://schemas.microsoft.com/office/powerpoint/2010/main" val="11320950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76200" y="895350"/>
            <a:ext cx="8915400"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5200" b="1" dirty="0" smtClean="0">
                <a:solidFill>
                  <a:srgbClr val="FFFFFF"/>
                </a:solidFill>
                <a:latin typeface="Rockwell Extra Bold" panose="02060903040505020403" pitchFamily="18" charset="0"/>
              </a:rPr>
              <a:t>A good rule doesn’t close down possibilities,</a:t>
            </a:r>
          </a:p>
          <a:p>
            <a:pPr algn="ctr" eaLnBrk="1" hangingPunct="1"/>
            <a:r>
              <a:rPr lang="en-US" sz="5200" b="1" dirty="0">
                <a:solidFill>
                  <a:srgbClr val="FFFFFF"/>
                </a:solidFill>
                <a:latin typeface="Rockwell Extra Bold" panose="02060903040505020403" pitchFamily="18" charset="0"/>
              </a:rPr>
              <a:t>i</a:t>
            </a:r>
            <a:r>
              <a:rPr lang="en-US" sz="5200" b="1" dirty="0" smtClean="0">
                <a:solidFill>
                  <a:srgbClr val="FFFFFF"/>
                </a:solidFill>
                <a:latin typeface="Rockwell Extra Bold" panose="02060903040505020403" pitchFamily="18" charset="0"/>
              </a:rPr>
              <a:t>t opens them up.</a:t>
            </a:r>
            <a:endParaRPr kumimoji="0" lang="en-US" altLang="en-US" sz="5200" b="1" dirty="0" smtClean="0">
              <a:solidFill>
                <a:srgbClr val="FFFFFF"/>
              </a:solidFill>
              <a:latin typeface="Rockwell Extra Bold" panose="02060903040505020403" pitchFamily="18" charset="0"/>
              <a:ea typeface="+mn-ea"/>
            </a:endParaRPr>
          </a:p>
        </p:txBody>
      </p:sp>
    </p:spTree>
    <p:extLst>
      <p:ext uri="{BB962C8B-B14F-4D97-AF65-F5344CB8AC3E}">
        <p14:creationId xmlns:p14="http://schemas.microsoft.com/office/powerpoint/2010/main" val="3340679023"/>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00500" y="0"/>
            <a:ext cx="5143500" cy="5143500"/>
          </a:xfrm>
          <a:prstGeom prst="rect">
            <a:avLst/>
          </a:prstGeom>
        </p:spPr>
      </p:pic>
    </p:spTree>
    <p:extLst>
      <p:ext uri="{BB962C8B-B14F-4D97-AF65-F5344CB8AC3E}">
        <p14:creationId xmlns:p14="http://schemas.microsoft.com/office/powerpoint/2010/main" val="1479146869"/>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00500" y="0"/>
            <a:ext cx="5143500" cy="5143500"/>
          </a:xfrm>
          <a:prstGeom prst="rect">
            <a:avLst/>
          </a:prstGeom>
        </p:spPr>
      </p:pic>
    </p:spTree>
    <p:extLst>
      <p:ext uri="{BB962C8B-B14F-4D97-AF65-F5344CB8AC3E}">
        <p14:creationId xmlns:p14="http://schemas.microsoft.com/office/powerpoint/2010/main" val="1312055035"/>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97725" y="0"/>
            <a:ext cx="5143500" cy="514350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sp>
        <p:nvSpPr>
          <p:cNvPr id="7" name="TextBox 6"/>
          <p:cNvSpPr txBox="1"/>
          <p:nvPr/>
        </p:nvSpPr>
        <p:spPr>
          <a:xfrm>
            <a:off x="4079631" y="4334615"/>
            <a:ext cx="5061594" cy="769441"/>
          </a:xfrm>
          <a:prstGeom prst="rect">
            <a:avLst/>
          </a:prstGeom>
          <a:noFill/>
        </p:spPr>
        <p:txBody>
          <a:bodyPr wrap="square" rtlCol="0">
            <a:spAutoFit/>
          </a:bodyPr>
          <a:lstStyle/>
          <a:p>
            <a:pPr algn="r"/>
            <a:r>
              <a:rPr lang="en-US" sz="4400">
                <a:solidFill>
                  <a:srgbClr val="FFFFFF"/>
                </a:solidFill>
                <a:latin typeface="Futura Hv" panose="020B0702020204020204" pitchFamily="34" charset="0"/>
              </a:rPr>
              <a:t>defeat boss </a:t>
            </a:r>
            <a:r>
              <a:rPr lang="en-US" sz="3000">
                <a:solidFill>
                  <a:srgbClr val="FFFFFF"/>
                </a:solidFill>
                <a:latin typeface="Futura Hv" panose="020B0702020204020204" pitchFamily="34" charset="0"/>
                <a:sym typeface="Wingdings" panose="05000000000000000000" pitchFamily="2" charset="2"/>
              </a:rPr>
              <a:t>=</a:t>
            </a:r>
            <a:r>
              <a:rPr lang="en-US" sz="4400">
                <a:solidFill>
                  <a:srgbClr val="FFFFFF"/>
                </a:solidFill>
                <a:latin typeface="Futura Hv" panose="020B0702020204020204" pitchFamily="34" charset="0"/>
              </a:rPr>
              <a:t> rescue</a:t>
            </a:r>
            <a:endParaRPr lang="en-US" sz="4400" dirty="0">
              <a:solidFill>
                <a:srgbClr val="FFFFFF"/>
              </a:solidFill>
              <a:latin typeface="Futura Hv" panose="020B0702020204020204" pitchFamily="34" charset="0"/>
            </a:endParaRPr>
          </a:p>
        </p:txBody>
      </p:sp>
    </p:spTree>
    <p:extLst>
      <p:ext uri="{BB962C8B-B14F-4D97-AF65-F5344CB8AC3E}">
        <p14:creationId xmlns:p14="http://schemas.microsoft.com/office/powerpoint/2010/main" val="3048248713"/>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spTree>
    <p:extLst>
      <p:ext uri="{BB962C8B-B14F-4D97-AF65-F5344CB8AC3E}">
        <p14:creationId xmlns:p14="http://schemas.microsoft.com/office/powerpoint/2010/main" val="3263253531"/>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6054" y="2333064"/>
            <a:ext cx="1459230" cy="1931670"/>
          </a:xfrm>
          <a:prstGeom prst="rect">
            <a:avLst/>
          </a:prstGeom>
        </p:spPr>
      </p:pic>
    </p:spTree>
    <p:extLst>
      <p:ext uri="{BB962C8B-B14F-4D97-AF65-F5344CB8AC3E}">
        <p14:creationId xmlns:p14="http://schemas.microsoft.com/office/powerpoint/2010/main" val="3209336165"/>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6054" y="2333064"/>
            <a:ext cx="1459230" cy="1931670"/>
          </a:xfrm>
          <a:prstGeom prst="rect">
            <a:avLst/>
          </a:prstGeom>
        </p:spPr>
      </p:pic>
      <p:sp>
        <p:nvSpPr>
          <p:cNvPr id="5" name="TextBox 4"/>
          <p:cNvSpPr txBox="1"/>
          <p:nvPr/>
        </p:nvSpPr>
        <p:spPr>
          <a:xfrm>
            <a:off x="3791824" y="2198241"/>
            <a:ext cx="4724963" cy="1384995"/>
          </a:xfrm>
          <a:prstGeom prst="rect">
            <a:avLst/>
          </a:prstGeom>
          <a:noFill/>
        </p:spPr>
        <p:txBody>
          <a:bodyPr wrap="square" rtlCol="0">
            <a:spAutoFit/>
          </a:bodyPr>
          <a:lstStyle/>
          <a:p>
            <a:pPr algn="r"/>
            <a:r>
              <a:rPr lang="en-US" sz="4200" dirty="0">
                <a:solidFill>
                  <a:srgbClr val="FFFFFF"/>
                </a:solidFill>
                <a:latin typeface="Futura Hv" panose="020B0702020204020204" pitchFamily="34" charset="0"/>
              </a:rPr>
              <a:t>incorporating NPCs in a mechanic </a:t>
            </a:r>
          </a:p>
        </p:txBody>
      </p:sp>
      <p:sp>
        <p:nvSpPr>
          <p:cNvPr id="6" name="TextBox 5"/>
          <p:cNvSpPr txBox="1"/>
          <p:nvPr/>
        </p:nvSpPr>
        <p:spPr>
          <a:xfrm>
            <a:off x="3549333" y="1383793"/>
            <a:ext cx="2444088" cy="738664"/>
          </a:xfrm>
          <a:prstGeom prst="rect">
            <a:avLst/>
          </a:prstGeom>
          <a:noFill/>
        </p:spPr>
        <p:txBody>
          <a:bodyPr wrap="square" rtlCol="0">
            <a:spAutoFit/>
          </a:bodyPr>
          <a:lstStyle/>
          <a:p>
            <a:r>
              <a:rPr lang="en-US" sz="4200" i="1">
                <a:solidFill>
                  <a:srgbClr val="FFFFFF"/>
                </a:solidFill>
                <a:latin typeface="Futura Hv" panose="020B0702020204020204" pitchFamily="34" charset="0"/>
              </a:rPr>
              <a:t>problem:</a:t>
            </a:r>
            <a:r>
              <a:rPr lang="en-US" sz="4200">
                <a:solidFill>
                  <a:srgbClr val="FFFFFF"/>
                </a:solidFill>
                <a:latin typeface="Futura Hv" panose="020B0702020204020204" pitchFamily="34" charset="0"/>
              </a:rPr>
              <a:t> </a:t>
            </a: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357334">
            <a:off x="2291653" y="1950721"/>
            <a:ext cx="721177" cy="800273"/>
          </a:xfrm>
          <a:prstGeom prst="rect">
            <a:avLst/>
          </a:prstGeom>
        </p:spPr>
      </p:pic>
    </p:spTree>
    <p:extLst>
      <p:ext uri="{BB962C8B-B14F-4D97-AF65-F5344CB8AC3E}">
        <p14:creationId xmlns:p14="http://schemas.microsoft.com/office/powerpoint/2010/main" val="1799337743"/>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57600" y="444019"/>
            <a:ext cx="4745736" cy="3559302"/>
          </a:xfrm>
          <a:prstGeom prst="rect">
            <a:avLst/>
          </a:prstGeom>
        </p:spPr>
      </p:pic>
      <p:sp>
        <p:nvSpPr>
          <p:cNvPr id="5" name="TextBox 4"/>
          <p:cNvSpPr txBox="1"/>
          <p:nvPr/>
        </p:nvSpPr>
        <p:spPr>
          <a:xfrm>
            <a:off x="5229036" y="4002066"/>
            <a:ext cx="3151440" cy="584775"/>
          </a:xfrm>
          <a:prstGeom prst="rect">
            <a:avLst/>
          </a:prstGeom>
          <a:noFill/>
        </p:spPr>
        <p:txBody>
          <a:bodyPr wrap="none" rtlCol="0">
            <a:spAutoFit/>
          </a:bodyPr>
          <a:lstStyle/>
          <a:p>
            <a:pPr algn="r"/>
            <a:r>
              <a:rPr lang="en-US" sz="3200">
                <a:solidFill>
                  <a:srgbClr val="FFFFFF"/>
                </a:solidFill>
                <a:latin typeface="Futura Hv" panose="020B0702020204020204" pitchFamily="34" charset="0"/>
              </a:rPr>
              <a:t>adventure / RPG</a:t>
            </a:r>
          </a:p>
        </p:txBody>
      </p:sp>
    </p:spTree>
    <p:extLst>
      <p:ext uri="{BB962C8B-B14F-4D97-AF65-F5344CB8AC3E}">
        <p14:creationId xmlns:p14="http://schemas.microsoft.com/office/powerpoint/2010/main" val="709126231"/>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57600" y="450521"/>
            <a:ext cx="4745736" cy="3559302"/>
          </a:xfrm>
          <a:prstGeom prst="rect">
            <a:avLst/>
          </a:prstGeom>
        </p:spPr>
      </p:pic>
      <p:sp>
        <p:nvSpPr>
          <p:cNvPr id="6" name="TextBox 5"/>
          <p:cNvSpPr txBox="1"/>
          <p:nvPr/>
        </p:nvSpPr>
        <p:spPr>
          <a:xfrm>
            <a:off x="4442731" y="4002066"/>
            <a:ext cx="3937745" cy="584775"/>
          </a:xfrm>
          <a:prstGeom prst="rect">
            <a:avLst/>
          </a:prstGeom>
          <a:noFill/>
        </p:spPr>
        <p:txBody>
          <a:bodyPr wrap="none" rtlCol="0">
            <a:spAutoFit/>
          </a:bodyPr>
          <a:lstStyle/>
          <a:p>
            <a:pPr algn="r"/>
            <a:r>
              <a:rPr lang="en-US" sz="3200">
                <a:solidFill>
                  <a:srgbClr val="FFFFFF"/>
                </a:solidFill>
                <a:latin typeface="Futura Hv" panose="020B0702020204020204" pitchFamily="34" charset="0"/>
              </a:rPr>
              <a:t>slider puzzle mashup</a:t>
            </a:r>
          </a:p>
        </p:txBody>
      </p:sp>
    </p:spTree>
    <p:extLst>
      <p:ext uri="{BB962C8B-B14F-4D97-AF65-F5344CB8AC3E}">
        <p14:creationId xmlns:p14="http://schemas.microsoft.com/office/powerpoint/2010/main" val="4123931658"/>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59604" y="3597624"/>
            <a:ext cx="4120872" cy="584775"/>
          </a:xfrm>
          <a:prstGeom prst="rect">
            <a:avLst/>
          </a:prstGeom>
          <a:noFill/>
        </p:spPr>
        <p:txBody>
          <a:bodyPr wrap="none" rtlCol="0">
            <a:spAutoFit/>
          </a:bodyPr>
          <a:lstStyle/>
          <a:p>
            <a:pPr algn="r">
              <a:defRPr/>
            </a:pPr>
            <a:r>
              <a:rPr lang="en-US" sz="3200">
                <a:solidFill>
                  <a:srgbClr val="FFFFFF"/>
                </a:solidFill>
                <a:latin typeface="Futura Hv" panose="020B0702020204020204" pitchFamily="34" charset="0"/>
              </a:rPr>
              <a:t>helpful NPCs talk a lot</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pic>
        <p:nvPicPr>
          <p:cNvPr id="3" name="Picture 2"/>
          <p:cNvPicPr>
            <a:picLocks noChangeAspect="1"/>
          </p:cNvPicPr>
          <p:nvPr/>
        </p:nvPicPr>
        <p:blipFill>
          <a:blip r:embed="rId4"/>
          <a:stretch>
            <a:fillRect/>
          </a:stretch>
        </p:blipFill>
        <p:spPr>
          <a:xfrm>
            <a:off x="3657600" y="742950"/>
            <a:ext cx="4743450" cy="2857500"/>
          </a:xfrm>
          <a:prstGeom prst="rect">
            <a:avLst/>
          </a:prstGeom>
        </p:spPr>
      </p:pic>
    </p:spTree>
    <p:extLst>
      <p:ext uri="{BB962C8B-B14F-4D97-AF65-F5344CB8AC3E}">
        <p14:creationId xmlns:p14="http://schemas.microsoft.com/office/powerpoint/2010/main" val="1744689510"/>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41559" y="3562456"/>
            <a:ext cx="4815531" cy="1077218"/>
          </a:xfrm>
          <a:prstGeom prst="rect">
            <a:avLst/>
          </a:prstGeom>
          <a:noFill/>
        </p:spPr>
        <p:txBody>
          <a:bodyPr wrap="square" rtlCol="0">
            <a:spAutoFit/>
          </a:bodyPr>
          <a:lstStyle/>
          <a:p>
            <a:pPr algn="r"/>
            <a:r>
              <a:rPr lang="en-US" sz="3200">
                <a:solidFill>
                  <a:srgbClr val="FFFFFF"/>
                </a:solidFill>
                <a:latin typeface="Futura Hv" panose="020B0702020204020204" pitchFamily="34" charset="0"/>
              </a:rPr>
              <a:t>assembly puzzles include </a:t>
            </a:r>
          </a:p>
          <a:p>
            <a:pPr algn="r"/>
            <a:r>
              <a:rPr lang="en-US" sz="3200">
                <a:solidFill>
                  <a:srgbClr val="FFFFFF"/>
                </a:solidFill>
                <a:latin typeface="Futura Hv" panose="020B0702020204020204" pitchFamily="34" charset="0"/>
              </a:rPr>
              <a:t>assembling the NPCs</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pic>
        <p:nvPicPr>
          <p:cNvPr id="3" name="Picture 2"/>
          <p:cNvPicPr>
            <a:picLocks noChangeAspect="1"/>
          </p:cNvPicPr>
          <p:nvPr/>
        </p:nvPicPr>
        <p:blipFill>
          <a:blip r:embed="rId4"/>
          <a:stretch>
            <a:fillRect/>
          </a:stretch>
        </p:blipFill>
        <p:spPr>
          <a:xfrm>
            <a:off x="3657600" y="742950"/>
            <a:ext cx="4743450" cy="2828925"/>
          </a:xfrm>
          <a:prstGeom prst="rect">
            <a:avLst/>
          </a:prstGeom>
        </p:spPr>
      </p:pic>
    </p:spTree>
    <p:extLst>
      <p:ext uri="{BB962C8B-B14F-4D97-AF65-F5344CB8AC3E}">
        <p14:creationId xmlns:p14="http://schemas.microsoft.com/office/powerpoint/2010/main" val="23285240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14300" y="458033"/>
            <a:ext cx="89154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9000" b="1" dirty="0" smtClean="0">
                <a:solidFill>
                  <a:srgbClr val="FFFFFF"/>
                </a:solidFill>
                <a:latin typeface="Rockwell Extra Bold" panose="02060903040505020403" pitchFamily="18" charset="0"/>
              </a:rPr>
              <a:t>EVERYTHING</a:t>
            </a:r>
          </a:p>
          <a:p>
            <a:pPr algn="ctr" eaLnBrk="1" hangingPunct="1"/>
            <a:r>
              <a:rPr kumimoji="0" lang="en-US" altLang="en-US" sz="9000" b="1" dirty="0" smtClean="0">
                <a:solidFill>
                  <a:srgbClr val="FFFFFF"/>
                </a:solidFill>
                <a:latin typeface="Rockwell Extra Bold" panose="02060903040505020403" pitchFamily="18" charset="0"/>
                <a:ea typeface="+mn-ea"/>
              </a:rPr>
              <a:t>YOU KNOW</a:t>
            </a:r>
          </a:p>
          <a:p>
            <a:pPr algn="ctr" eaLnBrk="1" hangingPunct="1"/>
            <a:r>
              <a:rPr kumimoji="0" lang="en-US" altLang="en-US" sz="9000" b="1" dirty="0" smtClean="0">
                <a:solidFill>
                  <a:srgbClr val="FFFFFF"/>
                </a:solidFill>
                <a:latin typeface="Rockwell Extra Bold" panose="02060903040505020403" pitchFamily="18" charset="0"/>
                <a:ea typeface="+mn-ea"/>
              </a:rPr>
              <a:t>IS WRONG</a:t>
            </a:r>
          </a:p>
        </p:txBody>
      </p:sp>
    </p:spTree>
    <p:extLst>
      <p:ext uri="{BB962C8B-B14F-4D97-AF65-F5344CB8AC3E}">
        <p14:creationId xmlns:p14="http://schemas.microsoft.com/office/powerpoint/2010/main" val="2299673980"/>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pic>
        <p:nvPicPr>
          <p:cNvPr id="3" name="Picture 2"/>
          <p:cNvPicPr>
            <a:picLocks noChangeAspect="1"/>
          </p:cNvPicPr>
          <p:nvPr/>
        </p:nvPicPr>
        <p:blipFill>
          <a:blip r:embed="rId4"/>
          <a:stretch>
            <a:fillRect/>
          </a:stretch>
        </p:blipFill>
        <p:spPr>
          <a:xfrm>
            <a:off x="3657600" y="742950"/>
            <a:ext cx="4743450" cy="2828925"/>
          </a:xfrm>
          <a:prstGeom prst="rect">
            <a:avLst/>
          </a:prstGeom>
        </p:spPr>
      </p:pic>
      <p:sp>
        <p:nvSpPr>
          <p:cNvPr id="7" name="TextBox 6"/>
          <p:cNvSpPr txBox="1"/>
          <p:nvPr/>
        </p:nvSpPr>
        <p:spPr>
          <a:xfrm>
            <a:off x="3541559" y="3562456"/>
            <a:ext cx="4815531" cy="1077218"/>
          </a:xfrm>
          <a:prstGeom prst="rect">
            <a:avLst/>
          </a:prstGeom>
          <a:noFill/>
        </p:spPr>
        <p:txBody>
          <a:bodyPr wrap="square" rtlCol="0">
            <a:spAutoFit/>
          </a:bodyPr>
          <a:lstStyle/>
          <a:p>
            <a:pPr algn="r"/>
            <a:r>
              <a:rPr lang="en-US" sz="3200">
                <a:solidFill>
                  <a:srgbClr val="FFFFFF"/>
                </a:solidFill>
                <a:latin typeface="Futura Hv" panose="020B0702020204020204" pitchFamily="34" charset="0"/>
              </a:rPr>
              <a:t>assembly puzzles include </a:t>
            </a:r>
          </a:p>
          <a:p>
            <a:pPr algn="r"/>
            <a:r>
              <a:rPr lang="en-US" sz="3200">
                <a:solidFill>
                  <a:srgbClr val="FFFFFF"/>
                </a:solidFill>
                <a:latin typeface="Futura Hv" panose="020B0702020204020204" pitchFamily="34" charset="0"/>
              </a:rPr>
              <a:t>assembling the NPCs</a:t>
            </a:r>
          </a:p>
        </p:txBody>
      </p:sp>
    </p:spTree>
    <p:extLst>
      <p:ext uri="{BB962C8B-B14F-4D97-AF65-F5344CB8AC3E}">
        <p14:creationId xmlns:p14="http://schemas.microsoft.com/office/powerpoint/2010/main" val="1893947485"/>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pic>
        <p:nvPicPr>
          <p:cNvPr id="3" name="Picture 2"/>
          <p:cNvPicPr>
            <a:picLocks noChangeAspect="1"/>
          </p:cNvPicPr>
          <p:nvPr/>
        </p:nvPicPr>
        <p:blipFill>
          <a:blip r:embed="rId4"/>
          <a:stretch>
            <a:fillRect/>
          </a:stretch>
        </p:blipFill>
        <p:spPr>
          <a:xfrm>
            <a:off x="3657600" y="742950"/>
            <a:ext cx="4743450" cy="2828925"/>
          </a:xfrm>
          <a:prstGeom prst="rect">
            <a:avLst/>
          </a:prstGeom>
        </p:spPr>
      </p:pic>
      <p:sp>
        <p:nvSpPr>
          <p:cNvPr id="5" name="TextBox 4"/>
          <p:cNvSpPr txBox="1"/>
          <p:nvPr/>
        </p:nvSpPr>
        <p:spPr>
          <a:xfrm>
            <a:off x="3541559" y="3562456"/>
            <a:ext cx="4815531" cy="1077218"/>
          </a:xfrm>
          <a:prstGeom prst="rect">
            <a:avLst/>
          </a:prstGeom>
          <a:noFill/>
        </p:spPr>
        <p:txBody>
          <a:bodyPr wrap="square" rtlCol="0">
            <a:spAutoFit/>
          </a:bodyPr>
          <a:lstStyle/>
          <a:p>
            <a:pPr algn="r"/>
            <a:r>
              <a:rPr lang="en-US" sz="3200">
                <a:solidFill>
                  <a:srgbClr val="FFFFFF"/>
                </a:solidFill>
                <a:latin typeface="Futura Hv" panose="020B0702020204020204" pitchFamily="34" charset="0"/>
              </a:rPr>
              <a:t>assembly puzzles include </a:t>
            </a:r>
          </a:p>
          <a:p>
            <a:pPr algn="r"/>
            <a:r>
              <a:rPr lang="en-US" sz="3200">
                <a:solidFill>
                  <a:srgbClr val="FFFFFF"/>
                </a:solidFill>
                <a:latin typeface="Futura Hv" panose="020B0702020204020204" pitchFamily="34" charset="0"/>
              </a:rPr>
              <a:t>assembling the NPCs</a:t>
            </a:r>
          </a:p>
        </p:txBody>
      </p:sp>
    </p:spTree>
    <p:extLst>
      <p:ext uri="{BB962C8B-B14F-4D97-AF65-F5344CB8AC3E}">
        <p14:creationId xmlns:p14="http://schemas.microsoft.com/office/powerpoint/2010/main" val="951797852"/>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pic>
        <p:nvPicPr>
          <p:cNvPr id="2" name="Picture 1"/>
          <p:cNvPicPr>
            <a:picLocks noChangeAspect="1"/>
          </p:cNvPicPr>
          <p:nvPr/>
        </p:nvPicPr>
        <p:blipFill>
          <a:blip r:embed="rId4"/>
          <a:stretch>
            <a:fillRect/>
          </a:stretch>
        </p:blipFill>
        <p:spPr>
          <a:xfrm>
            <a:off x="3657600" y="742950"/>
            <a:ext cx="4743450" cy="2828925"/>
          </a:xfrm>
          <a:prstGeom prst="rect">
            <a:avLst/>
          </a:prstGeom>
        </p:spPr>
      </p:pic>
      <p:sp>
        <p:nvSpPr>
          <p:cNvPr id="5" name="TextBox 4"/>
          <p:cNvSpPr txBox="1"/>
          <p:nvPr/>
        </p:nvSpPr>
        <p:spPr>
          <a:xfrm>
            <a:off x="3585519" y="3580040"/>
            <a:ext cx="4815531" cy="584775"/>
          </a:xfrm>
          <a:prstGeom prst="rect">
            <a:avLst/>
          </a:prstGeom>
          <a:noFill/>
        </p:spPr>
        <p:txBody>
          <a:bodyPr wrap="square" rtlCol="0">
            <a:spAutoFit/>
          </a:bodyPr>
          <a:lstStyle/>
          <a:p>
            <a:pPr algn="r"/>
            <a:r>
              <a:rPr lang="en-US" sz="3200">
                <a:solidFill>
                  <a:srgbClr val="FFFFFF"/>
                </a:solidFill>
                <a:latin typeface="Futura Hv" panose="020B0702020204020204" pitchFamily="34" charset="0"/>
              </a:rPr>
              <a:t>even assemble final boss</a:t>
            </a:r>
          </a:p>
        </p:txBody>
      </p:sp>
    </p:spTree>
    <p:extLst>
      <p:ext uri="{BB962C8B-B14F-4D97-AF65-F5344CB8AC3E}">
        <p14:creationId xmlns:p14="http://schemas.microsoft.com/office/powerpoint/2010/main" val="1355080978"/>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pic>
        <p:nvPicPr>
          <p:cNvPr id="3" name="Picture 2"/>
          <p:cNvPicPr>
            <a:picLocks noChangeAspect="1"/>
          </p:cNvPicPr>
          <p:nvPr/>
        </p:nvPicPr>
        <p:blipFill>
          <a:blip r:embed="rId4"/>
          <a:stretch>
            <a:fillRect/>
          </a:stretch>
        </p:blipFill>
        <p:spPr>
          <a:xfrm>
            <a:off x="3657600" y="742950"/>
            <a:ext cx="4743450" cy="2828925"/>
          </a:xfrm>
          <a:prstGeom prst="rect">
            <a:avLst/>
          </a:prstGeom>
        </p:spPr>
      </p:pic>
      <p:sp>
        <p:nvSpPr>
          <p:cNvPr id="5" name="TextBox 4"/>
          <p:cNvSpPr txBox="1"/>
          <p:nvPr/>
        </p:nvSpPr>
        <p:spPr>
          <a:xfrm>
            <a:off x="3585519" y="3580040"/>
            <a:ext cx="4815531" cy="584775"/>
          </a:xfrm>
          <a:prstGeom prst="rect">
            <a:avLst/>
          </a:prstGeom>
          <a:noFill/>
        </p:spPr>
        <p:txBody>
          <a:bodyPr wrap="square" rtlCol="0">
            <a:spAutoFit/>
          </a:bodyPr>
          <a:lstStyle/>
          <a:p>
            <a:pPr algn="r"/>
            <a:r>
              <a:rPr lang="en-US" sz="3200">
                <a:solidFill>
                  <a:srgbClr val="FFFFFF"/>
                </a:solidFill>
                <a:latin typeface="Futura Hv" panose="020B0702020204020204" pitchFamily="34" charset="0"/>
              </a:rPr>
              <a:t>assemble final boss ...</a:t>
            </a:r>
          </a:p>
        </p:txBody>
      </p:sp>
    </p:spTree>
    <p:extLst>
      <p:ext uri="{BB962C8B-B14F-4D97-AF65-F5344CB8AC3E}">
        <p14:creationId xmlns:p14="http://schemas.microsoft.com/office/powerpoint/2010/main" val="826113951"/>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pic>
        <p:nvPicPr>
          <p:cNvPr id="3" name="Picture 2"/>
          <p:cNvPicPr>
            <a:picLocks noChangeAspect="1"/>
          </p:cNvPicPr>
          <p:nvPr/>
        </p:nvPicPr>
        <p:blipFill>
          <a:blip r:embed="rId4"/>
          <a:stretch>
            <a:fillRect/>
          </a:stretch>
        </p:blipFill>
        <p:spPr>
          <a:xfrm>
            <a:off x="3657600" y="742950"/>
            <a:ext cx="4743450" cy="2828925"/>
          </a:xfrm>
          <a:prstGeom prst="rect">
            <a:avLst/>
          </a:prstGeom>
        </p:spPr>
      </p:pic>
      <p:sp>
        <p:nvSpPr>
          <p:cNvPr id="7" name="TextBox 6"/>
          <p:cNvSpPr txBox="1"/>
          <p:nvPr/>
        </p:nvSpPr>
        <p:spPr>
          <a:xfrm>
            <a:off x="3585519" y="3580040"/>
            <a:ext cx="4815531" cy="584775"/>
          </a:xfrm>
          <a:prstGeom prst="rect">
            <a:avLst/>
          </a:prstGeom>
          <a:noFill/>
        </p:spPr>
        <p:txBody>
          <a:bodyPr wrap="square" rtlCol="0">
            <a:spAutoFit/>
          </a:bodyPr>
          <a:lstStyle/>
          <a:p>
            <a:pPr algn="r"/>
            <a:r>
              <a:rPr lang="en-US" sz="3200">
                <a:solidFill>
                  <a:srgbClr val="FFFFFF"/>
                </a:solidFill>
                <a:latin typeface="Futura Hv" panose="020B0702020204020204" pitchFamily="34" charset="0"/>
              </a:rPr>
              <a:t>assemble final boss ...</a:t>
            </a:r>
          </a:p>
        </p:txBody>
      </p:sp>
    </p:spTree>
    <p:extLst>
      <p:ext uri="{BB962C8B-B14F-4D97-AF65-F5344CB8AC3E}">
        <p14:creationId xmlns:p14="http://schemas.microsoft.com/office/powerpoint/2010/main" val="907240678"/>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pic>
        <p:nvPicPr>
          <p:cNvPr id="2" name="Picture 1"/>
          <p:cNvPicPr>
            <a:picLocks noChangeAspect="1"/>
          </p:cNvPicPr>
          <p:nvPr/>
        </p:nvPicPr>
        <p:blipFill>
          <a:blip r:embed="rId3"/>
          <a:stretch>
            <a:fillRect/>
          </a:stretch>
        </p:blipFill>
        <p:spPr>
          <a:xfrm>
            <a:off x="3657600" y="742950"/>
            <a:ext cx="4743450" cy="2828925"/>
          </a:xfrm>
          <a:prstGeom prst="rect">
            <a:avLst/>
          </a:prstGeom>
        </p:spPr>
      </p:pic>
      <p:sp>
        <p:nvSpPr>
          <p:cNvPr id="7" name="TextBox 6"/>
          <p:cNvSpPr txBox="1"/>
          <p:nvPr/>
        </p:nvSpPr>
        <p:spPr>
          <a:xfrm>
            <a:off x="3585519" y="3580040"/>
            <a:ext cx="4815531" cy="584775"/>
          </a:xfrm>
          <a:prstGeom prst="rect">
            <a:avLst/>
          </a:prstGeom>
          <a:noFill/>
        </p:spPr>
        <p:txBody>
          <a:bodyPr wrap="square" rtlCol="0">
            <a:spAutoFit/>
          </a:bodyPr>
          <a:lstStyle/>
          <a:p>
            <a:pPr algn="r"/>
            <a:r>
              <a:rPr lang="en-US" sz="3200">
                <a:solidFill>
                  <a:srgbClr val="FFFFFF"/>
                </a:solidFill>
                <a:latin typeface="Futura Hv" panose="020B0702020204020204" pitchFamily="34" charset="0"/>
              </a:rPr>
              <a:t>assemble final boss ...</a:t>
            </a:r>
          </a:p>
        </p:txBody>
      </p:sp>
    </p:spTree>
    <p:extLst>
      <p:ext uri="{BB962C8B-B14F-4D97-AF65-F5344CB8AC3E}">
        <p14:creationId xmlns:p14="http://schemas.microsoft.com/office/powerpoint/2010/main" val="1072320939"/>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pic>
        <p:nvPicPr>
          <p:cNvPr id="2" name="Picture 1"/>
          <p:cNvPicPr>
            <a:picLocks noChangeAspect="1"/>
          </p:cNvPicPr>
          <p:nvPr/>
        </p:nvPicPr>
        <p:blipFill>
          <a:blip r:embed="rId4"/>
          <a:stretch>
            <a:fillRect/>
          </a:stretch>
        </p:blipFill>
        <p:spPr>
          <a:xfrm>
            <a:off x="3657600" y="742950"/>
            <a:ext cx="4743450" cy="2828925"/>
          </a:xfrm>
          <a:prstGeom prst="rect">
            <a:avLst/>
          </a:prstGeom>
        </p:spPr>
      </p:pic>
      <p:sp>
        <p:nvSpPr>
          <p:cNvPr id="5" name="TextBox 4"/>
          <p:cNvSpPr txBox="1"/>
          <p:nvPr/>
        </p:nvSpPr>
        <p:spPr>
          <a:xfrm>
            <a:off x="3585519" y="3580040"/>
            <a:ext cx="4815531" cy="584775"/>
          </a:xfrm>
          <a:prstGeom prst="rect">
            <a:avLst/>
          </a:prstGeom>
          <a:noFill/>
        </p:spPr>
        <p:txBody>
          <a:bodyPr wrap="square" rtlCol="0">
            <a:spAutoFit/>
          </a:bodyPr>
          <a:lstStyle/>
          <a:p>
            <a:pPr algn="r"/>
            <a:r>
              <a:rPr lang="en-US" sz="3200">
                <a:solidFill>
                  <a:srgbClr val="FFFFFF"/>
                </a:solidFill>
                <a:latin typeface="Futura Hv" panose="020B0702020204020204" pitchFamily="34" charset="0"/>
              </a:rPr>
              <a:t>... in order to do battle</a:t>
            </a:r>
          </a:p>
        </p:txBody>
      </p:sp>
    </p:spTree>
    <p:extLst>
      <p:ext uri="{BB962C8B-B14F-4D97-AF65-F5344CB8AC3E}">
        <p14:creationId xmlns:p14="http://schemas.microsoft.com/office/powerpoint/2010/main" val="1622313642"/>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spTree>
    <p:extLst>
      <p:ext uri="{BB962C8B-B14F-4D97-AF65-F5344CB8AC3E}">
        <p14:creationId xmlns:p14="http://schemas.microsoft.com/office/powerpoint/2010/main" val="3668142748"/>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6054" y="2333064"/>
            <a:ext cx="1459230" cy="1931670"/>
          </a:xfrm>
          <a:prstGeom prst="rect">
            <a:avLst/>
          </a:prstGeom>
        </p:spPr>
      </p:pic>
    </p:spTree>
    <p:extLst>
      <p:ext uri="{BB962C8B-B14F-4D97-AF65-F5344CB8AC3E}">
        <p14:creationId xmlns:p14="http://schemas.microsoft.com/office/powerpoint/2010/main" val="970507772"/>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47493" y="749808"/>
            <a:ext cx="4800600" cy="3187898"/>
          </a:xfrm>
          <a:prstGeom prst="rect">
            <a:avLst/>
          </a:prstGeom>
        </p:spPr>
      </p:pic>
      <p:sp>
        <p:nvSpPr>
          <p:cNvPr id="7" name="TextBox 6"/>
          <p:cNvSpPr txBox="1"/>
          <p:nvPr/>
        </p:nvSpPr>
        <p:spPr>
          <a:xfrm>
            <a:off x="4866770" y="3961633"/>
            <a:ext cx="3563199" cy="646331"/>
          </a:xfrm>
          <a:prstGeom prst="rect">
            <a:avLst/>
          </a:prstGeom>
          <a:noFill/>
        </p:spPr>
        <p:txBody>
          <a:bodyPr wrap="square" rtlCol="0">
            <a:spAutoFit/>
          </a:bodyPr>
          <a:lstStyle/>
          <a:p>
            <a:pPr algn="r"/>
            <a:r>
              <a:rPr lang="en-US" sz="3600">
                <a:solidFill>
                  <a:srgbClr val="FFFFFF"/>
                </a:solidFill>
                <a:latin typeface="Futura Hv" panose="020B0702020204020204" pitchFamily="34" charset="0"/>
              </a:rPr>
              <a:t>The Last of Us</a:t>
            </a:r>
            <a:endParaRPr lang="en-US" sz="3600" dirty="0">
              <a:solidFill>
                <a:srgbClr val="FFFFFF"/>
              </a:solidFill>
              <a:latin typeface="Futura Hv" panose="020B0702020204020204" pitchFamily="34" charset="0"/>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104101">
            <a:off x="1222727" y="2466170"/>
            <a:ext cx="1499235" cy="1802130"/>
          </a:xfrm>
          <a:prstGeom prst="rect">
            <a:avLst/>
          </a:prstGeom>
        </p:spPr>
      </p:pic>
    </p:spTree>
    <p:extLst>
      <p:ext uri="{BB962C8B-B14F-4D97-AF65-F5344CB8AC3E}">
        <p14:creationId xmlns:p14="http://schemas.microsoft.com/office/powerpoint/2010/main" val="18816002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7831" y="1685084"/>
            <a:ext cx="3195636" cy="1797545"/>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24400" y="38100"/>
            <a:ext cx="3317875" cy="1815352"/>
          </a:xfrm>
          <a:prstGeom prst="rect">
            <a:avLst/>
          </a:prstGeom>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81598" y="3486150"/>
            <a:ext cx="3384051" cy="1619250"/>
          </a:xfrm>
          <a:prstGeom prst="rect">
            <a:avLst/>
          </a:prstGeom>
        </p:spPr>
      </p:pic>
      <p:pic>
        <p:nvPicPr>
          <p:cNvPr id="4" name="Picture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13325" y="3390900"/>
            <a:ext cx="3048000" cy="1714500"/>
          </a:xfrm>
          <a:prstGeom prst="rect">
            <a:avLst/>
          </a:prstGeom>
        </p:spPr>
      </p:pic>
      <p:pic>
        <p:nvPicPr>
          <p:cNvPr id="6" name="Picture 5" descr="Screen Shot 2016-10-23 at 2.28.41 PM.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98548" y="0"/>
            <a:ext cx="3346450" cy="1888031"/>
          </a:xfrm>
          <a:prstGeom prst="rect">
            <a:avLst/>
          </a:prstGeom>
        </p:spPr>
      </p:pic>
    </p:spTree>
    <p:extLst>
      <p:ext uri="{BB962C8B-B14F-4D97-AF65-F5344CB8AC3E}">
        <p14:creationId xmlns:p14="http://schemas.microsoft.com/office/powerpoint/2010/main" val="3975289151"/>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48456" y="749808"/>
            <a:ext cx="4800600" cy="3187898"/>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sp>
        <p:nvSpPr>
          <p:cNvPr id="7" name="TextBox 6"/>
          <p:cNvSpPr txBox="1"/>
          <p:nvPr/>
        </p:nvSpPr>
        <p:spPr>
          <a:xfrm>
            <a:off x="4866767" y="3961633"/>
            <a:ext cx="3563199" cy="646331"/>
          </a:xfrm>
          <a:prstGeom prst="rect">
            <a:avLst/>
          </a:prstGeom>
          <a:noFill/>
        </p:spPr>
        <p:txBody>
          <a:bodyPr wrap="square" rtlCol="0">
            <a:spAutoFit/>
          </a:bodyPr>
          <a:lstStyle/>
          <a:p>
            <a:pPr algn="r"/>
            <a:r>
              <a:rPr lang="en-US" sz="3600">
                <a:solidFill>
                  <a:srgbClr val="FFFFFF"/>
                </a:solidFill>
                <a:latin typeface="Futura Hv" panose="020B0702020204020204" pitchFamily="34" charset="0"/>
              </a:rPr>
              <a:t>Joel &amp; Ellie</a:t>
            </a:r>
            <a:endParaRPr lang="en-US" sz="3600" dirty="0">
              <a:solidFill>
                <a:srgbClr val="FFFFFF"/>
              </a:solidFill>
              <a:latin typeface="Futura Hv" panose="020B0702020204020204" pitchFamily="34" charset="0"/>
            </a:endParaRPr>
          </a:p>
        </p:txBody>
      </p:sp>
    </p:spTree>
    <p:extLst>
      <p:ext uri="{BB962C8B-B14F-4D97-AF65-F5344CB8AC3E}">
        <p14:creationId xmlns:p14="http://schemas.microsoft.com/office/powerpoint/2010/main" val="3641884565"/>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sp>
        <p:nvSpPr>
          <p:cNvPr id="7" name="TextBox 6"/>
          <p:cNvSpPr txBox="1"/>
          <p:nvPr/>
        </p:nvSpPr>
        <p:spPr>
          <a:xfrm>
            <a:off x="4893155" y="3961633"/>
            <a:ext cx="3563199" cy="646331"/>
          </a:xfrm>
          <a:prstGeom prst="rect">
            <a:avLst/>
          </a:prstGeom>
          <a:noFill/>
        </p:spPr>
        <p:txBody>
          <a:bodyPr wrap="square" rtlCol="0">
            <a:spAutoFit/>
          </a:bodyPr>
          <a:lstStyle/>
          <a:p>
            <a:pPr algn="r"/>
            <a:r>
              <a:rPr lang="en-US" sz="3600">
                <a:solidFill>
                  <a:srgbClr val="FFFFFF"/>
                </a:solidFill>
                <a:latin typeface="Futura Hv" panose="020B0702020204020204" pitchFamily="34" charset="0"/>
              </a:rPr>
              <a:t>co-op puzzles</a:t>
            </a:r>
            <a:endParaRPr lang="en-US" sz="3600" dirty="0">
              <a:solidFill>
                <a:srgbClr val="FFFFFF"/>
              </a:solidFill>
              <a:latin typeface="Futura Hv" panose="020B0702020204020204" pitchFamily="34" charset="0"/>
            </a:endParaRP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48456" y="749808"/>
            <a:ext cx="4805656" cy="3191256"/>
          </a:xfrm>
          <a:prstGeom prst="rect">
            <a:avLst/>
          </a:prstGeom>
        </p:spPr>
      </p:pic>
    </p:spTree>
    <p:extLst>
      <p:ext uri="{BB962C8B-B14F-4D97-AF65-F5344CB8AC3E}">
        <p14:creationId xmlns:p14="http://schemas.microsoft.com/office/powerpoint/2010/main" val="661856036"/>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77410" y="2198241"/>
            <a:ext cx="4352192" cy="738664"/>
          </a:xfrm>
          <a:prstGeom prst="rect">
            <a:avLst/>
          </a:prstGeom>
          <a:noFill/>
        </p:spPr>
        <p:txBody>
          <a:bodyPr wrap="square" rtlCol="0">
            <a:spAutoFit/>
          </a:bodyPr>
          <a:lstStyle/>
          <a:p>
            <a:r>
              <a:rPr lang="en-US" sz="4200" dirty="0">
                <a:solidFill>
                  <a:srgbClr val="66FFFF"/>
                </a:solidFill>
                <a:latin typeface="Futura Hv" panose="020B0702020204020204" pitchFamily="34" charset="0"/>
              </a:rPr>
              <a:t>the takeaway?</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7285" y="2099949"/>
            <a:ext cx="1331595" cy="2164080"/>
          </a:xfrm>
          <a:prstGeom prst="rect">
            <a:avLst/>
          </a:prstGeom>
        </p:spPr>
      </p:pic>
    </p:spTree>
    <p:extLst>
      <p:ext uri="{BB962C8B-B14F-4D97-AF65-F5344CB8AC3E}">
        <p14:creationId xmlns:p14="http://schemas.microsoft.com/office/powerpoint/2010/main" val="370769109"/>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1910" y="2483982"/>
            <a:ext cx="1596390" cy="1781175"/>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48456" y="749808"/>
            <a:ext cx="4800600" cy="3187898"/>
          </a:xfrm>
          <a:prstGeom prst="rect">
            <a:avLst/>
          </a:prstGeom>
        </p:spPr>
      </p:pic>
      <p:sp>
        <p:nvSpPr>
          <p:cNvPr id="6" name="TextBox 5"/>
          <p:cNvSpPr txBox="1"/>
          <p:nvPr/>
        </p:nvSpPr>
        <p:spPr>
          <a:xfrm>
            <a:off x="3607195" y="3961633"/>
            <a:ext cx="4938690" cy="646331"/>
          </a:xfrm>
          <a:prstGeom prst="rect">
            <a:avLst/>
          </a:prstGeom>
          <a:noFill/>
        </p:spPr>
        <p:txBody>
          <a:bodyPr wrap="square" rtlCol="0">
            <a:spAutoFit/>
          </a:bodyPr>
          <a:lstStyle/>
          <a:p>
            <a:pPr algn="r"/>
            <a:r>
              <a:rPr lang="en-US" sz="3400" dirty="0">
                <a:solidFill>
                  <a:srgbClr val="66FFFF"/>
                </a:solidFill>
                <a:latin typeface="Futura Hv" panose="020B0702020204020204" pitchFamily="34" charset="0"/>
              </a:rPr>
              <a:t>1. </a:t>
            </a:r>
            <a:r>
              <a:rPr lang="en-US" sz="3600" dirty="0">
                <a:solidFill>
                  <a:srgbClr val="66FFFF"/>
                </a:solidFill>
                <a:latin typeface="Futura Hv" panose="020B0702020204020204" pitchFamily="34" charset="0"/>
              </a:rPr>
              <a:t>humanize</a:t>
            </a:r>
            <a:r>
              <a:rPr lang="en-US" sz="3400" dirty="0">
                <a:solidFill>
                  <a:srgbClr val="66FFFF"/>
                </a:solidFill>
                <a:latin typeface="Futura Hv" panose="020B0702020204020204" pitchFamily="34" charset="0"/>
              </a:rPr>
              <a:t> your design</a:t>
            </a:r>
          </a:p>
        </p:txBody>
      </p:sp>
    </p:spTree>
    <p:extLst>
      <p:ext uri="{BB962C8B-B14F-4D97-AF65-F5344CB8AC3E}">
        <p14:creationId xmlns:p14="http://schemas.microsoft.com/office/powerpoint/2010/main" val="2600191339"/>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1910" y="2483982"/>
            <a:ext cx="1596390" cy="1781175"/>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65672" y="679744"/>
            <a:ext cx="1064705" cy="822960"/>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65671" y="1703392"/>
            <a:ext cx="1064705" cy="822960"/>
          </a:xfrm>
          <a:prstGeom prst="rect">
            <a:avLst/>
          </a:prstGeom>
        </p:spPr>
      </p:pic>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76570" y="2730208"/>
            <a:ext cx="1064705" cy="822960"/>
          </a:xfrm>
          <a:prstGeom prst="rect">
            <a:avLst/>
          </a:prstGeom>
        </p:spPr>
      </p:pic>
      <p:sp>
        <p:nvSpPr>
          <p:cNvPr id="8" name="TextBox 7"/>
          <p:cNvSpPr txBox="1"/>
          <p:nvPr/>
        </p:nvSpPr>
        <p:spPr>
          <a:xfrm>
            <a:off x="3647860" y="3953244"/>
            <a:ext cx="4923192" cy="646331"/>
          </a:xfrm>
          <a:prstGeom prst="rect">
            <a:avLst/>
          </a:prstGeom>
          <a:noFill/>
        </p:spPr>
        <p:txBody>
          <a:bodyPr wrap="square" rtlCol="0">
            <a:spAutoFit/>
          </a:bodyPr>
          <a:lstStyle/>
          <a:p>
            <a:r>
              <a:rPr lang="en-US" sz="3200" dirty="0">
                <a:solidFill>
                  <a:srgbClr val="66FFFF"/>
                </a:solidFill>
                <a:latin typeface="Futura Hv" panose="020B0702020204020204" pitchFamily="34" charset="0"/>
              </a:rPr>
              <a:t>2. </a:t>
            </a:r>
            <a:r>
              <a:rPr lang="en-US" sz="3600" dirty="0">
                <a:solidFill>
                  <a:srgbClr val="66FFFF"/>
                </a:solidFill>
                <a:latin typeface="Futura Hv" panose="020B0702020204020204" pitchFamily="34" charset="0"/>
              </a:rPr>
              <a:t>more generally . . . </a:t>
            </a:r>
            <a:endParaRPr lang="en-US" sz="3200" dirty="0">
              <a:solidFill>
                <a:srgbClr val="66FFFF"/>
              </a:solidFill>
              <a:latin typeface="Futura Hv" panose="020B0702020204020204" pitchFamily="34" charset="0"/>
            </a:endParaRPr>
          </a:p>
        </p:txBody>
      </p:sp>
    </p:spTree>
    <p:extLst>
      <p:ext uri="{BB962C8B-B14F-4D97-AF65-F5344CB8AC3E}">
        <p14:creationId xmlns:p14="http://schemas.microsoft.com/office/powerpoint/2010/main" val="2911414087"/>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1910" y="2483982"/>
            <a:ext cx="1596390" cy="1781175"/>
          </a:xfrm>
          <a:prstGeom prst="rect">
            <a:avLst/>
          </a:prstGeom>
        </p:spPr>
      </p:pic>
      <p:sp>
        <p:nvSpPr>
          <p:cNvPr id="6" name="TextBox 5"/>
          <p:cNvSpPr txBox="1"/>
          <p:nvPr/>
        </p:nvSpPr>
        <p:spPr>
          <a:xfrm>
            <a:off x="3647860" y="3953244"/>
            <a:ext cx="4923192" cy="646331"/>
          </a:xfrm>
          <a:prstGeom prst="rect">
            <a:avLst/>
          </a:prstGeom>
          <a:noFill/>
        </p:spPr>
        <p:txBody>
          <a:bodyPr wrap="square" rtlCol="0">
            <a:spAutoFit/>
          </a:bodyPr>
          <a:lstStyle/>
          <a:p>
            <a:r>
              <a:rPr lang="en-US" sz="3200" dirty="0">
                <a:solidFill>
                  <a:srgbClr val="66FFFF"/>
                </a:solidFill>
                <a:latin typeface="Futura Hv" panose="020B0702020204020204" pitchFamily="34" charset="0"/>
              </a:rPr>
              <a:t>2. </a:t>
            </a:r>
            <a:r>
              <a:rPr lang="en-US" sz="3600" dirty="0">
                <a:solidFill>
                  <a:srgbClr val="66FFFF"/>
                </a:solidFill>
                <a:latin typeface="Futura Hv" panose="020B0702020204020204" pitchFamily="34" charset="0"/>
              </a:rPr>
              <a:t>more generally . . . </a:t>
            </a:r>
            <a:endParaRPr lang="en-US" sz="3200" dirty="0">
              <a:solidFill>
                <a:srgbClr val="66FFFF"/>
              </a:solidFill>
              <a:latin typeface="Futura Hv" panose="020B0702020204020204" pitchFamily="34" charset="0"/>
            </a:endParaRP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65989" y="312006"/>
            <a:ext cx="1602187" cy="1188720"/>
          </a:xfrm>
          <a:prstGeom prst="rect">
            <a:avLst/>
          </a:prstGeom>
        </p:spPr>
      </p:pic>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65671" y="1703392"/>
            <a:ext cx="1064705" cy="822960"/>
          </a:xfrm>
          <a:prstGeom prst="rect">
            <a:avLst/>
          </a:prstGeom>
        </p:spPr>
      </p:pic>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76570" y="2730208"/>
            <a:ext cx="1064705" cy="822960"/>
          </a:xfrm>
          <a:prstGeom prst="rect">
            <a:avLst/>
          </a:prstGeom>
        </p:spPr>
      </p:pic>
      <p:sp>
        <p:nvSpPr>
          <p:cNvPr id="15" name="TextBox 14"/>
          <p:cNvSpPr txBox="1"/>
          <p:nvPr/>
        </p:nvSpPr>
        <p:spPr>
          <a:xfrm>
            <a:off x="4991607" y="631967"/>
            <a:ext cx="4118837" cy="646331"/>
          </a:xfrm>
          <a:prstGeom prst="rect">
            <a:avLst/>
          </a:prstGeom>
          <a:noFill/>
        </p:spPr>
        <p:txBody>
          <a:bodyPr wrap="square" rtlCol="0">
            <a:spAutoFit/>
          </a:bodyPr>
          <a:lstStyle/>
          <a:p>
            <a:r>
              <a:rPr lang="en-US" sz="3600" dirty="0">
                <a:solidFill>
                  <a:srgbClr val="FFFFFF"/>
                </a:solidFill>
                <a:latin typeface="Futura Hv" panose="020B0702020204020204" pitchFamily="34" charset="0"/>
              </a:rPr>
              <a:t>state your rules</a:t>
            </a:r>
          </a:p>
        </p:txBody>
      </p:sp>
    </p:spTree>
    <p:extLst>
      <p:ext uri="{BB962C8B-B14F-4D97-AF65-F5344CB8AC3E}">
        <p14:creationId xmlns:p14="http://schemas.microsoft.com/office/powerpoint/2010/main" val="988817913"/>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1910" y="2483982"/>
            <a:ext cx="1596390" cy="1781175"/>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65989" y="312006"/>
            <a:ext cx="1602187" cy="1188720"/>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68427" y="1339964"/>
            <a:ext cx="1602187" cy="1188720"/>
          </a:xfrm>
          <a:prstGeom prst="rect">
            <a:avLst/>
          </a:prstGeom>
        </p:spPr>
      </p:pic>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76570" y="2730208"/>
            <a:ext cx="1064705" cy="822960"/>
          </a:xfrm>
          <a:prstGeom prst="rect">
            <a:avLst/>
          </a:prstGeom>
        </p:spPr>
      </p:pic>
      <p:sp>
        <p:nvSpPr>
          <p:cNvPr id="14" name="TextBox 13"/>
          <p:cNvSpPr txBox="1"/>
          <p:nvPr/>
        </p:nvSpPr>
        <p:spPr>
          <a:xfrm>
            <a:off x="3647860" y="3953244"/>
            <a:ext cx="4923192" cy="646331"/>
          </a:xfrm>
          <a:prstGeom prst="rect">
            <a:avLst/>
          </a:prstGeom>
          <a:noFill/>
        </p:spPr>
        <p:txBody>
          <a:bodyPr wrap="square" rtlCol="0">
            <a:spAutoFit/>
          </a:bodyPr>
          <a:lstStyle/>
          <a:p>
            <a:r>
              <a:rPr lang="en-US" sz="3200" dirty="0">
                <a:solidFill>
                  <a:srgbClr val="66FFFF"/>
                </a:solidFill>
                <a:latin typeface="Futura Hv" panose="020B0702020204020204" pitchFamily="34" charset="0"/>
              </a:rPr>
              <a:t>2. </a:t>
            </a:r>
            <a:r>
              <a:rPr lang="en-US" sz="3600" dirty="0">
                <a:solidFill>
                  <a:srgbClr val="66FFFF"/>
                </a:solidFill>
                <a:latin typeface="Futura Hv" panose="020B0702020204020204" pitchFamily="34" charset="0"/>
              </a:rPr>
              <a:t>more generally . . . </a:t>
            </a:r>
            <a:endParaRPr lang="en-US" sz="3200" dirty="0">
              <a:solidFill>
                <a:srgbClr val="66FFFF"/>
              </a:solidFill>
              <a:latin typeface="Futura Hv" panose="020B0702020204020204" pitchFamily="34" charset="0"/>
            </a:endParaRPr>
          </a:p>
        </p:txBody>
      </p:sp>
      <p:sp>
        <p:nvSpPr>
          <p:cNvPr id="15" name="TextBox 14"/>
          <p:cNvSpPr txBox="1"/>
          <p:nvPr/>
        </p:nvSpPr>
        <p:spPr>
          <a:xfrm>
            <a:off x="4991607" y="631967"/>
            <a:ext cx="4118837" cy="646331"/>
          </a:xfrm>
          <a:prstGeom prst="rect">
            <a:avLst/>
          </a:prstGeom>
          <a:noFill/>
        </p:spPr>
        <p:txBody>
          <a:bodyPr wrap="square" rtlCol="0">
            <a:spAutoFit/>
          </a:bodyPr>
          <a:lstStyle/>
          <a:p>
            <a:r>
              <a:rPr lang="en-US" sz="3600" dirty="0">
                <a:solidFill>
                  <a:srgbClr val="FFFFFF"/>
                </a:solidFill>
                <a:latin typeface="Futura Hv" panose="020B0702020204020204" pitchFamily="34" charset="0"/>
              </a:rPr>
              <a:t>state your rules</a:t>
            </a:r>
          </a:p>
        </p:txBody>
      </p:sp>
      <p:sp>
        <p:nvSpPr>
          <p:cNvPr id="16" name="TextBox 15"/>
          <p:cNvSpPr txBox="1"/>
          <p:nvPr/>
        </p:nvSpPr>
        <p:spPr>
          <a:xfrm>
            <a:off x="4993056" y="1664518"/>
            <a:ext cx="4033497" cy="646331"/>
          </a:xfrm>
          <a:prstGeom prst="rect">
            <a:avLst/>
          </a:prstGeom>
          <a:noFill/>
        </p:spPr>
        <p:txBody>
          <a:bodyPr wrap="square" rtlCol="0">
            <a:spAutoFit/>
          </a:bodyPr>
          <a:lstStyle/>
          <a:p>
            <a:r>
              <a:rPr lang="en-US" sz="3600" dirty="0">
                <a:solidFill>
                  <a:srgbClr val="FFFFFF"/>
                </a:solidFill>
                <a:latin typeface="Futura Hv" panose="020B0702020204020204" pitchFamily="34" charset="0"/>
              </a:rPr>
              <a:t>run a checklist</a:t>
            </a:r>
          </a:p>
        </p:txBody>
      </p:sp>
    </p:spTree>
    <p:extLst>
      <p:ext uri="{BB962C8B-B14F-4D97-AF65-F5344CB8AC3E}">
        <p14:creationId xmlns:p14="http://schemas.microsoft.com/office/powerpoint/2010/main" val="1016742834"/>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1910" y="2483982"/>
            <a:ext cx="1596390" cy="1781175"/>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65989" y="312006"/>
            <a:ext cx="1602187" cy="1188720"/>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68427" y="1339964"/>
            <a:ext cx="1602187" cy="1188720"/>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73276" y="2369738"/>
            <a:ext cx="1602187" cy="1188720"/>
          </a:xfrm>
          <a:prstGeom prst="rect">
            <a:avLst/>
          </a:prstGeom>
        </p:spPr>
      </p:pic>
      <p:sp>
        <p:nvSpPr>
          <p:cNvPr id="8" name="TextBox 7"/>
          <p:cNvSpPr txBox="1"/>
          <p:nvPr/>
        </p:nvSpPr>
        <p:spPr>
          <a:xfrm>
            <a:off x="4991607" y="631967"/>
            <a:ext cx="4118837" cy="646331"/>
          </a:xfrm>
          <a:prstGeom prst="rect">
            <a:avLst/>
          </a:prstGeom>
          <a:noFill/>
        </p:spPr>
        <p:txBody>
          <a:bodyPr wrap="square" rtlCol="0">
            <a:spAutoFit/>
          </a:bodyPr>
          <a:lstStyle/>
          <a:p>
            <a:r>
              <a:rPr lang="en-US" sz="3600" dirty="0">
                <a:solidFill>
                  <a:srgbClr val="FFFFFF"/>
                </a:solidFill>
                <a:latin typeface="Futura Hv" panose="020B0702020204020204" pitchFamily="34" charset="0"/>
              </a:rPr>
              <a:t>state your rules</a:t>
            </a:r>
          </a:p>
        </p:txBody>
      </p:sp>
      <p:sp>
        <p:nvSpPr>
          <p:cNvPr id="9" name="TextBox 8"/>
          <p:cNvSpPr txBox="1"/>
          <p:nvPr/>
        </p:nvSpPr>
        <p:spPr>
          <a:xfrm>
            <a:off x="4993056" y="1664518"/>
            <a:ext cx="4033497" cy="646331"/>
          </a:xfrm>
          <a:prstGeom prst="rect">
            <a:avLst/>
          </a:prstGeom>
          <a:noFill/>
        </p:spPr>
        <p:txBody>
          <a:bodyPr wrap="square" rtlCol="0">
            <a:spAutoFit/>
          </a:bodyPr>
          <a:lstStyle/>
          <a:p>
            <a:r>
              <a:rPr lang="en-US" sz="3600" dirty="0">
                <a:solidFill>
                  <a:srgbClr val="FFFFFF"/>
                </a:solidFill>
                <a:latin typeface="Futura Hv" panose="020B0702020204020204" pitchFamily="34" charset="0"/>
              </a:rPr>
              <a:t>run a checklist</a:t>
            </a:r>
          </a:p>
        </p:txBody>
      </p:sp>
      <p:sp>
        <p:nvSpPr>
          <p:cNvPr id="12" name="TextBox 11"/>
          <p:cNvSpPr txBox="1"/>
          <p:nvPr/>
        </p:nvSpPr>
        <p:spPr>
          <a:xfrm>
            <a:off x="4988497" y="2713656"/>
            <a:ext cx="4239393" cy="646331"/>
          </a:xfrm>
          <a:prstGeom prst="rect">
            <a:avLst/>
          </a:prstGeom>
          <a:noFill/>
        </p:spPr>
        <p:txBody>
          <a:bodyPr wrap="square" rtlCol="0">
            <a:spAutoFit/>
          </a:bodyPr>
          <a:lstStyle/>
          <a:p>
            <a:r>
              <a:rPr lang="en-US" sz="3600" dirty="0">
                <a:solidFill>
                  <a:srgbClr val="FFFFFF"/>
                </a:solidFill>
                <a:latin typeface="Futura Hv" panose="020B0702020204020204" pitchFamily="34" charset="0"/>
              </a:rPr>
              <a:t>grow design chops</a:t>
            </a:r>
          </a:p>
        </p:txBody>
      </p:sp>
      <p:sp>
        <p:nvSpPr>
          <p:cNvPr id="13" name="TextBox 12"/>
          <p:cNvSpPr txBox="1"/>
          <p:nvPr/>
        </p:nvSpPr>
        <p:spPr>
          <a:xfrm>
            <a:off x="3647860" y="3953244"/>
            <a:ext cx="4923192" cy="646331"/>
          </a:xfrm>
          <a:prstGeom prst="rect">
            <a:avLst/>
          </a:prstGeom>
          <a:noFill/>
        </p:spPr>
        <p:txBody>
          <a:bodyPr wrap="square" rtlCol="0">
            <a:spAutoFit/>
          </a:bodyPr>
          <a:lstStyle/>
          <a:p>
            <a:r>
              <a:rPr lang="en-US" sz="3200" dirty="0">
                <a:solidFill>
                  <a:srgbClr val="66FFFF"/>
                </a:solidFill>
                <a:latin typeface="Futura Hv" panose="020B0702020204020204" pitchFamily="34" charset="0"/>
              </a:rPr>
              <a:t>2. </a:t>
            </a:r>
            <a:r>
              <a:rPr lang="en-US" sz="3600" dirty="0">
                <a:solidFill>
                  <a:srgbClr val="66FFFF"/>
                </a:solidFill>
                <a:latin typeface="Futura Hv" panose="020B0702020204020204" pitchFamily="34" charset="0"/>
              </a:rPr>
              <a:t>more generally . . . </a:t>
            </a:r>
            <a:endParaRPr lang="en-US" sz="3200" dirty="0">
              <a:solidFill>
                <a:srgbClr val="66FFFF"/>
              </a:solidFill>
              <a:latin typeface="Futura Hv" panose="020B0702020204020204" pitchFamily="34" charset="0"/>
            </a:endParaRPr>
          </a:p>
        </p:txBody>
      </p:sp>
    </p:spTree>
    <p:extLst>
      <p:ext uri="{BB962C8B-B14F-4D97-AF65-F5344CB8AC3E}">
        <p14:creationId xmlns:p14="http://schemas.microsoft.com/office/powerpoint/2010/main" val="1416610488"/>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7640" y="2483983"/>
            <a:ext cx="1470660" cy="1781175"/>
          </a:xfrm>
          <a:prstGeom prst="rect">
            <a:avLst/>
          </a:prstGeom>
        </p:spPr>
      </p:pic>
    </p:spTree>
    <p:extLst>
      <p:ext uri="{BB962C8B-B14F-4D97-AF65-F5344CB8AC3E}">
        <p14:creationId xmlns:p14="http://schemas.microsoft.com/office/powerpoint/2010/main" val="3059071729"/>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104101">
            <a:off x="1222727" y="2466170"/>
            <a:ext cx="1499235" cy="1802130"/>
          </a:xfrm>
          <a:prstGeom prst="rect">
            <a:avLst/>
          </a:prstGeom>
        </p:spPr>
      </p:pic>
    </p:spTree>
    <p:extLst>
      <p:ext uri="{BB962C8B-B14F-4D97-AF65-F5344CB8AC3E}">
        <p14:creationId xmlns:p14="http://schemas.microsoft.com/office/powerpoint/2010/main" val="23316397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1" name="Rectangle 3"/>
          <p:cNvSpPr>
            <a:spLocks noChangeArrowheads="1"/>
          </p:cNvSpPr>
          <p:nvPr/>
        </p:nvSpPr>
        <p:spPr bwMode="auto">
          <a:xfrm>
            <a:off x="0" y="0"/>
            <a:ext cx="9144000" cy="3527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0" hangingPunct="0">
              <a:lnSpc>
                <a:spcPct val="80000"/>
              </a:lnSpc>
            </a:pPr>
            <a:r>
              <a:rPr kumimoji="0" lang="en-US" sz="9000" dirty="0" smtClean="0">
                <a:solidFill>
                  <a:srgbClr val="FFFFFF"/>
                </a:solidFill>
                <a:latin typeface="Rockwell Extra Bold" panose="02060903040505020403" pitchFamily="18" charset="0"/>
                <a:ea typeface="+mn-ea"/>
              </a:rPr>
              <a:t>CHELSEA</a:t>
            </a:r>
          </a:p>
          <a:p>
            <a:pPr eaLnBrk="0" hangingPunct="0">
              <a:lnSpc>
                <a:spcPct val="80000"/>
              </a:lnSpc>
            </a:pPr>
            <a:r>
              <a:rPr kumimoji="0" lang="en-US" sz="9000" dirty="0" smtClean="0">
                <a:solidFill>
                  <a:srgbClr val="FFFFFF"/>
                </a:solidFill>
                <a:latin typeface="Rockwell Extra Bold" panose="02060903040505020403" pitchFamily="18" charset="0"/>
                <a:ea typeface="+mn-ea"/>
              </a:rPr>
              <a:t>HOWE</a:t>
            </a:r>
            <a:endParaRPr kumimoji="0" lang="en-US" sz="9000" dirty="0">
              <a:solidFill>
                <a:srgbClr val="FFFFFF"/>
              </a:solidFill>
              <a:latin typeface="Rockwell Extra Bold" panose="02060903040505020403" pitchFamily="18" charset="0"/>
              <a:ea typeface="+mn-ea"/>
            </a:endParaRPr>
          </a:p>
        </p:txBody>
      </p:sp>
      <p:sp>
        <p:nvSpPr>
          <p:cNvPr id="421897" name="Rectangle 9"/>
          <p:cNvSpPr>
            <a:spLocks noChangeArrowheads="1"/>
          </p:cNvSpPr>
          <p:nvPr/>
        </p:nvSpPr>
        <p:spPr bwMode="auto">
          <a:xfrm>
            <a:off x="0" y="2952750"/>
            <a:ext cx="9144000" cy="198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0" hangingPunct="0">
              <a:lnSpc>
                <a:spcPct val="80000"/>
              </a:lnSpc>
            </a:pPr>
            <a:r>
              <a:rPr kumimoji="0" lang="en-US" sz="2800" i="1" dirty="0" smtClean="0">
                <a:solidFill>
                  <a:srgbClr val="FFFFFF"/>
                </a:solidFill>
                <a:latin typeface="Rockwell Extra Bold" panose="02060903040505020403" pitchFamily="18" charset="0"/>
              </a:rPr>
              <a:t>Family Guy:  The Quest for Stuff, </a:t>
            </a:r>
          </a:p>
          <a:p>
            <a:pPr eaLnBrk="0" hangingPunct="0">
              <a:lnSpc>
                <a:spcPct val="80000"/>
              </a:lnSpc>
            </a:pPr>
            <a:r>
              <a:rPr kumimoji="0" lang="en-US" sz="2800" i="1" dirty="0" smtClean="0">
                <a:solidFill>
                  <a:srgbClr val="FFFFFF"/>
                </a:solidFill>
                <a:latin typeface="Rockwell Extra Bold" panose="02060903040505020403" pitchFamily="18" charset="0"/>
              </a:rPr>
              <a:t> </a:t>
            </a:r>
            <a:r>
              <a:rPr kumimoji="0" lang="en-US" sz="2800" i="1" dirty="0" err="1" smtClean="0">
                <a:solidFill>
                  <a:srgbClr val="FFFFFF"/>
                </a:solidFill>
                <a:latin typeface="Rockwell Extra Bold" panose="02060903040505020403" pitchFamily="18" charset="0"/>
              </a:rPr>
              <a:t>FarmVille</a:t>
            </a:r>
            <a:r>
              <a:rPr kumimoji="0" lang="en-US" sz="2800" i="1" dirty="0" smtClean="0">
                <a:solidFill>
                  <a:srgbClr val="FFFFFF"/>
                </a:solidFill>
                <a:latin typeface="Rockwell Extra Bold" panose="02060903040505020403" pitchFamily="18" charset="0"/>
              </a:rPr>
              <a:t>, Scaling the Sky</a:t>
            </a:r>
          </a:p>
          <a:p>
            <a:pPr algn="l" eaLnBrk="0" hangingPunct="0">
              <a:lnSpc>
                <a:spcPct val="80000"/>
              </a:lnSpc>
            </a:pPr>
            <a:endParaRPr kumimoji="0" lang="en-US" sz="2800" dirty="0">
              <a:solidFill>
                <a:srgbClr val="FFFFFF"/>
              </a:solidFill>
              <a:latin typeface="Rockwell Extra Bold" panose="02060903040505020403" pitchFamily="18" charset="0"/>
            </a:endParaRPr>
          </a:p>
          <a:p>
            <a:pPr algn="l" eaLnBrk="0" hangingPunct="0">
              <a:lnSpc>
                <a:spcPct val="80000"/>
              </a:lnSpc>
            </a:pPr>
            <a:r>
              <a:rPr kumimoji="0" lang="en-US" sz="2800" dirty="0" smtClean="0">
                <a:solidFill>
                  <a:srgbClr val="FFFFFF"/>
                </a:solidFill>
                <a:latin typeface="Rockwell Extra Bold" panose="02060903040505020403" pitchFamily="18" charset="0"/>
              </a:rPr>
              <a:t>Creative </a:t>
            </a:r>
            <a:r>
              <a:rPr kumimoji="0" lang="en-US" sz="2800" dirty="0" err="1">
                <a:solidFill>
                  <a:srgbClr val="FFFFFF"/>
                </a:solidFill>
                <a:latin typeface="Rockwell Extra Bold" panose="02060903040505020403" pitchFamily="18" charset="0"/>
              </a:rPr>
              <a:t>Producteur</a:t>
            </a:r>
            <a:r>
              <a:rPr kumimoji="0" lang="en-US" sz="2800" dirty="0">
                <a:solidFill>
                  <a:srgbClr val="FFFFFF"/>
                </a:solidFill>
                <a:latin typeface="Rockwell Extra Bold" panose="02060903040505020403" pitchFamily="18" charset="0"/>
              </a:rPr>
              <a:t> &amp; Owl Overseer</a:t>
            </a:r>
          </a:p>
          <a:p>
            <a:pPr algn="l" eaLnBrk="0" hangingPunct="0">
              <a:lnSpc>
                <a:spcPct val="80000"/>
              </a:lnSpc>
            </a:pPr>
            <a:r>
              <a:rPr kumimoji="0" lang="en-US" sz="2800" dirty="0" err="1" smtClean="0">
                <a:solidFill>
                  <a:srgbClr val="FFFFFF"/>
                </a:solidFill>
                <a:latin typeface="Rockwell Extra Bold" panose="02060903040505020403" pitchFamily="18" charset="0"/>
                <a:ea typeface="+mn-ea"/>
              </a:rPr>
              <a:t>Owlchemy</a:t>
            </a:r>
            <a:r>
              <a:rPr kumimoji="0" lang="en-US" sz="2800" dirty="0" smtClean="0">
                <a:solidFill>
                  <a:srgbClr val="FFFFFF"/>
                </a:solidFill>
                <a:latin typeface="Rockwell Extra Bold" panose="02060903040505020403" pitchFamily="18" charset="0"/>
                <a:ea typeface="+mn-ea"/>
              </a:rPr>
              <a:t> Labs</a:t>
            </a:r>
          </a:p>
          <a:p>
            <a:pPr algn="l" eaLnBrk="0" hangingPunct="0">
              <a:lnSpc>
                <a:spcPct val="80000"/>
              </a:lnSpc>
            </a:pPr>
            <a:r>
              <a:rPr kumimoji="0" lang="en-US" sz="2800" dirty="0" smtClean="0">
                <a:solidFill>
                  <a:srgbClr val="FFFFFF"/>
                </a:solidFill>
                <a:latin typeface="Rockwell Extra Bold" panose="02060903040505020403" pitchFamily="18" charset="0"/>
                <a:ea typeface="+mn-ea"/>
              </a:rPr>
              <a:t>@</a:t>
            </a:r>
            <a:r>
              <a:rPr kumimoji="0" lang="en-US" sz="2800" dirty="0" err="1" smtClean="0">
                <a:solidFill>
                  <a:srgbClr val="FFFFFF"/>
                </a:solidFill>
                <a:latin typeface="Rockwell Extra Bold" panose="02060903040505020403" pitchFamily="18" charset="0"/>
                <a:ea typeface="+mn-ea"/>
              </a:rPr>
              <a:t>Manojalpa</a:t>
            </a:r>
            <a:endParaRPr kumimoji="0" lang="en-US" sz="2800" dirty="0">
              <a:solidFill>
                <a:srgbClr val="FFFFFF"/>
              </a:solidFill>
              <a:latin typeface="Rockwell Extra Bold" panose="02060903040505020403" pitchFamily="18" charset="0"/>
              <a:ea typeface="+mn-ea"/>
            </a:endParaRPr>
          </a:p>
        </p:txBody>
      </p:sp>
    </p:spTree>
    <p:extLst>
      <p:ext uri="{BB962C8B-B14F-4D97-AF65-F5344CB8AC3E}">
        <p14:creationId xmlns:p14="http://schemas.microsoft.com/office/powerpoint/2010/main" val="538438248"/>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104101">
            <a:off x="1222727" y="2466170"/>
            <a:ext cx="1499235" cy="1802130"/>
          </a:xfrm>
          <a:prstGeom prst="rect">
            <a:avLst/>
          </a:prstGeom>
        </p:spPr>
      </p:pic>
      <p:sp>
        <p:nvSpPr>
          <p:cNvPr id="7" name="TextBox 6"/>
          <p:cNvSpPr txBox="1"/>
          <p:nvPr/>
        </p:nvSpPr>
        <p:spPr>
          <a:xfrm>
            <a:off x="3066985" y="745739"/>
            <a:ext cx="5429249" cy="830997"/>
          </a:xfrm>
          <a:prstGeom prst="rect">
            <a:avLst/>
          </a:prstGeom>
          <a:noFill/>
        </p:spPr>
        <p:txBody>
          <a:bodyPr wrap="square" rtlCol="0">
            <a:spAutoFit/>
          </a:bodyPr>
          <a:lstStyle/>
          <a:p>
            <a:r>
              <a:rPr lang="en-US" sz="4800" dirty="0">
                <a:solidFill>
                  <a:srgbClr val="FFFFFF"/>
                </a:solidFill>
                <a:latin typeface="Futura Hv" panose="020B0702020204020204" pitchFamily="34" charset="0"/>
              </a:rPr>
              <a:t>www.finitearts.com</a:t>
            </a:r>
          </a:p>
        </p:txBody>
      </p:sp>
    </p:spTree>
    <p:extLst>
      <p:ext uri="{BB962C8B-B14F-4D97-AF65-F5344CB8AC3E}">
        <p14:creationId xmlns:p14="http://schemas.microsoft.com/office/powerpoint/2010/main" val="618849747"/>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104101">
            <a:off x="1222727" y="2466170"/>
            <a:ext cx="1499235" cy="180213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40086" y="1922288"/>
            <a:ext cx="1782886" cy="1659247"/>
          </a:xfrm>
          <a:prstGeom prst="rect">
            <a:avLst/>
          </a:prstGeom>
        </p:spPr>
      </p:pic>
      <p:sp>
        <p:nvSpPr>
          <p:cNvPr id="7" name="TextBox 6"/>
          <p:cNvSpPr txBox="1"/>
          <p:nvPr/>
        </p:nvSpPr>
        <p:spPr>
          <a:xfrm>
            <a:off x="3066985" y="745739"/>
            <a:ext cx="5429249" cy="830997"/>
          </a:xfrm>
          <a:prstGeom prst="rect">
            <a:avLst/>
          </a:prstGeom>
          <a:noFill/>
        </p:spPr>
        <p:txBody>
          <a:bodyPr wrap="square" rtlCol="0">
            <a:spAutoFit/>
          </a:bodyPr>
          <a:lstStyle/>
          <a:p>
            <a:r>
              <a:rPr lang="en-US" sz="4800" dirty="0">
                <a:solidFill>
                  <a:srgbClr val="FFFFFF"/>
                </a:solidFill>
                <a:latin typeface="Futura Hv" panose="020B0702020204020204" pitchFamily="34" charset="0"/>
              </a:rPr>
              <a:t>www.finitearts.com</a:t>
            </a:r>
          </a:p>
        </p:txBody>
      </p:sp>
    </p:spTree>
    <p:extLst>
      <p:ext uri="{BB962C8B-B14F-4D97-AF65-F5344CB8AC3E}">
        <p14:creationId xmlns:p14="http://schemas.microsoft.com/office/powerpoint/2010/main" val="2195645292"/>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104101">
            <a:off x="1222727" y="2466170"/>
            <a:ext cx="1499235" cy="180213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40086" y="1922288"/>
            <a:ext cx="1782886" cy="1659247"/>
          </a:xfrm>
          <a:prstGeom prst="rect">
            <a:avLst/>
          </a:prstGeom>
        </p:spPr>
      </p:pic>
      <p:sp>
        <p:nvSpPr>
          <p:cNvPr id="6" name="TextBox 5"/>
          <p:cNvSpPr txBox="1"/>
          <p:nvPr/>
        </p:nvSpPr>
        <p:spPr>
          <a:xfrm>
            <a:off x="3100541" y="1904397"/>
            <a:ext cx="3434483" cy="1569660"/>
          </a:xfrm>
          <a:prstGeom prst="rect">
            <a:avLst/>
          </a:prstGeom>
          <a:noFill/>
        </p:spPr>
        <p:txBody>
          <a:bodyPr wrap="square" rtlCol="0">
            <a:spAutoFit/>
          </a:bodyPr>
          <a:lstStyle/>
          <a:p>
            <a:r>
              <a:rPr lang="en-US" dirty="0">
                <a:solidFill>
                  <a:srgbClr val="FFFFFF"/>
                </a:solidFill>
                <a:latin typeface="Futura Hv" panose="020B0702020204020204" pitchFamily="34" charset="0"/>
              </a:rPr>
              <a:t>• see rule collection</a:t>
            </a:r>
          </a:p>
          <a:p>
            <a:r>
              <a:rPr lang="en-US" dirty="0">
                <a:solidFill>
                  <a:srgbClr val="FFFFFF"/>
                </a:solidFill>
                <a:latin typeface="Futura Hv" panose="020B0702020204020204" pitchFamily="34" charset="0"/>
              </a:rPr>
              <a:t>• see my old rule talks</a:t>
            </a:r>
          </a:p>
          <a:p>
            <a:r>
              <a:rPr lang="en-US" dirty="0">
                <a:solidFill>
                  <a:srgbClr val="FFFFFF"/>
                </a:solidFill>
                <a:latin typeface="Futura Hv" panose="020B0702020204020204" pitchFamily="34" charset="0"/>
              </a:rPr>
              <a:t>• play </a:t>
            </a:r>
            <a:r>
              <a:rPr lang="en-US" i="1" dirty="0">
                <a:solidFill>
                  <a:srgbClr val="FFFFFF"/>
                </a:solidFill>
                <a:latin typeface="Futura Hv" panose="020B0702020204020204" pitchFamily="34" charset="0"/>
              </a:rPr>
              <a:t>THORN</a:t>
            </a:r>
            <a:endParaRPr lang="en-US" dirty="0">
              <a:solidFill>
                <a:srgbClr val="FFFFFF"/>
              </a:solidFill>
              <a:latin typeface="Futura Hv" panose="020B0702020204020204" pitchFamily="34" charset="0"/>
            </a:endParaRPr>
          </a:p>
          <a:p>
            <a:r>
              <a:rPr lang="en-US" dirty="0">
                <a:solidFill>
                  <a:srgbClr val="FFFFFF"/>
                </a:solidFill>
                <a:latin typeface="Futura Hv" panose="020B0702020204020204" pitchFamily="34" charset="0"/>
              </a:rPr>
              <a:t>• play </a:t>
            </a:r>
            <a:r>
              <a:rPr lang="en-US" i="1" dirty="0">
                <a:solidFill>
                  <a:srgbClr val="FFFFFF"/>
                </a:solidFill>
                <a:latin typeface="Futura Hv" panose="020B0702020204020204" pitchFamily="34" charset="0"/>
              </a:rPr>
              <a:t>YODA</a:t>
            </a:r>
            <a:r>
              <a:rPr lang="en-US" dirty="0">
                <a:solidFill>
                  <a:srgbClr val="FFFFFF"/>
                </a:solidFill>
                <a:latin typeface="Futura Hv" panose="020B0702020204020204" pitchFamily="34" charset="0"/>
              </a:rPr>
              <a:t> </a:t>
            </a:r>
          </a:p>
        </p:txBody>
      </p:sp>
      <p:sp>
        <p:nvSpPr>
          <p:cNvPr id="7" name="TextBox 6"/>
          <p:cNvSpPr txBox="1"/>
          <p:nvPr/>
        </p:nvSpPr>
        <p:spPr>
          <a:xfrm>
            <a:off x="3066985" y="745739"/>
            <a:ext cx="5429249" cy="830997"/>
          </a:xfrm>
          <a:prstGeom prst="rect">
            <a:avLst/>
          </a:prstGeom>
          <a:noFill/>
        </p:spPr>
        <p:txBody>
          <a:bodyPr wrap="square" rtlCol="0">
            <a:spAutoFit/>
          </a:bodyPr>
          <a:lstStyle/>
          <a:p>
            <a:r>
              <a:rPr lang="en-US" sz="4800" dirty="0">
                <a:solidFill>
                  <a:srgbClr val="FFFFFF"/>
                </a:solidFill>
                <a:latin typeface="Futura Hv" panose="020B0702020204020204" pitchFamily="34" charset="0"/>
              </a:rPr>
              <a:t>www.finitearts.com</a:t>
            </a:r>
          </a:p>
        </p:txBody>
      </p:sp>
    </p:spTree>
    <p:extLst>
      <p:ext uri="{BB962C8B-B14F-4D97-AF65-F5344CB8AC3E}">
        <p14:creationId xmlns:p14="http://schemas.microsoft.com/office/powerpoint/2010/main" val="518069362"/>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40086" y="1922288"/>
            <a:ext cx="1782886" cy="1659247"/>
          </a:xfrm>
          <a:prstGeom prst="rect">
            <a:avLst/>
          </a:prstGeom>
        </p:spPr>
      </p:pic>
      <p:sp>
        <p:nvSpPr>
          <p:cNvPr id="6" name="TextBox 5"/>
          <p:cNvSpPr txBox="1"/>
          <p:nvPr/>
        </p:nvSpPr>
        <p:spPr>
          <a:xfrm>
            <a:off x="3100541" y="1904397"/>
            <a:ext cx="3434483" cy="1569660"/>
          </a:xfrm>
          <a:prstGeom prst="rect">
            <a:avLst/>
          </a:prstGeom>
          <a:noFill/>
        </p:spPr>
        <p:txBody>
          <a:bodyPr wrap="square" rtlCol="0">
            <a:spAutoFit/>
          </a:bodyPr>
          <a:lstStyle/>
          <a:p>
            <a:r>
              <a:rPr lang="en-US" dirty="0">
                <a:solidFill>
                  <a:srgbClr val="FFFFFF"/>
                </a:solidFill>
                <a:latin typeface="Futura Hv" panose="020B0702020204020204" pitchFamily="34" charset="0"/>
              </a:rPr>
              <a:t>• see rule collection</a:t>
            </a:r>
          </a:p>
          <a:p>
            <a:r>
              <a:rPr lang="en-US" dirty="0">
                <a:solidFill>
                  <a:srgbClr val="FFFFFF"/>
                </a:solidFill>
                <a:latin typeface="Futura Hv" panose="020B0702020204020204" pitchFamily="34" charset="0"/>
              </a:rPr>
              <a:t>• see my old rule talks</a:t>
            </a:r>
          </a:p>
          <a:p>
            <a:r>
              <a:rPr lang="en-US" dirty="0">
                <a:solidFill>
                  <a:srgbClr val="FFFFFF"/>
                </a:solidFill>
                <a:latin typeface="Futura Hv" panose="020B0702020204020204" pitchFamily="34" charset="0"/>
              </a:rPr>
              <a:t>• play </a:t>
            </a:r>
            <a:r>
              <a:rPr lang="en-US" i="1" dirty="0">
                <a:solidFill>
                  <a:srgbClr val="FFFFFF"/>
                </a:solidFill>
                <a:latin typeface="Futura Hv" panose="020B0702020204020204" pitchFamily="34" charset="0"/>
              </a:rPr>
              <a:t>THORN</a:t>
            </a:r>
            <a:endParaRPr lang="en-US" dirty="0">
              <a:solidFill>
                <a:srgbClr val="FFFFFF"/>
              </a:solidFill>
              <a:latin typeface="Futura Hv" panose="020B0702020204020204" pitchFamily="34" charset="0"/>
            </a:endParaRPr>
          </a:p>
          <a:p>
            <a:r>
              <a:rPr lang="en-US" dirty="0">
                <a:solidFill>
                  <a:srgbClr val="FFFFFF"/>
                </a:solidFill>
                <a:latin typeface="Futura Hv" panose="020B0702020204020204" pitchFamily="34" charset="0"/>
              </a:rPr>
              <a:t>• play </a:t>
            </a:r>
            <a:r>
              <a:rPr lang="en-US" i="1" dirty="0">
                <a:solidFill>
                  <a:srgbClr val="FFFFFF"/>
                </a:solidFill>
                <a:latin typeface="Futura Hv" panose="020B0702020204020204" pitchFamily="34" charset="0"/>
              </a:rPr>
              <a:t>YODA</a:t>
            </a:r>
            <a:r>
              <a:rPr lang="en-US" dirty="0">
                <a:solidFill>
                  <a:srgbClr val="FFFFFF"/>
                </a:solidFill>
                <a:latin typeface="Futura Hv" panose="020B0702020204020204" pitchFamily="34" charset="0"/>
              </a:rPr>
              <a:t> </a:t>
            </a:r>
          </a:p>
        </p:txBody>
      </p:sp>
      <p:sp>
        <p:nvSpPr>
          <p:cNvPr id="7" name="TextBox 6"/>
          <p:cNvSpPr txBox="1"/>
          <p:nvPr/>
        </p:nvSpPr>
        <p:spPr>
          <a:xfrm>
            <a:off x="3066985" y="745739"/>
            <a:ext cx="5429249" cy="830997"/>
          </a:xfrm>
          <a:prstGeom prst="rect">
            <a:avLst/>
          </a:prstGeom>
          <a:noFill/>
        </p:spPr>
        <p:txBody>
          <a:bodyPr wrap="square" rtlCol="0">
            <a:spAutoFit/>
          </a:bodyPr>
          <a:lstStyle/>
          <a:p>
            <a:r>
              <a:rPr lang="en-US" sz="4800" dirty="0">
                <a:solidFill>
                  <a:srgbClr val="FFFFFF"/>
                </a:solidFill>
                <a:latin typeface="Futura Hv" panose="020B0702020204020204" pitchFamily="34" charset="0"/>
              </a:rPr>
              <a:t>www.finitearts.com</a:t>
            </a: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73480" y="2483983"/>
            <a:ext cx="1470660" cy="1781175"/>
          </a:xfrm>
          <a:prstGeom prst="rect">
            <a:avLst/>
          </a:prstGeom>
        </p:spPr>
      </p:pic>
    </p:spTree>
    <p:extLst>
      <p:ext uri="{BB962C8B-B14F-4D97-AF65-F5344CB8AC3E}">
        <p14:creationId xmlns:p14="http://schemas.microsoft.com/office/powerpoint/2010/main" val="2997023554"/>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40086" y="1922288"/>
            <a:ext cx="1782886" cy="1659247"/>
          </a:xfrm>
          <a:prstGeom prst="rect">
            <a:avLst/>
          </a:prstGeom>
        </p:spPr>
      </p:pic>
      <p:sp>
        <p:nvSpPr>
          <p:cNvPr id="6" name="TextBox 5"/>
          <p:cNvSpPr txBox="1"/>
          <p:nvPr/>
        </p:nvSpPr>
        <p:spPr>
          <a:xfrm>
            <a:off x="3100541" y="1904397"/>
            <a:ext cx="3434483" cy="1569660"/>
          </a:xfrm>
          <a:prstGeom prst="rect">
            <a:avLst/>
          </a:prstGeom>
          <a:noFill/>
        </p:spPr>
        <p:txBody>
          <a:bodyPr wrap="square" rtlCol="0">
            <a:spAutoFit/>
          </a:bodyPr>
          <a:lstStyle/>
          <a:p>
            <a:r>
              <a:rPr lang="en-US" dirty="0">
                <a:solidFill>
                  <a:srgbClr val="FFFFFF"/>
                </a:solidFill>
                <a:latin typeface="Futura Hv" panose="020B0702020204020204" pitchFamily="34" charset="0"/>
              </a:rPr>
              <a:t>• see rule collection</a:t>
            </a:r>
          </a:p>
          <a:p>
            <a:r>
              <a:rPr lang="en-US" dirty="0">
                <a:solidFill>
                  <a:srgbClr val="FFFFFF"/>
                </a:solidFill>
                <a:latin typeface="Futura Hv" panose="020B0702020204020204" pitchFamily="34" charset="0"/>
              </a:rPr>
              <a:t>• see my old rule talks</a:t>
            </a:r>
          </a:p>
          <a:p>
            <a:r>
              <a:rPr lang="en-US" dirty="0">
                <a:solidFill>
                  <a:srgbClr val="FFFFFF"/>
                </a:solidFill>
                <a:latin typeface="Futura Hv" panose="020B0702020204020204" pitchFamily="34" charset="0"/>
              </a:rPr>
              <a:t>• play </a:t>
            </a:r>
            <a:r>
              <a:rPr lang="en-US" i="1" dirty="0">
                <a:solidFill>
                  <a:srgbClr val="FFFFFF"/>
                </a:solidFill>
                <a:latin typeface="Futura Hv" panose="020B0702020204020204" pitchFamily="34" charset="0"/>
              </a:rPr>
              <a:t>THORN</a:t>
            </a:r>
            <a:endParaRPr lang="en-US" dirty="0">
              <a:solidFill>
                <a:srgbClr val="FFFFFF"/>
              </a:solidFill>
              <a:latin typeface="Futura Hv" panose="020B0702020204020204" pitchFamily="34" charset="0"/>
            </a:endParaRPr>
          </a:p>
          <a:p>
            <a:r>
              <a:rPr lang="en-US" dirty="0">
                <a:solidFill>
                  <a:srgbClr val="FFFFFF"/>
                </a:solidFill>
                <a:latin typeface="Futura Hv" panose="020B0702020204020204" pitchFamily="34" charset="0"/>
              </a:rPr>
              <a:t>• play </a:t>
            </a:r>
            <a:r>
              <a:rPr lang="en-US" i="1" dirty="0">
                <a:solidFill>
                  <a:srgbClr val="FFFFFF"/>
                </a:solidFill>
                <a:latin typeface="Futura Hv" panose="020B0702020204020204" pitchFamily="34" charset="0"/>
              </a:rPr>
              <a:t>YODA</a:t>
            </a:r>
            <a:r>
              <a:rPr lang="en-US" dirty="0">
                <a:solidFill>
                  <a:srgbClr val="FFFFFF"/>
                </a:solidFill>
                <a:latin typeface="Futura Hv" panose="020B0702020204020204" pitchFamily="34" charset="0"/>
              </a:rPr>
              <a:t> </a:t>
            </a:r>
          </a:p>
        </p:txBody>
      </p:sp>
      <p:sp>
        <p:nvSpPr>
          <p:cNvPr id="7" name="TextBox 6"/>
          <p:cNvSpPr txBox="1"/>
          <p:nvPr/>
        </p:nvSpPr>
        <p:spPr>
          <a:xfrm>
            <a:off x="3066985" y="745739"/>
            <a:ext cx="5429249" cy="830997"/>
          </a:xfrm>
          <a:prstGeom prst="rect">
            <a:avLst/>
          </a:prstGeom>
          <a:noFill/>
        </p:spPr>
        <p:txBody>
          <a:bodyPr wrap="square" rtlCol="0">
            <a:spAutoFit/>
          </a:bodyPr>
          <a:lstStyle/>
          <a:p>
            <a:r>
              <a:rPr lang="en-US" sz="4800" dirty="0">
                <a:solidFill>
                  <a:srgbClr val="FFFFFF"/>
                </a:solidFill>
                <a:latin typeface="Futura Hv" panose="020B0702020204020204" pitchFamily="34" charset="0"/>
              </a:rPr>
              <a:t>www.finitearts.com</a:t>
            </a: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0605" y="2412109"/>
            <a:ext cx="1613535" cy="1857375"/>
          </a:xfrm>
          <a:prstGeom prst="rect">
            <a:avLst/>
          </a:prstGeom>
        </p:spPr>
      </p:pic>
    </p:spTree>
    <p:extLst>
      <p:ext uri="{BB962C8B-B14F-4D97-AF65-F5344CB8AC3E}">
        <p14:creationId xmlns:p14="http://schemas.microsoft.com/office/powerpoint/2010/main" val="863375979"/>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40086" y="1922288"/>
            <a:ext cx="1782886" cy="1659247"/>
          </a:xfrm>
          <a:prstGeom prst="rect">
            <a:avLst/>
          </a:prstGeom>
        </p:spPr>
      </p:pic>
      <p:sp>
        <p:nvSpPr>
          <p:cNvPr id="6" name="TextBox 5"/>
          <p:cNvSpPr txBox="1"/>
          <p:nvPr/>
        </p:nvSpPr>
        <p:spPr>
          <a:xfrm>
            <a:off x="3100541" y="1904397"/>
            <a:ext cx="3434483" cy="1569660"/>
          </a:xfrm>
          <a:prstGeom prst="rect">
            <a:avLst/>
          </a:prstGeom>
          <a:noFill/>
        </p:spPr>
        <p:txBody>
          <a:bodyPr wrap="square" rtlCol="0">
            <a:spAutoFit/>
          </a:bodyPr>
          <a:lstStyle/>
          <a:p>
            <a:r>
              <a:rPr lang="en-US" dirty="0">
                <a:solidFill>
                  <a:srgbClr val="FFFFFF"/>
                </a:solidFill>
                <a:latin typeface="Futura Hv" panose="020B0702020204020204" pitchFamily="34" charset="0"/>
              </a:rPr>
              <a:t>• see rule collection</a:t>
            </a:r>
          </a:p>
          <a:p>
            <a:r>
              <a:rPr lang="en-US" dirty="0">
                <a:solidFill>
                  <a:srgbClr val="FFFFFF"/>
                </a:solidFill>
                <a:latin typeface="Futura Hv" panose="020B0702020204020204" pitchFamily="34" charset="0"/>
              </a:rPr>
              <a:t>• see my old rule talks</a:t>
            </a:r>
          </a:p>
          <a:p>
            <a:r>
              <a:rPr lang="en-US" dirty="0">
                <a:solidFill>
                  <a:srgbClr val="FFFFFF"/>
                </a:solidFill>
                <a:latin typeface="Futura Hv" panose="020B0702020204020204" pitchFamily="34" charset="0"/>
              </a:rPr>
              <a:t>• play </a:t>
            </a:r>
            <a:r>
              <a:rPr lang="en-US" i="1" dirty="0">
                <a:solidFill>
                  <a:srgbClr val="FFFFFF"/>
                </a:solidFill>
                <a:latin typeface="Futura Hv" panose="020B0702020204020204" pitchFamily="34" charset="0"/>
              </a:rPr>
              <a:t>THORN</a:t>
            </a:r>
            <a:endParaRPr lang="en-US" dirty="0">
              <a:solidFill>
                <a:srgbClr val="FFFFFF"/>
              </a:solidFill>
              <a:latin typeface="Futura Hv" panose="020B0702020204020204" pitchFamily="34" charset="0"/>
            </a:endParaRPr>
          </a:p>
          <a:p>
            <a:r>
              <a:rPr lang="en-US" dirty="0">
                <a:solidFill>
                  <a:srgbClr val="FFFFFF"/>
                </a:solidFill>
                <a:latin typeface="Futura Hv" panose="020B0702020204020204" pitchFamily="34" charset="0"/>
              </a:rPr>
              <a:t>• play </a:t>
            </a:r>
            <a:r>
              <a:rPr lang="en-US" i="1" dirty="0">
                <a:solidFill>
                  <a:srgbClr val="FFFFFF"/>
                </a:solidFill>
                <a:latin typeface="Futura Hv" panose="020B0702020204020204" pitchFamily="34" charset="0"/>
              </a:rPr>
              <a:t>YODA</a:t>
            </a:r>
            <a:r>
              <a:rPr lang="en-US" dirty="0">
                <a:solidFill>
                  <a:srgbClr val="FFFFFF"/>
                </a:solidFill>
                <a:latin typeface="Futura Hv" panose="020B0702020204020204" pitchFamily="34" charset="0"/>
              </a:rPr>
              <a:t> </a:t>
            </a:r>
          </a:p>
        </p:txBody>
      </p:sp>
      <p:sp>
        <p:nvSpPr>
          <p:cNvPr id="7" name="TextBox 6"/>
          <p:cNvSpPr txBox="1"/>
          <p:nvPr/>
        </p:nvSpPr>
        <p:spPr>
          <a:xfrm>
            <a:off x="3066985" y="745739"/>
            <a:ext cx="5429249" cy="830997"/>
          </a:xfrm>
          <a:prstGeom prst="rect">
            <a:avLst/>
          </a:prstGeom>
          <a:noFill/>
        </p:spPr>
        <p:txBody>
          <a:bodyPr wrap="square" rtlCol="0">
            <a:spAutoFit/>
          </a:bodyPr>
          <a:lstStyle/>
          <a:p>
            <a:r>
              <a:rPr lang="en-US" sz="4800" dirty="0">
                <a:solidFill>
                  <a:srgbClr val="FFFFFF"/>
                </a:solidFill>
                <a:latin typeface="Futura Hv" panose="020B0702020204020204" pitchFamily="34" charset="0"/>
              </a:rPr>
              <a:t>www.finitearts.com</a:t>
            </a: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73480" y="2483983"/>
            <a:ext cx="1470660" cy="1781175"/>
          </a:xfrm>
          <a:prstGeom prst="rect">
            <a:avLst/>
          </a:prstGeom>
        </p:spPr>
      </p:pic>
    </p:spTree>
    <p:extLst>
      <p:ext uri="{BB962C8B-B14F-4D97-AF65-F5344CB8AC3E}">
        <p14:creationId xmlns:p14="http://schemas.microsoft.com/office/powerpoint/2010/main" val="509639447"/>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1" name="Rectangle 3"/>
          <p:cNvSpPr>
            <a:spLocks noChangeArrowheads="1"/>
          </p:cNvSpPr>
          <p:nvPr/>
        </p:nvSpPr>
        <p:spPr bwMode="auto">
          <a:xfrm>
            <a:off x="0" y="-19050"/>
            <a:ext cx="91440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0" hangingPunct="0">
              <a:lnSpc>
                <a:spcPct val="80000"/>
              </a:lnSpc>
            </a:pPr>
            <a:r>
              <a:rPr kumimoji="0" lang="en-US" sz="9000" dirty="0" smtClean="0">
                <a:solidFill>
                  <a:srgbClr val="FFFFFF"/>
                </a:solidFill>
                <a:latin typeface="Rockwell Extra Bold" panose="02060903040505020403" pitchFamily="18" charset="0"/>
                <a:ea typeface="+mn-ea"/>
              </a:rPr>
              <a:t>HAL</a:t>
            </a:r>
          </a:p>
          <a:p>
            <a:pPr eaLnBrk="0" hangingPunct="0">
              <a:lnSpc>
                <a:spcPct val="80000"/>
              </a:lnSpc>
            </a:pPr>
            <a:r>
              <a:rPr kumimoji="0" lang="en-US" sz="9000" dirty="0" err="1" smtClean="0">
                <a:solidFill>
                  <a:srgbClr val="FFFFFF"/>
                </a:solidFill>
                <a:latin typeface="Rockwell Extra Bold" panose="02060903040505020403" pitchFamily="18" charset="0"/>
                <a:ea typeface="+mn-ea"/>
              </a:rPr>
              <a:t>BARWOOD</a:t>
            </a:r>
            <a:endParaRPr kumimoji="0" lang="en-US" sz="9000" dirty="0">
              <a:solidFill>
                <a:srgbClr val="FFFFFF"/>
              </a:solidFill>
              <a:latin typeface="Rockwell Extra Bold" panose="02060903040505020403" pitchFamily="18" charset="0"/>
              <a:ea typeface="+mn-ea"/>
            </a:endParaRPr>
          </a:p>
        </p:txBody>
      </p:sp>
      <p:sp>
        <p:nvSpPr>
          <p:cNvPr id="421897" name="Rectangle 9"/>
          <p:cNvSpPr>
            <a:spLocks noChangeArrowheads="1"/>
          </p:cNvSpPr>
          <p:nvPr/>
        </p:nvSpPr>
        <p:spPr bwMode="auto">
          <a:xfrm>
            <a:off x="0" y="2952750"/>
            <a:ext cx="9144000"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0" hangingPunct="0">
              <a:lnSpc>
                <a:spcPct val="80000"/>
              </a:lnSpc>
            </a:pPr>
            <a:r>
              <a:rPr kumimoji="0" lang="en-US" sz="2800" i="1" dirty="0" smtClean="0">
                <a:solidFill>
                  <a:srgbClr val="FFFFFF"/>
                </a:solidFill>
                <a:latin typeface="Rockwell Extra Bold" panose="02060903040505020403" pitchFamily="18" charset="0"/>
                <a:ea typeface="+mn-ea"/>
              </a:rPr>
              <a:t>Indiana Jones &amp; The Fade of Atlantis</a:t>
            </a:r>
          </a:p>
          <a:p>
            <a:pPr eaLnBrk="0" hangingPunct="0">
              <a:lnSpc>
                <a:spcPct val="80000"/>
              </a:lnSpc>
            </a:pPr>
            <a:r>
              <a:rPr kumimoji="0" lang="en-US" sz="2800" i="1" dirty="0" smtClean="0">
                <a:solidFill>
                  <a:srgbClr val="FFFFFF"/>
                </a:solidFill>
                <a:latin typeface="Rockwell Extra Bold" panose="02060903040505020403" pitchFamily="18" charset="0"/>
                <a:ea typeface="+mn-ea"/>
              </a:rPr>
              <a:t>Indiana Jones &amp; The Infernal Machine</a:t>
            </a:r>
          </a:p>
          <a:p>
            <a:pPr algn="l" eaLnBrk="0" hangingPunct="0">
              <a:lnSpc>
                <a:spcPct val="80000"/>
              </a:lnSpc>
            </a:pPr>
            <a:endParaRPr kumimoji="0" lang="en-US" sz="2800" dirty="0">
              <a:solidFill>
                <a:srgbClr val="FFFFFF"/>
              </a:solidFill>
              <a:latin typeface="Rockwell Extra Bold" panose="02060903040505020403" pitchFamily="18" charset="0"/>
              <a:ea typeface="+mn-ea"/>
            </a:endParaRPr>
          </a:p>
          <a:p>
            <a:pPr algn="l" eaLnBrk="0" hangingPunct="0">
              <a:lnSpc>
                <a:spcPct val="80000"/>
              </a:lnSpc>
            </a:pPr>
            <a:r>
              <a:rPr kumimoji="0" lang="en-US" sz="2800" dirty="0" smtClean="0">
                <a:solidFill>
                  <a:srgbClr val="FFFFFF"/>
                </a:solidFill>
                <a:latin typeface="Rockwell Extra Bold" panose="02060903040505020403" pitchFamily="18" charset="0"/>
                <a:ea typeface="+mn-ea"/>
              </a:rPr>
              <a:t>Writer / Designer</a:t>
            </a:r>
          </a:p>
          <a:p>
            <a:pPr algn="l" eaLnBrk="0" hangingPunct="0">
              <a:lnSpc>
                <a:spcPct val="80000"/>
              </a:lnSpc>
            </a:pPr>
            <a:r>
              <a:rPr kumimoji="0" lang="en-US" sz="2800" dirty="0" smtClean="0">
                <a:solidFill>
                  <a:srgbClr val="FFFFFF"/>
                </a:solidFill>
                <a:latin typeface="Rockwell Extra Bold" panose="02060903040505020403" pitchFamily="18" charset="0"/>
                <a:ea typeface="+mn-ea"/>
              </a:rPr>
              <a:t>Finite Arts</a:t>
            </a:r>
          </a:p>
          <a:p>
            <a:pPr algn="l" eaLnBrk="0" hangingPunct="0">
              <a:lnSpc>
                <a:spcPct val="80000"/>
              </a:lnSpc>
            </a:pPr>
            <a:r>
              <a:rPr kumimoji="0" lang="en-US" sz="2800" dirty="0" smtClean="0">
                <a:solidFill>
                  <a:srgbClr val="FFFFFF"/>
                </a:solidFill>
                <a:latin typeface="Rockwell Extra Bold" panose="02060903040505020403" pitchFamily="18" charset="0"/>
                <a:ea typeface="+mn-ea"/>
              </a:rPr>
              <a:t>www.finitearts.com</a:t>
            </a:r>
            <a:endParaRPr kumimoji="0" lang="en-US" sz="2800" dirty="0">
              <a:solidFill>
                <a:srgbClr val="FFFFFF"/>
              </a:solidFill>
              <a:latin typeface="Rockwell Extra Bold" panose="02060903040505020403" pitchFamily="18" charset="0"/>
              <a:ea typeface="+mn-ea"/>
            </a:endParaRPr>
          </a:p>
        </p:txBody>
      </p:sp>
    </p:spTree>
    <p:extLst>
      <p:ext uri="{BB962C8B-B14F-4D97-AF65-F5344CB8AC3E}">
        <p14:creationId xmlns:p14="http://schemas.microsoft.com/office/powerpoint/2010/main" val="256742103"/>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1" name="Rectangle 3"/>
          <p:cNvSpPr>
            <a:spLocks noChangeArrowheads="1"/>
          </p:cNvSpPr>
          <p:nvPr/>
        </p:nvSpPr>
        <p:spPr bwMode="auto">
          <a:xfrm>
            <a:off x="0" y="133350"/>
            <a:ext cx="91440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0" hangingPunct="0">
              <a:lnSpc>
                <a:spcPct val="80000"/>
              </a:lnSpc>
            </a:pPr>
            <a:r>
              <a:rPr kumimoji="0" lang="en-US" sz="9000" dirty="0" smtClean="0">
                <a:solidFill>
                  <a:srgbClr val="FFFFFF"/>
                </a:solidFill>
                <a:latin typeface="Rockwell Extra Bold" panose="02060903040505020403" pitchFamily="18" charset="0"/>
                <a:ea typeface="+mn-ea"/>
              </a:rPr>
              <a:t>LUKE</a:t>
            </a:r>
          </a:p>
          <a:p>
            <a:pPr eaLnBrk="0" hangingPunct="0">
              <a:lnSpc>
                <a:spcPct val="80000"/>
              </a:lnSpc>
            </a:pPr>
            <a:r>
              <a:rPr kumimoji="0" lang="en-US" sz="9000" dirty="0" smtClean="0">
                <a:solidFill>
                  <a:srgbClr val="FFFFFF"/>
                </a:solidFill>
                <a:latin typeface="Rockwell Extra Bold" panose="02060903040505020403" pitchFamily="18" charset="0"/>
                <a:ea typeface="+mn-ea"/>
              </a:rPr>
              <a:t>MUSCAT</a:t>
            </a:r>
            <a:endParaRPr kumimoji="0" lang="en-US" sz="9000" dirty="0">
              <a:solidFill>
                <a:srgbClr val="FFFFFF"/>
              </a:solidFill>
              <a:latin typeface="Rockwell Extra Bold" panose="02060903040505020403" pitchFamily="18" charset="0"/>
              <a:ea typeface="+mn-ea"/>
            </a:endParaRPr>
          </a:p>
        </p:txBody>
      </p:sp>
      <p:sp>
        <p:nvSpPr>
          <p:cNvPr id="421897" name="Rectangle 9"/>
          <p:cNvSpPr>
            <a:spLocks noChangeArrowheads="1"/>
          </p:cNvSpPr>
          <p:nvPr/>
        </p:nvSpPr>
        <p:spPr bwMode="auto">
          <a:xfrm>
            <a:off x="0" y="3409950"/>
            <a:ext cx="9144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eaLnBrk="0" hangingPunct="0">
              <a:lnSpc>
                <a:spcPct val="80000"/>
              </a:lnSpc>
            </a:pPr>
            <a:endParaRPr kumimoji="0" lang="en-US" sz="2800" dirty="0">
              <a:solidFill>
                <a:srgbClr val="FFFFFF"/>
              </a:solidFill>
              <a:latin typeface="Rockwell Extra Bold" panose="02060903040505020403" pitchFamily="18" charset="0"/>
              <a:ea typeface="+mn-ea"/>
            </a:endParaRPr>
          </a:p>
          <a:p>
            <a:pPr algn="l" eaLnBrk="0" hangingPunct="0">
              <a:lnSpc>
                <a:spcPct val="80000"/>
              </a:lnSpc>
            </a:pPr>
            <a:r>
              <a:rPr kumimoji="0" lang="en-US" sz="2800" dirty="0" smtClean="0">
                <a:solidFill>
                  <a:srgbClr val="FFFFFF"/>
                </a:solidFill>
                <a:latin typeface="Rockwell Extra Bold" panose="02060903040505020403" pitchFamily="18" charset="0"/>
                <a:ea typeface="+mn-ea"/>
              </a:rPr>
              <a:t>Creative Director</a:t>
            </a:r>
          </a:p>
          <a:p>
            <a:pPr algn="l" eaLnBrk="0" hangingPunct="0">
              <a:lnSpc>
                <a:spcPct val="80000"/>
              </a:lnSpc>
            </a:pPr>
            <a:r>
              <a:rPr kumimoji="0" lang="en-US" sz="2800" dirty="0" err="1" smtClean="0">
                <a:solidFill>
                  <a:srgbClr val="FFFFFF"/>
                </a:solidFill>
                <a:latin typeface="Rockwell Extra Bold" panose="02060903040505020403" pitchFamily="18" charset="0"/>
                <a:ea typeface="+mn-ea"/>
              </a:rPr>
              <a:t>Prettygreat</a:t>
            </a:r>
            <a:endParaRPr kumimoji="0" lang="en-US" sz="2800" dirty="0" smtClean="0">
              <a:solidFill>
                <a:srgbClr val="FFFFFF"/>
              </a:solidFill>
              <a:latin typeface="Rockwell Extra Bold" panose="02060903040505020403" pitchFamily="18" charset="0"/>
              <a:ea typeface="+mn-ea"/>
            </a:endParaRPr>
          </a:p>
          <a:p>
            <a:pPr algn="l" eaLnBrk="0" hangingPunct="0">
              <a:lnSpc>
                <a:spcPct val="80000"/>
              </a:lnSpc>
            </a:pPr>
            <a:r>
              <a:rPr kumimoji="0" lang="en-US" sz="2800" dirty="0" smtClean="0">
                <a:solidFill>
                  <a:srgbClr val="FFFFFF"/>
                </a:solidFill>
                <a:latin typeface="Rockwell Extra Bold" panose="02060903040505020403" pitchFamily="18" charset="0"/>
                <a:ea typeface="+mn-ea"/>
              </a:rPr>
              <a:t>@</a:t>
            </a:r>
            <a:r>
              <a:rPr kumimoji="0" lang="en-US" sz="2800" dirty="0" err="1" smtClean="0">
                <a:solidFill>
                  <a:srgbClr val="FFFFFF"/>
                </a:solidFill>
                <a:latin typeface="Rockwell Extra Bold" panose="02060903040505020403" pitchFamily="18" charset="0"/>
                <a:ea typeface="+mn-ea"/>
              </a:rPr>
              <a:t>pgmuscat</a:t>
            </a:r>
            <a:endParaRPr kumimoji="0" lang="en-US" sz="2800" dirty="0">
              <a:solidFill>
                <a:srgbClr val="FFFFFF"/>
              </a:solidFill>
              <a:latin typeface="Rockwell Extra Bold" panose="02060903040505020403" pitchFamily="18" charset="0"/>
              <a:ea typeface="+mn-ea"/>
            </a:endParaRPr>
          </a:p>
        </p:txBody>
      </p:sp>
    </p:spTree>
    <p:extLst>
      <p:ext uri="{BB962C8B-B14F-4D97-AF65-F5344CB8AC3E}">
        <p14:creationId xmlns:p14="http://schemas.microsoft.com/office/powerpoint/2010/main" val="3780902347"/>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63" y="-470644"/>
            <a:ext cx="9263945" cy="5789965"/>
          </a:xfrm>
          <a:prstGeom prst="rect">
            <a:avLst/>
          </a:prstGeom>
        </p:spPr>
      </p:pic>
    </p:spTree>
    <p:extLst>
      <p:ext uri="{BB962C8B-B14F-4D97-AF65-F5344CB8AC3E}">
        <p14:creationId xmlns:p14="http://schemas.microsoft.com/office/powerpoint/2010/main" val="553227787"/>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62" y="-470644"/>
            <a:ext cx="9263943" cy="5789965"/>
          </a:xfrm>
          <a:prstGeom prst="rect">
            <a:avLst/>
          </a:prstGeom>
        </p:spPr>
      </p:pic>
    </p:spTree>
    <p:extLst>
      <p:ext uri="{BB962C8B-B14F-4D97-AF65-F5344CB8AC3E}">
        <p14:creationId xmlns:p14="http://schemas.microsoft.com/office/powerpoint/2010/main" val="22405080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DC16_ppt_back_16-9_1.jpg"/>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7238" y="4695054"/>
            <a:ext cx="9141291" cy="514350"/>
          </a:xfrm>
          <a:prstGeom prst="rect">
            <a:avLst/>
          </a:prstGeom>
        </p:spPr>
      </p:pic>
      <p:sp>
        <p:nvSpPr>
          <p:cNvPr id="4098" name="Rectangle 5"/>
          <p:cNvSpPr>
            <a:spLocks noChangeArrowheads="1"/>
          </p:cNvSpPr>
          <p:nvPr/>
        </p:nvSpPr>
        <p:spPr bwMode="auto">
          <a:xfrm>
            <a:off x="-53627" y="-182932"/>
            <a:ext cx="9248775" cy="1006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kumimoji="0" lang="en-US" altLang="en-US" sz="4000" dirty="0" smtClean="0">
                <a:solidFill>
                  <a:srgbClr val="FFFFFF"/>
                </a:solidFill>
                <a:latin typeface="Rockwell Extra Bold" panose="02060903040505020403" pitchFamily="18" charset="0"/>
                <a:ea typeface="+mn-ea"/>
              </a:rPr>
              <a:t>Rules   of   the   Game 2016</a:t>
            </a:r>
          </a:p>
        </p:txBody>
      </p:sp>
      <p:sp>
        <p:nvSpPr>
          <p:cNvPr id="4099" name="Rectangle 7"/>
          <p:cNvSpPr>
            <a:spLocks noChangeArrowheads="1"/>
          </p:cNvSpPr>
          <p:nvPr/>
        </p:nvSpPr>
        <p:spPr bwMode="auto">
          <a:xfrm>
            <a:off x="-154162" y="757237"/>
            <a:ext cx="3049762" cy="382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ct val="80000"/>
              </a:lnSpc>
              <a:spcBef>
                <a:spcPct val="20000"/>
              </a:spcBef>
            </a:pPr>
            <a:r>
              <a:rPr kumimoji="0" lang="en-US" altLang="en-US" b="1" dirty="0" smtClean="0">
                <a:solidFill>
                  <a:srgbClr val="FFFFFF"/>
                </a:solidFill>
              </a:rPr>
              <a:t>Lee Perry</a:t>
            </a:r>
            <a:endParaRPr kumimoji="0" lang="en-US" altLang="en-US" b="1" dirty="0">
              <a:solidFill>
                <a:srgbClr val="FFFFFF"/>
              </a:solidFill>
            </a:endParaRPr>
          </a:p>
          <a:p>
            <a:pPr algn="r">
              <a:lnSpc>
                <a:spcPct val="80000"/>
              </a:lnSpc>
              <a:spcBef>
                <a:spcPct val="20000"/>
              </a:spcBef>
            </a:pPr>
            <a:r>
              <a:rPr kumimoji="0" lang="en-US" altLang="en-US" sz="1700" b="1" dirty="0" smtClean="0">
                <a:solidFill>
                  <a:srgbClr val="FFFFFF"/>
                </a:solidFill>
              </a:rPr>
              <a:t>@</a:t>
            </a:r>
            <a:r>
              <a:rPr kumimoji="0" lang="en-US" altLang="en-US" sz="1700" b="1" dirty="0" err="1" smtClean="0">
                <a:solidFill>
                  <a:srgbClr val="FFFFFF"/>
                </a:solidFill>
              </a:rPr>
              <a:t>MrLeePerry</a:t>
            </a:r>
            <a:endParaRPr kumimoji="0" lang="en-US" altLang="en-US" sz="1700" b="1" dirty="0" smtClean="0">
              <a:solidFill>
                <a:srgbClr val="FFFFFF"/>
              </a:solidFill>
            </a:endParaRPr>
          </a:p>
          <a:p>
            <a:pPr algn="r">
              <a:lnSpc>
                <a:spcPct val="80000"/>
              </a:lnSpc>
              <a:spcBef>
                <a:spcPct val="20000"/>
              </a:spcBef>
            </a:pPr>
            <a:endParaRPr kumimoji="0" lang="en-US" altLang="en-US" sz="600" b="1" dirty="0">
              <a:solidFill>
                <a:srgbClr val="FFFFFF"/>
              </a:solidFill>
            </a:endParaRPr>
          </a:p>
          <a:p>
            <a:pPr algn="r">
              <a:lnSpc>
                <a:spcPct val="80000"/>
              </a:lnSpc>
              <a:spcBef>
                <a:spcPct val="20000"/>
              </a:spcBef>
            </a:pPr>
            <a:r>
              <a:rPr kumimoji="0" lang="en-US" altLang="en-US" b="1" dirty="0" smtClean="0">
                <a:solidFill>
                  <a:srgbClr val="FFFFFF"/>
                </a:solidFill>
              </a:rPr>
              <a:t>Emily Short</a:t>
            </a:r>
          </a:p>
          <a:p>
            <a:pPr algn="r">
              <a:lnSpc>
                <a:spcPct val="80000"/>
              </a:lnSpc>
              <a:spcBef>
                <a:spcPct val="20000"/>
              </a:spcBef>
            </a:pPr>
            <a:r>
              <a:rPr kumimoji="0" lang="en-US" altLang="en-US" sz="1700" b="1" dirty="0" smtClean="0">
                <a:solidFill>
                  <a:srgbClr val="FFFFFF"/>
                </a:solidFill>
              </a:rPr>
              <a:t>@</a:t>
            </a:r>
            <a:r>
              <a:rPr kumimoji="0" lang="en-US" altLang="en-US" sz="1700" b="1" dirty="0" err="1" smtClean="0">
                <a:solidFill>
                  <a:srgbClr val="FFFFFF"/>
                </a:solidFill>
              </a:rPr>
              <a:t>emshort</a:t>
            </a:r>
            <a:endParaRPr kumimoji="0" lang="en-US" altLang="en-US" sz="1700" b="1" dirty="0" smtClean="0">
              <a:solidFill>
                <a:srgbClr val="FFFFFF"/>
              </a:solidFill>
            </a:endParaRPr>
          </a:p>
          <a:p>
            <a:pPr algn="r">
              <a:lnSpc>
                <a:spcPct val="80000"/>
              </a:lnSpc>
              <a:spcBef>
                <a:spcPct val="20000"/>
              </a:spcBef>
            </a:pPr>
            <a:endParaRPr kumimoji="0" lang="en-US" altLang="en-US" sz="600" b="1" dirty="0">
              <a:solidFill>
                <a:srgbClr val="FFFFFF"/>
              </a:solidFill>
            </a:endParaRPr>
          </a:p>
          <a:p>
            <a:pPr algn="r">
              <a:lnSpc>
                <a:spcPct val="80000"/>
              </a:lnSpc>
              <a:spcBef>
                <a:spcPct val="20000"/>
              </a:spcBef>
            </a:pPr>
            <a:r>
              <a:rPr kumimoji="0" lang="en-US" altLang="en-US" b="1" dirty="0" smtClean="0">
                <a:solidFill>
                  <a:srgbClr val="FFFFFF"/>
                </a:solidFill>
              </a:rPr>
              <a:t>George Fan</a:t>
            </a:r>
            <a:endParaRPr kumimoji="0" lang="en-US" altLang="en-US" b="1" dirty="0">
              <a:solidFill>
                <a:srgbClr val="FFFFFF"/>
              </a:solidFill>
            </a:endParaRPr>
          </a:p>
          <a:p>
            <a:pPr algn="r">
              <a:lnSpc>
                <a:spcPct val="80000"/>
              </a:lnSpc>
              <a:spcBef>
                <a:spcPct val="20000"/>
              </a:spcBef>
            </a:pPr>
            <a:r>
              <a:rPr kumimoji="0" lang="en-US" altLang="en-US" sz="1700" b="1" dirty="0" smtClean="0">
                <a:solidFill>
                  <a:srgbClr val="FFFFFF"/>
                </a:solidFill>
              </a:rPr>
              <a:t>@</a:t>
            </a:r>
            <a:r>
              <a:rPr kumimoji="0" lang="en-US" altLang="en-US" sz="1700" b="1" dirty="0" err="1" smtClean="0">
                <a:solidFill>
                  <a:srgbClr val="FFFFFF"/>
                </a:solidFill>
              </a:rPr>
              <a:t>TheGeorgeFan</a:t>
            </a:r>
            <a:endParaRPr kumimoji="0" lang="en-US" altLang="en-US" sz="1700" b="1" dirty="0" smtClean="0">
              <a:solidFill>
                <a:srgbClr val="FFFFFF"/>
              </a:solidFill>
            </a:endParaRPr>
          </a:p>
          <a:p>
            <a:pPr algn="r">
              <a:lnSpc>
                <a:spcPct val="80000"/>
              </a:lnSpc>
              <a:spcBef>
                <a:spcPct val="20000"/>
              </a:spcBef>
            </a:pPr>
            <a:endParaRPr kumimoji="0" lang="en-US" altLang="en-US" sz="600" b="1" dirty="0" smtClean="0">
              <a:solidFill>
                <a:srgbClr val="FFFFFF"/>
              </a:solidFill>
            </a:endParaRPr>
          </a:p>
          <a:p>
            <a:pPr algn="r">
              <a:lnSpc>
                <a:spcPct val="80000"/>
              </a:lnSpc>
              <a:spcBef>
                <a:spcPct val="20000"/>
              </a:spcBef>
            </a:pPr>
            <a:r>
              <a:rPr kumimoji="0" lang="en-US" altLang="en-US" b="1" dirty="0">
                <a:solidFill>
                  <a:srgbClr val="FFFFFF"/>
                </a:solidFill>
              </a:rPr>
              <a:t>Liz England</a:t>
            </a:r>
          </a:p>
          <a:p>
            <a:pPr algn="r">
              <a:lnSpc>
                <a:spcPct val="80000"/>
              </a:lnSpc>
              <a:spcBef>
                <a:spcPct val="20000"/>
              </a:spcBef>
            </a:pPr>
            <a:r>
              <a:rPr kumimoji="0" lang="en-US" altLang="en-US" sz="1700" b="1" dirty="0">
                <a:solidFill>
                  <a:srgbClr val="FFFFFF"/>
                </a:solidFill>
              </a:rPr>
              <a:t>@</a:t>
            </a:r>
            <a:r>
              <a:rPr kumimoji="0" lang="en-US" altLang="en-US" sz="1700" b="1" dirty="0" err="1" smtClean="0">
                <a:solidFill>
                  <a:srgbClr val="FFFFFF"/>
                </a:solidFill>
              </a:rPr>
              <a:t>lizardengland</a:t>
            </a:r>
            <a:endParaRPr kumimoji="0" lang="en-US" altLang="en-US" sz="1700" b="1" dirty="0" smtClean="0">
              <a:solidFill>
                <a:srgbClr val="FFFFFF"/>
              </a:solidFill>
            </a:endParaRPr>
          </a:p>
          <a:p>
            <a:pPr algn="r">
              <a:lnSpc>
                <a:spcPct val="80000"/>
              </a:lnSpc>
              <a:spcBef>
                <a:spcPct val="20000"/>
              </a:spcBef>
            </a:pPr>
            <a:endParaRPr kumimoji="0" lang="en-US" altLang="en-US" sz="600" b="1" dirty="0" smtClean="0">
              <a:solidFill>
                <a:srgbClr val="FFFFFF"/>
              </a:solidFill>
              <a:ea typeface="+mn-ea"/>
            </a:endParaRPr>
          </a:p>
          <a:p>
            <a:pPr algn="r">
              <a:lnSpc>
                <a:spcPct val="80000"/>
              </a:lnSpc>
              <a:spcBef>
                <a:spcPct val="20000"/>
              </a:spcBef>
            </a:pPr>
            <a:endParaRPr kumimoji="0" lang="en-US" altLang="en-US" sz="600" b="1" dirty="0" smtClean="0">
              <a:solidFill>
                <a:srgbClr val="FFFFFF"/>
              </a:solidFill>
              <a:ea typeface="+mn-ea"/>
            </a:endParaRPr>
          </a:p>
          <a:p>
            <a:pPr algn="r">
              <a:lnSpc>
                <a:spcPct val="80000"/>
              </a:lnSpc>
              <a:spcBef>
                <a:spcPct val="20000"/>
              </a:spcBef>
            </a:pPr>
            <a:r>
              <a:rPr kumimoji="0" lang="en-US" altLang="en-US" b="1" dirty="0">
                <a:solidFill>
                  <a:srgbClr val="FFFFFF"/>
                </a:solidFill>
              </a:rPr>
              <a:t>Michael de Plater</a:t>
            </a:r>
          </a:p>
          <a:p>
            <a:pPr algn="r">
              <a:lnSpc>
                <a:spcPct val="80000"/>
              </a:lnSpc>
              <a:spcBef>
                <a:spcPct val="20000"/>
              </a:spcBef>
            </a:pPr>
            <a:endParaRPr kumimoji="0" lang="en-US" altLang="en-US" sz="1700" b="1" dirty="0" smtClean="0">
              <a:solidFill>
                <a:srgbClr val="FFFFFF"/>
              </a:solidFill>
              <a:ea typeface="+mn-ea"/>
            </a:endParaRPr>
          </a:p>
          <a:p>
            <a:pPr algn="r">
              <a:lnSpc>
                <a:spcPct val="80000"/>
              </a:lnSpc>
              <a:spcBef>
                <a:spcPct val="20000"/>
              </a:spcBef>
            </a:pPr>
            <a:endParaRPr kumimoji="0" lang="en-US" altLang="en-US" sz="1000" b="1" dirty="0" smtClean="0">
              <a:solidFill>
                <a:srgbClr val="FFFFFF"/>
              </a:solidFill>
              <a:ea typeface="+mn-ea"/>
            </a:endParaRPr>
          </a:p>
          <a:p>
            <a:pPr algn="r">
              <a:lnSpc>
                <a:spcPct val="80000"/>
              </a:lnSpc>
              <a:spcBef>
                <a:spcPct val="20000"/>
              </a:spcBef>
            </a:pPr>
            <a:endParaRPr kumimoji="0" lang="en-US" altLang="en-US" sz="1800" b="1" dirty="0" smtClean="0">
              <a:solidFill>
                <a:srgbClr val="FFFFFF"/>
              </a:solidFill>
              <a:ea typeface="+mn-ea"/>
            </a:endParaRPr>
          </a:p>
          <a:p>
            <a:pPr algn="r">
              <a:lnSpc>
                <a:spcPct val="80000"/>
              </a:lnSpc>
              <a:spcBef>
                <a:spcPct val="20000"/>
              </a:spcBef>
            </a:pPr>
            <a:endParaRPr kumimoji="0" lang="en-US" altLang="en-US" sz="1800" b="1" dirty="0" smtClean="0">
              <a:solidFill>
                <a:srgbClr val="FFFFFF"/>
              </a:solidFill>
              <a:ea typeface="+mn-ea"/>
            </a:endParaRPr>
          </a:p>
          <a:p>
            <a:pPr>
              <a:lnSpc>
                <a:spcPct val="80000"/>
              </a:lnSpc>
              <a:spcBef>
                <a:spcPct val="20000"/>
              </a:spcBef>
              <a:buFontTx/>
              <a:buChar char="•"/>
            </a:pPr>
            <a:endParaRPr kumimoji="0" lang="en-US" altLang="en-US" sz="1800" b="1" dirty="0" smtClean="0">
              <a:solidFill>
                <a:srgbClr val="FFFFFF"/>
              </a:solidFill>
              <a:ea typeface="+mn-ea"/>
            </a:endParaRPr>
          </a:p>
          <a:p>
            <a:pPr>
              <a:lnSpc>
                <a:spcPct val="80000"/>
              </a:lnSpc>
              <a:spcBef>
                <a:spcPct val="20000"/>
              </a:spcBef>
              <a:buFontTx/>
              <a:buChar char="•"/>
            </a:pPr>
            <a:endParaRPr kumimoji="0" lang="en-US" altLang="en-US" sz="1800" b="1" dirty="0" smtClean="0">
              <a:solidFill>
                <a:srgbClr val="FFFFFF"/>
              </a:solidFill>
              <a:ea typeface="+mn-ea"/>
            </a:endParaRPr>
          </a:p>
          <a:p>
            <a:pPr>
              <a:lnSpc>
                <a:spcPct val="80000"/>
              </a:lnSpc>
              <a:spcBef>
                <a:spcPct val="20000"/>
              </a:spcBef>
              <a:buFontTx/>
              <a:buChar char="•"/>
            </a:pPr>
            <a:endParaRPr kumimoji="0" lang="en-US" altLang="en-US" sz="1800" b="1" dirty="0" smtClean="0">
              <a:solidFill>
                <a:srgbClr val="FFFFFF"/>
              </a:solidFill>
              <a:ea typeface="+mn-ea"/>
            </a:endParaRPr>
          </a:p>
        </p:txBody>
      </p:sp>
      <p:sp>
        <p:nvSpPr>
          <p:cNvPr id="8" name="Rectangle 7"/>
          <p:cNvSpPr>
            <a:spLocks noChangeArrowheads="1"/>
          </p:cNvSpPr>
          <p:nvPr/>
        </p:nvSpPr>
        <p:spPr bwMode="auto">
          <a:xfrm>
            <a:off x="2819400" y="885267"/>
            <a:ext cx="6375748" cy="368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spcBef>
                <a:spcPct val="20000"/>
              </a:spcBef>
            </a:pPr>
            <a:r>
              <a:rPr kumimoji="0" lang="en-US" altLang="en-US" b="1" dirty="0" smtClean="0">
                <a:solidFill>
                  <a:srgbClr val="FFFFFF"/>
                </a:solidFill>
              </a:rPr>
              <a:t>“Pizzazz First, Polish Later”</a:t>
            </a:r>
            <a:endParaRPr kumimoji="0" lang="en-US" altLang="en-US" b="1" dirty="0">
              <a:solidFill>
                <a:srgbClr val="FFFFFF"/>
              </a:solidFill>
            </a:endParaRPr>
          </a:p>
          <a:p>
            <a:pPr>
              <a:lnSpc>
                <a:spcPct val="80000"/>
              </a:lnSpc>
              <a:spcBef>
                <a:spcPct val="20000"/>
              </a:spcBef>
            </a:pPr>
            <a:endParaRPr kumimoji="0" lang="en-US" altLang="en-US" sz="1700" b="1" dirty="0" smtClean="0">
              <a:solidFill>
                <a:srgbClr val="FFFFFF"/>
              </a:solidFill>
            </a:endParaRPr>
          </a:p>
          <a:p>
            <a:pPr>
              <a:lnSpc>
                <a:spcPct val="80000"/>
              </a:lnSpc>
              <a:spcBef>
                <a:spcPct val="20000"/>
              </a:spcBef>
            </a:pPr>
            <a:endParaRPr kumimoji="0" lang="en-US" altLang="en-US" sz="600" b="1" dirty="0" smtClean="0">
              <a:solidFill>
                <a:srgbClr val="FFFFFF"/>
              </a:solidFill>
            </a:endParaRPr>
          </a:p>
          <a:p>
            <a:pPr>
              <a:lnSpc>
                <a:spcPct val="80000"/>
              </a:lnSpc>
              <a:spcBef>
                <a:spcPct val="20000"/>
              </a:spcBef>
            </a:pPr>
            <a:r>
              <a:rPr kumimoji="0" lang="en-US" altLang="en-US" b="1" dirty="0" smtClean="0">
                <a:solidFill>
                  <a:srgbClr val="FFFFFF"/>
                </a:solidFill>
              </a:rPr>
              <a:t>“Visualize Early”</a:t>
            </a:r>
          </a:p>
          <a:p>
            <a:pPr>
              <a:lnSpc>
                <a:spcPct val="80000"/>
              </a:lnSpc>
              <a:spcBef>
                <a:spcPct val="20000"/>
              </a:spcBef>
            </a:pPr>
            <a:endParaRPr kumimoji="0" lang="en-US" altLang="en-US" sz="1700" b="1" dirty="0">
              <a:solidFill>
                <a:srgbClr val="FFFFFF"/>
              </a:solidFill>
            </a:endParaRPr>
          </a:p>
          <a:p>
            <a:pPr>
              <a:lnSpc>
                <a:spcPct val="80000"/>
              </a:lnSpc>
              <a:spcBef>
                <a:spcPct val="20000"/>
              </a:spcBef>
            </a:pPr>
            <a:endParaRPr kumimoji="0" lang="en-US" altLang="en-US" sz="600" b="1" dirty="0">
              <a:solidFill>
                <a:srgbClr val="FFFFFF"/>
              </a:solidFill>
            </a:endParaRPr>
          </a:p>
          <a:p>
            <a:pPr>
              <a:lnSpc>
                <a:spcPct val="80000"/>
              </a:lnSpc>
              <a:spcBef>
                <a:spcPct val="20000"/>
              </a:spcBef>
            </a:pPr>
            <a:r>
              <a:rPr kumimoji="0" lang="en-US" altLang="en-US" b="1" dirty="0" smtClean="0">
                <a:solidFill>
                  <a:srgbClr val="FFFFFF"/>
                </a:solidFill>
              </a:rPr>
              <a:t>“Make Your Enemies Actually Different!”</a:t>
            </a:r>
            <a:endParaRPr kumimoji="0" lang="en-US" altLang="en-US" b="1" dirty="0">
              <a:solidFill>
                <a:srgbClr val="FFFFFF"/>
              </a:solidFill>
            </a:endParaRPr>
          </a:p>
          <a:p>
            <a:pPr>
              <a:lnSpc>
                <a:spcPct val="80000"/>
              </a:lnSpc>
              <a:spcBef>
                <a:spcPct val="20000"/>
              </a:spcBef>
            </a:pPr>
            <a:endParaRPr kumimoji="0" lang="en-US" altLang="en-US" sz="1700" b="1" dirty="0" smtClean="0">
              <a:solidFill>
                <a:srgbClr val="FFFFFF"/>
              </a:solidFill>
            </a:endParaRPr>
          </a:p>
          <a:p>
            <a:pPr>
              <a:lnSpc>
                <a:spcPct val="80000"/>
              </a:lnSpc>
              <a:spcBef>
                <a:spcPct val="20000"/>
              </a:spcBef>
            </a:pPr>
            <a:endParaRPr kumimoji="0" lang="en-US" altLang="en-US" sz="600" b="1" dirty="0">
              <a:solidFill>
                <a:srgbClr val="FFFFFF"/>
              </a:solidFill>
            </a:endParaRPr>
          </a:p>
          <a:p>
            <a:pPr>
              <a:lnSpc>
                <a:spcPct val="80000"/>
              </a:lnSpc>
              <a:spcBef>
                <a:spcPct val="20000"/>
              </a:spcBef>
            </a:pPr>
            <a:r>
              <a:rPr kumimoji="0" lang="en-US" altLang="en-US" b="1" dirty="0" smtClean="0">
                <a:solidFill>
                  <a:srgbClr val="FFFFFF"/>
                </a:solidFill>
              </a:rPr>
              <a:t>“</a:t>
            </a:r>
            <a:r>
              <a:rPr kumimoji="0" lang="en-US" altLang="en-US" b="1" dirty="0">
                <a:solidFill>
                  <a:srgbClr val="FFFFFF"/>
                </a:solidFill>
              </a:rPr>
              <a:t>Make Actionable Documentation”</a:t>
            </a:r>
          </a:p>
          <a:p>
            <a:pPr>
              <a:lnSpc>
                <a:spcPct val="80000"/>
              </a:lnSpc>
              <a:spcBef>
                <a:spcPct val="20000"/>
              </a:spcBef>
            </a:pPr>
            <a:endParaRPr kumimoji="0" lang="en-US" altLang="en-US" sz="1700" b="1" dirty="0">
              <a:solidFill>
                <a:srgbClr val="FFFFFF"/>
              </a:solidFill>
            </a:endParaRPr>
          </a:p>
          <a:p>
            <a:pPr>
              <a:lnSpc>
                <a:spcPct val="80000"/>
              </a:lnSpc>
              <a:spcBef>
                <a:spcPct val="20000"/>
              </a:spcBef>
            </a:pPr>
            <a:endParaRPr kumimoji="0" lang="en-US" altLang="en-US" sz="600" b="1" dirty="0" smtClean="0">
              <a:solidFill>
                <a:srgbClr val="FFFFFF"/>
              </a:solidFill>
            </a:endParaRPr>
          </a:p>
          <a:p>
            <a:pPr>
              <a:lnSpc>
                <a:spcPct val="80000"/>
              </a:lnSpc>
              <a:spcBef>
                <a:spcPct val="20000"/>
              </a:spcBef>
            </a:pPr>
            <a:r>
              <a:rPr kumimoji="0" lang="en-US" altLang="en-US" b="1" dirty="0" smtClean="0">
                <a:solidFill>
                  <a:srgbClr val="FFFFFF"/>
                </a:solidFill>
              </a:rPr>
              <a:t>“</a:t>
            </a:r>
            <a:r>
              <a:rPr kumimoji="0" lang="en-US" altLang="en-US" b="1" dirty="0">
                <a:solidFill>
                  <a:srgbClr val="FFFFFF"/>
                </a:solidFill>
              </a:rPr>
              <a:t>Make Your Game Tell Real-World Stories”</a:t>
            </a:r>
          </a:p>
          <a:p>
            <a:pPr>
              <a:lnSpc>
                <a:spcPct val="80000"/>
              </a:lnSpc>
              <a:spcBef>
                <a:spcPct val="20000"/>
              </a:spcBef>
            </a:pPr>
            <a:r>
              <a:rPr kumimoji="0" lang="en-US" altLang="en-US" b="1" dirty="0" smtClean="0">
                <a:solidFill>
                  <a:srgbClr val="FFFFFF"/>
                </a:solidFill>
              </a:rPr>
              <a:t> </a:t>
            </a:r>
          </a:p>
          <a:p>
            <a:pPr>
              <a:lnSpc>
                <a:spcPct val="80000"/>
              </a:lnSpc>
              <a:spcBef>
                <a:spcPct val="20000"/>
              </a:spcBef>
            </a:pPr>
            <a:endParaRPr kumimoji="0" lang="en-US" altLang="en-US" sz="1700" b="1" dirty="0">
              <a:solidFill>
                <a:srgbClr val="FFFFFF"/>
              </a:solidFill>
            </a:endParaRPr>
          </a:p>
          <a:p>
            <a:pPr>
              <a:lnSpc>
                <a:spcPct val="80000"/>
              </a:lnSpc>
              <a:spcBef>
                <a:spcPct val="20000"/>
              </a:spcBef>
            </a:pPr>
            <a:endParaRPr kumimoji="0" lang="en-US" altLang="en-US" sz="1700" b="1" dirty="0" smtClean="0">
              <a:solidFill>
                <a:srgbClr val="FFFFFF"/>
              </a:solidFill>
            </a:endParaRPr>
          </a:p>
          <a:p>
            <a:pPr>
              <a:lnSpc>
                <a:spcPct val="80000"/>
              </a:lnSpc>
              <a:spcBef>
                <a:spcPct val="20000"/>
              </a:spcBef>
            </a:pPr>
            <a:endParaRPr kumimoji="0" lang="en-US" altLang="en-US" sz="1700" b="1" dirty="0">
              <a:solidFill>
                <a:srgbClr val="FFFFFF"/>
              </a:solidFill>
            </a:endParaRPr>
          </a:p>
          <a:p>
            <a:pPr>
              <a:lnSpc>
                <a:spcPct val="80000"/>
              </a:lnSpc>
              <a:spcBef>
                <a:spcPct val="20000"/>
              </a:spcBef>
            </a:pPr>
            <a:endParaRPr kumimoji="0" lang="en-US" altLang="en-US" sz="1700" b="1" dirty="0">
              <a:solidFill>
                <a:srgbClr val="FFFFFF"/>
              </a:solidFill>
            </a:endParaRPr>
          </a:p>
        </p:txBody>
      </p:sp>
      <p:cxnSp>
        <p:nvCxnSpPr>
          <p:cNvPr id="3" name="Straight Connector 2"/>
          <p:cNvCxnSpPr/>
          <p:nvPr/>
        </p:nvCxnSpPr>
        <p:spPr>
          <a:xfrm>
            <a:off x="116304" y="666750"/>
            <a:ext cx="889420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23655" y="4165012"/>
            <a:ext cx="889420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4352" y="4152900"/>
            <a:ext cx="9002257" cy="492443"/>
          </a:xfrm>
          <a:prstGeom prst="rect">
            <a:avLst/>
          </a:prstGeom>
          <a:noFill/>
        </p:spPr>
        <p:txBody>
          <a:bodyPr wrap="square" rtlCol="0">
            <a:spAutoFit/>
          </a:bodyPr>
          <a:lstStyle/>
          <a:p>
            <a:pPr algn="ctr"/>
            <a:r>
              <a:rPr lang="en-US" sz="2600" dirty="0" smtClean="0">
                <a:solidFill>
                  <a:srgbClr val="FFFFFF"/>
                </a:solidFill>
                <a:latin typeface="Arial Black"/>
              </a:rPr>
              <a:t>Search “Five Rules” on GDCVault.com</a:t>
            </a:r>
          </a:p>
        </p:txBody>
      </p:sp>
    </p:spTree>
    <p:extLst>
      <p:ext uri="{BB962C8B-B14F-4D97-AF65-F5344CB8AC3E}">
        <p14:creationId xmlns:p14="http://schemas.microsoft.com/office/powerpoint/2010/main" val="2967903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52400" y="1157228"/>
            <a:ext cx="89154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6000" b="1" dirty="0" smtClean="0">
                <a:solidFill>
                  <a:srgbClr val="FFFFFF"/>
                </a:solidFill>
              </a:rPr>
              <a:t>Design by Fractal</a:t>
            </a:r>
            <a:endParaRPr kumimoji="0" lang="en-US" altLang="en-US" sz="6000" b="1" dirty="0" smtClean="0">
              <a:solidFill>
                <a:srgbClr val="FFFFFF"/>
              </a:solidFill>
              <a:ea typeface="+mn-ea"/>
            </a:endParaRPr>
          </a:p>
        </p:txBody>
      </p:sp>
    </p:spTree>
    <p:extLst>
      <p:ext uri="{BB962C8B-B14F-4D97-AF65-F5344CB8AC3E}">
        <p14:creationId xmlns:p14="http://schemas.microsoft.com/office/powerpoint/2010/main" val="3707686005"/>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62" y="-470644"/>
            <a:ext cx="9263943" cy="5789965"/>
          </a:xfrm>
          <a:prstGeom prst="rect">
            <a:avLst/>
          </a:prstGeom>
        </p:spPr>
      </p:pic>
    </p:spTree>
    <p:extLst>
      <p:ext uri="{BB962C8B-B14F-4D97-AF65-F5344CB8AC3E}">
        <p14:creationId xmlns:p14="http://schemas.microsoft.com/office/powerpoint/2010/main" val="49143950"/>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62" y="-470644"/>
            <a:ext cx="9263943" cy="5789965"/>
          </a:xfrm>
          <a:prstGeom prst="rect">
            <a:avLst/>
          </a:prstGeom>
        </p:spPr>
      </p:pic>
    </p:spTree>
    <p:extLst>
      <p:ext uri="{BB962C8B-B14F-4D97-AF65-F5344CB8AC3E}">
        <p14:creationId xmlns:p14="http://schemas.microsoft.com/office/powerpoint/2010/main" val="873086009"/>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62" y="-470644"/>
            <a:ext cx="9263943" cy="5789965"/>
          </a:xfrm>
          <a:prstGeom prst="rect">
            <a:avLst/>
          </a:prstGeom>
        </p:spPr>
      </p:pic>
    </p:spTree>
    <p:extLst>
      <p:ext uri="{BB962C8B-B14F-4D97-AF65-F5344CB8AC3E}">
        <p14:creationId xmlns:p14="http://schemas.microsoft.com/office/powerpoint/2010/main" val="44798112"/>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62" y="-470644"/>
            <a:ext cx="9263943" cy="5789965"/>
          </a:xfrm>
          <a:prstGeom prst="rect">
            <a:avLst/>
          </a:prstGeom>
        </p:spPr>
      </p:pic>
    </p:spTree>
    <p:extLst>
      <p:ext uri="{BB962C8B-B14F-4D97-AF65-F5344CB8AC3E}">
        <p14:creationId xmlns:p14="http://schemas.microsoft.com/office/powerpoint/2010/main" val="2349107666"/>
      </p:ext>
    </p:extLst>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72799593"/>
      </p:ext>
    </p:extLst>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62" y="-470644"/>
            <a:ext cx="9263943" cy="5789965"/>
          </a:xfrm>
          <a:prstGeom prst="rect">
            <a:avLst/>
          </a:prstGeom>
        </p:spPr>
      </p:pic>
    </p:spTree>
    <p:extLst>
      <p:ext uri="{BB962C8B-B14F-4D97-AF65-F5344CB8AC3E}">
        <p14:creationId xmlns:p14="http://schemas.microsoft.com/office/powerpoint/2010/main" val="918692746"/>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07984485"/>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62" y="-470644"/>
            <a:ext cx="9263943" cy="5789965"/>
          </a:xfrm>
          <a:prstGeom prst="rect">
            <a:avLst/>
          </a:prstGeom>
        </p:spPr>
      </p:pic>
    </p:spTree>
    <p:extLst>
      <p:ext uri="{BB962C8B-B14F-4D97-AF65-F5344CB8AC3E}">
        <p14:creationId xmlns:p14="http://schemas.microsoft.com/office/powerpoint/2010/main" val="948059772"/>
      </p:ext>
    </p:extLst>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62" y="-470644"/>
            <a:ext cx="9263943" cy="5789965"/>
          </a:xfrm>
          <a:prstGeom prst="rect">
            <a:avLst/>
          </a:prstGeom>
        </p:spPr>
      </p:pic>
    </p:spTree>
    <p:extLst>
      <p:ext uri="{BB962C8B-B14F-4D97-AF65-F5344CB8AC3E}">
        <p14:creationId xmlns:p14="http://schemas.microsoft.com/office/powerpoint/2010/main" val="379619040"/>
      </p:ext>
    </p:extLst>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62" y="-470644"/>
            <a:ext cx="9263943" cy="5789965"/>
          </a:xfrm>
          <a:prstGeom prst="rect">
            <a:avLst/>
          </a:prstGeom>
        </p:spPr>
      </p:pic>
    </p:spTree>
    <p:extLst>
      <p:ext uri="{BB962C8B-B14F-4D97-AF65-F5344CB8AC3E}">
        <p14:creationId xmlns:p14="http://schemas.microsoft.com/office/powerpoint/2010/main" val="5985013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52400" y="1157228"/>
            <a:ext cx="89154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6000" b="1" dirty="0" smtClean="0">
                <a:solidFill>
                  <a:srgbClr val="FFFFFF"/>
                </a:solidFill>
              </a:rPr>
              <a:t>Why Fractals?</a:t>
            </a:r>
            <a:endParaRPr kumimoji="0" lang="en-US" altLang="en-US" sz="6000" b="1" dirty="0" smtClean="0">
              <a:solidFill>
                <a:srgbClr val="FFFFFF"/>
              </a:solidFill>
              <a:ea typeface="+mn-ea"/>
            </a:endParaRPr>
          </a:p>
        </p:txBody>
      </p:sp>
    </p:spTree>
    <p:extLst>
      <p:ext uri="{BB962C8B-B14F-4D97-AF65-F5344CB8AC3E}">
        <p14:creationId xmlns:p14="http://schemas.microsoft.com/office/powerpoint/2010/main" val="2328303207"/>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62" y="-470644"/>
            <a:ext cx="9263943" cy="5789965"/>
          </a:xfrm>
          <a:prstGeom prst="rect">
            <a:avLst/>
          </a:prstGeom>
        </p:spPr>
      </p:pic>
    </p:spTree>
    <p:extLst>
      <p:ext uri="{BB962C8B-B14F-4D97-AF65-F5344CB8AC3E}">
        <p14:creationId xmlns:p14="http://schemas.microsoft.com/office/powerpoint/2010/main" val="121391990"/>
      </p:ext>
    </p:extLst>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62" y="-470644"/>
            <a:ext cx="9263943" cy="5789965"/>
          </a:xfrm>
          <a:prstGeom prst="rect">
            <a:avLst/>
          </a:prstGeom>
        </p:spPr>
      </p:pic>
    </p:spTree>
    <p:extLst>
      <p:ext uri="{BB962C8B-B14F-4D97-AF65-F5344CB8AC3E}">
        <p14:creationId xmlns:p14="http://schemas.microsoft.com/office/powerpoint/2010/main" val="3500534179"/>
      </p:ext>
    </p:extLst>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62" y="-470644"/>
            <a:ext cx="9263943" cy="5789965"/>
          </a:xfrm>
          <a:prstGeom prst="rect">
            <a:avLst/>
          </a:prstGeom>
        </p:spPr>
      </p:pic>
    </p:spTree>
    <p:extLst>
      <p:ext uri="{BB962C8B-B14F-4D97-AF65-F5344CB8AC3E}">
        <p14:creationId xmlns:p14="http://schemas.microsoft.com/office/powerpoint/2010/main" val="2646405475"/>
      </p:ext>
    </p:extLst>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62" y="-470644"/>
            <a:ext cx="9263943" cy="5789965"/>
          </a:xfrm>
          <a:prstGeom prst="rect">
            <a:avLst/>
          </a:prstGeom>
        </p:spPr>
      </p:pic>
    </p:spTree>
    <p:extLst>
      <p:ext uri="{BB962C8B-B14F-4D97-AF65-F5344CB8AC3E}">
        <p14:creationId xmlns:p14="http://schemas.microsoft.com/office/powerpoint/2010/main" val="3963900214"/>
      </p:ext>
    </p:extLst>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62" y="-470644"/>
            <a:ext cx="9263943" cy="5789965"/>
          </a:xfrm>
          <a:prstGeom prst="rect">
            <a:avLst/>
          </a:prstGeom>
        </p:spPr>
      </p:pic>
    </p:spTree>
    <p:extLst>
      <p:ext uri="{BB962C8B-B14F-4D97-AF65-F5344CB8AC3E}">
        <p14:creationId xmlns:p14="http://schemas.microsoft.com/office/powerpoint/2010/main" val="1482026605"/>
      </p:ext>
    </p:extLst>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62" y="-470644"/>
            <a:ext cx="9263943" cy="5789965"/>
          </a:xfrm>
          <a:prstGeom prst="rect">
            <a:avLst/>
          </a:prstGeom>
        </p:spPr>
      </p:pic>
    </p:spTree>
    <p:extLst>
      <p:ext uri="{BB962C8B-B14F-4D97-AF65-F5344CB8AC3E}">
        <p14:creationId xmlns:p14="http://schemas.microsoft.com/office/powerpoint/2010/main" val="4132845071"/>
      </p:ext>
    </p:extLst>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62" y="-470644"/>
            <a:ext cx="9263943" cy="5789965"/>
          </a:xfrm>
          <a:prstGeom prst="rect">
            <a:avLst/>
          </a:prstGeom>
        </p:spPr>
      </p:pic>
    </p:spTree>
    <p:extLst>
      <p:ext uri="{BB962C8B-B14F-4D97-AF65-F5344CB8AC3E}">
        <p14:creationId xmlns:p14="http://schemas.microsoft.com/office/powerpoint/2010/main" val="2731944085"/>
      </p:ext>
    </p:extLst>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62" y="-470644"/>
            <a:ext cx="9263943" cy="5789965"/>
          </a:xfrm>
          <a:prstGeom prst="rect">
            <a:avLst/>
          </a:prstGeom>
        </p:spPr>
      </p:pic>
    </p:spTree>
    <p:extLst>
      <p:ext uri="{BB962C8B-B14F-4D97-AF65-F5344CB8AC3E}">
        <p14:creationId xmlns:p14="http://schemas.microsoft.com/office/powerpoint/2010/main" val="2405722713"/>
      </p:ext>
    </p:extLst>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62" y="-470644"/>
            <a:ext cx="9263943" cy="5789965"/>
          </a:xfrm>
          <a:prstGeom prst="rect">
            <a:avLst/>
          </a:prstGeom>
        </p:spPr>
      </p:pic>
    </p:spTree>
    <p:extLst>
      <p:ext uri="{BB962C8B-B14F-4D97-AF65-F5344CB8AC3E}">
        <p14:creationId xmlns:p14="http://schemas.microsoft.com/office/powerpoint/2010/main" val="629529711"/>
      </p:ext>
    </p:extLst>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673417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rot="18900000" flipV="1">
            <a:off x="-794553" y="1193224"/>
            <a:ext cx="2647950" cy="2647950"/>
          </a:xfrm>
          <a:prstGeom prst="line">
            <a:avLst/>
          </a:prstGeom>
          <a:ln w="762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rot="18900000" flipV="1">
            <a:off x="-363500" y="1193224"/>
            <a:ext cx="2647950" cy="2647950"/>
          </a:xfrm>
          <a:prstGeom prst="line">
            <a:avLst/>
          </a:prstGeom>
          <a:ln w="762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8900000" flipV="1">
            <a:off x="67552" y="1193224"/>
            <a:ext cx="2647950" cy="2647950"/>
          </a:xfrm>
          <a:prstGeom prst="line">
            <a:avLst/>
          </a:prstGeom>
          <a:ln w="762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18900000" flipV="1">
            <a:off x="498604" y="1193224"/>
            <a:ext cx="2647950" cy="2647950"/>
          </a:xfrm>
          <a:prstGeom prst="line">
            <a:avLst/>
          </a:prstGeom>
          <a:ln w="762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8900000" flipV="1">
            <a:off x="929656" y="1193224"/>
            <a:ext cx="2647950" cy="2647950"/>
          </a:xfrm>
          <a:prstGeom prst="line">
            <a:avLst/>
          </a:prstGeom>
          <a:ln w="762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18900000" flipV="1">
            <a:off x="1360709" y="1193224"/>
            <a:ext cx="2647950" cy="2647950"/>
          </a:xfrm>
          <a:prstGeom prst="line">
            <a:avLst/>
          </a:prstGeom>
          <a:ln w="762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8900000" flipV="1">
            <a:off x="1791761" y="1193224"/>
            <a:ext cx="2647950" cy="2647950"/>
          </a:xfrm>
          <a:prstGeom prst="line">
            <a:avLst/>
          </a:prstGeom>
          <a:ln w="762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3276600" y="666750"/>
            <a:ext cx="491813" cy="3722832"/>
          </a:xfrm>
          <a:prstGeom prst="line">
            <a:avLst/>
          </a:prstGeom>
          <a:ln w="762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18900000" flipV="1">
            <a:off x="2653866" y="1193224"/>
            <a:ext cx="2647950" cy="2647950"/>
          </a:xfrm>
          <a:prstGeom prst="line">
            <a:avLst/>
          </a:prstGeom>
          <a:ln w="762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18900000" flipV="1">
            <a:off x="3084918" y="1193224"/>
            <a:ext cx="2647950" cy="2647950"/>
          </a:xfrm>
          <a:prstGeom prst="line">
            <a:avLst/>
          </a:prstGeom>
          <a:ln w="762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8900000" flipV="1">
            <a:off x="3515970" y="1193224"/>
            <a:ext cx="2647950" cy="2647950"/>
          </a:xfrm>
          <a:prstGeom prst="line">
            <a:avLst/>
          </a:prstGeom>
          <a:ln w="762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8900000" flipV="1">
            <a:off x="3947022" y="1193224"/>
            <a:ext cx="2647950" cy="2647950"/>
          </a:xfrm>
          <a:prstGeom prst="line">
            <a:avLst/>
          </a:prstGeom>
          <a:ln w="762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18900000" flipV="1">
            <a:off x="4378075" y="1193224"/>
            <a:ext cx="2647950" cy="2647950"/>
          </a:xfrm>
          <a:prstGeom prst="line">
            <a:avLst/>
          </a:prstGeom>
          <a:ln w="762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18900000" flipV="1">
            <a:off x="4809127" y="1193224"/>
            <a:ext cx="2647950" cy="2647950"/>
          </a:xfrm>
          <a:prstGeom prst="line">
            <a:avLst/>
          </a:prstGeom>
          <a:ln w="762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18900000" flipV="1">
            <a:off x="5240179" y="1193224"/>
            <a:ext cx="2647950" cy="2647950"/>
          </a:xfrm>
          <a:prstGeom prst="line">
            <a:avLst/>
          </a:prstGeom>
          <a:ln w="762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rot="18900000" flipV="1">
            <a:off x="5671232" y="1193224"/>
            <a:ext cx="2647950" cy="2647950"/>
          </a:xfrm>
          <a:prstGeom prst="line">
            <a:avLst/>
          </a:prstGeom>
          <a:ln w="762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18900000" flipV="1">
            <a:off x="6102284" y="1193224"/>
            <a:ext cx="2647950" cy="2647950"/>
          </a:xfrm>
          <a:prstGeom prst="line">
            <a:avLst/>
          </a:prstGeom>
          <a:ln w="762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18900000" flipV="1">
            <a:off x="6533336" y="1193224"/>
            <a:ext cx="2647950" cy="2647950"/>
          </a:xfrm>
          <a:prstGeom prst="line">
            <a:avLst/>
          </a:prstGeom>
          <a:ln w="762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18900000" flipV="1">
            <a:off x="6964388" y="1193224"/>
            <a:ext cx="2647950" cy="2647950"/>
          </a:xfrm>
          <a:prstGeom prst="line">
            <a:avLst/>
          </a:prstGeom>
          <a:ln w="762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18900000" flipV="1">
            <a:off x="7395441" y="1193224"/>
            <a:ext cx="2647950" cy="2647950"/>
          </a:xfrm>
          <a:prstGeom prst="line">
            <a:avLst/>
          </a:prstGeom>
          <a:ln w="762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18900000" flipV="1">
            <a:off x="-1191118" y="1193223"/>
            <a:ext cx="2647950" cy="2647950"/>
          </a:xfrm>
          <a:prstGeom prst="line">
            <a:avLst/>
          </a:prstGeom>
          <a:ln w="762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18900000" flipV="1">
            <a:off x="7388972" y="1204191"/>
            <a:ext cx="2647950" cy="2647950"/>
          </a:xfrm>
          <a:prstGeom prst="line">
            <a:avLst/>
          </a:prstGeom>
          <a:ln w="762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18900000" flipV="1">
            <a:off x="7820025" y="1204191"/>
            <a:ext cx="2647950" cy="2647950"/>
          </a:xfrm>
          <a:prstGeom prst="line">
            <a:avLst/>
          </a:prstGeom>
          <a:ln w="76200" cmpd="sng">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21458413"/>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62" y="-470644"/>
            <a:ext cx="9263943" cy="5789965"/>
          </a:xfrm>
          <a:prstGeom prst="rect">
            <a:avLst/>
          </a:prstGeom>
        </p:spPr>
      </p:pic>
    </p:spTree>
    <p:extLst>
      <p:ext uri="{BB962C8B-B14F-4D97-AF65-F5344CB8AC3E}">
        <p14:creationId xmlns:p14="http://schemas.microsoft.com/office/powerpoint/2010/main" val="3222077363"/>
      </p:ext>
    </p:extLst>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62" y="-470644"/>
            <a:ext cx="9263943" cy="5789965"/>
          </a:xfrm>
          <a:prstGeom prst="rect">
            <a:avLst/>
          </a:prstGeom>
        </p:spPr>
      </p:pic>
    </p:spTree>
    <p:extLst>
      <p:ext uri="{BB962C8B-B14F-4D97-AF65-F5344CB8AC3E}">
        <p14:creationId xmlns:p14="http://schemas.microsoft.com/office/powerpoint/2010/main" val="2595937882"/>
      </p:ext>
    </p:extLst>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62" y="-470644"/>
            <a:ext cx="9263943" cy="5789965"/>
          </a:xfrm>
          <a:prstGeom prst="rect">
            <a:avLst/>
          </a:prstGeom>
        </p:spPr>
      </p:pic>
    </p:spTree>
    <p:extLst>
      <p:ext uri="{BB962C8B-B14F-4D97-AF65-F5344CB8AC3E}">
        <p14:creationId xmlns:p14="http://schemas.microsoft.com/office/powerpoint/2010/main" val="2299899664"/>
      </p:ext>
    </p:extLst>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62" y="-470644"/>
            <a:ext cx="9263943" cy="5789965"/>
          </a:xfrm>
          <a:prstGeom prst="rect">
            <a:avLst/>
          </a:prstGeom>
        </p:spPr>
      </p:pic>
    </p:spTree>
    <p:extLst>
      <p:ext uri="{BB962C8B-B14F-4D97-AF65-F5344CB8AC3E}">
        <p14:creationId xmlns:p14="http://schemas.microsoft.com/office/powerpoint/2010/main" val="2670739948"/>
      </p:ext>
    </p:extLst>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62" y="-470644"/>
            <a:ext cx="9263943" cy="5789965"/>
          </a:xfrm>
          <a:prstGeom prst="rect">
            <a:avLst/>
          </a:prstGeom>
        </p:spPr>
      </p:pic>
    </p:spTree>
    <p:extLst>
      <p:ext uri="{BB962C8B-B14F-4D97-AF65-F5344CB8AC3E}">
        <p14:creationId xmlns:p14="http://schemas.microsoft.com/office/powerpoint/2010/main" val="3793540340"/>
      </p:ext>
    </p:extLst>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62" y="-470644"/>
            <a:ext cx="9263943" cy="5789965"/>
          </a:xfrm>
          <a:prstGeom prst="rect">
            <a:avLst/>
          </a:prstGeom>
        </p:spPr>
      </p:pic>
    </p:spTree>
    <p:extLst>
      <p:ext uri="{BB962C8B-B14F-4D97-AF65-F5344CB8AC3E}">
        <p14:creationId xmlns:p14="http://schemas.microsoft.com/office/powerpoint/2010/main" val="4011209855"/>
      </p:ext>
    </p:extLst>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865826994"/>
      </p:ext>
    </p:extLst>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62" y="-470644"/>
            <a:ext cx="9263943" cy="5789965"/>
          </a:xfrm>
          <a:prstGeom prst="rect">
            <a:avLst/>
          </a:prstGeom>
        </p:spPr>
      </p:pic>
    </p:spTree>
    <p:extLst>
      <p:ext uri="{BB962C8B-B14F-4D97-AF65-F5344CB8AC3E}">
        <p14:creationId xmlns:p14="http://schemas.microsoft.com/office/powerpoint/2010/main" val="3578572411"/>
      </p:ext>
    </p:extLst>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28307691"/>
      </p:ext>
    </p:extLst>
  </p:cSld>
  <p:clrMapOvr>
    <a:masterClrMapping/>
  </p:clrMapOvr>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62" y="-470644"/>
            <a:ext cx="9263943" cy="5789965"/>
          </a:xfrm>
          <a:prstGeom prst="rect">
            <a:avLst/>
          </a:prstGeom>
        </p:spPr>
      </p:pic>
    </p:spTree>
    <p:extLst>
      <p:ext uri="{BB962C8B-B14F-4D97-AF65-F5344CB8AC3E}">
        <p14:creationId xmlns:p14="http://schemas.microsoft.com/office/powerpoint/2010/main" val="36989666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Block Arc 25"/>
          <p:cNvSpPr/>
          <p:nvPr/>
        </p:nvSpPr>
        <p:spPr>
          <a:xfrm rot="10800000">
            <a:off x="-55035" y="1809750"/>
            <a:ext cx="1447800" cy="1447800"/>
          </a:xfrm>
          <a:prstGeom prst="blockArc">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28" name="Block Arc 27"/>
          <p:cNvSpPr/>
          <p:nvPr/>
        </p:nvSpPr>
        <p:spPr>
          <a:xfrm>
            <a:off x="1028697" y="1809750"/>
            <a:ext cx="1447800" cy="1447800"/>
          </a:xfrm>
          <a:prstGeom prst="blockArc">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32" name="Block Arc 31"/>
          <p:cNvSpPr/>
          <p:nvPr/>
        </p:nvSpPr>
        <p:spPr>
          <a:xfrm rot="10800000">
            <a:off x="-2226732" y="1809750"/>
            <a:ext cx="1447800" cy="1447800"/>
          </a:xfrm>
          <a:prstGeom prst="blockArc">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34" name="Block Arc 33"/>
          <p:cNvSpPr/>
          <p:nvPr/>
        </p:nvSpPr>
        <p:spPr>
          <a:xfrm>
            <a:off x="-1143000" y="1809750"/>
            <a:ext cx="1447800" cy="1447800"/>
          </a:xfrm>
          <a:prstGeom prst="blockArc">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36" name="Block Arc 35"/>
          <p:cNvSpPr/>
          <p:nvPr/>
        </p:nvSpPr>
        <p:spPr>
          <a:xfrm rot="10800000">
            <a:off x="4288365" y="1809750"/>
            <a:ext cx="1447800" cy="1447800"/>
          </a:xfrm>
          <a:prstGeom prst="blockArc">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38" name="Block Arc 37"/>
          <p:cNvSpPr/>
          <p:nvPr/>
        </p:nvSpPr>
        <p:spPr>
          <a:xfrm>
            <a:off x="5372097" y="1809750"/>
            <a:ext cx="1447800" cy="1447800"/>
          </a:xfrm>
          <a:prstGeom prst="blockArc">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40" name="Block Arc 39"/>
          <p:cNvSpPr/>
          <p:nvPr/>
        </p:nvSpPr>
        <p:spPr>
          <a:xfrm rot="10800000">
            <a:off x="2116668" y="1809750"/>
            <a:ext cx="1447800" cy="1447800"/>
          </a:xfrm>
          <a:prstGeom prst="blockArc">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42" name="Block Arc 41"/>
          <p:cNvSpPr/>
          <p:nvPr/>
        </p:nvSpPr>
        <p:spPr>
          <a:xfrm>
            <a:off x="3200400" y="1809750"/>
            <a:ext cx="1447800" cy="1447800"/>
          </a:xfrm>
          <a:prstGeom prst="blockArc">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44" name="Block Arc 43"/>
          <p:cNvSpPr/>
          <p:nvPr/>
        </p:nvSpPr>
        <p:spPr>
          <a:xfrm rot="10800000">
            <a:off x="8631765" y="1809750"/>
            <a:ext cx="1447800" cy="1447800"/>
          </a:xfrm>
          <a:prstGeom prst="blockArc">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45" name="Block Arc 44"/>
          <p:cNvSpPr/>
          <p:nvPr/>
        </p:nvSpPr>
        <p:spPr>
          <a:xfrm>
            <a:off x="9715497" y="1809750"/>
            <a:ext cx="1447800" cy="1447800"/>
          </a:xfrm>
          <a:prstGeom prst="blockArc">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46" name="Block Arc 45"/>
          <p:cNvSpPr/>
          <p:nvPr/>
        </p:nvSpPr>
        <p:spPr>
          <a:xfrm rot="10800000">
            <a:off x="6460068" y="1809750"/>
            <a:ext cx="1447800" cy="1447800"/>
          </a:xfrm>
          <a:prstGeom prst="blockArc">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47" name="Block Arc 46"/>
          <p:cNvSpPr/>
          <p:nvPr/>
        </p:nvSpPr>
        <p:spPr>
          <a:xfrm>
            <a:off x="7543800" y="1809750"/>
            <a:ext cx="1447800" cy="1447800"/>
          </a:xfrm>
          <a:prstGeom prst="blockArc">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Tree>
    <p:extLst>
      <p:ext uri="{BB962C8B-B14F-4D97-AF65-F5344CB8AC3E}">
        <p14:creationId xmlns:p14="http://schemas.microsoft.com/office/powerpoint/2010/main" val="3586125118"/>
      </p:ext>
    </p:extLst>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62" y="-470644"/>
            <a:ext cx="9263943" cy="5789965"/>
          </a:xfrm>
          <a:prstGeom prst="rect">
            <a:avLst/>
          </a:prstGeom>
        </p:spPr>
      </p:pic>
    </p:spTree>
    <p:extLst>
      <p:ext uri="{BB962C8B-B14F-4D97-AF65-F5344CB8AC3E}">
        <p14:creationId xmlns:p14="http://schemas.microsoft.com/office/powerpoint/2010/main" val="1394463217"/>
      </p:ext>
    </p:extLst>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62" y="-470644"/>
            <a:ext cx="9263943" cy="5789965"/>
          </a:xfrm>
          <a:prstGeom prst="rect">
            <a:avLst/>
          </a:prstGeom>
        </p:spPr>
      </p:pic>
    </p:spTree>
    <p:extLst>
      <p:ext uri="{BB962C8B-B14F-4D97-AF65-F5344CB8AC3E}">
        <p14:creationId xmlns:p14="http://schemas.microsoft.com/office/powerpoint/2010/main" val="1263887175"/>
      </p:ext>
    </p:extLst>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62" y="-470644"/>
            <a:ext cx="9263943" cy="5789965"/>
          </a:xfrm>
          <a:prstGeom prst="rect">
            <a:avLst/>
          </a:prstGeom>
        </p:spPr>
      </p:pic>
    </p:spTree>
    <p:extLst>
      <p:ext uri="{BB962C8B-B14F-4D97-AF65-F5344CB8AC3E}">
        <p14:creationId xmlns:p14="http://schemas.microsoft.com/office/powerpoint/2010/main" val="1139412440"/>
      </p:ext>
    </p:extLst>
  </p:cSld>
  <p:clrMapOvr>
    <a:masterClrMapping/>
  </p:clrMapOvr>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62" y="-470644"/>
            <a:ext cx="9263943" cy="5789965"/>
          </a:xfrm>
          <a:prstGeom prst="rect">
            <a:avLst/>
          </a:prstGeom>
        </p:spPr>
      </p:pic>
    </p:spTree>
    <p:extLst>
      <p:ext uri="{BB962C8B-B14F-4D97-AF65-F5344CB8AC3E}">
        <p14:creationId xmlns:p14="http://schemas.microsoft.com/office/powerpoint/2010/main" val="673470954"/>
      </p:ext>
    </p:extLst>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62" y="-470644"/>
            <a:ext cx="9263943" cy="5789965"/>
          </a:xfrm>
          <a:prstGeom prst="rect">
            <a:avLst/>
          </a:prstGeom>
        </p:spPr>
      </p:pic>
    </p:spTree>
    <p:extLst>
      <p:ext uri="{BB962C8B-B14F-4D97-AF65-F5344CB8AC3E}">
        <p14:creationId xmlns:p14="http://schemas.microsoft.com/office/powerpoint/2010/main" val="1524372753"/>
      </p:ext>
    </p:extLst>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62" y="-470644"/>
            <a:ext cx="9263943" cy="5789965"/>
          </a:xfrm>
          <a:prstGeom prst="rect">
            <a:avLst/>
          </a:prstGeom>
        </p:spPr>
      </p:pic>
    </p:spTree>
    <p:extLst>
      <p:ext uri="{BB962C8B-B14F-4D97-AF65-F5344CB8AC3E}">
        <p14:creationId xmlns:p14="http://schemas.microsoft.com/office/powerpoint/2010/main" val="3608007084"/>
      </p:ext>
    </p:extLst>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1" name="Rectangle 3"/>
          <p:cNvSpPr>
            <a:spLocks noChangeArrowheads="1"/>
          </p:cNvSpPr>
          <p:nvPr/>
        </p:nvSpPr>
        <p:spPr bwMode="auto">
          <a:xfrm>
            <a:off x="0" y="133350"/>
            <a:ext cx="91440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0" hangingPunct="0">
              <a:lnSpc>
                <a:spcPct val="80000"/>
              </a:lnSpc>
            </a:pPr>
            <a:r>
              <a:rPr kumimoji="0" lang="en-US" sz="9000" dirty="0" smtClean="0">
                <a:solidFill>
                  <a:srgbClr val="FFFFFF"/>
                </a:solidFill>
                <a:latin typeface="Rockwell Extra Bold" panose="02060903040505020403" pitchFamily="18" charset="0"/>
                <a:ea typeface="+mn-ea"/>
              </a:rPr>
              <a:t>LUKE</a:t>
            </a:r>
          </a:p>
          <a:p>
            <a:pPr eaLnBrk="0" hangingPunct="0">
              <a:lnSpc>
                <a:spcPct val="80000"/>
              </a:lnSpc>
            </a:pPr>
            <a:r>
              <a:rPr kumimoji="0" lang="en-US" sz="9000" dirty="0" smtClean="0">
                <a:solidFill>
                  <a:srgbClr val="FFFFFF"/>
                </a:solidFill>
                <a:latin typeface="Rockwell Extra Bold" panose="02060903040505020403" pitchFamily="18" charset="0"/>
                <a:ea typeface="+mn-ea"/>
              </a:rPr>
              <a:t>MUSCAT</a:t>
            </a:r>
            <a:endParaRPr kumimoji="0" lang="en-US" sz="9000" dirty="0">
              <a:solidFill>
                <a:srgbClr val="FFFFFF"/>
              </a:solidFill>
              <a:latin typeface="Rockwell Extra Bold" panose="02060903040505020403" pitchFamily="18" charset="0"/>
              <a:ea typeface="+mn-ea"/>
            </a:endParaRPr>
          </a:p>
        </p:txBody>
      </p:sp>
      <p:sp>
        <p:nvSpPr>
          <p:cNvPr id="421897" name="Rectangle 9"/>
          <p:cNvSpPr>
            <a:spLocks noChangeArrowheads="1"/>
          </p:cNvSpPr>
          <p:nvPr/>
        </p:nvSpPr>
        <p:spPr bwMode="auto">
          <a:xfrm>
            <a:off x="0" y="3409950"/>
            <a:ext cx="9144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eaLnBrk="0" hangingPunct="0">
              <a:lnSpc>
                <a:spcPct val="80000"/>
              </a:lnSpc>
            </a:pPr>
            <a:endParaRPr kumimoji="0" lang="en-US" sz="2800" dirty="0">
              <a:solidFill>
                <a:srgbClr val="FFFFFF"/>
              </a:solidFill>
              <a:latin typeface="Rockwell Extra Bold" panose="02060903040505020403" pitchFamily="18" charset="0"/>
              <a:ea typeface="+mn-ea"/>
            </a:endParaRPr>
          </a:p>
          <a:p>
            <a:pPr algn="l" eaLnBrk="0" hangingPunct="0">
              <a:lnSpc>
                <a:spcPct val="80000"/>
              </a:lnSpc>
            </a:pPr>
            <a:r>
              <a:rPr kumimoji="0" lang="en-US" sz="2800" dirty="0" smtClean="0">
                <a:solidFill>
                  <a:srgbClr val="FFFFFF"/>
                </a:solidFill>
                <a:latin typeface="Rockwell Extra Bold" panose="02060903040505020403" pitchFamily="18" charset="0"/>
                <a:ea typeface="+mn-ea"/>
              </a:rPr>
              <a:t>Creative Director</a:t>
            </a:r>
          </a:p>
          <a:p>
            <a:pPr algn="l" eaLnBrk="0" hangingPunct="0">
              <a:lnSpc>
                <a:spcPct val="80000"/>
              </a:lnSpc>
            </a:pPr>
            <a:r>
              <a:rPr kumimoji="0" lang="en-US" sz="2800" dirty="0" err="1" smtClean="0">
                <a:solidFill>
                  <a:srgbClr val="FFFFFF"/>
                </a:solidFill>
                <a:latin typeface="Rockwell Extra Bold" panose="02060903040505020403" pitchFamily="18" charset="0"/>
                <a:ea typeface="+mn-ea"/>
              </a:rPr>
              <a:t>Prettygreat</a:t>
            </a:r>
            <a:endParaRPr kumimoji="0" lang="en-US" sz="2800" dirty="0" smtClean="0">
              <a:solidFill>
                <a:srgbClr val="FFFFFF"/>
              </a:solidFill>
              <a:latin typeface="Rockwell Extra Bold" panose="02060903040505020403" pitchFamily="18" charset="0"/>
              <a:ea typeface="+mn-ea"/>
            </a:endParaRPr>
          </a:p>
          <a:p>
            <a:pPr algn="l" eaLnBrk="0" hangingPunct="0">
              <a:lnSpc>
                <a:spcPct val="80000"/>
              </a:lnSpc>
            </a:pPr>
            <a:r>
              <a:rPr kumimoji="0" lang="en-US" sz="2800" dirty="0" smtClean="0">
                <a:solidFill>
                  <a:srgbClr val="FFFFFF"/>
                </a:solidFill>
                <a:latin typeface="Rockwell Extra Bold" panose="02060903040505020403" pitchFamily="18" charset="0"/>
                <a:ea typeface="+mn-ea"/>
              </a:rPr>
              <a:t>@</a:t>
            </a:r>
            <a:r>
              <a:rPr kumimoji="0" lang="en-US" sz="2800" dirty="0" err="1" smtClean="0">
                <a:solidFill>
                  <a:srgbClr val="FFFFFF"/>
                </a:solidFill>
                <a:latin typeface="Rockwell Extra Bold" panose="02060903040505020403" pitchFamily="18" charset="0"/>
                <a:ea typeface="+mn-ea"/>
              </a:rPr>
              <a:t>pgmuscat</a:t>
            </a:r>
            <a:endParaRPr kumimoji="0" lang="en-US" sz="2800" dirty="0">
              <a:solidFill>
                <a:srgbClr val="FFFFFF"/>
              </a:solidFill>
              <a:latin typeface="Rockwell Extra Bold" panose="02060903040505020403" pitchFamily="18" charset="0"/>
              <a:ea typeface="+mn-ea"/>
            </a:endParaRPr>
          </a:p>
        </p:txBody>
      </p:sp>
    </p:spTree>
    <p:extLst>
      <p:ext uri="{BB962C8B-B14F-4D97-AF65-F5344CB8AC3E}">
        <p14:creationId xmlns:p14="http://schemas.microsoft.com/office/powerpoint/2010/main" val="137139852"/>
      </p:ext>
    </p:extLst>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14300" y="458033"/>
            <a:ext cx="89154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9000" b="1" dirty="0" smtClean="0">
                <a:solidFill>
                  <a:srgbClr val="FFFFFF"/>
                </a:solidFill>
                <a:latin typeface="Rockwell Extra Bold" panose="02060903040505020403" pitchFamily="18" charset="0"/>
              </a:rPr>
              <a:t>EVERYTHING</a:t>
            </a:r>
          </a:p>
          <a:p>
            <a:pPr algn="ctr" eaLnBrk="1" hangingPunct="1"/>
            <a:r>
              <a:rPr kumimoji="0" lang="en-US" altLang="en-US" sz="9000" b="1" dirty="0" smtClean="0">
                <a:solidFill>
                  <a:srgbClr val="FFFFFF"/>
                </a:solidFill>
                <a:latin typeface="Rockwell Extra Bold" panose="02060903040505020403" pitchFamily="18" charset="0"/>
                <a:ea typeface="+mn-ea"/>
              </a:rPr>
              <a:t>YOU KNOW</a:t>
            </a:r>
          </a:p>
          <a:p>
            <a:pPr algn="ctr" eaLnBrk="1" hangingPunct="1"/>
            <a:r>
              <a:rPr kumimoji="0" lang="en-US" altLang="en-US" sz="9000" b="1" dirty="0" smtClean="0">
                <a:solidFill>
                  <a:srgbClr val="FFFFFF"/>
                </a:solidFill>
                <a:latin typeface="Rockwell Extra Bold" panose="02060903040505020403" pitchFamily="18" charset="0"/>
                <a:ea typeface="+mn-ea"/>
              </a:rPr>
              <a:t>IS WRONG</a:t>
            </a:r>
          </a:p>
        </p:txBody>
      </p:sp>
    </p:spTree>
    <p:extLst>
      <p:ext uri="{BB962C8B-B14F-4D97-AF65-F5344CB8AC3E}">
        <p14:creationId xmlns:p14="http://schemas.microsoft.com/office/powerpoint/2010/main" val="1231373682"/>
      </p:ext>
    </p:extLst>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14300" y="458033"/>
            <a:ext cx="89154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9000" b="1" dirty="0" smtClean="0">
                <a:solidFill>
                  <a:srgbClr val="FFFFFF"/>
                </a:solidFill>
                <a:latin typeface="Rockwell Extra Bold" panose="02060903040505020403" pitchFamily="18" charset="0"/>
              </a:rPr>
              <a:t>NO ONE </a:t>
            </a:r>
          </a:p>
          <a:p>
            <a:pPr algn="ctr" eaLnBrk="1" hangingPunct="1"/>
            <a:r>
              <a:rPr kumimoji="0" lang="en-US" altLang="en-US" sz="9000" b="1" dirty="0" smtClean="0">
                <a:solidFill>
                  <a:srgbClr val="FFFFFF"/>
                </a:solidFill>
                <a:latin typeface="Rockwell Extra Bold" panose="02060903040505020403" pitchFamily="18" charset="0"/>
                <a:ea typeface="+mn-ea"/>
              </a:rPr>
              <a:t>KNOWS</a:t>
            </a:r>
          </a:p>
          <a:p>
            <a:pPr algn="ctr" eaLnBrk="1" hangingPunct="1"/>
            <a:r>
              <a:rPr kumimoji="0" lang="en-US" altLang="en-US" sz="9000" b="1" dirty="0" smtClean="0">
                <a:solidFill>
                  <a:srgbClr val="FFFFFF"/>
                </a:solidFill>
                <a:latin typeface="Rockwell Extra Bold" panose="02060903040505020403" pitchFamily="18" charset="0"/>
                <a:ea typeface="+mn-ea"/>
              </a:rPr>
              <a:t>ANYTHING</a:t>
            </a:r>
          </a:p>
        </p:txBody>
      </p:sp>
      <p:sp>
        <p:nvSpPr>
          <p:cNvPr id="3" name="TextBox 2"/>
          <p:cNvSpPr txBox="1"/>
          <p:nvPr/>
        </p:nvSpPr>
        <p:spPr>
          <a:xfrm>
            <a:off x="129043" y="4774168"/>
            <a:ext cx="9002257" cy="369332"/>
          </a:xfrm>
          <a:prstGeom prst="rect">
            <a:avLst/>
          </a:prstGeom>
          <a:noFill/>
        </p:spPr>
        <p:txBody>
          <a:bodyPr wrap="square" rtlCol="0">
            <a:spAutoFit/>
          </a:bodyPr>
          <a:lstStyle/>
          <a:p>
            <a:pPr algn="r"/>
            <a:r>
              <a:rPr lang="en-US" sz="1800" i="1" dirty="0" smtClean="0">
                <a:solidFill>
                  <a:schemeClr val="bg1"/>
                </a:solidFill>
                <a:latin typeface="Arial Black"/>
              </a:rPr>
              <a:t>Dark musing courtesy of William Goldman</a:t>
            </a:r>
          </a:p>
        </p:txBody>
      </p:sp>
    </p:spTree>
    <p:extLst>
      <p:ext uri="{BB962C8B-B14F-4D97-AF65-F5344CB8AC3E}">
        <p14:creationId xmlns:p14="http://schemas.microsoft.com/office/powerpoint/2010/main" val="1810964040"/>
      </p:ext>
    </p:extLst>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81575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biLevel thresh="25000"/>
            <a:extLst>
              <a:ext uri="{28A0092B-C50C-407E-A947-70E740481C1C}">
                <a14:useLocalDpi xmlns:a14="http://schemas.microsoft.com/office/drawing/2010/main"/>
              </a:ext>
            </a:extLst>
          </a:blip>
          <a:stretch>
            <a:fillRect/>
          </a:stretch>
        </p:blipFill>
        <p:spPr>
          <a:xfrm>
            <a:off x="1270000" y="0"/>
            <a:ext cx="6594231" cy="5143500"/>
          </a:xfrm>
          <a:prstGeom prst="rect">
            <a:avLst/>
          </a:prstGeom>
        </p:spPr>
      </p:pic>
    </p:spTree>
    <p:extLst>
      <p:ext uri="{BB962C8B-B14F-4D97-AF65-F5344CB8AC3E}">
        <p14:creationId xmlns:p14="http://schemas.microsoft.com/office/powerpoint/2010/main" val="109268630"/>
      </p:ext>
    </p:extLst>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14300" y="458033"/>
            <a:ext cx="89154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9000" b="1" dirty="0" smtClean="0">
                <a:solidFill>
                  <a:srgbClr val="FFFFFF"/>
                </a:solidFill>
                <a:latin typeface="Rockwell Extra Bold" panose="02060903040505020403" pitchFamily="18" charset="0"/>
              </a:rPr>
              <a:t>WHAT ARE</a:t>
            </a:r>
          </a:p>
          <a:p>
            <a:pPr algn="ctr" eaLnBrk="1" hangingPunct="1"/>
            <a:r>
              <a:rPr kumimoji="0" lang="en-US" altLang="en-US" sz="9000" b="1" dirty="0" smtClean="0">
                <a:solidFill>
                  <a:srgbClr val="FFFFFF"/>
                </a:solidFill>
                <a:latin typeface="Rockwell Extra Bold" panose="02060903040505020403" pitchFamily="18" charset="0"/>
                <a:ea typeface="+mn-ea"/>
              </a:rPr>
              <a:t>YOUR</a:t>
            </a:r>
          </a:p>
          <a:p>
            <a:pPr algn="ctr" eaLnBrk="1" hangingPunct="1"/>
            <a:r>
              <a:rPr kumimoji="0" lang="en-US" altLang="en-US" sz="9000" b="1" dirty="0" smtClean="0">
                <a:solidFill>
                  <a:srgbClr val="FFFFFF"/>
                </a:solidFill>
                <a:latin typeface="Rockwell Extra Bold" panose="02060903040505020403" pitchFamily="18" charset="0"/>
                <a:ea typeface="+mn-ea"/>
              </a:rPr>
              <a:t>RULES?</a:t>
            </a:r>
          </a:p>
        </p:txBody>
      </p:sp>
    </p:spTree>
    <p:extLst>
      <p:ext uri="{BB962C8B-B14F-4D97-AF65-F5344CB8AC3E}">
        <p14:creationId xmlns:p14="http://schemas.microsoft.com/office/powerpoint/2010/main" val="3239326384"/>
      </p:ext>
    </p:extLst>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5"/>
          <p:cNvSpPr>
            <a:spLocks noChangeArrowheads="1"/>
          </p:cNvSpPr>
          <p:nvPr/>
        </p:nvSpPr>
        <p:spPr bwMode="auto">
          <a:xfrm>
            <a:off x="-53627" y="-182932"/>
            <a:ext cx="9248775" cy="1006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kumimoji="0" lang="en-US" altLang="en-US" sz="4000" dirty="0" smtClean="0">
                <a:solidFill>
                  <a:srgbClr val="FFFFFF"/>
                </a:solidFill>
                <a:latin typeface="Rockwell Extra Bold" panose="02060903040505020403" pitchFamily="18" charset="0"/>
                <a:ea typeface="+mn-ea"/>
              </a:rPr>
              <a:t>Rules   of   the   Game</a:t>
            </a:r>
          </a:p>
        </p:txBody>
      </p:sp>
      <p:sp>
        <p:nvSpPr>
          <p:cNvPr id="4099" name="Rectangle 7"/>
          <p:cNvSpPr>
            <a:spLocks noChangeArrowheads="1"/>
          </p:cNvSpPr>
          <p:nvPr/>
        </p:nvSpPr>
        <p:spPr bwMode="auto">
          <a:xfrm>
            <a:off x="-154162" y="867278"/>
            <a:ext cx="3195648" cy="382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ct val="80000"/>
              </a:lnSpc>
              <a:spcBef>
                <a:spcPct val="20000"/>
              </a:spcBef>
            </a:pPr>
            <a:r>
              <a:rPr kumimoji="0" lang="en-US" altLang="en-US" b="1" dirty="0" smtClean="0">
                <a:solidFill>
                  <a:srgbClr val="FFFFFF"/>
                </a:solidFill>
              </a:rPr>
              <a:t>Chelsea Howe</a:t>
            </a:r>
          </a:p>
          <a:p>
            <a:pPr algn="r">
              <a:lnSpc>
                <a:spcPct val="80000"/>
              </a:lnSpc>
              <a:spcBef>
                <a:spcPct val="20000"/>
              </a:spcBef>
            </a:pPr>
            <a:r>
              <a:rPr kumimoji="0" lang="en-US" altLang="en-US" sz="1700" b="1" dirty="0" smtClean="0">
                <a:solidFill>
                  <a:srgbClr val="FFFFFF"/>
                </a:solidFill>
              </a:rPr>
              <a:t>@</a:t>
            </a:r>
            <a:r>
              <a:rPr kumimoji="0" lang="en-US" altLang="en-US" sz="1700" b="1" dirty="0" err="1" smtClean="0">
                <a:solidFill>
                  <a:srgbClr val="FFFFFF"/>
                </a:solidFill>
              </a:rPr>
              <a:t>manojalpa</a:t>
            </a:r>
            <a:endParaRPr kumimoji="0" lang="en-US" altLang="en-US" sz="1700" b="1" dirty="0" smtClean="0">
              <a:solidFill>
                <a:srgbClr val="FFFFFF"/>
              </a:solidFill>
            </a:endParaRPr>
          </a:p>
          <a:p>
            <a:pPr algn="r">
              <a:lnSpc>
                <a:spcPct val="80000"/>
              </a:lnSpc>
              <a:spcBef>
                <a:spcPct val="20000"/>
              </a:spcBef>
            </a:pPr>
            <a:endParaRPr kumimoji="0" lang="en-US" altLang="en-US" sz="600" b="1" dirty="0">
              <a:solidFill>
                <a:srgbClr val="FFFFFF"/>
              </a:solidFill>
            </a:endParaRPr>
          </a:p>
          <a:p>
            <a:pPr algn="r">
              <a:lnSpc>
                <a:spcPct val="80000"/>
              </a:lnSpc>
              <a:spcBef>
                <a:spcPct val="20000"/>
              </a:spcBef>
            </a:pPr>
            <a:r>
              <a:rPr kumimoji="0" lang="en-US" altLang="en-US" b="1" dirty="0">
                <a:solidFill>
                  <a:srgbClr val="FFFFFF"/>
                </a:solidFill>
              </a:rPr>
              <a:t>Damion </a:t>
            </a:r>
            <a:r>
              <a:rPr kumimoji="0" lang="en-US" altLang="en-US" b="1" dirty="0" smtClean="0">
                <a:solidFill>
                  <a:srgbClr val="FFFFFF"/>
                </a:solidFill>
              </a:rPr>
              <a:t>Schubert</a:t>
            </a:r>
          </a:p>
          <a:p>
            <a:pPr algn="r">
              <a:lnSpc>
                <a:spcPct val="80000"/>
              </a:lnSpc>
              <a:spcBef>
                <a:spcPct val="20000"/>
              </a:spcBef>
            </a:pPr>
            <a:r>
              <a:rPr kumimoji="0" lang="en-US" altLang="en-US" sz="1700" b="1" dirty="0">
                <a:solidFill>
                  <a:srgbClr val="FFFFFF"/>
                </a:solidFill>
              </a:rPr>
              <a:t>@</a:t>
            </a:r>
            <a:r>
              <a:rPr kumimoji="0" lang="en-US" altLang="en-US" sz="1700" b="1" dirty="0" err="1">
                <a:solidFill>
                  <a:srgbClr val="FFFFFF"/>
                </a:solidFill>
              </a:rPr>
              <a:t>ZenOfDesign</a:t>
            </a:r>
            <a:endParaRPr kumimoji="0" lang="en-US" altLang="en-US" sz="1700" b="1" dirty="0">
              <a:solidFill>
                <a:srgbClr val="FFFFFF"/>
              </a:solidFill>
            </a:endParaRPr>
          </a:p>
          <a:p>
            <a:pPr algn="r">
              <a:lnSpc>
                <a:spcPct val="80000"/>
              </a:lnSpc>
              <a:spcBef>
                <a:spcPct val="20000"/>
              </a:spcBef>
            </a:pPr>
            <a:endParaRPr kumimoji="0" lang="en-US" altLang="en-US" sz="600" b="1" dirty="0">
              <a:solidFill>
                <a:srgbClr val="FFFFFF"/>
              </a:solidFill>
            </a:endParaRPr>
          </a:p>
          <a:p>
            <a:pPr algn="r">
              <a:lnSpc>
                <a:spcPct val="80000"/>
              </a:lnSpc>
              <a:spcBef>
                <a:spcPct val="20000"/>
              </a:spcBef>
            </a:pPr>
            <a:r>
              <a:rPr kumimoji="0" lang="en-US" altLang="en-US" b="1" dirty="0" smtClean="0">
                <a:solidFill>
                  <a:srgbClr val="FFFFFF"/>
                </a:solidFill>
              </a:rPr>
              <a:t>Christina Norman</a:t>
            </a:r>
            <a:endParaRPr kumimoji="0" lang="en-US" altLang="en-US" b="1" dirty="0">
              <a:solidFill>
                <a:srgbClr val="FFFFFF"/>
              </a:solidFill>
            </a:endParaRPr>
          </a:p>
          <a:p>
            <a:pPr algn="r">
              <a:lnSpc>
                <a:spcPct val="80000"/>
              </a:lnSpc>
              <a:spcBef>
                <a:spcPct val="20000"/>
              </a:spcBef>
            </a:pPr>
            <a:r>
              <a:rPr kumimoji="0" lang="en-US" altLang="en-US" sz="1700" b="1" dirty="0" smtClean="0">
                <a:solidFill>
                  <a:srgbClr val="FFFFFF"/>
                </a:solidFill>
              </a:rPr>
              <a:t>@truffle</a:t>
            </a:r>
            <a:endParaRPr kumimoji="0" lang="en-US" altLang="en-US" sz="1700" b="1" dirty="0">
              <a:solidFill>
                <a:srgbClr val="FFFFFF"/>
              </a:solidFill>
            </a:endParaRPr>
          </a:p>
          <a:p>
            <a:pPr algn="r">
              <a:lnSpc>
                <a:spcPct val="80000"/>
              </a:lnSpc>
              <a:spcBef>
                <a:spcPct val="20000"/>
              </a:spcBef>
            </a:pPr>
            <a:endParaRPr kumimoji="0" lang="en-US" altLang="en-US" sz="600" b="1" dirty="0">
              <a:solidFill>
                <a:srgbClr val="FFFFFF"/>
              </a:solidFill>
            </a:endParaRPr>
          </a:p>
          <a:p>
            <a:pPr algn="r">
              <a:lnSpc>
                <a:spcPct val="80000"/>
              </a:lnSpc>
              <a:spcBef>
                <a:spcPct val="20000"/>
              </a:spcBef>
            </a:pPr>
            <a:r>
              <a:rPr kumimoji="0" lang="en-US" altLang="en-US" b="1" dirty="0">
                <a:solidFill>
                  <a:srgbClr val="FFFFFF"/>
                </a:solidFill>
              </a:rPr>
              <a:t>Hal </a:t>
            </a:r>
            <a:r>
              <a:rPr kumimoji="0" lang="en-US" altLang="en-US" b="1" dirty="0" err="1">
                <a:solidFill>
                  <a:srgbClr val="FFFFFF"/>
                </a:solidFill>
              </a:rPr>
              <a:t>Barwood</a:t>
            </a:r>
            <a:endParaRPr kumimoji="0" lang="en-US" altLang="en-US" b="1" dirty="0">
              <a:solidFill>
                <a:srgbClr val="FFFFFF"/>
              </a:solidFill>
            </a:endParaRPr>
          </a:p>
          <a:p>
            <a:pPr algn="r">
              <a:lnSpc>
                <a:spcPct val="80000"/>
              </a:lnSpc>
              <a:spcBef>
                <a:spcPct val="20000"/>
              </a:spcBef>
            </a:pPr>
            <a:r>
              <a:rPr kumimoji="0" lang="en-US" altLang="en-US" sz="1700" b="1" dirty="0" smtClean="0">
                <a:solidFill>
                  <a:srgbClr val="FFFFFF"/>
                </a:solidFill>
              </a:rPr>
              <a:t>www.finitearts.com</a:t>
            </a:r>
          </a:p>
          <a:p>
            <a:pPr algn="r">
              <a:lnSpc>
                <a:spcPct val="80000"/>
              </a:lnSpc>
              <a:spcBef>
                <a:spcPct val="20000"/>
              </a:spcBef>
            </a:pPr>
            <a:endParaRPr kumimoji="0" lang="en-US" altLang="en-US" sz="600" b="1" dirty="0">
              <a:solidFill>
                <a:srgbClr val="FFFFFF"/>
              </a:solidFill>
            </a:endParaRPr>
          </a:p>
          <a:p>
            <a:pPr algn="r">
              <a:lnSpc>
                <a:spcPct val="80000"/>
              </a:lnSpc>
              <a:spcBef>
                <a:spcPct val="20000"/>
              </a:spcBef>
            </a:pPr>
            <a:r>
              <a:rPr kumimoji="0" lang="en-US" altLang="en-US" b="1" dirty="0" smtClean="0">
                <a:solidFill>
                  <a:srgbClr val="FFFFFF"/>
                </a:solidFill>
              </a:rPr>
              <a:t>Luke Muscat</a:t>
            </a:r>
            <a:endParaRPr kumimoji="0" lang="en-US" altLang="en-US" b="1" dirty="0">
              <a:solidFill>
                <a:srgbClr val="FFFFFF"/>
              </a:solidFill>
            </a:endParaRPr>
          </a:p>
          <a:p>
            <a:pPr algn="r">
              <a:lnSpc>
                <a:spcPct val="80000"/>
              </a:lnSpc>
              <a:spcBef>
                <a:spcPct val="20000"/>
              </a:spcBef>
            </a:pPr>
            <a:r>
              <a:rPr kumimoji="0" lang="en-US" altLang="en-US" sz="1700" b="1" dirty="0" smtClean="0">
                <a:solidFill>
                  <a:srgbClr val="FFFFFF"/>
                </a:solidFill>
                <a:ea typeface="+mn-ea"/>
              </a:rPr>
              <a:t>@</a:t>
            </a:r>
            <a:r>
              <a:rPr kumimoji="0" lang="en-US" altLang="en-US" sz="1700" b="1" dirty="0" err="1" smtClean="0">
                <a:solidFill>
                  <a:srgbClr val="FFFFFF"/>
                </a:solidFill>
                <a:ea typeface="+mn-ea"/>
              </a:rPr>
              <a:t>pgmuscat</a:t>
            </a:r>
            <a:endParaRPr kumimoji="0" lang="en-US" altLang="en-US" sz="1700" b="1" dirty="0" smtClean="0">
              <a:solidFill>
                <a:srgbClr val="FFFFFF"/>
              </a:solidFill>
              <a:ea typeface="+mn-ea"/>
            </a:endParaRPr>
          </a:p>
          <a:p>
            <a:pPr algn="r">
              <a:lnSpc>
                <a:spcPct val="80000"/>
              </a:lnSpc>
              <a:spcBef>
                <a:spcPct val="20000"/>
              </a:spcBef>
            </a:pPr>
            <a:endParaRPr kumimoji="0" lang="en-US" altLang="en-US" sz="600" b="1" dirty="0" smtClean="0">
              <a:solidFill>
                <a:srgbClr val="FFFFFF"/>
              </a:solidFill>
              <a:ea typeface="+mn-ea"/>
            </a:endParaRPr>
          </a:p>
          <a:p>
            <a:pPr algn="r">
              <a:lnSpc>
                <a:spcPct val="80000"/>
              </a:lnSpc>
              <a:spcBef>
                <a:spcPct val="20000"/>
              </a:spcBef>
            </a:pPr>
            <a:endParaRPr kumimoji="0" lang="en-US" altLang="en-US" sz="1700" b="1" dirty="0" smtClean="0">
              <a:solidFill>
                <a:srgbClr val="FFFFFF"/>
              </a:solidFill>
              <a:ea typeface="+mn-ea"/>
            </a:endParaRPr>
          </a:p>
          <a:p>
            <a:pPr algn="r">
              <a:lnSpc>
                <a:spcPct val="80000"/>
              </a:lnSpc>
              <a:spcBef>
                <a:spcPct val="20000"/>
              </a:spcBef>
            </a:pPr>
            <a:endParaRPr kumimoji="0" lang="en-US" altLang="en-US" sz="1000" b="1" dirty="0" smtClean="0">
              <a:solidFill>
                <a:srgbClr val="FFFFFF"/>
              </a:solidFill>
              <a:ea typeface="+mn-ea"/>
            </a:endParaRPr>
          </a:p>
          <a:p>
            <a:pPr algn="r">
              <a:lnSpc>
                <a:spcPct val="80000"/>
              </a:lnSpc>
              <a:spcBef>
                <a:spcPct val="20000"/>
              </a:spcBef>
            </a:pPr>
            <a:endParaRPr kumimoji="0" lang="en-US" altLang="en-US" sz="1800" b="1" dirty="0" smtClean="0">
              <a:solidFill>
                <a:srgbClr val="FFFFFF"/>
              </a:solidFill>
              <a:ea typeface="+mn-ea"/>
            </a:endParaRPr>
          </a:p>
          <a:p>
            <a:pPr algn="r">
              <a:lnSpc>
                <a:spcPct val="80000"/>
              </a:lnSpc>
              <a:spcBef>
                <a:spcPct val="20000"/>
              </a:spcBef>
            </a:pPr>
            <a:endParaRPr kumimoji="0" lang="en-US" altLang="en-US" sz="1800" b="1" dirty="0" smtClean="0">
              <a:solidFill>
                <a:srgbClr val="FFFFFF"/>
              </a:solidFill>
              <a:ea typeface="+mn-ea"/>
            </a:endParaRPr>
          </a:p>
          <a:p>
            <a:pPr>
              <a:lnSpc>
                <a:spcPct val="80000"/>
              </a:lnSpc>
              <a:spcBef>
                <a:spcPct val="20000"/>
              </a:spcBef>
              <a:buFontTx/>
              <a:buChar char="•"/>
            </a:pPr>
            <a:endParaRPr kumimoji="0" lang="en-US" altLang="en-US" sz="1800" b="1" dirty="0" smtClean="0">
              <a:solidFill>
                <a:srgbClr val="FFFFFF"/>
              </a:solidFill>
              <a:ea typeface="+mn-ea"/>
            </a:endParaRPr>
          </a:p>
          <a:p>
            <a:pPr>
              <a:lnSpc>
                <a:spcPct val="80000"/>
              </a:lnSpc>
              <a:spcBef>
                <a:spcPct val="20000"/>
              </a:spcBef>
              <a:buFontTx/>
              <a:buChar char="•"/>
            </a:pPr>
            <a:endParaRPr kumimoji="0" lang="en-US" altLang="en-US" sz="1800" b="1" dirty="0" smtClean="0">
              <a:solidFill>
                <a:srgbClr val="FFFFFF"/>
              </a:solidFill>
              <a:ea typeface="+mn-ea"/>
            </a:endParaRPr>
          </a:p>
          <a:p>
            <a:pPr>
              <a:lnSpc>
                <a:spcPct val="80000"/>
              </a:lnSpc>
              <a:spcBef>
                <a:spcPct val="20000"/>
              </a:spcBef>
              <a:buFontTx/>
              <a:buChar char="•"/>
            </a:pPr>
            <a:endParaRPr kumimoji="0" lang="en-US" altLang="en-US" sz="1800" b="1" dirty="0" smtClean="0">
              <a:solidFill>
                <a:srgbClr val="FFFFFF"/>
              </a:solidFill>
              <a:ea typeface="+mn-ea"/>
            </a:endParaRPr>
          </a:p>
        </p:txBody>
      </p:sp>
      <p:sp>
        <p:nvSpPr>
          <p:cNvPr id="4102" name="Rectangle 17"/>
          <p:cNvSpPr>
            <a:spLocks noChangeArrowheads="1"/>
          </p:cNvSpPr>
          <p:nvPr/>
        </p:nvSpPr>
        <p:spPr bwMode="auto">
          <a:xfrm>
            <a:off x="38089" y="490286"/>
            <a:ext cx="9105911" cy="409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spcBef>
                <a:spcPct val="20000"/>
              </a:spcBef>
            </a:pPr>
            <a:r>
              <a:rPr kumimoji="0" lang="en-US" altLang="en-US" sz="1200" b="1" i="1" dirty="0">
                <a:solidFill>
                  <a:srgbClr val="FFFFFF"/>
                </a:solidFill>
              </a:rPr>
              <a:t>With your </a:t>
            </a:r>
            <a:r>
              <a:rPr kumimoji="0" lang="en-US" altLang="en-US" sz="1200" b="1" i="1" dirty="0" smtClean="0">
                <a:solidFill>
                  <a:srgbClr val="FFFFFF"/>
                </a:solidFill>
              </a:rPr>
              <a:t>host  </a:t>
            </a:r>
            <a:r>
              <a:rPr kumimoji="0" lang="en-US" altLang="en-US" b="1" dirty="0" smtClean="0">
                <a:solidFill>
                  <a:srgbClr val="FFFFFF"/>
                </a:solidFill>
                <a:ea typeface="+mn-ea"/>
              </a:rPr>
              <a:t>Richard Rouse III  </a:t>
            </a:r>
            <a:r>
              <a:rPr kumimoji="0" lang="en-US" altLang="en-US" sz="2200" b="1" dirty="0" smtClean="0">
                <a:solidFill>
                  <a:srgbClr val="FFFFFF"/>
                </a:solidFill>
                <a:ea typeface="+mn-ea"/>
              </a:rPr>
              <a:t>@</a:t>
            </a:r>
            <a:r>
              <a:rPr kumimoji="0" lang="en-US" altLang="en-US" sz="2200" b="1" dirty="0" err="1" smtClean="0">
                <a:solidFill>
                  <a:srgbClr val="FFFFFF"/>
                </a:solidFill>
                <a:ea typeface="+mn-ea"/>
              </a:rPr>
              <a:t>richardrouseiii</a:t>
            </a:r>
            <a:endParaRPr kumimoji="0" lang="en-US" altLang="en-US" sz="2200" b="1" dirty="0" smtClean="0">
              <a:solidFill>
                <a:srgbClr val="FFFFFF"/>
              </a:solidFill>
              <a:ea typeface="+mn-ea"/>
            </a:endParaRPr>
          </a:p>
          <a:p>
            <a:pPr algn="ctr">
              <a:lnSpc>
                <a:spcPct val="80000"/>
              </a:lnSpc>
              <a:spcBef>
                <a:spcPct val="20000"/>
              </a:spcBef>
            </a:pPr>
            <a:endParaRPr kumimoji="0" lang="en-US" altLang="en-US" sz="1700" b="1" dirty="0" smtClean="0">
              <a:solidFill>
                <a:srgbClr val="FFFFFF"/>
              </a:solidFill>
              <a:ea typeface="+mn-ea"/>
            </a:endParaRPr>
          </a:p>
          <a:p>
            <a:pPr algn="ctr">
              <a:lnSpc>
                <a:spcPct val="80000"/>
              </a:lnSpc>
              <a:spcBef>
                <a:spcPct val="20000"/>
              </a:spcBef>
            </a:pPr>
            <a:endParaRPr kumimoji="0" lang="en-US" altLang="en-US" sz="1700" b="1" dirty="0" smtClean="0">
              <a:solidFill>
                <a:srgbClr val="FFFFFF"/>
              </a:solidFill>
              <a:ea typeface="+mn-ea"/>
            </a:endParaRPr>
          </a:p>
        </p:txBody>
      </p:sp>
      <p:sp>
        <p:nvSpPr>
          <p:cNvPr id="8" name="Rectangle 7"/>
          <p:cNvSpPr>
            <a:spLocks noChangeArrowheads="1"/>
          </p:cNvSpPr>
          <p:nvPr/>
        </p:nvSpPr>
        <p:spPr bwMode="auto">
          <a:xfrm>
            <a:off x="3041486" y="962025"/>
            <a:ext cx="5181600" cy="368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spcBef>
                <a:spcPct val="20000"/>
              </a:spcBef>
            </a:pPr>
            <a:r>
              <a:rPr kumimoji="0" lang="en-US" altLang="en-US" b="1" dirty="0" smtClean="0">
                <a:solidFill>
                  <a:srgbClr val="FFFFFF"/>
                </a:solidFill>
              </a:rPr>
              <a:t>“Design by Fractal”</a:t>
            </a:r>
            <a:endParaRPr kumimoji="0" lang="en-US" altLang="en-US" b="1" dirty="0">
              <a:solidFill>
                <a:srgbClr val="FFFFFF"/>
              </a:solidFill>
            </a:endParaRPr>
          </a:p>
          <a:p>
            <a:pPr>
              <a:lnSpc>
                <a:spcPct val="80000"/>
              </a:lnSpc>
              <a:spcBef>
                <a:spcPct val="20000"/>
              </a:spcBef>
            </a:pPr>
            <a:endParaRPr kumimoji="0" lang="en-US" altLang="en-US" sz="1700" b="1" dirty="0" smtClean="0">
              <a:solidFill>
                <a:srgbClr val="FFFFFF"/>
              </a:solidFill>
            </a:endParaRPr>
          </a:p>
          <a:p>
            <a:pPr>
              <a:lnSpc>
                <a:spcPct val="80000"/>
              </a:lnSpc>
              <a:spcBef>
                <a:spcPct val="20000"/>
              </a:spcBef>
            </a:pPr>
            <a:endParaRPr kumimoji="0" lang="en-US" altLang="en-US" sz="600" b="1" dirty="0">
              <a:solidFill>
                <a:srgbClr val="FFFFFF"/>
              </a:solidFill>
            </a:endParaRPr>
          </a:p>
          <a:p>
            <a:pPr>
              <a:lnSpc>
                <a:spcPct val="80000"/>
              </a:lnSpc>
              <a:spcBef>
                <a:spcPct val="20000"/>
              </a:spcBef>
            </a:pPr>
            <a:r>
              <a:rPr kumimoji="0" lang="en-US" altLang="en-US" b="1" dirty="0">
                <a:solidFill>
                  <a:srgbClr val="FFFFFF"/>
                </a:solidFill>
              </a:rPr>
              <a:t>“Free is the Default”</a:t>
            </a:r>
          </a:p>
          <a:p>
            <a:pPr>
              <a:lnSpc>
                <a:spcPct val="80000"/>
              </a:lnSpc>
              <a:spcBef>
                <a:spcPct val="20000"/>
              </a:spcBef>
            </a:pPr>
            <a:endParaRPr kumimoji="0" lang="en-US" altLang="en-US" sz="1700" b="1" dirty="0">
              <a:solidFill>
                <a:srgbClr val="FFFFFF"/>
              </a:solidFill>
            </a:endParaRPr>
          </a:p>
          <a:p>
            <a:pPr>
              <a:lnSpc>
                <a:spcPct val="80000"/>
              </a:lnSpc>
              <a:spcBef>
                <a:spcPct val="20000"/>
              </a:spcBef>
            </a:pPr>
            <a:endParaRPr kumimoji="0" lang="en-US" altLang="en-US" sz="600" b="1" dirty="0">
              <a:solidFill>
                <a:srgbClr val="FFFFFF"/>
              </a:solidFill>
            </a:endParaRPr>
          </a:p>
          <a:p>
            <a:pPr>
              <a:lnSpc>
                <a:spcPct val="80000"/>
              </a:lnSpc>
              <a:spcBef>
                <a:spcPct val="20000"/>
              </a:spcBef>
            </a:pPr>
            <a:r>
              <a:rPr kumimoji="0" lang="en-US" altLang="en-US" b="1" dirty="0" smtClean="0">
                <a:solidFill>
                  <a:srgbClr val="FFFFFF"/>
                </a:solidFill>
              </a:rPr>
              <a:t>“Embrace Radical Constraints”</a:t>
            </a:r>
            <a:endParaRPr kumimoji="0" lang="en-US" altLang="en-US" b="1" dirty="0">
              <a:solidFill>
                <a:srgbClr val="FFFFFF"/>
              </a:solidFill>
            </a:endParaRPr>
          </a:p>
          <a:p>
            <a:pPr>
              <a:lnSpc>
                <a:spcPct val="80000"/>
              </a:lnSpc>
              <a:spcBef>
                <a:spcPct val="20000"/>
              </a:spcBef>
            </a:pPr>
            <a:endParaRPr kumimoji="0" lang="en-US" altLang="en-US" sz="1700" b="1" dirty="0" smtClean="0">
              <a:solidFill>
                <a:srgbClr val="FFFFFF"/>
              </a:solidFill>
            </a:endParaRPr>
          </a:p>
          <a:p>
            <a:pPr>
              <a:lnSpc>
                <a:spcPct val="80000"/>
              </a:lnSpc>
              <a:spcBef>
                <a:spcPct val="20000"/>
              </a:spcBef>
            </a:pPr>
            <a:endParaRPr kumimoji="0" lang="en-US" altLang="en-US" sz="600" b="1" dirty="0" smtClean="0">
              <a:solidFill>
                <a:srgbClr val="FFFFFF"/>
              </a:solidFill>
            </a:endParaRPr>
          </a:p>
          <a:p>
            <a:pPr>
              <a:lnSpc>
                <a:spcPct val="80000"/>
              </a:lnSpc>
              <a:spcBef>
                <a:spcPct val="20000"/>
              </a:spcBef>
            </a:pPr>
            <a:r>
              <a:rPr kumimoji="0" lang="en-US" altLang="en-US" b="1" dirty="0">
                <a:solidFill>
                  <a:srgbClr val="FFFFFF"/>
                </a:solidFill>
              </a:rPr>
              <a:t>“Personify Problems”</a:t>
            </a:r>
          </a:p>
          <a:p>
            <a:pPr>
              <a:lnSpc>
                <a:spcPct val="80000"/>
              </a:lnSpc>
              <a:spcBef>
                <a:spcPct val="20000"/>
              </a:spcBef>
            </a:pPr>
            <a:endParaRPr kumimoji="0" lang="en-US" altLang="en-US" sz="1700" b="1" dirty="0">
              <a:solidFill>
                <a:srgbClr val="FFFFFF"/>
              </a:solidFill>
            </a:endParaRPr>
          </a:p>
          <a:p>
            <a:pPr>
              <a:lnSpc>
                <a:spcPct val="80000"/>
              </a:lnSpc>
              <a:spcBef>
                <a:spcPct val="20000"/>
              </a:spcBef>
            </a:pPr>
            <a:endParaRPr kumimoji="0" lang="en-US" altLang="en-US" sz="600" b="1" dirty="0" smtClean="0">
              <a:solidFill>
                <a:srgbClr val="FFFFFF"/>
              </a:solidFill>
            </a:endParaRPr>
          </a:p>
          <a:p>
            <a:pPr>
              <a:lnSpc>
                <a:spcPct val="80000"/>
              </a:lnSpc>
              <a:spcBef>
                <a:spcPct val="20000"/>
              </a:spcBef>
            </a:pPr>
            <a:r>
              <a:rPr kumimoji="0" lang="en-US" altLang="en-US" b="1" dirty="0" smtClean="0">
                <a:solidFill>
                  <a:srgbClr val="FFFFFF"/>
                </a:solidFill>
              </a:rPr>
              <a:t> </a:t>
            </a:r>
          </a:p>
          <a:p>
            <a:pPr>
              <a:lnSpc>
                <a:spcPct val="80000"/>
              </a:lnSpc>
              <a:spcBef>
                <a:spcPct val="20000"/>
              </a:spcBef>
            </a:pPr>
            <a:endParaRPr kumimoji="0" lang="en-US" altLang="en-US" sz="1700" b="1" dirty="0">
              <a:solidFill>
                <a:srgbClr val="FFFFFF"/>
              </a:solidFill>
            </a:endParaRPr>
          </a:p>
          <a:p>
            <a:pPr>
              <a:lnSpc>
                <a:spcPct val="80000"/>
              </a:lnSpc>
              <a:spcBef>
                <a:spcPct val="20000"/>
              </a:spcBef>
            </a:pPr>
            <a:endParaRPr kumimoji="0" lang="en-US" altLang="en-US" sz="1700" b="1" dirty="0" smtClean="0">
              <a:solidFill>
                <a:srgbClr val="FFFFFF"/>
              </a:solidFill>
            </a:endParaRPr>
          </a:p>
          <a:p>
            <a:pPr>
              <a:lnSpc>
                <a:spcPct val="80000"/>
              </a:lnSpc>
              <a:spcBef>
                <a:spcPct val="20000"/>
              </a:spcBef>
            </a:pPr>
            <a:endParaRPr kumimoji="0" lang="en-US" altLang="en-US" sz="1700" b="1" dirty="0">
              <a:solidFill>
                <a:srgbClr val="FFFFFF"/>
              </a:solidFill>
            </a:endParaRPr>
          </a:p>
          <a:p>
            <a:pPr>
              <a:lnSpc>
                <a:spcPct val="80000"/>
              </a:lnSpc>
              <a:spcBef>
                <a:spcPct val="20000"/>
              </a:spcBef>
            </a:pPr>
            <a:endParaRPr kumimoji="0" lang="en-US" altLang="en-US" sz="1700" b="1" dirty="0">
              <a:solidFill>
                <a:srgbClr val="FFFFFF"/>
              </a:solidFill>
            </a:endParaRPr>
          </a:p>
        </p:txBody>
      </p:sp>
      <p:sp>
        <p:nvSpPr>
          <p:cNvPr id="7" name="Rectangle 6"/>
          <p:cNvSpPr>
            <a:spLocks noChangeArrowheads="1"/>
          </p:cNvSpPr>
          <p:nvPr/>
        </p:nvSpPr>
        <p:spPr bwMode="auto">
          <a:xfrm>
            <a:off x="3034112" y="3848100"/>
            <a:ext cx="6377817" cy="368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spcBef>
                <a:spcPct val="20000"/>
              </a:spcBef>
            </a:pPr>
            <a:r>
              <a:rPr kumimoji="0" lang="en-US" altLang="en-US" b="1" dirty="0" smtClean="0">
                <a:solidFill>
                  <a:srgbClr val="FFFFFF"/>
                </a:solidFill>
              </a:rPr>
              <a:t>“Forget Rules, Make Goals Your King”</a:t>
            </a:r>
          </a:p>
        </p:txBody>
      </p:sp>
      <p:sp>
        <p:nvSpPr>
          <p:cNvPr id="9" name="TextBox 8"/>
          <p:cNvSpPr txBox="1"/>
          <p:nvPr/>
        </p:nvSpPr>
        <p:spPr>
          <a:xfrm>
            <a:off x="44352" y="4310815"/>
            <a:ext cx="9002257" cy="523220"/>
          </a:xfrm>
          <a:prstGeom prst="rect">
            <a:avLst/>
          </a:prstGeom>
          <a:noFill/>
        </p:spPr>
        <p:txBody>
          <a:bodyPr wrap="square" rtlCol="0">
            <a:spAutoFit/>
          </a:bodyPr>
          <a:lstStyle/>
          <a:p>
            <a:pPr algn="ctr"/>
            <a:r>
              <a:rPr lang="en-US" sz="2800" dirty="0" smtClean="0">
                <a:solidFill>
                  <a:schemeClr val="bg1"/>
                </a:solidFill>
                <a:latin typeface="Arial Black"/>
              </a:rPr>
              <a:t>Slides at: www.paranoidproductions.com</a:t>
            </a:r>
          </a:p>
        </p:txBody>
      </p:sp>
      <p:cxnSp>
        <p:nvCxnSpPr>
          <p:cNvPr id="3" name="Straight Connector 2"/>
          <p:cNvCxnSpPr/>
          <p:nvPr/>
        </p:nvCxnSpPr>
        <p:spPr>
          <a:xfrm>
            <a:off x="116304" y="867278"/>
            <a:ext cx="889420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23655" y="4383007"/>
            <a:ext cx="889420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9630" y="4788259"/>
            <a:ext cx="9002257" cy="400110"/>
          </a:xfrm>
          <a:prstGeom prst="rect">
            <a:avLst/>
          </a:prstGeom>
          <a:noFill/>
        </p:spPr>
        <p:txBody>
          <a:bodyPr wrap="square" rtlCol="0">
            <a:spAutoFit/>
          </a:bodyPr>
          <a:lstStyle/>
          <a:p>
            <a:pPr algn="ctr"/>
            <a:r>
              <a:rPr lang="en-US" sz="2000" dirty="0" smtClean="0">
                <a:solidFill>
                  <a:schemeClr val="bg1"/>
                </a:solidFill>
                <a:latin typeface="Arial Black"/>
              </a:rPr>
              <a:t>Much thanks to Amy </a:t>
            </a:r>
            <a:r>
              <a:rPr lang="en-US" sz="2000" dirty="0" err="1" smtClean="0">
                <a:solidFill>
                  <a:schemeClr val="bg1"/>
                </a:solidFill>
                <a:latin typeface="Arial Black"/>
              </a:rPr>
              <a:t>Hennig</a:t>
            </a:r>
            <a:r>
              <a:rPr lang="en-US" sz="2000" dirty="0" smtClean="0">
                <a:solidFill>
                  <a:schemeClr val="bg1"/>
                </a:solidFill>
                <a:latin typeface="Arial Black"/>
              </a:rPr>
              <a:t> &amp; Soren Johnson</a:t>
            </a:r>
          </a:p>
        </p:txBody>
      </p:sp>
    </p:spTree>
    <p:extLst>
      <p:ext uri="{BB962C8B-B14F-4D97-AF65-F5344CB8AC3E}">
        <p14:creationId xmlns:p14="http://schemas.microsoft.com/office/powerpoint/2010/main" val="19363046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nwaysBreeder.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09550"/>
            <a:ext cx="9144000" cy="4632317"/>
          </a:xfrm>
          <a:prstGeom prst="rect">
            <a:avLst/>
          </a:prstGeom>
        </p:spPr>
      </p:pic>
    </p:spTree>
    <p:extLst>
      <p:ext uri="{BB962C8B-B14F-4D97-AF65-F5344CB8AC3E}">
        <p14:creationId xmlns:p14="http://schemas.microsoft.com/office/powerpoint/2010/main" val="40728797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actal.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0" y="-19050"/>
            <a:ext cx="7620000" cy="5080000"/>
          </a:xfrm>
          <a:prstGeom prst="rect">
            <a:avLst/>
          </a:prstGeom>
        </p:spPr>
      </p:pic>
    </p:spTree>
    <p:extLst>
      <p:ext uri="{BB962C8B-B14F-4D97-AF65-F5344CB8AC3E}">
        <p14:creationId xmlns:p14="http://schemas.microsoft.com/office/powerpoint/2010/main" val="19877663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52400" y="1157228"/>
            <a:ext cx="89154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6000" b="1" dirty="0" smtClean="0">
                <a:solidFill>
                  <a:srgbClr val="FFFFFF"/>
                </a:solidFill>
              </a:rPr>
              <a:t>One algorithm.</a:t>
            </a:r>
          </a:p>
          <a:p>
            <a:pPr algn="ctr" eaLnBrk="1" hangingPunct="1"/>
            <a:r>
              <a:rPr kumimoji="0" lang="en-US" altLang="en-US" sz="6000" b="1" dirty="0" smtClean="0">
                <a:solidFill>
                  <a:srgbClr val="FFFFFF"/>
                </a:solidFill>
                <a:ea typeface="+mn-ea"/>
              </a:rPr>
              <a:t>Infinite fractal.</a:t>
            </a:r>
            <a:endParaRPr kumimoji="0" lang="en-US" altLang="en-US" b="1" dirty="0" smtClean="0">
              <a:solidFill>
                <a:srgbClr val="FFFFFF"/>
              </a:solidFill>
              <a:ea typeface="+mn-ea"/>
            </a:endParaRPr>
          </a:p>
        </p:txBody>
      </p:sp>
      <p:pic>
        <p:nvPicPr>
          <p:cNvPr id="2" name="Picture 1" descr="proxy-url=http%3A%2F%2F4.bp.blogspot.com%2F-f8Cpmvo1KwY%2FVOttsX2oZgI%2FAAAAAAAAAwc%2F5CEnkHEJwWA%2Fs1600%2FScreen%252BShot%252B2015-02-23%252Bat%252B10.12.32%252BAM.png&amp;container=blogger&amp;gadget=a&amp;rewriteMime=image%2F-.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2900" y="895350"/>
            <a:ext cx="8458200" cy="2743200"/>
          </a:xfrm>
          <a:prstGeom prst="rect">
            <a:avLst/>
          </a:prstGeom>
        </p:spPr>
      </p:pic>
    </p:spTree>
    <p:extLst>
      <p:ext uri="{BB962C8B-B14F-4D97-AF65-F5344CB8AC3E}">
        <p14:creationId xmlns:p14="http://schemas.microsoft.com/office/powerpoint/2010/main" val="41493659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52400" y="1157228"/>
            <a:ext cx="89154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6000" b="1" dirty="0" smtClean="0">
                <a:solidFill>
                  <a:srgbClr val="FFFFFF"/>
                </a:solidFill>
              </a:rPr>
              <a:t>Game = Fractal</a:t>
            </a:r>
          </a:p>
        </p:txBody>
      </p:sp>
    </p:spTree>
    <p:extLst>
      <p:ext uri="{BB962C8B-B14F-4D97-AF65-F5344CB8AC3E}">
        <p14:creationId xmlns:p14="http://schemas.microsoft.com/office/powerpoint/2010/main" val="35026764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52400" y="1157228"/>
            <a:ext cx="89154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6000" b="1" dirty="0">
                <a:solidFill>
                  <a:srgbClr val="FFFFFF"/>
                </a:solidFill>
              </a:rPr>
              <a:t>Game = </a:t>
            </a:r>
            <a:r>
              <a:rPr lang="en-US" sz="6000" b="1" dirty="0" smtClean="0">
                <a:solidFill>
                  <a:srgbClr val="FFFFFF"/>
                </a:solidFill>
              </a:rPr>
              <a:t>Fractal</a:t>
            </a:r>
          </a:p>
          <a:p>
            <a:pPr algn="ctr" eaLnBrk="1" hangingPunct="1"/>
            <a:r>
              <a:rPr lang="en-US" sz="6000" b="1" dirty="0" smtClean="0">
                <a:solidFill>
                  <a:srgbClr val="FFFFFF"/>
                </a:solidFill>
              </a:rPr>
              <a:t>     Vision = Algorithm</a:t>
            </a:r>
            <a:endParaRPr kumimoji="0" lang="en-US" altLang="en-US" b="1" dirty="0" smtClean="0">
              <a:solidFill>
                <a:srgbClr val="FFFFFF"/>
              </a:solidFill>
              <a:ea typeface="+mn-ea"/>
            </a:endParaRPr>
          </a:p>
        </p:txBody>
      </p:sp>
    </p:spTree>
    <p:extLst>
      <p:ext uri="{BB962C8B-B14F-4D97-AF65-F5344CB8AC3E}">
        <p14:creationId xmlns:p14="http://schemas.microsoft.com/office/powerpoint/2010/main" val="4088276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1809750"/>
            <a:ext cx="91249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8800" b="1" dirty="0" smtClean="0">
                <a:solidFill>
                  <a:srgbClr val="FFFFFF"/>
                </a:solidFill>
                <a:latin typeface="Rockwell Extra Bold" panose="02060903040505020403" pitchFamily="18" charset="0"/>
              </a:rPr>
              <a:t>Why Rules?</a:t>
            </a:r>
            <a:endParaRPr kumimoji="0" lang="en-US" altLang="en-US" sz="8800" b="1" dirty="0" smtClean="0">
              <a:solidFill>
                <a:srgbClr val="FFFFFF"/>
              </a:solidFill>
              <a:latin typeface="Rockwell Extra Bold" panose="02060903040505020403" pitchFamily="18" charset="0"/>
              <a:ea typeface="+mn-ea"/>
            </a:endParaRPr>
          </a:p>
        </p:txBody>
      </p:sp>
    </p:spTree>
    <p:extLst>
      <p:ext uri="{BB962C8B-B14F-4D97-AF65-F5344CB8AC3E}">
        <p14:creationId xmlns:p14="http://schemas.microsoft.com/office/powerpoint/2010/main" val="19735815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52400" y="1157228"/>
            <a:ext cx="8915400"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6000" b="1" dirty="0">
                <a:solidFill>
                  <a:srgbClr val="FFFFFF"/>
                </a:solidFill>
              </a:rPr>
              <a:t>Game = Fractal</a:t>
            </a:r>
          </a:p>
          <a:p>
            <a:pPr algn="ctr" eaLnBrk="1" hangingPunct="1"/>
            <a:r>
              <a:rPr lang="en-US" sz="6000" b="1" dirty="0">
                <a:solidFill>
                  <a:srgbClr val="FFFFFF"/>
                </a:solidFill>
              </a:rPr>
              <a:t>     Vision = </a:t>
            </a:r>
            <a:r>
              <a:rPr lang="en-US" sz="6000" b="1" dirty="0" smtClean="0">
                <a:solidFill>
                  <a:srgbClr val="FFFFFF"/>
                </a:solidFill>
              </a:rPr>
              <a:t>Algorithm</a:t>
            </a:r>
          </a:p>
          <a:p>
            <a:pPr algn="ctr" eaLnBrk="1" hangingPunct="1"/>
            <a:r>
              <a:rPr lang="en-US" sz="6000" b="1" dirty="0" smtClean="0">
                <a:solidFill>
                  <a:srgbClr val="FFFFFF"/>
                </a:solidFill>
              </a:rPr>
              <a:t>    Pillars = Variables</a:t>
            </a:r>
          </a:p>
        </p:txBody>
      </p:sp>
    </p:spTree>
    <p:extLst>
      <p:ext uri="{BB962C8B-B14F-4D97-AF65-F5344CB8AC3E}">
        <p14:creationId xmlns:p14="http://schemas.microsoft.com/office/powerpoint/2010/main" val="10965840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52400" y="1157228"/>
            <a:ext cx="89154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6000" b="1" dirty="0" smtClean="0">
                <a:solidFill>
                  <a:srgbClr val="FFFFFF"/>
                </a:solidFill>
              </a:rPr>
              <a:t>Fractals in Practice</a:t>
            </a:r>
          </a:p>
        </p:txBody>
      </p:sp>
    </p:spTree>
    <p:extLst>
      <p:ext uri="{BB962C8B-B14F-4D97-AF65-F5344CB8AC3E}">
        <p14:creationId xmlns:p14="http://schemas.microsoft.com/office/powerpoint/2010/main" val="18250197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047750"/>
            <a:ext cx="9144000" cy="2209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 name="Rectangle 2"/>
          <p:cNvSpPr>
            <a:spLocks noChangeArrowheads="1"/>
          </p:cNvSpPr>
          <p:nvPr/>
        </p:nvSpPr>
        <p:spPr bwMode="auto">
          <a:xfrm>
            <a:off x="152400" y="1157228"/>
            <a:ext cx="8915400" cy="3231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6000" b="1" dirty="0" smtClean="0">
                <a:solidFill>
                  <a:srgbClr val="000000"/>
                </a:solidFill>
              </a:rPr>
              <a:t>Teaching</a:t>
            </a:r>
          </a:p>
          <a:p>
            <a:pPr algn="ctr" eaLnBrk="1" hangingPunct="1"/>
            <a:r>
              <a:rPr kumimoji="0" lang="en-US" altLang="en-US" sz="6000" b="1" dirty="0" smtClean="0">
                <a:solidFill>
                  <a:srgbClr val="000000"/>
                </a:solidFill>
                <a:ea typeface="+mn-ea"/>
              </a:rPr>
              <a:t>Mechanics</a:t>
            </a:r>
          </a:p>
          <a:p>
            <a:pPr algn="ctr" eaLnBrk="1" hangingPunct="1"/>
            <a:endParaRPr kumimoji="0" lang="en-US" altLang="en-US" sz="6000" b="1" dirty="0">
              <a:solidFill>
                <a:srgbClr val="FFFFFF"/>
              </a:solidFill>
              <a:ea typeface="+mn-ea"/>
            </a:endParaRPr>
          </a:p>
          <a:p>
            <a:pPr algn="ctr" eaLnBrk="1" hangingPunct="1"/>
            <a:r>
              <a:rPr kumimoji="0" lang="en-US" altLang="en-US" b="1" dirty="0" smtClean="0">
                <a:solidFill>
                  <a:srgbClr val="FFFFFF"/>
                </a:solidFill>
                <a:ea typeface="+mn-ea"/>
              </a:rPr>
              <a:t>(with fractals)</a:t>
            </a:r>
          </a:p>
        </p:txBody>
      </p:sp>
    </p:spTree>
    <p:extLst>
      <p:ext uri="{BB962C8B-B14F-4D97-AF65-F5344CB8AC3E}">
        <p14:creationId xmlns:p14="http://schemas.microsoft.com/office/powerpoint/2010/main" val="28109309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57200" y="3638550"/>
            <a:ext cx="1066800" cy="1066800"/>
          </a:xfrm>
          <a:prstGeom prst="ellipse">
            <a:avLst/>
          </a:prstGeom>
          <a:no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2" name="Oval 11"/>
          <p:cNvSpPr/>
          <p:nvPr/>
        </p:nvSpPr>
        <p:spPr>
          <a:xfrm>
            <a:off x="1676400" y="2876550"/>
            <a:ext cx="1828800" cy="1828800"/>
          </a:xfrm>
          <a:prstGeom prst="ellipse">
            <a:avLst/>
          </a:prstGeom>
          <a:no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3" name="Oval 12"/>
          <p:cNvSpPr/>
          <p:nvPr/>
        </p:nvSpPr>
        <p:spPr>
          <a:xfrm>
            <a:off x="3657600" y="1504950"/>
            <a:ext cx="3297382" cy="3200400"/>
          </a:xfrm>
          <a:prstGeom prst="ellipse">
            <a:avLst/>
          </a:prstGeom>
          <a:no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4" name="Oval 13"/>
          <p:cNvSpPr/>
          <p:nvPr/>
        </p:nvSpPr>
        <p:spPr>
          <a:xfrm>
            <a:off x="7162800" y="-552450"/>
            <a:ext cx="5257800" cy="5257800"/>
          </a:xfrm>
          <a:prstGeom prst="ellipse">
            <a:avLst/>
          </a:prstGeom>
          <a:no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5186285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922933" y="2912533"/>
            <a:ext cx="184666" cy="461665"/>
          </a:xfrm>
          <a:prstGeom prst="rect">
            <a:avLst/>
          </a:prstGeom>
          <a:noFill/>
        </p:spPr>
        <p:txBody>
          <a:bodyPr wrap="none" rtlCol="0">
            <a:spAutoFit/>
          </a:bodyPr>
          <a:lstStyle/>
          <a:p>
            <a:endParaRPr lang="en-US" dirty="0">
              <a:solidFill>
                <a:srgbClr val="000000"/>
              </a:solidFill>
            </a:endParaRPr>
          </a:p>
        </p:txBody>
      </p:sp>
      <p:pic>
        <p:nvPicPr>
          <p:cNvPr id="2" name="Picture 1" descr="chris-animation-066idlepic4x.png"/>
          <p:cNvPicPr>
            <a:picLocks noChangeAspect="1"/>
          </p:cNvPicPr>
          <p:nvPr/>
        </p:nvPicPr>
        <p:blipFill rotWithShape="1">
          <a:blip r:embed="rId3" cstate="email">
            <a:grayscl/>
            <a:extLst>
              <a:ext uri="{28A0092B-C50C-407E-A947-70E740481C1C}">
                <a14:useLocalDpi xmlns:a14="http://schemas.microsoft.com/office/drawing/2010/main"/>
              </a:ext>
            </a:extLst>
          </a:blip>
          <a:srcRect l="31770" t="26008" r="33004" b="10123"/>
          <a:stretch/>
        </p:blipFill>
        <p:spPr>
          <a:xfrm>
            <a:off x="609600" y="1504950"/>
            <a:ext cx="1811866" cy="3285068"/>
          </a:xfrm>
          <a:prstGeom prst="rect">
            <a:avLst/>
          </a:prstGeom>
        </p:spPr>
      </p:pic>
      <p:pic>
        <p:nvPicPr>
          <p:cNvPr id="5" name="Picture 4" descr="Icon-hartman-extract-gerbil.png"/>
          <p:cNvPicPr>
            <a:picLocks noChangeAspect="1"/>
          </p:cNvPicPr>
          <p:nvPr/>
        </p:nvPicPr>
        <p:blipFill>
          <a:blip r:embed="rId4" cstate="email">
            <a:grayscl/>
            <a:extLst>
              <a:ext uri="{28A0092B-C50C-407E-A947-70E740481C1C}">
                <a14:useLocalDpi xmlns:a14="http://schemas.microsoft.com/office/drawing/2010/main"/>
              </a:ext>
            </a:extLst>
          </a:blip>
          <a:stretch>
            <a:fillRect/>
          </a:stretch>
        </p:blipFill>
        <p:spPr>
          <a:xfrm>
            <a:off x="228600" y="133350"/>
            <a:ext cx="1295400" cy="1174496"/>
          </a:xfrm>
          <a:prstGeom prst="rect">
            <a:avLst/>
          </a:prstGeom>
        </p:spPr>
      </p:pic>
      <p:pic>
        <p:nvPicPr>
          <p:cNvPr id="7" name="Picture 6" descr="Screenshot_2014-04-09-22-30-05.jpg"/>
          <p:cNvPicPr>
            <a:picLocks noChangeAspect="1"/>
          </p:cNvPicPr>
          <p:nvPr/>
        </p:nvPicPr>
        <p:blipFill>
          <a:blip r:embed="rId5" cstate="email">
            <a:grayscl/>
            <a:extLst>
              <a:ext uri="{28A0092B-C50C-407E-A947-70E740481C1C}">
                <a14:useLocalDpi xmlns:a14="http://schemas.microsoft.com/office/drawing/2010/main"/>
              </a:ext>
            </a:extLst>
          </a:blip>
          <a:stretch>
            <a:fillRect/>
          </a:stretch>
        </p:blipFill>
        <p:spPr>
          <a:xfrm>
            <a:off x="2438400" y="285750"/>
            <a:ext cx="5431861" cy="3181350"/>
          </a:xfrm>
          <a:prstGeom prst="rect">
            <a:avLst/>
          </a:prstGeom>
        </p:spPr>
      </p:pic>
      <p:pic>
        <p:nvPicPr>
          <p:cNvPr id="8" name="Picture 7" descr="familyguydistricts.png"/>
          <p:cNvPicPr>
            <a:picLocks noChangeAspect="1"/>
          </p:cNvPicPr>
          <p:nvPr/>
        </p:nvPicPr>
        <p:blipFill>
          <a:blip r:embed="rId6" cstate="email">
            <a:grayscl/>
            <a:extLst>
              <a:ext uri="{28A0092B-C50C-407E-A947-70E740481C1C}">
                <a14:useLocalDpi xmlns:a14="http://schemas.microsoft.com/office/drawing/2010/main"/>
              </a:ext>
            </a:extLst>
          </a:blip>
          <a:stretch>
            <a:fillRect/>
          </a:stretch>
        </p:blipFill>
        <p:spPr>
          <a:xfrm>
            <a:off x="3810000" y="3105150"/>
            <a:ext cx="5029200" cy="1574140"/>
          </a:xfrm>
          <a:prstGeom prst="rect">
            <a:avLst/>
          </a:prstGeom>
        </p:spPr>
      </p:pic>
    </p:spTree>
    <p:extLst>
      <p:ext uri="{BB962C8B-B14F-4D97-AF65-F5344CB8AC3E}">
        <p14:creationId xmlns:p14="http://schemas.microsoft.com/office/powerpoint/2010/main" val="288595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47750"/>
            <a:ext cx="9144000" cy="2209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 name="Rectangle 2"/>
          <p:cNvSpPr>
            <a:spLocks noChangeArrowheads="1"/>
          </p:cNvSpPr>
          <p:nvPr/>
        </p:nvSpPr>
        <p:spPr bwMode="auto">
          <a:xfrm>
            <a:off x="152400" y="1157228"/>
            <a:ext cx="8915400" cy="3231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6000" b="1" dirty="0" smtClean="0">
                <a:solidFill>
                  <a:srgbClr val="000000"/>
                </a:solidFill>
              </a:rPr>
              <a:t>Creating</a:t>
            </a:r>
          </a:p>
          <a:p>
            <a:pPr algn="ctr" eaLnBrk="1" hangingPunct="1"/>
            <a:r>
              <a:rPr kumimoji="0" lang="en-US" altLang="en-US" sz="6000" b="1" dirty="0" smtClean="0">
                <a:solidFill>
                  <a:srgbClr val="000000"/>
                </a:solidFill>
                <a:ea typeface="+mn-ea"/>
              </a:rPr>
              <a:t>Player Emotion</a:t>
            </a:r>
          </a:p>
          <a:p>
            <a:pPr algn="ctr" eaLnBrk="1" hangingPunct="1"/>
            <a:endParaRPr kumimoji="0" lang="en-US" altLang="en-US" sz="6000" b="1" dirty="0">
              <a:solidFill>
                <a:srgbClr val="FFFFFF"/>
              </a:solidFill>
              <a:ea typeface="+mn-ea"/>
            </a:endParaRPr>
          </a:p>
          <a:p>
            <a:pPr algn="ctr" eaLnBrk="1" hangingPunct="1"/>
            <a:r>
              <a:rPr kumimoji="0" lang="en-US" altLang="en-US" b="1" dirty="0" smtClean="0">
                <a:solidFill>
                  <a:srgbClr val="FFFFFF"/>
                </a:solidFill>
                <a:ea typeface="+mn-ea"/>
              </a:rPr>
              <a:t>(with fractals)</a:t>
            </a:r>
          </a:p>
        </p:txBody>
      </p:sp>
    </p:spTree>
    <p:extLst>
      <p:ext uri="{BB962C8B-B14F-4D97-AF65-F5344CB8AC3E}">
        <p14:creationId xmlns:p14="http://schemas.microsoft.com/office/powerpoint/2010/main" val="14216826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10-23 at 2.33.14 PM.png"/>
          <p:cNvPicPr>
            <a:picLocks noChangeAspect="1"/>
          </p:cNvPicPr>
          <p:nvPr/>
        </p:nvPicPr>
        <p:blipFill>
          <a:blip r:embed="rId3" cstate="email">
            <a:grayscl/>
            <a:extLst>
              <a:ext uri="{28A0092B-C50C-407E-A947-70E740481C1C}">
                <a14:useLocalDpi xmlns:a14="http://schemas.microsoft.com/office/drawing/2010/main"/>
              </a:ext>
            </a:extLst>
          </a:blip>
          <a:stretch>
            <a:fillRect/>
          </a:stretch>
        </p:blipFill>
        <p:spPr>
          <a:xfrm>
            <a:off x="-13689" y="22963"/>
            <a:ext cx="9144000" cy="5059475"/>
          </a:xfrm>
          <a:prstGeom prst="rect">
            <a:avLst/>
          </a:prstGeom>
        </p:spPr>
      </p:pic>
      <p:pic>
        <p:nvPicPr>
          <p:cNvPr id="5" name="Picture 4" descr="Screen Shot 2016-10-23 at 2.33.32 PM.png"/>
          <p:cNvPicPr>
            <a:picLocks noChangeAspect="1"/>
          </p:cNvPicPr>
          <p:nvPr/>
        </p:nvPicPr>
        <p:blipFill>
          <a:blip r:embed="rId4" cstate="email">
            <a:grayscl/>
            <a:extLst>
              <a:ext uri="{28A0092B-C50C-407E-A947-70E740481C1C}">
                <a14:useLocalDpi xmlns:a14="http://schemas.microsoft.com/office/drawing/2010/main"/>
              </a:ext>
            </a:extLst>
          </a:blip>
          <a:stretch>
            <a:fillRect/>
          </a:stretch>
        </p:blipFill>
        <p:spPr>
          <a:xfrm>
            <a:off x="-13689" y="-10080"/>
            <a:ext cx="9144000" cy="5125561"/>
          </a:xfrm>
          <a:prstGeom prst="rect">
            <a:avLst/>
          </a:prstGeom>
        </p:spPr>
      </p:pic>
      <p:pic>
        <p:nvPicPr>
          <p:cNvPr id="6" name="Picture 5" descr="Screen Shot 2016-10-23 at 2.34.11 PM.png"/>
          <p:cNvPicPr>
            <a:picLocks noChangeAspect="1"/>
          </p:cNvPicPr>
          <p:nvPr/>
        </p:nvPicPr>
        <p:blipFill>
          <a:blip r:embed="rId5" cstate="email">
            <a:grayscl/>
            <a:extLst>
              <a:ext uri="{28A0092B-C50C-407E-A947-70E740481C1C}">
                <a14:useLocalDpi xmlns:a14="http://schemas.microsoft.com/office/drawing/2010/main"/>
              </a:ext>
            </a:extLst>
          </a:blip>
          <a:stretch>
            <a:fillRect/>
          </a:stretch>
        </p:blipFill>
        <p:spPr>
          <a:xfrm>
            <a:off x="-13689" y="-7825"/>
            <a:ext cx="9144000" cy="5121051"/>
          </a:xfrm>
          <a:prstGeom prst="rect">
            <a:avLst/>
          </a:prstGeom>
        </p:spPr>
      </p:pic>
      <p:pic>
        <p:nvPicPr>
          <p:cNvPr id="7" name="Picture 6" descr="Screen Shot 2016-10-23 at 2.33.58 PM.png"/>
          <p:cNvPicPr>
            <a:picLocks noChangeAspect="1"/>
          </p:cNvPicPr>
          <p:nvPr/>
        </p:nvPicPr>
        <p:blipFill>
          <a:blip r:embed="rId6" cstate="email">
            <a:grayscl/>
            <a:extLst>
              <a:ext uri="{28A0092B-C50C-407E-A947-70E740481C1C}">
                <a14:useLocalDpi xmlns:a14="http://schemas.microsoft.com/office/drawing/2010/main"/>
              </a:ext>
            </a:extLst>
          </a:blip>
          <a:stretch>
            <a:fillRect/>
          </a:stretch>
        </p:blipFill>
        <p:spPr>
          <a:xfrm>
            <a:off x="-13689" y="-3300"/>
            <a:ext cx="9144000" cy="5112000"/>
          </a:xfrm>
          <a:prstGeom prst="rect">
            <a:avLst/>
          </a:prstGeom>
        </p:spPr>
      </p:pic>
      <p:pic>
        <p:nvPicPr>
          <p:cNvPr id="8" name="Picture 7" descr="Screen Shot 2016-10-23 at 2.34.27 PM.png"/>
          <p:cNvPicPr>
            <a:picLocks noChangeAspect="1"/>
          </p:cNvPicPr>
          <p:nvPr/>
        </p:nvPicPr>
        <p:blipFill>
          <a:blip r:embed="rId7" cstate="email">
            <a:grayscl/>
            <a:extLst>
              <a:ext uri="{28A0092B-C50C-407E-A947-70E740481C1C}">
                <a14:useLocalDpi xmlns:a14="http://schemas.microsoft.com/office/drawing/2010/main"/>
              </a:ext>
            </a:extLst>
          </a:blip>
          <a:stretch>
            <a:fillRect/>
          </a:stretch>
        </p:blipFill>
        <p:spPr>
          <a:xfrm>
            <a:off x="-13689" y="-3300"/>
            <a:ext cx="9144000" cy="5112000"/>
          </a:xfrm>
          <a:prstGeom prst="rect">
            <a:avLst/>
          </a:prstGeom>
        </p:spPr>
      </p:pic>
      <p:pic>
        <p:nvPicPr>
          <p:cNvPr id="9" name="Picture 8" descr="Screen Shot 2016-10-23 at 2.28.41 PM.png"/>
          <p:cNvPicPr>
            <a:picLocks noChangeAspect="1"/>
          </p:cNvPicPr>
          <p:nvPr/>
        </p:nvPicPr>
        <p:blipFill>
          <a:blip r:embed="rId8" cstate="email">
            <a:grayscl/>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tretch>
            <a:fillRect/>
          </a:stretch>
        </p:blipFill>
        <p:spPr>
          <a:xfrm>
            <a:off x="0" y="-19050"/>
            <a:ext cx="9116623" cy="5143500"/>
          </a:xfrm>
          <a:prstGeom prst="rect">
            <a:avLst/>
          </a:prstGeom>
        </p:spPr>
      </p:pic>
      <p:sp>
        <p:nvSpPr>
          <p:cNvPr id="10" name="Rectangle 9"/>
          <p:cNvSpPr/>
          <p:nvPr/>
        </p:nvSpPr>
        <p:spPr>
          <a:xfrm>
            <a:off x="0" y="0"/>
            <a:ext cx="9144000" cy="5143500"/>
          </a:xfrm>
          <a:prstGeom prst="rect">
            <a:avLst/>
          </a:prstGeom>
          <a:noFill/>
          <a:ln w="1524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04485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47750"/>
            <a:ext cx="9144000" cy="2209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 name="Rectangle 2"/>
          <p:cNvSpPr>
            <a:spLocks noChangeArrowheads="1"/>
          </p:cNvSpPr>
          <p:nvPr/>
        </p:nvSpPr>
        <p:spPr bwMode="auto">
          <a:xfrm>
            <a:off x="152400" y="1157228"/>
            <a:ext cx="8915400" cy="3231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6000" b="1" dirty="0" smtClean="0">
                <a:solidFill>
                  <a:srgbClr val="000000"/>
                </a:solidFill>
              </a:rPr>
              <a:t>Creating</a:t>
            </a:r>
          </a:p>
          <a:p>
            <a:pPr algn="ctr" eaLnBrk="1" hangingPunct="1"/>
            <a:r>
              <a:rPr kumimoji="0" lang="en-US" altLang="en-US" sz="6000" b="1" dirty="0" smtClean="0">
                <a:solidFill>
                  <a:srgbClr val="000000"/>
                </a:solidFill>
                <a:ea typeface="+mn-ea"/>
              </a:rPr>
              <a:t>Stakeholder Emotion</a:t>
            </a:r>
          </a:p>
          <a:p>
            <a:pPr algn="ctr" eaLnBrk="1" hangingPunct="1"/>
            <a:endParaRPr kumimoji="0" lang="en-US" altLang="en-US" sz="6000" b="1" dirty="0">
              <a:solidFill>
                <a:srgbClr val="FFFFFF"/>
              </a:solidFill>
              <a:ea typeface="+mn-ea"/>
            </a:endParaRPr>
          </a:p>
          <a:p>
            <a:pPr algn="ctr" eaLnBrk="1" hangingPunct="1"/>
            <a:r>
              <a:rPr kumimoji="0" lang="en-US" altLang="en-US" b="1" dirty="0" smtClean="0">
                <a:solidFill>
                  <a:srgbClr val="FFFFFF"/>
                </a:solidFill>
                <a:ea typeface="+mn-ea"/>
              </a:rPr>
              <a:t>(with fractals)</a:t>
            </a:r>
          </a:p>
        </p:txBody>
      </p:sp>
    </p:spTree>
    <p:extLst>
      <p:ext uri="{BB962C8B-B14F-4D97-AF65-F5344CB8AC3E}">
        <p14:creationId xmlns:p14="http://schemas.microsoft.com/office/powerpoint/2010/main" val="42587768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_spire.png"/>
          <p:cNvPicPr>
            <a:picLocks noChangeAspect="1"/>
          </p:cNvPicPr>
          <p:nvPr/>
        </p:nvPicPr>
        <p:blipFill>
          <a:blip r:embed="rId3" cstate="email">
            <a:graysc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3" name="Picture 2" descr="02_3x3.png"/>
          <p:cNvPicPr>
            <a:picLocks noChangeAspect="1"/>
          </p:cNvPicPr>
          <p:nvPr/>
        </p:nvPicPr>
        <p:blipFill>
          <a:blip r:embed="rId4" cstate="email">
            <a:graysc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descr="03_5x5.png"/>
          <p:cNvPicPr>
            <a:picLocks noChangeAspect="1"/>
          </p:cNvPicPr>
          <p:nvPr/>
        </p:nvPicPr>
        <p:blipFill>
          <a:blip r:embed="rId5" cstate="email">
            <a:graysc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descr="04_attacked.png"/>
          <p:cNvPicPr>
            <a:picLocks noChangeAspect="1"/>
          </p:cNvPicPr>
          <p:nvPr/>
        </p:nvPicPr>
        <p:blipFill>
          <a:blip r:embed="rId6" cstate="email">
            <a:graysc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30044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05_15x15.png"/>
          <p:cNvPicPr>
            <a:picLocks noChangeAspect="1"/>
          </p:cNvPicPr>
          <p:nvPr/>
        </p:nvPicPr>
        <p:blipFill rotWithShape="1">
          <a:blip r:embed="rId3" cstate="email">
            <a:grayscl/>
            <a:extLst>
              <a:ext uri="{28A0092B-C50C-407E-A947-70E740481C1C}">
                <a14:useLocalDpi xmlns:a14="http://schemas.microsoft.com/office/drawing/2010/main"/>
              </a:ext>
            </a:extLst>
          </a:blip>
          <a:srcRect/>
          <a:stretch/>
        </p:blipFill>
        <p:spPr>
          <a:xfrm>
            <a:off x="1371600" y="3409950"/>
            <a:ext cx="1981200" cy="1247621"/>
          </a:xfrm>
          <a:prstGeom prst="rect">
            <a:avLst/>
          </a:prstGeom>
        </p:spPr>
      </p:pic>
      <p:pic>
        <p:nvPicPr>
          <p:cNvPr id="11" name="Picture 10" descr="05_15x15.png"/>
          <p:cNvPicPr>
            <a:picLocks noChangeAspect="1"/>
          </p:cNvPicPr>
          <p:nvPr/>
        </p:nvPicPr>
        <p:blipFill rotWithShape="1">
          <a:blip r:embed="rId4" cstate="email">
            <a:grayscl/>
            <a:extLst>
              <a:ext uri="{28A0092B-C50C-407E-A947-70E740481C1C}">
                <a14:useLocalDpi xmlns:a14="http://schemas.microsoft.com/office/drawing/2010/main"/>
              </a:ext>
            </a:extLst>
          </a:blip>
          <a:srcRect/>
          <a:stretch/>
        </p:blipFill>
        <p:spPr>
          <a:xfrm>
            <a:off x="6248400" y="3486150"/>
            <a:ext cx="2133600" cy="1343591"/>
          </a:xfrm>
          <a:prstGeom prst="rect">
            <a:avLst/>
          </a:prstGeom>
        </p:spPr>
      </p:pic>
      <p:pic>
        <p:nvPicPr>
          <p:cNvPr id="13" name="Picture 12" descr="05_15x15.png"/>
          <p:cNvPicPr>
            <a:picLocks noChangeAspect="1"/>
          </p:cNvPicPr>
          <p:nvPr/>
        </p:nvPicPr>
        <p:blipFill rotWithShape="1">
          <a:blip r:embed="rId3" cstate="email">
            <a:grayscl/>
            <a:extLst>
              <a:ext uri="{28A0092B-C50C-407E-A947-70E740481C1C}">
                <a14:useLocalDpi xmlns:a14="http://schemas.microsoft.com/office/drawing/2010/main"/>
              </a:ext>
            </a:extLst>
          </a:blip>
          <a:srcRect/>
          <a:stretch/>
        </p:blipFill>
        <p:spPr>
          <a:xfrm>
            <a:off x="-304800" y="-171450"/>
            <a:ext cx="1981200" cy="1247621"/>
          </a:xfrm>
          <a:prstGeom prst="rect">
            <a:avLst/>
          </a:prstGeom>
        </p:spPr>
      </p:pic>
      <p:pic>
        <p:nvPicPr>
          <p:cNvPr id="14" name="Picture 13" descr="05_15x15.png"/>
          <p:cNvPicPr>
            <a:picLocks noChangeAspect="1"/>
          </p:cNvPicPr>
          <p:nvPr/>
        </p:nvPicPr>
        <p:blipFill rotWithShape="1">
          <a:blip r:embed="rId3" cstate="email">
            <a:grayscl/>
            <a:extLst>
              <a:ext uri="{28A0092B-C50C-407E-A947-70E740481C1C}">
                <a14:useLocalDpi xmlns:a14="http://schemas.microsoft.com/office/drawing/2010/main"/>
              </a:ext>
            </a:extLst>
          </a:blip>
          <a:srcRect/>
          <a:stretch/>
        </p:blipFill>
        <p:spPr>
          <a:xfrm>
            <a:off x="5257800" y="-476250"/>
            <a:ext cx="1981200" cy="1247621"/>
          </a:xfrm>
          <a:prstGeom prst="rect">
            <a:avLst/>
          </a:prstGeom>
        </p:spPr>
      </p:pic>
      <p:pic>
        <p:nvPicPr>
          <p:cNvPr id="15" name="Picture 14" descr="05_15x15.png"/>
          <p:cNvPicPr>
            <a:picLocks noChangeAspect="1"/>
          </p:cNvPicPr>
          <p:nvPr/>
        </p:nvPicPr>
        <p:blipFill rotWithShape="1">
          <a:blip r:embed="rId3" cstate="email">
            <a:grayscl/>
            <a:extLst>
              <a:ext uri="{28A0092B-C50C-407E-A947-70E740481C1C}">
                <a14:useLocalDpi xmlns:a14="http://schemas.microsoft.com/office/drawing/2010/main"/>
              </a:ext>
            </a:extLst>
          </a:blip>
          <a:srcRect/>
          <a:stretch/>
        </p:blipFill>
        <p:spPr>
          <a:xfrm>
            <a:off x="-990600" y="4519689"/>
            <a:ext cx="1981200" cy="1247621"/>
          </a:xfrm>
          <a:prstGeom prst="rect">
            <a:avLst/>
          </a:prstGeom>
        </p:spPr>
      </p:pic>
      <p:pic>
        <p:nvPicPr>
          <p:cNvPr id="16" name="Picture 15" descr="05_15x15.png"/>
          <p:cNvPicPr>
            <a:picLocks noChangeAspect="1"/>
          </p:cNvPicPr>
          <p:nvPr/>
        </p:nvPicPr>
        <p:blipFill rotWithShape="1">
          <a:blip r:embed="rId3" cstate="email">
            <a:grayscl/>
            <a:extLst>
              <a:ext uri="{28A0092B-C50C-407E-A947-70E740481C1C}">
                <a14:useLocalDpi xmlns:a14="http://schemas.microsoft.com/office/drawing/2010/main"/>
              </a:ext>
            </a:extLst>
          </a:blip>
          <a:srcRect/>
          <a:stretch/>
        </p:blipFill>
        <p:spPr>
          <a:xfrm>
            <a:off x="8305800" y="438150"/>
            <a:ext cx="1981200" cy="1247621"/>
          </a:xfrm>
          <a:prstGeom prst="rect">
            <a:avLst/>
          </a:prstGeom>
        </p:spPr>
      </p:pic>
      <p:pic>
        <p:nvPicPr>
          <p:cNvPr id="17" name="Picture 16" descr="05_15x15.png"/>
          <p:cNvPicPr>
            <a:picLocks noChangeAspect="1"/>
          </p:cNvPicPr>
          <p:nvPr/>
        </p:nvPicPr>
        <p:blipFill rotWithShape="1">
          <a:blip r:embed="rId3" cstate="email">
            <a:grayscl/>
            <a:extLst>
              <a:ext uri="{28A0092B-C50C-407E-A947-70E740481C1C}">
                <a14:useLocalDpi xmlns:a14="http://schemas.microsoft.com/office/drawing/2010/main"/>
              </a:ext>
            </a:extLst>
          </a:blip>
          <a:srcRect/>
          <a:stretch/>
        </p:blipFill>
        <p:spPr>
          <a:xfrm>
            <a:off x="3962400" y="4248150"/>
            <a:ext cx="1981200" cy="1247621"/>
          </a:xfrm>
          <a:prstGeom prst="rect">
            <a:avLst/>
          </a:prstGeom>
        </p:spPr>
      </p:pic>
      <p:pic>
        <p:nvPicPr>
          <p:cNvPr id="18" name="Picture 17" descr="05_15x15.png"/>
          <p:cNvPicPr>
            <a:picLocks noChangeAspect="1"/>
          </p:cNvPicPr>
          <p:nvPr/>
        </p:nvPicPr>
        <p:blipFill rotWithShape="1">
          <a:blip r:embed="rId3" cstate="email">
            <a:grayscl/>
            <a:extLst>
              <a:ext uri="{28A0092B-C50C-407E-A947-70E740481C1C}">
                <a14:useLocalDpi xmlns:a14="http://schemas.microsoft.com/office/drawing/2010/main"/>
              </a:ext>
            </a:extLst>
          </a:blip>
          <a:srcRect/>
          <a:stretch/>
        </p:blipFill>
        <p:spPr>
          <a:xfrm>
            <a:off x="533400" y="742950"/>
            <a:ext cx="1981200" cy="1247621"/>
          </a:xfrm>
          <a:prstGeom prst="rect">
            <a:avLst/>
          </a:prstGeom>
        </p:spPr>
      </p:pic>
      <p:pic>
        <p:nvPicPr>
          <p:cNvPr id="19" name="Picture 18" descr="05_15x15.png"/>
          <p:cNvPicPr>
            <a:picLocks noChangeAspect="1"/>
          </p:cNvPicPr>
          <p:nvPr/>
        </p:nvPicPr>
        <p:blipFill rotWithShape="1">
          <a:blip r:embed="rId3" cstate="email">
            <a:grayscl/>
            <a:extLst>
              <a:ext uri="{28A0092B-C50C-407E-A947-70E740481C1C}">
                <a14:useLocalDpi xmlns:a14="http://schemas.microsoft.com/office/drawing/2010/main"/>
              </a:ext>
            </a:extLst>
          </a:blip>
          <a:srcRect/>
          <a:stretch/>
        </p:blipFill>
        <p:spPr>
          <a:xfrm>
            <a:off x="6019800" y="1047750"/>
            <a:ext cx="1981200" cy="1247621"/>
          </a:xfrm>
          <a:prstGeom prst="rect">
            <a:avLst/>
          </a:prstGeom>
        </p:spPr>
      </p:pic>
      <p:pic>
        <p:nvPicPr>
          <p:cNvPr id="20" name="Picture 19" descr="05_15x15.png"/>
          <p:cNvPicPr>
            <a:picLocks noChangeAspect="1"/>
          </p:cNvPicPr>
          <p:nvPr/>
        </p:nvPicPr>
        <p:blipFill rotWithShape="1">
          <a:blip r:embed="rId3" cstate="email">
            <a:grayscl/>
            <a:extLst>
              <a:ext uri="{28A0092B-C50C-407E-A947-70E740481C1C}">
                <a14:useLocalDpi xmlns:a14="http://schemas.microsoft.com/office/drawing/2010/main"/>
              </a:ext>
            </a:extLst>
          </a:blip>
          <a:srcRect/>
          <a:stretch/>
        </p:blipFill>
        <p:spPr>
          <a:xfrm>
            <a:off x="2590800" y="2876550"/>
            <a:ext cx="1981200" cy="1247621"/>
          </a:xfrm>
          <a:prstGeom prst="rect">
            <a:avLst/>
          </a:prstGeom>
        </p:spPr>
      </p:pic>
      <p:pic>
        <p:nvPicPr>
          <p:cNvPr id="21" name="Picture 20" descr="05_15x15.png"/>
          <p:cNvPicPr>
            <a:picLocks noChangeAspect="1"/>
          </p:cNvPicPr>
          <p:nvPr/>
        </p:nvPicPr>
        <p:blipFill rotWithShape="1">
          <a:blip r:embed="rId3" cstate="email">
            <a:grayscl/>
            <a:extLst>
              <a:ext uri="{28A0092B-C50C-407E-A947-70E740481C1C}">
                <a14:useLocalDpi xmlns:a14="http://schemas.microsoft.com/office/drawing/2010/main"/>
              </a:ext>
            </a:extLst>
          </a:blip>
          <a:srcRect/>
          <a:stretch/>
        </p:blipFill>
        <p:spPr>
          <a:xfrm>
            <a:off x="4876800" y="2495550"/>
            <a:ext cx="1981200" cy="1247621"/>
          </a:xfrm>
          <a:prstGeom prst="rect">
            <a:avLst/>
          </a:prstGeom>
        </p:spPr>
      </p:pic>
      <p:pic>
        <p:nvPicPr>
          <p:cNvPr id="23" name="Picture 22" descr="05_15x15.png"/>
          <p:cNvPicPr>
            <a:picLocks noChangeAspect="1"/>
          </p:cNvPicPr>
          <p:nvPr/>
        </p:nvPicPr>
        <p:blipFill rotWithShape="1">
          <a:blip r:embed="rId3" cstate="email">
            <a:grayscl/>
            <a:extLst>
              <a:ext uri="{28A0092B-C50C-407E-A947-70E740481C1C}">
                <a14:useLocalDpi xmlns:a14="http://schemas.microsoft.com/office/drawing/2010/main"/>
              </a:ext>
            </a:extLst>
          </a:blip>
          <a:srcRect/>
          <a:stretch/>
        </p:blipFill>
        <p:spPr>
          <a:xfrm>
            <a:off x="-152400" y="2495550"/>
            <a:ext cx="1981200" cy="1247621"/>
          </a:xfrm>
          <a:prstGeom prst="rect">
            <a:avLst/>
          </a:prstGeom>
        </p:spPr>
      </p:pic>
      <p:pic>
        <p:nvPicPr>
          <p:cNvPr id="24" name="Picture 23" descr="05_15x15.png"/>
          <p:cNvPicPr>
            <a:picLocks noChangeAspect="1"/>
          </p:cNvPicPr>
          <p:nvPr/>
        </p:nvPicPr>
        <p:blipFill rotWithShape="1">
          <a:blip r:embed="rId3" cstate="email">
            <a:grayscl/>
            <a:extLst>
              <a:ext uri="{28A0092B-C50C-407E-A947-70E740481C1C}">
                <a14:useLocalDpi xmlns:a14="http://schemas.microsoft.com/office/drawing/2010/main"/>
              </a:ext>
            </a:extLst>
          </a:blip>
          <a:srcRect/>
          <a:stretch/>
        </p:blipFill>
        <p:spPr>
          <a:xfrm>
            <a:off x="7620000" y="2114550"/>
            <a:ext cx="1981200" cy="1247621"/>
          </a:xfrm>
          <a:prstGeom prst="rect">
            <a:avLst/>
          </a:prstGeom>
        </p:spPr>
      </p:pic>
      <p:pic>
        <p:nvPicPr>
          <p:cNvPr id="25" name="Picture 24" descr="05_15x15.png"/>
          <p:cNvPicPr>
            <a:picLocks noChangeAspect="1"/>
          </p:cNvPicPr>
          <p:nvPr/>
        </p:nvPicPr>
        <p:blipFill rotWithShape="1">
          <a:blip r:embed="rId3" cstate="email">
            <a:grayscl/>
            <a:extLst>
              <a:ext uri="{28A0092B-C50C-407E-A947-70E740481C1C}">
                <a14:useLocalDpi xmlns:a14="http://schemas.microsoft.com/office/drawing/2010/main"/>
              </a:ext>
            </a:extLst>
          </a:blip>
          <a:srcRect/>
          <a:stretch/>
        </p:blipFill>
        <p:spPr>
          <a:xfrm>
            <a:off x="2971800" y="666750"/>
            <a:ext cx="1981200" cy="1247621"/>
          </a:xfrm>
          <a:prstGeom prst="rect">
            <a:avLst/>
          </a:prstGeom>
        </p:spPr>
      </p:pic>
      <p:pic>
        <p:nvPicPr>
          <p:cNvPr id="12" name="Picture 11" descr="05_15x15.png"/>
          <p:cNvPicPr>
            <a:picLocks noChangeAspect="1"/>
          </p:cNvPicPr>
          <p:nvPr/>
        </p:nvPicPr>
        <p:blipFill rotWithShape="1">
          <a:blip r:embed="rId3" cstate="email">
            <a:grayscl/>
            <a:extLst>
              <a:ext uri="{28A0092B-C50C-407E-A947-70E740481C1C}">
                <a14:useLocalDpi xmlns:a14="http://schemas.microsoft.com/office/drawing/2010/main"/>
              </a:ext>
            </a:extLst>
          </a:blip>
          <a:srcRect/>
          <a:stretch/>
        </p:blipFill>
        <p:spPr>
          <a:xfrm>
            <a:off x="3581400" y="1428750"/>
            <a:ext cx="1981200" cy="1247621"/>
          </a:xfrm>
          <a:prstGeom prst="rect">
            <a:avLst/>
          </a:prstGeom>
        </p:spPr>
      </p:pic>
      <p:pic>
        <p:nvPicPr>
          <p:cNvPr id="26" name="Picture 25" descr="05_15x15.png"/>
          <p:cNvPicPr>
            <a:picLocks noChangeAspect="1"/>
          </p:cNvPicPr>
          <p:nvPr/>
        </p:nvPicPr>
        <p:blipFill rotWithShape="1">
          <a:blip r:embed="rId3" cstate="email">
            <a:grayscl/>
            <a:extLst>
              <a:ext uri="{28A0092B-C50C-407E-A947-70E740481C1C}">
                <a14:useLocalDpi xmlns:a14="http://schemas.microsoft.com/office/drawing/2010/main"/>
              </a:ext>
            </a:extLst>
          </a:blip>
          <a:srcRect/>
          <a:stretch/>
        </p:blipFill>
        <p:spPr>
          <a:xfrm>
            <a:off x="2286000" y="-933450"/>
            <a:ext cx="1981200" cy="1247621"/>
          </a:xfrm>
          <a:prstGeom prst="rect">
            <a:avLst/>
          </a:prstGeom>
        </p:spPr>
      </p:pic>
    </p:spTree>
    <p:extLst>
      <p:ext uri="{BB962C8B-B14F-4D97-AF65-F5344CB8AC3E}">
        <p14:creationId xmlns:p14="http://schemas.microsoft.com/office/powerpoint/2010/main" val="2524095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06000" y="266700"/>
            <a:ext cx="4876800" cy="4876800"/>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3400" y="-1"/>
            <a:ext cx="7848600" cy="5137265"/>
          </a:xfrm>
          <a:prstGeom prst="rect">
            <a:avLst/>
          </a:prstGeom>
        </p:spPr>
      </p:pic>
    </p:spTree>
    <p:extLst>
      <p:ext uri="{BB962C8B-B14F-4D97-AF65-F5344CB8AC3E}">
        <p14:creationId xmlns:p14="http://schemas.microsoft.com/office/powerpoint/2010/main" val="309954688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
          <p:cNvSpPr>
            <a:spLocks noChangeArrowheads="1"/>
          </p:cNvSpPr>
          <p:nvPr/>
        </p:nvSpPr>
        <p:spPr bwMode="auto">
          <a:xfrm>
            <a:off x="152400" y="666750"/>
            <a:ext cx="89154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6000" b="1" dirty="0" smtClean="0">
                <a:solidFill>
                  <a:srgbClr val="FFFFFF"/>
                </a:solidFill>
              </a:rPr>
              <a:t>Build</a:t>
            </a:r>
            <a:endParaRPr kumimoji="0" lang="en-US" altLang="en-US" b="1" dirty="0" smtClean="0">
              <a:solidFill>
                <a:srgbClr val="FFFFFF"/>
              </a:solidFill>
              <a:ea typeface="+mn-ea"/>
            </a:endParaRPr>
          </a:p>
        </p:txBody>
      </p:sp>
      <p:sp>
        <p:nvSpPr>
          <p:cNvPr id="2" name="TextBox 1"/>
          <p:cNvSpPr txBox="1"/>
          <p:nvPr/>
        </p:nvSpPr>
        <p:spPr>
          <a:xfrm>
            <a:off x="1752600" y="1776472"/>
            <a:ext cx="5587888" cy="461665"/>
          </a:xfrm>
          <a:prstGeom prst="rect">
            <a:avLst/>
          </a:prstGeom>
          <a:noFill/>
        </p:spPr>
        <p:txBody>
          <a:bodyPr wrap="none" rtlCol="0">
            <a:spAutoFit/>
          </a:bodyPr>
          <a:lstStyle/>
          <a:p>
            <a:r>
              <a:rPr lang="en-US" dirty="0" smtClean="0">
                <a:solidFill>
                  <a:srgbClr val="FFFFFF"/>
                </a:solidFill>
              </a:rPr>
              <a:t>Building </a:t>
            </a:r>
            <a:r>
              <a:rPr lang="en-US" dirty="0" smtClean="0">
                <a:solidFill>
                  <a:srgbClr val="FFFFFF"/>
                </a:solidFill>
                <a:sym typeface="Wingdings"/>
              </a:rPr>
              <a:t></a:t>
            </a:r>
            <a:r>
              <a:rPr lang="en-US" dirty="0" smtClean="0">
                <a:solidFill>
                  <a:srgbClr val="FFFFFF"/>
                </a:solidFill>
              </a:rPr>
              <a:t> City </a:t>
            </a:r>
            <a:r>
              <a:rPr lang="en-US" dirty="0" smtClean="0">
                <a:solidFill>
                  <a:srgbClr val="FFFFFF"/>
                </a:solidFill>
                <a:sym typeface="Wingdings"/>
              </a:rPr>
              <a:t></a:t>
            </a:r>
            <a:r>
              <a:rPr lang="en-US" dirty="0" smtClean="0">
                <a:solidFill>
                  <a:srgbClr val="FFFFFF"/>
                </a:solidFill>
              </a:rPr>
              <a:t> Society </a:t>
            </a:r>
            <a:r>
              <a:rPr lang="en-US" dirty="0" smtClean="0">
                <a:solidFill>
                  <a:srgbClr val="FFFFFF"/>
                </a:solidFill>
                <a:sym typeface="Wingdings"/>
              </a:rPr>
              <a:t> World</a:t>
            </a:r>
            <a:r>
              <a:rPr lang="en-US" dirty="0" smtClean="0">
                <a:solidFill>
                  <a:srgbClr val="FFFFFF"/>
                </a:solidFill>
              </a:rPr>
              <a:t> </a:t>
            </a:r>
            <a:endParaRPr lang="en-US" dirty="0">
              <a:solidFill>
                <a:srgbClr val="FFFFFF"/>
              </a:solidFill>
            </a:endParaRPr>
          </a:p>
        </p:txBody>
      </p:sp>
      <p:sp>
        <p:nvSpPr>
          <p:cNvPr id="3" name="Rectangle 2"/>
          <p:cNvSpPr/>
          <p:nvPr/>
        </p:nvSpPr>
        <p:spPr>
          <a:xfrm>
            <a:off x="914400" y="3224272"/>
            <a:ext cx="304800" cy="53340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Rectangle 4"/>
          <p:cNvSpPr/>
          <p:nvPr/>
        </p:nvSpPr>
        <p:spPr>
          <a:xfrm>
            <a:off x="2209800" y="2843272"/>
            <a:ext cx="304800" cy="53340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Rectangle 5"/>
          <p:cNvSpPr/>
          <p:nvPr/>
        </p:nvSpPr>
        <p:spPr>
          <a:xfrm>
            <a:off x="2362200" y="2995672"/>
            <a:ext cx="304800" cy="53340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ectangle 6"/>
          <p:cNvSpPr/>
          <p:nvPr/>
        </p:nvSpPr>
        <p:spPr>
          <a:xfrm>
            <a:off x="2590800" y="3071872"/>
            <a:ext cx="304800" cy="533400"/>
          </a:xfrm>
          <a:prstGeom prst="rect">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 name="Rectangle 8"/>
          <p:cNvSpPr/>
          <p:nvPr/>
        </p:nvSpPr>
        <p:spPr>
          <a:xfrm>
            <a:off x="1981200" y="3148072"/>
            <a:ext cx="304800" cy="533400"/>
          </a:xfrm>
          <a:prstGeom prst="rect">
            <a:avLst/>
          </a:prstGeom>
          <a:solidFill>
            <a:schemeClr val="bg1">
              <a:lumMod val="9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2209800" y="3300472"/>
            <a:ext cx="304800" cy="53340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 name="Rectangle 9"/>
          <p:cNvSpPr/>
          <p:nvPr/>
        </p:nvSpPr>
        <p:spPr>
          <a:xfrm>
            <a:off x="2438400" y="3452872"/>
            <a:ext cx="304800" cy="533400"/>
          </a:xfrm>
          <a:prstGeom prst="rect">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1" name="Rectangle 10"/>
          <p:cNvSpPr/>
          <p:nvPr/>
        </p:nvSpPr>
        <p:spPr>
          <a:xfrm>
            <a:off x="3810000" y="2538472"/>
            <a:ext cx="304800" cy="53340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2" name="Rectangle 11"/>
          <p:cNvSpPr/>
          <p:nvPr/>
        </p:nvSpPr>
        <p:spPr>
          <a:xfrm>
            <a:off x="4191000" y="2767072"/>
            <a:ext cx="304800" cy="533400"/>
          </a:xfrm>
          <a:prstGeom prst="rect">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p:nvSpPr>
        <p:spPr>
          <a:xfrm>
            <a:off x="3581400" y="2843272"/>
            <a:ext cx="304800" cy="533400"/>
          </a:xfrm>
          <a:prstGeom prst="rect">
            <a:avLst/>
          </a:prstGeom>
          <a:solidFill>
            <a:schemeClr val="bg1">
              <a:lumMod val="9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4" name="Rectangle 13"/>
          <p:cNvSpPr/>
          <p:nvPr/>
        </p:nvSpPr>
        <p:spPr>
          <a:xfrm>
            <a:off x="3810000" y="2995672"/>
            <a:ext cx="304800" cy="53340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5" name="Rectangle 14"/>
          <p:cNvSpPr/>
          <p:nvPr/>
        </p:nvSpPr>
        <p:spPr>
          <a:xfrm>
            <a:off x="4038600" y="3148072"/>
            <a:ext cx="304800" cy="533400"/>
          </a:xfrm>
          <a:prstGeom prst="rect">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6" name="Rectangle 15"/>
          <p:cNvSpPr/>
          <p:nvPr/>
        </p:nvSpPr>
        <p:spPr>
          <a:xfrm>
            <a:off x="4572000" y="2690872"/>
            <a:ext cx="304800" cy="53340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7" name="Rectangle 16"/>
          <p:cNvSpPr/>
          <p:nvPr/>
        </p:nvSpPr>
        <p:spPr>
          <a:xfrm>
            <a:off x="4953000" y="2919472"/>
            <a:ext cx="304800" cy="533400"/>
          </a:xfrm>
          <a:prstGeom prst="rect">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8" name="Rectangle 17"/>
          <p:cNvSpPr/>
          <p:nvPr/>
        </p:nvSpPr>
        <p:spPr>
          <a:xfrm>
            <a:off x="4343400" y="2995672"/>
            <a:ext cx="304800" cy="533400"/>
          </a:xfrm>
          <a:prstGeom prst="rect">
            <a:avLst/>
          </a:prstGeom>
          <a:solidFill>
            <a:schemeClr val="bg1">
              <a:lumMod val="9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9" name="Rectangle 18"/>
          <p:cNvSpPr/>
          <p:nvPr/>
        </p:nvSpPr>
        <p:spPr>
          <a:xfrm>
            <a:off x="4572000" y="3148072"/>
            <a:ext cx="304800" cy="53340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0" name="Rectangle 19"/>
          <p:cNvSpPr/>
          <p:nvPr/>
        </p:nvSpPr>
        <p:spPr>
          <a:xfrm>
            <a:off x="4800600" y="3300472"/>
            <a:ext cx="304800" cy="533400"/>
          </a:xfrm>
          <a:prstGeom prst="rect">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1" name="Rectangle 20"/>
          <p:cNvSpPr/>
          <p:nvPr/>
        </p:nvSpPr>
        <p:spPr>
          <a:xfrm>
            <a:off x="3886200" y="3333750"/>
            <a:ext cx="304800" cy="53340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2" name="Rectangle 21"/>
          <p:cNvSpPr/>
          <p:nvPr/>
        </p:nvSpPr>
        <p:spPr>
          <a:xfrm>
            <a:off x="4343400" y="3376672"/>
            <a:ext cx="304800" cy="533400"/>
          </a:xfrm>
          <a:prstGeom prst="rect">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3" name="Rectangle 22"/>
          <p:cNvSpPr/>
          <p:nvPr/>
        </p:nvSpPr>
        <p:spPr>
          <a:xfrm>
            <a:off x="5029200" y="3452872"/>
            <a:ext cx="304800" cy="533400"/>
          </a:xfrm>
          <a:prstGeom prst="rect">
            <a:avLst/>
          </a:prstGeom>
          <a:solidFill>
            <a:schemeClr val="bg1">
              <a:lumMod val="9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4" name="Rectangle 23"/>
          <p:cNvSpPr/>
          <p:nvPr/>
        </p:nvSpPr>
        <p:spPr>
          <a:xfrm>
            <a:off x="4572000" y="3529072"/>
            <a:ext cx="304800" cy="53340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5" name="Rectangle 24"/>
          <p:cNvSpPr/>
          <p:nvPr/>
        </p:nvSpPr>
        <p:spPr>
          <a:xfrm>
            <a:off x="3657600" y="3562350"/>
            <a:ext cx="304800" cy="533400"/>
          </a:xfrm>
          <a:prstGeom prst="rect">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nvGrpSpPr>
          <p:cNvPr id="4" name="Group 3"/>
          <p:cNvGrpSpPr/>
          <p:nvPr/>
        </p:nvGrpSpPr>
        <p:grpSpPr>
          <a:xfrm>
            <a:off x="6019800" y="2309872"/>
            <a:ext cx="963930" cy="838200"/>
            <a:chOff x="6324600" y="2876550"/>
            <a:chExt cx="1752600" cy="1524000"/>
          </a:xfrm>
        </p:grpSpPr>
        <p:sp>
          <p:nvSpPr>
            <p:cNvPr id="27" name="Rectangle 26"/>
            <p:cNvSpPr/>
            <p:nvPr/>
          </p:nvSpPr>
          <p:spPr>
            <a:xfrm>
              <a:off x="6553200" y="2876550"/>
              <a:ext cx="304800" cy="53340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8" name="Rectangle 27"/>
            <p:cNvSpPr/>
            <p:nvPr/>
          </p:nvSpPr>
          <p:spPr>
            <a:xfrm>
              <a:off x="6934200" y="3105150"/>
              <a:ext cx="304800" cy="533400"/>
            </a:xfrm>
            <a:prstGeom prst="rect">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9" name="Rectangle 28"/>
            <p:cNvSpPr/>
            <p:nvPr/>
          </p:nvSpPr>
          <p:spPr>
            <a:xfrm>
              <a:off x="6324600" y="3181350"/>
              <a:ext cx="304800" cy="533400"/>
            </a:xfrm>
            <a:prstGeom prst="rect">
              <a:avLst/>
            </a:prstGeom>
            <a:solidFill>
              <a:schemeClr val="bg1">
                <a:lumMod val="9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0" name="Rectangle 29"/>
            <p:cNvSpPr/>
            <p:nvPr/>
          </p:nvSpPr>
          <p:spPr>
            <a:xfrm>
              <a:off x="6553200" y="3333750"/>
              <a:ext cx="304800" cy="53340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1" name="Rectangle 30"/>
            <p:cNvSpPr/>
            <p:nvPr/>
          </p:nvSpPr>
          <p:spPr>
            <a:xfrm>
              <a:off x="6781800" y="3486150"/>
              <a:ext cx="304800" cy="533400"/>
            </a:xfrm>
            <a:prstGeom prst="rect">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2" name="Rectangle 31"/>
            <p:cNvSpPr/>
            <p:nvPr/>
          </p:nvSpPr>
          <p:spPr>
            <a:xfrm>
              <a:off x="7315200" y="3028950"/>
              <a:ext cx="304800" cy="53340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3" name="Rectangle 32"/>
            <p:cNvSpPr/>
            <p:nvPr/>
          </p:nvSpPr>
          <p:spPr>
            <a:xfrm>
              <a:off x="7696200" y="3257550"/>
              <a:ext cx="304800" cy="533400"/>
            </a:xfrm>
            <a:prstGeom prst="rect">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4" name="Rectangle 33"/>
            <p:cNvSpPr/>
            <p:nvPr/>
          </p:nvSpPr>
          <p:spPr>
            <a:xfrm>
              <a:off x="7086600" y="3333750"/>
              <a:ext cx="304800" cy="533400"/>
            </a:xfrm>
            <a:prstGeom prst="rect">
              <a:avLst/>
            </a:prstGeom>
            <a:solidFill>
              <a:schemeClr val="bg1">
                <a:lumMod val="9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5" name="Rectangle 34"/>
            <p:cNvSpPr/>
            <p:nvPr/>
          </p:nvSpPr>
          <p:spPr>
            <a:xfrm>
              <a:off x="7315200" y="3486150"/>
              <a:ext cx="304800" cy="53340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6" name="Rectangle 35"/>
            <p:cNvSpPr/>
            <p:nvPr/>
          </p:nvSpPr>
          <p:spPr>
            <a:xfrm>
              <a:off x="7543800" y="3638550"/>
              <a:ext cx="304800" cy="533400"/>
            </a:xfrm>
            <a:prstGeom prst="rect">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7" name="Rectangle 36"/>
            <p:cNvSpPr/>
            <p:nvPr/>
          </p:nvSpPr>
          <p:spPr>
            <a:xfrm>
              <a:off x="6553200" y="3638550"/>
              <a:ext cx="304800" cy="53340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8" name="Rectangle 37"/>
            <p:cNvSpPr/>
            <p:nvPr/>
          </p:nvSpPr>
          <p:spPr>
            <a:xfrm>
              <a:off x="7086600" y="3714750"/>
              <a:ext cx="304800" cy="533400"/>
            </a:xfrm>
            <a:prstGeom prst="rect">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9" name="Rectangle 38"/>
            <p:cNvSpPr/>
            <p:nvPr/>
          </p:nvSpPr>
          <p:spPr>
            <a:xfrm>
              <a:off x="7772400" y="3790950"/>
              <a:ext cx="304800" cy="533400"/>
            </a:xfrm>
            <a:prstGeom prst="rect">
              <a:avLst/>
            </a:prstGeom>
            <a:solidFill>
              <a:schemeClr val="bg1">
                <a:lumMod val="9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0" name="Rectangle 39"/>
            <p:cNvSpPr/>
            <p:nvPr/>
          </p:nvSpPr>
          <p:spPr>
            <a:xfrm>
              <a:off x="7315200" y="3867150"/>
              <a:ext cx="304800" cy="53340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1" name="Rectangle 40"/>
            <p:cNvSpPr/>
            <p:nvPr/>
          </p:nvSpPr>
          <p:spPr>
            <a:xfrm>
              <a:off x="6324600" y="3867150"/>
              <a:ext cx="304800" cy="533400"/>
            </a:xfrm>
            <a:prstGeom prst="rect">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42" name="Group 41"/>
          <p:cNvGrpSpPr/>
          <p:nvPr/>
        </p:nvGrpSpPr>
        <p:grpSpPr>
          <a:xfrm>
            <a:off x="7391400" y="2495550"/>
            <a:ext cx="963930" cy="838200"/>
            <a:chOff x="6324600" y="2876550"/>
            <a:chExt cx="1752600" cy="1524000"/>
          </a:xfrm>
        </p:grpSpPr>
        <p:sp>
          <p:nvSpPr>
            <p:cNvPr id="43" name="Rectangle 42"/>
            <p:cNvSpPr/>
            <p:nvPr/>
          </p:nvSpPr>
          <p:spPr>
            <a:xfrm>
              <a:off x="6553200" y="2876550"/>
              <a:ext cx="304800" cy="53340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4" name="Rectangle 43"/>
            <p:cNvSpPr/>
            <p:nvPr/>
          </p:nvSpPr>
          <p:spPr>
            <a:xfrm>
              <a:off x="6934200" y="3105150"/>
              <a:ext cx="304800" cy="533400"/>
            </a:xfrm>
            <a:prstGeom prst="rect">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5" name="Rectangle 44"/>
            <p:cNvSpPr/>
            <p:nvPr/>
          </p:nvSpPr>
          <p:spPr>
            <a:xfrm>
              <a:off x="6324600" y="3181350"/>
              <a:ext cx="304800" cy="533400"/>
            </a:xfrm>
            <a:prstGeom prst="rect">
              <a:avLst/>
            </a:prstGeom>
            <a:solidFill>
              <a:schemeClr val="bg1">
                <a:lumMod val="9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6" name="Rectangle 45"/>
            <p:cNvSpPr/>
            <p:nvPr/>
          </p:nvSpPr>
          <p:spPr>
            <a:xfrm>
              <a:off x="6553200" y="3333750"/>
              <a:ext cx="304800" cy="53340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7" name="Rectangle 46"/>
            <p:cNvSpPr/>
            <p:nvPr/>
          </p:nvSpPr>
          <p:spPr>
            <a:xfrm>
              <a:off x="6781800" y="3486150"/>
              <a:ext cx="304800" cy="533400"/>
            </a:xfrm>
            <a:prstGeom prst="rect">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8" name="Rectangle 47"/>
            <p:cNvSpPr/>
            <p:nvPr/>
          </p:nvSpPr>
          <p:spPr>
            <a:xfrm>
              <a:off x="7315200" y="3028950"/>
              <a:ext cx="304800" cy="53340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9" name="Rectangle 48"/>
            <p:cNvSpPr/>
            <p:nvPr/>
          </p:nvSpPr>
          <p:spPr>
            <a:xfrm>
              <a:off x="7696200" y="3257550"/>
              <a:ext cx="304800" cy="533400"/>
            </a:xfrm>
            <a:prstGeom prst="rect">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0" name="Rectangle 49"/>
            <p:cNvSpPr/>
            <p:nvPr/>
          </p:nvSpPr>
          <p:spPr>
            <a:xfrm>
              <a:off x="7086600" y="3333750"/>
              <a:ext cx="304800" cy="533400"/>
            </a:xfrm>
            <a:prstGeom prst="rect">
              <a:avLst/>
            </a:prstGeom>
            <a:solidFill>
              <a:schemeClr val="bg1">
                <a:lumMod val="9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1" name="Rectangle 50"/>
            <p:cNvSpPr/>
            <p:nvPr/>
          </p:nvSpPr>
          <p:spPr>
            <a:xfrm>
              <a:off x="7315200" y="3486150"/>
              <a:ext cx="304800" cy="53340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2" name="Rectangle 51"/>
            <p:cNvSpPr/>
            <p:nvPr/>
          </p:nvSpPr>
          <p:spPr>
            <a:xfrm>
              <a:off x="7543800" y="3638550"/>
              <a:ext cx="304800" cy="533400"/>
            </a:xfrm>
            <a:prstGeom prst="rect">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3" name="Rectangle 52"/>
            <p:cNvSpPr/>
            <p:nvPr/>
          </p:nvSpPr>
          <p:spPr>
            <a:xfrm>
              <a:off x="6553200" y="3638550"/>
              <a:ext cx="304800" cy="53340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4" name="Rectangle 53"/>
            <p:cNvSpPr/>
            <p:nvPr/>
          </p:nvSpPr>
          <p:spPr>
            <a:xfrm>
              <a:off x="7086600" y="3714750"/>
              <a:ext cx="304800" cy="533400"/>
            </a:xfrm>
            <a:prstGeom prst="rect">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5" name="Rectangle 54"/>
            <p:cNvSpPr/>
            <p:nvPr/>
          </p:nvSpPr>
          <p:spPr>
            <a:xfrm>
              <a:off x="7772400" y="3790950"/>
              <a:ext cx="304800" cy="533400"/>
            </a:xfrm>
            <a:prstGeom prst="rect">
              <a:avLst/>
            </a:prstGeom>
            <a:solidFill>
              <a:schemeClr val="bg1">
                <a:lumMod val="9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6" name="Rectangle 55"/>
            <p:cNvSpPr/>
            <p:nvPr/>
          </p:nvSpPr>
          <p:spPr>
            <a:xfrm>
              <a:off x="7315200" y="3867150"/>
              <a:ext cx="304800" cy="53340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7" name="Rectangle 56"/>
            <p:cNvSpPr/>
            <p:nvPr/>
          </p:nvSpPr>
          <p:spPr>
            <a:xfrm>
              <a:off x="6324600" y="3867150"/>
              <a:ext cx="304800" cy="533400"/>
            </a:xfrm>
            <a:prstGeom prst="rect">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58" name="Group 57"/>
          <p:cNvGrpSpPr/>
          <p:nvPr/>
        </p:nvGrpSpPr>
        <p:grpSpPr>
          <a:xfrm>
            <a:off x="6324600" y="3409950"/>
            <a:ext cx="963930" cy="838200"/>
            <a:chOff x="6324600" y="2876550"/>
            <a:chExt cx="1752600" cy="1524000"/>
          </a:xfrm>
        </p:grpSpPr>
        <p:sp>
          <p:nvSpPr>
            <p:cNvPr id="59" name="Rectangle 58"/>
            <p:cNvSpPr/>
            <p:nvPr/>
          </p:nvSpPr>
          <p:spPr>
            <a:xfrm>
              <a:off x="6553200" y="2876550"/>
              <a:ext cx="304800" cy="53340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0" name="Rectangle 59"/>
            <p:cNvSpPr/>
            <p:nvPr/>
          </p:nvSpPr>
          <p:spPr>
            <a:xfrm>
              <a:off x="6934200" y="3105150"/>
              <a:ext cx="304800" cy="533400"/>
            </a:xfrm>
            <a:prstGeom prst="rect">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1" name="Rectangle 60"/>
            <p:cNvSpPr/>
            <p:nvPr/>
          </p:nvSpPr>
          <p:spPr>
            <a:xfrm>
              <a:off x="6324600" y="3181350"/>
              <a:ext cx="304800" cy="533400"/>
            </a:xfrm>
            <a:prstGeom prst="rect">
              <a:avLst/>
            </a:prstGeom>
            <a:solidFill>
              <a:schemeClr val="bg1">
                <a:lumMod val="9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2" name="Rectangle 61"/>
            <p:cNvSpPr/>
            <p:nvPr/>
          </p:nvSpPr>
          <p:spPr>
            <a:xfrm>
              <a:off x="6553200" y="3333750"/>
              <a:ext cx="304800" cy="53340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3" name="Rectangle 62"/>
            <p:cNvSpPr/>
            <p:nvPr/>
          </p:nvSpPr>
          <p:spPr>
            <a:xfrm>
              <a:off x="6781800" y="3486150"/>
              <a:ext cx="304800" cy="533400"/>
            </a:xfrm>
            <a:prstGeom prst="rect">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4" name="Rectangle 63"/>
            <p:cNvSpPr/>
            <p:nvPr/>
          </p:nvSpPr>
          <p:spPr>
            <a:xfrm>
              <a:off x="7315200" y="3028950"/>
              <a:ext cx="304800" cy="53340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5" name="Rectangle 64"/>
            <p:cNvSpPr/>
            <p:nvPr/>
          </p:nvSpPr>
          <p:spPr>
            <a:xfrm>
              <a:off x="7696200" y="3257550"/>
              <a:ext cx="304800" cy="533400"/>
            </a:xfrm>
            <a:prstGeom prst="rect">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6" name="Rectangle 65"/>
            <p:cNvSpPr/>
            <p:nvPr/>
          </p:nvSpPr>
          <p:spPr>
            <a:xfrm>
              <a:off x="7086600" y="3333750"/>
              <a:ext cx="304800" cy="533400"/>
            </a:xfrm>
            <a:prstGeom prst="rect">
              <a:avLst/>
            </a:prstGeom>
            <a:solidFill>
              <a:schemeClr val="bg1">
                <a:lumMod val="9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7" name="Rectangle 66"/>
            <p:cNvSpPr/>
            <p:nvPr/>
          </p:nvSpPr>
          <p:spPr>
            <a:xfrm>
              <a:off x="7315200" y="3486150"/>
              <a:ext cx="304800" cy="53340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8" name="Rectangle 67"/>
            <p:cNvSpPr/>
            <p:nvPr/>
          </p:nvSpPr>
          <p:spPr>
            <a:xfrm>
              <a:off x="7543800" y="3638550"/>
              <a:ext cx="304800" cy="533400"/>
            </a:xfrm>
            <a:prstGeom prst="rect">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9" name="Rectangle 68"/>
            <p:cNvSpPr/>
            <p:nvPr/>
          </p:nvSpPr>
          <p:spPr>
            <a:xfrm>
              <a:off x="6553200" y="3638550"/>
              <a:ext cx="304800" cy="53340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0" name="Rectangle 69"/>
            <p:cNvSpPr/>
            <p:nvPr/>
          </p:nvSpPr>
          <p:spPr>
            <a:xfrm>
              <a:off x="7086600" y="3714750"/>
              <a:ext cx="304800" cy="533400"/>
            </a:xfrm>
            <a:prstGeom prst="rect">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1" name="Rectangle 70"/>
            <p:cNvSpPr/>
            <p:nvPr/>
          </p:nvSpPr>
          <p:spPr>
            <a:xfrm>
              <a:off x="7772400" y="3790950"/>
              <a:ext cx="304800" cy="533400"/>
            </a:xfrm>
            <a:prstGeom prst="rect">
              <a:avLst/>
            </a:prstGeom>
            <a:solidFill>
              <a:schemeClr val="bg1">
                <a:lumMod val="9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2" name="Rectangle 71"/>
            <p:cNvSpPr/>
            <p:nvPr/>
          </p:nvSpPr>
          <p:spPr>
            <a:xfrm>
              <a:off x="7315200" y="3867150"/>
              <a:ext cx="304800" cy="53340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3" name="Rectangle 72"/>
            <p:cNvSpPr/>
            <p:nvPr/>
          </p:nvSpPr>
          <p:spPr>
            <a:xfrm>
              <a:off x="6324600" y="3867150"/>
              <a:ext cx="304800" cy="533400"/>
            </a:xfrm>
            <a:prstGeom prst="rect">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74" name="Group 73"/>
          <p:cNvGrpSpPr/>
          <p:nvPr/>
        </p:nvGrpSpPr>
        <p:grpSpPr>
          <a:xfrm>
            <a:off x="7620000" y="3714750"/>
            <a:ext cx="963930" cy="838200"/>
            <a:chOff x="6324600" y="2876550"/>
            <a:chExt cx="1752600" cy="1524000"/>
          </a:xfrm>
        </p:grpSpPr>
        <p:sp>
          <p:nvSpPr>
            <p:cNvPr id="75" name="Rectangle 74"/>
            <p:cNvSpPr/>
            <p:nvPr/>
          </p:nvSpPr>
          <p:spPr>
            <a:xfrm>
              <a:off x="6553200" y="2876550"/>
              <a:ext cx="304800" cy="53340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6" name="Rectangle 75"/>
            <p:cNvSpPr/>
            <p:nvPr/>
          </p:nvSpPr>
          <p:spPr>
            <a:xfrm>
              <a:off x="6934200" y="3105150"/>
              <a:ext cx="304800" cy="533400"/>
            </a:xfrm>
            <a:prstGeom prst="rect">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7" name="Rectangle 76"/>
            <p:cNvSpPr/>
            <p:nvPr/>
          </p:nvSpPr>
          <p:spPr>
            <a:xfrm>
              <a:off x="6324600" y="3181350"/>
              <a:ext cx="304800" cy="533400"/>
            </a:xfrm>
            <a:prstGeom prst="rect">
              <a:avLst/>
            </a:prstGeom>
            <a:solidFill>
              <a:schemeClr val="bg1">
                <a:lumMod val="9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8" name="Rectangle 77"/>
            <p:cNvSpPr/>
            <p:nvPr/>
          </p:nvSpPr>
          <p:spPr>
            <a:xfrm>
              <a:off x="6553200" y="3333750"/>
              <a:ext cx="304800" cy="53340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9" name="Rectangle 78"/>
            <p:cNvSpPr/>
            <p:nvPr/>
          </p:nvSpPr>
          <p:spPr>
            <a:xfrm>
              <a:off x="6781800" y="3486150"/>
              <a:ext cx="304800" cy="533400"/>
            </a:xfrm>
            <a:prstGeom prst="rect">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80" name="Rectangle 79"/>
            <p:cNvSpPr/>
            <p:nvPr/>
          </p:nvSpPr>
          <p:spPr>
            <a:xfrm>
              <a:off x="7315200" y="3028950"/>
              <a:ext cx="304800" cy="53340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81" name="Rectangle 80"/>
            <p:cNvSpPr/>
            <p:nvPr/>
          </p:nvSpPr>
          <p:spPr>
            <a:xfrm>
              <a:off x="7696200" y="3257550"/>
              <a:ext cx="304800" cy="533400"/>
            </a:xfrm>
            <a:prstGeom prst="rect">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82" name="Rectangle 81"/>
            <p:cNvSpPr/>
            <p:nvPr/>
          </p:nvSpPr>
          <p:spPr>
            <a:xfrm>
              <a:off x="7086600" y="3333750"/>
              <a:ext cx="304800" cy="533400"/>
            </a:xfrm>
            <a:prstGeom prst="rect">
              <a:avLst/>
            </a:prstGeom>
            <a:solidFill>
              <a:schemeClr val="bg1">
                <a:lumMod val="9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83" name="Rectangle 82"/>
            <p:cNvSpPr/>
            <p:nvPr/>
          </p:nvSpPr>
          <p:spPr>
            <a:xfrm>
              <a:off x="7315200" y="3486150"/>
              <a:ext cx="304800" cy="53340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84" name="Rectangle 83"/>
            <p:cNvSpPr/>
            <p:nvPr/>
          </p:nvSpPr>
          <p:spPr>
            <a:xfrm>
              <a:off x="7543800" y="3638550"/>
              <a:ext cx="304800" cy="533400"/>
            </a:xfrm>
            <a:prstGeom prst="rect">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85" name="Rectangle 84"/>
            <p:cNvSpPr/>
            <p:nvPr/>
          </p:nvSpPr>
          <p:spPr>
            <a:xfrm>
              <a:off x="6553200" y="3638550"/>
              <a:ext cx="304800" cy="53340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86" name="Rectangle 85"/>
            <p:cNvSpPr/>
            <p:nvPr/>
          </p:nvSpPr>
          <p:spPr>
            <a:xfrm>
              <a:off x="7086600" y="3714750"/>
              <a:ext cx="304800" cy="533400"/>
            </a:xfrm>
            <a:prstGeom prst="rect">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87" name="Rectangle 86"/>
            <p:cNvSpPr/>
            <p:nvPr/>
          </p:nvSpPr>
          <p:spPr>
            <a:xfrm>
              <a:off x="7772400" y="3790950"/>
              <a:ext cx="304800" cy="533400"/>
            </a:xfrm>
            <a:prstGeom prst="rect">
              <a:avLst/>
            </a:prstGeom>
            <a:solidFill>
              <a:schemeClr val="bg1">
                <a:lumMod val="9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88" name="Rectangle 87"/>
            <p:cNvSpPr/>
            <p:nvPr/>
          </p:nvSpPr>
          <p:spPr>
            <a:xfrm>
              <a:off x="7315200" y="3867150"/>
              <a:ext cx="304800" cy="53340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89" name="Rectangle 88"/>
            <p:cNvSpPr/>
            <p:nvPr/>
          </p:nvSpPr>
          <p:spPr>
            <a:xfrm>
              <a:off x="6324600" y="3867150"/>
              <a:ext cx="304800" cy="533400"/>
            </a:xfrm>
            <a:prstGeom prst="rect">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Tree>
    <p:extLst>
      <p:ext uri="{BB962C8B-B14F-4D97-AF65-F5344CB8AC3E}">
        <p14:creationId xmlns:p14="http://schemas.microsoft.com/office/powerpoint/2010/main" val="501884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047750"/>
            <a:ext cx="9144000" cy="2209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 name="Rectangle 2"/>
          <p:cNvSpPr>
            <a:spLocks noChangeArrowheads="1"/>
          </p:cNvSpPr>
          <p:nvPr/>
        </p:nvSpPr>
        <p:spPr bwMode="auto">
          <a:xfrm>
            <a:off x="152400" y="1157228"/>
            <a:ext cx="8915400" cy="3231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6000" b="1" dirty="0" smtClean="0">
                <a:solidFill>
                  <a:srgbClr val="000000"/>
                </a:solidFill>
              </a:rPr>
              <a:t>Understanding </a:t>
            </a:r>
          </a:p>
          <a:p>
            <a:pPr algn="ctr" eaLnBrk="1" hangingPunct="1"/>
            <a:r>
              <a:rPr lang="en-US" sz="6000" b="1" dirty="0" smtClean="0">
                <a:solidFill>
                  <a:srgbClr val="000000"/>
                </a:solidFill>
              </a:rPr>
              <a:t>Player Engagement</a:t>
            </a:r>
          </a:p>
          <a:p>
            <a:pPr algn="ctr" eaLnBrk="1" hangingPunct="1"/>
            <a:endParaRPr kumimoji="0" lang="en-US" altLang="en-US" sz="6000" b="1" dirty="0">
              <a:solidFill>
                <a:srgbClr val="FFFFFF"/>
              </a:solidFill>
              <a:ea typeface="+mn-ea"/>
            </a:endParaRPr>
          </a:p>
          <a:p>
            <a:pPr algn="ctr" eaLnBrk="1" hangingPunct="1"/>
            <a:r>
              <a:rPr kumimoji="0" lang="en-US" altLang="en-US" b="1" dirty="0" smtClean="0">
                <a:solidFill>
                  <a:srgbClr val="FFFFFF"/>
                </a:solidFill>
                <a:ea typeface="+mn-ea"/>
              </a:rPr>
              <a:t>(with fractals)</a:t>
            </a:r>
          </a:p>
        </p:txBody>
      </p:sp>
    </p:spTree>
    <p:extLst>
      <p:ext uri="{BB962C8B-B14F-4D97-AF65-F5344CB8AC3E}">
        <p14:creationId xmlns:p14="http://schemas.microsoft.com/office/powerpoint/2010/main" val="42334616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04800" y="590550"/>
          <a:ext cx="8610600" cy="3119600"/>
        </p:xfrm>
        <a:graphic>
          <a:graphicData uri="http://schemas.openxmlformats.org/drawingml/2006/table">
            <a:tbl>
              <a:tblPr firstRow="1" bandRow="1">
                <a:tableStyleId>{775DCB02-9BB8-47FD-8907-85C794F793BA}</a:tableStyleId>
              </a:tblPr>
              <a:tblGrid>
                <a:gridCol w="1722120"/>
                <a:gridCol w="1722120"/>
                <a:gridCol w="1722120"/>
                <a:gridCol w="1722120"/>
                <a:gridCol w="1722120"/>
              </a:tblGrid>
              <a:tr h="296821">
                <a:tc>
                  <a:txBody>
                    <a:bodyPr/>
                    <a:lstStyle/>
                    <a:p>
                      <a:endParaRPr lang="en-US" b="1" dirty="0">
                        <a:solidFill>
                          <a:srgbClr val="FFFFFF"/>
                        </a:solidFill>
                      </a:endParaRPr>
                    </a:p>
                  </a:txBody>
                  <a:tcPr/>
                </a:tc>
                <a:tc>
                  <a:txBody>
                    <a:bodyPr/>
                    <a:lstStyle/>
                    <a:p>
                      <a:r>
                        <a:rPr lang="en-US" dirty="0" smtClean="0"/>
                        <a:t>Small</a:t>
                      </a:r>
                      <a:endParaRPr lang="en-US" b="1" dirty="0">
                        <a:solidFill>
                          <a:srgbClr val="FFFFFF"/>
                        </a:solidFill>
                      </a:endParaRPr>
                    </a:p>
                  </a:txBody>
                  <a:tcPr/>
                </a:tc>
                <a:tc>
                  <a:txBody>
                    <a:bodyPr/>
                    <a:lstStyle/>
                    <a:p>
                      <a:r>
                        <a:rPr lang="en-US" dirty="0" smtClean="0"/>
                        <a:t>Medium</a:t>
                      </a:r>
                      <a:endParaRPr lang="en-US" b="1" dirty="0">
                        <a:solidFill>
                          <a:srgbClr val="FFFFFF"/>
                        </a:solidFill>
                      </a:endParaRPr>
                    </a:p>
                  </a:txBody>
                  <a:tcPr/>
                </a:tc>
                <a:tc>
                  <a:txBody>
                    <a:bodyPr/>
                    <a:lstStyle/>
                    <a:p>
                      <a:r>
                        <a:rPr lang="en-US" dirty="0" smtClean="0"/>
                        <a:t>Large</a:t>
                      </a:r>
                      <a:endParaRPr lang="en-US" b="1" dirty="0">
                        <a:solidFill>
                          <a:srgbClr val="FFFFFF"/>
                        </a:solidFill>
                      </a:endParaRPr>
                    </a:p>
                  </a:txBody>
                  <a:tcPr/>
                </a:tc>
                <a:tc>
                  <a:txBody>
                    <a:bodyPr/>
                    <a:lstStyle/>
                    <a:p>
                      <a:r>
                        <a:rPr lang="en-US" dirty="0" smtClean="0"/>
                        <a:t>XL</a:t>
                      </a:r>
                      <a:endParaRPr lang="en-US" b="1" dirty="0">
                        <a:solidFill>
                          <a:srgbClr val="FFFFFF"/>
                        </a:solidFill>
                      </a:endParaRPr>
                    </a:p>
                  </a:txBody>
                  <a:tcPr/>
                </a:tc>
              </a:tr>
              <a:tr h="688460">
                <a:tc>
                  <a:txBody>
                    <a:bodyPr/>
                    <a:lstStyle/>
                    <a:p>
                      <a:r>
                        <a:rPr lang="en-US" b="1" dirty="0" smtClean="0"/>
                        <a:t>Narrative</a:t>
                      </a:r>
                      <a:endParaRPr lang="en-US" b="1" dirty="0">
                        <a:solidFill>
                          <a:srgbClr val="FFFFFF"/>
                        </a:solidFill>
                      </a:endParaRPr>
                    </a:p>
                  </a:txBody>
                  <a:tcPr/>
                </a:tc>
                <a:tc>
                  <a:txBody>
                    <a:bodyPr/>
                    <a:lstStyle/>
                    <a:p>
                      <a:r>
                        <a:rPr lang="en-US" dirty="0" smtClean="0"/>
                        <a:t>Dialogue</a:t>
                      </a:r>
                      <a:endParaRPr lang="en-US" dirty="0">
                        <a:solidFill>
                          <a:schemeClr val="bg1">
                            <a:lumMod val="65000"/>
                          </a:schemeClr>
                        </a:solidFill>
                      </a:endParaRPr>
                    </a:p>
                  </a:txBody>
                  <a:tcPr/>
                </a:tc>
                <a:tc>
                  <a:txBody>
                    <a:bodyPr/>
                    <a:lstStyle/>
                    <a:p>
                      <a:r>
                        <a:rPr lang="en-US" dirty="0" smtClean="0"/>
                        <a:t>Quest</a:t>
                      </a:r>
                      <a:endParaRPr lang="en-US" dirty="0">
                        <a:solidFill>
                          <a:schemeClr val="bg1">
                            <a:lumMod val="65000"/>
                          </a:schemeClr>
                        </a:solidFill>
                      </a:endParaRPr>
                    </a:p>
                  </a:txBody>
                  <a:tcPr/>
                </a:tc>
                <a:tc>
                  <a:txBody>
                    <a:bodyPr/>
                    <a:lstStyle/>
                    <a:p>
                      <a:r>
                        <a:rPr lang="en-US" dirty="0" smtClean="0"/>
                        <a:t>Story Arc</a:t>
                      </a:r>
                      <a:endParaRPr lang="en-US" dirty="0">
                        <a:solidFill>
                          <a:schemeClr val="bg1">
                            <a:lumMod val="65000"/>
                          </a:schemeClr>
                        </a:solidFill>
                      </a:endParaRPr>
                    </a:p>
                  </a:txBody>
                  <a:tcPr/>
                </a:tc>
                <a:tc>
                  <a:txBody>
                    <a:bodyPr/>
                    <a:lstStyle/>
                    <a:p>
                      <a:r>
                        <a:rPr lang="en-US" dirty="0" smtClean="0"/>
                        <a:t>Hero’s Journey</a:t>
                      </a:r>
                      <a:endParaRPr lang="en-US" dirty="0">
                        <a:solidFill>
                          <a:schemeClr val="bg1">
                            <a:lumMod val="65000"/>
                          </a:schemeClr>
                        </a:solidFill>
                      </a:endParaRPr>
                    </a:p>
                  </a:txBody>
                  <a:tcPr/>
                </a:tc>
              </a:tr>
              <a:tr h="688460">
                <a:tc>
                  <a:txBody>
                    <a:bodyPr/>
                    <a:lstStyle/>
                    <a:p>
                      <a:r>
                        <a:rPr lang="en-US" b="1" dirty="0" smtClean="0"/>
                        <a:t>Release Cadence</a:t>
                      </a:r>
                      <a:endParaRPr lang="en-US" b="1" dirty="0">
                        <a:solidFill>
                          <a:srgbClr val="FFFFFF"/>
                        </a:solidFill>
                      </a:endParaRPr>
                    </a:p>
                  </a:txBody>
                  <a:tcPr/>
                </a:tc>
                <a:tc>
                  <a:txBody>
                    <a:bodyPr/>
                    <a:lstStyle/>
                    <a:p>
                      <a:r>
                        <a:rPr lang="en-US" dirty="0" smtClean="0"/>
                        <a:t>Hot Fix</a:t>
                      </a:r>
                      <a:endParaRPr lang="en-US" dirty="0">
                        <a:solidFill>
                          <a:schemeClr val="bg1">
                            <a:lumMod val="65000"/>
                          </a:schemeClr>
                        </a:solidFill>
                      </a:endParaRPr>
                    </a:p>
                  </a:txBody>
                  <a:tcPr/>
                </a:tc>
                <a:tc>
                  <a:txBody>
                    <a:bodyPr/>
                    <a:lstStyle/>
                    <a:p>
                      <a:r>
                        <a:rPr lang="en-US" dirty="0" smtClean="0"/>
                        <a:t>Daily Challenge</a:t>
                      </a:r>
                      <a:endParaRPr lang="en-US" dirty="0">
                        <a:solidFill>
                          <a:schemeClr val="bg1">
                            <a:lumMod val="65000"/>
                          </a:schemeClr>
                        </a:solidFill>
                      </a:endParaRPr>
                    </a:p>
                  </a:txBody>
                  <a:tcPr/>
                </a:tc>
                <a:tc>
                  <a:txBody>
                    <a:bodyPr/>
                    <a:lstStyle/>
                    <a:p>
                      <a:r>
                        <a:rPr lang="en-US" dirty="0" smtClean="0"/>
                        <a:t>Weekly Quests</a:t>
                      </a:r>
                      <a:endParaRPr lang="en-US" dirty="0">
                        <a:solidFill>
                          <a:schemeClr val="bg1">
                            <a:lumMod val="65000"/>
                          </a:schemeClr>
                        </a:solidFill>
                      </a:endParaRPr>
                    </a:p>
                  </a:txBody>
                  <a:tcPr/>
                </a:tc>
                <a:tc>
                  <a:txBody>
                    <a:bodyPr/>
                    <a:lstStyle/>
                    <a:p>
                      <a:r>
                        <a:rPr lang="en-US" dirty="0" smtClean="0"/>
                        <a:t>Quarterly Expansion</a:t>
                      </a:r>
                      <a:endParaRPr lang="en-US" dirty="0">
                        <a:solidFill>
                          <a:schemeClr val="bg1">
                            <a:lumMod val="65000"/>
                          </a:schemeClr>
                        </a:solidFill>
                      </a:endParaRPr>
                    </a:p>
                  </a:txBody>
                  <a:tcPr/>
                </a:tc>
              </a:tr>
              <a:tr h="688460">
                <a:tc>
                  <a:txBody>
                    <a:bodyPr/>
                    <a:lstStyle/>
                    <a:p>
                      <a:r>
                        <a:rPr lang="en-US" b="1" dirty="0" smtClean="0"/>
                        <a:t>Audio</a:t>
                      </a:r>
                      <a:endParaRPr lang="en-US" b="1" dirty="0">
                        <a:solidFill>
                          <a:srgbClr val="FFFFFF"/>
                        </a:solidFill>
                      </a:endParaRPr>
                    </a:p>
                  </a:txBody>
                  <a:tcPr/>
                </a:tc>
                <a:tc>
                  <a:txBody>
                    <a:bodyPr/>
                    <a:lstStyle/>
                    <a:p>
                      <a:r>
                        <a:rPr lang="en-US" dirty="0" smtClean="0"/>
                        <a:t>SFX</a:t>
                      </a:r>
                      <a:endParaRPr lang="en-US" dirty="0">
                        <a:solidFill>
                          <a:schemeClr val="bg1">
                            <a:lumMod val="65000"/>
                          </a:schemeClr>
                        </a:solidFill>
                      </a:endParaRPr>
                    </a:p>
                  </a:txBody>
                  <a:tcPr/>
                </a:tc>
                <a:tc>
                  <a:txBody>
                    <a:bodyPr/>
                    <a:lstStyle/>
                    <a:p>
                      <a:r>
                        <a:rPr lang="en-US" dirty="0" smtClean="0"/>
                        <a:t>Character</a:t>
                      </a:r>
                      <a:r>
                        <a:rPr lang="en-US" baseline="0" dirty="0" smtClean="0"/>
                        <a:t> Timbre</a:t>
                      </a:r>
                      <a:endParaRPr lang="en-US" dirty="0">
                        <a:solidFill>
                          <a:schemeClr val="bg1">
                            <a:lumMod val="65000"/>
                          </a:schemeClr>
                        </a:solidFill>
                      </a:endParaRPr>
                    </a:p>
                  </a:txBody>
                  <a:tcPr/>
                </a:tc>
                <a:tc>
                  <a:txBody>
                    <a:bodyPr/>
                    <a:lstStyle/>
                    <a:p>
                      <a:r>
                        <a:rPr lang="en-US" dirty="0" smtClean="0"/>
                        <a:t>Character Theme</a:t>
                      </a:r>
                      <a:endParaRPr lang="en-US" dirty="0">
                        <a:solidFill>
                          <a:schemeClr val="bg1">
                            <a:lumMod val="65000"/>
                          </a:schemeClr>
                        </a:solidFill>
                      </a:endParaRPr>
                    </a:p>
                  </a:txBody>
                  <a:tcPr/>
                </a:tc>
                <a:tc>
                  <a:txBody>
                    <a:bodyPr/>
                    <a:lstStyle/>
                    <a:p>
                      <a:r>
                        <a:rPr lang="en-US" dirty="0" smtClean="0"/>
                        <a:t>Soundtrack</a:t>
                      </a:r>
                      <a:endParaRPr lang="en-US" dirty="0">
                        <a:solidFill>
                          <a:schemeClr val="bg1">
                            <a:lumMod val="65000"/>
                          </a:schemeClr>
                        </a:solidFill>
                      </a:endParaRPr>
                    </a:p>
                  </a:txBody>
                  <a:tcPr/>
                </a:tc>
              </a:tr>
              <a:tr h="688460">
                <a:tc>
                  <a:txBody>
                    <a:bodyPr/>
                    <a:lstStyle/>
                    <a:p>
                      <a:r>
                        <a:rPr lang="en-US" b="1" dirty="0" smtClean="0"/>
                        <a:t>Content Marketing</a:t>
                      </a:r>
                      <a:endParaRPr lang="en-US" b="1" dirty="0">
                        <a:solidFill>
                          <a:srgbClr val="FFFFFF"/>
                        </a:solidFill>
                      </a:endParaRPr>
                    </a:p>
                  </a:txBody>
                  <a:tcPr/>
                </a:tc>
                <a:tc>
                  <a:txBody>
                    <a:bodyPr/>
                    <a:lstStyle/>
                    <a:p>
                      <a:r>
                        <a:rPr lang="en-US" dirty="0" smtClean="0"/>
                        <a:t>Teaser Image</a:t>
                      </a:r>
                      <a:endParaRPr lang="en-US" dirty="0">
                        <a:solidFill>
                          <a:schemeClr val="bg1">
                            <a:lumMod val="65000"/>
                          </a:schemeClr>
                        </a:solidFill>
                      </a:endParaRPr>
                    </a:p>
                  </a:txBody>
                  <a:tcPr/>
                </a:tc>
                <a:tc>
                  <a:txBody>
                    <a:bodyPr/>
                    <a:lstStyle/>
                    <a:p>
                      <a:r>
                        <a:rPr lang="en-US" dirty="0" smtClean="0"/>
                        <a:t>Teaser Trailer</a:t>
                      </a:r>
                      <a:endParaRPr lang="en-US" dirty="0">
                        <a:solidFill>
                          <a:schemeClr val="bg1">
                            <a:lumMod val="65000"/>
                          </a:schemeClr>
                        </a:solidFill>
                      </a:endParaRPr>
                    </a:p>
                  </a:txBody>
                  <a:tcPr/>
                </a:tc>
                <a:tc>
                  <a:txBody>
                    <a:bodyPr/>
                    <a:lstStyle/>
                    <a:p>
                      <a:r>
                        <a:rPr lang="en-US" dirty="0" smtClean="0"/>
                        <a:t>Full Trailer</a:t>
                      </a:r>
                      <a:endParaRPr lang="en-US" dirty="0">
                        <a:solidFill>
                          <a:schemeClr val="bg1">
                            <a:lumMod val="65000"/>
                          </a:schemeClr>
                        </a:solidFill>
                      </a:endParaRPr>
                    </a:p>
                  </a:txBody>
                  <a:tcPr/>
                </a:tc>
                <a:tc>
                  <a:txBody>
                    <a:bodyPr/>
                    <a:lstStyle/>
                    <a:p>
                      <a:r>
                        <a:rPr lang="en-US" dirty="0" smtClean="0"/>
                        <a:t>Game Release</a:t>
                      </a:r>
                      <a:endParaRPr lang="en-US" dirty="0">
                        <a:solidFill>
                          <a:schemeClr val="bg1">
                            <a:lumMod val="65000"/>
                          </a:schemeClr>
                        </a:solidFill>
                      </a:endParaRPr>
                    </a:p>
                  </a:txBody>
                  <a:tcPr/>
                </a:tc>
              </a:tr>
            </a:tbl>
          </a:graphicData>
        </a:graphic>
      </p:graphicFrame>
    </p:spTree>
    <p:extLst>
      <p:ext uri="{BB962C8B-B14F-4D97-AF65-F5344CB8AC3E}">
        <p14:creationId xmlns:p14="http://schemas.microsoft.com/office/powerpoint/2010/main" val="21353148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47750"/>
            <a:ext cx="9144000" cy="2209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 name="Rectangle 2"/>
          <p:cNvSpPr>
            <a:spLocks noChangeArrowheads="1"/>
          </p:cNvSpPr>
          <p:nvPr/>
        </p:nvSpPr>
        <p:spPr bwMode="auto">
          <a:xfrm>
            <a:off x="152400" y="1157228"/>
            <a:ext cx="8915400" cy="3231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6000" b="1" dirty="0" smtClean="0">
                <a:solidFill>
                  <a:srgbClr val="000000"/>
                </a:solidFill>
              </a:rPr>
              <a:t>Communicating</a:t>
            </a:r>
          </a:p>
          <a:p>
            <a:pPr algn="ctr" eaLnBrk="1" hangingPunct="1"/>
            <a:r>
              <a:rPr kumimoji="0" lang="en-US" altLang="en-US" sz="6000" b="1" dirty="0" smtClean="0">
                <a:solidFill>
                  <a:srgbClr val="000000"/>
                </a:solidFill>
                <a:ea typeface="+mn-ea"/>
              </a:rPr>
              <a:t>Design</a:t>
            </a:r>
          </a:p>
          <a:p>
            <a:pPr algn="ctr" eaLnBrk="1" hangingPunct="1"/>
            <a:endParaRPr kumimoji="0" lang="en-US" altLang="en-US" sz="6000" b="1" dirty="0">
              <a:solidFill>
                <a:srgbClr val="FFFFFF"/>
              </a:solidFill>
              <a:ea typeface="+mn-ea"/>
            </a:endParaRPr>
          </a:p>
          <a:p>
            <a:pPr algn="ctr" eaLnBrk="1" hangingPunct="1"/>
            <a:r>
              <a:rPr kumimoji="0" lang="en-US" altLang="en-US" b="1" dirty="0" smtClean="0">
                <a:solidFill>
                  <a:srgbClr val="FFFFFF"/>
                </a:solidFill>
                <a:ea typeface="+mn-ea"/>
              </a:rPr>
              <a:t>(with fractals)</a:t>
            </a:r>
          </a:p>
        </p:txBody>
      </p:sp>
    </p:spTree>
    <p:extLst>
      <p:ext uri="{BB962C8B-B14F-4D97-AF65-F5344CB8AC3E}">
        <p14:creationId xmlns:p14="http://schemas.microsoft.com/office/powerpoint/2010/main" val="17214100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04800" y="1047750"/>
            <a:ext cx="2624667"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kumimoji="0" lang="en-US" altLang="en-US" b="1" dirty="0" smtClean="0">
                <a:solidFill>
                  <a:srgbClr val="FFFFFF"/>
                </a:solidFill>
                <a:ea typeface="+mn-ea"/>
              </a:rPr>
              <a:t>This is a single line about how great my game idea is so that you get the gist and really want to know more</a:t>
            </a:r>
          </a:p>
        </p:txBody>
      </p:sp>
      <p:sp>
        <p:nvSpPr>
          <p:cNvPr id="3" name="Rectangle 2"/>
          <p:cNvSpPr>
            <a:spLocks noChangeArrowheads="1"/>
          </p:cNvSpPr>
          <p:nvPr/>
        </p:nvSpPr>
        <p:spPr bwMode="auto">
          <a:xfrm>
            <a:off x="3276600" y="1047750"/>
            <a:ext cx="2624667"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kumimoji="0" lang="en-US" altLang="en-US" sz="1000" b="1" dirty="0" smtClean="0">
                <a:solidFill>
                  <a:srgbClr val="FFFFFF"/>
                </a:solidFill>
                <a:ea typeface="+mn-ea"/>
              </a:rPr>
              <a:t>This is a single line about how great my game idea is so that you get the gist and really want to know more.</a:t>
            </a:r>
          </a:p>
          <a:p>
            <a:pPr algn="ctr" eaLnBrk="1" hangingPunct="1"/>
            <a:endParaRPr kumimoji="0" lang="en-US" altLang="en-US" sz="1000" b="1" dirty="0">
              <a:solidFill>
                <a:srgbClr val="FFFFFF"/>
              </a:solidFill>
              <a:ea typeface="+mn-ea"/>
            </a:endParaRPr>
          </a:p>
          <a:p>
            <a:pPr algn="ctr" eaLnBrk="1" hangingPunct="1"/>
            <a:r>
              <a:rPr kumimoji="0" lang="en-US" altLang="en-US" sz="1000" b="1" dirty="0" smtClean="0">
                <a:solidFill>
                  <a:srgbClr val="FFFFFF"/>
                </a:solidFill>
                <a:ea typeface="+mn-ea"/>
              </a:rPr>
              <a:t>In an elevator I can give you maybe six solid sentences. That’s enough to give you one sentence of lead in, a sentence that’s the core idea, three supporting features or pillars that make the game really interesting, and then a final line summarizing why the game deserves your time and attention.</a:t>
            </a:r>
          </a:p>
          <a:p>
            <a:pPr algn="ctr" eaLnBrk="1" hangingPunct="1"/>
            <a:endParaRPr kumimoji="0" lang="en-US" altLang="en-US" sz="1000" b="1" dirty="0">
              <a:solidFill>
                <a:srgbClr val="FFFFFF"/>
              </a:solidFill>
              <a:ea typeface="+mn-ea"/>
            </a:endParaRPr>
          </a:p>
          <a:p>
            <a:pPr algn="ctr" eaLnBrk="1" hangingPunct="1"/>
            <a:r>
              <a:rPr kumimoji="0" lang="en-US" altLang="en-US" sz="1000" b="1" dirty="0" smtClean="0">
                <a:solidFill>
                  <a:srgbClr val="FFFFFF"/>
                </a:solidFill>
                <a:ea typeface="+mn-ea"/>
              </a:rPr>
              <a:t>The faster I’m able to communicate the most salient parts of the game, the better the game’s chances.</a:t>
            </a:r>
          </a:p>
        </p:txBody>
      </p:sp>
      <p:sp>
        <p:nvSpPr>
          <p:cNvPr id="5" name="Rectangle 4"/>
          <p:cNvSpPr>
            <a:spLocks noChangeArrowheads="1"/>
          </p:cNvSpPr>
          <p:nvPr/>
        </p:nvSpPr>
        <p:spPr bwMode="auto">
          <a:xfrm>
            <a:off x="6248400" y="1047750"/>
            <a:ext cx="2624667" cy="2554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kumimoji="0" lang="en-US" altLang="en-US" sz="400" b="1" dirty="0" smtClean="0">
                <a:solidFill>
                  <a:srgbClr val="FFFFFF"/>
                </a:solidFill>
                <a:ea typeface="+mn-ea"/>
              </a:rPr>
              <a:t>This is a single line about how great my game idea is so that you get the gist and really want to know more.</a:t>
            </a:r>
          </a:p>
          <a:p>
            <a:pPr algn="ctr" eaLnBrk="1" hangingPunct="1"/>
            <a:endParaRPr kumimoji="0" lang="en-US" altLang="en-US" sz="400" b="1" dirty="0">
              <a:solidFill>
                <a:srgbClr val="FFFFFF"/>
              </a:solidFill>
              <a:ea typeface="+mn-ea"/>
            </a:endParaRPr>
          </a:p>
          <a:p>
            <a:pPr algn="ctr" eaLnBrk="1" hangingPunct="1"/>
            <a:r>
              <a:rPr kumimoji="0" lang="en-US" altLang="en-US" sz="400" b="1" dirty="0" smtClean="0">
                <a:solidFill>
                  <a:srgbClr val="FFFFFF"/>
                </a:solidFill>
                <a:ea typeface="+mn-ea"/>
              </a:rPr>
              <a:t>In an elevator I can give you maybe six solid sentences. That’s enough to give you one sentence of lead in, a sentence that’s the core idea, three supporting features or pillars that make the game really interesting, and then a final line summarizing why the game deserves your time and attention.</a:t>
            </a:r>
          </a:p>
          <a:p>
            <a:pPr algn="ctr" eaLnBrk="1" hangingPunct="1"/>
            <a:endParaRPr kumimoji="0" lang="en-US" altLang="en-US" sz="400" b="1" dirty="0">
              <a:solidFill>
                <a:srgbClr val="FFFFFF"/>
              </a:solidFill>
              <a:ea typeface="+mn-ea"/>
            </a:endParaRPr>
          </a:p>
          <a:p>
            <a:pPr algn="ctr" eaLnBrk="1" hangingPunct="1"/>
            <a:r>
              <a:rPr kumimoji="0" lang="en-US" altLang="en-US" sz="400" b="1" dirty="0" smtClean="0">
                <a:solidFill>
                  <a:srgbClr val="FFFFFF"/>
                </a:solidFill>
                <a:ea typeface="+mn-ea"/>
              </a:rPr>
              <a:t>The faster I’m able to communicate the most salient parts of the game, the better the game’s chances.</a:t>
            </a:r>
          </a:p>
          <a:p>
            <a:pPr algn="ctr" eaLnBrk="1" hangingPunct="1"/>
            <a:endParaRPr kumimoji="0" lang="en-US" altLang="en-US" sz="400" b="1" dirty="0">
              <a:solidFill>
                <a:srgbClr val="FFFFFF"/>
              </a:solidFill>
              <a:ea typeface="+mn-ea"/>
            </a:endParaRPr>
          </a:p>
          <a:p>
            <a:pPr algn="ctr" eaLnBrk="1" hangingPunct="1"/>
            <a:r>
              <a:rPr kumimoji="0" lang="en-US" altLang="en-US" sz="400" b="1" dirty="0">
                <a:solidFill>
                  <a:srgbClr val="FFFFFF"/>
                </a:solidFill>
              </a:rPr>
              <a:t>This is a single line about how great my game idea is so that you get the gist and really want to know </a:t>
            </a:r>
          </a:p>
          <a:p>
            <a:pPr algn="ctr" eaLnBrk="1" hangingPunct="1"/>
            <a:endParaRPr kumimoji="0" lang="en-US" altLang="en-US" sz="400" b="1" dirty="0">
              <a:solidFill>
                <a:srgbClr val="FFFFFF"/>
              </a:solidFill>
            </a:endParaRPr>
          </a:p>
          <a:p>
            <a:pPr algn="ctr" eaLnBrk="1" hangingPunct="1"/>
            <a:r>
              <a:rPr kumimoji="0" lang="en-US" altLang="en-US" sz="400" b="1" dirty="0">
                <a:solidFill>
                  <a:srgbClr val="FFFFFF"/>
                </a:solidFill>
              </a:rPr>
              <a:t>In an elevator I can give you maybe six solid sentences. That’s enough to give you one sentence of lead in, a sentence that’s the core idea, three supporting features or pillars that make the game really interesting, and then a final line summarizing why the game deserves your time and attention.</a:t>
            </a:r>
          </a:p>
          <a:p>
            <a:pPr algn="ctr" eaLnBrk="1" hangingPunct="1"/>
            <a:endParaRPr kumimoji="0" lang="en-US" altLang="en-US" sz="400" b="1" dirty="0">
              <a:solidFill>
                <a:srgbClr val="FFFFFF"/>
              </a:solidFill>
            </a:endParaRPr>
          </a:p>
          <a:p>
            <a:pPr algn="ctr" eaLnBrk="1" hangingPunct="1"/>
            <a:r>
              <a:rPr kumimoji="0" lang="en-US" altLang="en-US" sz="400" b="1" dirty="0">
                <a:solidFill>
                  <a:srgbClr val="FFFFFF"/>
                </a:solidFill>
              </a:rPr>
              <a:t>The faster I’m able to communicate the most salient parts of the game, the better the game’s This is a single line about how great my game idea is so that you get the gist and really want to know more.</a:t>
            </a:r>
          </a:p>
          <a:p>
            <a:pPr algn="ctr" eaLnBrk="1" hangingPunct="1"/>
            <a:endParaRPr kumimoji="0" lang="en-US" altLang="en-US" sz="400" b="1" dirty="0">
              <a:solidFill>
                <a:srgbClr val="FFFFFF"/>
              </a:solidFill>
            </a:endParaRPr>
          </a:p>
          <a:p>
            <a:pPr algn="ctr" eaLnBrk="1" hangingPunct="1"/>
            <a:r>
              <a:rPr kumimoji="0" lang="en-US" altLang="en-US" sz="400" b="1" dirty="0">
                <a:solidFill>
                  <a:srgbClr val="FFFFFF"/>
                </a:solidFill>
              </a:rPr>
              <a:t>In an elevator I can give you maybe six solid sentences. That’s enough to give you one sentence of lead in, a sentence that’s the core idea, three supporting features or pillars that make the game really interesting, and then a final line summarizing why the game deserves your time and attention</a:t>
            </a:r>
            <a:r>
              <a:rPr kumimoji="0" lang="en-US" altLang="en-US" sz="400" b="1" dirty="0" smtClean="0">
                <a:solidFill>
                  <a:srgbClr val="FFFFFF"/>
                </a:solidFill>
              </a:rPr>
              <a:t>.</a:t>
            </a:r>
            <a:endParaRPr kumimoji="0" lang="en-US" altLang="en-US" sz="400" b="1" dirty="0">
              <a:solidFill>
                <a:srgbClr val="FFFFFF"/>
              </a:solidFill>
            </a:endParaRPr>
          </a:p>
          <a:p>
            <a:pPr algn="ctr" eaLnBrk="1" hangingPunct="1"/>
            <a:r>
              <a:rPr kumimoji="0" lang="en-US" altLang="en-US" sz="400" b="1" dirty="0">
                <a:solidFill>
                  <a:srgbClr val="FFFFFF"/>
                </a:solidFill>
              </a:rPr>
              <a:t>The faster I’m able to communicate the most salient parts of the game, the better the game’s </a:t>
            </a:r>
            <a:endParaRPr kumimoji="0" lang="en-US" altLang="en-US" sz="400" b="1" dirty="0" smtClean="0">
              <a:solidFill>
                <a:srgbClr val="FFFFFF"/>
              </a:solidFill>
            </a:endParaRPr>
          </a:p>
          <a:p>
            <a:pPr algn="ctr" eaLnBrk="1" hangingPunct="1"/>
            <a:r>
              <a:rPr kumimoji="0" lang="en-US" altLang="en-US" sz="400" b="1" dirty="0">
                <a:solidFill>
                  <a:srgbClr val="FFFFFF"/>
                </a:solidFill>
              </a:rPr>
              <a:t>This is a single line about how great my game idea is so that you get the gist and really want to know more</a:t>
            </a:r>
            <a:r>
              <a:rPr kumimoji="0" lang="en-US" altLang="en-US" sz="400" b="1" dirty="0" smtClean="0">
                <a:solidFill>
                  <a:srgbClr val="FFFFFF"/>
                </a:solidFill>
              </a:rPr>
              <a:t>. I just need a few more words here to make it look not so copy pasted.</a:t>
            </a:r>
            <a:endParaRPr kumimoji="0" lang="en-US" altLang="en-US" sz="400" b="1" dirty="0">
              <a:solidFill>
                <a:srgbClr val="FFFFFF"/>
              </a:solidFill>
            </a:endParaRPr>
          </a:p>
          <a:p>
            <a:pPr algn="ctr" eaLnBrk="1" hangingPunct="1"/>
            <a:endParaRPr kumimoji="0" lang="en-US" altLang="en-US" sz="400" b="1" dirty="0">
              <a:solidFill>
                <a:srgbClr val="FFFFFF"/>
              </a:solidFill>
            </a:endParaRPr>
          </a:p>
          <a:p>
            <a:pPr algn="ctr" eaLnBrk="1" hangingPunct="1"/>
            <a:r>
              <a:rPr kumimoji="0" lang="en-US" altLang="en-US" sz="400" b="1" dirty="0">
                <a:solidFill>
                  <a:srgbClr val="FFFFFF"/>
                </a:solidFill>
              </a:rPr>
              <a:t>In an elevator I can give you maybe six solid sentences. That’s enough to give you one sentence of lead in, a sentence that’s the core idea, three supporting features or pillars that make the game really interesting, and then a final line summarizing why the game deserves your time and attention.</a:t>
            </a:r>
          </a:p>
          <a:p>
            <a:pPr algn="ctr" eaLnBrk="1" hangingPunct="1"/>
            <a:endParaRPr kumimoji="0" lang="en-US" altLang="en-US" sz="400" b="1" dirty="0">
              <a:solidFill>
                <a:srgbClr val="FFFFFF"/>
              </a:solidFill>
            </a:endParaRPr>
          </a:p>
          <a:p>
            <a:pPr algn="ctr" eaLnBrk="1" hangingPunct="1"/>
            <a:r>
              <a:rPr kumimoji="0" lang="en-US" altLang="en-US" sz="400" b="1" dirty="0">
                <a:solidFill>
                  <a:srgbClr val="FFFFFF"/>
                </a:solidFill>
              </a:rPr>
              <a:t>The faster I’m able to communicate the most salient parts of the game, the better the game’s </a:t>
            </a:r>
            <a:endParaRPr kumimoji="0" lang="en-US" altLang="en-US" sz="400" b="1" dirty="0" smtClean="0">
              <a:solidFill>
                <a:srgbClr val="FFFFFF"/>
              </a:solidFill>
            </a:endParaRPr>
          </a:p>
          <a:p>
            <a:pPr algn="ctr" eaLnBrk="1" hangingPunct="1"/>
            <a:endParaRPr kumimoji="0" lang="en-US" altLang="en-US" sz="400" b="1" dirty="0">
              <a:solidFill>
                <a:srgbClr val="FFFFFF"/>
              </a:solidFill>
              <a:ea typeface="+mn-ea"/>
            </a:endParaRPr>
          </a:p>
          <a:p>
            <a:pPr algn="ctr" eaLnBrk="1" hangingPunct="1"/>
            <a:r>
              <a:rPr kumimoji="0" lang="en-US" altLang="en-US" sz="400" b="1" dirty="0">
                <a:solidFill>
                  <a:srgbClr val="FFFFFF"/>
                </a:solidFill>
              </a:rPr>
              <a:t>This is a single line about how great my game idea is so that you get the gist and really want to know </a:t>
            </a:r>
          </a:p>
          <a:p>
            <a:pPr algn="ctr" eaLnBrk="1" hangingPunct="1"/>
            <a:endParaRPr kumimoji="0" lang="en-US" altLang="en-US" sz="400" b="1" dirty="0">
              <a:solidFill>
                <a:srgbClr val="FFFFFF"/>
              </a:solidFill>
            </a:endParaRPr>
          </a:p>
          <a:p>
            <a:pPr algn="ctr" eaLnBrk="1" hangingPunct="1"/>
            <a:r>
              <a:rPr kumimoji="0" lang="en-US" altLang="en-US" sz="400" b="1" dirty="0">
                <a:solidFill>
                  <a:srgbClr val="FFFFFF"/>
                </a:solidFill>
              </a:rPr>
              <a:t>In an elevator I can give you maybe six solid sentences. That’s enough to give you one sentence of lead in, a sentence that’s the core idea, three supporting features or pillars that make the game really interesting, and then a final line summarizing why the game deserves your time and attention.</a:t>
            </a:r>
          </a:p>
          <a:p>
            <a:pPr algn="ctr" eaLnBrk="1" hangingPunct="1"/>
            <a:endParaRPr kumimoji="0" lang="en-US" altLang="en-US" sz="400" b="1" dirty="0">
              <a:solidFill>
                <a:srgbClr val="FFFFFF"/>
              </a:solidFill>
            </a:endParaRPr>
          </a:p>
          <a:p>
            <a:pPr algn="ctr" eaLnBrk="1" hangingPunct="1"/>
            <a:r>
              <a:rPr kumimoji="0" lang="en-US" altLang="en-US" sz="400" b="1" dirty="0">
                <a:solidFill>
                  <a:srgbClr val="FFFFFF"/>
                </a:solidFill>
              </a:rPr>
              <a:t>The faster I’m able to communicate the most salient parts of the game, the better the game’s </a:t>
            </a:r>
            <a:endParaRPr kumimoji="0" lang="en-US" altLang="en-US" sz="400" b="1" dirty="0" smtClean="0">
              <a:solidFill>
                <a:srgbClr val="FFFFFF"/>
              </a:solidFill>
              <a:ea typeface="+mn-ea"/>
            </a:endParaRPr>
          </a:p>
        </p:txBody>
      </p:sp>
    </p:spTree>
    <p:extLst>
      <p:ext uri="{BB962C8B-B14F-4D97-AF65-F5344CB8AC3E}">
        <p14:creationId xmlns:p14="http://schemas.microsoft.com/office/powerpoint/2010/main" val="305612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047750"/>
            <a:ext cx="9144000" cy="2209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 name="Rectangle 2"/>
          <p:cNvSpPr>
            <a:spLocks noChangeArrowheads="1"/>
          </p:cNvSpPr>
          <p:nvPr/>
        </p:nvSpPr>
        <p:spPr bwMode="auto">
          <a:xfrm>
            <a:off x="152400" y="1157228"/>
            <a:ext cx="8915400" cy="3231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6000" b="1" dirty="0" smtClean="0">
                <a:solidFill>
                  <a:srgbClr val="000000"/>
                </a:solidFill>
              </a:rPr>
              <a:t>Understanding </a:t>
            </a:r>
          </a:p>
          <a:p>
            <a:pPr algn="ctr" eaLnBrk="1" hangingPunct="1"/>
            <a:r>
              <a:rPr lang="en-US" sz="6000" b="1" dirty="0" smtClean="0">
                <a:solidFill>
                  <a:srgbClr val="000000"/>
                </a:solidFill>
              </a:rPr>
              <a:t>Other IP</a:t>
            </a:r>
          </a:p>
          <a:p>
            <a:pPr algn="ctr" eaLnBrk="1" hangingPunct="1"/>
            <a:endParaRPr kumimoji="0" lang="en-US" altLang="en-US" sz="6000" b="1" dirty="0">
              <a:solidFill>
                <a:srgbClr val="FFFFFF"/>
              </a:solidFill>
              <a:ea typeface="+mn-ea"/>
            </a:endParaRPr>
          </a:p>
          <a:p>
            <a:pPr algn="ctr" eaLnBrk="1" hangingPunct="1"/>
            <a:r>
              <a:rPr kumimoji="0" lang="en-US" altLang="en-US" b="1" dirty="0" smtClean="0">
                <a:solidFill>
                  <a:srgbClr val="FFFFFF"/>
                </a:solidFill>
                <a:ea typeface="+mn-ea"/>
              </a:rPr>
              <a:t>(with fractals)</a:t>
            </a:r>
          </a:p>
        </p:txBody>
      </p:sp>
    </p:spTree>
    <p:extLst>
      <p:ext uri="{BB962C8B-B14F-4D97-AF65-F5344CB8AC3E}">
        <p14:creationId xmlns:p14="http://schemas.microsoft.com/office/powerpoint/2010/main" val="359701670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ractal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 y="0"/>
            <a:ext cx="8094889" cy="5143500"/>
          </a:xfrm>
          <a:prstGeom prst="rect">
            <a:avLst/>
          </a:prstGeom>
        </p:spPr>
      </p:pic>
    </p:spTree>
    <p:extLst>
      <p:ext uri="{BB962C8B-B14F-4D97-AF65-F5344CB8AC3E}">
        <p14:creationId xmlns:p14="http://schemas.microsoft.com/office/powerpoint/2010/main" val="25154636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2146664" y="1704883"/>
            <a:ext cx="3888333" cy="2985650"/>
          </a:xfrm>
          <a:custGeom>
            <a:avLst/>
            <a:gdLst>
              <a:gd name="connsiteX0" fmla="*/ 3813869 w 3888333"/>
              <a:gd name="connsiteY0" fmla="*/ 2985650 h 2985650"/>
              <a:gd name="connsiteX1" fmla="*/ 3847736 w 3888333"/>
              <a:gd name="connsiteY1" fmla="*/ 1766450 h 2985650"/>
              <a:gd name="connsiteX2" fmla="*/ 3322803 w 3888333"/>
              <a:gd name="connsiteY2" fmla="*/ 767384 h 2985650"/>
              <a:gd name="connsiteX3" fmla="*/ 2493069 w 3888333"/>
              <a:gd name="connsiteY3" fmla="*/ 157784 h 2985650"/>
              <a:gd name="connsiteX4" fmla="*/ 1544803 w 3888333"/>
              <a:gd name="connsiteY4" fmla="*/ 5384 h 2985650"/>
              <a:gd name="connsiteX5" fmla="*/ 782803 w 3888333"/>
              <a:gd name="connsiteY5" fmla="*/ 293250 h 2985650"/>
              <a:gd name="connsiteX6" fmla="*/ 207069 w 3888333"/>
              <a:gd name="connsiteY6" fmla="*/ 835117 h 2985650"/>
              <a:gd name="connsiteX7" fmla="*/ 3869 w 3888333"/>
              <a:gd name="connsiteY7" fmla="*/ 1444717 h 2985650"/>
              <a:gd name="connsiteX8" fmla="*/ 105469 w 3888333"/>
              <a:gd name="connsiteY8" fmla="*/ 2138984 h 2985650"/>
              <a:gd name="connsiteX9" fmla="*/ 478003 w 3888333"/>
              <a:gd name="connsiteY9" fmla="*/ 2630050 h 2985650"/>
              <a:gd name="connsiteX10" fmla="*/ 884403 w 3888333"/>
              <a:gd name="connsiteY10" fmla="*/ 2850184 h 2985650"/>
              <a:gd name="connsiteX11" fmla="*/ 1409336 w 3888333"/>
              <a:gd name="connsiteY11" fmla="*/ 2867117 h 2985650"/>
              <a:gd name="connsiteX12" fmla="*/ 1781869 w 3888333"/>
              <a:gd name="connsiteY12" fmla="*/ 2646984 h 2985650"/>
              <a:gd name="connsiteX13" fmla="*/ 2002003 w 3888333"/>
              <a:gd name="connsiteY13" fmla="*/ 2359117 h 2985650"/>
              <a:gd name="connsiteX14" fmla="*/ 2002003 w 3888333"/>
              <a:gd name="connsiteY14" fmla="*/ 1681784 h 2985650"/>
              <a:gd name="connsiteX15" fmla="*/ 1510936 w 3888333"/>
              <a:gd name="connsiteY15" fmla="*/ 1360050 h 2985650"/>
              <a:gd name="connsiteX16" fmla="*/ 969069 w 3888333"/>
              <a:gd name="connsiteY16" fmla="*/ 1698717 h 2985650"/>
              <a:gd name="connsiteX17" fmla="*/ 1138403 w 3888333"/>
              <a:gd name="connsiteY17" fmla="*/ 2138984 h 2985650"/>
              <a:gd name="connsiteX18" fmla="*/ 1544803 w 3888333"/>
              <a:gd name="connsiteY18" fmla="*/ 2037384 h 2985650"/>
              <a:gd name="connsiteX19" fmla="*/ 1527869 w 3888333"/>
              <a:gd name="connsiteY19" fmla="*/ 1918850 h 298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88333" h="2985650">
                <a:moveTo>
                  <a:pt x="3813869" y="2985650"/>
                </a:moveTo>
                <a:cubicBezTo>
                  <a:pt x="3871724" y="2560905"/>
                  <a:pt x="3929580" y="2136161"/>
                  <a:pt x="3847736" y="1766450"/>
                </a:cubicBezTo>
                <a:cubicBezTo>
                  <a:pt x="3765892" y="1396739"/>
                  <a:pt x="3548581" y="1035495"/>
                  <a:pt x="3322803" y="767384"/>
                </a:cubicBezTo>
                <a:cubicBezTo>
                  <a:pt x="3097025" y="499273"/>
                  <a:pt x="2789402" y="284784"/>
                  <a:pt x="2493069" y="157784"/>
                </a:cubicBezTo>
                <a:cubicBezTo>
                  <a:pt x="2196736" y="30784"/>
                  <a:pt x="1829847" y="-17194"/>
                  <a:pt x="1544803" y="5384"/>
                </a:cubicBezTo>
                <a:cubicBezTo>
                  <a:pt x="1259759" y="27962"/>
                  <a:pt x="1005759" y="154961"/>
                  <a:pt x="782803" y="293250"/>
                </a:cubicBezTo>
                <a:cubicBezTo>
                  <a:pt x="559847" y="431539"/>
                  <a:pt x="336891" y="643206"/>
                  <a:pt x="207069" y="835117"/>
                </a:cubicBezTo>
                <a:cubicBezTo>
                  <a:pt x="77247" y="1027028"/>
                  <a:pt x="20802" y="1227406"/>
                  <a:pt x="3869" y="1444717"/>
                </a:cubicBezTo>
                <a:cubicBezTo>
                  <a:pt x="-13064" y="1662028"/>
                  <a:pt x="26447" y="1941429"/>
                  <a:pt x="105469" y="2138984"/>
                </a:cubicBezTo>
                <a:cubicBezTo>
                  <a:pt x="184491" y="2336539"/>
                  <a:pt x="348181" y="2511517"/>
                  <a:pt x="478003" y="2630050"/>
                </a:cubicBezTo>
                <a:cubicBezTo>
                  <a:pt x="607825" y="2748583"/>
                  <a:pt x="729181" y="2810673"/>
                  <a:pt x="884403" y="2850184"/>
                </a:cubicBezTo>
                <a:cubicBezTo>
                  <a:pt x="1039625" y="2889695"/>
                  <a:pt x="1259758" y="2900984"/>
                  <a:pt x="1409336" y="2867117"/>
                </a:cubicBezTo>
                <a:cubicBezTo>
                  <a:pt x="1558914" y="2833250"/>
                  <a:pt x="1683091" y="2731651"/>
                  <a:pt x="1781869" y="2646984"/>
                </a:cubicBezTo>
                <a:cubicBezTo>
                  <a:pt x="1880647" y="2562317"/>
                  <a:pt x="1965314" y="2519983"/>
                  <a:pt x="2002003" y="2359117"/>
                </a:cubicBezTo>
                <a:cubicBezTo>
                  <a:pt x="2038692" y="2198251"/>
                  <a:pt x="2083847" y="1848295"/>
                  <a:pt x="2002003" y="1681784"/>
                </a:cubicBezTo>
                <a:cubicBezTo>
                  <a:pt x="1920159" y="1515273"/>
                  <a:pt x="1683092" y="1357228"/>
                  <a:pt x="1510936" y="1360050"/>
                </a:cubicBezTo>
                <a:cubicBezTo>
                  <a:pt x="1338780" y="1362872"/>
                  <a:pt x="1031158" y="1568895"/>
                  <a:pt x="969069" y="1698717"/>
                </a:cubicBezTo>
                <a:cubicBezTo>
                  <a:pt x="906980" y="1828539"/>
                  <a:pt x="1042447" y="2082540"/>
                  <a:pt x="1138403" y="2138984"/>
                </a:cubicBezTo>
                <a:cubicBezTo>
                  <a:pt x="1234359" y="2195428"/>
                  <a:pt x="1479892" y="2074073"/>
                  <a:pt x="1544803" y="2037384"/>
                </a:cubicBezTo>
                <a:cubicBezTo>
                  <a:pt x="1609714" y="2000695"/>
                  <a:pt x="1527869" y="1918850"/>
                  <a:pt x="1527869" y="1918850"/>
                </a:cubicBezTo>
              </a:path>
            </a:pathLst>
          </a:custGeom>
          <a:ln w="76200" cmpd="sng">
            <a:solidFill>
              <a:schemeClr val="bg1"/>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000"/>
              </a:solidFill>
            </a:endParaRPr>
          </a:p>
        </p:txBody>
      </p:sp>
    </p:spTree>
    <p:extLst>
      <p:ext uri="{BB962C8B-B14F-4D97-AF65-F5344CB8AC3E}">
        <p14:creationId xmlns:p14="http://schemas.microsoft.com/office/powerpoint/2010/main" val="19164679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047750"/>
            <a:ext cx="9144000" cy="2209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 name="Rectangle 2"/>
          <p:cNvSpPr>
            <a:spLocks noChangeArrowheads="1"/>
          </p:cNvSpPr>
          <p:nvPr/>
        </p:nvSpPr>
        <p:spPr bwMode="auto">
          <a:xfrm>
            <a:off x="152400" y="1157228"/>
            <a:ext cx="8915400" cy="3231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6000" b="1" dirty="0" smtClean="0">
                <a:solidFill>
                  <a:srgbClr val="000000"/>
                </a:solidFill>
              </a:rPr>
              <a:t>Understanding </a:t>
            </a:r>
          </a:p>
          <a:p>
            <a:pPr algn="ctr" eaLnBrk="1" hangingPunct="1"/>
            <a:r>
              <a:rPr lang="en-US" sz="6000" b="1" dirty="0" smtClean="0">
                <a:solidFill>
                  <a:srgbClr val="000000"/>
                </a:solidFill>
              </a:rPr>
              <a:t>The Future</a:t>
            </a:r>
          </a:p>
          <a:p>
            <a:pPr algn="ctr" eaLnBrk="1" hangingPunct="1"/>
            <a:endParaRPr kumimoji="0" lang="en-US" altLang="en-US" sz="6000" b="1" dirty="0">
              <a:solidFill>
                <a:srgbClr val="FFFFFF"/>
              </a:solidFill>
              <a:ea typeface="+mn-ea"/>
            </a:endParaRPr>
          </a:p>
          <a:p>
            <a:pPr algn="ctr" eaLnBrk="1" hangingPunct="1"/>
            <a:r>
              <a:rPr kumimoji="0" lang="en-US" altLang="en-US" b="1" dirty="0" smtClean="0">
                <a:solidFill>
                  <a:srgbClr val="FFFFFF"/>
                </a:solidFill>
                <a:ea typeface="+mn-ea"/>
              </a:rPr>
              <a:t>(with fractals)</a:t>
            </a:r>
          </a:p>
        </p:txBody>
      </p:sp>
    </p:spTree>
    <p:extLst>
      <p:ext uri="{BB962C8B-B14F-4D97-AF65-F5344CB8AC3E}">
        <p14:creationId xmlns:p14="http://schemas.microsoft.com/office/powerpoint/2010/main" val="33392518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52400" y="1157228"/>
            <a:ext cx="89154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6000" b="1" dirty="0" smtClean="0">
                <a:solidFill>
                  <a:srgbClr val="FFFFFF"/>
                </a:solidFill>
              </a:rPr>
              <a:t>Where are we going?</a:t>
            </a:r>
            <a:endParaRPr kumimoji="0" lang="en-US" altLang="en-US" b="1" dirty="0" smtClean="0">
              <a:solidFill>
                <a:srgbClr val="FFFFFF"/>
              </a:solidFill>
              <a:ea typeface="+mn-ea"/>
            </a:endParaRPr>
          </a:p>
        </p:txBody>
      </p:sp>
    </p:spTree>
    <p:extLst>
      <p:ext uri="{BB962C8B-B14F-4D97-AF65-F5344CB8AC3E}">
        <p14:creationId xmlns:p14="http://schemas.microsoft.com/office/powerpoint/2010/main" val="17077143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9934235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2-28 at 11.23.30 A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1338" y="0"/>
            <a:ext cx="7633751" cy="5143500"/>
          </a:xfrm>
          <a:prstGeom prst="rect">
            <a:avLst/>
          </a:prstGeom>
        </p:spPr>
      </p:pic>
      <p:sp>
        <p:nvSpPr>
          <p:cNvPr id="2" name="Oval 1"/>
          <p:cNvSpPr/>
          <p:nvPr/>
        </p:nvSpPr>
        <p:spPr>
          <a:xfrm>
            <a:off x="7086600" y="1962150"/>
            <a:ext cx="1143000" cy="1143000"/>
          </a:xfrm>
          <a:prstGeom prst="ellipse">
            <a:avLst/>
          </a:prstGeom>
          <a:noFill/>
          <a:ln w="57150" cmpd="sng">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Oval 4"/>
          <p:cNvSpPr/>
          <p:nvPr/>
        </p:nvSpPr>
        <p:spPr>
          <a:xfrm>
            <a:off x="4038600" y="819150"/>
            <a:ext cx="1143000" cy="1143000"/>
          </a:xfrm>
          <a:prstGeom prst="ellipse">
            <a:avLst/>
          </a:prstGeom>
          <a:noFill/>
          <a:ln w="57150" cmpd="sng">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Rectangle 2"/>
          <p:cNvSpPr>
            <a:spLocks noChangeArrowheads="1"/>
          </p:cNvSpPr>
          <p:nvPr/>
        </p:nvSpPr>
        <p:spPr bwMode="auto">
          <a:xfrm>
            <a:off x="1981200" y="742950"/>
            <a:ext cx="89154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6000" b="1" dirty="0" smtClean="0">
                <a:solidFill>
                  <a:srgbClr val="FFFFFF">
                    <a:lumMod val="50000"/>
                  </a:srgbClr>
                </a:solidFill>
              </a:rPr>
              <a:t>=?</a:t>
            </a:r>
            <a:endParaRPr kumimoji="0" lang="en-US" altLang="en-US" b="1" dirty="0" smtClean="0">
              <a:solidFill>
                <a:srgbClr val="FFFFFF">
                  <a:lumMod val="50000"/>
                </a:srgbClr>
              </a:solidFill>
              <a:ea typeface="+mn-ea"/>
            </a:endParaRPr>
          </a:p>
        </p:txBody>
      </p:sp>
    </p:spTree>
    <p:extLst>
      <p:ext uri="{BB962C8B-B14F-4D97-AF65-F5344CB8AC3E}">
        <p14:creationId xmlns:p14="http://schemas.microsoft.com/office/powerpoint/2010/main" val="135140458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047750"/>
            <a:ext cx="9144000" cy="2209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 name="Rectangle 2"/>
          <p:cNvSpPr>
            <a:spLocks noChangeArrowheads="1"/>
          </p:cNvSpPr>
          <p:nvPr/>
        </p:nvSpPr>
        <p:spPr bwMode="auto">
          <a:xfrm>
            <a:off x="152400" y="1157228"/>
            <a:ext cx="8915400" cy="3231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6000" b="1" dirty="0" smtClean="0">
                <a:solidFill>
                  <a:srgbClr val="000000"/>
                </a:solidFill>
              </a:rPr>
              <a:t>Understanding </a:t>
            </a:r>
          </a:p>
          <a:p>
            <a:pPr algn="ctr" eaLnBrk="1" hangingPunct="1"/>
            <a:r>
              <a:rPr lang="en-US" sz="6000" b="1" dirty="0" smtClean="0">
                <a:solidFill>
                  <a:srgbClr val="000000"/>
                </a:solidFill>
              </a:rPr>
              <a:t>The World</a:t>
            </a:r>
          </a:p>
          <a:p>
            <a:pPr algn="ctr" eaLnBrk="1" hangingPunct="1"/>
            <a:endParaRPr kumimoji="0" lang="en-US" altLang="en-US" sz="6000" b="1" dirty="0">
              <a:solidFill>
                <a:srgbClr val="FFFFFF"/>
              </a:solidFill>
              <a:ea typeface="+mn-ea"/>
            </a:endParaRPr>
          </a:p>
          <a:p>
            <a:pPr algn="ctr" eaLnBrk="1" hangingPunct="1"/>
            <a:r>
              <a:rPr kumimoji="0" lang="en-US" altLang="en-US" b="1" dirty="0" smtClean="0">
                <a:solidFill>
                  <a:srgbClr val="FFFFFF"/>
                </a:solidFill>
                <a:ea typeface="+mn-ea"/>
              </a:rPr>
              <a:t>(with fractals)</a:t>
            </a:r>
          </a:p>
        </p:txBody>
      </p:sp>
    </p:spTree>
    <p:extLst>
      <p:ext uri="{BB962C8B-B14F-4D97-AF65-F5344CB8AC3E}">
        <p14:creationId xmlns:p14="http://schemas.microsoft.com/office/powerpoint/2010/main" val="47609452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52400" y="742950"/>
            <a:ext cx="89154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6000" b="1" dirty="0" smtClean="0">
                <a:solidFill>
                  <a:srgbClr val="FFFFFF"/>
                </a:solidFill>
              </a:rPr>
              <a:t>Microcosm</a:t>
            </a:r>
            <a:endParaRPr kumimoji="0" lang="en-US" altLang="en-US" b="1" dirty="0" smtClean="0">
              <a:solidFill>
                <a:srgbClr val="FFFFFF"/>
              </a:solidFill>
              <a:ea typeface="+mn-ea"/>
            </a:endParaRPr>
          </a:p>
        </p:txBody>
      </p:sp>
      <p:sp>
        <p:nvSpPr>
          <p:cNvPr id="2" name="TextBox 1"/>
          <p:cNvSpPr txBox="1"/>
          <p:nvPr/>
        </p:nvSpPr>
        <p:spPr>
          <a:xfrm>
            <a:off x="1756489" y="2647950"/>
            <a:ext cx="5635703" cy="954107"/>
          </a:xfrm>
          <a:prstGeom prst="rect">
            <a:avLst/>
          </a:prstGeom>
          <a:noFill/>
        </p:spPr>
        <p:txBody>
          <a:bodyPr wrap="none" rtlCol="0">
            <a:spAutoFit/>
          </a:bodyPr>
          <a:lstStyle/>
          <a:p>
            <a:pPr algn="ctr"/>
            <a:r>
              <a:rPr lang="en-US" sz="2800" dirty="0" smtClean="0">
                <a:solidFill>
                  <a:srgbClr val="FFFFFF"/>
                </a:solidFill>
                <a:latin typeface="Marker Felt"/>
                <a:cs typeface="Marker Felt"/>
              </a:rPr>
              <a:t>When we get a new art director </a:t>
            </a:r>
          </a:p>
          <a:p>
            <a:r>
              <a:rPr lang="en-US" sz="2800" dirty="0" smtClean="0">
                <a:solidFill>
                  <a:srgbClr val="FFFFFF"/>
                </a:solidFill>
                <a:latin typeface="Marker Felt"/>
                <a:cs typeface="Marker Felt"/>
              </a:rPr>
              <a:t>he’ll take over the concept meeting</a:t>
            </a:r>
            <a:endParaRPr lang="en-US" sz="2800" dirty="0">
              <a:solidFill>
                <a:srgbClr val="FFFFFF"/>
              </a:solidFill>
              <a:latin typeface="Marker Felt"/>
              <a:cs typeface="Marker Felt"/>
            </a:endParaRPr>
          </a:p>
        </p:txBody>
      </p:sp>
      <p:sp>
        <p:nvSpPr>
          <p:cNvPr id="3" name="Oval Callout 2"/>
          <p:cNvSpPr/>
          <p:nvPr/>
        </p:nvSpPr>
        <p:spPr>
          <a:xfrm>
            <a:off x="1371600" y="2266950"/>
            <a:ext cx="6400800" cy="1981200"/>
          </a:xfrm>
          <a:prstGeom prst="wedgeEllipseCallout">
            <a:avLst>
              <a:gd name="adj1" fmla="val 39749"/>
              <a:gd name="adj2" fmla="val 59081"/>
            </a:avLst>
          </a:prstGeom>
          <a:no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TextBox 4"/>
          <p:cNvSpPr txBox="1"/>
          <p:nvPr/>
        </p:nvSpPr>
        <p:spPr>
          <a:xfrm>
            <a:off x="5836469" y="4552950"/>
            <a:ext cx="3155131" cy="461665"/>
          </a:xfrm>
          <a:prstGeom prst="rect">
            <a:avLst/>
          </a:prstGeom>
          <a:noFill/>
        </p:spPr>
        <p:txBody>
          <a:bodyPr wrap="none" rtlCol="0">
            <a:spAutoFit/>
          </a:bodyPr>
          <a:lstStyle/>
          <a:p>
            <a:r>
              <a:rPr lang="en-US" dirty="0" smtClean="0">
                <a:solidFill>
                  <a:srgbClr val="FFFFFF"/>
                </a:solidFill>
              </a:rPr>
              <a:t>(hopefully not you)</a:t>
            </a:r>
            <a:endParaRPr lang="en-US" dirty="0">
              <a:solidFill>
                <a:srgbClr val="FFFFFF"/>
              </a:solidFill>
            </a:endParaRPr>
          </a:p>
        </p:txBody>
      </p:sp>
    </p:spTree>
    <p:extLst>
      <p:ext uri="{BB962C8B-B14F-4D97-AF65-F5344CB8AC3E}">
        <p14:creationId xmlns:p14="http://schemas.microsoft.com/office/powerpoint/2010/main" val="318396561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52400" y="742950"/>
            <a:ext cx="89154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6000" b="1" dirty="0" smtClean="0">
                <a:solidFill>
                  <a:srgbClr val="FFFFFF"/>
                </a:solidFill>
              </a:rPr>
              <a:t>Macro Effect</a:t>
            </a:r>
            <a:endParaRPr kumimoji="0" lang="en-US" altLang="en-US" b="1" dirty="0" smtClean="0">
              <a:solidFill>
                <a:srgbClr val="FFFFFF"/>
              </a:solidFill>
              <a:ea typeface="+mn-ea"/>
            </a:endParaRPr>
          </a:p>
        </p:txBody>
      </p:sp>
      <p:sp>
        <p:nvSpPr>
          <p:cNvPr id="3" name="TextBox 2"/>
          <p:cNvSpPr txBox="1"/>
          <p:nvPr/>
        </p:nvSpPr>
        <p:spPr>
          <a:xfrm>
            <a:off x="1850392" y="2647950"/>
            <a:ext cx="5447896" cy="954107"/>
          </a:xfrm>
          <a:prstGeom prst="rect">
            <a:avLst/>
          </a:prstGeom>
          <a:noFill/>
        </p:spPr>
        <p:txBody>
          <a:bodyPr wrap="none" rtlCol="0">
            <a:spAutoFit/>
          </a:bodyPr>
          <a:lstStyle/>
          <a:p>
            <a:pPr algn="ctr"/>
            <a:r>
              <a:rPr lang="en-US" sz="2800" dirty="0" smtClean="0">
                <a:solidFill>
                  <a:srgbClr val="FFFFFF"/>
                </a:solidFill>
                <a:latin typeface="Marker Felt"/>
                <a:cs typeface="Marker Felt"/>
              </a:rPr>
              <a:t>When we get a new president</a:t>
            </a:r>
          </a:p>
          <a:p>
            <a:r>
              <a:rPr lang="en-US" sz="2800" dirty="0" smtClean="0">
                <a:solidFill>
                  <a:srgbClr val="FFFFFF"/>
                </a:solidFill>
                <a:latin typeface="Marker Felt"/>
                <a:cs typeface="Marker Felt"/>
              </a:rPr>
              <a:t>they’ll restore basic human rights</a:t>
            </a:r>
            <a:endParaRPr lang="en-US" sz="2800" dirty="0">
              <a:solidFill>
                <a:srgbClr val="FFFFFF"/>
              </a:solidFill>
              <a:latin typeface="Marker Felt"/>
              <a:cs typeface="Marker Felt"/>
            </a:endParaRPr>
          </a:p>
        </p:txBody>
      </p:sp>
      <p:sp>
        <p:nvSpPr>
          <p:cNvPr id="6" name="Oval Callout 5"/>
          <p:cNvSpPr/>
          <p:nvPr/>
        </p:nvSpPr>
        <p:spPr>
          <a:xfrm>
            <a:off x="1371600" y="2266950"/>
            <a:ext cx="6400800" cy="1981200"/>
          </a:xfrm>
          <a:prstGeom prst="wedgeEllipseCallout">
            <a:avLst>
              <a:gd name="adj1" fmla="val -46230"/>
              <a:gd name="adj2" fmla="val 60790"/>
            </a:avLst>
          </a:prstGeom>
          <a:no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TextBox 6"/>
          <p:cNvSpPr txBox="1"/>
          <p:nvPr/>
        </p:nvSpPr>
        <p:spPr>
          <a:xfrm>
            <a:off x="121469" y="4552950"/>
            <a:ext cx="2544086" cy="461665"/>
          </a:xfrm>
          <a:prstGeom prst="rect">
            <a:avLst/>
          </a:prstGeom>
          <a:noFill/>
        </p:spPr>
        <p:txBody>
          <a:bodyPr wrap="none" rtlCol="0">
            <a:spAutoFit/>
          </a:bodyPr>
          <a:lstStyle/>
          <a:p>
            <a:r>
              <a:rPr lang="en-US" dirty="0" smtClean="0">
                <a:solidFill>
                  <a:srgbClr val="FFFFFF"/>
                </a:solidFill>
              </a:rPr>
              <a:t>(hopefully you)</a:t>
            </a:r>
            <a:endParaRPr lang="en-US" dirty="0">
              <a:solidFill>
                <a:srgbClr val="FFFFFF"/>
              </a:solidFill>
            </a:endParaRPr>
          </a:p>
        </p:txBody>
      </p:sp>
    </p:spTree>
    <p:extLst>
      <p:ext uri="{BB962C8B-B14F-4D97-AF65-F5344CB8AC3E}">
        <p14:creationId xmlns:p14="http://schemas.microsoft.com/office/powerpoint/2010/main" val="110071811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ndelbrot-spire.png"/>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33334"/>
          <a:stretch/>
        </p:blipFill>
        <p:spPr>
          <a:xfrm>
            <a:off x="0" y="0"/>
            <a:ext cx="9143999" cy="5143500"/>
          </a:xfrm>
          <a:prstGeom prst="rect">
            <a:avLst/>
          </a:prstGeom>
        </p:spPr>
      </p:pic>
      <p:sp>
        <p:nvSpPr>
          <p:cNvPr id="4" name="Rectangle 2"/>
          <p:cNvSpPr>
            <a:spLocks noChangeArrowheads="1"/>
          </p:cNvSpPr>
          <p:nvPr/>
        </p:nvSpPr>
        <p:spPr bwMode="auto">
          <a:xfrm>
            <a:off x="-914400" y="285750"/>
            <a:ext cx="89154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6000" b="1" dirty="0" smtClean="0">
                <a:solidFill>
                  <a:srgbClr val="FFFFFF"/>
                </a:solidFill>
              </a:rPr>
              <a:t>Thanks</a:t>
            </a:r>
            <a:endParaRPr kumimoji="0" lang="en-US" altLang="en-US" b="1" dirty="0" smtClean="0">
              <a:solidFill>
                <a:srgbClr val="FFFFFF"/>
              </a:solidFill>
              <a:ea typeface="+mn-ea"/>
            </a:endParaRPr>
          </a:p>
        </p:txBody>
      </p:sp>
      <p:sp>
        <p:nvSpPr>
          <p:cNvPr id="5" name="Rectangle 2"/>
          <p:cNvSpPr>
            <a:spLocks noChangeArrowheads="1"/>
          </p:cNvSpPr>
          <p:nvPr/>
        </p:nvSpPr>
        <p:spPr bwMode="auto">
          <a:xfrm>
            <a:off x="-914400" y="3943350"/>
            <a:ext cx="89154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b="1" dirty="0" smtClean="0">
                <a:solidFill>
                  <a:srgbClr val="FFFFFF"/>
                </a:solidFill>
              </a:rPr>
              <a:t>@manojalpa</a:t>
            </a:r>
            <a:endParaRPr kumimoji="0" lang="en-US" altLang="en-US" sz="1200" b="1" dirty="0" smtClean="0">
              <a:solidFill>
                <a:srgbClr val="FFFFFF"/>
              </a:solidFill>
              <a:ea typeface="+mn-ea"/>
            </a:endParaRPr>
          </a:p>
        </p:txBody>
      </p:sp>
    </p:spTree>
    <p:extLst>
      <p:ext uri="{BB962C8B-B14F-4D97-AF65-F5344CB8AC3E}">
        <p14:creationId xmlns:p14="http://schemas.microsoft.com/office/powerpoint/2010/main" val="415471001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1" name="Rectangle 3"/>
          <p:cNvSpPr>
            <a:spLocks noChangeArrowheads="1"/>
          </p:cNvSpPr>
          <p:nvPr/>
        </p:nvSpPr>
        <p:spPr bwMode="auto">
          <a:xfrm>
            <a:off x="0" y="0"/>
            <a:ext cx="9144000" cy="3527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0" hangingPunct="0">
              <a:lnSpc>
                <a:spcPct val="80000"/>
              </a:lnSpc>
            </a:pPr>
            <a:r>
              <a:rPr kumimoji="0" lang="en-US" sz="9000" dirty="0" smtClean="0">
                <a:solidFill>
                  <a:srgbClr val="FFFFFF"/>
                </a:solidFill>
                <a:latin typeface="Rockwell Extra Bold" panose="02060903040505020403" pitchFamily="18" charset="0"/>
                <a:ea typeface="+mn-ea"/>
              </a:rPr>
              <a:t>CHELSEA</a:t>
            </a:r>
          </a:p>
          <a:p>
            <a:pPr eaLnBrk="0" hangingPunct="0">
              <a:lnSpc>
                <a:spcPct val="80000"/>
              </a:lnSpc>
            </a:pPr>
            <a:r>
              <a:rPr kumimoji="0" lang="en-US" sz="9000" dirty="0" smtClean="0">
                <a:solidFill>
                  <a:srgbClr val="FFFFFF"/>
                </a:solidFill>
                <a:latin typeface="Rockwell Extra Bold" panose="02060903040505020403" pitchFamily="18" charset="0"/>
                <a:ea typeface="+mn-ea"/>
              </a:rPr>
              <a:t>HOWE</a:t>
            </a:r>
            <a:endParaRPr kumimoji="0" lang="en-US" sz="9000" dirty="0">
              <a:solidFill>
                <a:srgbClr val="FFFFFF"/>
              </a:solidFill>
              <a:latin typeface="Rockwell Extra Bold" panose="02060903040505020403" pitchFamily="18" charset="0"/>
              <a:ea typeface="+mn-ea"/>
            </a:endParaRPr>
          </a:p>
        </p:txBody>
      </p:sp>
      <p:sp>
        <p:nvSpPr>
          <p:cNvPr id="421897" name="Rectangle 9"/>
          <p:cNvSpPr>
            <a:spLocks noChangeArrowheads="1"/>
          </p:cNvSpPr>
          <p:nvPr/>
        </p:nvSpPr>
        <p:spPr bwMode="auto">
          <a:xfrm>
            <a:off x="0" y="3105150"/>
            <a:ext cx="9144000" cy="198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0" hangingPunct="0">
              <a:lnSpc>
                <a:spcPct val="80000"/>
              </a:lnSpc>
            </a:pPr>
            <a:r>
              <a:rPr kumimoji="0" lang="en-US" sz="2800" i="1" dirty="0" smtClean="0">
                <a:solidFill>
                  <a:srgbClr val="FFFFFF"/>
                </a:solidFill>
                <a:latin typeface="Rockwell Extra Bold" panose="02060903040505020403" pitchFamily="18" charset="0"/>
              </a:rPr>
              <a:t>Family Guy:  The Quest for Stuff, </a:t>
            </a:r>
          </a:p>
          <a:p>
            <a:pPr eaLnBrk="0" hangingPunct="0">
              <a:lnSpc>
                <a:spcPct val="80000"/>
              </a:lnSpc>
            </a:pPr>
            <a:r>
              <a:rPr kumimoji="0" lang="en-US" sz="2800" i="1" dirty="0" smtClean="0">
                <a:solidFill>
                  <a:srgbClr val="FFFFFF"/>
                </a:solidFill>
                <a:latin typeface="Rockwell Extra Bold" panose="02060903040505020403" pitchFamily="18" charset="0"/>
              </a:rPr>
              <a:t> </a:t>
            </a:r>
            <a:r>
              <a:rPr kumimoji="0" lang="en-US" sz="2800" i="1" dirty="0" err="1" smtClean="0">
                <a:solidFill>
                  <a:srgbClr val="FFFFFF"/>
                </a:solidFill>
                <a:latin typeface="Rockwell Extra Bold" panose="02060903040505020403" pitchFamily="18" charset="0"/>
              </a:rPr>
              <a:t>FarmVille</a:t>
            </a:r>
            <a:r>
              <a:rPr kumimoji="0" lang="en-US" sz="2800" i="1" dirty="0" smtClean="0">
                <a:solidFill>
                  <a:srgbClr val="FFFFFF"/>
                </a:solidFill>
                <a:latin typeface="Rockwell Extra Bold" panose="02060903040505020403" pitchFamily="18" charset="0"/>
              </a:rPr>
              <a:t>, Scaling the Sky</a:t>
            </a:r>
          </a:p>
          <a:p>
            <a:pPr algn="l" eaLnBrk="0" hangingPunct="0">
              <a:lnSpc>
                <a:spcPct val="80000"/>
              </a:lnSpc>
            </a:pPr>
            <a:endParaRPr kumimoji="0" lang="en-US" sz="2800" dirty="0">
              <a:solidFill>
                <a:srgbClr val="FFFFFF"/>
              </a:solidFill>
              <a:latin typeface="Rockwell Extra Bold" panose="02060903040505020403" pitchFamily="18" charset="0"/>
            </a:endParaRPr>
          </a:p>
          <a:p>
            <a:pPr algn="l" eaLnBrk="0" hangingPunct="0">
              <a:lnSpc>
                <a:spcPct val="80000"/>
              </a:lnSpc>
            </a:pPr>
            <a:r>
              <a:rPr kumimoji="0" lang="en-US" sz="2800" dirty="0" smtClean="0">
                <a:solidFill>
                  <a:srgbClr val="FFFFFF"/>
                </a:solidFill>
                <a:latin typeface="Rockwell Extra Bold" panose="02060903040505020403" pitchFamily="18" charset="0"/>
              </a:rPr>
              <a:t>Creative </a:t>
            </a:r>
            <a:r>
              <a:rPr kumimoji="0" lang="en-US" sz="2800" dirty="0" err="1">
                <a:solidFill>
                  <a:srgbClr val="FFFFFF"/>
                </a:solidFill>
                <a:latin typeface="Rockwell Extra Bold" panose="02060903040505020403" pitchFamily="18" charset="0"/>
              </a:rPr>
              <a:t>Producteur</a:t>
            </a:r>
            <a:r>
              <a:rPr kumimoji="0" lang="en-US" sz="2800" dirty="0">
                <a:solidFill>
                  <a:srgbClr val="FFFFFF"/>
                </a:solidFill>
                <a:latin typeface="Rockwell Extra Bold" panose="02060903040505020403" pitchFamily="18" charset="0"/>
              </a:rPr>
              <a:t> &amp; Owl Overseer</a:t>
            </a:r>
          </a:p>
          <a:p>
            <a:pPr algn="l" eaLnBrk="0" hangingPunct="0">
              <a:lnSpc>
                <a:spcPct val="80000"/>
              </a:lnSpc>
            </a:pPr>
            <a:r>
              <a:rPr kumimoji="0" lang="en-US" sz="2800" dirty="0" err="1" smtClean="0">
                <a:solidFill>
                  <a:srgbClr val="FFFFFF"/>
                </a:solidFill>
                <a:latin typeface="Rockwell Extra Bold" panose="02060903040505020403" pitchFamily="18" charset="0"/>
                <a:ea typeface="+mn-ea"/>
              </a:rPr>
              <a:t>Owlchemy</a:t>
            </a:r>
            <a:endParaRPr kumimoji="0" lang="en-US" sz="2800" dirty="0" smtClean="0">
              <a:solidFill>
                <a:srgbClr val="FFFFFF"/>
              </a:solidFill>
              <a:latin typeface="Rockwell Extra Bold" panose="02060903040505020403" pitchFamily="18" charset="0"/>
              <a:ea typeface="+mn-ea"/>
            </a:endParaRPr>
          </a:p>
          <a:p>
            <a:pPr algn="l" eaLnBrk="0" hangingPunct="0">
              <a:lnSpc>
                <a:spcPct val="80000"/>
              </a:lnSpc>
            </a:pPr>
            <a:r>
              <a:rPr kumimoji="0" lang="en-US" sz="2800" dirty="0" smtClean="0">
                <a:solidFill>
                  <a:srgbClr val="FFFFFF"/>
                </a:solidFill>
                <a:latin typeface="Rockwell Extra Bold" panose="02060903040505020403" pitchFamily="18" charset="0"/>
                <a:ea typeface="+mn-ea"/>
              </a:rPr>
              <a:t>@</a:t>
            </a:r>
            <a:r>
              <a:rPr kumimoji="0" lang="en-US" sz="2800" dirty="0" err="1" smtClean="0">
                <a:solidFill>
                  <a:srgbClr val="FFFFFF"/>
                </a:solidFill>
                <a:latin typeface="Rockwell Extra Bold" panose="02060903040505020403" pitchFamily="18" charset="0"/>
                <a:ea typeface="+mn-ea"/>
              </a:rPr>
              <a:t>Manojalpa</a:t>
            </a:r>
            <a:endParaRPr kumimoji="0" lang="en-US" sz="2800" dirty="0">
              <a:solidFill>
                <a:srgbClr val="FFFFFF"/>
              </a:solidFill>
              <a:latin typeface="Rockwell Extra Bold" panose="02060903040505020403" pitchFamily="18" charset="0"/>
              <a:ea typeface="+mn-ea"/>
            </a:endParaRPr>
          </a:p>
        </p:txBody>
      </p:sp>
    </p:spTree>
    <p:extLst>
      <p:ext uri="{BB962C8B-B14F-4D97-AF65-F5344CB8AC3E}">
        <p14:creationId xmlns:p14="http://schemas.microsoft.com/office/powerpoint/2010/main" val="199504931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1" name="Rectangle 3"/>
          <p:cNvSpPr>
            <a:spLocks noChangeArrowheads="1"/>
          </p:cNvSpPr>
          <p:nvPr/>
        </p:nvSpPr>
        <p:spPr bwMode="auto">
          <a:xfrm>
            <a:off x="0" y="-19050"/>
            <a:ext cx="91440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0" hangingPunct="0">
              <a:lnSpc>
                <a:spcPct val="80000"/>
              </a:lnSpc>
            </a:pPr>
            <a:r>
              <a:rPr kumimoji="0" lang="en-US" sz="9000" dirty="0" smtClean="0">
                <a:solidFill>
                  <a:srgbClr val="FFFFFF"/>
                </a:solidFill>
                <a:latin typeface="Rockwell Extra Bold" panose="02060903040505020403" pitchFamily="18" charset="0"/>
                <a:ea typeface="+mn-ea"/>
              </a:rPr>
              <a:t>DAMION</a:t>
            </a:r>
          </a:p>
          <a:p>
            <a:pPr eaLnBrk="0" hangingPunct="0">
              <a:lnSpc>
                <a:spcPct val="80000"/>
              </a:lnSpc>
            </a:pPr>
            <a:r>
              <a:rPr kumimoji="0" lang="en-US" sz="9000" dirty="0" smtClean="0">
                <a:solidFill>
                  <a:srgbClr val="FFFFFF"/>
                </a:solidFill>
                <a:latin typeface="Rockwell Extra Bold" panose="02060903040505020403" pitchFamily="18" charset="0"/>
                <a:ea typeface="+mn-ea"/>
              </a:rPr>
              <a:t>SCHUBERT</a:t>
            </a:r>
            <a:endParaRPr kumimoji="0" lang="en-US" sz="9000" dirty="0">
              <a:solidFill>
                <a:srgbClr val="FFFFFF"/>
              </a:solidFill>
              <a:latin typeface="Rockwell Extra Bold" panose="02060903040505020403" pitchFamily="18" charset="0"/>
              <a:ea typeface="+mn-ea"/>
            </a:endParaRPr>
          </a:p>
        </p:txBody>
      </p:sp>
      <p:sp>
        <p:nvSpPr>
          <p:cNvPr id="421897" name="Rectangle 9"/>
          <p:cNvSpPr>
            <a:spLocks noChangeArrowheads="1"/>
          </p:cNvSpPr>
          <p:nvPr/>
        </p:nvSpPr>
        <p:spPr bwMode="auto">
          <a:xfrm>
            <a:off x="0" y="3028950"/>
            <a:ext cx="92202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0" hangingPunct="0">
              <a:lnSpc>
                <a:spcPct val="80000"/>
              </a:lnSpc>
            </a:pPr>
            <a:r>
              <a:rPr kumimoji="0" lang="en-US" sz="2800" i="1" dirty="0" smtClean="0">
                <a:solidFill>
                  <a:srgbClr val="FFFFFF"/>
                </a:solidFill>
                <a:latin typeface="Rockwell Extra Bold" panose="02060903040505020403" pitchFamily="18" charset="0"/>
                <a:ea typeface="+mn-ea"/>
              </a:rPr>
              <a:t>Dungeon Boss, </a:t>
            </a:r>
          </a:p>
          <a:p>
            <a:pPr eaLnBrk="0" hangingPunct="0">
              <a:lnSpc>
                <a:spcPct val="80000"/>
              </a:lnSpc>
            </a:pPr>
            <a:r>
              <a:rPr kumimoji="0" lang="en-US" sz="2800" i="1" dirty="0" smtClean="0">
                <a:solidFill>
                  <a:srgbClr val="FFFFFF"/>
                </a:solidFill>
                <a:latin typeface="Rockwell Extra Bold" panose="02060903040505020403" pitchFamily="18" charset="0"/>
                <a:ea typeface="+mn-ea"/>
              </a:rPr>
              <a:t>Star Wars The Old Republic</a:t>
            </a:r>
          </a:p>
          <a:p>
            <a:pPr algn="l" eaLnBrk="0" hangingPunct="0">
              <a:lnSpc>
                <a:spcPct val="80000"/>
              </a:lnSpc>
            </a:pPr>
            <a:endParaRPr kumimoji="0" lang="en-US" sz="2800" dirty="0">
              <a:solidFill>
                <a:srgbClr val="FFFFFF"/>
              </a:solidFill>
              <a:latin typeface="Rockwell Extra Bold" panose="02060903040505020403" pitchFamily="18" charset="0"/>
              <a:ea typeface="+mn-ea"/>
            </a:endParaRPr>
          </a:p>
          <a:p>
            <a:pPr algn="l" eaLnBrk="0" hangingPunct="0">
              <a:lnSpc>
                <a:spcPct val="80000"/>
              </a:lnSpc>
            </a:pPr>
            <a:r>
              <a:rPr kumimoji="0" lang="en-US" sz="2800" dirty="0" smtClean="0">
                <a:solidFill>
                  <a:srgbClr val="FFFFFF"/>
                </a:solidFill>
                <a:latin typeface="Rockwell Extra Bold" panose="02060903040505020403" pitchFamily="18" charset="0"/>
                <a:ea typeface="+mn-ea"/>
              </a:rPr>
              <a:t>Creative Director</a:t>
            </a:r>
          </a:p>
          <a:p>
            <a:pPr algn="l" eaLnBrk="0" hangingPunct="0">
              <a:lnSpc>
                <a:spcPct val="80000"/>
              </a:lnSpc>
            </a:pPr>
            <a:r>
              <a:rPr kumimoji="0" lang="en-US" sz="2800" dirty="0" smtClean="0">
                <a:solidFill>
                  <a:srgbClr val="FFFFFF"/>
                </a:solidFill>
                <a:latin typeface="Rockwell Extra Bold" panose="02060903040505020403" pitchFamily="18" charset="0"/>
                <a:ea typeface="+mn-ea"/>
              </a:rPr>
              <a:t>Boss Fight Entertainment</a:t>
            </a:r>
          </a:p>
          <a:p>
            <a:pPr algn="l" eaLnBrk="0" hangingPunct="0">
              <a:lnSpc>
                <a:spcPct val="80000"/>
              </a:lnSpc>
            </a:pPr>
            <a:r>
              <a:rPr kumimoji="0" lang="en-US" sz="2800" dirty="0" smtClean="0">
                <a:solidFill>
                  <a:srgbClr val="FFFFFF"/>
                </a:solidFill>
                <a:latin typeface="Rockwell Extra Bold" panose="02060903040505020403" pitchFamily="18" charset="0"/>
                <a:ea typeface="+mn-ea"/>
              </a:rPr>
              <a:t>@</a:t>
            </a:r>
            <a:r>
              <a:rPr kumimoji="0" lang="en-US" sz="2800" dirty="0" err="1" smtClean="0">
                <a:solidFill>
                  <a:srgbClr val="FFFFFF"/>
                </a:solidFill>
                <a:latin typeface="Rockwell Extra Bold" panose="02060903040505020403" pitchFamily="18" charset="0"/>
                <a:ea typeface="+mn-ea"/>
              </a:rPr>
              <a:t>ZenOfDesign</a:t>
            </a:r>
            <a:endParaRPr kumimoji="0" lang="en-US" sz="2800" dirty="0">
              <a:solidFill>
                <a:srgbClr val="FFFFFF"/>
              </a:solidFill>
              <a:latin typeface="Rockwell Extra Bold" panose="02060903040505020403" pitchFamily="18" charset="0"/>
              <a:ea typeface="+mn-ea"/>
            </a:endParaRPr>
          </a:p>
        </p:txBody>
      </p:sp>
    </p:spTree>
    <p:extLst>
      <p:ext uri="{BB962C8B-B14F-4D97-AF65-F5344CB8AC3E}">
        <p14:creationId xmlns:p14="http://schemas.microsoft.com/office/powerpoint/2010/main" val="360953912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7" name="Rectangle 9"/>
          <p:cNvSpPr>
            <a:spLocks noChangeArrowheads="1"/>
          </p:cNvSpPr>
          <p:nvPr/>
        </p:nvSpPr>
        <p:spPr bwMode="auto">
          <a:xfrm>
            <a:off x="0" y="3867150"/>
            <a:ext cx="7162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eaLnBrk="0" hangingPunct="0">
              <a:lnSpc>
                <a:spcPct val="80000"/>
              </a:lnSpc>
            </a:pPr>
            <a:endParaRPr kumimoji="0" lang="en-US" sz="2800" dirty="0">
              <a:solidFill>
                <a:srgbClr val="FFFFFF"/>
              </a:solidFill>
              <a:latin typeface="Rockwell Extra Bold" panose="02060903040505020403" pitchFamily="18" charset="0"/>
              <a:ea typeface="+mn-ea"/>
            </a:endParaRPr>
          </a:p>
        </p:txBody>
      </p:sp>
      <p:pic>
        <p:nvPicPr>
          <p:cNvPr id="2" name="Picture 1"/>
          <p:cNvPicPr>
            <a:picLocks noChangeAspect="1"/>
          </p:cNvPicPr>
          <p:nvPr/>
        </p:nvPicPr>
        <p:blipFill>
          <a:blip r:embed="rId3"/>
          <a:stretch>
            <a:fillRect/>
          </a:stretch>
        </p:blipFill>
        <p:spPr>
          <a:xfrm>
            <a:off x="0" y="-256390"/>
            <a:ext cx="9144000" cy="4333875"/>
          </a:xfrm>
          <a:prstGeom prst="rect">
            <a:avLst/>
          </a:prstGeom>
        </p:spPr>
      </p:pic>
      <p:sp>
        <p:nvSpPr>
          <p:cNvPr id="6" name="Rectangle 3"/>
          <p:cNvSpPr>
            <a:spLocks noChangeArrowheads="1"/>
          </p:cNvSpPr>
          <p:nvPr/>
        </p:nvSpPr>
        <p:spPr bwMode="auto">
          <a:xfrm>
            <a:off x="0" y="1482725"/>
            <a:ext cx="91440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0" hangingPunct="0">
              <a:lnSpc>
                <a:spcPct val="80000"/>
              </a:lnSpc>
            </a:pPr>
            <a:r>
              <a:rPr kumimoji="0" lang="en-US" sz="3600" dirty="0">
                <a:solidFill>
                  <a:srgbClr val="FFFFFF"/>
                </a:solidFill>
                <a:latin typeface="CCYouBlockhead" panose="03020502050602020205" pitchFamily="66" charset="0"/>
                <a:ea typeface="+mn-ea"/>
              </a:rPr>
              <a:t>Free is the DEFAULT</a:t>
            </a:r>
          </a:p>
        </p:txBody>
      </p:sp>
    </p:spTree>
    <p:extLst>
      <p:ext uri="{BB962C8B-B14F-4D97-AF65-F5344CB8AC3E}">
        <p14:creationId xmlns:p14="http://schemas.microsoft.com/office/powerpoint/2010/main" val="342893897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786"/>
            <a:ext cx="9144000" cy="5164666"/>
          </a:xfrm>
          <a:prstGeom prst="rect">
            <a:avLst/>
          </a:prstGeom>
        </p:spPr>
      </p:pic>
      <p:sp>
        <p:nvSpPr>
          <p:cNvPr id="3" name="TextBox 2"/>
          <p:cNvSpPr txBox="1"/>
          <p:nvPr/>
        </p:nvSpPr>
        <p:spPr>
          <a:xfrm>
            <a:off x="1371600" y="4248150"/>
            <a:ext cx="7772400" cy="276999"/>
          </a:xfrm>
          <a:prstGeom prst="rect">
            <a:avLst/>
          </a:prstGeom>
          <a:solidFill>
            <a:srgbClr val="FFC000"/>
          </a:solidFill>
          <a:ln>
            <a:solidFill>
              <a:schemeClr val="tx1"/>
            </a:solidFill>
          </a:ln>
        </p:spPr>
        <p:txBody>
          <a:bodyPr wrap="square" rtlCol="0">
            <a:spAutoFit/>
          </a:bodyPr>
          <a:lstStyle/>
          <a:p>
            <a:r>
              <a:rPr lang="en-US" sz="1200" b="1" dirty="0">
                <a:solidFill>
                  <a:srgbClr val="000000"/>
                </a:solidFill>
                <a:latin typeface="CCYouBlockhead" panose="03020502050602020205" pitchFamily="66" charset="0"/>
              </a:rPr>
              <a:t>When we talk about F2P, too often we talk about the big spenders.</a:t>
            </a:r>
            <a:endParaRPr lang="en-US" sz="1100" b="1" dirty="0">
              <a:solidFill>
                <a:srgbClr val="000000"/>
              </a:solidFill>
              <a:latin typeface="CCYouBlockhead" panose="03020502050602020205" pitchFamily="66" charset="0"/>
            </a:endParaRPr>
          </a:p>
        </p:txBody>
      </p:sp>
    </p:spTree>
    <p:extLst>
      <p:ext uri="{BB962C8B-B14F-4D97-AF65-F5344CB8AC3E}">
        <p14:creationId xmlns:p14="http://schemas.microsoft.com/office/powerpoint/2010/main" val="146597850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2741" y="3337423"/>
            <a:ext cx="2224260" cy="923330"/>
          </a:xfrm>
          <a:prstGeom prst="rect">
            <a:avLst/>
          </a:prstGeom>
          <a:solidFill>
            <a:srgbClr val="FFC000"/>
          </a:solidFill>
        </p:spPr>
        <p:txBody>
          <a:bodyPr wrap="square" rtlCol="0">
            <a:spAutoFit/>
          </a:bodyPr>
          <a:lstStyle/>
          <a:p>
            <a:r>
              <a:rPr lang="en-US" sz="5400" b="1" dirty="0">
                <a:solidFill>
                  <a:srgbClr val="000000"/>
                </a:solidFill>
                <a:latin typeface="CCYouBlockhead" panose="03020502050602020205" pitchFamily="66" charset="0"/>
              </a:rPr>
              <a:t>98%</a:t>
            </a:r>
          </a:p>
        </p:txBody>
      </p:sp>
      <p:sp>
        <p:nvSpPr>
          <p:cNvPr id="3" name="TextBox 2"/>
          <p:cNvSpPr txBox="1"/>
          <p:nvPr/>
        </p:nvSpPr>
        <p:spPr>
          <a:xfrm>
            <a:off x="442741" y="438150"/>
            <a:ext cx="2104300" cy="923330"/>
          </a:xfrm>
          <a:prstGeom prst="rect">
            <a:avLst/>
          </a:prstGeom>
          <a:solidFill>
            <a:srgbClr val="FFC000"/>
          </a:solidFill>
        </p:spPr>
        <p:txBody>
          <a:bodyPr wrap="square" rtlCol="0">
            <a:spAutoFit/>
          </a:bodyPr>
          <a:lstStyle/>
          <a:p>
            <a:r>
              <a:rPr lang="en-US" sz="5400" b="1" dirty="0">
                <a:solidFill>
                  <a:srgbClr val="000000"/>
                </a:solidFill>
                <a:latin typeface="CCYouBlockhead" panose="03020502050602020205" pitchFamily="66" charset="0"/>
              </a:rPr>
              <a:t>2%</a:t>
            </a:r>
          </a:p>
        </p:txBody>
      </p:sp>
      <p:sp>
        <p:nvSpPr>
          <p:cNvPr id="4" name="TextBox 3"/>
          <p:cNvSpPr txBox="1"/>
          <p:nvPr/>
        </p:nvSpPr>
        <p:spPr>
          <a:xfrm>
            <a:off x="2547041" y="438150"/>
            <a:ext cx="6596958" cy="276999"/>
          </a:xfrm>
          <a:prstGeom prst="rect">
            <a:avLst/>
          </a:prstGeom>
          <a:solidFill>
            <a:srgbClr val="FFC000"/>
          </a:solidFill>
        </p:spPr>
        <p:txBody>
          <a:bodyPr wrap="square" rtlCol="0">
            <a:spAutoFit/>
          </a:bodyPr>
          <a:lstStyle/>
          <a:p>
            <a:r>
              <a:rPr lang="en-US" sz="1200" b="1" dirty="0">
                <a:solidFill>
                  <a:srgbClr val="000000"/>
                </a:solidFill>
                <a:latin typeface="CCYouBlockhead" panose="03020502050602020205" pitchFamily="66" charset="0"/>
              </a:rPr>
              <a:t>The conversion rate of a successful Zynga game…</a:t>
            </a:r>
            <a:endParaRPr lang="en-US" sz="1100" b="1" dirty="0">
              <a:solidFill>
                <a:srgbClr val="000000"/>
              </a:solidFill>
              <a:latin typeface="CCYouBlockhead" panose="03020502050602020205" pitchFamily="66" charset="0"/>
            </a:endParaRPr>
          </a:p>
        </p:txBody>
      </p:sp>
      <p:sp>
        <p:nvSpPr>
          <p:cNvPr id="5" name="TextBox 4"/>
          <p:cNvSpPr txBox="1"/>
          <p:nvPr/>
        </p:nvSpPr>
        <p:spPr>
          <a:xfrm>
            <a:off x="2667000" y="3337423"/>
            <a:ext cx="6476999" cy="276999"/>
          </a:xfrm>
          <a:prstGeom prst="rect">
            <a:avLst/>
          </a:prstGeom>
          <a:solidFill>
            <a:srgbClr val="FFC000"/>
          </a:solidFill>
        </p:spPr>
        <p:txBody>
          <a:bodyPr wrap="square" rtlCol="0">
            <a:spAutoFit/>
          </a:bodyPr>
          <a:lstStyle/>
          <a:p>
            <a:r>
              <a:rPr lang="en-US" sz="1200" b="1" dirty="0">
                <a:solidFill>
                  <a:srgbClr val="000000"/>
                </a:solidFill>
                <a:latin typeface="CCYouBlockhead" panose="03020502050602020205" pitchFamily="66" charset="0"/>
              </a:rPr>
              <a:t>The percentage of people who never spend a dime.</a:t>
            </a:r>
            <a:endParaRPr lang="en-US" sz="1100" b="1" dirty="0">
              <a:solidFill>
                <a:srgbClr val="000000"/>
              </a:solidFill>
              <a:latin typeface="CCYouBlockhead" panose="03020502050602020205" pitchFamily="66" charset="0"/>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2800" y="3744254"/>
            <a:ext cx="1702190" cy="1389721"/>
          </a:xfrm>
          <a:prstGeom prst="rect">
            <a:avLst/>
          </a:prstGeom>
        </p:spPr>
      </p:pic>
    </p:spTree>
    <p:extLst>
      <p:ext uri="{BB962C8B-B14F-4D97-AF65-F5344CB8AC3E}">
        <p14:creationId xmlns:p14="http://schemas.microsoft.com/office/powerpoint/2010/main" val="5190910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8375" y="0"/>
            <a:ext cx="6907250" cy="5143500"/>
          </a:xfrm>
          <a:prstGeom prst="rect">
            <a:avLst/>
          </a:prstGeom>
        </p:spPr>
      </p:pic>
    </p:spTree>
    <p:extLst>
      <p:ext uri="{BB962C8B-B14F-4D97-AF65-F5344CB8AC3E}">
        <p14:creationId xmlns:p14="http://schemas.microsoft.com/office/powerpoint/2010/main" val="414299541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2741" y="3337423"/>
            <a:ext cx="2224260" cy="923330"/>
          </a:xfrm>
          <a:prstGeom prst="rect">
            <a:avLst/>
          </a:prstGeom>
          <a:solidFill>
            <a:srgbClr val="FFC000"/>
          </a:solidFill>
        </p:spPr>
        <p:txBody>
          <a:bodyPr wrap="square" rtlCol="0">
            <a:spAutoFit/>
          </a:bodyPr>
          <a:lstStyle/>
          <a:p>
            <a:r>
              <a:rPr lang="en-US" sz="5400" b="1" dirty="0" smtClean="0">
                <a:solidFill>
                  <a:srgbClr val="000000"/>
                </a:solidFill>
                <a:latin typeface="CCYouBlockhead" panose="03020502050602020205" pitchFamily="66" charset="0"/>
              </a:rPr>
              <a:t>90%</a:t>
            </a:r>
            <a:endParaRPr lang="en-US" sz="5400" b="1" dirty="0">
              <a:solidFill>
                <a:srgbClr val="000000"/>
              </a:solidFill>
              <a:latin typeface="CCYouBlockhead" panose="03020502050602020205" pitchFamily="66" charset="0"/>
            </a:endParaRPr>
          </a:p>
        </p:txBody>
      </p:sp>
      <p:sp>
        <p:nvSpPr>
          <p:cNvPr id="3" name="TextBox 2"/>
          <p:cNvSpPr txBox="1"/>
          <p:nvPr/>
        </p:nvSpPr>
        <p:spPr>
          <a:xfrm>
            <a:off x="442741" y="438150"/>
            <a:ext cx="2104300" cy="923330"/>
          </a:xfrm>
          <a:prstGeom prst="rect">
            <a:avLst/>
          </a:prstGeom>
          <a:solidFill>
            <a:srgbClr val="FFC000"/>
          </a:solidFill>
        </p:spPr>
        <p:txBody>
          <a:bodyPr wrap="square" rtlCol="0">
            <a:spAutoFit/>
          </a:bodyPr>
          <a:lstStyle/>
          <a:p>
            <a:r>
              <a:rPr lang="en-US" sz="5400" b="1" dirty="0" smtClean="0">
                <a:solidFill>
                  <a:srgbClr val="000000"/>
                </a:solidFill>
                <a:latin typeface="CCYouBlockhead" panose="03020502050602020205" pitchFamily="66" charset="0"/>
              </a:rPr>
              <a:t>10%</a:t>
            </a:r>
            <a:endParaRPr lang="en-US" sz="5400" b="1" dirty="0">
              <a:solidFill>
                <a:srgbClr val="000000"/>
              </a:solidFill>
              <a:latin typeface="CCYouBlockhead" panose="03020502050602020205" pitchFamily="66" charset="0"/>
            </a:endParaRPr>
          </a:p>
        </p:txBody>
      </p:sp>
      <p:sp>
        <p:nvSpPr>
          <p:cNvPr id="4" name="TextBox 3"/>
          <p:cNvSpPr txBox="1"/>
          <p:nvPr/>
        </p:nvSpPr>
        <p:spPr>
          <a:xfrm>
            <a:off x="2547041" y="438150"/>
            <a:ext cx="6596958" cy="276999"/>
          </a:xfrm>
          <a:prstGeom prst="rect">
            <a:avLst/>
          </a:prstGeom>
          <a:solidFill>
            <a:srgbClr val="FFC000"/>
          </a:solidFill>
        </p:spPr>
        <p:txBody>
          <a:bodyPr wrap="square" rtlCol="0">
            <a:spAutoFit/>
          </a:bodyPr>
          <a:lstStyle/>
          <a:p>
            <a:r>
              <a:rPr lang="en-US" sz="1200" b="1" dirty="0" smtClean="0">
                <a:solidFill>
                  <a:srgbClr val="000000"/>
                </a:solidFill>
                <a:latin typeface="CCYouBlockhead" panose="03020502050602020205" pitchFamily="66" charset="0"/>
              </a:rPr>
              <a:t>The approx. number of people playing today who paid</a:t>
            </a:r>
            <a:endParaRPr lang="en-US" sz="1100" b="1" dirty="0">
              <a:solidFill>
                <a:srgbClr val="000000"/>
              </a:solidFill>
              <a:latin typeface="CCYouBlockhead" panose="03020502050602020205" pitchFamily="66" charset="0"/>
            </a:endParaRPr>
          </a:p>
        </p:txBody>
      </p:sp>
      <p:sp>
        <p:nvSpPr>
          <p:cNvPr id="5" name="TextBox 4"/>
          <p:cNvSpPr txBox="1"/>
          <p:nvPr/>
        </p:nvSpPr>
        <p:spPr>
          <a:xfrm>
            <a:off x="2667000" y="3337423"/>
            <a:ext cx="6476999" cy="276999"/>
          </a:xfrm>
          <a:prstGeom prst="rect">
            <a:avLst/>
          </a:prstGeom>
          <a:solidFill>
            <a:srgbClr val="FFC000"/>
          </a:solidFill>
        </p:spPr>
        <p:txBody>
          <a:bodyPr wrap="square" rtlCol="0">
            <a:spAutoFit/>
          </a:bodyPr>
          <a:lstStyle/>
          <a:p>
            <a:r>
              <a:rPr lang="en-US" sz="1200" b="1" dirty="0">
                <a:solidFill>
                  <a:srgbClr val="000000"/>
                </a:solidFill>
                <a:latin typeface="CCYouBlockhead" panose="03020502050602020205" pitchFamily="66" charset="0"/>
              </a:rPr>
              <a:t>The </a:t>
            </a:r>
            <a:r>
              <a:rPr lang="en-US" sz="1200" b="1" dirty="0" smtClean="0">
                <a:solidFill>
                  <a:srgbClr val="000000"/>
                </a:solidFill>
                <a:latin typeface="CCYouBlockhead" panose="03020502050602020205" pitchFamily="66" charset="0"/>
              </a:rPr>
              <a:t>rest of the ‘freeloaders’.</a:t>
            </a:r>
            <a:endParaRPr lang="en-US" sz="1100" b="1" dirty="0">
              <a:solidFill>
                <a:srgbClr val="000000"/>
              </a:solidFill>
              <a:latin typeface="CCYouBlockhead" panose="03020502050602020205" pitchFamily="66" charset="0"/>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2800" y="3744254"/>
            <a:ext cx="1702190" cy="1389721"/>
          </a:xfrm>
          <a:prstGeom prst="rect">
            <a:avLst/>
          </a:prstGeom>
        </p:spPr>
      </p:pic>
    </p:spTree>
    <p:extLst>
      <p:ext uri="{BB962C8B-B14F-4D97-AF65-F5344CB8AC3E}">
        <p14:creationId xmlns:p14="http://schemas.microsoft.com/office/powerpoint/2010/main" val="311968104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penny pinch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6593" y="148621"/>
            <a:ext cx="3491008" cy="46546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048000" y="4324350"/>
            <a:ext cx="6105525" cy="276999"/>
          </a:xfrm>
          <a:prstGeom prst="rect">
            <a:avLst/>
          </a:prstGeom>
          <a:solidFill>
            <a:srgbClr val="FFC000"/>
          </a:solidFill>
          <a:ln>
            <a:solidFill>
              <a:schemeClr val="tx1"/>
            </a:solidFill>
          </a:ln>
        </p:spPr>
        <p:txBody>
          <a:bodyPr wrap="square" rtlCol="0">
            <a:spAutoFit/>
          </a:bodyPr>
          <a:lstStyle/>
          <a:p>
            <a:r>
              <a:rPr lang="en-US" sz="1200" b="1" dirty="0">
                <a:solidFill>
                  <a:srgbClr val="000000"/>
                </a:solidFill>
                <a:latin typeface="CCYouBlockhead" panose="03020502050602020205" pitchFamily="66" charset="0"/>
              </a:rPr>
              <a:t>For most people, ‘Free-to-Play’ means… exactly that.</a:t>
            </a:r>
            <a:endParaRPr lang="en-US" sz="1100" b="1" dirty="0">
              <a:solidFill>
                <a:srgbClr val="000000"/>
              </a:solidFill>
              <a:latin typeface="CCYouBlockhead" panose="03020502050602020205" pitchFamily="66" charset="0"/>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58000" y="2217774"/>
            <a:ext cx="2415540" cy="2106576"/>
          </a:xfrm>
          <a:prstGeom prst="rect">
            <a:avLst/>
          </a:prstGeom>
        </p:spPr>
      </p:pic>
    </p:spTree>
    <p:extLst>
      <p:ext uri="{BB962C8B-B14F-4D97-AF65-F5344CB8AC3E}">
        <p14:creationId xmlns:p14="http://schemas.microsoft.com/office/powerpoint/2010/main" val="110722767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14800" y="4324350"/>
            <a:ext cx="5038725" cy="276999"/>
          </a:xfrm>
          <a:prstGeom prst="rect">
            <a:avLst/>
          </a:prstGeom>
          <a:solidFill>
            <a:srgbClr val="FFC000"/>
          </a:solidFill>
        </p:spPr>
        <p:txBody>
          <a:bodyPr wrap="square" rtlCol="0">
            <a:spAutoFit/>
          </a:bodyPr>
          <a:lstStyle/>
          <a:p>
            <a:r>
              <a:rPr lang="en-US" sz="1200" b="1" dirty="0">
                <a:solidFill>
                  <a:srgbClr val="000000"/>
                </a:solidFill>
                <a:latin typeface="CCYouBlockhead" panose="03020502050602020205" pitchFamily="66" charset="0"/>
              </a:rPr>
              <a:t>So what does that mean for us designers?</a:t>
            </a:r>
            <a:endParaRPr lang="en-US" sz="1100" b="1" dirty="0">
              <a:solidFill>
                <a:srgbClr val="000000"/>
              </a:solidFill>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266950"/>
            <a:ext cx="9144000" cy="1905000"/>
          </a:xfrm>
          <a:prstGeom prst="rect">
            <a:avLst/>
          </a:prstGeom>
        </p:spPr>
      </p:pic>
    </p:spTree>
    <p:extLst>
      <p:ext uri="{BB962C8B-B14F-4D97-AF65-F5344CB8AC3E}">
        <p14:creationId xmlns:p14="http://schemas.microsoft.com/office/powerpoint/2010/main" val="96935685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20257"/>
            <a:ext cx="1586429" cy="276999"/>
          </a:xfrm>
          <a:prstGeom prst="rect">
            <a:avLst/>
          </a:prstGeom>
          <a:solidFill>
            <a:srgbClr val="FFC000"/>
          </a:solidFill>
        </p:spPr>
        <p:txBody>
          <a:bodyPr wrap="square" rtlCol="0">
            <a:spAutoFit/>
          </a:bodyPr>
          <a:lstStyle/>
          <a:p>
            <a:r>
              <a:rPr lang="en-US" sz="1200" b="1" dirty="0">
                <a:solidFill>
                  <a:srgbClr val="000000"/>
                </a:solidFill>
                <a:latin typeface="CCYouBlockhead" panose="03020502050602020205" pitchFamily="66" charset="0"/>
              </a:rPr>
              <a:t>Takeaway #1</a:t>
            </a:r>
            <a:endParaRPr lang="en-US" sz="1100" b="1" dirty="0">
              <a:solidFill>
                <a:srgbClr val="000000"/>
              </a:solidFill>
            </a:endParaRPr>
          </a:p>
        </p:txBody>
      </p:sp>
      <p:sp>
        <p:nvSpPr>
          <p:cNvPr id="3" name="TextBox 2"/>
          <p:cNvSpPr txBox="1"/>
          <p:nvPr/>
        </p:nvSpPr>
        <p:spPr>
          <a:xfrm>
            <a:off x="2256966" y="4171950"/>
            <a:ext cx="6896559" cy="276999"/>
          </a:xfrm>
          <a:prstGeom prst="rect">
            <a:avLst/>
          </a:prstGeom>
          <a:solidFill>
            <a:srgbClr val="FFC000"/>
          </a:solidFill>
        </p:spPr>
        <p:txBody>
          <a:bodyPr wrap="square" rtlCol="0">
            <a:spAutoFit/>
          </a:bodyPr>
          <a:lstStyle/>
          <a:p>
            <a:r>
              <a:rPr lang="en-US" sz="1200" b="1" dirty="0">
                <a:solidFill>
                  <a:srgbClr val="000000"/>
                </a:solidFill>
                <a:latin typeface="CCYouBlockhead" panose="03020502050602020205" pitchFamily="66" charset="0"/>
              </a:rPr>
              <a:t>Realize that the bulk of your population will never spend.</a:t>
            </a:r>
            <a:endParaRPr lang="en-US" sz="1100" b="1" dirty="0">
              <a:solidFill>
                <a:srgbClr val="000000"/>
              </a:solidFill>
            </a:endParaRPr>
          </a:p>
        </p:txBody>
      </p:sp>
      <p:sp>
        <p:nvSpPr>
          <p:cNvPr id="4" name="Oval 3"/>
          <p:cNvSpPr/>
          <p:nvPr/>
        </p:nvSpPr>
        <p:spPr>
          <a:xfrm>
            <a:off x="3352800" y="248932"/>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4" name="Oval 43"/>
          <p:cNvSpPr/>
          <p:nvPr/>
        </p:nvSpPr>
        <p:spPr>
          <a:xfrm>
            <a:off x="3352800" y="624306"/>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5" name="Oval 44"/>
          <p:cNvSpPr/>
          <p:nvPr/>
        </p:nvSpPr>
        <p:spPr>
          <a:xfrm>
            <a:off x="3352800" y="99968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6" name="Oval 45"/>
          <p:cNvSpPr/>
          <p:nvPr/>
        </p:nvSpPr>
        <p:spPr>
          <a:xfrm>
            <a:off x="3352800" y="137505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7" name="Oval 46"/>
          <p:cNvSpPr/>
          <p:nvPr/>
        </p:nvSpPr>
        <p:spPr>
          <a:xfrm>
            <a:off x="3352800" y="1750428"/>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8" name="Oval 47"/>
          <p:cNvSpPr/>
          <p:nvPr/>
        </p:nvSpPr>
        <p:spPr>
          <a:xfrm>
            <a:off x="3352800" y="2125802"/>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9" name="Oval 48"/>
          <p:cNvSpPr/>
          <p:nvPr/>
        </p:nvSpPr>
        <p:spPr>
          <a:xfrm>
            <a:off x="3352800" y="2501176"/>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0" name="Oval 49"/>
          <p:cNvSpPr/>
          <p:nvPr/>
        </p:nvSpPr>
        <p:spPr>
          <a:xfrm>
            <a:off x="3352800" y="287655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val 50"/>
          <p:cNvSpPr/>
          <p:nvPr/>
        </p:nvSpPr>
        <p:spPr>
          <a:xfrm>
            <a:off x="3352800" y="325192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2" name="Oval 51"/>
          <p:cNvSpPr/>
          <p:nvPr/>
        </p:nvSpPr>
        <p:spPr>
          <a:xfrm>
            <a:off x="3352800" y="362729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3" name="Oval 72"/>
          <p:cNvSpPr/>
          <p:nvPr/>
        </p:nvSpPr>
        <p:spPr>
          <a:xfrm>
            <a:off x="3733800" y="248932"/>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4" name="Oval 73"/>
          <p:cNvSpPr/>
          <p:nvPr/>
        </p:nvSpPr>
        <p:spPr>
          <a:xfrm>
            <a:off x="3733800" y="624306"/>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5" name="Oval 74"/>
          <p:cNvSpPr/>
          <p:nvPr/>
        </p:nvSpPr>
        <p:spPr>
          <a:xfrm>
            <a:off x="3733800" y="99968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6" name="Oval 75"/>
          <p:cNvSpPr/>
          <p:nvPr/>
        </p:nvSpPr>
        <p:spPr>
          <a:xfrm>
            <a:off x="3733800" y="137505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7" name="Oval 76"/>
          <p:cNvSpPr/>
          <p:nvPr/>
        </p:nvSpPr>
        <p:spPr>
          <a:xfrm>
            <a:off x="3733800" y="1750428"/>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8" name="Oval 77"/>
          <p:cNvSpPr/>
          <p:nvPr/>
        </p:nvSpPr>
        <p:spPr>
          <a:xfrm>
            <a:off x="3733800" y="2125802"/>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9" name="Oval 78"/>
          <p:cNvSpPr/>
          <p:nvPr/>
        </p:nvSpPr>
        <p:spPr>
          <a:xfrm>
            <a:off x="3733800" y="2501176"/>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0" name="Oval 79"/>
          <p:cNvSpPr/>
          <p:nvPr/>
        </p:nvSpPr>
        <p:spPr>
          <a:xfrm>
            <a:off x="3733800" y="287655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1" name="Oval 80"/>
          <p:cNvSpPr/>
          <p:nvPr/>
        </p:nvSpPr>
        <p:spPr>
          <a:xfrm>
            <a:off x="3733800" y="325192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2" name="Oval 81"/>
          <p:cNvSpPr/>
          <p:nvPr/>
        </p:nvSpPr>
        <p:spPr>
          <a:xfrm>
            <a:off x="3733800" y="362729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3" name="Oval 82"/>
          <p:cNvSpPr/>
          <p:nvPr/>
        </p:nvSpPr>
        <p:spPr>
          <a:xfrm>
            <a:off x="4114800" y="248932"/>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4" name="Oval 83"/>
          <p:cNvSpPr/>
          <p:nvPr/>
        </p:nvSpPr>
        <p:spPr>
          <a:xfrm>
            <a:off x="4114800" y="624306"/>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5" name="Oval 84"/>
          <p:cNvSpPr/>
          <p:nvPr/>
        </p:nvSpPr>
        <p:spPr>
          <a:xfrm>
            <a:off x="4114800" y="99968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6" name="Oval 85"/>
          <p:cNvSpPr/>
          <p:nvPr/>
        </p:nvSpPr>
        <p:spPr>
          <a:xfrm>
            <a:off x="4114800" y="137505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7" name="Oval 86"/>
          <p:cNvSpPr/>
          <p:nvPr/>
        </p:nvSpPr>
        <p:spPr>
          <a:xfrm>
            <a:off x="4114800" y="1750428"/>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8" name="Oval 87"/>
          <p:cNvSpPr/>
          <p:nvPr/>
        </p:nvSpPr>
        <p:spPr>
          <a:xfrm>
            <a:off x="4114800" y="2125802"/>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9" name="Oval 88"/>
          <p:cNvSpPr/>
          <p:nvPr/>
        </p:nvSpPr>
        <p:spPr>
          <a:xfrm>
            <a:off x="4114800" y="2501176"/>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0" name="Oval 89"/>
          <p:cNvSpPr/>
          <p:nvPr/>
        </p:nvSpPr>
        <p:spPr>
          <a:xfrm>
            <a:off x="4114800" y="287655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p:cNvSpPr/>
          <p:nvPr/>
        </p:nvSpPr>
        <p:spPr>
          <a:xfrm>
            <a:off x="4114800" y="325192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p:cNvSpPr/>
          <p:nvPr/>
        </p:nvSpPr>
        <p:spPr>
          <a:xfrm>
            <a:off x="4114800" y="362729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p:cNvSpPr/>
          <p:nvPr/>
        </p:nvSpPr>
        <p:spPr>
          <a:xfrm>
            <a:off x="4495800" y="248932"/>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p:cNvSpPr/>
          <p:nvPr/>
        </p:nvSpPr>
        <p:spPr>
          <a:xfrm>
            <a:off x="4495800" y="624306"/>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p:cNvSpPr/>
          <p:nvPr/>
        </p:nvSpPr>
        <p:spPr>
          <a:xfrm>
            <a:off x="4495800" y="99968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6" name="Oval 95"/>
          <p:cNvSpPr/>
          <p:nvPr/>
        </p:nvSpPr>
        <p:spPr>
          <a:xfrm>
            <a:off x="4495800" y="137505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p:cNvSpPr/>
          <p:nvPr/>
        </p:nvSpPr>
        <p:spPr>
          <a:xfrm>
            <a:off x="4495800" y="1750428"/>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8" name="Oval 97"/>
          <p:cNvSpPr/>
          <p:nvPr/>
        </p:nvSpPr>
        <p:spPr>
          <a:xfrm>
            <a:off x="4495800" y="2125802"/>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9" name="Oval 98"/>
          <p:cNvSpPr/>
          <p:nvPr/>
        </p:nvSpPr>
        <p:spPr>
          <a:xfrm>
            <a:off x="4495800" y="2501176"/>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0" name="Oval 99"/>
          <p:cNvSpPr/>
          <p:nvPr/>
        </p:nvSpPr>
        <p:spPr>
          <a:xfrm>
            <a:off x="4495800" y="287655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1" name="Oval 100"/>
          <p:cNvSpPr/>
          <p:nvPr/>
        </p:nvSpPr>
        <p:spPr>
          <a:xfrm>
            <a:off x="4495800" y="325192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2" name="Oval 101"/>
          <p:cNvSpPr/>
          <p:nvPr/>
        </p:nvSpPr>
        <p:spPr>
          <a:xfrm>
            <a:off x="4495800" y="362729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3" name="Oval 102"/>
          <p:cNvSpPr/>
          <p:nvPr/>
        </p:nvSpPr>
        <p:spPr>
          <a:xfrm>
            <a:off x="4876800" y="248932"/>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4" name="Oval 103"/>
          <p:cNvSpPr/>
          <p:nvPr/>
        </p:nvSpPr>
        <p:spPr>
          <a:xfrm>
            <a:off x="4876800" y="624306"/>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5" name="Oval 104"/>
          <p:cNvSpPr/>
          <p:nvPr/>
        </p:nvSpPr>
        <p:spPr>
          <a:xfrm>
            <a:off x="4876800" y="99968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6" name="Oval 105"/>
          <p:cNvSpPr/>
          <p:nvPr/>
        </p:nvSpPr>
        <p:spPr>
          <a:xfrm>
            <a:off x="4876800" y="137505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7" name="Oval 106"/>
          <p:cNvSpPr/>
          <p:nvPr/>
        </p:nvSpPr>
        <p:spPr>
          <a:xfrm>
            <a:off x="4876800" y="1750428"/>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8" name="Oval 107"/>
          <p:cNvSpPr/>
          <p:nvPr/>
        </p:nvSpPr>
        <p:spPr>
          <a:xfrm>
            <a:off x="4876800" y="2125802"/>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9" name="Oval 108"/>
          <p:cNvSpPr/>
          <p:nvPr/>
        </p:nvSpPr>
        <p:spPr>
          <a:xfrm>
            <a:off x="4876800" y="2501176"/>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0" name="Oval 109"/>
          <p:cNvSpPr/>
          <p:nvPr/>
        </p:nvSpPr>
        <p:spPr>
          <a:xfrm>
            <a:off x="4876800" y="287655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1" name="Oval 110"/>
          <p:cNvSpPr/>
          <p:nvPr/>
        </p:nvSpPr>
        <p:spPr>
          <a:xfrm>
            <a:off x="4876800" y="325192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2" name="Oval 111"/>
          <p:cNvSpPr/>
          <p:nvPr/>
        </p:nvSpPr>
        <p:spPr>
          <a:xfrm>
            <a:off x="4876800" y="362729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3" name="Oval 112"/>
          <p:cNvSpPr/>
          <p:nvPr/>
        </p:nvSpPr>
        <p:spPr>
          <a:xfrm>
            <a:off x="5257800" y="248932"/>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4" name="Oval 113"/>
          <p:cNvSpPr/>
          <p:nvPr/>
        </p:nvSpPr>
        <p:spPr>
          <a:xfrm>
            <a:off x="5257800" y="624306"/>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5" name="Oval 114"/>
          <p:cNvSpPr/>
          <p:nvPr/>
        </p:nvSpPr>
        <p:spPr>
          <a:xfrm>
            <a:off x="5257800" y="99968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6" name="Oval 115"/>
          <p:cNvSpPr/>
          <p:nvPr/>
        </p:nvSpPr>
        <p:spPr>
          <a:xfrm>
            <a:off x="5257800" y="137505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7" name="Oval 116"/>
          <p:cNvSpPr/>
          <p:nvPr/>
        </p:nvSpPr>
        <p:spPr>
          <a:xfrm>
            <a:off x="5257800" y="1750428"/>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8" name="Oval 117"/>
          <p:cNvSpPr/>
          <p:nvPr/>
        </p:nvSpPr>
        <p:spPr>
          <a:xfrm>
            <a:off x="5257800" y="2125802"/>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9" name="Oval 118"/>
          <p:cNvSpPr/>
          <p:nvPr/>
        </p:nvSpPr>
        <p:spPr>
          <a:xfrm>
            <a:off x="5257800" y="2501176"/>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0" name="Oval 119"/>
          <p:cNvSpPr/>
          <p:nvPr/>
        </p:nvSpPr>
        <p:spPr>
          <a:xfrm>
            <a:off x="5257800" y="287655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1" name="Oval 120"/>
          <p:cNvSpPr/>
          <p:nvPr/>
        </p:nvSpPr>
        <p:spPr>
          <a:xfrm>
            <a:off x="5257800" y="325192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2" name="Oval 121"/>
          <p:cNvSpPr/>
          <p:nvPr/>
        </p:nvSpPr>
        <p:spPr>
          <a:xfrm>
            <a:off x="5257800" y="362729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3" name="Oval 122"/>
          <p:cNvSpPr/>
          <p:nvPr/>
        </p:nvSpPr>
        <p:spPr>
          <a:xfrm>
            <a:off x="5638800" y="248932"/>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4" name="Oval 123"/>
          <p:cNvSpPr/>
          <p:nvPr/>
        </p:nvSpPr>
        <p:spPr>
          <a:xfrm>
            <a:off x="5638800" y="624306"/>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5" name="Oval 124"/>
          <p:cNvSpPr/>
          <p:nvPr/>
        </p:nvSpPr>
        <p:spPr>
          <a:xfrm>
            <a:off x="5638800" y="99968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6" name="Oval 125"/>
          <p:cNvSpPr/>
          <p:nvPr/>
        </p:nvSpPr>
        <p:spPr>
          <a:xfrm>
            <a:off x="5638800" y="137505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7" name="Oval 126"/>
          <p:cNvSpPr/>
          <p:nvPr/>
        </p:nvSpPr>
        <p:spPr>
          <a:xfrm>
            <a:off x="5638800" y="1750428"/>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8" name="Oval 127"/>
          <p:cNvSpPr/>
          <p:nvPr/>
        </p:nvSpPr>
        <p:spPr>
          <a:xfrm>
            <a:off x="5638800" y="2125802"/>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9" name="Oval 128"/>
          <p:cNvSpPr/>
          <p:nvPr/>
        </p:nvSpPr>
        <p:spPr>
          <a:xfrm>
            <a:off x="5638800" y="2501176"/>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0" name="Oval 129"/>
          <p:cNvSpPr/>
          <p:nvPr/>
        </p:nvSpPr>
        <p:spPr>
          <a:xfrm>
            <a:off x="5638800" y="287655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1" name="Oval 130"/>
          <p:cNvSpPr/>
          <p:nvPr/>
        </p:nvSpPr>
        <p:spPr>
          <a:xfrm>
            <a:off x="5638800" y="325192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2" name="Oval 131"/>
          <p:cNvSpPr/>
          <p:nvPr/>
        </p:nvSpPr>
        <p:spPr>
          <a:xfrm>
            <a:off x="5638800" y="362729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3" name="Oval 132"/>
          <p:cNvSpPr/>
          <p:nvPr/>
        </p:nvSpPr>
        <p:spPr>
          <a:xfrm>
            <a:off x="6019800" y="248932"/>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4" name="Oval 133"/>
          <p:cNvSpPr/>
          <p:nvPr/>
        </p:nvSpPr>
        <p:spPr>
          <a:xfrm>
            <a:off x="6019800" y="624306"/>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5" name="Oval 134"/>
          <p:cNvSpPr/>
          <p:nvPr/>
        </p:nvSpPr>
        <p:spPr>
          <a:xfrm>
            <a:off x="6019800" y="99968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6" name="Oval 135"/>
          <p:cNvSpPr/>
          <p:nvPr/>
        </p:nvSpPr>
        <p:spPr>
          <a:xfrm>
            <a:off x="6019800" y="137505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7" name="Oval 136"/>
          <p:cNvSpPr/>
          <p:nvPr/>
        </p:nvSpPr>
        <p:spPr>
          <a:xfrm>
            <a:off x="6019800" y="1750428"/>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8" name="Oval 137"/>
          <p:cNvSpPr/>
          <p:nvPr/>
        </p:nvSpPr>
        <p:spPr>
          <a:xfrm>
            <a:off x="6019800" y="2125802"/>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9" name="Oval 138"/>
          <p:cNvSpPr/>
          <p:nvPr/>
        </p:nvSpPr>
        <p:spPr>
          <a:xfrm>
            <a:off x="6019800" y="2501176"/>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0" name="Oval 139"/>
          <p:cNvSpPr/>
          <p:nvPr/>
        </p:nvSpPr>
        <p:spPr>
          <a:xfrm>
            <a:off x="6019800" y="287655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1" name="Oval 140"/>
          <p:cNvSpPr/>
          <p:nvPr/>
        </p:nvSpPr>
        <p:spPr>
          <a:xfrm>
            <a:off x="6019800" y="325192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2" name="Oval 141"/>
          <p:cNvSpPr/>
          <p:nvPr/>
        </p:nvSpPr>
        <p:spPr>
          <a:xfrm>
            <a:off x="6019800" y="362729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3" name="Oval 142"/>
          <p:cNvSpPr/>
          <p:nvPr/>
        </p:nvSpPr>
        <p:spPr>
          <a:xfrm>
            <a:off x="6400800" y="248932"/>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4" name="Oval 143"/>
          <p:cNvSpPr/>
          <p:nvPr/>
        </p:nvSpPr>
        <p:spPr>
          <a:xfrm>
            <a:off x="6400800" y="624306"/>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5" name="Oval 144"/>
          <p:cNvSpPr/>
          <p:nvPr/>
        </p:nvSpPr>
        <p:spPr>
          <a:xfrm>
            <a:off x="6400800" y="99968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6" name="Oval 145"/>
          <p:cNvSpPr/>
          <p:nvPr/>
        </p:nvSpPr>
        <p:spPr>
          <a:xfrm>
            <a:off x="6400800" y="137505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7" name="Oval 146"/>
          <p:cNvSpPr/>
          <p:nvPr/>
        </p:nvSpPr>
        <p:spPr>
          <a:xfrm>
            <a:off x="6400800" y="1750428"/>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8" name="Oval 147"/>
          <p:cNvSpPr/>
          <p:nvPr/>
        </p:nvSpPr>
        <p:spPr>
          <a:xfrm>
            <a:off x="6400800" y="2125802"/>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9" name="Oval 148"/>
          <p:cNvSpPr/>
          <p:nvPr/>
        </p:nvSpPr>
        <p:spPr>
          <a:xfrm>
            <a:off x="6400800" y="2501176"/>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0" name="Oval 149"/>
          <p:cNvSpPr/>
          <p:nvPr/>
        </p:nvSpPr>
        <p:spPr>
          <a:xfrm>
            <a:off x="6400800" y="287655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1" name="Oval 150"/>
          <p:cNvSpPr/>
          <p:nvPr/>
        </p:nvSpPr>
        <p:spPr>
          <a:xfrm>
            <a:off x="6400800" y="325192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2" name="Oval 151"/>
          <p:cNvSpPr/>
          <p:nvPr/>
        </p:nvSpPr>
        <p:spPr>
          <a:xfrm>
            <a:off x="6400800" y="362729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3" name="Oval 152"/>
          <p:cNvSpPr/>
          <p:nvPr/>
        </p:nvSpPr>
        <p:spPr>
          <a:xfrm>
            <a:off x="6781800" y="248932"/>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4" name="Oval 153"/>
          <p:cNvSpPr/>
          <p:nvPr/>
        </p:nvSpPr>
        <p:spPr>
          <a:xfrm>
            <a:off x="6781800" y="624306"/>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5" name="Oval 154"/>
          <p:cNvSpPr/>
          <p:nvPr/>
        </p:nvSpPr>
        <p:spPr>
          <a:xfrm>
            <a:off x="6781800" y="99968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6" name="Oval 155"/>
          <p:cNvSpPr/>
          <p:nvPr/>
        </p:nvSpPr>
        <p:spPr>
          <a:xfrm>
            <a:off x="6781800" y="137505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7" name="Oval 156"/>
          <p:cNvSpPr/>
          <p:nvPr/>
        </p:nvSpPr>
        <p:spPr>
          <a:xfrm>
            <a:off x="6781800" y="1750428"/>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8" name="Oval 157"/>
          <p:cNvSpPr/>
          <p:nvPr/>
        </p:nvSpPr>
        <p:spPr>
          <a:xfrm>
            <a:off x="6781800" y="2125802"/>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9" name="Oval 158"/>
          <p:cNvSpPr/>
          <p:nvPr/>
        </p:nvSpPr>
        <p:spPr>
          <a:xfrm>
            <a:off x="6781800" y="2501176"/>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0" name="Oval 159"/>
          <p:cNvSpPr/>
          <p:nvPr/>
        </p:nvSpPr>
        <p:spPr>
          <a:xfrm>
            <a:off x="6781800" y="287655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1" name="Oval 160"/>
          <p:cNvSpPr/>
          <p:nvPr/>
        </p:nvSpPr>
        <p:spPr>
          <a:xfrm>
            <a:off x="6781800" y="325192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2" name="Oval 161"/>
          <p:cNvSpPr/>
          <p:nvPr/>
        </p:nvSpPr>
        <p:spPr>
          <a:xfrm>
            <a:off x="6781800" y="3627294"/>
            <a:ext cx="381000" cy="3810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highlight>
                <a:srgbClr val="00FF00"/>
              </a:highlight>
            </a:endParaRPr>
          </a:p>
        </p:txBody>
      </p:sp>
      <p:sp>
        <p:nvSpPr>
          <p:cNvPr id="163" name="Oval 162"/>
          <p:cNvSpPr/>
          <p:nvPr/>
        </p:nvSpPr>
        <p:spPr>
          <a:xfrm>
            <a:off x="7162800" y="248932"/>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4" name="Oval 163"/>
          <p:cNvSpPr/>
          <p:nvPr/>
        </p:nvSpPr>
        <p:spPr>
          <a:xfrm>
            <a:off x="7162800" y="624306"/>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5" name="Oval 164"/>
          <p:cNvSpPr/>
          <p:nvPr/>
        </p:nvSpPr>
        <p:spPr>
          <a:xfrm>
            <a:off x="7162800" y="99968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6" name="Oval 165"/>
          <p:cNvSpPr/>
          <p:nvPr/>
        </p:nvSpPr>
        <p:spPr>
          <a:xfrm>
            <a:off x="7162800" y="137505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7" name="Oval 166"/>
          <p:cNvSpPr/>
          <p:nvPr/>
        </p:nvSpPr>
        <p:spPr>
          <a:xfrm>
            <a:off x="7162800" y="1750428"/>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8" name="Oval 167"/>
          <p:cNvSpPr/>
          <p:nvPr/>
        </p:nvSpPr>
        <p:spPr>
          <a:xfrm>
            <a:off x="7162800" y="2125802"/>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9" name="Oval 168"/>
          <p:cNvSpPr/>
          <p:nvPr/>
        </p:nvSpPr>
        <p:spPr>
          <a:xfrm>
            <a:off x="7162800" y="2501176"/>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0" name="Oval 169"/>
          <p:cNvSpPr/>
          <p:nvPr/>
        </p:nvSpPr>
        <p:spPr>
          <a:xfrm>
            <a:off x="7162800" y="287655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1" name="Oval 170"/>
          <p:cNvSpPr/>
          <p:nvPr/>
        </p:nvSpPr>
        <p:spPr>
          <a:xfrm>
            <a:off x="7162800" y="325192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2" name="Oval 171"/>
          <p:cNvSpPr/>
          <p:nvPr/>
        </p:nvSpPr>
        <p:spPr>
          <a:xfrm>
            <a:off x="7162800" y="3627294"/>
            <a:ext cx="381000" cy="3810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highlight>
                <a:srgbClr val="00FF00"/>
              </a:highlight>
            </a:endParaRPr>
          </a:p>
        </p:txBody>
      </p:sp>
    </p:spTree>
    <p:extLst>
      <p:ext uri="{BB962C8B-B14F-4D97-AF65-F5344CB8AC3E}">
        <p14:creationId xmlns:p14="http://schemas.microsoft.com/office/powerpoint/2010/main" val="349075879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20257"/>
            <a:ext cx="1586429" cy="276999"/>
          </a:xfrm>
          <a:prstGeom prst="rect">
            <a:avLst/>
          </a:prstGeom>
          <a:solidFill>
            <a:srgbClr val="FFC000"/>
          </a:solidFill>
        </p:spPr>
        <p:txBody>
          <a:bodyPr wrap="square" rtlCol="0">
            <a:spAutoFit/>
          </a:bodyPr>
          <a:lstStyle/>
          <a:p>
            <a:r>
              <a:rPr lang="en-US" sz="1200" b="1" dirty="0">
                <a:solidFill>
                  <a:srgbClr val="000000"/>
                </a:solidFill>
                <a:latin typeface="CCYouBlockhead" panose="03020502050602020205" pitchFamily="66" charset="0"/>
              </a:rPr>
              <a:t>Takeaway #1</a:t>
            </a:r>
            <a:endParaRPr lang="en-US" sz="1100" b="1" dirty="0">
              <a:solidFill>
                <a:srgbClr val="000000"/>
              </a:solidFill>
            </a:endParaRPr>
          </a:p>
        </p:txBody>
      </p:sp>
      <p:sp>
        <p:nvSpPr>
          <p:cNvPr id="3" name="TextBox 2"/>
          <p:cNvSpPr txBox="1"/>
          <p:nvPr/>
        </p:nvSpPr>
        <p:spPr>
          <a:xfrm>
            <a:off x="2256966" y="4171950"/>
            <a:ext cx="6896559" cy="276999"/>
          </a:xfrm>
          <a:prstGeom prst="rect">
            <a:avLst/>
          </a:prstGeom>
          <a:solidFill>
            <a:srgbClr val="FFC000"/>
          </a:solidFill>
        </p:spPr>
        <p:txBody>
          <a:bodyPr wrap="square" rtlCol="0">
            <a:spAutoFit/>
          </a:bodyPr>
          <a:lstStyle/>
          <a:p>
            <a:r>
              <a:rPr lang="en-US" sz="1200" b="1" dirty="0">
                <a:solidFill>
                  <a:srgbClr val="000000"/>
                </a:solidFill>
                <a:latin typeface="CCYouBlockhead" panose="03020502050602020205" pitchFamily="66" charset="0"/>
              </a:rPr>
              <a:t>Realize that the bulk of your population will never spend.</a:t>
            </a:r>
            <a:endParaRPr lang="en-US" sz="1100" b="1" dirty="0">
              <a:solidFill>
                <a:srgbClr val="000000"/>
              </a:solidFill>
            </a:endParaRPr>
          </a:p>
        </p:txBody>
      </p:sp>
      <p:sp>
        <p:nvSpPr>
          <p:cNvPr id="4" name="Oval 3"/>
          <p:cNvSpPr/>
          <p:nvPr/>
        </p:nvSpPr>
        <p:spPr>
          <a:xfrm>
            <a:off x="3352800" y="248932"/>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4" name="Oval 43"/>
          <p:cNvSpPr/>
          <p:nvPr/>
        </p:nvSpPr>
        <p:spPr>
          <a:xfrm>
            <a:off x="3352800" y="624306"/>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5" name="Oval 44"/>
          <p:cNvSpPr/>
          <p:nvPr/>
        </p:nvSpPr>
        <p:spPr>
          <a:xfrm>
            <a:off x="3352800" y="99968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6" name="Oval 45"/>
          <p:cNvSpPr/>
          <p:nvPr/>
        </p:nvSpPr>
        <p:spPr>
          <a:xfrm>
            <a:off x="3352800" y="137505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7" name="Oval 46"/>
          <p:cNvSpPr/>
          <p:nvPr/>
        </p:nvSpPr>
        <p:spPr>
          <a:xfrm>
            <a:off x="3352800" y="1750428"/>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8" name="Oval 47"/>
          <p:cNvSpPr/>
          <p:nvPr/>
        </p:nvSpPr>
        <p:spPr>
          <a:xfrm>
            <a:off x="3352800" y="2125802"/>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9" name="Oval 48"/>
          <p:cNvSpPr/>
          <p:nvPr/>
        </p:nvSpPr>
        <p:spPr>
          <a:xfrm>
            <a:off x="3352800" y="2501176"/>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0" name="Oval 49"/>
          <p:cNvSpPr/>
          <p:nvPr/>
        </p:nvSpPr>
        <p:spPr>
          <a:xfrm>
            <a:off x="3352800" y="287655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val 50"/>
          <p:cNvSpPr/>
          <p:nvPr/>
        </p:nvSpPr>
        <p:spPr>
          <a:xfrm>
            <a:off x="3352800" y="325192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2" name="Oval 51"/>
          <p:cNvSpPr/>
          <p:nvPr/>
        </p:nvSpPr>
        <p:spPr>
          <a:xfrm>
            <a:off x="3352800" y="362729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3" name="Oval 72"/>
          <p:cNvSpPr/>
          <p:nvPr/>
        </p:nvSpPr>
        <p:spPr>
          <a:xfrm>
            <a:off x="3733800" y="248932"/>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4" name="Oval 73"/>
          <p:cNvSpPr/>
          <p:nvPr/>
        </p:nvSpPr>
        <p:spPr>
          <a:xfrm>
            <a:off x="3733800" y="624306"/>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5" name="Oval 74"/>
          <p:cNvSpPr/>
          <p:nvPr/>
        </p:nvSpPr>
        <p:spPr>
          <a:xfrm>
            <a:off x="3733800" y="99968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6" name="Oval 75"/>
          <p:cNvSpPr/>
          <p:nvPr/>
        </p:nvSpPr>
        <p:spPr>
          <a:xfrm>
            <a:off x="3733800" y="137505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7" name="Oval 76"/>
          <p:cNvSpPr/>
          <p:nvPr/>
        </p:nvSpPr>
        <p:spPr>
          <a:xfrm>
            <a:off x="3733800" y="1750428"/>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8" name="Oval 77"/>
          <p:cNvSpPr/>
          <p:nvPr/>
        </p:nvSpPr>
        <p:spPr>
          <a:xfrm>
            <a:off x="3733800" y="2125802"/>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9" name="Oval 78"/>
          <p:cNvSpPr/>
          <p:nvPr/>
        </p:nvSpPr>
        <p:spPr>
          <a:xfrm>
            <a:off x="3733800" y="2501176"/>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0" name="Oval 79"/>
          <p:cNvSpPr/>
          <p:nvPr/>
        </p:nvSpPr>
        <p:spPr>
          <a:xfrm>
            <a:off x="3733800" y="287655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1" name="Oval 80"/>
          <p:cNvSpPr/>
          <p:nvPr/>
        </p:nvSpPr>
        <p:spPr>
          <a:xfrm>
            <a:off x="3733800" y="325192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2" name="Oval 81"/>
          <p:cNvSpPr/>
          <p:nvPr/>
        </p:nvSpPr>
        <p:spPr>
          <a:xfrm>
            <a:off x="3733800" y="362729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3" name="Oval 82"/>
          <p:cNvSpPr/>
          <p:nvPr/>
        </p:nvSpPr>
        <p:spPr>
          <a:xfrm>
            <a:off x="4114800" y="248932"/>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4" name="Oval 83"/>
          <p:cNvSpPr/>
          <p:nvPr/>
        </p:nvSpPr>
        <p:spPr>
          <a:xfrm>
            <a:off x="4114800" y="624306"/>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5" name="Oval 84"/>
          <p:cNvSpPr/>
          <p:nvPr/>
        </p:nvSpPr>
        <p:spPr>
          <a:xfrm>
            <a:off x="4114800" y="99968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6" name="Oval 85"/>
          <p:cNvSpPr/>
          <p:nvPr/>
        </p:nvSpPr>
        <p:spPr>
          <a:xfrm>
            <a:off x="4114800" y="137505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7" name="Oval 86"/>
          <p:cNvSpPr/>
          <p:nvPr/>
        </p:nvSpPr>
        <p:spPr>
          <a:xfrm>
            <a:off x="4114800" y="1750428"/>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8" name="Oval 87"/>
          <p:cNvSpPr/>
          <p:nvPr/>
        </p:nvSpPr>
        <p:spPr>
          <a:xfrm>
            <a:off x="4114800" y="2125802"/>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9" name="Oval 88"/>
          <p:cNvSpPr/>
          <p:nvPr/>
        </p:nvSpPr>
        <p:spPr>
          <a:xfrm>
            <a:off x="4114800" y="2501176"/>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0" name="Oval 89"/>
          <p:cNvSpPr/>
          <p:nvPr/>
        </p:nvSpPr>
        <p:spPr>
          <a:xfrm>
            <a:off x="4114800" y="287655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p:cNvSpPr/>
          <p:nvPr/>
        </p:nvSpPr>
        <p:spPr>
          <a:xfrm>
            <a:off x="4114800" y="325192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p:cNvSpPr/>
          <p:nvPr/>
        </p:nvSpPr>
        <p:spPr>
          <a:xfrm>
            <a:off x="4114800" y="362729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p:cNvSpPr/>
          <p:nvPr/>
        </p:nvSpPr>
        <p:spPr>
          <a:xfrm>
            <a:off x="4495800" y="248932"/>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p:cNvSpPr/>
          <p:nvPr/>
        </p:nvSpPr>
        <p:spPr>
          <a:xfrm>
            <a:off x="4495800" y="624306"/>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p:cNvSpPr/>
          <p:nvPr/>
        </p:nvSpPr>
        <p:spPr>
          <a:xfrm>
            <a:off x="4495800" y="99968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6" name="Oval 95"/>
          <p:cNvSpPr/>
          <p:nvPr/>
        </p:nvSpPr>
        <p:spPr>
          <a:xfrm>
            <a:off x="4495800" y="137505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p:cNvSpPr/>
          <p:nvPr/>
        </p:nvSpPr>
        <p:spPr>
          <a:xfrm>
            <a:off x="4495800" y="1750428"/>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8" name="Oval 97"/>
          <p:cNvSpPr/>
          <p:nvPr/>
        </p:nvSpPr>
        <p:spPr>
          <a:xfrm>
            <a:off x="4495800" y="2125802"/>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9" name="Oval 98"/>
          <p:cNvSpPr/>
          <p:nvPr/>
        </p:nvSpPr>
        <p:spPr>
          <a:xfrm>
            <a:off x="4495800" y="2501176"/>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0" name="Oval 99"/>
          <p:cNvSpPr/>
          <p:nvPr/>
        </p:nvSpPr>
        <p:spPr>
          <a:xfrm>
            <a:off x="4495800" y="287655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1" name="Oval 100"/>
          <p:cNvSpPr/>
          <p:nvPr/>
        </p:nvSpPr>
        <p:spPr>
          <a:xfrm>
            <a:off x="4495800" y="325192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2" name="Oval 101"/>
          <p:cNvSpPr/>
          <p:nvPr/>
        </p:nvSpPr>
        <p:spPr>
          <a:xfrm>
            <a:off x="4495800" y="362729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3" name="Oval 102"/>
          <p:cNvSpPr/>
          <p:nvPr/>
        </p:nvSpPr>
        <p:spPr>
          <a:xfrm>
            <a:off x="4876800" y="248932"/>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4" name="Oval 103"/>
          <p:cNvSpPr/>
          <p:nvPr/>
        </p:nvSpPr>
        <p:spPr>
          <a:xfrm>
            <a:off x="4876800" y="624306"/>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5" name="Oval 104"/>
          <p:cNvSpPr/>
          <p:nvPr/>
        </p:nvSpPr>
        <p:spPr>
          <a:xfrm>
            <a:off x="4876800" y="99968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6" name="Oval 105"/>
          <p:cNvSpPr/>
          <p:nvPr/>
        </p:nvSpPr>
        <p:spPr>
          <a:xfrm>
            <a:off x="4876800" y="137505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7" name="Oval 106"/>
          <p:cNvSpPr/>
          <p:nvPr/>
        </p:nvSpPr>
        <p:spPr>
          <a:xfrm>
            <a:off x="4876800" y="1750428"/>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8" name="Oval 107"/>
          <p:cNvSpPr/>
          <p:nvPr/>
        </p:nvSpPr>
        <p:spPr>
          <a:xfrm>
            <a:off x="4876800" y="2125802"/>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9" name="Oval 108"/>
          <p:cNvSpPr/>
          <p:nvPr/>
        </p:nvSpPr>
        <p:spPr>
          <a:xfrm>
            <a:off x="4876800" y="2501176"/>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0" name="Oval 109"/>
          <p:cNvSpPr/>
          <p:nvPr/>
        </p:nvSpPr>
        <p:spPr>
          <a:xfrm>
            <a:off x="4876800" y="287655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1" name="Oval 110"/>
          <p:cNvSpPr/>
          <p:nvPr/>
        </p:nvSpPr>
        <p:spPr>
          <a:xfrm>
            <a:off x="4876800" y="325192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2" name="Oval 111"/>
          <p:cNvSpPr/>
          <p:nvPr/>
        </p:nvSpPr>
        <p:spPr>
          <a:xfrm>
            <a:off x="4876800" y="362729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3" name="Oval 112"/>
          <p:cNvSpPr/>
          <p:nvPr/>
        </p:nvSpPr>
        <p:spPr>
          <a:xfrm>
            <a:off x="5257800" y="248932"/>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4" name="Oval 113"/>
          <p:cNvSpPr/>
          <p:nvPr/>
        </p:nvSpPr>
        <p:spPr>
          <a:xfrm>
            <a:off x="5257800" y="624306"/>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5" name="Oval 114"/>
          <p:cNvSpPr/>
          <p:nvPr/>
        </p:nvSpPr>
        <p:spPr>
          <a:xfrm>
            <a:off x="5257800" y="99968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6" name="Oval 115"/>
          <p:cNvSpPr/>
          <p:nvPr/>
        </p:nvSpPr>
        <p:spPr>
          <a:xfrm>
            <a:off x="5257800" y="137505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7" name="Oval 116"/>
          <p:cNvSpPr/>
          <p:nvPr/>
        </p:nvSpPr>
        <p:spPr>
          <a:xfrm>
            <a:off x="5257800" y="1750428"/>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8" name="Oval 117"/>
          <p:cNvSpPr/>
          <p:nvPr/>
        </p:nvSpPr>
        <p:spPr>
          <a:xfrm>
            <a:off x="5257800" y="2125802"/>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9" name="Oval 118"/>
          <p:cNvSpPr/>
          <p:nvPr/>
        </p:nvSpPr>
        <p:spPr>
          <a:xfrm>
            <a:off x="5257800" y="2501176"/>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0" name="Oval 119"/>
          <p:cNvSpPr/>
          <p:nvPr/>
        </p:nvSpPr>
        <p:spPr>
          <a:xfrm>
            <a:off x="5257800" y="287655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1" name="Oval 120"/>
          <p:cNvSpPr/>
          <p:nvPr/>
        </p:nvSpPr>
        <p:spPr>
          <a:xfrm>
            <a:off x="5257800" y="325192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2" name="Oval 121"/>
          <p:cNvSpPr/>
          <p:nvPr/>
        </p:nvSpPr>
        <p:spPr>
          <a:xfrm>
            <a:off x="5257800" y="362729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3" name="Oval 122"/>
          <p:cNvSpPr/>
          <p:nvPr/>
        </p:nvSpPr>
        <p:spPr>
          <a:xfrm>
            <a:off x="5638800" y="248932"/>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4" name="Oval 123"/>
          <p:cNvSpPr/>
          <p:nvPr/>
        </p:nvSpPr>
        <p:spPr>
          <a:xfrm>
            <a:off x="5638800" y="624306"/>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5" name="Oval 124"/>
          <p:cNvSpPr/>
          <p:nvPr/>
        </p:nvSpPr>
        <p:spPr>
          <a:xfrm>
            <a:off x="5638800" y="99968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6" name="Oval 125"/>
          <p:cNvSpPr/>
          <p:nvPr/>
        </p:nvSpPr>
        <p:spPr>
          <a:xfrm>
            <a:off x="5638800" y="137505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7" name="Oval 126"/>
          <p:cNvSpPr/>
          <p:nvPr/>
        </p:nvSpPr>
        <p:spPr>
          <a:xfrm>
            <a:off x="5638800" y="1750428"/>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8" name="Oval 127"/>
          <p:cNvSpPr/>
          <p:nvPr/>
        </p:nvSpPr>
        <p:spPr>
          <a:xfrm>
            <a:off x="5638800" y="2125802"/>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9" name="Oval 128"/>
          <p:cNvSpPr/>
          <p:nvPr/>
        </p:nvSpPr>
        <p:spPr>
          <a:xfrm>
            <a:off x="5638800" y="2501176"/>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0" name="Oval 129"/>
          <p:cNvSpPr/>
          <p:nvPr/>
        </p:nvSpPr>
        <p:spPr>
          <a:xfrm>
            <a:off x="5638800" y="287655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1" name="Oval 130"/>
          <p:cNvSpPr/>
          <p:nvPr/>
        </p:nvSpPr>
        <p:spPr>
          <a:xfrm>
            <a:off x="5638800" y="325192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2" name="Oval 131"/>
          <p:cNvSpPr/>
          <p:nvPr/>
        </p:nvSpPr>
        <p:spPr>
          <a:xfrm>
            <a:off x="5638800" y="362729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3" name="Oval 132"/>
          <p:cNvSpPr/>
          <p:nvPr/>
        </p:nvSpPr>
        <p:spPr>
          <a:xfrm>
            <a:off x="6019800" y="248932"/>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4" name="Oval 133"/>
          <p:cNvSpPr/>
          <p:nvPr/>
        </p:nvSpPr>
        <p:spPr>
          <a:xfrm>
            <a:off x="6019800" y="624306"/>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5" name="Oval 134"/>
          <p:cNvSpPr/>
          <p:nvPr/>
        </p:nvSpPr>
        <p:spPr>
          <a:xfrm>
            <a:off x="6019800" y="99968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6" name="Oval 135"/>
          <p:cNvSpPr/>
          <p:nvPr/>
        </p:nvSpPr>
        <p:spPr>
          <a:xfrm>
            <a:off x="6019800" y="137505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7" name="Oval 136"/>
          <p:cNvSpPr/>
          <p:nvPr/>
        </p:nvSpPr>
        <p:spPr>
          <a:xfrm>
            <a:off x="6019800" y="1750428"/>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8" name="Oval 137"/>
          <p:cNvSpPr/>
          <p:nvPr/>
        </p:nvSpPr>
        <p:spPr>
          <a:xfrm>
            <a:off x="6019800" y="2125802"/>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9" name="Oval 138"/>
          <p:cNvSpPr/>
          <p:nvPr/>
        </p:nvSpPr>
        <p:spPr>
          <a:xfrm>
            <a:off x="6019800" y="2501176"/>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0" name="Oval 139"/>
          <p:cNvSpPr/>
          <p:nvPr/>
        </p:nvSpPr>
        <p:spPr>
          <a:xfrm>
            <a:off x="6019800" y="287655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1" name="Oval 140"/>
          <p:cNvSpPr/>
          <p:nvPr/>
        </p:nvSpPr>
        <p:spPr>
          <a:xfrm>
            <a:off x="6019800" y="325192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2" name="Oval 141"/>
          <p:cNvSpPr/>
          <p:nvPr/>
        </p:nvSpPr>
        <p:spPr>
          <a:xfrm>
            <a:off x="6019800" y="3627294"/>
            <a:ext cx="381000" cy="3810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3" name="Oval 142"/>
          <p:cNvSpPr/>
          <p:nvPr/>
        </p:nvSpPr>
        <p:spPr>
          <a:xfrm>
            <a:off x="6400800" y="248932"/>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4" name="Oval 143"/>
          <p:cNvSpPr/>
          <p:nvPr/>
        </p:nvSpPr>
        <p:spPr>
          <a:xfrm>
            <a:off x="6400800" y="624306"/>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5" name="Oval 144"/>
          <p:cNvSpPr/>
          <p:nvPr/>
        </p:nvSpPr>
        <p:spPr>
          <a:xfrm>
            <a:off x="6400800" y="99968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6" name="Oval 145"/>
          <p:cNvSpPr/>
          <p:nvPr/>
        </p:nvSpPr>
        <p:spPr>
          <a:xfrm>
            <a:off x="6400800" y="137505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7" name="Oval 146"/>
          <p:cNvSpPr/>
          <p:nvPr/>
        </p:nvSpPr>
        <p:spPr>
          <a:xfrm>
            <a:off x="6400800" y="1750428"/>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8" name="Oval 147"/>
          <p:cNvSpPr/>
          <p:nvPr/>
        </p:nvSpPr>
        <p:spPr>
          <a:xfrm>
            <a:off x="6400800" y="2125802"/>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9" name="Oval 148"/>
          <p:cNvSpPr/>
          <p:nvPr/>
        </p:nvSpPr>
        <p:spPr>
          <a:xfrm>
            <a:off x="6400800" y="2501176"/>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0" name="Oval 149"/>
          <p:cNvSpPr/>
          <p:nvPr/>
        </p:nvSpPr>
        <p:spPr>
          <a:xfrm>
            <a:off x="6400800" y="287655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1" name="Oval 150"/>
          <p:cNvSpPr/>
          <p:nvPr/>
        </p:nvSpPr>
        <p:spPr>
          <a:xfrm>
            <a:off x="6400800" y="325192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2" name="Oval 151"/>
          <p:cNvSpPr/>
          <p:nvPr/>
        </p:nvSpPr>
        <p:spPr>
          <a:xfrm>
            <a:off x="6400800" y="3627294"/>
            <a:ext cx="381000" cy="3810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3" name="Oval 152"/>
          <p:cNvSpPr/>
          <p:nvPr/>
        </p:nvSpPr>
        <p:spPr>
          <a:xfrm>
            <a:off x="6781800" y="248932"/>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4" name="Oval 153"/>
          <p:cNvSpPr/>
          <p:nvPr/>
        </p:nvSpPr>
        <p:spPr>
          <a:xfrm>
            <a:off x="6781800" y="624306"/>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5" name="Oval 154"/>
          <p:cNvSpPr/>
          <p:nvPr/>
        </p:nvSpPr>
        <p:spPr>
          <a:xfrm>
            <a:off x="6781800" y="99968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6" name="Oval 155"/>
          <p:cNvSpPr/>
          <p:nvPr/>
        </p:nvSpPr>
        <p:spPr>
          <a:xfrm>
            <a:off x="6781800" y="137505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7" name="Oval 156"/>
          <p:cNvSpPr/>
          <p:nvPr/>
        </p:nvSpPr>
        <p:spPr>
          <a:xfrm>
            <a:off x="6781800" y="1750428"/>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8" name="Oval 157"/>
          <p:cNvSpPr/>
          <p:nvPr/>
        </p:nvSpPr>
        <p:spPr>
          <a:xfrm>
            <a:off x="6781800" y="2125802"/>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9" name="Oval 158"/>
          <p:cNvSpPr/>
          <p:nvPr/>
        </p:nvSpPr>
        <p:spPr>
          <a:xfrm>
            <a:off x="6781800" y="2501176"/>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0" name="Oval 159"/>
          <p:cNvSpPr/>
          <p:nvPr/>
        </p:nvSpPr>
        <p:spPr>
          <a:xfrm>
            <a:off x="6781800" y="287655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1" name="Oval 160"/>
          <p:cNvSpPr/>
          <p:nvPr/>
        </p:nvSpPr>
        <p:spPr>
          <a:xfrm>
            <a:off x="6781800" y="325192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2" name="Oval 161"/>
          <p:cNvSpPr/>
          <p:nvPr/>
        </p:nvSpPr>
        <p:spPr>
          <a:xfrm>
            <a:off x="6781800" y="3627294"/>
            <a:ext cx="381000" cy="3810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highlight>
                <a:srgbClr val="00FF00"/>
              </a:highlight>
            </a:endParaRPr>
          </a:p>
        </p:txBody>
      </p:sp>
      <p:sp>
        <p:nvSpPr>
          <p:cNvPr id="163" name="Oval 162"/>
          <p:cNvSpPr/>
          <p:nvPr/>
        </p:nvSpPr>
        <p:spPr>
          <a:xfrm>
            <a:off x="7162800" y="248932"/>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4" name="Oval 163"/>
          <p:cNvSpPr/>
          <p:nvPr/>
        </p:nvSpPr>
        <p:spPr>
          <a:xfrm>
            <a:off x="7162800" y="624306"/>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5" name="Oval 164"/>
          <p:cNvSpPr/>
          <p:nvPr/>
        </p:nvSpPr>
        <p:spPr>
          <a:xfrm>
            <a:off x="7162800" y="99968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6" name="Oval 165"/>
          <p:cNvSpPr/>
          <p:nvPr/>
        </p:nvSpPr>
        <p:spPr>
          <a:xfrm>
            <a:off x="7162800" y="137505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7" name="Oval 166"/>
          <p:cNvSpPr/>
          <p:nvPr/>
        </p:nvSpPr>
        <p:spPr>
          <a:xfrm>
            <a:off x="7162800" y="1750428"/>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8" name="Oval 167"/>
          <p:cNvSpPr/>
          <p:nvPr/>
        </p:nvSpPr>
        <p:spPr>
          <a:xfrm>
            <a:off x="7162800" y="2125802"/>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9" name="Oval 168"/>
          <p:cNvSpPr/>
          <p:nvPr/>
        </p:nvSpPr>
        <p:spPr>
          <a:xfrm>
            <a:off x="7162800" y="2501176"/>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0" name="Oval 169"/>
          <p:cNvSpPr/>
          <p:nvPr/>
        </p:nvSpPr>
        <p:spPr>
          <a:xfrm>
            <a:off x="7162800" y="287655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1" name="Oval 170"/>
          <p:cNvSpPr/>
          <p:nvPr/>
        </p:nvSpPr>
        <p:spPr>
          <a:xfrm>
            <a:off x="7162800" y="3251924"/>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2" name="Oval 171"/>
          <p:cNvSpPr/>
          <p:nvPr/>
        </p:nvSpPr>
        <p:spPr>
          <a:xfrm>
            <a:off x="7162800" y="3627294"/>
            <a:ext cx="381000" cy="3810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highlight>
                <a:srgbClr val="00FF00"/>
              </a:highlight>
            </a:endParaRPr>
          </a:p>
        </p:txBody>
      </p:sp>
    </p:spTree>
    <p:extLst>
      <p:ext uri="{BB962C8B-B14F-4D97-AF65-F5344CB8AC3E}">
        <p14:creationId xmlns:p14="http://schemas.microsoft.com/office/powerpoint/2010/main" val="280649393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25" y="209550"/>
            <a:ext cx="1586429" cy="276999"/>
          </a:xfrm>
          <a:prstGeom prst="rect">
            <a:avLst/>
          </a:prstGeom>
          <a:solidFill>
            <a:srgbClr val="FFC000"/>
          </a:solidFill>
        </p:spPr>
        <p:txBody>
          <a:bodyPr wrap="square" rtlCol="0">
            <a:spAutoFit/>
          </a:bodyPr>
          <a:lstStyle/>
          <a:p>
            <a:r>
              <a:rPr lang="en-US" sz="1200" b="1" dirty="0">
                <a:solidFill>
                  <a:srgbClr val="000000"/>
                </a:solidFill>
                <a:latin typeface="CCYouBlockhead" panose="03020502050602020205" pitchFamily="66" charset="0"/>
              </a:rPr>
              <a:t>Takeaway #2</a:t>
            </a:r>
            <a:endParaRPr lang="en-US" sz="1100" b="1" dirty="0">
              <a:solidFill>
                <a:srgbClr val="000000"/>
              </a:solidFill>
            </a:endParaRPr>
          </a:p>
        </p:txBody>
      </p:sp>
      <p:sp>
        <p:nvSpPr>
          <p:cNvPr id="3" name="TextBox 2"/>
          <p:cNvSpPr txBox="1"/>
          <p:nvPr/>
        </p:nvSpPr>
        <p:spPr>
          <a:xfrm>
            <a:off x="859316" y="4454922"/>
            <a:ext cx="8284684" cy="276999"/>
          </a:xfrm>
          <a:prstGeom prst="rect">
            <a:avLst/>
          </a:prstGeom>
          <a:solidFill>
            <a:srgbClr val="FFC000"/>
          </a:solidFill>
        </p:spPr>
        <p:txBody>
          <a:bodyPr wrap="square" rtlCol="0">
            <a:spAutoFit/>
          </a:bodyPr>
          <a:lstStyle/>
          <a:p>
            <a:r>
              <a:rPr lang="en-US" sz="1200" b="1" dirty="0">
                <a:solidFill>
                  <a:srgbClr val="000000"/>
                </a:solidFill>
                <a:latin typeface="CCYouBlockhead" panose="03020502050602020205" pitchFamily="66" charset="0"/>
              </a:rPr>
              <a:t>Free Players should add value to your spenders or to the game itself.</a:t>
            </a:r>
            <a:endParaRPr lang="en-US" sz="1100" b="1" dirty="0">
              <a:solidFill>
                <a:srgbClr val="000000"/>
              </a:solidFill>
            </a:endParaRPr>
          </a:p>
        </p:txBody>
      </p:sp>
      <p:sp>
        <p:nvSpPr>
          <p:cNvPr id="4" name="Rounded Rectangle 1"/>
          <p:cNvSpPr/>
          <p:nvPr/>
        </p:nvSpPr>
        <p:spPr>
          <a:xfrm>
            <a:off x="159743" y="3409950"/>
            <a:ext cx="1399144" cy="366072"/>
          </a:xfrm>
          <a:prstGeom prst="round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solidFill>
                  <a:srgbClr val="000000"/>
                </a:solidFill>
                <a:latin typeface="CCYouBlockhead" panose="03020502050602020205" pitchFamily="66" charset="0"/>
              </a:rPr>
              <a:t>Virality</a:t>
            </a:r>
            <a:endParaRPr lang="en-US" sz="1050" dirty="0">
              <a:solidFill>
                <a:srgbClr val="000000"/>
              </a:solidFill>
              <a:latin typeface="CCYouBlockhead" panose="03020502050602020205" pitchFamily="66" charset="0"/>
            </a:endParaRPr>
          </a:p>
        </p:txBody>
      </p:sp>
      <p:sp>
        <p:nvSpPr>
          <p:cNvPr id="5" name="Rounded Rectangle 4"/>
          <p:cNvSpPr/>
          <p:nvPr/>
        </p:nvSpPr>
        <p:spPr>
          <a:xfrm>
            <a:off x="3114091" y="3409950"/>
            <a:ext cx="1439534" cy="366069"/>
          </a:xfrm>
          <a:prstGeom prst="round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00000"/>
                </a:solidFill>
                <a:latin typeface="CCYouBlockhead" panose="03020502050602020205" pitchFamily="66" charset="0"/>
              </a:rPr>
              <a:t>Content</a:t>
            </a:r>
          </a:p>
        </p:txBody>
      </p:sp>
      <p:sp>
        <p:nvSpPr>
          <p:cNvPr id="6" name="Rounded Rectangle 5"/>
          <p:cNvSpPr/>
          <p:nvPr/>
        </p:nvSpPr>
        <p:spPr>
          <a:xfrm>
            <a:off x="1649772" y="3409953"/>
            <a:ext cx="1373434" cy="366069"/>
          </a:xfrm>
          <a:prstGeom prst="round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00000"/>
                </a:solidFill>
                <a:latin typeface="CCYouBlockhead" panose="03020502050602020205" pitchFamily="66" charset="0"/>
              </a:rPr>
              <a:t>Rivals</a:t>
            </a:r>
          </a:p>
        </p:txBody>
      </p:sp>
      <p:sp>
        <p:nvSpPr>
          <p:cNvPr id="7" name="Rounded Rectangle 6"/>
          <p:cNvSpPr/>
          <p:nvPr/>
        </p:nvSpPr>
        <p:spPr>
          <a:xfrm>
            <a:off x="4644510" y="3407282"/>
            <a:ext cx="1417498" cy="366068"/>
          </a:xfrm>
          <a:prstGeom prst="round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00000"/>
                </a:solidFill>
                <a:latin typeface="CCYouBlockhead" panose="03020502050602020205" pitchFamily="66" charset="0"/>
              </a:rPr>
              <a:t>Partners</a:t>
            </a:r>
          </a:p>
        </p:txBody>
      </p:sp>
      <p:sp>
        <p:nvSpPr>
          <p:cNvPr id="8" name="Rounded Rectangle 7"/>
          <p:cNvSpPr/>
          <p:nvPr/>
        </p:nvSpPr>
        <p:spPr>
          <a:xfrm>
            <a:off x="6145586" y="3407283"/>
            <a:ext cx="1417498" cy="366067"/>
          </a:xfrm>
          <a:prstGeom prst="round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00000"/>
                </a:solidFill>
                <a:latin typeface="CCYouBlockhead" panose="03020502050602020205" pitchFamily="66" charset="0"/>
              </a:rPr>
              <a:t>Fodder</a:t>
            </a:r>
          </a:p>
        </p:txBody>
      </p:sp>
      <p:pic>
        <p:nvPicPr>
          <p:cNvPr id="1026" name="Picture 2" descr="Image result for pokemon go"/>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59745" y="1200146"/>
            <a:ext cx="1399142" cy="2140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andy crush saga"/>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770"/>
          <a:stretch/>
        </p:blipFill>
        <p:spPr bwMode="auto">
          <a:xfrm>
            <a:off x="1651606" y="1200146"/>
            <a:ext cx="1371600" cy="2140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tar wars the old republic"/>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604156" y="1178916"/>
            <a:ext cx="1446892" cy="216172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clash royale"/>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t="-154"/>
          <a:stretch/>
        </p:blipFill>
        <p:spPr bwMode="auto">
          <a:xfrm>
            <a:off x="6140137" y="1171285"/>
            <a:ext cx="1399142" cy="21555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second life"/>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3115925" y="1200146"/>
            <a:ext cx="1399142" cy="214049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dungeon boss"/>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7628368" y="1171285"/>
            <a:ext cx="1399142" cy="2136297"/>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7"/>
          <p:cNvSpPr/>
          <p:nvPr/>
        </p:nvSpPr>
        <p:spPr>
          <a:xfrm>
            <a:off x="7646662" y="3407283"/>
            <a:ext cx="1417498" cy="366067"/>
          </a:xfrm>
          <a:prstGeom prst="round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00000"/>
                </a:solidFill>
                <a:latin typeface="CCYouBlockhead" panose="03020502050602020205" pitchFamily="66" charset="0"/>
              </a:rPr>
              <a:t>Community</a:t>
            </a:r>
          </a:p>
        </p:txBody>
      </p:sp>
    </p:spTree>
    <p:extLst>
      <p:ext uri="{BB962C8B-B14F-4D97-AF65-F5344CB8AC3E}">
        <p14:creationId xmlns:p14="http://schemas.microsoft.com/office/powerpoint/2010/main" val="76437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36"/>
                                        </p:tgtEl>
                                        <p:attrNameLst>
                                          <p:attrName>style.visibility</p:attrName>
                                        </p:attrNameLst>
                                      </p:cBhvr>
                                      <p:to>
                                        <p:strVal val="visible"/>
                                      </p:to>
                                    </p:set>
                                    <p:animEffect transition="in" filter="fade">
                                      <p:cBhvr>
                                        <p:cTn id="23" dur="500"/>
                                        <p:tgtEl>
                                          <p:spTgt spid="103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30"/>
                                        </p:tgtEl>
                                        <p:attrNameLst>
                                          <p:attrName>style.visibility</p:attrName>
                                        </p:attrNameLst>
                                      </p:cBhvr>
                                      <p:to>
                                        <p:strVal val="visible"/>
                                      </p:to>
                                    </p:set>
                                    <p:animEffect transition="in" filter="fade">
                                      <p:cBhvr>
                                        <p:cTn id="31" dur="500"/>
                                        <p:tgtEl>
                                          <p:spTgt spid="10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32"/>
                                        </p:tgtEl>
                                        <p:attrNameLst>
                                          <p:attrName>style.visibility</p:attrName>
                                        </p:attrNameLst>
                                      </p:cBhvr>
                                      <p:to>
                                        <p:strVal val="visible"/>
                                      </p:to>
                                    </p:set>
                                    <p:animEffect transition="in" filter="fade">
                                      <p:cBhvr>
                                        <p:cTn id="39" dur="500"/>
                                        <p:tgtEl>
                                          <p:spTgt spid="103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38"/>
                                        </p:tgtEl>
                                        <p:attrNameLst>
                                          <p:attrName>style.visibility</p:attrName>
                                        </p:attrNameLst>
                                      </p:cBhvr>
                                      <p:to>
                                        <p:strVal val="visible"/>
                                      </p:to>
                                    </p:set>
                                    <p:animEffect transition="in" filter="fade">
                                      <p:cBhvr>
                                        <p:cTn id="47" dur="500"/>
                                        <p:tgtEl>
                                          <p:spTgt spid="103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25" y="209550"/>
            <a:ext cx="1586429" cy="276999"/>
          </a:xfrm>
          <a:prstGeom prst="rect">
            <a:avLst/>
          </a:prstGeom>
          <a:solidFill>
            <a:srgbClr val="FFC000"/>
          </a:solidFill>
        </p:spPr>
        <p:txBody>
          <a:bodyPr wrap="square" rtlCol="0">
            <a:spAutoFit/>
          </a:bodyPr>
          <a:lstStyle/>
          <a:p>
            <a:r>
              <a:rPr lang="en-US" sz="1200" b="1" dirty="0">
                <a:solidFill>
                  <a:srgbClr val="000000"/>
                </a:solidFill>
                <a:latin typeface="CCYouBlockhead" panose="03020502050602020205" pitchFamily="66" charset="0"/>
              </a:rPr>
              <a:t>Takeaway #3</a:t>
            </a:r>
            <a:endParaRPr lang="en-US" sz="1100" b="1" dirty="0">
              <a:solidFill>
                <a:srgbClr val="000000"/>
              </a:solidFill>
            </a:endParaRPr>
          </a:p>
        </p:txBody>
      </p:sp>
      <p:sp>
        <p:nvSpPr>
          <p:cNvPr id="3" name="TextBox 2"/>
          <p:cNvSpPr txBox="1"/>
          <p:nvPr/>
        </p:nvSpPr>
        <p:spPr>
          <a:xfrm>
            <a:off x="2819400" y="4454922"/>
            <a:ext cx="6324600" cy="276999"/>
          </a:xfrm>
          <a:prstGeom prst="rect">
            <a:avLst/>
          </a:prstGeom>
          <a:solidFill>
            <a:srgbClr val="FFC000"/>
          </a:solidFill>
        </p:spPr>
        <p:txBody>
          <a:bodyPr wrap="square" rtlCol="0">
            <a:spAutoFit/>
          </a:bodyPr>
          <a:lstStyle/>
          <a:p>
            <a:r>
              <a:rPr lang="en-US" sz="1200" b="1" dirty="0">
                <a:solidFill>
                  <a:srgbClr val="000000"/>
                </a:solidFill>
                <a:latin typeface="CCYouBlockhead" panose="03020502050602020205" pitchFamily="66" charset="0"/>
              </a:rPr>
              <a:t>Build and Test the game as if players will never spend.</a:t>
            </a:r>
            <a:endParaRPr lang="en-US" sz="1100" b="1" dirty="0">
              <a:solidFill>
                <a:srgbClr val="000000"/>
              </a:solidFill>
            </a:endParaRPr>
          </a:p>
        </p:txBody>
      </p:sp>
      <p:pic>
        <p:nvPicPr>
          <p:cNvPr id="9" name="Picture 2" descr="Image result for popup hel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36606" y="465041"/>
            <a:ext cx="4688787" cy="35923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 y="2266950"/>
            <a:ext cx="2440240" cy="3181350"/>
          </a:xfrm>
          <a:prstGeom prst="rect">
            <a:avLst/>
          </a:prstGeom>
        </p:spPr>
      </p:pic>
    </p:spTree>
    <p:extLst>
      <p:ext uri="{BB962C8B-B14F-4D97-AF65-F5344CB8AC3E}">
        <p14:creationId xmlns:p14="http://schemas.microsoft.com/office/powerpoint/2010/main" val="347655393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5750"/>
            <a:ext cx="1586429" cy="276999"/>
          </a:xfrm>
          <a:prstGeom prst="rect">
            <a:avLst/>
          </a:prstGeom>
          <a:solidFill>
            <a:srgbClr val="FFC000"/>
          </a:solidFill>
        </p:spPr>
        <p:txBody>
          <a:bodyPr wrap="square" rtlCol="0">
            <a:spAutoFit/>
          </a:bodyPr>
          <a:lstStyle/>
          <a:p>
            <a:r>
              <a:rPr lang="en-US" sz="1200" b="1" dirty="0">
                <a:solidFill>
                  <a:srgbClr val="000000"/>
                </a:solidFill>
                <a:latin typeface="CCYouBlockhead" panose="03020502050602020205" pitchFamily="66" charset="0"/>
              </a:rPr>
              <a:t>Takeaway #4</a:t>
            </a:r>
            <a:endParaRPr lang="en-US" sz="1100" b="1" dirty="0">
              <a:solidFill>
                <a:srgbClr val="000000"/>
              </a:solidFill>
            </a:endParaRPr>
          </a:p>
        </p:txBody>
      </p:sp>
      <p:sp>
        <p:nvSpPr>
          <p:cNvPr id="3" name="TextBox 2"/>
          <p:cNvSpPr txBox="1"/>
          <p:nvPr/>
        </p:nvSpPr>
        <p:spPr>
          <a:xfrm>
            <a:off x="728603" y="4552950"/>
            <a:ext cx="8405871" cy="276999"/>
          </a:xfrm>
          <a:prstGeom prst="rect">
            <a:avLst/>
          </a:prstGeom>
          <a:solidFill>
            <a:srgbClr val="FFC000"/>
          </a:solidFill>
        </p:spPr>
        <p:txBody>
          <a:bodyPr wrap="square" rtlCol="0">
            <a:spAutoFit/>
          </a:bodyPr>
          <a:lstStyle/>
          <a:p>
            <a:r>
              <a:rPr lang="en-US" sz="1200" b="1" dirty="0">
                <a:solidFill>
                  <a:srgbClr val="000000"/>
                </a:solidFill>
                <a:latin typeface="CCYouBlockhead" panose="03020502050602020205" pitchFamily="66" charset="0"/>
              </a:rPr>
              <a:t>Watch those paywalls – Give People a chance to fall in love with the game.</a:t>
            </a:r>
            <a:endParaRPr lang="en-US" sz="1100" b="1" dirty="0">
              <a:solidFill>
                <a:srgbClr val="000000"/>
              </a:solidFill>
            </a:endParaRPr>
          </a:p>
        </p:txBody>
      </p:sp>
      <p:pic>
        <p:nvPicPr>
          <p:cNvPr id="4" name="Picture 2" descr="Image result for dungeon master mobil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90925" y="1047750"/>
            <a:ext cx="5553074" cy="31721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25" y="2773468"/>
            <a:ext cx="3352800" cy="1750907"/>
          </a:xfrm>
          <a:prstGeom prst="rect">
            <a:avLst/>
          </a:prstGeom>
        </p:spPr>
      </p:pic>
    </p:spTree>
    <p:extLst>
      <p:ext uri="{BB962C8B-B14F-4D97-AF65-F5344CB8AC3E}">
        <p14:creationId xmlns:p14="http://schemas.microsoft.com/office/powerpoint/2010/main" val="358258880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5750"/>
            <a:ext cx="1586429" cy="276999"/>
          </a:xfrm>
          <a:prstGeom prst="rect">
            <a:avLst/>
          </a:prstGeom>
          <a:solidFill>
            <a:srgbClr val="FFC000"/>
          </a:solidFill>
        </p:spPr>
        <p:txBody>
          <a:bodyPr wrap="square" rtlCol="0">
            <a:spAutoFit/>
          </a:bodyPr>
          <a:lstStyle/>
          <a:p>
            <a:r>
              <a:rPr lang="en-US" sz="1200" b="1" dirty="0">
                <a:solidFill>
                  <a:srgbClr val="000000"/>
                </a:solidFill>
                <a:latin typeface="CCYouBlockhead" panose="03020502050602020205" pitchFamily="66" charset="0"/>
              </a:rPr>
              <a:t>Takeaway #4</a:t>
            </a:r>
            <a:endParaRPr lang="en-US" sz="1100" b="1" dirty="0">
              <a:solidFill>
                <a:srgbClr val="000000"/>
              </a:solidFill>
            </a:endParaRPr>
          </a:p>
        </p:txBody>
      </p:sp>
      <p:sp>
        <p:nvSpPr>
          <p:cNvPr id="3" name="TextBox 2"/>
          <p:cNvSpPr txBox="1"/>
          <p:nvPr/>
        </p:nvSpPr>
        <p:spPr>
          <a:xfrm>
            <a:off x="152400" y="4552950"/>
            <a:ext cx="8982074" cy="276999"/>
          </a:xfrm>
          <a:prstGeom prst="rect">
            <a:avLst/>
          </a:prstGeom>
          <a:solidFill>
            <a:srgbClr val="FFC000"/>
          </a:solidFill>
        </p:spPr>
        <p:txBody>
          <a:bodyPr wrap="square" rtlCol="0">
            <a:spAutoFit/>
          </a:bodyPr>
          <a:lstStyle/>
          <a:p>
            <a:r>
              <a:rPr lang="en-US" sz="1200" b="1" dirty="0">
                <a:solidFill>
                  <a:srgbClr val="000000"/>
                </a:solidFill>
                <a:latin typeface="CCYouBlockhead" panose="03020502050602020205" pitchFamily="66" charset="0"/>
              </a:rPr>
              <a:t>Matchmaking is vital to keep F2Ps from being stomped too often by spenders.</a:t>
            </a:r>
            <a:endParaRPr lang="en-US" sz="1100" b="1" dirty="0">
              <a:solidFill>
                <a:srgbClr val="000000"/>
              </a:solidFill>
              <a:latin typeface="CCYouBlockhead" panose="03020502050602020205" pitchFamily="66" charset="0"/>
            </a:endParaRPr>
          </a:p>
        </p:txBody>
      </p:sp>
      <p:pic>
        <p:nvPicPr>
          <p:cNvPr id="5" name="Picture 2" descr="Image result for david and goliath"/>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26971" y="133350"/>
            <a:ext cx="5617029" cy="42127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790199"/>
            <a:ext cx="2313623" cy="2659337"/>
          </a:xfrm>
          <a:prstGeom prst="rect">
            <a:avLst/>
          </a:prstGeom>
        </p:spPr>
      </p:pic>
    </p:spTree>
    <p:extLst>
      <p:ext uri="{BB962C8B-B14F-4D97-AF65-F5344CB8AC3E}">
        <p14:creationId xmlns:p14="http://schemas.microsoft.com/office/powerpoint/2010/main" val="373955773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first dolla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33600" y="742950"/>
            <a:ext cx="4663689" cy="31111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720257"/>
            <a:ext cx="1586429" cy="276999"/>
          </a:xfrm>
          <a:prstGeom prst="rect">
            <a:avLst/>
          </a:prstGeom>
          <a:solidFill>
            <a:srgbClr val="FFC000"/>
          </a:solidFill>
        </p:spPr>
        <p:txBody>
          <a:bodyPr wrap="square" rtlCol="0">
            <a:spAutoFit/>
          </a:bodyPr>
          <a:lstStyle/>
          <a:p>
            <a:r>
              <a:rPr lang="en-US" sz="1200" b="1" dirty="0">
                <a:solidFill>
                  <a:srgbClr val="000000"/>
                </a:solidFill>
                <a:latin typeface="CCYouBlockhead" panose="03020502050602020205" pitchFamily="66" charset="0"/>
              </a:rPr>
              <a:t>Takeaway #6</a:t>
            </a:r>
            <a:endParaRPr lang="en-US" sz="1100" b="1" dirty="0">
              <a:solidFill>
                <a:srgbClr val="000000"/>
              </a:solidFill>
            </a:endParaRPr>
          </a:p>
        </p:txBody>
      </p:sp>
      <p:sp>
        <p:nvSpPr>
          <p:cNvPr id="4" name="TextBox 3"/>
          <p:cNvSpPr txBox="1"/>
          <p:nvPr/>
        </p:nvSpPr>
        <p:spPr>
          <a:xfrm>
            <a:off x="1959428" y="4400550"/>
            <a:ext cx="7184572" cy="276999"/>
          </a:xfrm>
          <a:prstGeom prst="rect">
            <a:avLst/>
          </a:prstGeom>
          <a:solidFill>
            <a:srgbClr val="FFC000"/>
          </a:solidFill>
        </p:spPr>
        <p:txBody>
          <a:bodyPr wrap="square" rtlCol="0">
            <a:spAutoFit/>
          </a:bodyPr>
          <a:lstStyle/>
          <a:p>
            <a:r>
              <a:rPr lang="en-US" sz="1200" b="1" dirty="0">
                <a:solidFill>
                  <a:srgbClr val="000000"/>
                </a:solidFill>
                <a:latin typeface="CCYouBlockhead" panose="03020502050602020205" pitchFamily="66" charset="0"/>
              </a:rPr>
              <a:t>Don’t try to make whales.  Try to get them to spend a dollar.</a:t>
            </a:r>
            <a:endParaRPr lang="en-US" sz="1100" b="1" dirty="0">
              <a:solidFill>
                <a:srgbClr val="000000"/>
              </a:solidFill>
            </a:endParaRP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67600" y="2677610"/>
            <a:ext cx="1546730" cy="1722940"/>
          </a:xfrm>
          <a:prstGeom prst="rect">
            <a:avLst/>
          </a:prstGeom>
        </p:spPr>
      </p:pic>
    </p:spTree>
    <p:extLst>
      <p:ext uri="{BB962C8B-B14F-4D97-AF65-F5344CB8AC3E}">
        <p14:creationId xmlns:p14="http://schemas.microsoft.com/office/powerpoint/2010/main" val="31972407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67225" y="2581929"/>
            <a:ext cx="2695575" cy="2143125"/>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28600" y="131646"/>
            <a:ext cx="2362201" cy="2082580"/>
          </a:xfrm>
          <a:prstGeom prst="rect">
            <a:avLst/>
          </a:prstGeom>
        </p:spPr>
      </p:pic>
      <p:pic>
        <p:nvPicPr>
          <p:cNvPr id="6" name="Picture 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28600" y="2571750"/>
            <a:ext cx="2133600" cy="2152316"/>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76850" y="202865"/>
            <a:ext cx="1599277" cy="2006936"/>
          </a:xfrm>
          <a:prstGeom prst="rect">
            <a:avLst/>
          </a:prstGeom>
        </p:spPr>
      </p:pic>
      <p:pic>
        <p:nvPicPr>
          <p:cNvPr id="8" name="Picture 7"/>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244077" y="2654443"/>
            <a:ext cx="1795147" cy="2061742"/>
          </a:xfrm>
          <a:prstGeom prst="rect">
            <a:avLst/>
          </a:prstGeom>
        </p:spPr>
      </p:pic>
      <p:pic>
        <p:nvPicPr>
          <p:cNvPr id="9" name="Picture 8"/>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417445" y="2572405"/>
            <a:ext cx="1983105" cy="2152316"/>
          </a:xfrm>
          <a:prstGeom prst="rect">
            <a:avLst/>
          </a:prstGeom>
        </p:spPr>
      </p:pic>
      <p:pic>
        <p:nvPicPr>
          <p:cNvPr id="10" name="Picture 9"/>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781300" y="202864"/>
            <a:ext cx="2286000" cy="2011362"/>
          </a:xfrm>
          <a:prstGeom prst="rect">
            <a:avLst/>
          </a:prstGeom>
        </p:spPr>
      </p:pic>
      <p:pic>
        <p:nvPicPr>
          <p:cNvPr id="11" name="Picture 1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086600" y="202863"/>
            <a:ext cx="1881503" cy="2006937"/>
          </a:xfrm>
          <a:prstGeom prst="rect">
            <a:avLst/>
          </a:prstGeom>
        </p:spPr>
      </p:pic>
    </p:spTree>
    <p:extLst>
      <p:ext uri="{BB962C8B-B14F-4D97-AF65-F5344CB8AC3E}">
        <p14:creationId xmlns:p14="http://schemas.microsoft.com/office/powerpoint/2010/main" val="303130817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25" y="142895"/>
            <a:ext cx="9144000" cy="4396154"/>
          </a:xfrm>
          <a:prstGeom prst="rect">
            <a:avLst/>
          </a:prstGeom>
        </p:spPr>
      </p:pic>
      <p:sp>
        <p:nvSpPr>
          <p:cNvPr id="3" name="TextBox 2"/>
          <p:cNvSpPr txBox="1"/>
          <p:nvPr/>
        </p:nvSpPr>
        <p:spPr>
          <a:xfrm>
            <a:off x="1959428" y="4400550"/>
            <a:ext cx="7184572" cy="276999"/>
          </a:xfrm>
          <a:prstGeom prst="rect">
            <a:avLst/>
          </a:prstGeom>
          <a:solidFill>
            <a:srgbClr val="FFC000"/>
          </a:solidFill>
        </p:spPr>
        <p:txBody>
          <a:bodyPr wrap="square" rtlCol="0">
            <a:spAutoFit/>
          </a:bodyPr>
          <a:lstStyle/>
          <a:p>
            <a:r>
              <a:rPr lang="en-US" sz="1200" b="1" dirty="0">
                <a:solidFill>
                  <a:srgbClr val="000000"/>
                </a:solidFill>
                <a:latin typeface="CCYouBlockhead" panose="03020502050602020205" pitchFamily="66" charset="0"/>
              </a:rPr>
              <a:t>Free Players are the ‘Normal’ ones.  Design your game as such.</a:t>
            </a:r>
            <a:endParaRPr lang="en-US" sz="1100" b="1" dirty="0">
              <a:solidFill>
                <a:srgbClr val="000000"/>
              </a:solidFill>
            </a:endParaRPr>
          </a:p>
        </p:txBody>
      </p:sp>
      <p:sp>
        <p:nvSpPr>
          <p:cNvPr id="4" name="TextBox 3"/>
          <p:cNvSpPr txBox="1"/>
          <p:nvPr/>
        </p:nvSpPr>
        <p:spPr>
          <a:xfrm>
            <a:off x="9525" y="438150"/>
            <a:ext cx="1743075" cy="276999"/>
          </a:xfrm>
          <a:prstGeom prst="rect">
            <a:avLst/>
          </a:prstGeom>
          <a:solidFill>
            <a:srgbClr val="FFC000"/>
          </a:solidFill>
        </p:spPr>
        <p:txBody>
          <a:bodyPr wrap="square" rtlCol="0">
            <a:spAutoFit/>
          </a:bodyPr>
          <a:lstStyle/>
          <a:p>
            <a:r>
              <a:rPr lang="en-US" sz="1200" b="1" dirty="0">
                <a:solidFill>
                  <a:srgbClr val="000000"/>
                </a:solidFill>
                <a:latin typeface="CCYouBlockhead" panose="03020502050602020205" pitchFamily="66" charset="0"/>
              </a:rPr>
              <a:t>In Conclusion</a:t>
            </a:r>
            <a:endParaRPr lang="en-US" sz="1100" b="1" dirty="0">
              <a:solidFill>
                <a:srgbClr val="000000"/>
              </a:solidFill>
            </a:endParaRPr>
          </a:p>
        </p:txBody>
      </p:sp>
    </p:spTree>
    <p:extLst>
      <p:ext uri="{BB962C8B-B14F-4D97-AF65-F5344CB8AC3E}">
        <p14:creationId xmlns:p14="http://schemas.microsoft.com/office/powerpoint/2010/main" val="174642314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1" name="Rectangle 3"/>
          <p:cNvSpPr>
            <a:spLocks noChangeArrowheads="1"/>
          </p:cNvSpPr>
          <p:nvPr/>
        </p:nvSpPr>
        <p:spPr bwMode="auto">
          <a:xfrm>
            <a:off x="0" y="-19050"/>
            <a:ext cx="91440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0" hangingPunct="0">
              <a:lnSpc>
                <a:spcPct val="80000"/>
              </a:lnSpc>
            </a:pPr>
            <a:r>
              <a:rPr kumimoji="0" lang="en-US" sz="9000" dirty="0" smtClean="0">
                <a:solidFill>
                  <a:srgbClr val="FFFFFF"/>
                </a:solidFill>
                <a:latin typeface="Rockwell Extra Bold" panose="02060903040505020403" pitchFamily="18" charset="0"/>
                <a:ea typeface="+mn-ea"/>
              </a:rPr>
              <a:t>DAMION</a:t>
            </a:r>
          </a:p>
          <a:p>
            <a:pPr eaLnBrk="0" hangingPunct="0">
              <a:lnSpc>
                <a:spcPct val="80000"/>
              </a:lnSpc>
            </a:pPr>
            <a:r>
              <a:rPr kumimoji="0" lang="en-US" sz="9000" dirty="0" smtClean="0">
                <a:solidFill>
                  <a:srgbClr val="FFFFFF"/>
                </a:solidFill>
                <a:latin typeface="Rockwell Extra Bold" panose="02060903040505020403" pitchFamily="18" charset="0"/>
                <a:ea typeface="+mn-ea"/>
              </a:rPr>
              <a:t>SCHUBERT</a:t>
            </a:r>
            <a:endParaRPr kumimoji="0" lang="en-US" sz="9000" dirty="0">
              <a:solidFill>
                <a:srgbClr val="FFFFFF"/>
              </a:solidFill>
              <a:latin typeface="Rockwell Extra Bold" panose="02060903040505020403" pitchFamily="18" charset="0"/>
              <a:ea typeface="+mn-ea"/>
            </a:endParaRPr>
          </a:p>
        </p:txBody>
      </p:sp>
      <p:sp>
        <p:nvSpPr>
          <p:cNvPr id="421897" name="Rectangle 9"/>
          <p:cNvSpPr>
            <a:spLocks noChangeArrowheads="1"/>
          </p:cNvSpPr>
          <p:nvPr/>
        </p:nvSpPr>
        <p:spPr bwMode="auto">
          <a:xfrm>
            <a:off x="0" y="3028950"/>
            <a:ext cx="92202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0" hangingPunct="0">
              <a:lnSpc>
                <a:spcPct val="80000"/>
              </a:lnSpc>
            </a:pPr>
            <a:r>
              <a:rPr kumimoji="0" lang="en-US" sz="2800" i="1" dirty="0" smtClean="0">
                <a:solidFill>
                  <a:srgbClr val="FFFFFF"/>
                </a:solidFill>
                <a:latin typeface="Rockwell Extra Bold" panose="02060903040505020403" pitchFamily="18" charset="0"/>
                <a:ea typeface="+mn-ea"/>
              </a:rPr>
              <a:t>Dungeon Boss, </a:t>
            </a:r>
          </a:p>
          <a:p>
            <a:pPr eaLnBrk="0" hangingPunct="0">
              <a:lnSpc>
                <a:spcPct val="80000"/>
              </a:lnSpc>
            </a:pPr>
            <a:r>
              <a:rPr kumimoji="0" lang="en-US" sz="2800" i="1" dirty="0" smtClean="0">
                <a:solidFill>
                  <a:srgbClr val="FFFFFF"/>
                </a:solidFill>
                <a:latin typeface="Rockwell Extra Bold" panose="02060903040505020403" pitchFamily="18" charset="0"/>
                <a:ea typeface="+mn-ea"/>
              </a:rPr>
              <a:t>Star Wars The Old Republic</a:t>
            </a:r>
          </a:p>
          <a:p>
            <a:pPr algn="l" eaLnBrk="0" hangingPunct="0">
              <a:lnSpc>
                <a:spcPct val="80000"/>
              </a:lnSpc>
            </a:pPr>
            <a:endParaRPr kumimoji="0" lang="en-US" sz="2800" dirty="0">
              <a:solidFill>
                <a:srgbClr val="FFFFFF"/>
              </a:solidFill>
              <a:latin typeface="Rockwell Extra Bold" panose="02060903040505020403" pitchFamily="18" charset="0"/>
              <a:ea typeface="+mn-ea"/>
            </a:endParaRPr>
          </a:p>
          <a:p>
            <a:pPr algn="l" eaLnBrk="0" hangingPunct="0">
              <a:lnSpc>
                <a:spcPct val="80000"/>
              </a:lnSpc>
            </a:pPr>
            <a:r>
              <a:rPr kumimoji="0" lang="en-US" sz="2800" dirty="0" smtClean="0">
                <a:solidFill>
                  <a:srgbClr val="FFFFFF"/>
                </a:solidFill>
                <a:latin typeface="Rockwell Extra Bold" panose="02060903040505020403" pitchFamily="18" charset="0"/>
                <a:ea typeface="+mn-ea"/>
              </a:rPr>
              <a:t>Creative Director</a:t>
            </a:r>
          </a:p>
          <a:p>
            <a:pPr algn="l" eaLnBrk="0" hangingPunct="0">
              <a:lnSpc>
                <a:spcPct val="80000"/>
              </a:lnSpc>
            </a:pPr>
            <a:r>
              <a:rPr kumimoji="0" lang="en-US" sz="2800" dirty="0" smtClean="0">
                <a:solidFill>
                  <a:srgbClr val="FFFFFF"/>
                </a:solidFill>
                <a:latin typeface="Rockwell Extra Bold" panose="02060903040505020403" pitchFamily="18" charset="0"/>
                <a:ea typeface="+mn-ea"/>
              </a:rPr>
              <a:t>Boss Fight Entertainment</a:t>
            </a:r>
          </a:p>
          <a:p>
            <a:pPr algn="l" eaLnBrk="0" hangingPunct="0">
              <a:lnSpc>
                <a:spcPct val="80000"/>
              </a:lnSpc>
            </a:pPr>
            <a:r>
              <a:rPr kumimoji="0" lang="en-US" sz="2800" dirty="0" smtClean="0">
                <a:solidFill>
                  <a:srgbClr val="FFFFFF"/>
                </a:solidFill>
                <a:latin typeface="Rockwell Extra Bold" panose="02060903040505020403" pitchFamily="18" charset="0"/>
                <a:ea typeface="+mn-ea"/>
              </a:rPr>
              <a:t>@</a:t>
            </a:r>
            <a:r>
              <a:rPr kumimoji="0" lang="en-US" sz="2800" dirty="0" err="1" smtClean="0">
                <a:solidFill>
                  <a:srgbClr val="FFFFFF"/>
                </a:solidFill>
                <a:latin typeface="Rockwell Extra Bold" panose="02060903040505020403" pitchFamily="18" charset="0"/>
                <a:ea typeface="+mn-ea"/>
              </a:rPr>
              <a:t>ZenOfDesign</a:t>
            </a:r>
            <a:endParaRPr kumimoji="0" lang="en-US" sz="2800" dirty="0">
              <a:solidFill>
                <a:srgbClr val="FFFFFF"/>
              </a:solidFill>
              <a:latin typeface="Rockwell Extra Bold" panose="02060903040505020403" pitchFamily="18" charset="0"/>
              <a:ea typeface="+mn-ea"/>
            </a:endParaRPr>
          </a:p>
        </p:txBody>
      </p:sp>
    </p:spTree>
    <p:extLst>
      <p:ext uri="{BB962C8B-B14F-4D97-AF65-F5344CB8AC3E}">
        <p14:creationId xmlns:p14="http://schemas.microsoft.com/office/powerpoint/2010/main" val="413235277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1" name="Rectangle 3"/>
          <p:cNvSpPr>
            <a:spLocks noChangeArrowheads="1"/>
          </p:cNvSpPr>
          <p:nvPr/>
        </p:nvSpPr>
        <p:spPr bwMode="auto">
          <a:xfrm>
            <a:off x="0" y="57150"/>
            <a:ext cx="91440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0" hangingPunct="0">
              <a:lnSpc>
                <a:spcPct val="80000"/>
              </a:lnSpc>
            </a:pPr>
            <a:r>
              <a:rPr kumimoji="0" lang="en-US" sz="9000" dirty="0" smtClean="0">
                <a:solidFill>
                  <a:srgbClr val="FFFFFF"/>
                </a:solidFill>
                <a:latin typeface="Rockwell Extra Bold" panose="02060903040505020403" pitchFamily="18" charset="0"/>
                <a:ea typeface="+mn-ea"/>
              </a:rPr>
              <a:t>CHRISTINA</a:t>
            </a:r>
          </a:p>
          <a:p>
            <a:pPr eaLnBrk="0" hangingPunct="0">
              <a:lnSpc>
                <a:spcPct val="80000"/>
              </a:lnSpc>
            </a:pPr>
            <a:r>
              <a:rPr kumimoji="0" lang="en-US" sz="9000" dirty="0" smtClean="0">
                <a:solidFill>
                  <a:srgbClr val="FFFFFF"/>
                </a:solidFill>
                <a:latin typeface="Rockwell Extra Bold" panose="02060903040505020403" pitchFamily="18" charset="0"/>
                <a:ea typeface="+mn-ea"/>
              </a:rPr>
              <a:t>NORMAN</a:t>
            </a:r>
            <a:endParaRPr kumimoji="0" lang="en-US" sz="9000" dirty="0">
              <a:solidFill>
                <a:srgbClr val="FFFFFF"/>
              </a:solidFill>
              <a:latin typeface="Rockwell Extra Bold" panose="02060903040505020403" pitchFamily="18" charset="0"/>
              <a:ea typeface="+mn-ea"/>
            </a:endParaRPr>
          </a:p>
        </p:txBody>
      </p:sp>
      <p:sp>
        <p:nvSpPr>
          <p:cNvPr id="421897" name="Rectangle 9"/>
          <p:cNvSpPr>
            <a:spLocks noChangeArrowheads="1"/>
          </p:cNvSpPr>
          <p:nvPr/>
        </p:nvSpPr>
        <p:spPr bwMode="auto">
          <a:xfrm>
            <a:off x="0" y="2952750"/>
            <a:ext cx="9144000"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0" hangingPunct="0">
              <a:lnSpc>
                <a:spcPct val="80000"/>
              </a:lnSpc>
            </a:pPr>
            <a:r>
              <a:rPr kumimoji="0" lang="en-US" sz="2800" i="1" dirty="0" smtClean="0">
                <a:solidFill>
                  <a:srgbClr val="FFFFFF"/>
                </a:solidFill>
                <a:latin typeface="Rockwell Extra Bold" panose="02060903040505020403" pitchFamily="18" charset="0"/>
                <a:ea typeface="+mn-ea"/>
              </a:rPr>
              <a:t>Mass Effect 1/2/3, </a:t>
            </a:r>
          </a:p>
          <a:p>
            <a:pPr eaLnBrk="0" hangingPunct="0">
              <a:lnSpc>
                <a:spcPct val="80000"/>
              </a:lnSpc>
            </a:pPr>
            <a:r>
              <a:rPr kumimoji="0" lang="en-US" sz="2800" i="1" dirty="0" smtClean="0">
                <a:solidFill>
                  <a:srgbClr val="FFFFFF"/>
                </a:solidFill>
                <a:latin typeface="Rockwell Extra Bold" panose="02060903040505020403" pitchFamily="18" charset="0"/>
                <a:ea typeface="+mn-ea"/>
              </a:rPr>
              <a:t>League of Legends</a:t>
            </a:r>
          </a:p>
          <a:p>
            <a:pPr algn="l" eaLnBrk="0" hangingPunct="0">
              <a:lnSpc>
                <a:spcPct val="80000"/>
              </a:lnSpc>
            </a:pPr>
            <a:endParaRPr kumimoji="0" lang="en-US" sz="2800" dirty="0">
              <a:solidFill>
                <a:srgbClr val="FFFFFF"/>
              </a:solidFill>
              <a:latin typeface="Rockwell Extra Bold" panose="02060903040505020403" pitchFamily="18" charset="0"/>
              <a:ea typeface="+mn-ea"/>
            </a:endParaRPr>
          </a:p>
          <a:p>
            <a:pPr algn="l" eaLnBrk="0" hangingPunct="0">
              <a:lnSpc>
                <a:spcPct val="80000"/>
              </a:lnSpc>
            </a:pPr>
            <a:r>
              <a:rPr kumimoji="0" lang="en-US" sz="2800" dirty="0" smtClean="0">
                <a:solidFill>
                  <a:srgbClr val="FFFFFF"/>
                </a:solidFill>
                <a:latin typeface="Rockwell Extra Bold" panose="02060903040505020403" pitchFamily="18" charset="0"/>
                <a:ea typeface="+mn-ea"/>
              </a:rPr>
              <a:t>Lead Designer</a:t>
            </a:r>
          </a:p>
          <a:p>
            <a:pPr algn="l" eaLnBrk="0" hangingPunct="0">
              <a:lnSpc>
                <a:spcPct val="80000"/>
              </a:lnSpc>
            </a:pPr>
            <a:r>
              <a:rPr kumimoji="0" lang="en-US" sz="2800" dirty="0" smtClean="0">
                <a:solidFill>
                  <a:srgbClr val="FFFFFF"/>
                </a:solidFill>
                <a:latin typeface="Rockwell Extra Bold" panose="02060903040505020403" pitchFamily="18" charset="0"/>
                <a:ea typeface="+mn-ea"/>
              </a:rPr>
              <a:t>Riot Games</a:t>
            </a:r>
          </a:p>
          <a:p>
            <a:pPr algn="l" eaLnBrk="0" hangingPunct="0">
              <a:lnSpc>
                <a:spcPct val="80000"/>
              </a:lnSpc>
            </a:pPr>
            <a:r>
              <a:rPr kumimoji="0" lang="en-US" sz="2800" dirty="0" smtClean="0">
                <a:solidFill>
                  <a:srgbClr val="FFFFFF"/>
                </a:solidFill>
                <a:latin typeface="Rockwell Extra Bold" panose="02060903040505020403" pitchFamily="18" charset="0"/>
                <a:ea typeface="+mn-ea"/>
              </a:rPr>
              <a:t>@truffle</a:t>
            </a:r>
            <a:endParaRPr kumimoji="0" lang="en-US" sz="2800" dirty="0">
              <a:solidFill>
                <a:srgbClr val="FFFFFF"/>
              </a:solidFill>
              <a:latin typeface="Rockwell Extra Bold" panose="02060903040505020403" pitchFamily="18" charset="0"/>
              <a:ea typeface="+mn-ea"/>
            </a:endParaRPr>
          </a:p>
        </p:txBody>
      </p:sp>
    </p:spTree>
    <p:extLst>
      <p:ext uri="{BB962C8B-B14F-4D97-AF65-F5344CB8AC3E}">
        <p14:creationId xmlns:p14="http://schemas.microsoft.com/office/powerpoint/2010/main" val="199020635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Shape 78"/>
          <p:cNvSpPr txBox="1"/>
          <p:nvPr/>
        </p:nvSpPr>
        <p:spPr>
          <a:xfrm>
            <a:off x="725375" y="4352825"/>
            <a:ext cx="8325900" cy="708000"/>
          </a:xfrm>
          <a:prstGeom prst="rect">
            <a:avLst/>
          </a:prstGeom>
          <a:noFill/>
          <a:ln>
            <a:noFill/>
          </a:ln>
        </p:spPr>
        <p:txBody>
          <a:bodyPr lIns="91425" tIns="45700" rIns="91425" bIns="45700" anchor="t" anchorCtr="0">
            <a:noAutofit/>
          </a:bodyPr>
          <a:lstStyle/>
          <a:p>
            <a:pPr algn="r" fontAlgn="auto">
              <a:spcBef>
                <a:spcPts val="0"/>
              </a:spcBef>
              <a:spcAft>
                <a:spcPts val="0"/>
              </a:spcAft>
              <a:buClr>
                <a:srgbClr val="FFFFFF"/>
              </a:buClr>
              <a:buSzPct val="25000"/>
              <a:buFont typeface="Oswald"/>
              <a:buNone/>
            </a:pPr>
            <a:r>
              <a:rPr kumimoji="0" lang="en-US" sz="3600" kern="0">
                <a:solidFill>
                  <a:srgbClr val="FFFFFF"/>
                </a:solidFill>
                <a:latin typeface="Oswald"/>
                <a:ea typeface="Oswald"/>
                <a:cs typeface="Oswald"/>
                <a:sym typeface="Oswald"/>
              </a:rPr>
              <a:t>CHRISTINA</a:t>
            </a:r>
            <a:r>
              <a:rPr kumimoji="0" lang="en-US" sz="3600" kern="0">
                <a:solidFill>
                  <a:srgbClr val="000000"/>
                </a:solidFill>
                <a:latin typeface="Arial"/>
                <a:cs typeface="Arial"/>
                <a:sym typeface="Arial"/>
              </a:rPr>
              <a:t> </a:t>
            </a:r>
            <a:r>
              <a:rPr kumimoji="0" lang="en-US" sz="3600" kern="0">
                <a:solidFill>
                  <a:srgbClr val="FFFFFF"/>
                </a:solidFill>
                <a:latin typeface="Oswald"/>
                <a:ea typeface="Oswald"/>
                <a:cs typeface="Oswald"/>
                <a:sym typeface="Oswald"/>
              </a:rPr>
              <a:t>NORMAN</a:t>
            </a:r>
          </a:p>
        </p:txBody>
      </p:sp>
      <p:sp>
        <p:nvSpPr>
          <p:cNvPr id="79" name="Shape 79"/>
          <p:cNvSpPr txBox="1"/>
          <p:nvPr/>
        </p:nvSpPr>
        <p:spPr>
          <a:xfrm>
            <a:off x="120774" y="4129500"/>
            <a:ext cx="3366600" cy="708000"/>
          </a:xfrm>
          <a:prstGeom prst="rect">
            <a:avLst/>
          </a:prstGeom>
          <a:noFill/>
          <a:ln>
            <a:noFill/>
          </a:ln>
        </p:spPr>
        <p:txBody>
          <a:bodyPr lIns="91425" tIns="45700" rIns="91425" bIns="45700" anchor="t" anchorCtr="0">
            <a:noAutofit/>
          </a:bodyPr>
          <a:lstStyle/>
          <a:p>
            <a:pPr fontAlgn="auto">
              <a:spcBef>
                <a:spcPts val="0"/>
              </a:spcBef>
              <a:spcAft>
                <a:spcPts val="0"/>
              </a:spcAft>
              <a:buClr>
                <a:srgbClr val="FFFFFF"/>
              </a:buClr>
              <a:buSzPct val="25000"/>
              <a:buFont typeface="Oswald"/>
              <a:buNone/>
            </a:pPr>
            <a:r>
              <a:rPr kumimoji="0" lang="en-US" sz="1800" kern="0">
                <a:solidFill>
                  <a:srgbClr val="FFFFFF"/>
                </a:solidFill>
                <a:latin typeface="Oswald"/>
                <a:ea typeface="Oswald"/>
                <a:cs typeface="Oswald"/>
                <a:sym typeface="Oswald"/>
              </a:rPr>
              <a:t>Lead Designer</a:t>
            </a:r>
          </a:p>
          <a:p>
            <a:pPr fontAlgn="auto">
              <a:spcBef>
                <a:spcPts val="0"/>
              </a:spcBef>
              <a:spcAft>
                <a:spcPts val="0"/>
              </a:spcAft>
              <a:buClr>
                <a:srgbClr val="FFFFFF"/>
              </a:buClr>
              <a:buSzPct val="25000"/>
              <a:buFont typeface="Oswald"/>
              <a:buNone/>
            </a:pPr>
            <a:r>
              <a:rPr kumimoji="0" lang="en-US" sz="1800" kern="0">
                <a:solidFill>
                  <a:srgbClr val="FFFFFF"/>
                </a:solidFill>
                <a:latin typeface="Oswald"/>
                <a:ea typeface="Oswald"/>
                <a:cs typeface="Oswald"/>
                <a:sym typeface="Oswald"/>
              </a:rPr>
              <a:t>Riot Games</a:t>
            </a:r>
          </a:p>
          <a:p>
            <a:pPr fontAlgn="auto">
              <a:spcBef>
                <a:spcPts val="0"/>
              </a:spcBef>
              <a:spcAft>
                <a:spcPts val="0"/>
              </a:spcAft>
              <a:buClr>
                <a:srgbClr val="FFFFFF"/>
              </a:buClr>
              <a:buSzPct val="25000"/>
              <a:buFont typeface="Oswald"/>
              <a:buNone/>
            </a:pPr>
            <a:r>
              <a:rPr kumimoji="0" lang="en-US" sz="1800" kern="0">
                <a:solidFill>
                  <a:srgbClr val="FFFFFF"/>
                </a:solidFill>
                <a:latin typeface="Oswald"/>
                <a:ea typeface="Oswald"/>
                <a:cs typeface="Oswald"/>
                <a:sym typeface="Oswald"/>
              </a:rPr>
              <a:t>@truffle</a:t>
            </a:r>
          </a:p>
        </p:txBody>
      </p:sp>
      <p:sp>
        <p:nvSpPr>
          <p:cNvPr id="80" name="Shape 80"/>
          <p:cNvSpPr txBox="1"/>
          <p:nvPr/>
        </p:nvSpPr>
        <p:spPr>
          <a:xfrm>
            <a:off x="120775" y="228125"/>
            <a:ext cx="8750400" cy="879600"/>
          </a:xfrm>
          <a:prstGeom prst="rect">
            <a:avLst/>
          </a:prstGeom>
          <a:noFill/>
          <a:ln>
            <a:noFill/>
          </a:ln>
        </p:spPr>
        <p:txBody>
          <a:bodyPr lIns="91425" tIns="45700" rIns="91425" bIns="45700" anchor="t" anchorCtr="0">
            <a:noAutofit/>
          </a:bodyPr>
          <a:lstStyle/>
          <a:p>
            <a:pPr fontAlgn="auto">
              <a:spcBef>
                <a:spcPts val="0"/>
              </a:spcBef>
              <a:spcAft>
                <a:spcPts val="0"/>
              </a:spcAft>
              <a:buClr>
                <a:srgbClr val="B7B7B7"/>
              </a:buClr>
              <a:buSzPct val="25000"/>
              <a:buFont typeface="Oswald"/>
              <a:buNone/>
            </a:pPr>
            <a:r>
              <a:rPr kumimoji="0" lang="en-US" sz="3600" kern="0">
                <a:solidFill>
                  <a:srgbClr val="00FF00"/>
                </a:solidFill>
                <a:latin typeface="Oswald"/>
                <a:ea typeface="Oswald"/>
                <a:cs typeface="Oswald"/>
                <a:sym typeface="Oswald"/>
              </a:rPr>
              <a:t>EMBRACE</a:t>
            </a:r>
            <a:r>
              <a:rPr kumimoji="0" lang="en-US" sz="3600" kern="0">
                <a:solidFill>
                  <a:srgbClr val="00FFFF"/>
                </a:solidFill>
                <a:latin typeface="Oswald"/>
                <a:ea typeface="Oswald"/>
                <a:cs typeface="Oswald"/>
                <a:sym typeface="Oswald"/>
              </a:rPr>
              <a:t> </a:t>
            </a:r>
            <a:r>
              <a:rPr kumimoji="0" lang="en-US" sz="3600" kern="0">
                <a:solidFill>
                  <a:srgbClr val="FF0000"/>
                </a:solidFill>
                <a:latin typeface="Oswald"/>
                <a:ea typeface="Oswald"/>
                <a:cs typeface="Oswald"/>
                <a:sym typeface="Oswald"/>
              </a:rPr>
              <a:t>RADICAL</a:t>
            </a:r>
            <a:r>
              <a:rPr kumimoji="0" lang="en-US" sz="3600" kern="0">
                <a:solidFill>
                  <a:srgbClr val="FF0000"/>
                </a:solidFill>
                <a:latin typeface="Arial"/>
                <a:cs typeface="Arial"/>
                <a:sym typeface="Arial"/>
              </a:rPr>
              <a:t> </a:t>
            </a:r>
            <a:r>
              <a:rPr kumimoji="0" lang="en-US" sz="3600" kern="0">
                <a:solidFill>
                  <a:srgbClr val="00AEEF"/>
                </a:solidFill>
                <a:latin typeface="Oswald"/>
                <a:ea typeface="Oswald"/>
                <a:cs typeface="Oswald"/>
                <a:sym typeface="Oswald"/>
              </a:rPr>
              <a:t>CONSTRAINTS</a:t>
            </a:r>
          </a:p>
        </p:txBody>
      </p:sp>
      <p:pic>
        <p:nvPicPr>
          <p:cNvPr id="81" name="Shape 8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339601" y="1693439"/>
            <a:ext cx="2002725" cy="2002725"/>
          </a:xfrm>
          <a:prstGeom prst="rect">
            <a:avLst/>
          </a:prstGeom>
          <a:noFill/>
          <a:ln>
            <a:noFill/>
          </a:ln>
        </p:spPr>
      </p:pic>
      <p:pic>
        <p:nvPicPr>
          <p:cNvPr id="82" name="Shape 8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06525" y="1738774"/>
            <a:ext cx="1936212" cy="1936212"/>
          </a:xfrm>
          <a:prstGeom prst="rect">
            <a:avLst/>
          </a:prstGeom>
          <a:noFill/>
          <a:ln>
            <a:noFill/>
          </a:ln>
        </p:spPr>
      </p:pic>
      <p:pic>
        <p:nvPicPr>
          <p:cNvPr id="83" name="Shape 83"/>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306175" y="1584925"/>
            <a:ext cx="2159487" cy="2159487"/>
          </a:xfrm>
          <a:prstGeom prst="rect">
            <a:avLst/>
          </a:prstGeom>
          <a:noFill/>
          <a:ln>
            <a:noFill/>
          </a:ln>
        </p:spPr>
      </p:pic>
      <p:pic>
        <p:nvPicPr>
          <p:cNvPr id="84" name="Shape 84"/>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6465650" y="1431612"/>
            <a:ext cx="2354024" cy="2354024"/>
          </a:xfrm>
          <a:prstGeom prst="rect">
            <a:avLst/>
          </a:prstGeom>
          <a:noFill/>
          <a:ln>
            <a:noFill/>
          </a:ln>
        </p:spPr>
      </p:pic>
    </p:spTree>
    <p:extLst>
      <p:ext uri="{BB962C8B-B14F-4D97-AF65-F5344CB8AC3E}">
        <p14:creationId xmlns:p14="http://schemas.microsoft.com/office/powerpoint/2010/main" val="185762346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p:nvPr/>
        </p:nvSpPr>
        <p:spPr>
          <a:xfrm>
            <a:off x="725375" y="4306025"/>
            <a:ext cx="8145900" cy="754800"/>
          </a:xfrm>
          <a:prstGeom prst="rect">
            <a:avLst/>
          </a:prstGeom>
          <a:noFill/>
          <a:ln>
            <a:noFill/>
          </a:ln>
        </p:spPr>
        <p:txBody>
          <a:bodyPr lIns="91425" tIns="45700" rIns="91425" bIns="45700" anchor="t" anchorCtr="0">
            <a:noAutofit/>
          </a:bodyPr>
          <a:lstStyle/>
          <a:p>
            <a:pPr algn="r" fontAlgn="auto">
              <a:spcBef>
                <a:spcPts val="0"/>
              </a:spcBef>
              <a:spcAft>
                <a:spcPts val="0"/>
              </a:spcAft>
              <a:buClr>
                <a:srgbClr val="FFFFFF"/>
              </a:buClr>
              <a:buSzPct val="25000"/>
              <a:buFont typeface="Oswald"/>
              <a:buNone/>
            </a:pPr>
            <a:r>
              <a:rPr kumimoji="0" lang="en-US" sz="3000" kern="0">
                <a:solidFill>
                  <a:srgbClr val="FFFFFF"/>
                </a:solidFill>
                <a:latin typeface="Oswald"/>
                <a:ea typeface="Oswald"/>
                <a:cs typeface="Oswald"/>
                <a:sym typeface="Oswald"/>
              </a:rPr>
              <a:t>CONSTRAINTS CAN RESTRICT US</a:t>
            </a:r>
          </a:p>
        </p:txBody>
      </p:sp>
      <p:sp>
        <p:nvSpPr>
          <p:cNvPr id="90" name="Shape 90"/>
          <p:cNvSpPr txBox="1"/>
          <p:nvPr/>
        </p:nvSpPr>
        <p:spPr>
          <a:xfrm>
            <a:off x="120774" y="4129500"/>
            <a:ext cx="3366600" cy="708000"/>
          </a:xfrm>
          <a:prstGeom prst="rect">
            <a:avLst/>
          </a:prstGeom>
          <a:noFill/>
          <a:ln>
            <a:noFill/>
          </a:ln>
        </p:spPr>
        <p:txBody>
          <a:bodyPr lIns="91425" tIns="45700" rIns="91425" bIns="45700" anchor="t" anchorCtr="0">
            <a:noAutofit/>
          </a:bodyPr>
          <a:lstStyle/>
          <a:p>
            <a:pPr fontAlgn="auto">
              <a:spcBef>
                <a:spcPts val="0"/>
              </a:spcBef>
              <a:spcAft>
                <a:spcPts val="0"/>
              </a:spcAft>
              <a:buClr>
                <a:srgbClr val="FFFFFF"/>
              </a:buClr>
              <a:buSzPct val="25000"/>
              <a:buFont typeface="Oswald"/>
              <a:buNone/>
            </a:pPr>
            <a:r>
              <a:rPr kumimoji="0" lang="en-US" sz="1800" kern="0">
                <a:solidFill>
                  <a:srgbClr val="FFFFFF"/>
                </a:solidFill>
                <a:latin typeface="Oswald"/>
                <a:ea typeface="Oswald"/>
                <a:cs typeface="Oswald"/>
                <a:sym typeface="Oswald"/>
              </a:rPr>
              <a:t>Lead Designer</a:t>
            </a:r>
          </a:p>
          <a:p>
            <a:pPr fontAlgn="auto">
              <a:spcBef>
                <a:spcPts val="0"/>
              </a:spcBef>
              <a:spcAft>
                <a:spcPts val="0"/>
              </a:spcAft>
              <a:buClr>
                <a:srgbClr val="FFFFFF"/>
              </a:buClr>
              <a:buSzPct val="25000"/>
              <a:buFont typeface="Oswald"/>
              <a:buNone/>
            </a:pPr>
            <a:r>
              <a:rPr kumimoji="0" lang="en-US" sz="1800" kern="0">
                <a:solidFill>
                  <a:srgbClr val="FFFFFF"/>
                </a:solidFill>
                <a:latin typeface="Oswald"/>
                <a:ea typeface="Oswald"/>
                <a:cs typeface="Oswald"/>
                <a:sym typeface="Oswald"/>
              </a:rPr>
              <a:t>Riot Games</a:t>
            </a:r>
          </a:p>
          <a:p>
            <a:pPr fontAlgn="auto">
              <a:spcBef>
                <a:spcPts val="0"/>
              </a:spcBef>
              <a:spcAft>
                <a:spcPts val="0"/>
              </a:spcAft>
              <a:buClr>
                <a:srgbClr val="FFFFFF"/>
              </a:buClr>
              <a:buSzPct val="25000"/>
              <a:buFont typeface="Oswald"/>
              <a:buNone/>
            </a:pPr>
            <a:r>
              <a:rPr kumimoji="0" lang="en-US" sz="1800" kern="0">
                <a:solidFill>
                  <a:srgbClr val="FFFFFF"/>
                </a:solidFill>
                <a:latin typeface="Oswald"/>
                <a:ea typeface="Oswald"/>
                <a:cs typeface="Oswald"/>
                <a:sym typeface="Oswald"/>
              </a:rPr>
              <a:t>@truffle</a:t>
            </a:r>
          </a:p>
        </p:txBody>
      </p:sp>
      <p:sp>
        <p:nvSpPr>
          <p:cNvPr id="91" name="Shape 91"/>
          <p:cNvSpPr txBox="1"/>
          <p:nvPr/>
        </p:nvSpPr>
        <p:spPr>
          <a:xfrm>
            <a:off x="120775" y="228125"/>
            <a:ext cx="8750400" cy="879600"/>
          </a:xfrm>
          <a:prstGeom prst="rect">
            <a:avLst/>
          </a:prstGeom>
          <a:noFill/>
          <a:ln>
            <a:noFill/>
          </a:ln>
        </p:spPr>
        <p:txBody>
          <a:bodyPr lIns="91425" tIns="45700" rIns="91425" bIns="45700" anchor="t" anchorCtr="0">
            <a:noAutofit/>
          </a:bodyPr>
          <a:lstStyle/>
          <a:p>
            <a:pPr fontAlgn="auto">
              <a:spcBef>
                <a:spcPts val="0"/>
              </a:spcBef>
              <a:spcAft>
                <a:spcPts val="0"/>
              </a:spcAft>
              <a:buClr>
                <a:srgbClr val="B7B7B7"/>
              </a:buClr>
              <a:buSzPct val="25000"/>
              <a:buFont typeface="Oswald"/>
              <a:buNone/>
            </a:pPr>
            <a:r>
              <a:rPr kumimoji="0" lang="en-US" sz="3600" kern="0">
                <a:solidFill>
                  <a:srgbClr val="00FF00"/>
                </a:solidFill>
                <a:latin typeface="Oswald"/>
                <a:ea typeface="Oswald"/>
                <a:cs typeface="Oswald"/>
                <a:sym typeface="Oswald"/>
              </a:rPr>
              <a:t>DESIGNERS</a:t>
            </a:r>
            <a:r>
              <a:rPr kumimoji="0" lang="en-US" sz="3600" kern="0">
                <a:solidFill>
                  <a:srgbClr val="00FFFF"/>
                </a:solidFill>
                <a:latin typeface="Oswald"/>
                <a:ea typeface="Oswald"/>
                <a:cs typeface="Oswald"/>
                <a:sym typeface="Oswald"/>
              </a:rPr>
              <a:t> </a:t>
            </a:r>
            <a:r>
              <a:rPr kumimoji="0" lang="en-US" sz="3600" kern="0">
                <a:solidFill>
                  <a:srgbClr val="FF0000"/>
                </a:solidFill>
                <a:latin typeface="Oswald"/>
                <a:ea typeface="Oswald"/>
                <a:cs typeface="Oswald"/>
                <a:sym typeface="Oswald"/>
              </a:rPr>
              <a:t>HATE</a:t>
            </a:r>
            <a:r>
              <a:rPr kumimoji="0" lang="en-US" sz="3600" kern="0">
                <a:solidFill>
                  <a:srgbClr val="FF0000"/>
                </a:solidFill>
                <a:latin typeface="Arial"/>
                <a:cs typeface="Arial"/>
                <a:sym typeface="Arial"/>
              </a:rPr>
              <a:t> </a:t>
            </a:r>
            <a:r>
              <a:rPr kumimoji="0" lang="en-US" sz="3600" kern="0">
                <a:solidFill>
                  <a:srgbClr val="00AEEF"/>
                </a:solidFill>
                <a:latin typeface="Oswald"/>
                <a:ea typeface="Oswald"/>
                <a:cs typeface="Oswald"/>
                <a:sym typeface="Oswald"/>
              </a:rPr>
              <a:t>CONSTRAINTS</a:t>
            </a:r>
          </a:p>
        </p:txBody>
      </p:sp>
      <p:sp>
        <p:nvSpPr>
          <p:cNvPr id="92" name="Shape 92"/>
          <p:cNvSpPr txBox="1"/>
          <p:nvPr/>
        </p:nvSpPr>
        <p:spPr>
          <a:xfrm>
            <a:off x="941650" y="1648775"/>
            <a:ext cx="2829900" cy="2220000"/>
          </a:xfrm>
          <a:prstGeom prst="rect">
            <a:avLst/>
          </a:prstGeom>
          <a:noFill/>
          <a:ln>
            <a:noFill/>
          </a:ln>
        </p:spPr>
        <p:txBody>
          <a:bodyPr lIns="91425" tIns="45700" rIns="91425" bIns="45700" anchor="t" anchorCtr="0">
            <a:noAutofit/>
          </a:bodyPr>
          <a:lstStyle/>
          <a:p>
            <a:pPr marL="457200" indent="-381000" fontAlgn="auto">
              <a:spcBef>
                <a:spcPts val="0"/>
              </a:spcBef>
              <a:spcAft>
                <a:spcPts val="0"/>
              </a:spcAft>
              <a:buClr>
                <a:srgbClr val="FFFFFF"/>
              </a:buClr>
              <a:buSzPct val="100000"/>
              <a:buFont typeface="Oswald"/>
              <a:buChar char="●"/>
            </a:pPr>
            <a:r>
              <a:rPr kumimoji="0" lang="en-US" kern="0">
                <a:solidFill>
                  <a:srgbClr val="FFFFFF"/>
                </a:solidFill>
                <a:latin typeface="Oswald"/>
                <a:ea typeface="Oswald"/>
                <a:cs typeface="Oswald"/>
                <a:sym typeface="Oswald"/>
              </a:rPr>
              <a:t>Time</a:t>
            </a:r>
          </a:p>
          <a:p>
            <a:pPr marL="457200" indent="-381000" fontAlgn="auto">
              <a:spcBef>
                <a:spcPts val="0"/>
              </a:spcBef>
              <a:spcAft>
                <a:spcPts val="0"/>
              </a:spcAft>
              <a:buClr>
                <a:srgbClr val="FFFFFF"/>
              </a:buClr>
              <a:buSzPct val="100000"/>
              <a:buFont typeface="Oswald"/>
              <a:buChar char="●"/>
            </a:pPr>
            <a:r>
              <a:rPr kumimoji="0" lang="en-US" kern="0">
                <a:solidFill>
                  <a:srgbClr val="FFFFFF"/>
                </a:solidFill>
                <a:latin typeface="Oswald"/>
                <a:ea typeface="Oswald"/>
                <a:cs typeface="Oswald"/>
                <a:sym typeface="Oswald"/>
              </a:rPr>
              <a:t>Resources</a:t>
            </a:r>
          </a:p>
          <a:p>
            <a:pPr marL="457200" indent="-381000" fontAlgn="auto">
              <a:spcBef>
                <a:spcPts val="0"/>
              </a:spcBef>
              <a:spcAft>
                <a:spcPts val="0"/>
              </a:spcAft>
              <a:buClr>
                <a:srgbClr val="FFFFFF"/>
              </a:buClr>
              <a:buSzPct val="100000"/>
              <a:buFont typeface="Oswald"/>
              <a:buChar char="●"/>
            </a:pPr>
            <a:r>
              <a:rPr kumimoji="0" lang="en-US" kern="0">
                <a:solidFill>
                  <a:srgbClr val="FFFFFF"/>
                </a:solidFill>
                <a:latin typeface="Oswald"/>
                <a:ea typeface="Oswald"/>
                <a:cs typeface="Oswald"/>
                <a:sym typeface="Oswald"/>
              </a:rPr>
              <a:t>Technology</a:t>
            </a:r>
          </a:p>
          <a:p>
            <a:pPr marL="457200" indent="-381000" fontAlgn="auto">
              <a:spcBef>
                <a:spcPts val="0"/>
              </a:spcBef>
              <a:spcAft>
                <a:spcPts val="0"/>
              </a:spcAft>
              <a:buClr>
                <a:srgbClr val="FFFFFF"/>
              </a:buClr>
              <a:buSzPct val="100000"/>
              <a:buFont typeface="Oswald"/>
              <a:buChar char="●"/>
            </a:pPr>
            <a:r>
              <a:rPr kumimoji="0" lang="en-US" kern="0">
                <a:solidFill>
                  <a:srgbClr val="FFFFFF"/>
                </a:solidFill>
                <a:latin typeface="Oswald"/>
                <a:ea typeface="Oswald"/>
                <a:cs typeface="Oswald"/>
                <a:sym typeface="Oswald"/>
              </a:rPr>
              <a:t>Workflow</a:t>
            </a:r>
          </a:p>
          <a:p>
            <a:pPr marL="457200" indent="-381000" fontAlgn="auto">
              <a:spcBef>
                <a:spcPts val="0"/>
              </a:spcBef>
              <a:spcAft>
                <a:spcPts val="0"/>
              </a:spcAft>
              <a:buClr>
                <a:srgbClr val="FFFFFF"/>
              </a:buClr>
              <a:buSzPct val="100000"/>
              <a:buFont typeface="Oswald"/>
              <a:buChar char="●"/>
            </a:pPr>
            <a:r>
              <a:rPr kumimoji="0" lang="en-US" kern="0">
                <a:solidFill>
                  <a:srgbClr val="FFFFFF"/>
                </a:solidFill>
                <a:latin typeface="Oswald"/>
                <a:ea typeface="Oswald"/>
                <a:cs typeface="Oswald"/>
                <a:sym typeface="Oswald"/>
              </a:rPr>
              <a:t>Game Marketing</a:t>
            </a:r>
          </a:p>
        </p:txBody>
      </p:sp>
      <p:pic>
        <p:nvPicPr>
          <p:cNvPr id="93" name="Shape 93" descr="handcuffs_T.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139950" y="1331525"/>
            <a:ext cx="3735665" cy="2750674"/>
          </a:xfrm>
          <a:prstGeom prst="rect">
            <a:avLst/>
          </a:prstGeom>
          <a:noFill/>
          <a:ln>
            <a:noFill/>
          </a:ln>
        </p:spPr>
      </p:pic>
    </p:spTree>
    <p:extLst>
      <p:ext uri="{BB962C8B-B14F-4D97-AF65-F5344CB8AC3E}">
        <p14:creationId xmlns:p14="http://schemas.microsoft.com/office/powerpoint/2010/main" val="418944972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p:nvPr/>
        </p:nvSpPr>
        <p:spPr>
          <a:xfrm>
            <a:off x="120774" y="4129500"/>
            <a:ext cx="3366600" cy="708000"/>
          </a:xfrm>
          <a:prstGeom prst="rect">
            <a:avLst/>
          </a:prstGeom>
          <a:noFill/>
          <a:ln>
            <a:noFill/>
          </a:ln>
        </p:spPr>
        <p:txBody>
          <a:bodyPr lIns="91425" tIns="45700" rIns="91425" bIns="45700" anchor="t" anchorCtr="0">
            <a:noAutofit/>
          </a:bodyPr>
          <a:lstStyle/>
          <a:p>
            <a:pPr fontAlgn="auto">
              <a:spcBef>
                <a:spcPts val="0"/>
              </a:spcBef>
              <a:spcAft>
                <a:spcPts val="0"/>
              </a:spcAft>
              <a:buClr>
                <a:srgbClr val="FFFFFF"/>
              </a:buClr>
              <a:buSzPct val="25000"/>
              <a:buFont typeface="Oswald"/>
              <a:buNone/>
            </a:pPr>
            <a:r>
              <a:rPr kumimoji="0" lang="en-US" sz="1800" kern="0">
                <a:solidFill>
                  <a:srgbClr val="FFFFFF"/>
                </a:solidFill>
                <a:latin typeface="Oswald"/>
                <a:ea typeface="Oswald"/>
                <a:cs typeface="Oswald"/>
                <a:sym typeface="Oswald"/>
              </a:rPr>
              <a:t>Lead Designer</a:t>
            </a:r>
          </a:p>
          <a:p>
            <a:pPr fontAlgn="auto">
              <a:spcBef>
                <a:spcPts val="0"/>
              </a:spcBef>
              <a:spcAft>
                <a:spcPts val="0"/>
              </a:spcAft>
              <a:buClr>
                <a:srgbClr val="FFFFFF"/>
              </a:buClr>
              <a:buSzPct val="25000"/>
              <a:buFont typeface="Oswald"/>
              <a:buNone/>
            </a:pPr>
            <a:r>
              <a:rPr kumimoji="0" lang="en-US" sz="1800" kern="0">
                <a:solidFill>
                  <a:srgbClr val="FFFFFF"/>
                </a:solidFill>
                <a:latin typeface="Oswald"/>
                <a:ea typeface="Oswald"/>
                <a:cs typeface="Oswald"/>
                <a:sym typeface="Oswald"/>
              </a:rPr>
              <a:t>Riot Games</a:t>
            </a:r>
          </a:p>
          <a:p>
            <a:pPr fontAlgn="auto">
              <a:spcBef>
                <a:spcPts val="0"/>
              </a:spcBef>
              <a:spcAft>
                <a:spcPts val="0"/>
              </a:spcAft>
              <a:buClr>
                <a:srgbClr val="FFFFFF"/>
              </a:buClr>
              <a:buSzPct val="25000"/>
              <a:buFont typeface="Oswald"/>
              <a:buNone/>
            </a:pPr>
            <a:r>
              <a:rPr kumimoji="0" lang="en-US" sz="1800" kern="0">
                <a:solidFill>
                  <a:srgbClr val="FFFFFF"/>
                </a:solidFill>
                <a:latin typeface="Oswald"/>
                <a:ea typeface="Oswald"/>
                <a:cs typeface="Oswald"/>
                <a:sym typeface="Oswald"/>
              </a:rPr>
              <a:t>@truffle</a:t>
            </a:r>
          </a:p>
        </p:txBody>
      </p:sp>
      <p:sp>
        <p:nvSpPr>
          <p:cNvPr id="99" name="Shape 99"/>
          <p:cNvSpPr txBox="1"/>
          <p:nvPr/>
        </p:nvSpPr>
        <p:spPr>
          <a:xfrm>
            <a:off x="120775" y="228125"/>
            <a:ext cx="8750400" cy="879600"/>
          </a:xfrm>
          <a:prstGeom prst="rect">
            <a:avLst/>
          </a:prstGeom>
          <a:noFill/>
          <a:ln>
            <a:noFill/>
          </a:ln>
        </p:spPr>
        <p:txBody>
          <a:bodyPr lIns="91425" tIns="45700" rIns="91425" bIns="45700" anchor="t" anchorCtr="0">
            <a:noAutofit/>
          </a:bodyPr>
          <a:lstStyle/>
          <a:p>
            <a:pPr fontAlgn="auto">
              <a:spcBef>
                <a:spcPts val="0"/>
              </a:spcBef>
              <a:spcAft>
                <a:spcPts val="0"/>
              </a:spcAft>
              <a:buClr>
                <a:srgbClr val="B7B7B7"/>
              </a:buClr>
              <a:buSzPct val="25000"/>
              <a:buFont typeface="Oswald"/>
              <a:buNone/>
            </a:pPr>
            <a:r>
              <a:rPr kumimoji="0" lang="en-US" sz="3600" kern="0">
                <a:solidFill>
                  <a:srgbClr val="00AEEF"/>
                </a:solidFill>
                <a:latin typeface="Oswald"/>
                <a:ea typeface="Oswald"/>
                <a:cs typeface="Oswald"/>
                <a:sym typeface="Oswald"/>
              </a:rPr>
              <a:t>CONSTRAINTS</a:t>
            </a:r>
            <a:r>
              <a:rPr kumimoji="0" lang="en-US" sz="3600" kern="0">
                <a:solidFill>
                  <a:srgbClr val="00FFFF"/>
                </a:solidFill>
                <a:latin typeface="Oswald"/>
                <a:ea typeface="Oswald"/>
                <a:cs typeface="Oswald"/>
                <a:sym typeface="Oswald"/>
              </a:rPr>
              <a:t> </a:t>
            </a:r>
            <a:r>
              <a:rPr kumimoji="0" lang="en-US" sz="3600" kern="0">
                <a:solidFill>
                  <a:srgbClr val="FF0000"/>
                </a:solidFill>
                <a:latin typeface="Oswald"/>
                <a:ea typeface="Oswald"/>
                <a:cs typeface="Oswald"/>
                <a:sym typeface="Oswald"/>
              </a:rPr>
              <a:t>FOCUS</a:t>
            </a:r>
            <a:r>
              <a:rPr kumimoji="0" lang="en-US" sz="3600" kern="0">
                <a:solidFill>
                  <a:srgbClr val="FF0000"/>
                </a:solidFill>
                <a:latin typeface="Arial"/>
                <a:cs typeface="Arial"/>
                <a:sym typeface="Arial"/>
              </a:rPr>
              <a:t> </a:t>
            </a:r>
            <a:r>
              <a:rPr kumimoji="0" lang="en-US" sz="3600" kern="0">
                <a:solidFill>
                  <a:srgbClr val="00FF00"/>
                </a:solidFill>
                <a:latin typeface="Oswald"/>
                <a:ea typeface="Oswald"/>
                <a:cs typeface="Oswald"/>
                <a:sym typeface="Oswald"/>
              </a:rPr>
              <a:t>CREATIVITY</a:t>
            </a:r>
          </a:p>
        </p:txBody>
      </p:sp>
      <p:sp>
        <p:nvSpPr>
          <p:cNvPr id="100" name="Shape 100"/>
          <p:cNvSpPr txBox="1"/>
          <p:nvPr/>
        </p:nvSpPr>
        <p:spPr>
          <a:xfrm>
            <a:off x="3155400" y="1499325"/>
            <a:ext cx="5820000" cy="2238600"/>
          </a:xfrm>
          <a:prstGeom prst="rect">
            <a:avLst/>
          </a:prstGeom>
          <a:noFill/>
          <a:ln>
            <a:noFill/>
          </a:ln>
        </p:spPr>
        <p:txBody>
          <a:bodyPr lIns="91425" tIns="45700" rIns="91425" bIns="45700" anchor="t" anchorCtr="0">
            <a:noAutofit/>
          </a:bodyPr>
          <a:lstStyle/>
          <a:p>
            <a:pPr fontAlgn="auto">
              <a:spcBef>
                <a:spcPts val="0"/>
              </a:spcBef>
              <a:spcAft>
                <a:spcPts val="0"/>
              </a:spcAft>
              <a:buClr>
                <a:srgbClr val="000000"/>
              </a:buClr>
              <a:buSzPct val="25000"/>
              <a:buFont typeface="Arial"/>
              <a:buNone/>
            </a:pPr>
            <a:r>
              <a:rPr kumimoji="0" lang="en-US" b="1" i="1" kern="0">
                <a:solidFill>
                  <a:srgbClr val="FFFFFF"/>
                </a:solidFill>
                <a:latin typeface="Times New Roman"/>
                <a:ea typeface="Times New Roman"/>
                <a:cs typeface="Times New Roman"/>
                <a:sym typeface="Times New Roman"/>
              </a:rPr>
              <a:t>“When forced to work within a </a:t>
            </a:r>
            <a:r>
              <a:rPr kumimoji="0" lang="en-US" b="1" i="1" kern="0">
                <a:solidFill>
                  <a:srgbClr val="00AEEF"/>
                </a:solidFill>
                <a:latin typeface="Times New Roman"/>
                <a:ea typeface="Times New Roman"/>
                <a:cs typeface="Times New Roman"/>
                <a:sym typeface="Times New Roman"/>
              </a:rPr>
              <a:t>strict framework</a:t>
            </a:r>
            <a:r>
              <a:rPr kumimoji="0" lang="en-US" b="1" i="1" kern="0">
                <a:solidFill>
                  <a:srgbClr val="FFFFFF"/>
                </a:solidFill>
                <a:latin typeface="Times New Roman"/>
                <a:ea typeface="Times New Roman"/>
                <a:cs typeface="Times New Roman"/>
                <a:sym typeface="Times New Roman"/>
              </a:rPr>
              <a:t> the imagination is taxed to its utmost-and will produce its </a:t>
            </a:r>
            <a:r>
              <a:rPr kumimoji="0" lang="en-US" b="1" i="1" kern="0">
                <a:solidFill>
                  <a:srgbClr val="00FF00"/>
                </a:solidFill>
                <a:latin typeface="Times New Roman"/>
                <a:ea typeface="Times New Roman"/>
                <a:cs typeface="Times New Roman"/>
                <a:sym typeface="Times New Roman"/>
              </a:rPr>
              <a:t>richest ideas</a:t>
            </a:r>
            <a:r>
              <a:rPr kumimoji="0" lang="en-US" b="1" i="1" kern="0">
                <a:solidFill>
                  <a:srgbClr val="FFFFFF"/>
                </a:solidFill>
                <a:latin typeface="Times New Roman"/>
                <a:ea typeface="Times New Roman"/>
                <a:cs typeface="Times New Roman"/>
                <a:sym typeface="Times New Roman"/>
              </a:rPr>
              <a:t>. Given total freedom the work is likely to </a:t>
            </a:r>
            <a:r>
              <a:rPr kumimoji="0" lang="en-US" b="1" i="1" kern="0">
                <a:solidFill>
                  <a:srgbClr val="FF0000"/>
                </a:solidFill>
                <a:latin typeface="Times New Roman"/>
                <a:ea typeface="Times New Roman"/>
                <a:cs typeface="Times New Roman"/>
                <a:sym typeface="Times New Roman"/>
              </a:rPr>
              <a:t>sprawl</a:t>
            </a:r>
            <a:r>
              <a:rPr kumimoji="0" lang="en-US" b="1" i="1" kern="0">
                <a:solidFill>
                  <a:srgbClr val="FFFFFF"/>
                </a:solidFill>
                <a:latin typeface="Times New Roman"/>
                <a:ea typeface="Times New Roman"/>
                <a:cs typeface="Times New Roman"/>
                <a:sym typeface="Times New Roman"/>
              </a:rPr>
              <a:t>.” - T.S. Eliot</a:t>
            </a:r>
          </a:p>
        </p:txBody>
      </p:sp>
      <p:pic>
        <p:nvPicPr>
          <p:cNvPr id="101" name="Shape 10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02075" y="1197175"/>
            <a:ext cx="2098274" cy="2428550"/>
          </a:xfrm>
          <a:prstGeom prst="rect">
            <a:avLst/>
          </a:prstGeom>
          <a:noFill/>
          <a:ln>
            <a:noFill/>
          </a:ln>
        </p:spPr>
      </p:pic>
      <p:sp>
        <p:nvSpPr>
          <p:cNvPr id="102" name="Shape 102"/>
          <p:cNvSpPr txBox="1"/>
          <p:nvPr/>
        </p:nvSpPr>
        <p:spPr>
          <a:xfrm>
            <a:off x="725375" y="4306025"/>
            <a:ext cx="8145900" cy="754800"/>
          </a:xfrm>
          <a:prstGeom prst="rect">
            <a:avLst/>
          </a:prstGeom>
          <a:noFill/>
          <a:ln>
            <a:noFill/>
          </a:ln>
        </p:spPr>
        <p:txBody>
          <a:bodyPr lIns="91425" tIns="45700" rIns="91425" bIns="45700" anchor="t" anchorCtr="0">
            <a:noAutofit/>
          </a:bodyPr>
          <a:lstStyle/>
          <a:p>
            <a:pPr algn="r" fontAlgn="auto">
              <a:spcBef>
                <a:spcPts val="0"/>
              </a:spcBef>
              <a:spcAft>
                <a:spcPts val="0"/>
              </a:spcAft>
              <a:buClr>
                <a:srgbClr val="FFFFFF"/>
              </a:buClr>
              <a:buSzPct val="25000"/>
              <a:buFont typeface="Oswald"/>
              <a:buNone/>
            </a:pPr>
            <a:r>
              <a:rPr kumimoji="0" lang="en-US" kern="0">
                <a:solidFill>
                  <a:srgbClr val="FFFFFF"/>
                </a:solidFill>
                <a:latin typeface="Oswald"/>
                <a:ea typeface="Oswald"/>
                <a:cs typeface="Oswald"/>
                <a:sym typeface="Oswald"/>
              </a:rPr>
              <a:t>NECESSITY IS THE MOTHER OF INVENTION </a:t>
            </a:r>
          </a:p>
        </p:txBody>
      </p:sp>
    </p:spTree>
    <p:extLst>
      <p:ext uri="{BB962C8B-B14F-4D97-AF65-F5344CB8AC3E}">
        <p14:creationId xmlns:p14="http://schemas.microsoft.com/office/powerpoint/2010/main" val="354742244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p:nvPr/>
        </p:nvSpPr>
        <p:spPr>
          <a:xfrm>
            <a:off x="1633450" y="4306025"/>
            <a:ext cx="7417800" cy="754800"/>
          </a:xfrm>
          <a:prstGeom prst="rect">
            <a:avLst/>
          </a:prstGeom>
          <a:noFill/>
          <a:ln>
            <a:noFill/>
          </a:ln>
        </p:spPr>
        <p:txBody>
          <a:bodyPr lIns="91425" tIns="45700" rIns="91425" bIns="45700" anchor="t" anchorCtr="0">
            <a:noAutofit/>
          </a:bodyPr>
          <a:lstStyle/>
          <a:p>
            <a:pPr marL="457200" indent="-381000" algn="r" fontAlgn="auto">
              <a:spcBef>
                <a:spcPts val="0"/>
              </a:spcBef>
              <a:spcAft>
                <a:spcPts val="0"/>
              </a:spcAft>
              <a:buClr>
                <a:srgbClr val="FFFFFF"/>
              </a:buClr>
              <a:buSzPct val="100000"/>
              <a:buFont typeface="Oswald"/>
              <a:buChar char="+"/>
            </a:pPr>
            <a:r>
              <a:rPr kumimoji="0" lang="en-US" kern="0">
                <a:solidFill>
                  <a:srgbClr val="FFFFFF"/>
                </a:solidFill>
                <a:latin typeface="Oswald"/>
                <a:ea typeface="Oswald"/>
                <a:cs typeface="Oswald"/>
                <a:sym typeface="Oswald"/>
              </a:rPr>
              <a:t>FRAMEWORK + TWO IMPOSSIBLE PROBLEMS</a:t>
            </a:r>
          </a:p>
        </p:txBody>
      </p:sp>
      <p:sp>
        <p:nvSpPr>
          <p:cNvPr id="108" name="Shape 108"/>
          <p:cNvSpPr txBox="1"/>
          <p:nvPr/>
        </p:nvSpPr>
        <p:spPr>
          <a:xfrm>
            <a:off x="120774" y="4129500"/>
            <a:ext cx="3366600" cy="708000"/>
          </a:xfrm>
          <a:prstGeom prst="rect">
            <a:avLst/>
          </a:prstGeom>
          <a:noFill/>
          <a:ln>
            <a:noFill/>
          </a:ln>
        </p:spPr>
        <p:txBody>
          <a:bodyPr lIns="91425" tIns="45700" rIns="91425" bIns="45700" anchor="t" anchorCtr="0">
            <a:noAutofit/>
          </a:bodyPr>
          <a:lstStyle/>
          <a:p>
            <a:pPr fontAlgn="auto">
              <a:spcBef>
                <a:spcPts val="0"/>
              </a:spcBef>
              <a:spcAft>
                <a:spcPts val="0"/>
              </a:spcAft>
              <a:buClr>
                <a:srgbClr val="FFFFFF"/>
              </a:buClr>
              <a:buSzPct val="25000"/>
              <a:buFont typeface="Oswald"/>
              <a:buNone/>
            </a:pPr>
            <a:r>
              <a:rPr kumimoji="0" lang="en-US" sz="1800" kern="0">
                <a:solidFill>
                  <a:srgbClr val="FFFFFF"/>
                </a:solidFill>
                <a:latin typeface="Oswald"/>
                <a:ea typeface="Oswald"/>
                <a:cs typeface="Oswald"/>
                <a:sym typeface="Oswald"/>
              </a:rPr>
              <a:t>Game Designer</a:t>
            </a:r>
          </a:p>
          <a:p>
            <a:pPr fontAlgn="auto">
              <a:spcBef>
                <a:spcPts val="0"/>
              </a:spcBef>
              <a:spcAft>
                <a:spcPts val="0"/>
              </a:spcAft>
              <a:buClr>
                <a:srgbClr val="FFFFFF"/>
              </a:buClr>
              <a:buSzPct val="25000"/>
              <a:buFont typeface="Oswald"/>
              <a:buNone/>
            </a:pPr>
            <a:r>
              <a:rPr kumimoji="0" lang="en-US" sz="1800" kern="0">
                <a:solidFill>
                  <a:srgbClr val="FFFFFF"/>
                </a:solidFill>
                <a:latin typeface="Oswald"/>
                <a:ea typeface="Oswald"/>
                <a:cs typeface="Oswald"/>
                <a:sym typeface="Oswald"/>
              </a:rPr>
              <a:t>Riot Games</a:t>
            </a:r>
          </a:p>
          <a:p>
            <a:pPr fontAlgn="auto">
              <a:spcBef>
                <a:spcPts val="0"/>
              </a:spcBef>
              <a:spcAft>
                <a:spcPts val="0"/>
              </a:spcAft>
              <a:buClr>
                <a:srgbClr val="FFFFFF"/>
              </a:buClr>
              <a:buSzPct val="25000"/>
              <a:buFont typeface="Oswald"/>
              <a:buNone/>
            </a:pPr>
            <a:r>
              <a:rPr kumimoji="0" lang="en-US" sz="1800" kern="0">
                <a:solidFill>
                  <a:srgbClr val="FFFFFF"/>
                </a:solidFill>
                <a:latin typeface="Oswald"/>
                <a:ea typeface="Oswald"/>
                <a:cs typeface="Oswald"/>
                <a:sym typeface="Oswald"/>
              </a:rPr>
              <a:t>@truffle</a:t>
            </a:r>
          </a:p>
        </p:txBody>
      </p:sp>
      <p:sp>
        <p:nvSpPr>
          <p:cNvPr id="109" name="Shape 109"/>
          <p:cNvSpPr txBox="1"/>
          <p:nvPr/>
        </p:nvSpPr>
        <p:spPr>
          <a:xfrm>
            <a:off x="120775" y="228125"/>
            <a:ext cx="8750400" cy="879600"/>
          </a:xfrm>
          <a:prstGeom prst="rect">
            <a:avLst/>
          </a:prstGeom>
          <a:noFill/>
          <a:ln>
            <a:noFill/>
          </a:ln>
        </p:spPr>
        <p:txBody>
          <a:bodyPr lIns="91425" tIns="45700" rIns="91425" bIns="45700" anchor="t" anchorCtr="0">
            <a:noAutofit/>
          </a:bodyPr>
          <a:lstStyle/>
          <a:p>
            <a:pPr fontAlgn="auto">
              <a:spcBef>
                <a:spcPts val="0"/>
              </a:spcBef>
              <a:spcAft>
                <a:spcPts val="0"/>
              </a:spcAft>
              <a:buClr>
                <a:srgbClr val="B7B7B7"/>
              </a:buClr>
              <a:buSzPct val="25000"/>
              <a:buFont typeface="Oswald"/>
              <a:buNone/>
            </a:pPr>
            <a:r>
              <a:rPr kumimoji="0" lang="en-US" sz="3600" kern="0">
                <a:solidFill>
                  <a:srgbClr val="00FF00"/>
                </a:solidFill>
                <a:latin typeface="Oswald"/>
                <a:ea typeface="Oswald"/>
                <a:cs typeface="Oswald"/>
                <a:sym typeface="Oswald"/>
              </a:rPr>
              <a:t>THREE</a:t>
            </a:r>
            <a:r>
              <a:rPr kumimoji="0" lang="en-US" sz="3600" kern="0">
                <a:solidFill>
                  <a:srgbClr val="00FFFF"/>
                </a:solidFill>
                <a:latin typeface="Oswald"/>
                <a:ea typeface="Oswald"/>
                <a:cs typeface="Oswald"/>
                <a:sym typeface="Oswald"/>
              </a:rPr>
              <a:t> </a:t>
            </a:r>
            <a:r>
              <a:rPr kumimoji="0" lang="en-US" sz="3600" kern="0">
                <a:solidFill>
                  <a:srgbClr val="0000FF"/>
                </a:solidFill>
                <a:latin typeface="Oswald"/>
                <a:ea typeface="Oswald"/>
                <a:cs typeface="Oswald"/>
                <a:sym typeface="Oswald"/>
              </a:rPr>
              <a:t>CONSTRAINTS </a:t>
            </a:r>
            <a:r>
              <a:rPr kumimoji="0" lang="en-US" sz="3600" kern="0">
                <a:solidFill>
                  <a:srgbClr val="FFFF00"/>
                </a:solidFill>
                <a:latin typeface="Oswald"/>
                <a:ea typeface="Oswald"/>
                <a:cs typeface="Oswald"/>
                <a:sym typeface="Oswald"/>
              </a:rPr>
              <a:t>SCENARIOS</a:t>
            </a:r>
          </a:p>
        </p:txBody>
      </p:sp>
      <p:sp>
        <p:nvSpPr>
          <p:cNvPr id="110" name="Shape 110"/>
          <p:cNvSpPr txBox="1"/>
          <p:nvPr/>
        </p:nvSpPr>
        <p:spPr>
          <a:xfrm>
            <a:off x="1318550" y="1256500"/>
            <a:ext cx="1588500" cy="630000"/>
          </a:xfrm>
          <a:prstGeom prst="rect">
            <a:avLst/>
          </a:prstGeom>
          <a:noFill/>
          <a:ln>
            <a:noFill/>
          </a:ln>
        </p:spPr>
        <p:txBody>
          <a:bodyPr lIns="91425" tIns="91425" rIns="91425" bIns="91425" anchor="t" anchorCtr="0">
            <a:noAutofit/>
          </a:bodyPr>
          <a:lstStyle/>
          <a:p>
            <a:pPr algn="ctr" fontAlgn="auto">
              <a:spcBef>
                <a:spcPts val="0"/>
              </a:spcBef>
              <a:spcAft>
                <a:spcPts val="0"/>
              </a:spcAft>
            </a:pPr>
            <a:r>
              <a:rPr kumimoji="0" lang="en-US" sz="1400" kern="0">
                <a:solidFill>
                  <a:srgbClr val="FFFFFF"/>
                </a:solidFill>
                <a:latin typeface="Arial"/>
                <a:cs typeface="Arial"/>
                <a:sym typeface="Arial"/>
              </a:rPr>
              <a:t>FRAMEWORK</a:t>
            </a:r>
          </a:p>
          <a:p>
            <a:pPr algn="ctr" fontAlgn="auto">
              <a:spcBef>
                <a:spcPts val="0"/>
              </a:spcBef>
              <a:spcAft>
                <a:spcPts val="0"/>
              </a:spcAft>
            </a:pPr>
            <a:r>
              <a:rPr kumimoji="0" lang="en-US" sz="1400" kern="0">
                <a:solidFill>
                  <a:srgbClr val="FFFFFF"/>
                </a:solidFill>
                <a:latin typeface="Arial"/>
                <a:cs typeface="Arial"/>
                <a:sym typeface="Arial"/>
              </a:rPr>
              <a:t>INTRODUCTION</a:t>
            </a:r>
          </a:p>
        </p:txBody>
      </p:sp>
      <p:sp>
        <p:nvSpPr>
          <p:cNvPr id="111" name="Shape 111"/>
          <p:cNvSpPr txBox="1"/>
          <p:nvPr/>
        </p:nvSpPr>
        <p:spPr>
          <a:xfrm>
            <a:off x="3780650" y="1256500"/>
            <a:ext cx="1849200" cy="683700"/>
          </a:xfrm>
          <a:prstGeom prst="rect">
            <a:avLst/>
          </a:prstGeom>
          <a:noFill/>
          <a:ln>
            <a:noFill/>
          </a:ln>
        </p:spPr>
        <p:txBody>
          <a:bodyPr lIns="91425" tIns="91425" rIns="91425" bIns="91425" anchor="t" anchorCtr="0">
            <a:noAutofit/>
          </a:bodyPr>
          <a:lstStyle/>
          <a:p>
            <a:pPr algn="ctr" fontAlgn="auto">
              <a:spcBef>
                <a:spcPts val="0"/>
              </a:spcBef>
              <a:spcAft>
                <a:spcPts val="0"/>
              </a:spcAft>
            </a:pPr>
            <a:r>
              <a:rPr kumimoji="0" lang="en-US" sz="1400" kern="0">
                <a:solidFill>
                  <a:srgbClr val="FFFFFF"/>
                </a:solidFill>
                <a:latin typeface="Arial"/>
                <a:cs typeface="Arial"/>
                <a:sym typeface="Arial"/>
              </a:rPr>
              <a:t>PROBLEM:</a:t>
            </a:r>
          </a:p>
          <a:p>
            <a:pPr algn="ctr" fontAlgn="auto">
              <a:spcBef>
                <a:spcPts val="0"/>
              </a:spcBef>
              <a:spcAft>
                <a:spcPts val="0"/>
              </a:spcAft>
            </a:pPr>
            <a:r>
              <a:rPr kumimoji="0" lang="en-US" sz="1400" kern="0">
                <a:solidFill>
                  <a:srgbClr val="FF0000"/>
                </a:solidFill>
                <a:latin typeface="Arial"/>
                <a:cs typeface="Arial"/>
                <a:sym typeface="Arial"/>
              </a:rPr>
              <a:t>INVENTORY</a:t>
            </a:r>
          </a:p>
        </p:txBody>
      </p:sp>
      <p:sp>
        <p:nvSpPr>
          <p:cNvPr id="112" name="Shape 112"/>
          <p:cNvSpPr txBox="1"/>
          <p:nvPr/>
        </p:nvSpPr>
        <p:spPr>
          <a:xfrm>
            <a:off x="6329625" y="1256500"/>
            <a:ext cx="1882800" cy="708000"/>
          </a:xfrm>
          <a:prstGeom prst="rect">
            <a:avLst/>
          </a:prstGeom>
          <a:noFill/>
          <a:ln>
            <a:noFill/>
          </a:ln>
        </p:spPr>
        <p:txBody>
          <a:bodyPr lIns="91425" tIns="91425" rIns="91425" bIns="91425" anchor="t" anchorCtr="0">
            <a:noAutofit/>
          </a:bodyPr>
          <a:lstStyle/>
          <a:p>
            <a:pPr algn="ctr" fontAlgn="auto">
              <a:spcBef>
                <a:spcPts val="0"/>
              </a:spcBef>
              <a:spcAft>
                <a:spcPts val="0"/>
              </a:spcAft>
            </a:pPr>
            <a:r>
              <a:rPr kumimoji="0" lang="en-US" sz="1400" kern="0">
                <a:solidFill>
                  <a:srgbClr val="FFFFFF"/>
                </a:solidFill>
                <a:latin typeface="Arial"/>
                <a:cs typeface="Arial"/>
                <a:sym typeface="Arial"/>
              </a:rPr>
              <a:t>PROBLEM:</a:t>
            </a:r>
          </a:p>
          <a:p>
            <a:pPr algn="ctr" fontAlgn="auto">
              <a:spcBef>
                <a:spcPts val="0"/>
              </a:spcBef>
              <a:spcAft>
                <a:spcPts val="0"/>
              </a:spcAft>
            </a:pPr>
            <a:r>
              <a:rPr kumimoji="0" lang="en-US" sz="1400" kern="0">
                <a:solidFill>
                  <a:srgbClr val="FF0000"/>
                </a:solidFill>
                <a:latin typeface="Arial"/>
                <a:cs typeface="Arial"/>
                <a:sym typeface="Arial"/>
              </a:rPr>
              <a:t>MULTIPLAYER</a:t>
            </a:r>
          </a:p>
        </p:txBody>
      </p:sp>
      <p:pic>
        <p:nvPicPr>
          <p:cNvPr id="113" name="Shape 11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703889" y="1892289"/>
            <a:ext cx="2002725" cy="2002725"/>
          </a:xfrm>
          <a:prstGeom prst="rect">
            <a:avLst/>
          </a:prstGeom>
          <a:noFill/>
          <a:ln>
            <a:noFill/>
          </a:ln>
        </p:spPr>
      </p:pic>
      <p:pic>
        <p:nvPicPr>
          <p:cNvPr id="114" name="Shape 11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144700" y="1865024"/>
            <a:ext cx="1936212" cy="1936212"/>
          </a:xfrm>
          <a:prstGeom prst="rect">
            <a:avLst/>
          </a:prstGeom>
          <a:noFill/>
          <a:ln>
            <a:noFill/>
          </a:ln>
        </p:spPr>
      </p:pic>
      <p:pic>
        <p:nvPicPr>
          <p:cNvPr id="115" name="Shape 115"/>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209575" y="1813912"/>
            <a:ext cx="2159487" cy="2159487"/>
          </a:xfrm>
          <a:prstGeom prst="rect">
            <a:avLst/>
          </a:prstGeom>
          <a:noFill/>
          <a:ln>
            <a:noFill/>
          </a:ln>
        </p:spPr>
      </p:pic>
    </p:spTree>
    <p:extLst>
      <p:ext uri="{BB962C8B-B14F-4D97-AF65-F5344CB8AC3E}">
        <p14:creationId xmlns:p14="http://schemas.microsoft.com/office/powerpoint/2010/main" val="358135113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Shape 120" descr="happy.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041475" y="1627302"/>
            <a:ext cx="2179815" cy="2179791"/>
          </a:xfrm>
          <a:prstGeom prst="rect">
            <a:avLst/>
          </a:prstGeom>
          <a:noFill/>
          <a:ln>
            <a:noFill/>
          </a:ln>
        </p:spPr>
      </p:pic>
      <p:pic>
        <p:nvPicPr>
          <p:cNvPr id="121" name="Shape 121" descr="cool.png"/>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279458" y="1609999"/>
            <a:ext cx="2179815" cy="2179829"/>
          </a:xfrm>
          <a:prstGeom prst="rect">
            <a:avLst/>
          </a:prstGeom>
          <a:noFill/>
          <a:ln>
            <a:noFill/>
          </a:ln>
        </p:spPr>
      </p:pic>
      <p:pic>
        <p:nvPicPr>
          <p:cNvPr id="122" name="Shape 122" descr="sad.png"/>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710458" y="1627298"/>
            <a:ext cx="2179815" cy="2179805"/>
          </a:xfrm>
          <a:prstGeom prst="rect">
            <a:avLst/>
          </a:prstGeom>
          <a:noFill/>
          <a:ln>
            <a:noFill/>
          </a:ln>
        </p:spPr>
      </p:pic>
      <p:sp>
        <p:nvSpPr>
          <p:cNvPr id="123" name="Shape 123"/>
          <p:cNvSpPr txBox="1"/>
          <p:nvPr/>
        </p:nvSpPr>
        <p:spPr>
          <a:xfrm>
            <a:off x="1633450" y="4578075"/>
            <a:ext cx="7417800" cy="482700"/>
          </a:xfrm>
          <a:prstGeom prst="rect">
            <a:avLst/>
          </a:prstGeom>
          <a:noFill/>
          <a:ln>
            <a:noFill/>
          </a:ln>
        </p:spPr>
        <p:txBody>
          <a:bodyPr lIns="91425" tIns="45700" rIns="91425" bIns="45700" anchor="t" anchorCtr="0">
            <a:noAutofit/>
          </a:bodyPr>
          <a:lstStyle/>
          <a:p>
            <a:pPr algn="r" fontAlgn="auto">
              <a:spcBef>
                <a:spcPts val="0"/>
              </a:spcBef>
              <a:spcAft>
                <a:spcPts val="0"/>
              </a:spcAft>
              <a:buClr>
                <a:srgbClr val="FFFFFF"/>
              </a:buClr>
              <a:buSzPct val="25000"/>
              <a:buFont typeface="Oswald"/>
              <a:buNone/>
            </a:pPr>
            <a:r>
              <a:rPr kumimoji="0" lang="en-US" kern="0">
                <a:solidFill>
                  <a:srgbClr val="FFFFFF"/>
                </a:solidFill>
                <a:latin typeface="Oswald"/>
                <a:ea typeface="Oswald"/>
                <a:cs typeface="Oswald"/>
                <a:sym typeface="Oswald"/>
              </a:rPr>
              <a:t>SIZE OF PANDA INDICATES IMPACT</a:t>
            </a:r>
          </a:p>
        </p:txBody>
      </p:sp>
      <p:sp>
        <p:nvSpPr>
          <p:cNvPr id="124" name="Shape 124"/>
          <p:cNvSpPr txBox="1"/>
          <p:nvPr/>
        </p:nvSpPr>
        <p:spPr>
          <a:xfrm>
            <a:off x="120774" y="4129500"/>
            <a:ext cx="3366600" cy="708000"/>
          </a:xfrm>
          <a:prstGeom prst="rect">
            <a:avLst/>
          </a:prstGeom>
          <a:noFill/>
          <a:ln>
            <a:noFill/>
          </a:ln>
        </p:spPr>
        <p:txBody>
          <a:bodyPr lIns="91425" tIns="45700" rIns="91425" bIns="45700" anchor="t" anchorCtr="0">
            <a:noAutofit/>
          </a:bodyPr>
          <a:lstStyle/>
          <a:p>
            <a:pPr fontAlgn="auto">
              <a:spcBef>
                <a:spcPts val="0"/>
              </a:spcBef>
              <a:spcAft>
                <a:spcPts val="0"/>
              </a:spcAft>
              <a:buClr>
                <a:srgbClr val="FFFFFF"/>
              </a:buClr>
              <a:buSzPct val="25000"/>
              <a:buFont typeface="Oswald"/>
              <a:buNone/>
            </a:pPr>
            <a:r>
              <a:rPr kumimoji="0" lang="en-US" sz="1800" kern="0">
                <a:solidFill>
                  <a:srgbClr val="FFFFFF"/>
                </a:solidFill>
                <a:latin typeface="Oswald"/>
                <a:ea typeface="Oswald"/>
                <a:cs typeface="Oswald"/>
                <a:sym typeface="Oswald"/>
              </a:rPr>
              <a:t>Game Designer</a:t>
            </a:r>
          </a:p>
          <a:p>
            <a:pPr fontAlgn="auto">
              <a:spcBef>
                <a:spcPts val="0"/>
              </a:spcBef>
              <a:spcAft>
                <a:spcPts val="0"/>
              </a:spcAft>
              <a:buClr>
                <a:srgbClr val="FFFFFF"/>
              </a:buClr>
              <a:buSzPct val="25000"/>
              <a:buFont typeface="Oswald"/>
              <a:buNone/>
            </a:pPr>
            <a:r>
              <a:rPr kumimoji="0" lang="en-US" sz="1800" kern="0">
                <a:solidFill>
                  <a:srgbClr val="FFFFFF"/>
                </a:solidFill>
                <a:latin typeface="Oswald"/>
                <a:ea typeface="Oswald"/>
                <a:cs typeface="Oswald"/>
                <a:sym typeface="Oswald"/>
              </a:rPr>
              <a:t>Riot Games</a:t>
            </a:r>
          </a:p>
          <a:p>
            <a:pPr fontAlgn="auto">
              <a:spcBef>
                <a:spcPts val="0"/>
              </a:spcBef>
              <a:spcAft>
                <a:spcPts val="0"/>
              </a:spcAft>
              <a:buClr>
                <a:srgbClr val="FFFFFF"/>
              </a:buClr>
              <a:buSzPct val="25000"/>
              <a:buFont typeface="Oswald"/>
              <a:buNone/>
            </a:pPr>
            <a:r>
              <a:rPr kumimoji="0" lang="en-US" sz="1800" kern="0">
                <a:solidFill>
                  <a:srgbClr val="FFFFFF"/>
                </a:solidFill>
                <a:latin typeface="Oswald"/>
                <a:ea typeface="Oswald"/>
                <a:cs typeface="Oswald"/>
                <a:sym typeface="Oswald"/>
              </a:rPr>
              <a:t>@truffle</a:t>
            </a:r>
          </a:p>
        </p:txBody>
      </p:sp>
      <p:sp>
        <p:nvSpPr>
          <p:cNvPr id="125" name="Shape 125"/>
          <p:cNvSpPr txBox="1"/>
          <p:nvPr/>
        </p:nvSpPr>
        <p:spPr>
          <a:xfrm>
            <a:off x="120775" y="228125"/>
            <a:ext cx="8750400" cy="879600"/>
          </a:xfrm>
          <a:prstGeom prst="rect">
            <a:avLst/>
          </a:prstGeom>
          <a:noFill/>
          <a:ln>
            <a:noFill/>
          </a:ln>
        </p:spPr>
        <p:txBody>
          <a:bodyPr lIns="91425" tIns="45700" rIns="91425" bIns="45700" anchor="t" anchorCtr="0">
            <a:noAutofit/>
          </a:bodyPr>
          <a:lstStyle/>
          <a:p>
            <a:pPr fontAlgn="auto">
              <a:spcBef>
                <a:spcPts val="0"/>
              </a:spcBef>
              <a:spcAft>
                <a:spcPts val="0"/>
              </a:spcAft>
              <a:buClr>
                <a:srgbClr val="B7B7B7"/>
              </a:buClr>
              <a:buSzPct val="25000"/>
              <a:buFont typeface="Oswald"/>
              <a:buNone/>
            </a:pPr>
            <a:r>
              <a:rPr kumimoji="0" lang="en-US" sz="3600" kern="0">
                <a:solidFill>
                  <a:srgbClr val="00FF00"/>
                </a:solidFill>
                <a:latin typeface="Oswald"/>
                <a:ea typeface="Oswald"/>
                <a:cs typeface="Oswald"/>
                <a:sym typeface="Oswald"/>
              </a:rPr>
              <a:t>THREE</a:t>
            </a:r>
            <a:r>
              <a:rPr kumimoji="0" lang="en-US" sz="3600" kern="0">
                <a:solidFill>
                  <a:srgbClr val="00FFFF"/>
                </a:solidFill>
                <a:latin typeface="Oswald"/>
                <a:ea typeface="Oswald"/>
                <a:cs typeface="Oswald"/>
                <a:sym typeface="Oswald"/>
              </a:rPr>
              <a:t> </a:t>
            </a:r>
            <a:r>
              <a:rPr kumimoji="0" lang="en-US" sz="3600" kern="0">
                <a:solidFill>
                  <a:srgbClr val="0000FF"/>
                </a:solidFill>
                <a:latin typeface="Oswald"/>
                <a:ea typeface="Oswald"/>
                <a:cs typeface="Oswald"/>
                <a:sym typeface="Oswald"/>
              </a:rPr>
              <a:t>PANDA </a:t>
            </a:r>
            <a:r>
              <a:rPr kumimoji="0" lang="en-US" sz="3600" kern="0">
                <a:solidFill>
                  <a:srgbClr val="FFFF00"/>
                </a:solidFill>
                <a:latin typeface="Oswald"/>
                <a:ea typeface="Oswald"/>
                <a:cs typeface="Oswald"/>
                <a:sym typeface="Oswald"/>
              </a:rPr>
              <a:t>NOTATION</a:t>
            </a:r>
          </a:p>
        </p:txBody>
      </p:sp>
      <p:sp>
        <p:nvSpPr>
          <p:cNvPr id="126" name="Shape 126"/>
          <p:cNvSpPr txBox="1"/>
          <p:nvPr/>
        </p:nvSpPr>
        <p:spPr>
          <a:xfrm>
            <a:off x="966600" y="1256500"/>
            <a:ext cx="2333400" cy="630000"/>
          </a:xfrm>
          <a:prstGeom prst="rect">
            <a:avLst/>
          </a:prstGeom>
          <a:noFill/>
          <a:ln>
            <a:noFill/>
          </a:ln>
        </p:spPr>
        <p:txBody>
          <a:bodyPr lIns="91425" tIns="91425" rIns="91425" bIns="91425" anchor="t" anchorCtr="0">
            <a:noAutofit/>
          </a:bodyPr>
          <a:lstStyle/>
          <a:p>
            <a:pPr algn="ctr" fontAlgn="auto">
              <a:spcBef>
                <a:spcPts val="0"/>
              </a:spcBef>
              <a:spcAft>
                <a:spcPts val="0"/>
              </a:spcAft>
            </a:pPr>
            <a:r>
              <a:rPr kumimoji="0" lang="en-US" sz="1400" kern="0">
                <a:solidFill>
                  <a:srgbClr val="FFFFFF"/>
                </a:solidFill>
                <a:latin typeface="Arial"/>
                <a:cs typeface="Arial"/>
                <a:sym typeface="Arial"/>
              </a:rPr>
              <a:t>HAPPY DEVELOPER</a:t>
            </a:r>
          </a:p>
          <a:p>
            <a:pPr algn="ctr" fontAlgn="auto">
              <a:spcBef>
                <a:spcPts val="0"/>
              </a:spcBef>
              <a:spcAft>
                <a:spcPts val="0"/>
              </a:spcAft>
            </a:pPr>
            <a:r>
              <a:rPr kumimoji="0" lang="en-US" sz="1400" kern="0">
                <a:solidFill>
                  <a:srgbClr val="FFFFFF"/>
                </a:solidFill>
                <a:latin typeface="Arial"/>
                <a:cs typeface="Arial"/>
                <a:sym typeface="Arial"/>
              </a:rPr>
              <a:t>PANDA</a:t>
            </a:r>
          </a:p>
        </p:txBody>
      </p:sp>
      <p:sp>
        <p:nvSpPr>
          <p:cNvPr id="127" name="Shape 127"/>
          <p:cNvSpPr txBox="1"/>
          <p:nvPr/>
        </p:nvSpPr>
        <p:spPr>
          <a:xfrm>
            <a:off x="3780650" y="1256500"/>
            <a:ext cx="1849200" cy="683700"/>
          </a:xfrm>
          <a:prstGeom prst="rect">
            <a:avLst/>
          </a:prstGeom>
          <a:noFill/>
          <a:ln>
            <a:noFill/>
          </a:ln>
        </p:spPr>
        <p:txBody>
          <a:bodyPr lIns="91425" tIns="91425" rIns="91425" bIns="91425" anchor="t" anchorCtr="0">
            <a:noAutofit/>
          </a:bodyPr>
          <a:lstStyle/>
          <a:p>
            <a:pPr algn="ctr" fontAlgn="auto">
              <a:spcBef>
                <a:spcPts val="0"/>
              </a:spcBef>
              <a:spcAft>
                <a:spcPts val="0"/>
              </a:spcAft>
            </a:pPr>
            <a:r>
              <a:rPr kumimoji="0" lang="en-US" sz="1400" kern="0">
                <a:solidFill>
                  <a:srgbClr val="FFFFFF"/>
                </a:solidFill>
                <a:latin typeface="Arial"/>
                <a:cs typeface="Arial"/>
                <a:sym typeface="Arial"/>
              </a:rPr>
              <a:t>SAD PANDA</a:t>
            </a:r>
          </a:p>
          <a:p>
            <a:pPr algn="ctr" fontAlgn="auto">
              <a:spcBef>
                <a:spcPts val="0"/>
              </a:spcBef>
              <a:spcAft>
                <a:spcPts val="0"/>
              </a:spcAft>
            </a:pPr>
            <a:r>
              <a:rPr kumimoji="0" lang="en-US" sz="1400" kern="0">
                <a:solidFill>
                  <a:srgbClr val="FFFFFF"/>
                </a:solidFill>
                <a:latin typeface="Arial"/>
                <a:cs typeface="Arial"/>
                <a:sym typeface="Arial"/>
              </a:rPr>
              <a:t>DEVELOPER</a:t>
            </a:r>
          </a:p>
        </p:txBody>
      </p:sp>
      <p:sp>
        <p:nvSpPr>
          <p:cNvPr id="128" name="Shape 128"/>
          <p:cNvSpPr txBox="1"/>
          <p:nvPr/>
        </p:nvSpPr>
        <p:spPr>
          <a:xfrm>
            <a:off x="6230550" y="1256500"/>
            <a:ext cx="2159400" cy="708000"/>
          </a:xfrm>
          <a:prstGeom prst="rect">
            <a:avLst/>
          </a:prstGeom>
          <a:noFill/>
          <a:ln>
            <a:noFill/>
          </a:ln>
        </p:spPr>
        <p:txBody>
          <a:bodyPr lIns="91425" tIns="91425" rIns="91425" bIns="91425" anchor="t" anchorCtr="0">
            <a:noAutofit/>
          </a:bodyPr>
          <a:lstStyle/>
          <a:p>
            <a:pPr algn="ctr" fontAlgn="auto">
              <a:spcBef>
                <a:spcPts val="0"/>
              </a:spcBef>
              <a:spcAft>
                <a:spcPts val="0"/>
              </a:spcAft>
            </a:pPr>
            <a:r>
              <a:rPr kumimoji="0" lang="en-US" sz="1400" kern="0">
                <a:solidFill>
                  <a:srgbClr val="FFFFFF"/>
                </a:solidFill>
                <a:latin typeface="Arial"/>
                <a:cs typeface="Arial"/>
                <a:sym typeface="Arial"/>
              </a:rPr>
              <a:t>SNEAKY</a:t>
            </a:r>
          </a:p>
          <a:p>
            <a:pPr algn="ctr" fontAlgn="auto">
              <a:spcBef>
                <a:spcPts val="0"/>
              </a:spcBef>
              <a:spcAft>
                <a:spcPts val="0"/>
              </a:spcAft>
            </a:pPr>
            <a:r>
              <a:rPr kumimoji="0" lang="en-US" sz="1400" kern="0">
                <a:solidFill>
                  <a:srgbClr val="FFFFFF"/>
                </a:solidFill>
                <a:latin typeface="Arial"/>
                <a:cs typeface="Arial"/>
                <a:sym typeface="Arial"/>
              </a:rPr>
              <a:t> PANDA DEVELOPER</a:t>
            </a:r>
          </a:p>
        </p:txBody>
      </p:sp>
      <p:sp>
        <p:nvSpPr>
          <p:cNvPr id="129" name="Shape 129"/>
          <p:cNvSpPr txBox="1"/>
          <p:nvPr/>
        </p:nvSpPr>
        <p:spPr>
          <a:xfrm>
            <a:off x="966600" y="3676025"/>
            <a:ext cx="2333400" cy="630000"/>
          </a:xfrm>
          <a:prstGeom prst="rect">
            <a:avLst/>
          </a:prstGeom>
          <a:noFill/>
          <a:ln>
            <a:noFill/>
          </a:ln>
        </p:spPr>
        <p:txBody>
          <a:bodyPr lIns="91425" tIns="91425" rIns="91425" bIns="91425" anchor="t" anchorCtr="0">
            <a:noAutofit/>
          </a:bodyPr>
          <a:lstStyle/>
          <a:p>
            <a:pPr algn="ctr" fontAlgn="auto">
              <a:spcBef>
                <a:spcPts val="0"/>
              </a:spcBef>
              <a:spcAft>
                <a:spcPts val="0"/>
              </a:spcAft>
            </a:pPr>
            <a:r>
              <a:rPr kumimoji="0" lang="en-US" sz="1400" kern="0">
                <a:solidFill>
                  <a:srgbClr val="FFFFFF"/>
                </a:solidFill>
                <a:latin typeface="Arial"/>
                <a:cs typeface="Arial"/>
                <a:sym typeface="Arial"/>
              </a:rPr>
              <a:t>Content within constraints</a:t>
            </a:r>
          </a:p>
        </p:txBody>
      </p:sp>
      <p:sp>
        <p:nvSpPr>
          <p:cNvPr id="130" name="Shape 130"/>
          <p:cNvSpPr txBox="1"/>
          <p:nvPr/>
        </p:nvSpPr>
        <p:spPr>
          <a:xfrm>
            <a:off x="3549062" y="3676025"/>
            <a:ext cx="2333400" cy="630000"/>
          </a:xfrm>
          <a:prstGeom prst="rect">
            <a:avLst/>
          </a:prstGeom>
          <a:noFill/>
          <a:ln>
            <a:noFill/>
          </a:ln>
        </p:spPr>
        <p:txBody>
          <a:bodyPr lIns="91425" tIns="91425" rIns="91425" bIns="91425" anchor="t" anchorCtr="0">
            <a:noAutofit/>
          </a:bodyPr>
          <a:lstStyle/>
          <a:p>
            <a:pPr algn="ctr" fontAlgn="auto">
              <a:spcBef>
                <a:spcPts val="0"/>
              </a:spcBef>
              <a:spcAft>
                <a:spcPts val="0"/>
              </a:spcAft>
            </a:pPr>
            <a:r>
              <a:rPr kumimoji="0" lang="en-US" sz="1400" kern="0">
                <a:solidFill>
                  <a:srgbClr val="FFFFFF"/>
                </a:solidFill>
                <a:latin typeface="Arial"/>
                <a:cs typeface="Arial"/>
                <a:sym typeface="Arial"/>
              </a:rPr>
              <a:t>Frustrated by constraints</a:t>
            </a:r>
          </a:p>
        </p:txBody>
      </p:sp>
      <p:sp>
        <p:nvSpPr>
          <p:cNvPr id="131" name="Shape 131"/>
          <p:cNvSpPr txBox="1"/>
          <p:nvPr/>
        </p:nvSpPr>
        <p:spPr>
          <a:xfrm>
            <a:off x="6131550" y="3676025"/>
            <a:ext cx="2432400" cy="630000"/>
          </a:xfrm>
          <a:prstGeom prst="rect">
            <a:avLst/>
          </a:prstGeom>
          <a:noFill/>
          <a:ln>
            <a:noFill/>
          </a:ln>
        </p:spPr>
        <p:txBody>
          <a:bodyPr lIns="91425" tIns="91425" rIns="91425" bIns="91425" anchor="t" anchorCtr="0">
            <a:noAutofit/>
          </a:bodyPr>
          <a:lstStyle/>
          <a:p>
            <a:pPr algn="ctr" fontAlgn="auto">
              <a:spcBef>
                <a:spcPts val="0"/>
              </a:spcBef>
              <a:spcAft>
                <a:spcPts val="0"/>
              </a:spcAft>
            </a:pPr>
            <a:r>
              <a:rPr kumimoji="0" lang="en-US" sz="1400" kern="0">
                <a:solidFill>
                  <a:srgbClr val="FFFFFF"/>
                </a:solidFill>
                <a:latin typeface="Arial"/>
                <a:cs typeface="Arial"/>
                <a:sym typeface="Arial"/>
              </a:rPr>
              <a:t>Violating Constraints</a:t>
            </a:r>
          </a:p>
        </p:txBody>
      </p:sp>
      <p:pic>
        <p:nvPicPr>
          <p:cNvPr id="132" name="Shape 132" descr="happy.png"/>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509275" y="4588237"/>
            <a:ext cx="378999" cy="378999"/>
          </a:xfrm>
          <a:prstGeom prst="rect">
            <a:avLst/>
          </a:prstGeom>
          <a:noFill/>
          <a:ln>
            <a:noFill/>
          </a:ln>
        </p:spPr>
      </p:pic>
      <p:pic>
        <p:nvPicPr>
          <p:cNvPr id="133" name="Shape 133" descr="happy.png"/>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1990300" y="4465750"/>
            <a:ext cx="523972" cy="523972"/>
          </a:xfrm>
          <a:prstGeom prst="rect">
            <a:avLst/>
          </a:prstGeom>
          <a:noFill/>
          <a:ln>
            <a:noFill/>
          </a:ln>
        </p:spPr>
      </p:pic>
      <p:pic>
        <p:nvPicPr>
          <p:cNvPr id="134" name="Shape 134" descr="happy.png"/>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2616300" y="4306025"/>
            <a:ext cx="683697" cy="683697"/>
          </a:xfrm>
          <a:prstGeom prst="rect">
            <a:avLst/>
          </a:prstGeom>
          <a:noFill/>
          <a:ln>
            <a:noFill/>
          </a:ln>
        </p:spPr>
      </p:pic>
    </p:spTree>
    <p:extLst>
      <p:ext uri="{BB962C8B-B14F-4D97-AF65-F5344CB8AC3E}">
        <p14:creationId xmlns:p14="http://schemas.microsoft.com/office/powerpoint/2010/main" val="52188643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p:nvPr/>
        </p:nvSpPr>
        <p:spPr>
          <a:xfrm>
            <a:off x="120774" y="4129500"/>
            <a:ext cx="3366600" cy="708000"/>
          </a:xfrm>
          <a:prstGeom prst="rect">
            <a:avLst/>
          </a:prstGeom>
          <a:noFill/>
          <a:ln>
            <a:noFill/>
          </a:ln>
        </p:spPr>
        <p:txBody>
          <a:bodyPr lIns="91425" tIns="45700" rIns="91425" bIns="45700" anchor="t" anchorCtr="0">
            <a:noAutofit/>
          </a:bodyPr>
          <a:lstStyle/>
          <a:p>
            <a:pPr fontAlgn="auto">
              <a:spcBef>
                <a:spcPts val="0"/>
              </a:spcBef>
              <a:spcAft>
                <a:spcPts val="0"/>
              </a:spcAft>
              <a:buClr>
                <a:srgbClr val="FFFFFF"/>
              </a:buClr>
              <a:buSzPct val="25000"/>
              <a:buFont typeface="Oswald"/>
              <a:buNone/>
            </a:pPr>
            <a:r>
              <a:rPr kumimoji="0" lang="en-US" sz="1800" kern="0">
                <a:solidFill>
                  <a:srgbClr val="FFFFFF"/>
                </a:solidFill>
                <a:latin typeface="Oswald"/>
                <a:ea typeface="Oswald"/>
                <a:cs typeface="Oswald"/>
                <a:sym typeface="Oswald"/>
              </a:rPr>
              <a:t>Lead Designer</a:t>
            </a:r>
          </a:p>
          <a:p>
            <a:pPr fontAlgn="auto">
              <a:spcBef>
                <a:spcPts val="0"/>
              </a:spcBef>
              <a:spcAft>
                <a:spcPts val="0"/>
              </a:spcAft>
              <a:buClr>
                <a:srgbClr val="FFFFFF"/>
              </a:buClr>
              <a:buSzPct val="25000"/>
              <a:buFont typeface="Oswald"/>
              <a:buNone/>
            </a:pPr>
            <a:r>
              <a:rPr kumimoji="0" lang="en-US" sz="1800" kern="0">
                <a:solidFill>
                  <a:srgbClr val="FFFFFF"/>
                </a:solidFill>
                <a:latin typeface="Oswald"/>
                <a:ea typeface="Oswald"/>
                <a:cs typeface="Oswald"/>
                <a:sym typeface="Oswald"/>
              </a:rPr>
              <a:t>Riot Games</a:t>
            </a:r>
          </a:p>
          <a:p>
            <a:pPr fontAlgn="auto">
              <a:spcBef>
                <a:spcPts val="0"/>
              </a:spcBef>
              <a:spcAft>
                <a:spcPts val="0"/>
              </a:spcAft>
              <a:buClr>
                <a:srgbClr val="FFFFFF"/>
              </a:buClr>
              <a:buSzPct val="25000"/>
              <a:buFont typeface="Oswald"/>
              <a:buNone/>
            </a:pPr>
            <a:r>
              <a:rPr kumimoji="0" lang="en-US" sz="1800" kern="0">
                <a:solidFill>
                  <a:srgbClr val="FFFFFF"/>
                </a:solidFill>
                <a:latin typeface="Oswald"/>
                <a:ea typeface="Oswald"/>
                <a:cs typeface="Oswald"/>
                <a:sym typeface="Oswald"/>
              </a:rPr>
              <a:t>@truffle</a:t>
            </a:r>
          </a:p>
        </p:txBody>
      </p:sp>
      <p:sp>
        <p:nvSpPr>
          <p:cNvPr id="140" name="Shape 140"/>
          <p:cNvSpPr txBox="1"/>
          <p:nvPr/>
        </p:nvSpPr>
        <p:spPr>
          <a:xfrm>
            <a:off x="120775" y="228125"/>
            <a:ext cx="8750400" cy="879600"/>
          </a:xfrm>
          <a:prstGeom prst="rect">
            <a:avLst/>
          </a:prstGeom>
          <a:noFill/>
          <a:ln>
            <a:noFill/>
          </a:ln>
        </p:spPr>
        <p:txBody>
          <a:bodyPr lIns="91425" tIns="45700" rIns="91425" bIns="45700" anchor="t" anchorCtr="0">
            <a:noAutofit/>
          </a:bodyPr>
          <a:lstStyle/>
          <a:p>
            <a:pPr fontAlgn="auto">
              <a:spcBef>
                <a:spcPts val="0"/>
              </a:spcBef>
              <a:spcAft>
                <a:spcPts val="0"/>
              </a:spcAft>
              <a:buClr>
                <a:srgbClr val="B7B7B7"/>
              </a:buClr>
              <a:buSzPct val="25000"/>
              <a:buFont typeface="Oswald"/>
              <a:buNone/>
            </a:pPr>
            <a:r>
              <a:rPr kumimoji="0" lang="en-US" sz="3600" kern="0">
                <a:solidFill>
                  <a:srgbClr val="00FF00"/>
                </a:solidFill>
                <a:latin typeface="Oswald"/>
                <a:ea typeface="Oswald"/>
                <a:cs typeface="Oswald"/>
                <a:sym typeface="Oswald"/>
              </a:rPr>
              <a:t>THREE</a:t>
            </a:r>
            <a:r>
              <a:rPr kumimoji="0" lang="en-US" sz="3600" kern="0">
                <a:solidFill>
                  <a:srgbClr val="00FFFF"/>
                </a:solidFill>
                <a:latin typeface="Oswald"/>
                <a:ea typeface="Oswald"/>
                <a:cs typeface="Oswald"/>
                <a:sym typeface="Oswald"/>
              </a:rPr>
              <a:t> </a:t>
            </a:r>
            <a:r>
              <a:rPr kumimoji="0" lang="en-US" sz="3600" kern="0">
                <a:solidFill>
                  <a:srgbClr val="0000FF"/>
                </a:solidFill>
                <a:latin typeface="Oswald"/>
                <a:ea typeface="Oswald"/>
                <a:cs typeface="Oswald"/>
                <a:sym typeface="Oswald"/>
              </a:rPr>
              <a:t>CONSTRAINTS </a:t>
            </a:r>
            <a:r>
              <a:rPr kumimoji="0" lang="en-US" sz="3600" kern="0">
                <a:solidFill>
                  <a:srgbClr val="FFFF00"/>
                </a:solidFill>
                <a:latin typeface="Oswald"/>
                <a:ea typeface="Oswald"/>
                <a:cs typeface="Oswald"/>
                <a:sym typeface="Oswald"/>
              </a:rPr>
              <a:t>SCENARIOS</a:t>
            </a:r>
          </a:p>
        </p:txBody>
      </p:sp>
      <p:sp>
        <p:nvSpPr>
          <p:cNvPr id="141" name="Shape 141"/>
          <p:cNvSpPr txBox="1"/>
          <p:nvPr/>
        </p:nvSpPr>
        <p:spPr>
          <a:xfrm>
            <a:off x="1318550" y="1256500"/>
            <a:ext cx="1588500" cy="630000"/>
          </a:xfrm>
          <a:prstGeom prst="rect">
            <a:avLst/>
          </a:prstGeom>
          <a:noFill/>
          <a:ln>
            <a:noFill/>
          </a:ln>
        </p:spPr>
        <p:txBody>
          <a:bodyPr lIns="91425" tIns="91425" rIns="91425" bIns="91425" anchor="t" anchorCtr="0">
            <a:noAutofit/>
          </a:bodyPr>
          <a:lstStyle/>
          <a:p>
            <a:pPr algn="ctr" fontAlgn="auto">
              <a:spcBef>
                <a:spcPts val="0"/>
              </a:spcBef>
              <a:spcAft>
                <a:spcPts val="0"/>
              </a:spcAft>
            </a:pPr>
            <a:r>
              <a:rPr kumimoji="0" lang="en-US" sz="1400" kern="0">
                <a:solidFill>
                  <a:srgbClr val="FFFFFF"/>
                </a:solidFill>
                <a:latin typeface="Arial"/>
                <a:cs typeface="Arial"/>
                <a:sym typeface="Arial"/>
              </a:rPr>
              <a:t>FRAMEWORK</a:t>
            </a:r>
          </a:p>
          <a:p>
            <a:pPr algn="ctr" fontAlgn="auto">
              <a:spcBef>
                <a:spcPts val="0"/>
              </a:spcBef>
              <a:spcAft>
                <a:spcPts val="0"/>
              </a:spcAft>
            </a:pPr>
            <a:r>
              <a:rPr kumimoji="0" lang="en-US" sz="1400" kern="0">
                <a:solidFill>
                  <a:srgbClr val="FFFFFF"/>
                </a:solidFill>
                <a:latin typeface="Arial"/>
                <a:cs typeface="Arial"/>
                <a:sym typeface="Arial"/>
              </a:rPr>
              <a:t>INTRODUCTION</a:t>
            </a:r>
          </a:p>
        </p:txBody>
      </p:sp>
      <p:sp>
        <p:nvSpPr>
          <p:cNvPr id="142" name="Shape 142"/>
          <p:cNvSpPr txBox="1"/>
          <p:nvPr/>
        </p:nvSpPr>
        <p:spPr>
          <a:xfrm>
            <a:off x="3780650" y="1256500"/>
            <a:ext cx="1849200" cy="683700"/>
          </a:xfrm>
          <a:prstGeom prst="rect">
            <a:avLst/>
          </a:prstGeom>
          <a:noFill/>
          <a:ln>
            <a:noFill/>
          </a:ln>
        </p:spPr>
        <p:txBody>
          <a:bodyPr lIns="91425" tIns="91425" rIns="91425" bIns="91425" anchor="t" anchorCtr="0">
            <a:noAutofit/>
          </a:bodyPr>
          <a:lstStyle/>
          <a:p>
            <a:pPr algn="ctr" fontAlgn="auto">
              <a:spcBef>
                <a:spcPts val="0"/>
              </a:spcBef>
              <a:spcAft>
                <a:spcPts val="0"/>
              </a:spcAft>
            </a:pPr>
            <a:r>
              <a:rPr kumimoji="0" lang="en-US" sz="1400" kern="0">
                <a:solidFill>
                  <a:srgbClr val="FFFFFF"/>
                </a:solidFill>
                <a:latin typeface="Arial"/>
                <a:cs typeface="Arial"/>
                <a:sym typeface="Arial"/>
              </a:rPr>
              <a:t>PROBLEM:</a:t>
            </a:r>
          </a:p>
          <a:p>
            <a:pPr algn="ctr" fontAlgn="auto">
              <a:spcBef>
                <a:spcPts val="0"/>
              </a:spcBef>
              <a:spcAft>
                <a:spcPts val="0"/>
              </a:spcAft>
            </a:pPr>
            <a:r>
              <a:rPr kumimoji="0" lang="en-US" sz="1400" kern="0">
                <a:solidFill>
                  <a:srgbClr val="FF0000"/>
                </a:solidFill>
                <a:latin typeface="Arial"/>
                <a:cs typeface="Arial"/>
                <a:sym typeface="Arial"/>
              </a:rPr>
              <a:t>INVENTORY</a:t>
            </a:r>
          </a:p>
        </p:txBody>
      </p:sp>
      <p:sp>
        <p:nvSpPr>
          <p:cNvPr id="143" name="Shape 143"/>
          <p:cNvSpPr txBox="1"/>
          <p:nvPr/>
        </p:nvSpPr>
        <p:spPr>
          <a:xfrm>
            <a:off x="6329625" y="1256500"/>
            <a:ext cx="1882800" cy="708000"/>
          </a:xfrm>
          <a:prstGeom prst="rect">
            <a:avLst/>
          </a:prstGeom>
          <a:noFill/>
          <a:ln>
            <a:noFill/>
          </a:ln>
        </p:spPr>
        <p:txBody>
          <a:bodyPr lIns="91425" tIns="91425" rIns="91425" bIns="91425" anchor="t" anchorCtr="0">
            <a:noAutofit/>
          </a:bodyPr>
          <a:lstStyle/>
          <a:p>
            <a:pPr algn="ctr" fontAlgn="auto">
              <a:spcBef>
                <a:spcPts val="0"/>
              </a:spcBef>
              <a:spcAft>
                <a:spcPts val="0"/>
              </a:spcAft>
            </a:pPr>
            <a:r>
              <a:rPr kumimoji="0" lang="en-US" sz="1400" kern="0">
                <a:solidFill>
                  <a:srgbClr val="FFFFFF"/>
                </a:solidFill>
                <a:latin typeface="Arial"/>
                <a:cs typeface="Arial"/>
                <a:sym typeface="Arial"/>
              </a:rPr>
              <a:t>PROBLEM:</a:t>
            </a:r>
          </a:p>
          <a:p>
            <a:pPr algn="ctr" fontAlgn="auto">
              <a:spcBef>
                <a:spcPts val="0"/>
              </a:spcBef>
              <a:spcAft>
                <a:spcPts val="0"/>
              </a:spcAft>
            </a:pPr>
            <a:r>
              <a:rPr kumimoji="0" lang="en-US" sz="1400" kern="0">
                <a:solidFill>
                  <a:srgbClr val="FF0000"/>
                </a:solidFill>
                <a:latin typeface="Arial"/>
                <a:cs typeface="Arial"/>
                <a:sym typeface="Arial"/>
              </a:rPr>
              <a:t>MULTIPLAYER</a:t>
            </a:r>
          </a:p>
        </p:txBody>
      </p:sp>
      <p:pic>
        <p:nvPicPr>
          <p:cNvPr id="144" name="Shape 14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703889" y="1892289"/>
            <a:ext cx="2002725" cy="2002725"/>
          </a:xfrm>
          <a:prstGeom prst="rect">
            <a:avLst/>
          </a:prstGeom>
          <a:noFill/>
          <a:ln>
            <a:noFill/>
          </a:ln>
        </p:spPr>
      </p:pic>
      <p:pic>
        <p:nvPicPr>
          <p:cNvPr id="145" name="Shape 14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144700" y="1865024"/>
            <a:ext cx="1936212" cy="1936212"/>
          </a:xfrm>
          <a:prstGeom prst="rect">
            <a:avLst/>
          </a:prstGeom>
          <a:noFill/>
          <a:ln>
            <a:noFill/>
          </a:ln>
        </p:spPr>
      </p:pic>
      <p:pic>
        <p:nvPicPr>
          <p:cNvPr id="146" name="Shape 146"/>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209575" y="1813912"/>
            <a:ext cx="2159487" cy="2159487"/>
          </a:xfrm>
          <a:prstGeom prst="rect">
            <a:avLst/>
          </a:prstGeom>
          <a:noFill/>
          <a:ln>
            <a:noFill/>
          </a:ln>
        </p:spPr>
      </p:pic>
      <p:sp>
        <p:nvSpPr>
          <p:cNvPr id="147" name="Shape 147"/>
          <p:cNvSpPr/>
          <p:nvPr/>
        </p:nvSpPr>
        <p:spPr>
          <a:xfrm>
            <a:off x="974275" y="1107725"/>
            <a:ext cx="2226600" cy="2787300"/>
          </a:xfrm>
          <a:prstGeom prst="rect">
            <a:avLst/>
          </a:prstGeom>
          <a:noFill/>
          <a:ln w="38100" cap="flat" cmpd="sng">
            <a:solidFill>
              <a:srgbClr val="FFFF00"/>
            </a:solidFill>
            <a:prstDash val="solid"/>
            <a:round/>
            <a:headEnd type="none" w="med" len="med"/>
            <a:tailEnd type="none" w="med" len="med"/>
          </a:ln>
        </p:spPr>
        <p:txBody>
          <a:bodyPr lIns="91425" tIns="91425" rIns="91425" bIns="91425" anchor="ctr" anchorCtr="0">
            <a:noAutofit/>
          </a:bodyPr>
          <a:lstStyle/>
          <a:p>
            <a:pPr fontAlgn="auto">
              <a:spcBef>
                <a:spcPts val="0"/>
              </a:spcBef>
              <a:spcAft>
                <a:spcPts val="0"/>
              </a:spcAft>
            </a:pPr>
            <a:endParaRPr kumimoji="0" sz="1400" kern="0">
              <a:solidFill>
                <a:srgbClr val="FFFF00"/>
              </a:solidFill>
              <a:latin typeface="Arial"/>
              <a:cs typeface="Arial"/>
              <a:sym typeface="Arial"/>
            </a:endParaRPr>
          </a:p>
        </p:txBody>
      </p:sp>
      <p:sp>
        <p:nvSpPr>
          <p:cNvPr id="148" name="Shape 148"/>
          <p:cNvSpPr txBox="1"/>
          <p:nvPr/>
        </p:nvSpPr>
        <p:spPr>
          <a:xfrm>
            <a:off x="1633450" y="4306025"/>
            <a:ext cx="7417800" cy="754800"/>
          </a:xfrm>
          <a:prstGeom prst="rect">
            <a:avLst/>
          </a:prstGeom>
          <a:noFill/>
          <a:ln>
            <a:noFill/>
          </a:ln>
        </p:spPr>
        <p:txBody>
          <a:bodyPr lIns="91425" tIns="45700" rIns="91425" bIns="45700" anchor="t" anchorCtr="0">
            <a:noAutofit/>
          </a:bodyPr>
          <a:lstStyle/>
          <a:p>
            <a:pPr marL="457200" indent="-381000" algn="r" fontAlgn="auto">
              <a:spcBef>
                <a:spcPts val="0"/>
              </a:spcBef>
              <a:spcAft>
                <a:spcPts val="0"/>
              </a:spcAft>
              <a:buClr>
                <a:srgbClr val="FFFFFF"/>
              </a:buClr>
              <a:buSzPct val="100000"/>
              <a:buFont typeface="Oswald"/>
              <a:buChar char="+"/>
            </a:pPr>
            <a:r>
              <a:rPr kumimoji="0" lang="en-US" kern="0">
                <a:solidFill>
                  <a:srgbClr val="FFFFFF"/>
                </a:solidFill>
                <a:latin typeface="Oswald"/>
                <a:ea typeface="Oswald"/>
                <a:cs typeface="Oswald"/>
                <a:sym typeface="Oswald"/>
              </a:rPr>
              <a:t>FRAMEWORK + TWO IMPOSSIBLE PROBLEMS</a:t>
            </a:r>
          </a:p>
        </p:txBody>
      </p:sp>
    </p:spTree>
    <p:extLst>
      <p:ext uri="{BB962C8B-B14F-4D97-AF65-F5344CB8AC3E}">
        <p14:creationId xmlns:p14="http://schemas.microsoft.com/office/powerpoint/2010/main" val="13675264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Shape 153" descr="Page1_1.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324" y="0"/>
            <a:ext cx="8981351" cy="5143500"/>
          </a:xfrm>
          <a:prstGeom prst="rect">
            <a:avLst/>
          </a:prstGeom>
          <a:noFill/>
          <a:ln>
            <a:noFill/>
          </a:ln>
        </p:spPr>
      </p:pic>
    </p:spTree>
    <p:extLst>
      <p:ext uri="{BB962C8B-B14F-4D97-AF65-F5344CB8AC3E}">
        <p14:creationId xmlns:p14="http://schemas.microsoft.com/office/powerpoint/2010/main" val="32026561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0600" y="-95250"/>
            <a:ext cx="7592475" cy="5494270"/>
          </a:xfrm>
          <a:prstGeom prst="rect">
            <a:avLst/>
          </a:prstGeom>
        </p:spPr>
      </p:pic>
      <p:sp>
        <p:nvSpPr>
          <p:cNvPr id="3" name="TextBox 2"/>
          <p:cNvSpPr txBox="1"/>
          <p:nvPr/>
        </p:nvSpPr>
        <p:spPr>
          <a:xfrm>
            <a:off x="129043" y="4774168"/>
            <a:ext cx="9002257" cy="369332"/>
          </a:xfrm>
          <a:prstGeom prst="rect">
            <a:avLst/>
          </a:prstGeom>
          <a:noFill/>
        </p:spPr>
        <p:txBody>
          <a:bodyPr wrap="square" rtlCol="0">
            <a:spAutoFit/>
          </a:bodyPr>
          <a:lstStyle/>
          <a:p>
            <a:pPr algn="r"/>
            <a:r>
              <a:rPr lang="en-US" sz="1800" i="1" dirty="0" smtClean="0">
                <a:latin typeface="Arial Black"/>
              </a:rPr>
              <a:t>Handy chart courtesy David Goldfarb</a:t>
            </a:r>
          </a:p>
        </p:txBody>
      </p:sp>
    </p:spTree>
    <p:extLst>
      <p:ext uri="{BB962C8B-B14F-4D97-AF65-F5344CB8AC3E}">
        <p14:creationId xmlns:p14="http://schemas.microsoft.com/office/powerpoint/2010/main" val="196762765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Shape 158" descr="Page1_1.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324" y="0"/>
            <a:ext cx="8981351" cy="5143500"/>
          </a:xfrm>
          <a:prstGeom prst="rect">
            <a:avLst/>
          </a:prstGeom>
          <a:noFill/>
          <a:ln>
            <a:noFill/>
          </a:ln>
        </p:spPr>
      </p:pic>
      <p:pic>
        <p:nvPicPr>
          <p:cNvPr id="159" name="Shape 15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047574" y="294449"/>
            <a:ext cx="6690698" cy="4324074"/>
          </a:xfrm>
          <a:prstGeom prst="rect">
            <a:avLst/>
          </a:prstGeom>
          <a:noFill/>
          <a:ln>
            <a:noFill/>
          </a:ln>
        </p:spPr>
      </p:pic>
    </p:spTree>
    <p:extLst>
      <p:ext uri="{BB962C8B-B14F-4D97-AF65-F5344CB8AC3E}">
        <p14:creationId xmlns:p14="http://schemas.microsoft.com/office/powerpoint/2010/main" val="125697754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Shape 164" descr="Page1_2.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324" y="0"/>
            <a:ext cx="8981351" cy="5143500"/>
          </a:xfrm>
          <a:prstGeom prst="rect">
            <a:avLst/>
          </a:prstGeom>
          <a:noFill/>
          <a:ln>
            <a:noFill/>
          </a:ln>
        </p:spPr>
      </p:pic>
    </p:spTree>
    <p:extLst>
      <p:ext uri="{BB962C8B-B14F-4D97-AF65-F5344CB8AC3E}">
        <p14:creationId xmlns:p14="http://schemas.microsoft.com/office/powerpoint/2010/main" val="182752208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Shape 169" descr="Page1_3.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324" y="0"/>
            <a:ext cx="8981351" cy="5143500"/>
          </a:xfrm>
          <a:prstGeom prst="rect">
            <a:avLst/>
          </a:prstGeom>
          <a:noFill/>
          <a:ln>
            <a:noFill/>
          </a:ln>
        </p:spPr>
      </p:pic>
    </p:spTree>
    <p:extLst>
      <p:ext uri="{BB962C8B-B14F-4D97-AF65-F5344CB8AC3E}">
        <p14:creationId xmlns:p14="http://schemas.microsoft.com/office/powerpoint/2010/main" val="70245616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Shape 174" descr="Page1_4.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324" y="0"/>
            <a:ext cx="8981351" cy="5143500"/>
          </a:xfrm>
          <a:prstGeom prst="rect">
            <a:avLst/>
          </a:prstGeom>
          <a:noFill/>
          <a:ln>
            <a:noFill/>
          </a:ln>
        </p:spPr>
      </p:pic>
    </p:spTree>
    <p:extLst>
      <p:ext uri="{BB962C8B-B14F-4D97-AF65-F5344CB8AC3E}">
        <p14:creationId xmlns:p14="http://schemas.microsoft.com/office/powerpoint/2010/main" val="87507387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Shape 179" descr="Page1_5.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324" y="0"/>
            <a:ext cx="8981351" cy="5143500"/>
          </a:xfrm>
          <a:prstGeom prst="rect">
            <a:avLst/>
          </a:prstGeom>
          <a:noFill/>
          <a:ln>
            <a:noFill/>
          </a:ln>
        </p:spPr>
      </p:pic>
    </p:spTree>
    <p:extLst>
      <p:ext uri="{BB962C8B-B14F-4D97-AF65-F5344CB8AC3E}">
        <p14:creationId xmlns:p14="http://schemas.microsoft.com/office/powerpoint/2010/main" val="45764622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Shape 184" descr="Page1_6.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324" y="0"/>
            <a:ext cx="8981351" cy="5143500"/>
          </a:xfrm>
          <a:prstGeom prst="rect">
            <a:avLst/>
          </a:prstGeom>
          <a:noFill/>
          <a:ln>
            <a:noFill/>
          </a:ln>
        </p:spPr>
      </p:pic>
    </p:spTree>
    <p:extLst>
      <p:ext uri="{BB962C8B-B14F-4D97-AF65-F5344CB8AC3E}">
        <p14:creationId xmlns:p14="http://schemas.microsoft.com/office/powerpoint/2010/main" val="38918273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Shape 189" descr="Page1_7.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324" y="0"/>
            <a:ext cx="8981351" cy="5143500"/>
          </a:xfrm>
          <a:prstGeom prst="rect">
            <a:avLst/>
          </a:prstGeom>
          <a:noFill/>
          <a:ln>
            <a:noFill/>
          </a:ln>
        </p:spPr>
      </p:pic>
    </p:spTree>
    <p:extLst>
      <p:ext uri="{BB962C8B-B14F-4D97-AF65-F5344CB8AC3E}">
        <p14:creationId xmlns:p14="http://schemas.microsoft.com/office/powerpoint/2010/main" val="318452789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Shape 194" descr="Page1_8.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324" y="0"/>
            <a:ext cx="8981351" cy="5143500"/>
          </a:xfrm>
          <a:prstGeom prst="rect">
            <a:avLst/>
          </a:prstGeom>
          <a:noFill/>
          <a:ln>
            <a:noFill/>
          </a:ln>
        </p:spPr>
      </p:pic>
    </p:spTree>
    <p:extLst>
      <p:ext uri="{BB962C8B-B14F-4D97-AF65-F5344CB8AC3E}">
        <p14:creationId xmlns:p14="http://schemas.microsoft.com/office/powerpoint/2010/main" val="421725211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Shape 199" descr="Page1_9.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324" y="0"/>
            <a:ext cx="8981351" cy="5143500"/>
          </a:xfrm>
          <a:prstGeom prst="rect">
            <a:avLst/>
          </a:prstGeom>
          <a:noFill/>
          <a:ln>
            <a:noFill/>
          </a:ln>
        </p:spPr>
      </p:pic>
    </p:spTree>
    <p:extLst>
      <p:ext uri="{BB962C8B-B14F-4D97-AF65-F5344CB8AC3E}">
        <p14:creationId xmlns:p14="http://schemas.microsoft.com/office/powerpoint/2010/main" val="242288901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Shape 204" descr="Page1_10.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52400" y="0"/>
            <a:ext cx="8981368" cy="5143500"/>
          </a:xfrm>
          <a:prstGeom prst="rect">
            <a:avLst/>
          </a:prstGeom>
          <a:noFill/>
          <a:ln>
            <a:noFill/>
          </a:ln>
        </p:spPr>
      </p:pic>
    </p:spTree>
    <p:extLst>
      <p:ext uri="{BB962C8B-B14F-4D97-AF65-F5344CB8AC3E}">
        <p14:creationId xmlns:p14="http://schemas.microsoft.com/office/powerpoint/2010/main" val="157486949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INEDINNAVIGATOR" val="True"/>
  <p:tag name="HOTSPOTTYPE" val="DefinedInNavigator"/>
  <p:tag name="BRANCHTO" val="262"/>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Riot Games 2013 Slide Master">
  <a:themeElements>
    <a:clrScheme name="Riot Template 2013">
      <a:dk1>
        <a:srgbClr val="FFFFFF"/>
      </a:dk1>
      <a:lt1>
        <a:srgbClr val="000000"/>
      </a:lt1>
      <a:dk2>
        <a:srgbClr val="8B8F92"/>
      </a:dk2>
      <a:lt2>
        <a:srgbClr val="1C1E20"/>
      </a:lt2>
      <a:accent1>
        <a:srgbClr val="ED3029"/>
      </a:accent1>
      <a:accent2>
        <a:srgbClr val="3D4145"/>
      </a:accent2>
      <a:accent3>
        <a:srgbClr val="00AEEF"/>
      </a:accent3>
      <a:accent4>
        <a:srgbClr val="075D94"/>
      </a:accent4>
      <a:accent5>
        <a:srgbClr val="0D335E"/>
      </a:accent5>
      <a:accent6>
        <a:srgbClr val="FFCC51"/>
      </a:accent6>
      <a:hlink>
        <a:srgbClr val="ED3029"/>
      </a:hlink>
      <a:folHlink>
        <a:srgbClr val="3D41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23547</TotalTime>
  <Words>11980</Words>
  <Application>Microsoft Office PowerPoint</Application>
  <PresentationFormat>On-screen Show (16:9)</PresentationFormat>
  <Paragraphs>1273</Paragraphs>
  <Slides>341</Slides>
  <Notes>275</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341</vt:i4>
      </vt:variant>
    </vt:vector>
  </HeadingPairs>
  <TitlesOfParts>
    <vt:vector size="361" baseType="lpstr">
      <vt:lpstr>Calibri Light</vt:lpstr>
      <vt:lpstr>Calibri</vt:lpstr>
      <vt:lpstr>CCYouBlockhead</vt:lpstr>
      <vt:lpstr>Snap ITC</vt:lpstr>
      <vt:lpstr>Rockwell Extra Bold</vt:lpstr>
      <vt:lpstr>Times New Roman</vt:lpstr>
      <vt:lpstr>Arial Black</vt:lpstr>
      <vt:lpstr>Arial</vt:lpstr>
      <vt:lpstr>Verdana</vt:lpstr>
      <vt:lpstr>Futura Hv</vt:lpstr>
      <vt:lpstr>ヒラギノ角ゴ Pro W3</vt:lpstr>
      <vt:lpstr>Oswald</vt:lpstr>
      <vt:lpstr>Wingdings</vt:lpstr>
      <vt:lpstr>Marker Felt</vt:lpstr>
      <vt:lpstr>Default Design</vt:lpstr>
      <vt:lpstr>1_Default Design</vt:lpstr>
      <vt:lpstr>2_Default Design</vt:lpstr>
      <vt:lpstr>Riot Games 2013 Slide Master</vt:lpstr>
      <vt:lpstr>3_Default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CMP Media</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RulesOfTheGame2017</dc:title>
  <dc:subject/>
  <dc:creator>Jamil Moledina;Kim McAuliffe</dc:creator>
  <cp:keywords/>
  <dc:description/>
  <cp:lastModifiedBy>Richard</cp:lastModifiedBy>
  <cp:revision>446</cp:revision>
  <cp:lastPrinted>1904-01-01T00:00:00Z</cp:lastPrinted>
  <dcterms:created xsi:type="dcterms:W3CDTF">2011-01-18T22:56:43Z</dcterms:created>
  <dcterms:modified xsi:type="dcterms:W3CDTF">2017-03-04T00:06:09Z</dcterms:modified>
  <cp:category/>
</cp:coreProperties>
</file>