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44" r:id="rId1"/>
    <p:sldMasterId id="2147483768" r:id="rId2"/>
    <p:sldMasterId id="2147483819" r:id="rId3"/>
    <p:sldMasterId id="2147483858" r:id="rId4"/>
    <p:sldMasterId id="2147483900" r:id="rId5"/>
    <p:sldMasterId id="2147483914" r:id="rId6"/>
    <p:sldMasterId id="2147483926" r:id="rId7"/>
    <p:sldMasterId id="2147483939" r:id="rId8"/>
    <p:sldMasterId id="2147483942" r:id="rId9"/>
  </p:sldMasterIdLst>
  <p:notesMasterIdLst>
    <p:notesMasterId r:id="rId231"/>
  </p:notesMasterIdLst>
  <p:handoutMasterIdLst>
    <p:handoutMasterId r:id="rId232"/>
  </p:handoutMasterIdLst>
  <p:sldIdLst>
    <p:sldId id="497" r:id="rId10"/>
    <p:sldId id="1007" r:id="rId11"/>
    <p:sldId id="1009" r:id="rId12"/>
    <p:sldId id="1010" r:id="rId13"/>
    <p:sldId id="1311" r:id="rId14"/>
    <p:sldId id="1011" r:id="rId15"/>
    <p:sldId id="1008" r:id="rId16"/>
    <p:sldId id="1046" r:id="rId17"/>
    <p:sldId id="1054" r:id="rId18"/>
    <p:sldId id="1056" r:id="rId19"/>
    <p:sldId id="1055" r:id="rId20"/>
    <p:sldId id="1117" r:id="rId21"/>
    <p:sldId id="1049" r:id="rId22"/>
    <p:sldId id="659" r:id="rId23"/>
    <p:sldId id="663" r:id="rId24"/>
    <p:sldId id="848" r:id="rId25"/>
    <p:sldId id="662" r:id="rId26"/>
    <p:sldId id="1048" r:id="rId27"/>
    <p:sldId id="1047" r:id="rId28"/>
    <p:sldId id="1118" r:id="rId29"/>
    <p:sldId id="1119" r:id="rId30"/>
    <p:sldId id="1051" r:id="rId31"/>
    <p:sldId id="656" r:id="rId32"/>
    <p:sldId id="1122" r:id="rId33"/>
    <p:sldId id="1123" r:id="rId34"/>
    <p:sldId id="1124" r:id="rId35"/>
    <p:sldId id="1125" r:id="rId36"/>
    <p:sldId id="1126" r:id="rId37"/>
    <p:sldId id="1127" r:id="rId38"/>
    <p:sldId id="1128" r:id="rId39"/>
    <p:sldId id="1129" r:id="rId40"/>
    <p:sldId id="1130" r:id="rId41"/>
    <p:sldId id="1131" r:id="rId42"/>
    <p:sldId id="1132" r:id="rId43"/>
    <p:sldId id="1133" r:id="rId44"/>
    <p:sldId id="1134" r:id="rId45"/>
    <p:sldId id="1135" r:id="rId46"/>
    <p:sldId id="1136" r:id="rId47"/>
    <p:sldId id="1137" r:id="rId48"/>
    <p:sldId id="1138" r:id="rId49"/>
    <p:sldId id="1139" r:id="rId50"/>
    <p:sldId id="1140" r:id="rId51"/>
    <p:sldId id="1141" r:id="rId52"/>
    <p:sldId id="1142" r:id="rId53"/>
    <p:sldId id="1143" r:id="rId54"/>
    <p:sldId id="1144" r:id="rId55"/>
    <p:sldId id="1145" r:id="rId56"/>
    <p:sldId id="1146" r:id="rId57"/>
    <p:sldId id="1147" r:id="rId58"/>
    <p:sldId id="1148" r:id="rId59"/>
    <p:sldId id="1149" r:id="rId60"/>
    <p:sldId id="1150" r:id="rId61"/>
    <p:sldId id="1151" r:id="rId62"/>
    <p:sldId id="1152" r:id="rId63"/>
    <p:sldId id="1153" r:id="rId64"/>
    <p:sldId id="1154" r:id="rId65"/>
    <p:sldId id="1155" r:id="rId66"/>
    <p:sldId id="854" r:id="rId67"/>
    <p:sldId id="793" r:id="rId68"/>
    <p:sldId id="1246" r:id="rId69"/>
    <p:sldId id="1157" r:id="rId70"/>
    <p:sldId id="1158" r:id="rId71"/>
    <p:sldId id="1159" r:id="rId72"/>
    <p:sldId id="1160" r:id="rId73"/>
    <p:sldId id="1161" r:id="rId74"/>
    <p:sldId id="1162" r:id="rId75"/>
    <p:sldId id="1163" r:id="rId76"/>
    <p:sldId id="1164" r:id="rId77"/>
    <p:sldId id="1165" r:id="rId78"/>
    <p:sldId id="1166" r:id="rId79"/>
    <p:sldId id="1167" r:id="rId80"/>
    <p:sldId id="1168" r:id="rId81"/>
    <p:sldId id="1169" r:id="rId82"/>
    <p:sldId id="1170" r:id="rId83"/>
    <p:sldId id="1171" r:id="rId84"/>
    <p:sldId id="1172" r:id="rId85"/>
    <p:sldId id="1173" r:id="rId86"/>
    <p:sldId id="1174" r:id="rId87"/>
    <p:sldId id="1175" r:id="rId88"/>
    <p:sldId id="1176" r:id="rId89"/>
    <p:sldId id="1177" r:id="rId90"/>
    <p:sldId id="1178" r:id="rId91"/>
    <p:sldId id="1179" r:id="rId92"/>
    <p:sldId id="1180" r:id="rId93"/>
    <p:sldId id="1181" r:id="rId94"/>
    <p:sldId id="1182" r:id="rId95"/>
    <p:sldId id="1183" r:id="rId96"/>
    <p:sldId id="852" r:id="rId97"/>
    <p:sldId id="1121" r:id="rId98"/>
    <p:sldId id="1120" r:id="rId99"/>
    <p:sldId id="1247" r:id="rId100"/>
    <p:sldId id="1248" r:id="rId101"/>
    <p:sldId id="1249" r:id="rId102"/>
    <p:sldId id="1250" r:id="rId103"/>
    <p:sldId id="1251" r:id="rId104"/>
    <p:sldId id="1252" r:id="rId105"/>
    <p:sldId id="1253" r:id="rId106"/>
    <p:sldId id="1254" r:id="rId107"/>
    <p:sldId id="1255" r:id="rId108"/>
    <p:sldId id="1256" r:id="rId109"/>
    <p:sldId id="1257" r:id="rId110"/>
    <p:sldId id="1258" r:id="rId111"/>
    <p:sldId id="1259" r:id="rId112"/>
    <p:sldId id="1260" r:id="rId113"/>
    <p:sldId id="1261" r:id="rId114"/>
    <p:sldId id="1262" r:id="rId115"/>
    <p:sldId id="1263" r:id="rId116"/>
    <p:sldId id="1264" r:id="rId117"/>
    <p:sldId id="1265" r:id="rId118"/>
    <p:sldId id="1266" r:id="rId119"/>
    <p:sldId id="1267" r:id="rId120"/>
    <p:sldId id="1268" r:id="rId121"/>
    <p:sldId id="1269" r:id="rId122"/>
    <p:sldId id="1270" r:id="rId123"/>
    <p:sldId id="1271" r:id="rId124"/>
    <p:sldId id="1272" r:id="rId125"/>
    <p:sldId id="1273" r:id="rId126"/>
    <p:sldId id="1274" r:id="rId127"/>
    <p:sldId id="1275" r:id="rId128"/>
    <p:sldId id="1276" r:id="rId129"/>
    <p:sldId id="1277" r:id="rId130"/>
    <p:sldId id="1278" r:id="rId131"/>
    <p:sldId id="1279" r:id="rId132"/>
    <p:sldId id="1280" r:id="rId133"/>
    <p:sldId id="1281" r:id="rId134"/>
    <p:sldId id="1282" r:id="rId135"/>
    <p:sldId id="1283" r:id="rId136"/>
    <p:sldId id="1284" r:id="rId137"/>
    <p:sldId id="1285" r:id="rId138"/>
    <p:sldId id="1286" r:id="rId139"/>
    <p:sldId id="1287" r:id="rId140"/>
    <p:sldId id="1288" r:id="rId141"/>
    <p:sldId id="1289" r:id="rId142"/>
    <p:sldId id="1290" r:id="rId143"/>
    <p:sldId id="1291" r:id="rId144"/>
    <p:sldId id="1292" r:id="rId145"/>
    <p:sldId id="1293" r:id="rId146"/>
    <p:sldId id="1294" r:id="rId147"/>
    <p:sldId id="1295" r:id="rId148"/>
    <p:sldId id="1296" r:id="rId149"/>
    <p:sldId id="1297" r:id="rId150"/>
    <p:sldId id="1298" r:id="rId151"/>
    <p:sldId id="1299" r:id="rId152"/>
    <p:sldId id="1300" r:id="rId153"/>
    <p:sldId id="1301" r:id="rId154"/>
    <p:sldId id="1302" r:id="rId155"/>
    <p:sldId id="1303" r:id="rId156"/>
    <p:sldId id="1304" r:id="rId157"/>
    <p:sldId id="1305" r:id="rId158"/>
    <p:sldId id="1306" r:id="rId159"/>
    <p:sldId id="1307" r:id="rId160"/>
    <p:sldId id="1308" r:id="rId161"/>
    <p:sldId id="1309" r:id="rId162"/>
    <p:sldId id="1310" r:id="rId163"/>
    <p:sldId id="1005" r:id="rId164"/>
    <p:sldId id="1057" r:id="rId165"/>
    <p:sldId id="1058" r:id="rId166"/>
    <p:sldId id="1059" r:id="rId167"/>
    <p:sldId id="1060" r:id="rId168"/>
    <p:sldId id="1061" r:id="rId169"/>
    <p:sldId id="1062" r:id="rId170"/>
    <p:sldId id="1063" r:id="rId171"/>
    <p:sldId id="1064" r:id="rId172"/>
    <p:sldId id="1065" r:id="rId173"/>
    <p:sldId id="1066" r:id="rId174"/>
    <p:sldId id="1067" r:id="rId175"/>
    <p:sldId id="1068" r:id="rId176"/>
    <p:sldId id="1069" r:id="rId177"/>
    <p:sldId id="1073" r:id="rId178"/>
    <p:sldId id="1074" r:id="rId179"/>
    <p:sldId id="1075" r:id="rId180"/>
    <p:sldId id="1076" r:id="rId181"/>
    <p:sldId id="1079" r:id="rId182"/>
    <p:sldId id="1080" r:id="rId183"/>
    <p:sldId id="1081" r:id="rId184"/>
    <p:sldId id="1082" r:id="rId185"/>
    <p:sldId id="1083" r:id="rId186"/>
    <p:sldId id="1084" r:id="rId187"/>
    <p:sldId id="1085" r:id="rId188"/>
    <p:sldId id="1086" r:id="rId189"/>
    <p:sldId id="1087" r:id="rId190"/>
    <p:sldId id="1088" r:id="rId191"/>
    <p:sldId id="1089" r:id="rId192"/>
    <p:sldId id="1090" r:id="rId193"/>
    <p:sldId id="1091" r:id="rId194"/>
    <p:sldId id="1092" r:id="rId195"/>
    <p:sldId id="1093" r:id="rId196"/>
    <p:sldId id="1094" r:id="rId197"/>
    <p:sldId id="1095" r:id="rId198"/>
    <p:sldId id="1096" r:id="rId199"/>
    <p:sldId id="1097" r:id="rId200"/>
    <p:sldId id="1098" r:id="rId201"/>
    <p:sldId id="1099" r:id="rId202"/>
    <p:sldId id="1100" r:id="rId203"/>
    <p:sldId id="1101" r:id="rId204"/>
    <p:sldId id="1102" r:id="rId205"/>
    <p:sldId id="1110" r:id="rId206"/>
    <p:sldId id="1111" r:id="rId207"/>
    <p:sldId id="1112" r:id="rId208"/>
    <p:sldId id="1113" r:id="rId209"/>
    <p:sldId id="1114" r:id="rId210"/>
    <p:sldId id="1115" r:id="rId211"/>
    <p:sldId id="1116" r:id="rId212"/>
    <p:sldId id="658" r:id="rId213"/>
    <p:sldId id="749" r:id="rId214"/>
    <p:sldId id="750" r:id="rId215"/>
    <p:sldId id="751" r:id="rId216"/>
    <p:sldId id="752" r:id="rId217"/>
    <p:sldId id="753" r:id="rId218"/>
    <p:sldId id="754" r:id="rId219"/>
    <p:sldId id="755" r:id="rId220"/>
    <p:sldId id="756" r:id="rId221"/>
    <p:sldId id="757" r:id="rId222"/>
    <p:sldId id="758" r:id="rId223"/>
    <p:sldId id="759" r:id="rId224"/>
    <p:sldId id="760" r:id="rId225"/>
    <p:sldId id="761" r:id="rId226"/>
    <p:sldId id="762" r:id="rId227"/>
    <p:sldId id="850" r:id="rId228"/>
    <p:sldId id="1052" r:id="rId229"/>
    <p:sldId id="654" r:id="rId230"/>
  </p:sldIdLst>
  <p:sldSz cx="9144000" cy="5143500" type="screen16x9"/>
  <p:notesSz cx="6858000" cy="9144000"/>
  <p:embeddedFontLst>
    <p:embeddedFont>
      <p:font typeface="Rockwell" panose="02060603020205020403" pitchFamily="18" charset="0"/>
      <p:regular r:id="rId233"/>
      <p:bold r:id="rId234"/>
      <p:italic r:id="rId235"/>
      <p:boldItalic r:id="rId236"/>
    </p:embeddedFont>
    <p:embeddedFont>
      <p:font typeface="Calibri Light" panose="020F0302020204030204" pitchFamily="34" charset="0"/>
      <p:regular r:id="rId237"/>
      <p:italic r:id="rId238"/>
    </p:embeddedFont>
    <p:embeddedFont>
      <p:font typeface="MV Boli" panose="02000500030200090000" pitchFamily="2" charset="0"/>
      <p:regular r:id="rId239"/>
    </p:embeddedFont>
    <p:embeddedFont>
      <p:font typeface="Trebuchet MS" panose="020B0603020202020204" pitchFamily="34" charset="0"/>
      <p:regular r:id="rId240"/>
      <p:bold r:id="rId241"/>
      <p:italic r:id="rId242"/>
      <p:boldItalic r:id="rId243"/>
    </p:embeddedFont>
    <p:embeddedFont>
      <p:font typeface="Calibri" panose="020F0502020204030204" pitchFamily="34" charset="0"/>
      <p:regular r:id="rId244"/>
      <p:bold r:id="rId245"/>
      <p:italic r:id="rId246"/>
      <p:boldItalic r:id="rId247"/>
    </p:embeddedFont>
    <p:embeddedFont>
      <p:font typeface="Rockwell Extra Bold" panose="02060903040505020403" pitchFamily="18" charset="0"/>
      <p:bold r:id="rId248"/>
    </p:embeddedFont>
    <p:embeddedFont>
      <p:font typeface="Verdana" panose="020B0604030504040204" pitchFamily="34" charset="0"/>
      <p:regular r:id="rId249"/>
      <p:bold r:id="rId250"/>
      <p:italic r:id="rId251"/>
      <p:boldItalic r:id="rId252"/>
    </p:embeddedFont>
    <p:embeddedFont>
      <p:font typeface="Arial Black" panose="020B0A04020102020204" pitchFamily="34" charset="0"/>
      <p:bold r:id="rId253"/>
    </p:embeddedFont>
  </p:embeddedFontLst>
  <p:custDataLst>
    <p:tags r:id="rId254"/>
  </p:custDataLst>
  <p:defaultTextStyle>
    <a:defPPr>
      <a:defRPr lang="en-US"/>
    </a:defPPr>
    <a:lvl1pPr algn="l" rtl="0" fontAlgn="base">
      <a:spcBef>
        <a:spcPct val="0"/>
      </a:spcBef>
      <a:spcAft>
        <a:spcPct val="0"/>
      </a:spcAft>
      <a:defRPr kumimoji="1" sz="2400" kern="1200">
        <a:solidFill>
          <a:schemeClr val="tx1"/>
        </a:solidFill>
        <a:latin typeface="Verdana" charset="0"/>
        <a:ea typeface="ヒラギノ角ゴ Pro W3" charset="0"/>
        <a:cs typeface="ヒラギノ角ゴ Pro W3" charset="0"/>
      </a:defRPr>
    </a:lvl1pPr>
    <a:lvl2pPr marL="457200" algn="l" rtl="0" fontAlgn="base">
      <a:spcBef>
        <a:spcPct val="0"/>
      </a:spcBef>
      <a:spcAft>
        <a:spcPct val="0"/>
      </a:spcAft>
      <a:defRPr kumimoji="1" sz="2400" kern="1200">
        <a:solidFill>
          <a:schemeClr val="tx1"/>
        </a:solidFill>
        <a:latin typeface="Verdana" charset="0"/>
        <a:ea typeface="ヒラギノ角ゴ Pro W3" charset="0"/>
        <a:cs typeface="ヒラギノ角ゴ Pro W3" charset="0"/>
      </a:defRPr>
    </a:lvl2pPr>
    <a:lvl3pPr marL="914400" algn="l" rtl="0" fontAlgn="base">
      <a:spcBef>
        <a:spcPct val="0"/>
      </a:spcBef>
      <a:spcAft>
        <a:spcPct val="0"/>
      </a:spcAft>
      <a:defRPr kumimoji="1" sz="2400" kern="1200">
        <a:solidFill>
          <a:schemeClr val="tx1"/>
        </a:solidFill>
        <a:latin typeface="Verdana" charset="0"/>
        <a:ea typeface="ヒラギノ角ゴ Pro W3" charset="0"/>
        <a:cs typeface="ヒラギノ角ゴ Pro W3" charset="0"/>
      </a:defRPr>
    </a:lvl3pPr>
    <a:lvl4pPr marL="1371600" algn="l" rtl="0" fontAlgn="base">
      <a:spcBef>
        <a:spcPct val="0"/>
      </a:spcBef>
      <a:spcAft>
        <a:spcPct val="0"/>
      </a:spcAft>
      <a:defRPr kumimoji="1" sz="2400" kern="1200">
        <a:solidFill>
          <a:schemeClr val="tx1"/>
        </a:solidFill>
        <a:latin typeface="Verdana" charset="0"/>
        <a:ea typeface="ヒラギノ角ゴ Pro W3" charset="0"/>
        <a:cs typeface="ヒラギノ角ゴ Pro W3" charset="0"/>
      </a:defRPr>
    </a:lvl4pPr>
    <a:lvl5pPr marL="1828800" algn="l" rtl="0" fontAlgn="base">
      <a:spcBef>
        <a:spcPct val="0"/>
      </a:spcBef>
      <a:spcAft>
        <a:spcPct val="0"/>
      </a:spcAft>
      <a:defRPr kumimoji="1" sz="2400" kern="1200">
        <a:solidFill>
          <a:schemeClr val="tx1"/>
        </a:solidFill>
        <a:latin typeface="Verdana" charset="0"/>
        <a:ea typeface="ヒラギノ角ゴ Pro W3" charset="0"/>
        <a:cs typeface="ヒラギノ角ゴ Pro W3" charset="0"/>
      </a:defRPr>
    </a:lvl5pPr>
    <a:lvl6pPr marL="2286000" algn="l" defTabSz="457200" rtl="0" eaLnBrk="1" latinLnBrk="0" hangingPunct="1">
      <a:defRPr kumimoji="1" sz="2400" kern="1200">
        <a:solidFill>
          <a:schemeClr val="tx1"/>
        </a:solidFill>
        <a:latin typeface="Verdana" charset="0"/>
        <a:ea typeface="ヒラギノ角ゴ Pro W3" charset="0"/>
        <a:cs typeface="ヒラギノ角ゴ Pro W3" charset="0"/>
      </a:defRPr>
    </a:lvl6pPr>
    <a:lvl7pPr marL="2743200" algn="l" defTabSz="457200" rtl="0" eaLnBrk="1" latinLnBrk="0" hangingPunct="1">
      <a:defRPr kumimoji="1" sz="2400" kern="1200">
        <a:solidFill>
          <a:schemeClr val="tx1"/>
        </a:solidFill>
        <a:latin typeface="Verdana" charset="0"/>
        <a:ea typeface="ヒラギノ角ゴ Pro W3" charset="0"/>
        <a:cs typeface="ヒラギノ角ゴ Pro W3" charset="0"/>
      </a:defRPr>
    </a:lvl7pPr>
    <a:lvl8pPr marL="3200400" algn="l" defTabSz="457200" rtl="0" eaLnBrk="1" latinLnBrk="0" hangingPunct="1">
      <a:defRPr kumimoji="1" sz="2400" kern="1200">
        <a:solidFill>
          <a:schemeClr val="tx1"/>
        </a:solidFill>
        <a:latin typeface="Verdana" charset="0"/>
        <a:ea typeface="ヒラギノ角ゴ Pro W3" charset="0"/>
        <a:cs typeface="ヒラギノ角ゴ Pro W3" charset="0"/>
      </a:defRPr>
    </a:lvl8pPr>
    <a:lvl9pPr marL="3657600" algn="l" defTabSz="457200" rtl="0" eaLnBrk="1" latinLnBrk="0" hangingPunct="1">
      <a:defRPr kumimoji="1" sz="2400" kern="1200">
        <a:solidFill>
          <a:schemeClr val="tx1"/>
        </a:solidFill>
        <a:latin typeface="Verdana"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CC6600"/>
    <a:srgbClr val="996633"/>
    <a:srgbClr val="993300"/>
    <a:srgbClr val="FFCC99"/>
    <a:srgbClr val="CC9900"/>
    <a:srgbClr val="FFCC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82" autoAdjust="0"/>
    <p:restoredTop sz="66473" autoAdjust="0"/>
  </p:normalViewPr>
  <p:slideViewPr>
    <p:cSldViewPr>
      <p:cViewPr varScale="1">
        <p:scale>
          <a:sx n="81" d="100"/>
          <a:sy n="81" d="100"/>
        </p:scale>
        <p:origin x="1698" y="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91" Type="http://schemas.openxmlformats.org/officeDocument/2006/relationships/slide" Target="slides/slide182.xml"/><Relationship Id="rId205" Type="http://schemas.openxmlformats.org/officeDocument/2006/relationships/slide" Target="slides/slide196.xml"/><Relationship Id="rId226" Type="http://schemas.openxmlformats.org/officeDocument/2006/relationships/slide" Target="slides/slide217.xml"/><Relationship Id="rId247" Type="http://schemas.openxmlformats.org/officeDocument/2006/relationships/font" Target="fonts/font15.fntdata"/><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slide" Target="slides/slide151.xml"/><Relationship Id="rId181" Type="http://schemas.openxmlformats.org/officeDocument/2006/relationships/slide" Target="slides/slide172.xml"/><Relationship Id="rId216" Type="http://schemas.openxmlformats.org/officeDocument/2006/relationships/slide" Target="slides/slide207.xml"/><Relationship Id="rId237" Type="http://schemas.openxmlformats.org/officeDocument/2006/relationships/font" Target="fonts/font5.fntdata"/><Relationship Id="rId258" Type="http://schemas.openxmlformats.org/officeDocument/2006/relationships/tableStyles" Target="tableStyles.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slide" Target="slides/slide162.xml"/><Relationship Id="rId192" Type="http://schemas.openxmlformats.org/officeDocument/2006/relationships/slide" Target="slides/slide183.xml"/><Relationship Id="rId206" Type="http://schemas.openxmlformats.org/officeDocument/2006/relationships/slide" Target="slides/slide197.xml"/><Relationship Id="rId227" Type="http://schemas.openxmlformats.org/officeDocument/2006/relationships/slide" Target="slides/slide218.xml"/><Relationship Id="rId248" Type="http://schemas.openxmlformats.org/officeDocument/2006/relationships/font" Target="fonts/font16.fntdata"/><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61" Type="http://schemas.openxmlformats.org/officeDocument/2006/relationships/slide" Target="slides/slide152.xml"/><Relationship Id="rId166" Type="http://schemas.openxmlformats.org/officeDocument/2006/relationships/slide" Target="slides/slide157.xml"/><Relationship Id="rId182" Type="http://schemas.openxmlformats.org/officeDocument/2006/relationships/slide" Target="slides/slide173.xml"/><Relationship Id="rId187" Type="http://schemas.openxmlformats.org/officeDocument/2006/relationships/slide" Target="slides/slide178.xml"/><Relationship Id="rId217" Type="http://schemas.openxmlformats.org/officeDocument/2006/relationships/slide" Target="slides/slide208.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203.xml"/><Relationship Id="rId233" Type="http://schemas.openxmlformats.org/officeDocument/2006/relationships/font" Target="fonts/font1.fntdata"/><Relationship Id="rId238" Type="http://schemas.openxmlformats.org/officeDocument/2006/relationships/font" Target="fonts/font6.fntdata"/><Relationship Id="rId254" Type="http://schemas.openxmlformats.org/officeDocument/2006/relationships/tags" Target="tags/tag1.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172" Type="http://schemas.openxmlformats.org/officeDocument/2006/relationships/slide" Target="slides/slide163.xml"/><Relationship Id="rId193" Type="http://schemas.openxmlformats.org/officeDocument/2006/relationships/slide" Target="slides/slide184.xml"/><Relationship Id="rId202" Type="http://schemas.openxmlformats.org/officeDocument/2006/relationships/slide" Target="slides/slide193.xml"/><Relationship Id="rId207" Type="http://schemas.openxmlformats.org/officeDocument/2006/relationships/slide" Target="slides/slide198.xml"/><Relationship Id="rId223" Type="http://schemas.openxmlformats.org/officeDocument/2006/relationships/slide" Target="slides/slide214.xml"/><Relationship Id="rId228" Type="http://schemas.openxmlformats.org/officeDocument/2006/relationships/slide" Target="slides/slide219.xml"/><Relationship Id="rId244" Type="http://schemas.openxmlformats.org/officeDocument/2006/relationships/font" Target="fonts/font12.fntdata"/><Relationship Id="rId249" Type="http://schemas.openxmlformats.org/officeDocument/2006/relationships/font" Target="fonts/font17.fntdata"/><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slide" Target="slides/slide153.xml"/><Relationship Id="rId183" Type="http://schemas.openxmlformats.org/officeDocument/2006/relationships/slide" Target="slides/slide174.xml"/><Relationship Id="rId213" Type="http://schemas.openxmlformats.org/officeDocument/2006/relationships/slide" Target="slides/slide204.xml"/><Relationship Id="rId218" Type="http://schemas.openxmlformats.org/officeDocument/2006/relationships/slide" Target="slides/slide209.xml"/><Relationship Id="rId234" Type="http://schemas.openxmlformats.org/officeDocument/2006/relationships/font" Target="fonts/font2.fntdata"/><Relationship Id="rId239"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0.xml"/><Relationship Id="rId250" Type="http://schemas.openxmlformats.org/officeDocument/2006/relationships/font" Target="fonts/font18.fntdata"/><Relationship Id="rId255" Type="http://schemas.openxmlformats.org/officeDocument/2006/relationships/presProps" Target="presProps.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199" Type="http://schemas.openxmlformats.org/officeDocument/2006/relationships/slide" Target="slides/slide190.xml"/><Relationship Id="rId203" Type="http://schemas.openxmlformats.org/officeDocument/2006/relationships/slide" Target="slides/slide194.xml"/><Relationship Id="rId208" Type="http://schemas.openxmlformats.org/officeDocument/2006/relationships/slide" Target="slides/slide199.xml"/><Relationship Id="rId229" Type="http://schemas.openxmlformats.org/officeDocument/2006/relationships/slide" Target="slides/slide220.xml"/><Relationship Id="rId19" Type="http://schemas.openxmlformats.org/officeDocument/2006/relationships/slide" Target="slides/slide10.xml"/><Relationship Id="rId224" Type="http://schemas.openxmlformats.org/officeDocument/2006/relationships/slide" Target="slides/slide215.xml"/><Relationship Id="rId240" Type="http://schemas.openxmlformats.org/officeDocument/2006/relationships/font" Target="fonts/font8.fntdata"/><Relationship Id="rId245" Type="http://schemas.openxmlformats.org/officeDocument/2006/relationships/font" Target="fonts/font13.fntdata"/><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189" Type="http://schemas.openxmlformats.org/officeDocument/2006/relationships/slide" Target="slides/slide180.xml"/><Relationship Id="rId219" Type="http://schemas.openxmlformats.org/officeDocument/2006/relationships/slide" Target="slides/slide210.xml"/><Relationship Id="rId3" Type="http://schemas.openxmlformats.org/officeDocument/2006/relationships/slideMaster" Target="slideMasters/slideMaster3.xml"/><Relationship Id="rId214" Type="http://schemas.openxmlformats.org/officeDocument/2006/relationships/slide" Target="slides/slide205.xml"/><Relationship Id="rId230" Type="http://schemas.openxmlformats.org/officeDocument/2006/relationships/slide" Target="slides/slide221.xml"/><Relationship Id="rId235" Type="http://schemas.openxmlformats.org/officeDocument/2006/relationships/font" Target="fonts/font3.fntdata"/><Relationship Id="rId251" Type="http://schemas.openxmlformats.org/officeDocument/2006/relationships/font" Target="fonts/font19.fntdata"/><Relationship Id="rId256" Type="http://schemas.openxmlformats.org/officeDocument/2006/relationships/viewProps" Target="viewProps.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slide" Target="slides/slide170.xml"/><Relationship Id="rId195" Type="http://schemas.openxmlformats.org/officeDocument/2006/relationships/slide" Target="slides/slide186.xml"/><Relationship Id="rId209" Type="http://schemas.openxmlformats.org/officeDocument/2006/relationships/slide" Target="slides/slide200.xml"/><Relationship Id="rId190" Type="http://schemas.openxmlformats.org/officeDocument/2006/relationships/slide" Target="slides/slide181.xml"/><Relationship Id="rId204" Type="http://schemas.openxmlformats.org/officeDocument/2006/relationships/slide" Target="slides/slide195.xml"/><Relationship Id="rId220" Type="http://schemas.openxmlformats.org/officeDocument/2006/relationships/slide" Target="slides/slide211.xml"/><Relationship Id="rId225" Type="http://schemas.openxmlformats.org/officeDocument/2006/relationships/slide" Target="slides/slide216.xml"/><Relationship Id="rId241" Type="http://schemas.openxmlformats.org/officeDocument/2006/relationships/font" Target="fonts/font9.fntdata"/><Relationship Id="rId246" Type="http://schemas.openxmlformats.org/officeDocument/2006/relationships/font" Target="fonts/font14.fntdata"/><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slide" Target="slides/slide1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1.xml"/><Relationship Id="rId210" Type="http://schemas.openxmlformats.org/officeDocument/2006/relationships/slide" Target="slides/slide201.xml"/><Relationship Id="rId215" Type="http://schemas.openxmlformats.org/officeDocument/2006/relationships/slide" Target="slides/slide206.xml"/><Relationship Id="rId236" Type="http://schemas.openxmlformats.org/officeDocument/2006/relationships/font" Target="fonts/font4.fntdata"/><Relationship Id="rId257" Type="http://schemas.openxmlformats.org/officeDocument/2006/relationships/theme" Target="theme/theme1.xml"/><Relationship Id="rId26" Type="http://schemas.openxmlformats.org/officeDocument/2006/relationships/slide" Target="slides/slide17.xml"/><Relationship Id="rId231" Type="http://schemas.openxmlformats.org/officeDocument/2006/relationships/notesMaster" Target="notesMasters/notesMaster1.xml"/><Relationship Id="rId252" Type="http://schemas.openxmlformats.org/officeDocument/2006/relationships/font" Target="fonts/font20.fntdata"/><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96" Type="http://schemas.openxmlformats.org/officeDocument/2006/relationships/slide" Target="slides/slide187.xml"/><Relationship Id="rId200" Type="http://schemas.openxmlformats.org/officeDocument/2006/relationships/slide" Target="slides/slide191.xml"/><Relationship Id="rId16" Type="http://schemas.openxmlformats.org/officeDocument/2006/relationships/slide" Target="slides/slide7.xml"/><Relationship Id="rId221" Type="http://schemas.openxmlformats.org/officeDocument/2006/relationships/slide" Target="slides/slide212.xml"/><Relationship Id="rId242" Type="http://schemas.openxmlformats.org/officeDocument/2006/relationships/font" Target="fonts/font10.fntdata"/><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211" Type="http://schemas.openxmlformats.org/officeDocument/2006/relationships/slide" Target="slides/slide202.xml"/><Relationship Id="rId232" Type="http://schemas.openxmlformats.org/officeDocument/2006/relationships/handoutMaster" Target="handoutMasters/handoutMaster1.xml"/><Relationship Id="rId253" Type="http://schemas.openxmlformats.org/officeDocument/2006/relationships/font" Target="fonts/font21.fntdata"/><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97" Type="http://schemas.openxmlformats.org/officeDocument/2006/relationships/slide" Target="slides/slide188.xml"/><Relationship Id="rId201" Type="http://schemas.openxmlformats.org/officeDocument/2006/relationships/slide" Target="slides/slide192.xml"/><Relationship Id="rId222" Type="http://schemas.openxmlformats.org/officeDocument/2006/relationships/slide" Target="slides/slide213.xml"/><Relationship Id="rId243" Type="http://schemas.openxmlformats.org/officeDocument/2006/relationships/font" Target="fonts/font11.fntdata"/><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Verdana" pitchFamily="45" charset="0"/>
                <a:ea typeface="+mn-ea"/>
                <a:cs typeface="+mn-cs"/>
              </a:defRPr>
            </a:lvl1pPr>
          </a:lstStyle>
          <a:p>
            <a:pPr>
              <a:defRPr/>
            </a:pPr>
            <a:endParaRPr lang="en-US"/>
          </a:p>
        </p:txBody>
      </p:sp>
      <p:sp>
        <p:nvSpPr>
          <p:cNvPr id="8601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pitchFamily="45" charset="0"/>
                <a:ea typeface="+mn-ea"/>
                <a:cs typeface="+mn-cs"/>
              </a:defRPr>
            </a:lvl1pPr>
          </a:lstStyle>
          <a:p>
            <a:pPr>
              <a:defRPr/>
            </a:pPr>
            <a:endParaRPr lang="en-US"/>
          </a:p>
        </p:txBody>
      </p:sp>
      <p:sp>
        <p:nvSpPr>
          <p:cNvPr id="8602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Verdana" pitchFamily="45" charset="0"/>
                <a:ea typeface="+mn-ea"/>
                <a:cs typeface="+mn-cs"/>
              </a:defRPr>
            </a:lvl1pPr>
          </a:lstStyle>
          <a:p>
            <a:pPr>
              <a:defRPr/>
            </a:pPr>
            <a:endParaRPr lang="en-US"/>
          </a:p>
        </p:txBody>
      </p:sp>
      <p:sp>
        <p:nvSpPr>
          <p:cNvPr id="8602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Verdana" pitchFamily="45" charset="0"/>
                <a:ea typeface="+mn-ea"/>
                <a:cs typeface="+mn-cs"/>
              </a:defRPr>
            </a:lvl1pPr>
          </a:lstStyle>
          <a:p>
            <a:pPr>
              <a:defRPr/>
            </a:pPr>
            <a:fld id="{0E677AC1-6896-8247-AA56-FC27C0FD45F7}" type="slidenum">
              <a:rPr lang="en-US"/>
              <a:pPr>
                <a:defRPr/>
              </a:pPr>
              <a:t>‹#›</a:t>
            </a:fld>
            <a:endParaRPr lang="en-US"/>
          </a:p>
        </p:txBody>
      </p:sp>
    </p:spTree>
    <p:extLst>
      <p:ext uri="{BB962C8B-B14F-4D97-AF65-F5344CB8AC3E}">
        <p14:creationId xmlns:p14="http://schemas.microsoft.com/office/powerpoint/2010/main" val="799167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kumimoji="0" sz="1200">
                <a:latin typeface="Verdana" pitchFamily="45" charset="0"/>
                <a:ea typeface="+mn-ea"/>
                <a:cs typeface="+mn-cs"/>
              </a:defRPr>
            </a:lvl1pPr>
          </a:lstStyle>
          <a:p>
            <a:pPr>
              <a:defRPr/>
            </a:pPr>
            <a:endParaRPr lang="en-US"/>
          </a:p>
        </p:txBody>
      </p:sp>
      <p:sp>
        <p:nvSpPr>
          <p:cNvPr id="4099" name="Rectangle 9"/>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58" name="Rectangle 10"/>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9" name="Rectangle 11"/>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kumimoji="0" sz="1200">
                <a:latin typeface="Verdana" pitchFamily="45" charset="0"/>
                <a:ea typeface="+mn-ea"/>
                <a:cs typeface="+mn-cs"/>
              </a:defRPr>
            </a:lvl1pPr>
          </a:lstStyle>
          <a:p>
            <a:pPr>
              <a:defRPr/>
            </a:pPr>
            <a:endParaRPr lang="en-US"/>
          </a:p>
        </p:txBody>
      </p:sp>
      <p:sp>
        <p:nvSpPr>
          <p:cNvPr id="2060" name="Rectangle 12"/>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defRPr kumimoji="0" sz="1200">
                <a:latin typeface="Verdana" pitchFamily="45" charset="0"/>
                <a:ea typeface="+mn-ea"/>
                <a:cs typeface="+mn-cs"/>
              </a:defRPr>
            </a:lvl1pPr>
          </a:lstStyle>
          <a:p>
            <a:pPr>
              <a:defRPr/>
            </a:pPr>
            <a:endParaRPr lang="en-US"/>
          </a:p>
        </p:txBody>
      </p:sp>
      <p:sp>
        <p:nvSpPr>
          <p:cNvPr id="2061" name="Rectangle 13"/>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kumimoji="0" sz="1200">
                <a:latin typeface="Verdana" pitchFamily="45" charset="0"/>
                <a:ea typeface="+mn-ea"/>
                <a:cs typeface="+mn-cs"/>
              </a:defRPr>
            </a:lvl1pPr>
          </a:lstStyle>
          <a:p>
            <a:pPr>
              <a:defRPr/>
            </a:pPr>
            <a:fld id="{CB8C4C1C-06D4-2C49-9F49-CD2E4D9D839B}" type="slidenum">
              <a:rPr lang="en-US"/>
              <a:pPr>
                <a:defRPr/>
              </a:pPr>
              <a:t>‹#›</a:t>
            </a:fld>
            <a:endParaRPr lang="en-US"/>
          </a:p>
        </p:txBody>
      </p:sp>
    </p:spTree>
    <p:extLst>
      <p:ext uri="{BB962C8B-B14F-4D97-AF65-F5344CB8AC3E}">
        <p14:creationId xmlns:p14="http://schemas.microsoft.com/office/powerpoint/2010/main" val="12169888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Verdana" pitchFamily="45" charset="0"/>
        <a:ea typeface="ヒラギノ角ゴ Pro W3" pitchFamily="80" charset="-128"/>
        <a:cs typeface="ヒラギノ角ゴ Pro W3" pitchFamily="80" charset="-128"/>
      </a:defRPr>
    </a:lvl1pPr>
    <a:lvl2pPr marL="4572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2pPr>
    <a:lvl3pPr marL="9144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3pPr>
    <a:lvl4pPr marL="13716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4pPr>
    <a:lvl5pPr marL="18288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p:spPr>
        <p:txBody>
          <a:bodyPr/>
          <a:lstStyle/>
          <a:p>
            <a:r>
              <a:rPr lang="en-US" baseline="0" dirty="0" smtClean="0"/>
              <a:t>Welcome to the Rules of the Game session for 2016, I’m Richard and I’ll be your host.</a:t>
            </a:r>
          </a:p>
        </p:txBody>
      </p:sp>
    </p:spTree>
    <p:extLst>
      <p:ext uri="{BB962C8B-B14F-4D97-AF65-F5344CB8AC3E}">
        <p14:creationId xmlns:p14="http://schemas.microsoft.com/office/powerpoint/2010/main" val="2524622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12</a:t>
            </a:fld>
            <a:endParaRPr lang="en-US"/>
          </a:p>
        </p:txBody>
      </p:sp>
    </p:spTree>
    <p:extLst>
      <p:ext uri="{BB962C8B-B14F-4D97-AF65-F5344CB8AC3E}">
        <p14:creationId xmlns:p14="http://schemas.microsoft.com/office/powerpoint/2010/main" val="124657167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first</a:t>
            </a:r>
            <a:r>
              <a:rPr lang="en-US" baseline="0" dirty="0" smtClean="0"/>
              <a:t> pitfall happens when we have two enemies that are identical, and think</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104</a:t>
            </a:fld>
            <a:endParaRPr lang="en-US">
              <a:solidFill>
                <a:srgbClr val="000000"/>
              </a:solidFill>
            </a:endParaRPr>
          </a:p>
        </p:txBody>
      </p:sp>
    </p:spTree>
    <p:extLst>
      <p:ext uri="{BB962C8B-B14F-4D97-AF65-F5344CB8AC3E}">
        <p14:creationId xmlns:p14="http://schemas.microsoft.com/office/powerpoint/2010/main" val="20197011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“Oh, we’ll just change the look of one of </a:t>
            </a:r>
            <a:r>
              <a:rPr lang="en-US" baseline="0" dirty="0" err="1" smtClean="0"/>
              <a:t>em</a:t>
            </a:r>
            <a:r>
              <a:rPr lang="en-US" baseline="0" dirty="0" smtClean="0"/>
              <a:t>, that’ll be enough” &lt;buzzer sound&gt; Do this over and over again and you’ll have the most boring game of all time.</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105</a:t>
            </a:fld>
            <a:endParaRPr lang="en-US">
              <a:solidFill>
                <a:srgbClr val="000000"/>
              </a:solidFill>
            </a:endParaRPr>
          </a:p>
        </p:txBody>
      </p:sp>
    </p:spTree>
    <p:extLst>
      <p:ext uri="{BB962C8B-B14F-4D97-AF65-F5344CB8AC3E}">
        <p14:creationId xmlns:p14="http://schemas.microsoft.com/office/powerpoint/2010/main" val="13144148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problem here is the</a:t>
            </a:r>
            <a:r>
              <a:rPr lang="en-US" baseline="0" dirty="0" smtClean="0"/>
              <a:t> two enemies are still doing the same thing. The player doesn’t handle the skeleton any different than the mummy..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106</a:t>
            </a:fld>
            <a:endParaRPr lang="en-US">
              <a:solidFill>
                <a:srgbClr val="000000"/>
              </a:solidFill>
            </a:endParaRPr>
          </a:p>
        </p:txBody>
      </p:sp>
    </p:spTree>
    <p:extLst>
      <p:ext uri="{BB962C8B-B14F-4D97-AF65-F5344CB8AC3E}">
        <p14:creationId xmlns:p14="http://schemas.microsoft.com/office/powerpoint/2010/main" val="17810372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 they’ll store both of these in their brain, occupying the same space. Our brains tend to clump things together in order to keep up with all the information we need to process.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player’s goal is to beat the game. To that extent, the player doesn’t care that the mummy *looks* different from the skeleton. In its efficiency, the brain will squeeze these two together into just one enemy. This is what we want to avoid, as we’re not adding to true enemy variety here.</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107</a:t>
            </a:fld>
            <a:endParaRPr lang="en-US">
              <a:solidFill>
                <a:srgbClr val="000000"/>
              </a:solidFill>
            </a:endParaRPr>
          </a:p>
        </p:txBody>
      </p:sp>
    </p:spTree>
    <p:extLst>
      <p:ext uri="{BB962C8B-B14F-4D97-AF65-F5344CB8AC3E}">
        <p14:creationId xmlns:p14="http://schemas.microsoft.com/office/powerpoint/2010/main" val="184023224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Even lazier than just changing the look is just changing one color to another.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 certainly didn’t think of this grey fish from Super Mario as a brand new enemy type. I’ll cut them some slack though cause they were up against some extreme memory limitations at the time. But nowadays, color shifts just don’t pass for “brand new enemies” anymore. </a:t>
            </a:r>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108</a:t>
            </a:fld>
            <a:endParaRPr lang="en-US">
              <a:solidFill>
                <a:srgbClr val="000000"/>
              </a:solidFill>
            </a:endParaRPr>
          </a:p>
        </p:txBody>
      </p:sp>
    </p:spTree>
    <p:extLst>
      <p:ext uri="{BB962C8B-B14F-4D97-AF65-F5344CB8AC3E}">
        <p14:creationId xmlns:p14="http://schemas.microsoft.com/office/powerpoint/2010/main" val="289202294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An abundance of </a:t>
            </a:r>
            <a:r>
              <a:rPr lang="en-US" baseline="0" dirty="0" err="1" smtClean="0"/>
              <a:t>em</a:t>
            </a:r>
            <a:r>
              <a:rPr lang="en-US" baseline="0" dirty="0" smtClean="0"/>
              <a:t> can often make your game feel cheap, and most of the time you’re better off with just 1 solid enemy instead of 2 palette swapped enemies.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109</a:t>
            </a:fld>
            <a:endParaRPr lang="en-US">
              <a:solidFill>
                <a:srgbClr val="000000"/>
              </a:solidFill>
            </a:endParaRPr>
          </a:p>
        </p:txBody>
      </p:sp>
    </p:spTree>
    <p:extLst>
      <p:ext uri="{BB962C8B-B14F-4D97-AF65-F5344CB8AC3E}">
        <p14:creationId xmlns:p14="http://schemas.microsoft.com/office/powerpoint/2010/main" val="180267231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One more thing </a:t>
            </a:r>
            <a:r>
              <a:rPr lang="en-US" baseline="0" dirty="0" smtClean="0"/>
              <a:t>is.. to not think of small changes in </a:t>
            </a:r>
            <a:r>
              <a:rPr lang="en-US" baseline="0" dirty="0" err="1" smtClean="0"/>
              <a:t>hp</a:t>
            </a:r>
            <a:r>
              <a:rPr lang="en-US" baseline="0" dirty="0" smtClean="0"/>
              <a:t>, damage, and speed as brand new enemies.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 little bit of this is ok, but if every bad guy in your game can be defined as just some degree of these three variables, then you’ve done something wrong.</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110</a:t>
            </a:fld>
            <a:endParaRPr lang="en-US">
              <a:solidFill>
                <a:srgbClr val="000000"/>
              </a:solidFill>
            </a:endParaRPr>
          </a:p>
        </p:txBody>
      </p:sp>
    </p:spTree>
    <p:extLst>
      <p:ext uri="{BB962C8B-B14F-4D97-AF65-F5344CB8AC3E}">
        <p14:creationId xmlns:p14="http://schemas.microsoft.com/office/powerpoint/2010/main" val="326665893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difference between 500 and 510 is</a:t>
            </a:r>
            <a:r>
              <a:rPr lang="en-US" baseline="0" dirty="0" smtClean="0"/>
              <a:t> small enough that once again, the player’s brain will meld the these two together into just one bad guy with about 500 hp.</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111</a:t>
            </a:fld>
            <a:endParaRPr lang="en-US">
              <a:solidFill>
                <a:srgbClr val="000000"/>
              </a:solidFill>
            </a:endParaRPr>
          </a:p>
        </p:txBody>
      </p:sp>
    </p:spTree>
    <p:extLst>
      <p:ext uri="{BB962C8B-B14F-4D97-AF65-F5344CB8AC3E}">
        <p14:creationId xmlns:p14="http://schemas.microsoft.com/office/powerpoint/2010/main" val="57674574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All right, now that we’ve covered some</a:t>
            </a:r>
            <a:r>
              <a:rPr lang="en-US" baseline="0" dirty="0" smtClean="0"/>
              <a:t> Don’t Do’s…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112</a:t>
            </a:fld>
            <a:endParaRPr lang="en-US">
              <a:solidFill>
                <a:srgbClr val="000000"/>
              </a:solidFill>
            </a:endParaRPr>
          </a:p>
        </p:txBody>
      </p:sp>
    </p:spTree>
    <p:extLst>
      <p:ext uri="{BB962C8B-B14F-4D97-AF65-F5344CB8AC3E}">
        <p14:creationId xmlns:p14="http://schemas.microsoft.com/office/powerpoint/2010/main" val="25992345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It’s time to take a look at</a:t>
            </a:r>
            <a:r>
              <a:rPr lang="en-US" baseline="0" dirty="0" smtClean="0"/>
              <a:t> some DO DO’s. I’ve got a big DO </a:t>
            </a:r>
            <a:r>
              <a:rPr lang="en-US" baseline="0" dirty="0" err="1" smtClean="0"/>
              <a:t>DO</a:t>
            </a:r>
            <a:r>
              <a:rPr lang="en-US" baseline="0" dirty="0" smtClean="0"/>
              <a:t> for you to take a look at..</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113</a:t>
            </a:fld>
            <a:endParaRPr lang="en-US">
              <a:solidFill>
                <a:srgbClr val="000000"/>
              </a:solidFill>
            </a:endParaRPr>
          </a:p>
        </p:txBody>
      </p:sp>
    </p:spTree>
    <p:extLst>
      <p:ext uri="{BB962C8B-B14F-4D97-AF65-F5344CB8AC3E}">
        <p14:creationId xmlns:p14="http://schemas.microsoft.com/office/powerpoint/2010/main" val="1155521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p:spPr>
        <p:txBody>
          <a:bodyPr/>
          <a:lstStyle/>
          <a:p>
            <a:r>
              <a:rPr lang="en-US" baseline="0" dirty="0" smtClean="0"/>
              <a:t>Welcome to the Rules of the Game session for 2016, </a:t>
            </a:r>
          </a:p>
          <a:p>
            <a:endParaRPr lang="en-US" baseline="0" dirty="0" smtClean="0"/>
          </a:p>
          <a:p>
            <a:r>
              <a:rPr lang="en-US" baseline="0" dirty="0" smtClean="0"/>
              <a:t>I’m Richard and I’ll be your host.</a:t>
            </a:r>
          </a:p>
          <a:p>
            <a:endParaRPr lang="en-US" baseline="0" dirty="0" smtClean="0"/>
          </a:p>
          <a:p>
            <a:r>
              <a:rPr lang="en-US" baseline="0" dirty="0" smtClean="0"/>
              <a:t>I am the director/designer/writer at Paranoid Productions </a:t>
            </a:r>
          </a:p>
          <a:p>
            <a:endParaRPr lang="en-US" baseline="0" dirty="0" smtClean="0"/>
          </a:p>
          <a:p>
            <a:r>
              <a:rPr lang="en-US" baseline="0" dirty="0" smtClean="0"/>
              <a:t>where we are working on the action-infiltration game with the shifting narrative called The Church in the Darkness</a:t>
            </a:r>
          </a:p>
          <a:p>
            <a:endParaRPr lang="en-US" baseline="0" dirty="0" smtClean="0"/>
          </a:p>
          <a:p>
            <a:r>
              <a:rPr lang="en-US" baseline="0" dirty="0" smtClean="0"/>
              <a:t>Our format is simple – five designers get 10 minutes each to talk about a game design rule that is personal to them.  </a:t>
            </a:r>
          </a:p>
        </p:txBody>
      </p:sp>
    </p:spTree>
    <p:extLst>
      <p:ext uri="{BB962C8B-B14F-4D97-AF65-F5344CB8AC3E}">
        <p14:creationId xmlns:p14="http://schemas.microsoft.com/office/powerpoint/2010/main" val="4957148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And I’m </a:t>
            </a:r>
            <a:r>
              <a:rPr lang="en-US" dirty="0" err="1" smtClean="0"/>
              <a:t>gonna</a:t>
            </a:r>
            <a:r>
              <a:rPr lang="en-US" dirty="0" smtClean="0"/>
              <a:t> call it</a:t>
            </a:r>
            <a:r>
              <a:rPr lang="en-US" baseline="0" dirty="0" smtClean="0"/>
              <a:t> “Attributes of Differentiation”. Basically, these are qualities enemies might have.. that would make </a:t>
            </a:r>
            <a:r>
              <a:rPr lang="en-US" baseline="0" dirty="0" err="1" smtClean="0"/>
              <a:t>em</a:t>
            </a:r>
            <a:r>
              <a:rPr lang="en-US" baseline="0" dirty="0" smtClean="0"/>
              <a:t> play differently than others. You can think of </a:t>
            </a:r>
            <a:r>
              <a:rPr lang="en-US" baseline="0" dirty="0" err="1" smtClean="0"/>
              <a:t>em</a:t>
            </a:r>
            <a:r>
              <a:rPr lang="en-US" baseline="0" dirty="0" smtClean="0"/>
              <a:t> as sort of avenues to explore while you’re trying to make your enemies actually different. In this section of the talk, I’ll provide you with some examples of attributes I find myself using again and again.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114</a:t>
            </a:fld>
            <a:endParaRPr lang="en-US">
              <a:solidFill>
                <a:srgbClr val="000000"/>
              </a:solidFill>
            </a:endParaRPr>
          </a:p>
        </p:txBody>
      </p:sp>
    </p:spTree>
    <p:extLst>
      <p:ext uri="{BB962C8B-B14F-4D97-AF65-F5344CB8AC3E}">
        <p14:creationId xmlns:p14="http://schemas.microsoft.com/office/powerpoint/2010/main" val="175789734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a:t>
            </a:r>
            <a:r>
              <a:rPr lang="en-US" baseline="0" dirty="0" smtClean="0"/>
              <a:t> first one of these is movement. We can often make the player handle the enemy differently by simply introducing a new movement pattern. </a:t>
            </a:r>
            <a:r>
              <a:rPr lang="en-US" dirty="0" smtClean="0"/>
              <a:t>In Super Mario,</a:t>
            </a:r>
            <a:r>
              <a:rPr lang="en-US" baseline="0" dirty="0" smtClean="0"/>
              <a:t> these enemies all have distinct styles of movement, and the player needs to account for each one differently.</a:t>
            </a:r>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115</a:t>
            </a:fld>
            <a:endParaRPr lang="en-US">
              <a:solidFill>
                <a:srgbClr val="000000"/>
              </a:solidFill>
            </a:endParaRPr>
          </a:p>
        </p:txBody>
      </p:sp>
    </p:spTree>
    <p:extLst>
      <p:ext uri="{BB962C8B-B14F-4D97-AF65-F5344CB8AC3E}">
        <p14:creationId xmlns:p14="http://schemas.microsoft.com/office/powerpoint/2010/main" val="243314205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But</a:t>
            </a:r>
            <a:r>
              <a:rPr lang="en-US" baseline="0" dirty="0" smtClean="0"/>
              <a:t> be careful you don’t spend time making things have special movement.. when in the end.. it gets handled by the player just like something else. In this hypothetical game, we’ve designed two enemies, a bird that moves in a zig-zag and a bat that moves in a sine wave.</a:t>
            </a:r>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116</a:t>
            </a:fld>
            <a:endParaRPr lang="en-US">
              <a:solidFill>
                <a:srgbClr val="000000"/>
              </a:solidFill>
            </a:endParaRPr>
          </a:p>
        </p:txBody>
      </p:sp>
    </p:spTree>
    <p:extLst>
      <p:ext uri="{BB962C8B-B14F-4D97-AF65-F5344CB8AC3E}">
        <p14:creationId xmlns:p14="http://schemas.microsoft.com/office/powerpoint/2010/main" val="15365466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There might cases where this difference *is* significant, but for the most part I see players handling these two movement patterns in the same way. Again, not good if our goal is to make enemies *actually* different. Stuff like this can be found through playtesting, but using Player Brain-O-Vision we can often catch it earlier.</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117</a:t>
            </a:fld>
            <a:endParaRPr lang="en-US">
              <a:solidFill>
                <a:srgbClr val="000000"/>
              </a:solidFill>
            </a:endParaRPr>
          </a:p>
        </p:txBody>
      </p:sp>
    </p:spTree>
    <p:extLst>
      <p:ext uri="{BB962C8B-B14F-4D97-AF65-F5344CB8AC3E}">
        <p14:creationId xmlns:p14="http://schemas.microsoft.com/office/powerpoint/2010/main" val="15569367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Another attribute I like to consider is priority,</a:t>
            </a:r>
            <a:r>
              <a:rPr lang="en-US" baseline="0" dirty="0" smtClean="0"/>
              <a:t> meaning, when seeing lots of enemies on screen, which order to defeat them in? How urgently do I need to defeat this enemy relative to others? An e</a:t>
            </a:r>
            <a:r>
              <a:rPr lang="en-US" dirty="0" smtClean="0"/>
              <a:t>xample</a:t>
            </a:r>
            <a:r>
              <a:rPr lang="en-US" baseline="0" dirty="0" smtClean="0"/>
              <a:t> of a high-priority enemy is the generator from Gauntlet. It doesn’t matter how many ghosts you kill, if you don’t kill the bone piles first, they’ll keep spawning more ghosts.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118</a:t>
            </a:fld>
            <a:endParaRPr lang="en-US">
              <a:solidFill>
                <a:srgbClr val="000000"/>
              </a:solidFill>
            </a:endParaRPr>
          </a:p>
        </p:txBody>
      </p:sp>
    </p:spTree>
    <p:extLst>
      <p:ext uri="{BB962C8B-B14F-4D97-AF65-F5344CB8AC3E}">
        <p14:creationId xmlns:p14="http://schemas.microsoft.com/office/powerpoint/2010/main" val="62585069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UFO from Space Invaders is an interesting case. You prioritize it not because it’s threatening, but because it’s worth a bunch of points and only on screen for a short time. </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119</a:t>
            </a:fld>
            <a:endParaRPr lang="en-US">
              <a:solidFill>
                <a:srgbClr val="000000"/>
              </a:solidFill>
            </a:endParaRPr>
          </a:p>
        </p:txBody>
      </p:sp>
    </p:spTree>
    <p:extLst>
      <p:ext uri="{BB962C8B-B14F-4D97-AF65-F5344CB8AC3E}">
        <p14:creationId xmlns:p14="http://schemas.microsoft.com/office/powerpoint/2010/main" val="340184923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Let’s think about</a:t>
            </a:r>
            <a:r>
              <a:rPr lang="en-US" baseline="0" dirty="0" smtClean="0"/>
              <a:t> priority some more. Suppose we have a group of basic grunts.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120</a:t>
            </a:fld>
            <a:endParaRPr lang="en-US">
              <a:solidFill>
                <a:srgbClr val="000000"/>
              </a:solidFill>
            </a:endParaRPr>
          </a:p>
        </p:txBody>
      </p:sp>
    </p:spTree>
    <p:extLst>
      <p:ext uri="{BB962C8B-B14F-4D97-AF65-F5344CB8AC3E}">
        <p14:creationId xmlns:p14="http://schemas.microsoft.com/office/powerpoint/2010/main" val="284847111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 let’s add a healer to that group. If</a:t>
            </a:r>
            <a:r>
              <a:rPr lang="en-US" baseline="0" dirty="0" smtClean="0"/>
              <a:t> we try killing the grunts first, it’ll take a long time cause the healer will keep </a:t>
            </a:r>
            <a:r>
              <a:rPr lang="en-US" baseline="0" dirty="0" err="1" smtClean="0"/>
              <a:t>em</a:t>
            </a:r>
            <a:r>
              <a:rPr lang="en-US" baseline="0" dirty="0" smtClean="0"/>
              <a:t> healed.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121</a:t>
            </a:fld>
            <a:endParaRPr lang="en-US">
              <a:solidFill>
                <a:srgbClr val="000000"/>
              </a:solidFill>
            </a:endParaRPr>
          </a:p>
        </p:txBody>
      </p:sp>
    </p:spTree>
    <p:extLst>
      <p:ext uri="{BB962C8B-B14F-4D97-AF65-F5344CB8AC3E}">
        <p14:creationId xmlns:p14="http://schemas.microsoft.com/office/powerpoint/2010/main" val="147637899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 the correct play is to focus on killing the healer first, and then take care of the grunts after the healer’s been dealt with.</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122</a:t>
            </a:fld>
            <a:endParaRPr lang="en-US">
              <a:solidFill>
                <a:srgbClr val="000000"/>
              </a:solidFill>
            </a:endParaRPr>
          </a:p>
        </p:txBody>
      </p:sp>
    </p:spTree>
    <p:extLst>
      <p:ext uri="{BB962C8B-B14F-4D97-AF65-F5344CB8AC3E}">
        <p14:creationId xmlns:p14="http://schemas.microsoft.com/office/powerpoint/2010/main" val="39973542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But what about this?</a:t>
            </a:r>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123</a:t>
            </a:fld>
            <a:endParaRPr lang="en-US">
              <a:solidFill>
                <a:srgbClr val="000000"/>
              </a:solidFill>
            </a:endParaRPr>
          </a:p>
        </p:txBody>
      </p:sp>
    </p:spTree>
    <p:extLst>
      <p:ext uri="{BB962C8B-B14F-4D97-AF65-F5344CB8AC3E}">
        <p14:creationId xmlns:p14="http://schemas.microsoft.com/office/powerpoint/2010/main" val="4128140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p:spPr>
        <p:txBody>
          <a:bodyPr/>
          <a:lstStyle/>
          <a:p>
            <a:r>
              <a:rPr lang="en-US" baseline="0" dirty="0" smtClean="0"/>
              <a:t>So last year we held the first edition of this session</a:t>
            </a:r>
          </a:p>
          <a:p>
            <a:endParaRPr lang="en-US" baseline="0" dirty="0" smtClean="0"/>
          </a:p>
          <a:p>
            <a:r>
              <a:rPr lang="en-US" baseline="0" dirty="0" smtClean="0"/>
              <a:t>We invited 5 accomplished designers to share one of the “rules” they work with and go into detail about it for 10 minutes.</a:t>
            </a:r>
          </a:p>
          <a:p>
            <a:endParaRPr lang="en-US" baseline="0" dirty="0" smtClean="0"/>
          </a:p>
          <a:p>
            <a:r>
              <a:rPr lang="en-US" baseline="0" dirty="0" smtClean="0"/>
              <a:t>Last year’s talk is up free on the </a:t>
            </a:r>
            <a:r>
              <a:rPr lang="en-US" baseline="0" dirty="0" err="1" smtClean="0"/>
              <a:t>GDC</a:t>
            </a:r>
            <a:r>
              <a:rPr lang="en-US" baseline="0" dirty="0" smtClean="0"/>
              <a:t> Vault, I encourage you to go see it!    </a:t>
            </a:r>
          </a:p>
          <a:p>
            <a:endParaRPr lang="en-US" baseline="0" dirty="0" smtClean="0"/>
          </a:p>
          <a:p>
            <a:r>
              <a:rPr lang="en-US" baseline="0" dirty="0" smtClean="0"/>
              <a:t>That session went well, and I thought, hey, we should do this again, and here we are.  So I recruited five new designers who I thought did great work and could talk about one of the rules behind that good work.  </a:t>
            </a:r>
            <a:endParaRPr lang="en-US" dirty="0" smtClean="0"/>
          </a:p>
          <a:p>
            <a:endParaRPr lang="en-US" baseline="0" dirty="0" smtClean="0"/>
          </a:p>
        </p:txBody>
      </p:sp>
    </p:spTree>
    <p:extLst>
      <p:ext uri="{BB962C8B-B14F-4D97-AF65-F5344CB8AC3E}">
        <p14:creationId xmlns:p14="http://schemas.microsoft.com/office/powerpoint/2010/main" val="41983377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Let’s *instead*</a:t>
            </a:r>
            <a:r>
              <a:rPr lang="en-US" baseline="0" dirty="0" smtClean="0"/>
              <a:t> </a:t>
            </a:r>
            <a:r>
              <a:rPr lang="en-US" dirty="0" smtClean="0"/>
              <a:t>add a high</a:t>
            </a:r>
            <a:r>
              <a:rPr lang="en-US" baseline="0" dirty="0" smtClean="0"/>
              <a:t> damage </a:t>
            </a:r>
            <a:r>
              <a:rPr lang="en-US" dirty="0" smtClean="0"/>
              <a:t>archer to the group..</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124</a:t>
            </a:fld>
            <a:endParaRPr lang="en-US">
              <a:solidFill>
                <a:srgbClr val="000000"/>
              </a:solidFill>
            </a:endParaRPr>
          </a:p>
        </p:txBody>
      </p:sp>
    </p:spTree>
    <p:extLst>
      <p:ext uri="{BB962C8B-B14F-4D97-AF65-F5344CB8AC3E}">
        <p14:creationId xmlns:p14="http://schemas.microsoft.com/office/powerpoint/2010/main" val="280360298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this case, the *archer* becomes our</a:t>
            </a:r>
            <a:r>
              <a:rPr lang="en-US" baseline="0" dirty="0" smtClean="0"/>
              <a:t> number one priority because it’s the more threatening unit. </a:t>
            </a:r>
            <a:r>
              <a:rPr lang="en-US" dirty="0" smtClean="0"/>
              <a:t>Again, it makes more sense to prioritize killing the archer over the grunts. Now,</a:t>
            </a:r>
            <a:r>
              <a:rPr lang="en-US" baseline="0" dirty="0" smtClean="0"/>
              <a:t> as long as our weird hypothetical game only presented you units in these two formations of..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125</a:t>
            </a:fld>
            <a:endParaRPr lang="en-US">
              <a:solidFill>
                <a:srgbClr val="000000"/>
              </a:solidFill>
            </a:endParaRPr>
          </a:p>
        </p:txBody>
      </p:sp>
    </p:spTree>
    <p:extLst>
      <p:ext uri="{BB962C8B-B14F-4D97-AF65-F5344CB8AC3E}">
        <p14:creationId xmlns:p14="http://schemas.microsoft.com/office/powerpoint/2010/main" val="276815385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Healers and grunts..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126</a:t>
            </a:fld>
            <a:endParaRPr lang="en-US">
              <a:solidFill>
                <a:srgbClr val="000000"/>
              </a:solidFill>
            </a:endParaRPr>
          </a:p>
        </p:txBody>
      </p:sp>
    </p:spTree>
    <p:extLst>
      <p:ext uri="{BB962C8B-B14F-4D97-AF65-F5344CB8AC3E}">
        <p14:creationId xmlns:p14="http://schemas.microsoft.com/office/powerpoint/2010/main" val="75874996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and Archers</a:t>
            </a:r>
            <a:r>
              <a:rPr lang="en-US" baseline="0" dirty="0" smtClean="0"/>
              <a:t> and grunts..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127</a:t>
            </a:fld>
            <a:endParaRPr lang="en-US">
              <a:solidFill>
                <a:srgbClr val="000000"/>
              </a:solidFill>
            </a:endParaRPr>
          </a:p>
        </p:txBody>
      </p:sp>
    </p:spTree>
    <p:extLst>
      <p:ext uri="{BB962C8B-B14F-4D97-AF65-F5344CB8AC3E}">
        <p14:creationId xmlns:p14="http://schemas.microsoft.com/office/powerpoint/2010/main" val="384916884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healer and archer would be seen as exactly the same unit in terms of priority, even though they perform vastly different roles. Just something to keep in mind.</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128</a:t>
            </a:fld>
            <a:endParaRPr lang="en-US">
              <a:solidFill>
                <a:srgbClr val="000000"/>
              </a:solidFill>
            </a:endParaRPr>
          </a:p>
        </p:txBody>
      </p:sp>
    </p:spTree>
    <p:extLst>
      <p:ext uri="{BB962C8B-B14F-4D97-AF65-F5344CB8AC3E}">
        <p14:creationId xmlns:p14="http://schemas.microsoft.com/office/powerpoint/2010/main" val="213327860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Fact is, a lot of enemies we design tend to fall into this high priority, “Deal with me first” category</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129</a:t>
            </a:fld>
            <a:endParaRPr lang="en-US">
              <a:solidFill>
                <a:srgbClr val="000000"/>
              </a:solidFill>
            </a:endParaRPr>
          </a:p>
        </p:txBody>
      </p:sp>
    </p:spTree>
    <p:extLst>
      <p:ext uri="{BB962C8B-B14F-4D97-AF65-F5344CB8AC3E}">
        <p14:creationId xmlns:p14="http://schemas.microsoft.com/office/powerpoint/2010/main" val="258094557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That’s why</a:t>
            </a:r>
            <a:r>
              <a:rPr lang="en-US" baseline="0" dirty="0" smtClean="0"/>
              <a:t> it’s good to explore the other end of the spectrum </a:t>
            </a:r>
            <a:r>
              <a:rPr lang="en-US" dirty="0" smtClean="0"/>
              <a:t>and design</a:t>
            </a:r>
            <a:r>
              <a:rPr lang="en-US" baseline="0" dirty="0" smtClean="0"/>
              <a:t> enemies that are best dealt with last. Both of these guys get mad and become more deadly after you damage </a:t>
            </a:r>
            <a:r>
              <a:rPr lang="en-US" baseline="0" dirty="0" err="1" smtClean="0"/>
              <a:t>em</a:t>
            </a:r>
            <a:r>
              <a:rPr lang="en-US" baseline="0" dirty="0" smtClean="0"/>
              <a:t>, so it’s best to ignore </a:t>
            </a:r>
            <a:r>
              <a:rPr lang="en-US" baseline="0" dirty="0" err="1" smtClean="0"/>
              <a:t>em</a:t>
            </a:r>
            <a:r>
              <a:rPr lang="en-US" baseline="0" dirty="0" smtClean="0"/>
              <a:t> if you have other enemies to deal with.</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130</a:t>
            </a:fld>
            <a:endParaRPr lang="en-US">
              <a:solidFill>
                <a:srgbClr val="000000"/>
              </a:solidFill>
            </a:endParaRPr>
          </a:p>
        </p:txBody>
      </p:sp>
    </p:spTree>
    <p:extLst>
      <p:ext uri="{BB962C8B-B14F-4D97-AF65-F5344CB8AC3E}">
        <p14:creationId xmlns:p14="http://schemas.microsoft.com/office/powerpoint/2010/main" val="87484888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Enemies that have lots of </a:t>
            </a:r>
            <a:r>
              <a:rPr lang="en-US" baseline="0" dirty="0" err="1" smtClean="0"/>
              <a:t>hp</a:t>
            </a:r>
            <a:r>
              <a:rPr lang="en-US" baseline="0" dirty="0" smtClean="0"/>
              <a:t> but do low amounts of damage also fit into this “Deal with me last” category.</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131</a:t>
            </a:fld>
            <a:endParaRPr lang="en-US">
              <a:solidFill>
                <a:srgbClr val="000000"/>
              </a:solidFill>
            </a:endParaRPr>
          </a:p>
        </p:txBody>
      </p:sp>
    </p:spTree>
    <p:extLst>
      <p:ext uri="{BB962C8B-B14F-4D97-AF65-F5344CB8AC3E}">
        <p14:creationId xmlns:p14="http://schemas.microsoft.com/office/powerpoint/2010/main" val="111795208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Another attribute we can consider is timing. It</a:t>
            </a:r>
            <a:r>
              <a:rPr lang="en-US" baseline="0" dirty="0" smtClean="0"/>
              <a:t> often involves having an enemy that’s more dangerous during certain times, or likewise more vulnerable during certain times.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 prime example</a:t>
            </a:r>
            <a:r>
              <a:rPr lang="en-US" baseline="0" dirty="0" smtClean="0"/>
              <a:t> of this is the Piranha Plant from Super Mario. It’s safe to pass while it’s retracted into the pipe, but dangerous otherwise. </a:t>
            </a:r>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132</a:t>
            </a:fld>
            <a:endParaRPr lang="en-US">
              <a:solidFill>
                <a:srgbClr val="000000"/>
              </a:solidFill>
            </a:endParaRPr>
          </a:p>
        </p:txBody>
      </p:sp>
    </p:spTree>
    <p:extLst>
      <p:ext uri="{BB962C8B-B14F-4D97-AF65-F5344CB8AC3E}">
        <p14:creationId xmlns:p14="http://schemas.microsoft.com/office/powerpoint/2010/main" val="164441407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a:t>
            </a:r>
            <a:r>
              <a:rPr lang="en-US" baseline="0" dirty="0" smtClean="0"/>
              <a:t> lava bubble is another bad guy from Super Mario that hops in and out of the lava and requires timing to avoid.</a:t>
            </a:r>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133</a:t>
            </a:fld>
            <a:endParaRPr lang="en-US">
              <a:solidFill>
                <a:srgbClr val="000000"/>
              </a:solidFill>
            </a:endParaRPr>
          </a:p>
        </p:txBody>
      </p:sp>
    </p:spTree>
    <p:extLst>
      <p:ext uri="{BB962C8B-B14F-4D97-AF65-F5344CB8AC3E}">
        <p14:creationId xmlns:p14="http://schemas.microsoft.com/office/powerpoint/2010/main" val="1386642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And as I said last year, game design rules are personal, not universal.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Just because you hear a rule here today doesn’t mean it is the final word on a subject.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 find the rules we get out of this session fascinating because of what they tell us about their creators.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15</a:t>
            </a:fld>
            <a:endParaRPr lang="en-US">
              <a:solidFill>
                <a:srgbClr val="000000"/>
              </a:solidFill>
            </a:endParaRPr>
          </a:p>
        </p:txBody>
      </p:sp>
    </p:spTree>
    <p:extLst>
      <p:ext uri="{BB962C8B-B14F-4D97-AF65-F5344CB8AC3E}">
        <p14:creationId xmlns:p14="http://schemas.microsoft.com/office/powerpoint/2010/main" val="227983835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If we’re observant</a:t>
            </a:r>
            <a:r>
              <a:rPr lang="en-US" baseline="0" dirty="0" smtClean="0"/>
              <a:t> and we </a:t>
            </a:r>
            <a:r>
              <a:rPr lang="en-US" dirty="0" smtClean="0"/>
              <a:t>use Player Brain-O-Vision,</a:t>
            </a:r>
            <a:r>
              <a:rPr lang="en-US" baseline="0" dirty="0" smtClean="0"/>
              <a:t> we might discover some similarities between these two units. I initially didn’t think of these as being very similar, but in researching this talk I realized they’re both timing-based enemies with up-and-down movement. The only differences are the lava bubble is immune to Mario’s fireball, and only found in lava. If this were our own game, it would then be up to us to decide if these small differences were enough.</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134</a:t>
            </a:fld>
            <a:endParaRPr lang="en-US">
              <a:solidFill>
                <a:srgbClr val="000000"/>
              </a:solidFill>
            </a:endParaRPr>
          </a:p>
        </p:txBody>
      </p:sp>
    </p:spTree>
    <p:extLst>
      <p:ext uri="{BB962C8B-B14F-4D97-AF65-F5344CB8AC3E}">
        <p14:creationId xmlns:p14="http://schemas.microsoft.com/office/powerpoint/2010/main" val="185884256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On to the</a:t>
            </a:r>
            <a:r>
              <a:rPr lang="en-US" baseline="0" dirty="0" smtClean="0"/>
              <a:t> next attribute. </a:t>
            </a:r>
            <a:r>
              <a:rPr lang="en-US" dirty="0" smtClean="0"/>
              <a:t>When most of the</a:t>
            </a:r>
            <a:r>
              <a:rPr lang="en-US" baseline="0" dirty="0" smtClean="0"/>
              <a:t> enemies in your game do close-ranged attacks, you can shake things up by offering some enemies that are long-ranged.</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catapult zombie and hammer brothers are examples</a:t>
            </a:r>
            <a:r>
              <a:rPr lang="en-US" baseline="0" dirty="0" smtClean="0"/>
              <a:t> of long-ranged enemies in games where most of the enemies are close-ranged.</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135</a:t>
            </a:fld>
            <a:endParaRPr lang="en-US">
              <a:solidFill>
                <a:srgbClr val="000000"/>
              </a:solidFill>
            </a:endParaRPr>
          </a:p>
        </p:txBody>
      </p:sp>
    </p:spTree>
    <p:extLst>
      <p:ext uri="{BB962C8B-B14F-4D97-AF65-F5344CB8AC3E}">
        <p14:creationId xmlns:p14="http://schemas.microsoft.com/office/powerpoint/2010/main" val="327536512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Likewise, if most</a:t>
            </a:r>
            <a:r>
              <a:rPr lang="en-US" baseline="0" dirty="0" smtClean="0"/>
              <a:t> enemies in your game are long-ranged, consider throwing in a close ranged enemy just to liven things up. A lot of these attributes come down to.. being observant of what happens often in your game.. and designing things to disrupt that.</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136</a:t>
            </a:fld>
            <a:endParaRPr lang="en-US">
              <a:solidFill>
                <a:srgbClr val="000000"/>
              </a:solidFill>
            </a:endParaRPr>
          </a:p>
        </p:txBody>
      </p:sp>
    </p:spTree>
    <p:extLst>
      <p:ext uri="{BB962C8B-B14F-4D97-AF65-F5344CB8AC3E}">
        <p14:creationId xmlns:p14="http://schemas.microsoft.com/office/powerpoint/2010/main" val="219535470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Which brings us</a:t>
            </a:r>
            <a:r>
              <a:rPr lang="en-US" baseline="0" dirty="0" smtClean="0"/>
              <a:t> to our next attribute. A good way of coming up with new enemies.. is to think about what actions the player does most often in your game, then come up with an enemy that counters that action to shake things up.</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137</a:t>
            </a:fld>
            <a:endParaRPr lang="en-US">
              <a:solidFill>
                <a:srgbClr val="000000"/>
              </a:solidFill>
            </a:endParaRPr>
          </a:p>
        </p:txBody>
      </p:sp>
    </p:spTree>
    <p:extLst>
      <p:ext uri="{BB962C8B-B14F-4D97-AF65-F5344CB8AC3E}">
        <p14:creationId xmlns:p14="http://schemas.microsoft.com/office/powerpoint/2010/main" val="307056424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Super</a:t>
            </a:r>
            <a:r>
              <a:rPr lang="en-US" baseline="0" dirty="0" smtClean="0"/>
              <a:t> Mario</a:t>
            </a:r>
            <a:r>
              <a:rPr lang="en-US" dirty="0" smtClean="0"/>
              <a:t>, the most common action used</a:t>
            </a:r>
            <a:r>
              <a:rPr lang="en-US" baseline="0" dirty="0" smtClean="0"/>
              <a:t> </a:t>
            </a:r>
            <a:r>
              <a:rPr lang="en-US" dirty="0" smtClean="0"/>
              <a:t>to defeat</a:t>
            </a:r>
            <a:r>
              <a:rPr lang="en-US" baseline="0" dirty="0" smtClean="0"/>
              <a:t> enemies is to stomp on </a:t>
            </a:r>
            <a:r>
              <a:rPr lang="en-US" baseline="0" dirty="0" err="1" smtClean="0"/>
              <a:t>em</a:t>
            </a:r>
            <a:r>
              <a:rPr lang="en-US" baseline="0" dirty="0" smtClean="0"/>
              <a:t>. So halfway through the game, the Spiny enemy is introduced, which you obviously can’t stomp on. Along the same lines, the buzzy beetle is immune to fireballs, another common action of Mario’s. Both enemies do their job of keeping Mario on his toes and not letting him perform just the same actions over and over.</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138</a:t>
            </a:fld>
            <a:endParaRPr lang="en-US">
              <a:solidFill>
                <a:srgbClr val="000000"/>
              </a:solidFill>
            </a:endParaRPr>
          </a:p>
        </p:txBody>
      </p:sp>
    </p:spTree>
    <p:extLst>
      <p:ext uri="{BB962C8B-B14F-4D97-AF65-F5344CB8AC3E}">
        <p14:creationId xmlns:p14="http://schemas.microsoft.com/office/powerpoint/2010/main" val="396286451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Plants vs Zombies</a:t>
            </a:r>
            <a:r>
              <a:rPr lang="en-US" baseline="0" dirty="0" smtClean="0"/>
              <a:t>, I had the early issue of Wall-nuts being really good, and noticed players falling into a rut of using wall-nuts to solve everything. So I designed these Pole-Vaulting zombies that would leap over the first plant they ran into, thus making wall-nuts a little less universally good and mixing things up for the player.</a:t>
            </a:r>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139</a:t>
            </a:fld>
            <a:endParaRPr lang="en-US">
              <a:solidFill>
                <a:srgbClr val="000000"/>
              </a:solidFill>
            </a:endParaRPr>
          </a:p>
        </p:txBody>
      </p:sp>
    </p:spTree>
    <p:extLst>
      <p:ext uri="{BB962C8B-B14F-4D97-AF65-F5344CB8AC3E}">
        <p14:creationId xmlns:p14="http://schemas.microsoft.com/office/powerpoint/2010/main" val="193200413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 good exercise</a:t>
            </a:r>
            <a:r>
              <a:rPr lang="en-US" baseline="0" dirty="0" smtClean="0"/>
              <a:t> is to think about what your players do often, then come up with ways for your enemies to disrupt that.</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140</a:t>
            </a:fld>
            <a:endParaRPr lang="en-US">
              <a:solidFill>
                <a:srgbClr val="000000"/>
              </a:solidFill>
            </a:endParaRPr>
          </a:p>
        </p:txBody>
      </p:sp>
    </p:spTree>
    <p:extLst>
      <p:ext uri="{BB962C8B-B14F-4D97-AF65-F5344CB8AC3E}">
        <p14:creationId xmlns:p14="http://schemas.microsoft.com/office/powerpoint/2010/main" val="371807905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For</a:t>
            </a:r>
            <a:r>
              <a:rPr lang="en-US" baseline="0" dirty="0" smtClean="0"/>
              <a:t> example if you notice in your game your players are just constantly spamming AOE attacks, you could design a unit that counters AOE. These eggs, when damaged,</a:t>
            </a:r>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141</a:t>
            </a:fld>
            <a:endParaRPr lang="en-US">
              <a:solidFill>
                <a:srgbClr val="000000"/>
              </a:solidFill>
            </a:endParaRPr>
          </a:p>
        </p:txBody>
      </p:sp>
    </p:spTree>
    <p:extLst>
      <p:ext uri="{BB962C8B-B14F-4D97-AF65-F5344CB8AC3E}">
        <p14:creationId xmlns:p14="http://schemas.microsoft.com/office/powerpoint/2010/main" val="115460342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release extremely powerful demons, punishing the player who just goes around AOE attacking everything willy-nilly. Unleashing all the demons at once is a bad move as the demons become too overwhelming for the player to deal with.</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142</a:t>
            </a:fld>
            <a:endParaRPr lang="en-US">
              <a:solidFill>
                <a:srgbClr val="000000"/>
              </a:solidFill>
            </a:endParaRPr>
          </a:p>
        </p:txBody>
      </p:sp>
    </p:spTree>
    <p:extLst>
      <p:ext uri="{BB962C8B-B14F-4D97-AF65-F5344CB8AC3E}">
        <p14:creationId xmlns:p14="http://schemas.microsoft.com/office/powerpoint/2010/main" val="221920038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Instead, the correct play is to break the eggs one at a time, dealing with each demon individually before breaking the next egg. With this one enemy type, we’ve added a nice beat to our game where players play more carefully for a bit, and then they go back to constantly spamming AOE.</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143</a:t>
            </a:fld>
            <a:endParaRPr lang="en-US">
              <a:solidFill>
                <a:srgbClr val="000000"/>
              </a:solidFill>
            </a:endParaRPr>
          </a:p>
        </p:txBody>
      </p:sp>
    </p:spTree>
    <p:extLst>
      <p:ext uri="{BB962C8B-B14F-4D97-AF65-F5344CB8AC3E}">
        <p14:creationId xmlns:p14="http://schemas.microsoft.com/office/powerpoint/2010/main" val="3766821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to know what rules the developers</a:t>
            </a:r>
            <a:r>
              <a:rPr lang="en-US" baseline="0" dirty="0" smtClean="0"/>
              <a:t> behind some of these fantastic games had going in their mind when they made them</a:t>
            </a:r>
          </a:p>
          <a:p>
            <a:endParaRPr lang="en-US" baseline="0" dirty="0" smtClean="0"/>
          </a:p>
          <a:p>
            <a:r>
              <a:rPr lang="en-US" baseline="0" dirty="0" smtClean="0"/>
              <a:t>Not so that I can copy them, but so that I can think of what my own versions of these rules may be.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16</a:t>
            </a:fld>
            <a:endParaRPr lang="en-US"/>
          </a:p>
        </p:txBody>
      </p:sp>
    </p:spTree>
    <p:extLst>
      <p:ext uri="{BB962C8B-B14F-4D97-AF65-F5344CB8AC3E}">
        <p14:creationId xmlns:p14="http://schemas.microsoft.com/office/powerpoint/2010/main" val="16353891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a:t>
            </a:r>
            <a:r>
              <a:rPr lang="en-US" dirty="0" err="1" smtClean="0"/>
              <a:t>PvZ</a:t>
            </a:r>
            <a:r>
              <a:rPr lang="en-US" dirty="0" smtClean="0"/>
              <a:t>, I knew players had</a:t>
            </a:r>
            <a:r>
              <a:rPr lang="en-US" baseline="0" dirty="0" smtClean="0"/>
              <a:t> gotten used to zombies coming in from the right side of the screen,</a:t>
            </a:r>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144</a:t>
            </a:fld>
            <a:endParaRPr lang="en-US">
              <a:solidFill>
                <a:srgbClr val="000000"/>
              </a:solidFill>
            </a:endParaRPr>
          </a:p>
        </p:txBody>
      </p:sp>
    </p:spTree>
    <p:extLst>
      <p:ext uri="{BB962C8B-B14F-4D97-AF65-F5344CB8AC3E}">
        <p14:creationId xmlns:p14="http://schemas.microsoft.com/office/powerpoint/2010/main" val="116075173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 I threw </a:t>
            </a:r>
            <a:r>
              <a:rPr lang="en-US" dirty="0" err="1" smtClean="0"/>
              <a:t>em</a:t>
            </a:r>
            <a:r>
              <a:rPr lang="en-US" dirty="0" smtClean="0"/>
              <a:t> a curveball </a:t>
            </a:r>
            <a:r>
              <a:rPr lang="en-US" baseline="0" dirty="0" smtClean="0"/>
              <a:t>and introduced the Digger Zombie, which surprise-attacks your plants from the left!</a:t>
            </a:r>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145</a:t>
            </a:fld>
            <a:endParaRPr lang="en-US">
              <a:solidFill>
                <a:srgbClr val="000000"/>
              </a:solidFill>
            </a:endParaRPr>
          </a:p>
        </p:txBody>
      </p:sp>
    </p:spTree>
    <p:extLst>
      <p:ext uri="{BB962C8B-B14F-4D97-AF65-F5344CB8AC3E}">
        <p14:creationId xmlns:p14="http://schemas.microsoft.com/office/powerpoint/2010/main" val="349484968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On the flip side,</a:t>
            </a:r>
            <a:r>
              <a:rPr lang="en-US" baseline="0" dirty="0" smtClean="0"/>
              <a:t> we can also design enemies by giving </a:t>
            </a:r>
            <a:r>
              <a:rPr lang="en-US" baseline="0" dirty="0" err="1" smtClean="0"/>
              <a:t>em</a:t>
            </a:r>
            <a:r>
              <a:rPr lang="en-US" baseline="0" dirty="0" smtClean="0"/>
              <a:t> a weakness, then offering a power to the player that exploits that weakness</a:t>
            </a:r>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146</a:t>
            </a:fld>
            <a:endParaRPr lang="en-US">
              <a:solidFill>
                <a:srgbClr val="000000"/>
              </a:solidFill>
            </a:endParaRPr>
          </a:p>
        </p:txBody>
      </p:sp>
    </p:spTree>
    <p:extLst>
      <p:ext uri="{BB962C8B-B14F-4D97-AF65-F5344CB8AC3E}">
        <p14:creationId xmlns:p14="http://schemas.microsoft.com/office/powerpoint/2010/main" val="332970718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It</a:t>
            </a:r>
            <a:r>
              <a:rPr lang="en-US" baseline="0" dirty="0" smtClean="0"/>
              <a:t> often feels satisfying to face down an enemy that’s tough to deal with initially, but then you’re given a power that helps you defeat it with ease.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147</a:t>
            </a:fld>
            <a:endParaRPr lang="en-US">
              <a:solidFill>
                <a:srgbClr val="000000"/>
              </a:solidFill>
            </a:endParaRPr>
          </a:p>
        </p:txBody>
      </p:sp>
    </p:spTree>
    <p:extLst>
      <p:ext uri="{BB962C8B-B14F-4D97-AF65-F5344CB8AC3E}">
        <p14:creationId xmlns:p14="http://schemas.microsoft.com/office/powerpoint/2010/main" val="222948439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Finally, we have the</a:t>
            </a:r>
            <a:r>
              <a:rPr lang="en-US" baseline="0" dirty="0" smtClean="0"/>
              <a:t> attribute of player attention</a:t>
            </a:r>
            <a:r>
              <a:rPr lang="en-US" dirty="0" smtClean="0"/>
              <a:t>, which</a:t>
            </a:r>
            <a:r>
              <a:rPr lang="en-US" baseline="0" dirty="0" smtClean="0"/>
              <a:t> mostly comes in the form of telegraphed attacks. This involves designing enemies whose attacks deal a ton of damage if not avoided, but give you ample warning.. so you have the opportunity to avoid them. How they function in groups of enemies is to demand your attention for some amount of time.</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 example</a:t>
            </a:r>
            <a:r>
              <a:rPr lang="en-US" baseline="0" dirty="0" smtClean="0"/>
              <a:t> of this is from Super Mario 3, where this sledge brother will jump up into the air, forecasting a ground slam. If you’re still on the ground when they slam into it, you’ll be stunned for some time. This forces you to pay attention and react by jumping.</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148</a:t>
            </a:fld>
            <a:endParaRPr lang="en-US">
              <a:solidFill>
                <a:srgbClr val="000000"/>
              </a:solidFill>
            </a:endParaRPr>
          </a:p>
        </p:txBody>
      </p:sp>
    </p:spTree>
    <p:extLst>
      <p:ext uri="{BB962C8B-B14F-4D97-AF65-F5344CB8AC3E}">
        <p14:creationId xmlns:p14="http://schemas.microsoft.com/office/powerpoint/2010/main" val="410349076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Ok, to sum things up, here’s an</a:t>
            </a:r>
            <a:r>
              <a:rPr lang="en-US" baseline="0" dirty="0" smtClean="0"/>
              <a:t> effective way to make your enemies *actually* different.</a:t>
            </a:r>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149</a:t>
            </a:fld>
            <a:endParaRPr lang="en-US">
              <a:solidFill>
                <a:srgbClr val="000000"/>
              </a:solidFill>
            </a:endParaRPr>
          </a:p>
        </p:txBody>
      </p:sp>
    </p:spTree>
    <p:extLst>
      <p:ext uri="{BB962C8B-B14F-4D97-AF65-F5344CB8AC3E}">
        <p14:creationId xmlns:p14="http://schemas.microsoft.com/office/powerpoint/2010/main" val="214919199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First, try to design each new enemy with an Attribute of Differentiation in mind.</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150</a:t>
            </a:fld>
            <a:endParaRPr lang="en-US">
              <a:solidFill>
                <a:srgbClr val="000000"/>
              </a:solidFill>
            </a:endParaRPr>
          </a:p>
        </p:txBody>
      </p:sp>
    </p:spTree>
    <p:extLst>
      <p:ext uri="{BB962C8B-B14F-4D97-AF65-F5344CB8AC3E}">
        <p14:creationId xmlns:p14="http://schemas.microsoft.com/office/powerpoint/2010/main" val="224372384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I’ve given you some examples of attributes you can explore.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151</a:t>
            </a:fld>
            <a:endParaRPr lang="en-US">
              <a:solidFill>
                <a:srgbClr val="000000"/>
              </a:solidFill>
            </a:endParaRPr>
          </a:p>
        </p:txBody>
      </p:sp>
    </p:spTree>
    <p:extLst>
      <p:ext uri="{BB962C8B-B14F-4D97-AF65-F5344CB8AC3E}">
        <p14:creationId xmlns:p14="http://schemas.microsoft.com/office/powerpoint/2010/main" val="142618042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Once you’ve done that, pass the enemy through Player Brain-O-Vision.. to see if </a:t>
            </a:r>
            <a:r>
              <a:rPr lang="en-US" baseline="0" smtClean="0"/>
              <a:t>it *actually* </a:t>
            </a:r>
            <a:r>
              <a:rPr lang="en-US" baseline="0" dirty="0" smtClean="0"/>
              <a:t>makes the player DO something different.</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152</a:t>
            </a:fld>
            <a:endParaRPr lang="en-US">
              <a:solidFill>
                <a:srgbClr val="000000"/>
              </a:solidFill>
            </a:endParaRPr>
          </a:p>
        </p:txBody>
      </p:sp>
    </p:spTree>
    <p:extLst>
      <p:ext uri="{BB962C8B-B14F-4D97-AF65-F5344CB8AC3E}">
        <p14:creationId xmlns:p14="http://schemas.microsoft.com/office/powerpoint/2010/main" val="25955148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Do this, and your enemies will be awesome. I’m looking forward to playing your upcoming games with truly diverse sets enemies.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153</a:t>
            </a:fld>
            <a:endParaRPr lang="en-US">
              <a:solidFill>
                <a:srgbClr val="000000"/>
              </a:solidFill>
            </a:endParaRPr>
          </a:p>
        </p:txBody>
      </p:sp>
    </p:spTree>
    <p:extLst>
      <p:ext uri="{BB962C8B-B14F-4D97-AF65-F5344CB8AC3E}">
        <p14:creationId xmlns:p14="http://schemas.microsoft.com/office/powerpoint/2010/main" val="4189426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like to think of game design rules as a deck of cards that we as designers can choose to play when the time is right.  </a:t>
            </a:r>
          </a:p>
          <a:p>
            <a:endParaRPr lang="en-US" baseline="0" dirty="0" smtClean="0"/>
          </a:p>
          <a:p>
            <a:r>
              <a:rPr lang="en-US" baseline="0" dirty="0" smtClean="0"/>
              <a:t>I’ve been working as a game designer for quite a while, so naturally I have my own deck of these rules</a:t>
            </a:r>
          </a:p>
          <a:p>
            <a:endParaRPr lang="en-US" baseline="0" dirty="0" smtClean="0"/>
          </a:p>
          <a:p>
            <a:r>
              <a:rPr lang="en-US" baseline="0" dirty="0" smtClean="0"/>
              <a:t>And sometimes I have rules specific to a project…</a:t>
            </a:r>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17</a:t>
            </a:fld>
            <a:endParaRPr lang="en-US"/>
          </a:p>
        </p:txBody>
      </p:sp>
    </p:spTree>
    <p:extLst>
      <p:ext uri="{BB962C8B-B14F-4D97-AF65-F5344CB8AC3E}">
        <p14:creationId xmlns:p14="http://schemas.microsoft.com/office/powerpoint/2010/main" val="48150204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If you </a:t>
            </a:r>
            <a:r>
              <a:rPr lang="en-US" baseline="0" dirty="0" err="1" smtClean="0"/>
              <a:t>wanna</a:t>
            </a:r>
            <a:r>
              <a:rPr lang="en-US" baseline="0" dirty="0" smtClean="0"/>
              <a:t> talk some more about this, my info’s right here. I’ll be coming out with a game later this year that has its own share of enemies that’re *actually* different. Follow me on twitter for more updates on that.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All right, thanks!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154</a:t>
            </a:fld>
            <a:endParaRPr lang="en-US">
              <a:solidFill>
                <a:srgbClr val="000000"/>
              </a:solidFill>
            </a:endParaRPr>
          </a:p>
        </p:txBody>
      </p:sp>
    </p:spTree>
    <p:extLst>
      <p:ext uri="{BB962C8B-B14F-4D97-AF65-F5344CB8AC3E}">
        <p14:creationId xmlns:p14="http://schemas.microsoft.com/office/powerpoint/2010/main" val="416508134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Thank</a:t>
            </a:r>
            <a:r>
              <a:rPr lang="en-US" baseline="0" dirty="0" smtClean="0"/>
              <a:t> you George!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 feel like right now people in the audience have cracked open their lap tops are ripping out their palette swapping code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Tree>
    <p:extLst>
      <p:ext uri="{BB962C8B-B14F-4D97-AF65-F5344CB8AC3E}">
        <p14:creationId xmlns:p14="http://schemas.microsoft.com/office/powerpoint/2010/main" val="358971976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Next up, we have Liz England!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She’s a game design veteran having worked on everything to </a:t>
            </a:r>
            <a:r>
              <a:rPr lang="en-US" dirty="0" err="1" smtClean="0"/>
              <a:t>Scribblenauts</a:t>
            </a:r>
            <a:r>
              <a:rPr lang="en-US" baseline="0" dirty="0" smtClean="0"/>
              <a:t> to Resistance to…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Sunset Overdrive – a game we both worked on but as is the case in modern development, we didn’t meet until this week</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Now, for another</a:t>
            </a:r>
            <a:r>
              <a:rPr lang="en-US" baseline="0" dirty="0" smtClean="0"/>
              <a:t> modern reality,</a:t>
            </a:r>
            <a:r>
              <a:rPr lang="en-US" dirty="0" smtClean="0"/>
              <a:t> if you’ve been doing game design</a:t>
            </a:r>
            <a:r>
              <a:rPr lang="en-US" baseline="0" dirty="0" smtClean="0"/>
              <a:t> in a big team for a while, you’ll know that no one reads your precious game design documents.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Well, good news, Liz has the solution!  </a:t>
            </a:r>
          </a:p>
        </p:txBody>
      </p:sp>
    </p:spTree>
    <p:extLst>
      <p:ext uri="{BB962C8B-B14F-4D97-AF65-F5344CB8AC3E}">
        <p14:creationId xmlns:p14="http://schemas.microsoft.com/office/powerpoint/2010/main" val="58373011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Today I'll share a trick - more like a philosophy - with you that I call "Make actionable documentation".</a:t>
            </a:r>
          </a:p>
          <a:p>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This talk is kind of specific and more advanced. It assumes you already know many of the trials and tribulations of making good design documentation. </a:t>
            </a:r>
          </a:p>
          <a:p>
            <a:endParaRPr kumimoji="1" lang="en-US" sz="1200" kern="1200" dirty="0" smtClean="0">
              <a:solidFill>
                <a:schemeClr val="tx1"/>
              </a:solidFill>
              <a:effectLst/>
              <a:latin typeface="Verdana" pitchFamily="45" charset="0"/>
            </a:endParaRPr>
          </a:p>
          <a:p>
            <a:r>
              <a:rPr kumimoji="1" lang="en-US" sz="1200" i="1" kern="1200" dirty="0" smtClean="0">
                <a:solidFill>
                  <a:schemeClr val="tx1"/>
                </a:solidFill>
                <a:effectLst/>
                <a:latin typeface="Verdana" pitchFamily="45" charset="0"/>
              </a:rPr>
              <a:t>(Will</a:t>
            </a:r>
            <a:r>
              <a:rPr kumimoji="1" lang="en-US" sz="1200" i="1" kern="1200" baseline="0" dirty="0" smtClean="0">
                <a:solidFill>
                  <a:schemeClr val="tx1"/>
                </a:solidFill>
                <a:effectLst/>
                <a:latin typeface="Verdana" pitchFamily="45" charset="0"/>
              </a:rPr>
              <a:t> replace this pic with one of GDDs around the office)</a:t>
            </a:r>
            <a:endParaRPr lang="en-US" i="1"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157</a:t>
            </a:fld>
            <a:endParaRPr lang="en-US">
              <a:solidFill>
                <a:srgbClr val="000000"/>
              </a:solidFill>
            </a:endParaRPr>
          </a:p>
        </p:txBody>
      </p:sp>
    </p:spTree>
    <p:extLst>
      <p:ext uri="{BB962C8B-B14F-4D97-AF65-F5344CB8AC3E}">
        <p14:creationId xmlns:p14="http://schemas.microsoft.com/office/powerpoint/2010/main" val="265723390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For some further reading I recommend this prior GDC talks on design docs because I'll be spending my 10 minutes on a specific subtopic.</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158</a:t>
            </a:fld>
            <a:endParaRPr lang="en-US">
              <a:solidFill>
                <a:srgbClr val="000000"/>
              </a:solidFill>
            </a:endParaRPr>
          </a:p>
        </p:txBody>
      </p:sp>
    </p:spTree>
    <p:extLst>
      <p:ext uri="{BB962C8B-B14F-4D97-AF65-F5344CB8AC3E}">
        <p14:creationId xmlns:p14="http://schemas.microsoft.com/office/powerpoint/2010/main" val="278956149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For some further reading I recommend this prior GDC talks on design docs because I'll be spending my 10 minutes on a specific subtopic.</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159</a:t>
            </a:fld>
            <a:endParaRPr lang="en-US">
              <a:solidFill>
                <a:srgbClr val="000000"/>
              </a:solidFill>
            </a:endParaRPr>
          </a:p>
        </p:txBody>
      </p:sp>
    </p:spTree>
    <p:extLst>
      <p:ext uri="{BB962C8B-B14F-4D97-AF65-F5344CB8AC3E}">
        <p14:creationId xmlns:p14="http://schemas.microsoft.com/office/powerpoint/2010/main" val="40299066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For some further reading I recommend this prior GDC talks on design docs because I'll be spending my 10 minutes on a specific subtopic.</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160</a:t>
            </a:fld>
            <a:endParaRPr lang="en-US">
              <a:solidFill>
                <a:srgbClr val="000000"/>
              </a:solidFill>
            </a:endParaRPr>
          </a:p>
        </p:txBody>
      </p:sp>
    </p:spTree>
    <p:extLst>
      <p:ext uri="{BB962C8B-B14F-4D97-AF65-F5344CB8AC3E}">
        <p14:creationId xmlns:p14="http://schemas.microsoft.com/office/powerpoint/2010/main" val="137687348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For some further reading I recommend this prior GDC talks on design docs because I'll be spending my 10 minutes on a specific subtopic.</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161</a:t>
            </a:fld>
            <a:endParaRPr lang="en-US">
              <a:solidFill>
                <a:srgbClr val="000000"/>
              </a:solidFill>
            </a:endParaRPr>
          </a:p>
        </p:txBody>
      </p:sp>
    </p:spTree>
    <p:extLst>
      <p:ext uri="{BB962C8B-B14F-4D97-AF65-F5344CB8AC3E}">
        <p14:creationId xmlns:p14="http://schemas.microsoft.com/office/powerpoint/2010/main" val="57957652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For some further reading I recommend this prior GDC talks on design docs because I'll be spending my 10 minutes on a specific subtopic.</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162</a:t>
            </a:fld>
            <a:endParaRPr lang="en-US">
              <a:solidFill>
                <a:srgbClr val="000000"/>
              </a:solidFill>
            </a:endParaRPr>
          </a:p>
        </p:txBody>
      </p:sp>
    </p:spTree>
    <p:extLst>
      <p:ext uri="{BB962C8B-B14F-4D97-AF65-F5344CB8AC3E}">
        <p14:creationId xmlns:p14="http://schemas.microsoft.com/office/powerpoint/2010/main" val="361711828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For some further reading I recommend this prior GDC talks on design docs because I'll be spending my 10 minutes on a specific subtopic.</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163</a:t>
            </a:fld>
            <a:endParaRPr lang="en-US">
              <a:solidFill>
                <a:srgbClr val="000000"/>
              </a:solidFill>
            </a:endParaRPr>
          </a:p>
        </p:txBody>
      </p:sp>
    </p:spTree>
    <p:extLst>
      <p:ext uri="{BB962C8B-B14F-4D97-AF65-F5344CB8AC3E}">
        <p14:creationId xmlns:p14="http://schemas.microsoft.com/office/powerpoint/2010/main" val="3521848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the rules I</a:t>
            </a:r>
            <a:r>
              <a:rPr lang="en-US" baseline="0" dirty="0" smtClean="0"/>
              <a:t> used on The Suffering project looked something like this.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18</a:t>
            </a:fld>
            <a:endParaRPr lang="en-US"/>
          </a:p>
        </p:txBody>
      </p:sp>
    </p:spTree>
    <p:extLst>
      <p:ext uri="{BB962C8B-B14F-4D97-AF65-F5344CB8AC3E}">
        <p14:creationId xmlns:p14="http://schemas.microsoft.com/office/powerpoint/2010/main" val="166227319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For some further reading I recommend this prior GDC talks on design docs because I'll be spending my 10 minutes on a specific subtopic.</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164</a:t>
            </a:fld>
            <a:endParaRPr lang="en-US">
              <a:solidFill>
                <a:srgbClr val="000000"/>
              </a:solidFill>
            </a:endParaRPr>
          </a:p>
        </p:txBody>
      </p:sp>
    </p:spTree>
    <p:extLst>
      <p:ext uri="{BB962C8B-B14F-4D97-AF65-F5344CB8AC3E}">
        <p14:creationId xmlns:p14="http://schemas.microsoft.com/office/powerpoint/2010/main" val="28242360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Instead of asking "what feature am I documenting?" ask yourself this: "Who is this document for?" A game can't read your documentation, it doesn't care if you document it or not. People can read it. People care. So write docs for people, not for games. If you can design a game for players, you can design documentation for readers.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165</a:t>
            </a:fld>
            <a:endParaRPr lang="en-US">
              <a:solidFill>
                <a:srgbClr val="000000"/>
              </a:solidFill>
            </a:endParaRPr>
          </a:p>
        </p:txBody>
      </p:sp>
    </p:spTree>
    <p:extLst>
      <p:ext uri="{BB962C8B-B14F-4D97-AF65-F5344CB8AC3E}">
        <p14:creationId xmlns:p14="http://schemas.microsoft.com/office/powerpoint/2010/main" val="178943476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When I talk about people I'm obviously talking about members of your team. When you spec out a system, don't make a doc for the entire team. Make a document for an artist, or for designers, or for programmers.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166</a:t>
            </a:fld>
            <a:endParaRPr lang="en-US">
              <a:solidFill>
                <a:srgbClr val="000000"/>
              </a:solidFill>
            </a:endParaRPr>
          </a:p>
        </p:txBody>
      </p:sp>
    </p:spTree>
    <p:extLst>
      <p:ext uri="{BB962C8B-B14F-4D97-AF65-F5344CB8AC3E}">
        <p14:creationId xmlns:p14="http://schemas.microsoft.com/office/powerpoint/2010/main" val="411139151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When I talk about people I'm obviously talking about members of your team. When you spec out a system, don't make a doc for the entire team. Make a document for an artist, or for designers, or for programmers.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167</a:t>
            </a:fld>
            <a:endParaRPr lang="en-US">
              <a:solidFill>
                <a:srgbClr val="000000"/>
              </a:solidFill>
            </a:endParaRPr>
          </a:p>
        </p:txBody>
      </p:sp>
    </p:spTree>
    <p:extLst>
      <p:ext uri="{BB962C8B-B14F-4D97-AF65-F5344CB8AC3E}">
        <p14:creationId xmlns:p14="http://schemas.microsoft.com/office/powerpoint/2010/main" val="298930931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I encourage you to get more specific, though. I try to write my documentation for an INDIVIDUAL as often as possible. So that means you make documentation for Adam the AI Programmer and ideally you sit down and talk to him about what he wants to see in that doc. Different people work differently, so some people want extensive use cases, others want flowcharts, and others might work best if you kind of narrate what the player is doing.</a:t>
            </a:r>
          </a:p>
          <a:p>
            <a:endParaRPr kumimoji="1" lang="en-US" sz="1200" kern="1200" dirty="0" smtClean="0">
              <a:solidFill>
                <a:schemeClr val="tx1"/>
              </a:solidFill>
              <a:effectLst/>
              <a:latin typeface="Verdana" pitchFamily="45"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The important thing here is: the needs of the reader are most important. It doesn't matter whether you detail everything out, but rather you detail what your reader needs to know.</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effectLst/>
              <a:latin typeface="Verdana" pitchFamily="45" charset="0"/>
              <a:ea typeface="ヒラギノ角ゴ Pro W3" pitchFamily="80"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b="1" kern="1200" dirty="0" smtClean="0">
                <a:solidFill>
                  <a:srgbClr val="FF0000"/>
                </a:solidFill>
                <a:effectLst/>
                <a:latin typeface="Verdana" pitchFamily="45" charset="0"/>
                <a:ea typeface="ヒラギノ角ゴ Pro W3" pitchFamily="80" charset="-128"/>
              </a:rPr>
              <a:t>SUBJECTIVELY describe the system instead of OBJECTIVELY describing it</a:t>
            </a:r>
            <a:endParaRPr lang="en-US" b="1" dirty="0" smtClean="0">
              <a:solidFill>
                <a:srgbClr val="FF0000"/>
              </a:solidFill>
              <a:effectLst/>
            </a:endParaRPr>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168</a:t>
            </a:fld>
            <a:endParaRPr lang="en-US">
              <a:solidFill>
                <a:srgbClr val="000000"/>
              </a:solidFill>
            </a:endParaRPr>
          </a:p>
        </p:txBody>
      </p:sp>
    </p:spTree>
    <p:extLst>
      <p:ext uri="{BB962C8B-B14F-4D97-AF65-F5344CB8AC3E}">
        <p14:creationId xmlns:p14="http://schemas.microsoft.com/office/powerpoint/2010/main" val="342033036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The next question I ask myself is, "What do I expect them to do with this?" Well what do you expect them to do? You expect them to read it, right? Wrong! Documentation needs to be USED somehow, not just read. It needs to serve a purpose.</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169</a:t>
            </a:fld>
            <a:endParaRPr lang="en-US">
              <a:solidFill>
                <a:srgbClr val="000000"/>
              </a:solidFill>
            </a:endParaRPr>
          </a:p>
        </p:txBody>
      </p:sp>
    </p:spTree>
    <p:extLst>
      <p:ext uri="{BB962C8B-B14F-4D97-AF65-F5344CB8AC3E}">
        <p14:creationId xmlns:p14="http://schemas.microsoft.com/office/powerpoint/2010/main" val="368066482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So my second rule is "Make documentation with a purpose".</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170</a:t>
            </a:fld>
            <a:endParaRPr lang="en-US">
              <a:solidFill>
                <a:srgbClr val="000000"/>
              </a:solidFill>
            </a:endParaRPr>
          </a:p>
        </p:txBody>
      </p:sp>
    </p:spTree>
    <p:extLst>
      <p:ext uri="{BB962C8B-B14F-4D97-AF65-F5344CB8AC3E}">
        <p14:creationId xmlns:p14="http://schemas.microsoft.com/office/powerpoint/2010/main" val="421310219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So my second rule is "Make documentation with a purpose".</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171</a:t>
            </a:fld>
            <a:endParaRPr lang="en-US">
              <a:solidFill>
                <a:srgbClr val="000000"/>
              </a:solidFill>
            </a:endParaRPr>
          </a:p>
        </p:txBody>
      </p:sp>
    </p:spTree>
    <p:extLst>
      <p:ext uri="{BB962C8B-B14F-4D97-AF65-F5344CB8AC3E}">
        <p14:creationId xmlns:p14="http://schemas.microsoft.com/office/powerpoint/2010/main" val="324704580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Game designers like to talk about verbs (I know I do) like run, jump, shoot, interact, etc. I like to try applying those </a:t>
            </a:r>
            <a:r>
              <a:rPr kumimoji="1" lang="en-US" sz="1200" b="1" kern="1200" dirty="0" smtClean="0">
                <a:solidFill>
                  <a:schemeClr val="tx1"/>
                </a:solidFill>
                <a:effectLst/>
                <a:latin typeface="Verdana" pitchFamily="45" charset="0"/>
                <a:ea typeface="ヒラギノ角ゴ Pro W3" pitchFamily="80" charset="-128"/>
                <a:cs typeface="ヒラギノ角ゴ Pro W3" pitchFamily="80" charset="-128"/>
              </a:rPr>
              <a:t>verbs to my documentation</a:t>
            </a: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 This is just identifying what action you want people to take when they read it.</a:t>
            </a:r>
            <a:endParaRPr lang="en-US" dirty="0" smtClean="0">
              <a:effectLst/>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172</a:t>
            </a:fld>
            <a:endParaRPr lang="en-US">
              <a:solidFill>
                <a:srgbClr val="000000"/>
              </a:solidFill>
            </a:endParaRPr>
          </a:p>
        </p:txBody>
      </p:sp>
    </p:spTree>
    <p:extLst>
      <p:ext uri="{BB962C8B-B14F-4D97-AF65-F5344CB8AC3E}">
        <p14:creationId xmlns:p14="http://schemas.microsoft.com/office/powerpoint/2010/main" val="14467970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Maybe you are writing a doc for someone to implement a system for you, which requires a large amount of detail. Or this doc is a blueprint that tells fellow designers how to implement something according to a set of guidelines. Maybe it's just a high level spec for a system that you need to shop around to the leads and creative director for approval. Maybe it's a big poster meant to inform the rest of the team and get everyone on the same page.</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effectLst/>
              <a:latin typeface="Verdana" pitchFamily="45"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Verdana" pitchFamily="45" charset="0"/>
              </a:rPr>
              <a:t>The important lesson here is that form will follow function.</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173</a:t>
            </a:fld>
            <a:endParaRPr lang="en-US">
              <a:solidFill>
                <a:srgbClr val="000000"/>
              </a:solidFill>
            </a:endParaRPr>
          </a:p>
        </p:txBody>
      </p:sp>
    </p:spTree>
    <p:extLst>
      <p:ext uri="{BB962C8B-B14F-4D97-AF65-F5344CB8AC3E}">
        <p14:creationId xmlns:p14="http://schemas.microsoft.com/office/powerpoint/2010/main" val="1077818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for the Church in the Darkness, a top-down action infiltration game set inside a religious </a:t>
            </a:r>
            <a:r>
              <a:rPr lang="en-US" dirty="0" smtClean="0"/>
              <a:t>cult…</a:t>
            </a:r>
          </a:p>
          <a:p>
            <a:endParaRPr lang="en-US" dirty="0" smtClean="0"/>
          </a:p>
          <a:p>
            <a:r>
              <a:rPr lang="en-US" dirty="0" smtClean="0"/>
              <a:t>Some </a:t>
            </a:r>
            <a:r>
              <a:rPr lang="en-US" dirty="0" smtClean="0"/>
              <a:t>of these rules changed, because of the game.</a:t>
            </a:r>
          </a:p>
          <a:p>
            <a:endParaRPr lang="en-US" dirty="0" smtClean="0"/>
          </a:p>
          <a:p>
            <a:r>
              <a:rPr lang="en-US" dirty="0" smtClean="0"/>
              <a:t>Some rules I realized</a:t>
            </a:r>
            <a:r>
              <a:rPr lang="en-US" baseline="0" dirty="0" smtClean="0"/>
              <a:t> were wrong and I changed them.  </a:t>
            </a:r>
          </a:p>
          <a:p>
            <a:endParaRPr lang="en-US" baseline="0" dirty="0" smtClean="0"/>
          </a:p>
          <a:p>
            <a:r>
              <a:rPr lang="en-US" dirty="0" smtClean="0"/>
              <a:t>I </a:t>
            </a:r>
            <a:r>
              <a:rPr lang="en-US" dirty="0" smtClean="0"/>
              <a:t>used to think that all games were too hard, because </a:t>
            </a:r>
            <a:r>
              <a:rPr lang="en-US" dirty="0" smtClean="0"/>
              <a:t>of a </a:t>
            </a:r>
            <a:r>
              <a:rPr lang="en-US" dirty="0" smtClean="0"/>
              <a:t>team’s necessary tendency to do that, but I</a:t>
            </a:r>
            <a:r>
              <a:rPr lang="en-US" baseline="0" dirty="0" smtClean="0"/>
              <a:t> realized you can overdo </a:t>
            </a:r>
            <a:r>
              <a:rPr lang="en-US" baseline="0" dirty="0" smtClean="0"/>
              <a:t>that – the Suffering turned out a bit too easy.  </a:t>
            </a:r>
          </a:p>
          <a:p>
            <a:endParaRPr lang="en-US" baseline="0" dirty="0" smtClean="0"/>
          </a:p>
          <a:p>
            <a:r>
              <a:rPr lang="en-US" baseline="0" dirty="0" smtClean="0"/>
              <a:t>And of course, a new project probably brings new rules with it, that I may or may not continue to use in the future.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19</a:t>
            </a:fld>
            <a:endParaRPr lang="en-US"/>
          </a:p>
        </p:txBody>
      </p:sp>
    </p:spTree>
    <p:extLst>
      <p:ext uri="{BB962C8B-B14F-4D97-AF65-F5344CB8AC3E}">
        <p14:creationId xmlns:p14="http://schemas.microsoft.com/office/powerpoint/2010/main" val="291016977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174</a:t>
            </a:fld>
            <a:endParaRPr lang="en-US">
              <a:solidFill>
                <a:srgbClr val="000000"/>
              </a:solidFill>
            </a:endParaRPr>
          </a:p>
        </p:txBody>
      </p:sp>
    </p:spTree>
    <p:extLst>
      <p:ext uri="{BB962C8B-B14F-4D97-AF65-F5344CB8AC3E}">
        <p14:creationId xmlns:p14="http://schemas.microsoft.com/office/powerpoint/2010/main" val="55022337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175</a:t>
            </a:fld>
            <a:endParaRPr lang="en-US">
              <a:solidFill>
                <a:srgbClr val="000000"/>
              </a:solidFill>
            </a:endParaRPr>
          </a:p>
        </p:txBody>
      </p:sp>
    </p:spTree>
    <p:extLst>
      <p:ext uri="{BB962C8B-B14F-4D97-AF65-F5344CB8AC3E}">
        <p14:creationId xmlns:p14="http://schemas.microsoft.com/office/powerpoint/2010/main" val="163150196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As a summary, some of the practical implications</a:t>
            </a:r>
            <a:r>
              <a:rPr lang="en-US" baseline="0" dirty="0" smtClean="0"/>
              <a:t> of writing documents for people with a purpose is: </a:t>
            </a:r>
          </a:p>
          <a:p>
            <a:endParaRPr lang="en-US" baseline="0" dirty="0" smtClean="0"/>
          </a:p>
          <a:p>
            <a:r>
              <a:rPr lang="en-US" baseline="0" dirty="0" smtClean="0"/>
              <a:t>I write docs when they are needed, and not before. I try not to anticipate what documents we’ll need.</a:t>
            </a:r>
          </a:p>
          <a:p>
            <a:endParaRPr lang="en-US" baseline="0" dirty="0" smtClean="0"/>
          </a:p>
          <a:p>
            <a:r>
              <a:rPr lang="en-US" baseline="0" dirty="0" smtClean="0"/>
              <a:t>Each doc tends to be smaller and more concise, with its own specified level of detail. That also means a single feature may have multiple documents for it with some, but not tons, of overlap.</a:t>
            </a:r>
          </a:p>
          <a:p>
            <a:endParaRPr lang="en-US" baseline="0" dirty="0" smtClean="0"/>
          </a:p>
          <a:p>
            <a:r>
              <a:rPr lang="en-US" baseline="0" dirty="0" smtClean="0"/>
              <a:t>Actionable docs require different styles of documents for different needs. I find word docs are still the most common, but least effect, way of sharing information. Don’t be afraid to use </a:t>
            </a:r>
            <a:r>
              <a:rPr lang="en-US" baseline="0" dirty="0" err="1" smtClean="0"/>
              <a:t>infographics</a:t>
            </a:r>
            <a:r>
              <a:rPr lang="en-US" baseline="0" dirty="0" smtClean="0"/>
              <a:t> or flowcharts or excel files, and keep in mind the level </a:t>
            </a:r>
            <a:r>
              <a:rPr lang="en-US" baseline="0" dirty="0" err="1" smtClean="0"/>
              <a:t>fo</a:t>
            </a:r>
            <a:r>
              <a:rPr lang="en-US" baseline="0" dirty="0" smtClean="0"/>
              <a:t> detail you actually need and don’t try to be everything for everyone.</a:t>
            </a:r>
          </a:p>
          <a:p>
            <a:endParaRPr lang="en-US" baseline="0" dirty="0" smtClean="0"/>
          </a:p>
          <a:p>
            <a:r>
              <a:rPr lang="en-US" baseline="0" dirty="0" smtClean="0"/>
              <a:t>It’s also okay to not keep docs up to date if they’ve served their purpose. Sometimes the purpose in ongoing throughout development, and other times we should be comfortable with abandoning documentation.</a:t>
            </a:r>
          </a:p>
          <a:p>
            <a:endParaRPr lang="en-US" baseline="0" dirty="0" smtClean="0"/>
          </a:p>
          <a:p>
            <a:r>
              <a:rPr lang="en-US" baseline="0" dirty="0" smtClean="0"/>
              <a:t>Lastly, ‘actionable’ documentation (and I’ll get into examples in a moment) doesn’t have to replace every document you make. It replaces about half of my documentation, and the other half still tend to follow more traditional standards.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176</a:t>
            </a:fld>
            <a:endParaRPr lang="en-US">
              <a:solidFill>
                <a:srgbClr val="000000"/>
              </a:solidFill>
            </a:endParaRPr>
          </a:p>
        </p:txBody>
      </p:sp>
    </p:spTree>
    <p:extLst>
      <p:ext uri="{BB962C8B-B14F-4D97-AF65-F5344CB8AC3E}">
        <p14:creationId xmlns:p14="http://schemas.microsoft.com/office/powerpoint/2010/main" val="103060971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As a summary, some of the practical implications</a:t>
            </a:r>
            <a:r>
              <a:rPr lang="en-US" baseline="0" dirty="0" smtClean="0"/>
              <a:t> of writing documents for people with a purpose is: </a:t>
            </a:r>
          </a:p>
          <a:p>
            <a:endParaRPr lang="en-US" baseline="0" dirty="0" smtClean="0"/>
          </a:p>
          <a:p>
            <a:r>
              <a:rPr lang="en-US" baseline="0" dirty="0" smtClean="0"/>
              <a:t>I write docs when they are needed, and not before. I try not to anticipate what documents we’ll need.</a:t>
            </a:r>
          </a:p>
          <a:p>
            <a:endParaRPr lang="en-US" baseline="0" dirty="0" smtClean="0"/>
          </a:p>
          <a:p>
            <a:r>
              <a:rPr lang="en-US" baseline="0" dirty="0" smtClean="0"/>
              <a:t>Each doc tends to be smaller and more concise, with its own specified level of detail. That also means a single feature may have multiple documents for it with some, but not tons, of overlap.</a:t>
            </a:r>
          </a:p>
          <a:p>
            <a:endParaRPr lang="en-US" baseline="0" dirty="0" smtClean="0"/>
          </a:p>
          <a:p>
            <a:r>
              <a:rPr lang="en-US" baseline="0" dirty="0" smtClean="0"/>
              <a:t>Actionable docs require different styles of documents for different needs. I find word docs are still the most common, but least effect, way of sharing information. Don’t be afraid to use </a:t>
            </a:r>
            <a:r>
              <a:rPr lang="en-US" baseline="0" dirty="0" err="1" smtClean="0"/>
              <a:t>infographics</a:t>
            </a:r>
            <a:r>
              <a:rPr lang="en-US" baseline="0" dirty="0" smtClean="0"/>
              <a:t> or flowcharts or excel files, and keep in mind the level </a:t>
            </a:r>
            <a:r>
              <a:rPr lang="en-US" baseline="0" dirty="0" err="1" smtClean="0"/>
              <a:t>fo</a:t>
            </a:r>
            <a:r>
              <a:rPr lang="en-US" baseline="0" dirty="0" smtClean="0"/>
              <a:t> detail you actually need and don’t try to be everything for everyone.</a:t>
            </a:r>
          </a:p>
          <a:p>
            <a:endParaRPr lang="en-US" baseline="0" dirty="0" smtClean="0"/>
          </a:p>
          <a:p>
            <a:r>
              <a:rPr lang="en-US" baseline="0" dirty="0" smtClean="0"/>
              <a:t>It’s also okay to not keep docs up to date if they’ve served their purpose. Sometimes the purpose in ongoing throughout development, and other times we should be comfortable with abandoning documentation.</a:t>
            </a:r>
          </a:p>
          <a:p>
            <a:endParaRPr lang="en-US" baseline="0" dirty="0" smtClean="0"/>
          </a:p>
          <a:p>
            <a:r>
              <a:rPr lang="en-US" baseline="0" dirty="0" smtClean="0"/>
              <a:t>Lastly, ‘actionable’ documentation (and I’ll get into examples in a moment) doesn’t have to replace every document you make. It replaces about half of my documentation, and the other half still tend to follow more traditional standards.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177</a:t>
            </a:fld>
            <a:endParaRPr lang="en-US">
              <a:solidFill>
                <a:srgbClr val="000000"/>
              </a:solidFill>
            </a:endParaRPr>
          </a:p>
        </p:txBody>
      </p:sp>
    </p:spTree>
    <p:extLst>
      <p:ext uri="{BB962C8B-B14F-4D97-AF65-F5344CB8AC3E}">
        <p14:creationId xmlns:p14="http://schemas.microsoft.com/office/powerpoint/2010/main" val="47952753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As a summary, some of the practical implications</a:t>
            </a:r>
            <a:r>
              <a:rPr lang="en-US" baseline="0" dirty="0" smtClean="0"/>
              <a:t> of writing documents for people with a purpose is: </a:t>
            </a:r>
          </a:p>
          <a:p>
            <a:endParaRPr lang="en-US" baseline="0" dirty="0" smtClean="0"/>
          </a:p>
          <a:p>
            <a:r>
              <a:rPr lang="en-US" baseline="0" dirty="0" smtClean="0"/>
              <a:t>I write docs when they are needed, and not before. I try not to anticipate what documents we’ll need.</a:t>
            </a:r>
          </a:p>
          <a:p>
            <a:endParaRPr lang="en-US" baseline="0" dirty="0" smtClean="0"/>
          </a:p>
          <a:p>
            <a:r>
              <a:rPr lang="en-US" baseline="0" dirty="0" smtClean="0"/>
              <a:t>Each doc tends to be smaller and more concise, with its own specified level of detail. That also means a single feature may have multiple documents for it with some, but not tons, of overlap.</a:t>
            </a:r>
          </a:p>
          <a:p>
            <a:endParaRPr lang="en-US" baseline="0" dirty="0" smtClean="0"/>
          </a:p>
          <a:p>
            <a:r>
              <a:rPr lang="en-US" baseline="0" dirty="0" smtClean="0"/>
              <a:t>Actionable docs require different styles of documents for different needs. I find word docs are still the most common, but least effect, way of sharing information. Don’t be afraid to use </a:t>
            </a:r>
            <a:r>
              <a:rPr lang="en-US" baseline="0" dirty="0" err="1" smtClean="0"/>
              <a:t>infographics</a:t>
            </a:r>
            <a:r>
              <a:rPr lang="en-US" baseline="0" dirty="0" smtClean="0"/>
              <a:t> or flowcharts or excel files, and keep in mind the level </a:t>
            </a:r>
            <a:r>
              <a:rPr lang="en-US" baseline="0" dirty="0" err="1" smtClean="0"/>
              <a:t>fo</a:t>
            </a:r>
            <a:r>
              <a:rPr lang="en-US" baseline="0" dirty="0" smtClean="0"/>
              <a:t> detail you actually need and don’t try to be everything for everyone.</a:t>
            </a:r>
          </a:p>
          <a:p>
            <a:endParaRPr lang="en-US" baseline="0" dirty="0" smtClean="0"/>
          </a:p>
          <a:p>
            <a:r>
              <a:rPr lang="en-US" baseline="0" dirty="0" smtClean="0"/>
              <a:t>It’s also okay to not keep docs up to date if they’ve served their purpose. Sometimes the purpose in ongoing throughout development, and other times we should be comfortable with abandoning documentation.</a:t>
            </a:r>
          </a:p>
          <a:p>
            <a:endParaRPr lang="en-US" baseline="0" dirty="0" smtClean="0"/>
          </a:p>
          <a:p>
            <a:r>
              <a:rPr lang="en-US" baseline="0" dirty="0" smtClean="0"/>
              <a:t>Lastly, ‘actionable’ documentation (and I’ll get into examples in a moment) doesn’t have to replace every document you make. It replaces about half of my documentation, and the other half still tend to follow more traditional standards.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178</a:t>
            </a:fld>
            <a:endParaRPr lang="en-US">
              <a:solidFill>
                <a:srgbClr val="000000"/>
              </a:solidFill>
            </a:endParaRPr>
          </a:p>
        </p:txBody>
      </p:sp>
    </p:spTree>
    <p:extLst>
      <p:ext uri="{BB962C8B-B14F-4D97-AF65-F5344CB8AC3E}">
        <p14:creationId xmlns:p14="http://schemas.microsoft.com/office/powerpoint/2010/main" val="240780351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Let’s compare that to another visual document that has very few words.</a:t>
            </a:r>
          </a:p>
          <a:p>
            <a:endParaRPr lang="en-US" dirty="0" smtClean="0"/>
          </a:p>
          <a:p>
            <a:r>
              <a:rPr lang="en-US" dirty="0" smtClean="0"/>
              <a:t>This is a map of</a:t>
            </a:r>
            <a:r>
              <a:rPr lang="en-US" baseline="0" dirty="0" smtClean="0"/>
              <a:t> Sunset Overdrive we used throughout production. It’s visual, but relatively easy to keep up to date, and almost everyone on the team used it to keep track of the state of the city. Being used a lot, that meant there was high demand to keep it up to date – which led to the doc’s form (</a:t>
            </a:r>
            <a:r>
              <a:rPr lang="en-US" baseline="0" dirty="0" err="1" smtClean="0"/>
              <a:t>photoshop</a:t>
            </a:r>
            <a:r>
              <a:rPr lang="en-US" baseline="0" dirty="0" smtClean="0"/>
              <a:t> file, not as pretty, rough around the edges).</a:t>
            </a:r>
          </a:p>
          <a:p>
            <a:endParaRPr lang="en-US" baseline="0" dirty="0" smtClean="0"/>
          </a:p>
          <a:p>
            <a:r>
              <a:rPr lang="en-US" baseline="0" dirty="0" smtClean="0"/>
              <a:t>The downside is that it requires some memorization of in-house terminology, so when new people rolled onto the team they needed to be brought up to speed on color coding or what “C2” or “Q3” meant. But that was not the intended reader for this document.</a:t>
            </a:r>
            <a:endParaRPr lang="en-US" dirty="0" smtClean="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179</a:t>
            </a:fld>
            <a:endParaRPr lang="en-US">
              <a:solidFill>
                <a:srgbClr val="000000"/>
              </a:solidFill>
            </a:endParaRPr>
          </a:p>
        </p:txBody>
      </p:sp>
    </p:spTree>
    <p:extLst>
      <p:ext uri="{BB962C8B-B14F-4D97-AF65-F5344CB8AC3E}">
        <p14:creationId xmlns:p14="http://schemas.microsoft.com/office/powerpoint/2010/main" val="401748325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Let’s compare that to another visual document that has very few words.</a:t>
            </a:r>
          </a:p>
          <a:p>
            <a:endParaRPr lang="en-US" dirty="0" smtClean="0"/>
          </a:p>
          <a:p>
            <a:r>
              <a:rPr lang="en-US" dirty="0" smtClean="0"/>
              <a:t>This is a map of</a:t>
            </a:r>
            <a:r>
              <a:rPr lang="en-US" baseline="0" dirty="0" smtClean="0"/>
              <a:t> Sunset Overdrive we used throughout production. It’s visual, but relatively easy to keep up to date, and almost everyone on the team used it to keep track of the state of the city. Being used a lot, that meant there was high demand to keep it up to date – which led to the doc’s form (</a:t>
            </a:r>
            <a:r>
              <a:rPr lang="en-US" baseline="0" dirty="0" err="1" smtClean="0"/>
              <a:t>photoshop</a:t>
            </a:r>
            <a:r>
              <a:rPr lang="en-US" baseline="0" dirty="0" smtClean="0"/>
              <a:t> file, not as pretty, rough around the edges).</a:t>
            </a:r>
          </a:p>
          <a:p>
            <a:endParaRPr lang="en-US" baseline="0" dirty="0" smtClean="0"/>
          </a:p>
          <a:p>
            <a:r>
              <a:rPr lang="en-US" baseline="0" dirty="0" smtClean="0"/>
              <a:t>The downside is that it requires some memorization of in-house terminology, so when new people rolled onto the team they needed to be brought up to speed on color coding or what “C2” or “Q3” meant. But that was not the intended reader for this document.</a:t>
            </a:r>
            <a:endParaRPr lang="en-US" dirty="0" smtClean="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180</a:t>
            </a:fld>
            <a:endParaRPr lang="en-US">
              <a:solidFill>
                <a:srgbClr val="000000"/>
              </a:solidFill>
            </a:endParaRPr>
          </a:p>
        </p:txBody>
      </p:sp>
    </p:spTree>
    <p:extLst>
      <p:ext uri="{BB962C8B-B14F-4D97-AF65-F5344CB8AC3E}">
        <p14:creationId xmlns:p14="http://schemas.microsoft.com/office/powerpoint/2010/main" val="40088942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I want to compare that to another map, though. One of the side effects of actionable documentation is that you often</a:t>
            </a:r>
            <a:r>
              <a:rPr lang="en-US" baseline="0" dirty="0" smtClean="0"/>
              <a:t> need multiple docs for one feature.</a:t>
            </a:r>
          </a:p>
          <a:p>
            <a:endParaRPr lang="en-US" baseline="0" dirty="0" smtClean="0"/>
          </a:p>
          <a:p>
            <a:r>
              <a:rPr lang="en-US" baseline="0" dirty="0" smtClean="0"/>
              <a:t>This map is a literal poster printout of the prior map with post-it notes. It was used by the challenge and quest team to help identify where to populate the game with content. This came about because sitting in a meeting trying to edit a </a:t>
            </a:r>
            <a:r>
              <a:rPr lang="en-US" baseline="0" dirty="0" err="1" smtClean="0"/>
              <a:t>photoshop</a:t>
            </a:r>
            <a:r>
              <a:rPr lang="en-US" baseline="0" dirty="0" smtClean="0"/>
              <a:t> file on a computer was really awkward compared to piling around a real life map and just moving post-it notes around.</a:t>
            </a:r>
            <a:endParaRPr lang="en-US" dirty="0" smtClean="0"/>
          </a:p>
          <a:p>
            <a:endParaRPr lang="en-US" dirty="0" smtClean="0"/>
          </a:p>
          <a:p>
            <a:r>
              <a:rPr lang="en-US" i="1" dirty="0" smtClean="0"/>
              <a:t>(I promise to take </a:t>
            </a:r>
            <a:r>
              <a:rPr lang="en-US" i="1" baseline="0" dirty="0" smtClean="0"/>
              <a:t>a higher quality photo for final draft)</a:t>
            </a:r>
            <a:endParaRPr lang="en-US" i="1"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181</a:t>
            </a:fld>
            <a:endParaRPr lang="en-US">
              <a:solidFill>
                <a:srgbClr val="000000"/>
              </a:solidFill>
            </a:endParaRPr>
          </a:p>
        </p:txBody>
      </p:sp>
    </p:spTree>
    <p:extLst>
      <p:ext uri="{BB962C8B-B14F-4D97-AF65-F5344CB8AC3E}">
        <p14:creationId xmlns:p14="http://schemas.microsoft.com/office/powerpoint/2010/main" val="367126804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I want to compare that to another map, though. One of the side effects of actionable documentation is that you often</a:t>
            </a:r>
            <a:r>
              <a:rPr lang="en-US" baseline="0" dirty="0" smtClean="0"/>
              <a:t> need multiple docs for one feature.</a:t>
            </a:r>
          </a:p>
          <a:p>
            <a:endParaRPr lang="en-US" baseline="0" dirty="0" smtClean="0"/>
          </a:p>
          <a:p>
            <a:r>
              <a:rPr lang="en-US" baseline="0" dirty="0" smtClean="0"/>
              <a:t>This map is a literal poster printout of the prior map with post-it notes. It was used by the challenge and quest team to help identify where to populate the game with content. This came about because sitting in a meeting trying to edit a </a:t>
            </a:r>
            <a:r>
              <a:rPr lang="en-US" baseline="0" dirty="0" err="1" smtClean="0"/>
              <a:t>photoshop</a:t>
            </a:r>
            <a:r>
              <a:rPr lang="en-US" baseline="0" dirty="0" smtClean="0"/>
              <a:t> file on a computer was really awkward compared to piling around a real life map and just moving post-it notes around.</a:t>
            </a:r>
            <a:endParaRPr lang="en-US" dirty="0" smtClean="0"/>
          </a:p>
          <a:p>
            <a:endParaRPr lang="en-US" dirty="0" smtClean="0"/>
          </a:p>
          <a:p>
            <a:r>
              <a:rPr lang="en-US" i="1" dirty="0" smtClean="0"/>
              <a:t>(I promise to take </a:t>
            </a:r>
            <a:r>
              <a:rPr lang="en-US" i="1" baseline="0" dirty="0" smtClean="0"/>
              <a:t>a higher quality photo for final draft)</a:t>
            </a:r>
            <a:endParaRPr lang="en-US" i="1"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182</a:t>
            </a:fld>
            <a:endParaRPr lang="en-US">
              <a:solidFill>
                <a:srgbClr val="000000"/>
              </a:solidFill>
            </a:endParaRPr>
          </a:p>
        </p:txBody>
      </p:sp>
    </p:spTree>
    <p:extLst>
      <p:ext uri="{BB962C8B-B14F-4D97-AF65-F5344CB8AC3E}">
        <p14:creationId xmlns:p14="http://schemas.microsoft.com/office/powerpoint/2010/main" val="179196329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How content unlocks</a:t>
            </a:r>
            <a:r>
              <a:rPr lang="en-US" baseline="0" dirty="0" smtClean="0"/>
              <a:t> over time. </a:t>
            </a:r>
            <a:r>
              <a:rPr lang="en-US" dirty="0" smtClean="0"/>
              <a:t>Tons of information,</a:t>
            </a:r>
            <a:r>
              <a:rPr lang="en-US" baseline="0" dirty="0" smtClean="0"/>
              <a:t> not many words. Giant flowchart image was much more successful than excel tracker. This doc was written in a way that meant everyone on the team could use it to find in-game content and </a:t>
            </a:r>
            <a:r>
              <a:rPr lang="en-US" baseline="0" dirty="0" err="1" smtClean="0"/>
              <a:t>grok</a:t>
            </a:r>
            <a:r>
              <a:rPr lang="en-US" baseline="0" dirty="0" smtClean="0"/>
              <a:t> our rollout plan.</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183</a:t>
            </a:fld>
            <a:endParaRPr lang="en-US">
              <a:solidFill>
                <a:srgbClr val="000000"/>
              </a:solidFill>
            </a:endParaRPr>
          </a:p>
        </p:txBody>
      </p:sp>
    </p:spTree>
    <p:extLst>
      <p:ext uri="{BB962C8B-B14F-4D97-AF65-F5344CB8AC3E}">
        <p14:creationId xmlns:p14="http://schemas.microsoft.com/office/powerpoint/2010/main" val="1036138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tend to object to</a:t>
            </a:r>
            <a:r>
              <a:rPr lang="en-US" baseline="0" dirty="0" smtClean="0"/>
              <a:t> defining rules because </a:t>
            </a:r>
            <a:r>
              <a:rPr lang="en-US" dirty="0" smtClean="0"/>
              <a:t>there is a possibility for these things to be </a:t>
            </a:r>
            <a:r>
              <a:rPr lang="en-US" dirty="0" err="1" smtClean="0"/>
              <a:t>mis</a:t>
            </a:r>
            <a:r>
              <a:rPr lang="en-US" dirty="0" smtClean="0"/>
              <a:t>-interpreted.</a:t>
            </a:r>
          </a:p>
          <a:p>
            <a:endParaRPr lang="en-US" dirty="0" smtClean="0"/>
          </a:p>
          <a:p>
            <a:r>
              <a:rPr lang="en-US" dirty="0" smtClean="0"/>
              <a:t>So I should say, of course,</a:t>
            </a:r>
            <a:r>
              <a:rPr lang="en-US" baseline="0" dirty="0" smtClean="0"/>
              <a:t> that in the craft of game design nothing is absolute</a:t>
            </a:r>
          </a:p>
          <a:p>
            <a:endParaRPr lang="en-US" baseline="0" dirty="0" smtClean="0"/>
          </a:p>
          <a:p>
            <a:r>
              <a:rPr lang="en-US" baseline="0" dirty="0" smtClean="0"/>
              <a:t>And working with a team you need to be thinking of constant compromise.  </a:t>
            </a:r>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20</a:t>
            </a:fld>
            <a:endParaRPr lang="en-US">
              <a:solidFill>
                <a:srgbClr val="000000"/>
              </a:solidFill>
            </a:endParaRPr>
          </a:p>
        </p:txBody>
      </p:sp>
    </p:spTree>
    <p:extLst>
      <p:ext uri="{BB962C8B-B14F-4D97-AF65-F5344CB8AC3E}">
        <p14:creationId xmlns:p14="http://schemas.microsoft.com/office/powerpoint/2010/main" val="126224805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How content unlocks</a:t>
            </a:r>
            <a:r>
              <a:rPr lang="en-US" baseline="0" dirty="0" smtClean="0"/>
              <a:t> over time. </a:t>
            </a:r>
            <a:r>
              <a:rPr lang="en-US" dirty="0" smtClean="0"/>
              <a:t>Tons of information,</a:t>
            </a:r>
            <a:r>
              <a:rPr lang="en-US" baseline="0" dirty="0" smtClean="0"/>
              <a:t> not many words. Giant flowchart image was much more successful than excel tracker. This doc was written in a way that meant everyone on the team could use it to find in-game content and </a:t>
            </a:r>
            <a:r>
              <a:rPr lang="en-US" baseline="0" dirty="0" err="1" smtClean="0"/>
              <a:t>grok</a:t>
            </a:r>
            <a:r>
              <a:rPr lang="en-US" baseline="0" dirty="0" smtClean="0"/>
              <a:t> our rollout plan.</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184</a:t>
            </a:fld>
            <a:endParaRPr lang="en-US">
              <a:solidFill>
                <a:srgbClr val="000000"/>
              </a:solidFill>
            </a:endParaRPr>
          </a:p>
        </p:txBody>
      </p:sp>
    </p:spTree>
    <p:extLst>
      <p:ext uri="{BB962C8B-B14F-4D97-AF65-F5344CB8AC3E}">
        <p14:creationId xmlns:p14="http://schemas.microsoft.com/office/powerpoint/2010/main" val="96305347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Here’s another compare and contrast.</a:t>
            </a:r>
          </a:p>
          <a:p>
            <a:endParaRPr lang="en-US" dirty="0" smtClean="0"/>
          </a:p>
          <a:p>
            <a:r>
              <a:rPr lang="en-US" dirty="0" smtClean="0"/>
              <a:t>This</a:t>
            </a:r>
            <a:r>
              <a:rPr lang="en-US" baseline="0" dirty="0" smtClean="0"/>
              <a:t> is the mission flow when a player accepts a mission, and what happens when they fail, or die and </a:t>
            </a:r>
            <a:r>
              <a:rPr lang="en-US" baseline="0" dirty="0" err="1" smtClean="0"/>
              <a:t>respawn</a:t>
            </a:r>
            <a:r>
              <a:rPr lang="en-US" baseline="0" dirty="0" smtClean="0"/>
              <a:t>, or quit the game, or change to a quest, and so on. This annotated flowchart worked great for the programmer working on that system.</a:t>
            </a:r>
          </a:p>
          <a:p>
            <a:endParaRPr lang="en-US" baseline="0" dirty="0" smtClean="0"/>
          </a:p>
          <a:p>
            <a:r>
              <a:rPr lang="en-US" baseline="0" dirty="0" smtClean="0"/>
              <a:t>However, when I handed it to the mission designers to implement, their eyes just glazed over. As a result…</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185</a:t>
            </a:fld>
            <a:endParaRPr lang="en-US">
              <a:solidFill>
                <a:srgbClr val="000000"/>
              </a:solidFill>
            </a:endParaRPr>
          </a:p>
        </p:txBody>
      </p:sp>
    </p:spTree>
    <p:extLst>
      <p:ext uri="{BB962C8B-B14F-4D97-AF65-F5344CB8AC3E}">
        <p14:creationId xmlns:p14="http://schemas.microsoft.com/office/powerpoint/2010/main" val="32675544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Here’s another compare and contrast.</a:t>
            </a:r>
          </a:p>
          <a:p>
            <a:endParaRPr lang="en-US" dirty="0" smtClean="0"/>
          </a:p>
          <a:p>
            <a:r>
              <a:rPr lang="en-US" dirty="0" smtClean="0"/>
              <a:t>This</a:t>
            </a:r>
            <a:r>
              <a:rPr lang="en-US" baseline="0" dirty="0" smtClean="0"/>
              <a:t> is the mission flow when a player accepts a mission, and what happens when they fail, or die and </a:t>
            </a:r>
            <a:r>
              <a:rPr lang="en-US" baseline="0" dirty="0" err="1" smtClean="0"/>
              <a:t>respawn</a:t>
            </a:r>
            <a:r>
              <a:rPr lang="en-US" baseline="0" dirty="0" smtClean="0"/>
              <a:t>, or quit the game, or change to a quest, and so on. This annotated flowchart worked great for the programmer working on that system.</a:t>
            </a:r>
          </a:p>
          <a:p>
            <a:endParaRPr lang="en-US" baseline="0" dirty="0" smtClean="0"/>
          </a:p>
          <a:p>
            <a:r>
              <a:rPr lang="en-US" baseline="0" dirty="0" smtClean="0"/>
              <a:t>However, when I handed it to the mission designers to implement, their eyes just glazed over. As a result…</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186</a:t>
            </a:fld>
            <a:endParaRPr lang="en-US">
              <a:solidFill>
                <a:srgbClr val="000000"/>
              </a:solidFill>
            </a:endParaRPr>
          </a:p>
        </p:txBody>
      </p:sp>
    </p:spTree>
    <p:extLst>
      <p:ext uri="{BB962C8B-B14F-4D97-AF65-F5344CB8AC3E}">
        <p14:creationId xmlns:p14="http://schemas.microsoft.com/office/powerpoint/2010/main" val="69738211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I made this document. It</a:t>
            </a:r>
            <a:r>
              <a:rPr lang="en-US" baseline="0" dirty="0" smtClean="0"/>
              <a:t> still tells the reader about how a mission flows, but it has much less level of detail and uses explicit examples from within the game. In this case, designers can look at examples and make intuitive leaps about how that affects their mission structure, without being bogged down with details they don’t really need.</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187</a:t>
            </a:fld>
            <a:endParaRPr lang="en-US">
              <a:solidFill>
                <a:srgbClr val="000000"/>
              </a:solidFill>
            </a:endParaRPr>
          </a:p>
        </p:txBody>
      </p:sp>
    </p:spTree>
    <p:extLst>
      <p:ext uri="{BB962C8B-B14F-4D97-AF65-F5344CB8AC3E}">
        <p14:creationId xmlns:p14="http://schemas.microsoft.com/office/powerpoint/2010/main" val="369173224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I made this document. It</a:t>
            </a:r>
            <a:r>
              <a:rPr lang="en-US" baseline="0" dirty="0" smtClean="0"/>
              <a:t> still tells the reader about how a mission flows, but it has much less level of detail and uses explicit examples from within the game. In this case, designers can look at examples and make intuitive leaps about how that affects their mission structure, without being bogged down with details they don’t really need.</a:t>
            </a:r>
            <a:endParaRPr lang="en-US" dirty="0"/>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188</a:t>
            </a:fld>
            <a:endParaRPr lang="en-US">
              <a:solidFill>
                <a:srgbClr val="000000"/>
              </a:solidFill>
            </a:endParaRPr>
          </a:p>
        </p:txBody>
      </p:sp>
    </p:spTree>
    <p:extLst>
      <p:ext uri="{BB962C8B-B14F-4D97-AF65-F5344CB8AC3E}">
        <p14:creationId xmlns:p14="http://schemas.microsoft.com/office/powerpoint/2010/main" val="316527659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As a summary, some of the practical implications</a:t>
            </a:r>
            <a:r>
              <a:rPr lang="en-US" baseline="0" dirty="0" smtClean="0"/>
              <a:t> of writing documents for people with a purpose is: </a:t>
            </a:r>
          </a:p>
          <a:p>
            <a:endParaRPr lang="en-US" baseline="0" dirty="0" smtClean="0"/>
          </a:p>
          <a:p>
            <a:r>
              <a:rPr lang="en-US" baseline="0" dirty="0" smtClean="0"/>
              <a:t>I write docs when they are needed, and not before. I try not to anticipate what documents we’ll need.</a:t>
            </a:r>
          </a:p>
          <a:p>
            <a:endParaRPr lang="en-US" baseline="0" dirty="0" smtClean="0"/>
          </a:p>
          <a:p>
            <a:r>
              <a:rPr lang="en-US" baseline="0" dirty="0" smtClean="0"/>
              <a:t>Each doc tends to be smaller and more concise, with its own specified level of detail. That also means a single feature may have multiple documents for it with some, but not tons, of overlap.</a:t>
            </a:r>
          </a:p>
          <a:p>
            <a:endParaRPr lang="en-US" baseline="0" dirty="0" smtClean="0"/>
          </a:p>
          <a:p>
            <a:r>
              <a:rPr lang="en-US" baseline="0" dirty="0" smtClean="0"/>
              <a:t>Actionable docs require different styles of documents for different needs. I find word docs are still the most common, but least effect, way of sharing information. Don’t be afraid to use </a:t>
            </a:r>
            <a:r>
              <a:rPr lang="en-US" baseline="0" dirty="0" err="1" smtClean="0"/>
              <a:t>infographics</a:t>
            </a:r>
            <a:r>
              <a:rPr lang="en-US" baseline="0" dirty="0" smtClean="0"/>
              <a:t> or flowcharts or excel files, and keep in mind the level </a:t>
            </a:r>
            <a:r>
              <a:rPr lang="en-US" baseline="0" dirty="0" err="1" smtClean="0"/>
              <a:t>fo</a:t>
            </a:r>
            <a:r>
              <a:rPr lang="en-US" baseline="0" dirty="0" smtClean="0"/>
              <a:t> detail you actually need and don’t try to be everything for everyone.</a:t>
            </a:r>
          </a:p>
          <a:p>
            <a:endParaRPr lang="en-US" baseline="0" dirty="0" smtClean="0"/>
          </a:p>
          <a:p>
            <a:r>
              <a:rPr lang="en-US" baseline="0" dirty="0" smtClean="0"/>
              <a:t>It’s also okay to not keep docs up to date if they’ve served their purpose. Sometimes the purpose in ongoing throughout development, and other times we should be comfortable with abandoning documentation.</a:t>
            </a:r>
          </a:p>
          <a:p>
            <a:endParaRPr lang="en-US" baseline="0" dirty="0" smtClean="0"/>
          </a:p>
          <a:p>
            <a:r>
              <a:rPr lang="en-US" baseline="0" dirty="0" smtClean="0"/>
              <a:t>Lastly, ‘actionable’ documentation (and I’ll get into examples in a moment) doesn’t have to replace every document you make. It replaces about half of my documentation, and the other half still tend to follow more traditional standards.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189</a:t>
            </a:fld>
            <a:endParaRPr lang="en-US">
              <a:solidFill>
                <a:srgbClr val="000000"/>
              </a:solidFill>
            </a:endParaRPr>
          </a:p>
        </p:txBody>
      </p:sp>
    </p:spTree>
    <p:extLst>
      <p:ext uri="{BB962C8B-B14F-4D97-AF65-F5344CB8AC3E}">
        <p14:creationId xmlns:p14="http://schemas.microsoft.com/office/powerpoint/2010/main" val="41930919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As a summary, some of the practical implications</a:t>
            </a:r>
            <a:r>
              <a:rPr lang="en-US" baseline="0" dirty="0" smtClean="0"/>
              <a:t> of writing documents for people with a purpose is: </a:t>
            </a:r>
          </a:p>
          <a:p>
            <a:endParaRPr lang="en-US" baseline="0" dirty="0" smtClean="0"/>
          </a:p>
          <a:p>
            <a:r>
              <a:rPr lang="en-US" baseline="0" dirty="0" smtClean="0"/>
              <a:t>I write docs when they are needed, and not before. I try not to anticipate what documents we’ll need.</a:t>
            </a:r>
          </a:p>
          <a:p>
            <a:endParaRPr lang="en-US" baseline="0" dirty="0" smtClean="0"/>
          </a:p>
          <a:p>
            <a:r>
              <a:rPr lang="en-US" baseline="0" dirty="0" smtClean="0"/>
              <a:t>Each doc tends to be smaller and more concise, with its own specified level of detail. That also means a single feature may have multiple documents for it with some, but not tons, of overlap.</a:t>
            </a:r>
          </a:p>
          <a:p>
            <a:endParaRPr lang="en-US" baseline="0" dirty="0" smtClean="0"/>
          </a:p>
          <a:p>
            <a:r>
              <a:rPr lang="en-US" baseline="0" dirty="0" smtClean="0"/>
              <a:t>Actionable docs require different styles of documents for different needs. I find word docs are still the most common, but least effect, way of sharing information. Don’t be afraid to use </a:t>
            </a:r>
            <a:r>
              <a:rPr lang="en-US" baseline="0" dirty="0" err="1" smtClean="0"/>
              <a:t>infographics</a:t>
            </a:r>
            <a:r>
              <a:rPr lang="en-US" baseline="0" dirty="0" smtClean="0"/>
              <a:t> or flowcharts or excel files, and keep in mind the level </a:t>
            </a:r>
            <a:r>
              <a:rPr lang="en-US" baseline="0" dirty="0" err="1" smtClean="0"/>
              <a:t>fo</a:t>
            </a:r>
            <a:r>
              <a:rPr lang="en-US" baseline="0" dirty="0" smtClean="0"/>
              <a:t> detail you actually need and don’t try to be everything for everyone.</a:t>
            </a:r>
          </a:p>
          <a:p>
            <a:endParaRPr lang="en-US" baseline="0" dirty="0" smtClean="0"/>
          </a:p>
          <a:p>
            <a:r>
              <a:rPr lang="en-US" baseline="0" dirty="0" smtClean="0"/>
              <a:t>It’s also okay to not keep docs up to date if they’ve served their purpose. Sometimes the purpose in ongoing throughout development, and other times we should be comfortable with abandoning documentation.</a:t>
            </a:r>
          </a:p>
          <a:p>
            <a:endParaRPr lang="en-US" baseline="0" dirty="0" smtClean="0"/>
          </a:p>
          <a:p>
            <a:r>
              <a:rPr lang="en-US" baseline="0" dirty="0" smtClean="0"/>
              <a:t>Lastly, ‘actionable’ documentation (and I’ll get into examples in a moment) doesn’t have to replace every document you make. It replaces about half of my documentation, and the other half still tend to follow more traditional standards.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190</a:t>
            </a:fld>
            <a:endParaRPr lang="en-US">
              <a:solidFill>
                <a:srgbClr val="000000"/>
              </a:solidFill>
            </a:endParaRPr>
          </a:p>
        </p:txBody>
      </p:sp>
    </p:spTree>
    <p:extLst>
      <p:ext uri="{BB962C8B-B14F-4D97-AF65-F5344CB8AC3E}">
        <p14:creationId xmlns:p14="http://schemas.microsoft.com/office/powerpoint/2010/main" val="116484784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visual design document early on</a:t>
            </a:r>
            <a:r>
              <a:rPr lang="en-US" baseline="0" dirty="0" smtClean="0"/>
              <a:t> Sunset Overdrive. It worked exceptionally well to inform the whole team about the traversal system we had planned for the game. It has a lot level of detail and a lot of visuals, and shows the promise of traversal. There’s very little text.</a:t>
            </a:r>
          </a:p>
          <a:p>
            <a:endParaRPr lang="en-US" baseline="0" dirty="0" smtClean="0"/>
          </a:p>
          <a:p>
            <a:r>
              <a:rPr lang="en-US" baseline="0" dirty="0" smtClean="0"/>
              <a:t>There’s no way you can implement off of this document. Visual docs also look great but are practically impossible to keep up to date. But that’s okay! If you’re making actionable docs – for people and with a purpose – then when it fulfills that purpose, don’t be afraid to retire the doc and archive it. You do not need to try to keep every doc up to date.</a:t>
            </a:r>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191</a:t>
            </a:fld>
            <a:endParaRPr lang="en-US">
              <a:solidFill>
                <a:srgbClr val="000000"/>
              </a:solidFill>
            </a:endParaRPr>
          </a:p>
        </p:txBody>
      </p:sp>
    </p:spTree>
    <p:extLst>
      <p:ext uri="{BB962C8B-B14F-4D97-AF65-F5344CB8AC3E}">
        <p14:creationId xmlns:p14="http://schemas.microsoft.com/office/powerpoint/2010/main" val="196632699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This is a visual design document early on</a:t>
            </a:r>
            <a:r>
              <a:rPr lang="en-US" baseline="0" dirty="0" smtClean="0"/>
              <a:t> Sunset Overdrive. It worked exceptionally well to inform the whole team about the traversal system we had planned for the game. It has a lot level of detail and a lot of visuals, and shows the promise of traversal. There’s very little text.</a:t>
            </a:r>
          </a:p>
          <a:p>
            <a:endParaRPr lang="en-US" baseline="0" dirty="0" smtClean="0"/>
          </a:p>
          <a:p>
            <a:r>
              <a:rPr lang="en-US" baseline="0" dirty="0" smtClean="0"/>
              <a:t>There’s no way you can implement off of this document. Visual docs also look great but are practically impossible to keep up to date. But that’s okay! If you’re making actionable docs – for people and with a purpose – then when it fulfills that purpose, don’t be afraid to retire the doc and archive it. You do not need to try to keep every doc up to date.</a:t>
            </a:r>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192</a:t>
            </a:fld>
            <a:endParaRPr lang="en-US">
              <a:solidFill>
                <a:srgbClr val="000000"/>
              </a:solidFill>
            </a:endParaRPr>
          </a:p>
        </p:txBody>
      </p:sp>
    </p:spTree>
    <p:extLst>
      <p:ext uri="{BB962C8B-B14F-4D97-AF65-F5344CB8AC3E}">
        <p14:creationId xmlns:p14="http://schemas.microsoft.com/office/powerpoint/2010/main" val="406521784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…but sometimes it does! In the case of our vanity system, by the</a:t>
            </a:r>
            <a:r>
              <a:rPr lang="en-US" baseline="0" dirty="0" smtClean="0"/>
              <a:t> end of the project we did not have a holistic doc that explained vanity to the whole team. People who worked directly on it had their own documentation.</a:t>
            </a:r>
          </a:p>
          <a:p>
            <a:endParaRPr lang="en-US" baseline="0" dirty="0" smtClean="0"/>
          </a:p>
          <a:p>
            <a:r>
              <a:rPr lang="en-US" baseline="0" dirty="0" smtClean="0"/>
              <a:t>With a system like player vanity, which had little affect on your work if you weren’t on the system directly, we found that just pointing to other games, or to the initial preproduction proposal, or just letting people use the vanity closet that existed in game was enough to communicate the system to the team. </a:t>
            </a:r>
          </a:p>
          <a:p>
            <a:endParaRPr lang="en-US" baseline="0" dirty="0" smtClean="0"/>
          </a:p>
          <a:p>
            <a:r>
              <a:rPr lang="en-US" baseline="0" dirty="0" smtClean="0"/>
              <a:t>The game itself was better documentation than anything we would’ve written. A doc here would have been wasted time.</a:t>
            </a:r>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193</a:t>
            </a:fld>
            <a:endParaRPr lang="en-US">
              <a:solidFill>
                <a:srgbClr val="000000"/>
              </a:solidFill>
            </a:endParaRPr>
          </a:p>
        </p:txBody>
      </p:sp>
    </p:spTree>
    <p:extLst>
      <p:ext uri="{BB962C8B-B14F-4D97-AF65-F5344CB8AC3E}">
        <p14:creationId xmlns:p14="http://schemas.microsoft.com/office/powerpoint/2010/main" val="1556848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WHEN YOU ARE floating out to </a:t>
            </a:r>
            <a:r>
              <a:rPr lang="en-US" baseline="0" dirty="0" smtClean="0"/>
              <a:t>sea, into shark-infested waters…  </a:t>
            </a:r>
            <a:endParaRPr lang="en-US" baseline="0" dirty="0" smtClean="0"/>
          </a:p>
          <a:p>
            <a:endParaRPr lang="en-US" baseline="0" dirty="0" smtClean="0"/>
          </a:p>
          <a:p>
            <a:r>
              <a:rPr lang="en-US" baseline="0" dirty="0" smtClean="0"/>
              <a:t>I find that a strong personal goal or rule for yourself or your project can be that tool that pulls you out of shark territory and brings you back to the calm waters.</a:t>
            </a:r>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21</a:t>
            </a:fld>
            <a:endParaRPr lang="en-US"/>
          </a:p>
        </p:txBody>
      </p:sp>
    </p:spTree>
    <p:extLst>
      <p:ext uri="{BB962C8B-B14F-4D97-AF65-F5344CB8AC3E}">
        <p14:creationId xmlns:p14="http://schemas.microsoft.com/office/powerpoint/2010/main" val="185494301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As a summary, some of the practical implications</a:t>
            </a:r>
            <a:r>
              <a:rPr lang="en-US" baseline="0" dirty="0" smtClean="0"/>
              <a:t> of writing documents for people with a purpose is: </a:t>
            </a:r>
          </a:p>
          <a:p>
            <a:endParaRPr lang="en-US" baseline="0" dirty="0" smtClean="0"/>
          </a:p>
          <a:p>
            <a:r>
              <a:rPr lang="en-US" baseline="0" dirty="0" smtClean="0"/>
              <a:t>I write docs when they are needed, and not before. I try not to anticipate what documents we’ll need.</a:t>
            </a:r>
          </a:p>
          <a:p>
            <a:endParaRPr lang="en-US" baseline="0" dirty="0" smtClean="0"/>
          </a:p>
          <a:p>
            <a:r>
              <a:rPr lang="en-US" baseline="0" dirty="0" smtClean="0"/>
              <a:t>Each doc tends to be smaller and more concise, with its own specified level of detail. That also means a single feature may have multiple documents for it with some, but not tons, of overlap.</a:t>
            </a:r>
          </a:p>
          <a:p>
            <a:endParaRPr lang="en-US" baseline="0" dirty="0" smtClean="0"/>
          </a:p>
          <a:p>
            <a:r>
              <a:rPr lang="en-US" baseline="0" dirty="0" smtClean="0"/>
              <a:t>Actionable docs require different styles of documents for different needs. I find word docs are still the most common, but least effect, way of sharing information. Don’t be afraid to use </a:t>
            </a:r>
            <a:r>
              <a:rPr lang="en-US" baseline="0" dirty="0" err="1" smtClean="0"/>
              <a:t>infographics</a:t>
            </a:r>
            <a:r>
              <a:rPr lang="en-US" baseline="0" dirty="0" smtClean="0"/>
              <a:t> or flowcharts or excel files, and keep in mind the level </a:t>
            </a:r>
            <a:r>
              <a:rPr lang="en-US" baseline="0" dirty="0" err="1" smtClean="0"/>
              <a:t>fo</a:t>
            </a:r>
            <a:r>
              <a:rPr lang="en-US" baseline="0" dirty="0" smtClean="0"/>
              <a:t> detail you actually need and don’t try to be everything for everyone.</a:t>
            </a:r>
          </a:p>
          <a:p>
            <a:endParaRPr lang="en-US" baseline="0" dirty="0" smtClean="0"/>
          </a:p>
          <a:p>
            <a:r>
              <a:rPr lang="en-US" baseline="0" dirty="0" smtClean="0"/>
              <a:t>It’s also okay to not keep docs up to date if they’ve served their purpose. Sometimes the purpose in ongoing throughout development, and other times we should be comfortable with abandoning documentation.</a:t>
            </a:r>
          </a:p>
          <a:p>
            <a:endParaRPr lang="en-US" baseline="0" dirty="0" smtClean="0"/>
          </a:p>
          <a:p>
            <a:r>
              <a:rPr lang="en-US" baseline="0" dirty="0" smtClean="0"/>
              <a:t>Lastly, ‘actionable’ documentation (and I’ll get into examples in a moment) doesn’t have to replace every document you make. It replaces about half of my documentation, and the other half still tend to follow more traditional standards.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194</a:t>
            </a:fld>
            <a:endParaRPr lang="en-US">
              <a:solidFill>
                <a:srgbClr val="000000"/>
              </a:solidFill>
            </a:endParaRPr>
          </a:p>
        </p:txBody>
      </p:sp>
    </p:spTree>
    <p:extLst>
      <p:ext uri="{BB962C8B-B14F-4D97-AF65-F5344CB8AC3E}">
        <p14:creationId xmlns:p14="http://schemas.microsoft.com/office/powerpoint/2010/main" val="271915732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As a summary, some of the practical implications</a:t>
            </a:r>
            <a:r>
              <a:rPr lang="en-US" baseline="0" dirty="0" smtClean="0"/>
              <a:t> of writing documents for people with a purpose is: </a:t>
            </a:r>
          </a:p>
          <a:p>
            <a:endParaRPr lang="en-US" baseline="0" dirty="0" smtClean="0"/>
          </a:p>
          <a:p>
            <a:r>
              <a:rPr lang="en-US" baseline="0" dirty="0" smtClean="0"/>
              <a:t>I write docs when they are needed, and not before. I try not to anticipate what documents we’ll need.</a:t>
            </a:r>
          </a:p>
          <a:p>
            <a:endParaRPr lang="en-US" baseline="0" dirty="0" smtClean="0"/>
          </a:p>
          <a:p>
            <a:r>
              <a:rPr lang="en-US" baseline="0" dirty="0" smtClean="0"/>
              <a:t>Each doc tends to be smaller and more concise, with its own specified level of detail. That also means a single feature may have multiple documents for it with some, but not tons, of overlap.</a:t>
            </a:r>
          </a:p>
          <a:p>
            <a:endParaRPr lang="en-US" baseline="0" dirty="0" smtClean="0"/>
          </a:p>
          <a:p>
            <a:r>
              <a:rPr lang="en-US" baseline="0" dirty="0" smtClean="0"/>
              <a:t>Actionable docs require different styles of documents for different needs. I find word docs are still the most common, but least effect, way of sharing information. Don’t be afraid to use </a:t>
            </a:r>
            <a:r>
              <a:rPr lang="en-US" baseline="0" dirty="0" err="1" smtClean="0"/>
              <a:t>infographics</a:t>
            </a:r>
            <a:r>
              <a:rPr lang="en-US" baseline="0" dirty="0" smtClean="0"/>
              <a:t> or flowcharts or excel files, and keep in mind the level </a:t>
            </a:r>
            <a:r>
              <a:rPr lang="en-US" baseline="0" dirty="0" err="1" smtClean="0"/>
              <a:t>fo</a:t>
            </a:r>
            <a:r>
              <a:rPr lang="en-US" baseline="0" dirty="0" smtClean="0"/>
              <a:t> detail you actually need and don’t try to be everything for everyone.</a:t>
            </a:r>
          </a:p>
          <a:p>
            <a:endParaRPr lang="en-US" baseline="0" dirty="0" smtClean="0"/>
          </a:p>
          <a:p>
            <a:r>
              <a:rPr lang="en-US" baseline="0" dirty="0" smtClean="0"/>
              <a:t>It’s also okay to not keep docs up to date if they’ve served their purpose. Sometimes the purpose in ongoing throughout development, and other times we should be comfortable with abandoning documentation.</a:t>
            </a:r>
          </a:p>
          <a:p>
            <a:endParaRPr lang="en-US" baseline="0" dirty="0" smtClean="0"/>
          </a:p>
          <a:p>
            <a:r>
              <a:rPr lang="en-US" baseline="0" dirty="0" smtClean="0"/>
              <a:t>Lastly, ‘actionable’ documentation (and I’ll get into examples in a moment) doesn’t have to replace every document you make. It replaces about half of my documentation, and the other half still tend to follow more traditional standards.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195</a:t>
            </a:fld>
            <a:endParaRPr lang="en-US">
              <a:solidFill>
                <a:srgbClr val="000000"/>
              </a:solidFill>
            </a:endParaRPr>
          </a:p>
        </p:txBody>
      </p:sp>
    </p:spTree>
    <p:extLst>
      <p:ext uri="{BB962C8B-B14F-4D97-AF65-F5344CB8AC3E}">
        <p14:creationId xmlns:p14="http://schemas.microsoft.com/office/powerpoint/2010/main" val="33068086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As a summary, some of the practical implications</a:t>
            </a:r>
            <a:r>
              <a:rPr lang="en-US" baseline="0" dirty="0" smtClean="0"/>
              <a:t> of writing documents for people with a purpose is: </a:t>
            </a:r>
          </a:p>
          <a:p>
            <a:endParaRPr lang="en-US" baseline="0" dirty="0" smtClean="0"/>
          </a:p>
          <a:p>
            <a:r>
              <a:rPr lang="en-US" baseline="0" dirty="0" smtClean="0"/>
              <a:t>I write docs when they are needed, and not before. I try not to anticipate what documents we’ll need.</a:t>
            </a:r>
          </a:p>
          <a:p>
            <a:endParaRPr lang="en-US" baseline="0" dirty="0" smtClean="0"/>
          </a:p>
          <a:p>
            <a:r>
              <a:rPr lang="en-US" baseline="0" dirty="0" smtClean="0"/>
              <a:t>Each doc tends to be smaller and more concise, with its own specified level of detail. That also means a single feature may have multiple documents for it with some, but not tons, of overlap.</a:t>
            </a:r>
          </a:p>
          <a:p>
            <a:endParaRPr lang="en-US" baseline="0" dirty="0" smtClean="0"/>
          </a:p>
          <a:p>
            <a:r>
              <a:rPr lang="en-US" baseline="0" dirty="0" smtClean="0"/>
              <a:t>Actionable docs require different styles of documents for different needs. I find word docs are still the most common, but least effect, way of sharing information. Don’t be afraid to use </a:t>
            </a:r>
            <a:r>
              <a:rPr lang="en-US" baseline="0" dirty="0" err="1" smtClean="0"/>
              <a:t>infographics</a:t>
            </a:r>
            <a:r>
              <a:rPr lang="en-US" baseline="0" dirty="0" smtClean="0"/>
              <a:t> or flowcharts or excel files, and keep in mind the level </a:t>
            </a:r>
            <a:r>
              <a:rPr lang="en-US" baseline="0" dirty="0" err="1" smtClean="0"/>
              <a:t>fo</a:t>
            </a:r>
            <a:r>
              <a:rPr lang="en-US" baseline="0" dirty="0" smtClean="0"/>
              <a:t> detail you actually need and don’t try to be everything for everyone.</a:t>
            </a:r>
          </a:p>
          <a:p>
            <a:endParaRPr lang="en-US" baseline="0" dirty="0" smtClean="0"/>
          </a:p>
          <a:p>
            <a:r>
              <a:rPr lang="en-US" baseline="0" dirty="0" smtClean="0"/>
              <a:t>It’s also okay to not keep docs up to date if they’ve served their purpose. Sometimes the purpose in ongoing throughout development, and other times we should be comfortable with abandoning documentation.</a:t>
            </a:r>
          </a:p>
          <a:p>
            <a:endParaRPr lang="en-US" baseline="0" dirty="0" smtClean="0"/>
          </a:p>
          <a:p>
            <a:r>
              <a:rPr lang="en-US" baseline="0" dirty="0" smtClean="0"/>
              <a:t>Lastly, ‘actionable’ documentation (and I’ll get into examples in a moment) doesn’t have to replace every document you make. It replaces about half of my documentation, and the other half still tend to follow more traditional standards.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196</a:t>
            </a:fld>
            <a:endParaRPr lang="en-US">
              <a:solidFill>
                <a:srgbClr val="000000"/>
              </a:solidFill>
            </a:endParaRPr>
          </a:p>
        </p:txBody>
      </p:sp>
    </p:spTree>
    <p:extLst>
      <p:ext uri="{BB962C8B-B14F-4D97-AF65-F5344CB8AC3E}">
        <p14:creationId xmlns:p14="http://schemas.microsoft.com/office/powerpoint/2010/main" val="357625517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However there’s some caveats…</a:t>
            </a:r>
          </a:p>
          <a:p>
            <a:endParaRPr lang="en-US" dirty="0" smtClean="0"/>
          </a:p>
          <a:p>
            <a:r>
              <a:rPr lang="en-US" dirty="0" smtClean="0"/>
              <a:t>It</a:t>
            </a:r>
            <a:r>
              <a:rPr lang="en-US" baseline="0" dirty="0" smtClean="0"/>
              <a:t> really depends on the size and structure of the team. A team of two people probably already do something like this, and </a:t>
            </a:r>
          </a:p>
          <a:p>
            <a:endParaRPr lang="en-US" baseline="0" dirty="0" smtClean="0"/>
          </a:p>
          <a:p>
            <a:r>
              <a:rPr lang="en-US" baseline="0" dirty="0" smtClean="0"/>
              <a:t>It can be hard to get new people up to speed if you don’t have comprehensive documentation. However, comprehensive but totally out of date documentation is bad too, and that’s what we normally deal with.</a:t>
            </a:r>
          </a:p>
          <a:p>
            <a:endParaRPr lang="en-US" baseline="0" dirty="0" smtClean="0"/>
          </a:p>
          <a:p>
            <a:r>
              <a:rPr lang="en-US" baseline="0" dirty="0" smtClean="0"/>
              <a:t>Some people work best with planning every detail out first before you start implementing, but actionable documentation . On the flip side, don’t be afraid to write documentation for YOURSELF as the reader, so if planning on paper works great for you then keep doing it.</a:t>
            </a:r>
          </a:p>
          <a:p>
            <a:endParaRPr lang="en-US" baseline="0" dirty="0" smtClean="0"/>
          </a:p>
          <a:p>
            <a:r>
              <a:rPr lang="en-US" baseline="0" dirty="0" smtClean="0"/>
              <a:t>Suddenly, documentation! – if you want until someone asks for documentation, that might mean you have to drop everything and write it immediately.</a:t>
            </a:r>
          </a:p>
          <a:p>
            <a:endParaRPr lang="en-US" baseline="0" dirty="0" smtClean="0"/>
          </a:p>
          <a:p>
            <a:r>
              <a:rPr lang="en-US" baseline="0" dirty="0" smtClean="0"/>
              <a:t>Like I said, this means more docs and not less.</a:t>
            </a:r>
          </a:p>
          <a:p>
            <a:endParaRPr lang="en-US" baseline="0" dirty="0" smtClean="0"/>
          </a:p>
          <a:p>
            <a:r>
              <a:rPr lang="en-US" baseline="0" dirty="0" smtClean="0"/>
              <a:t>And it’s not an excuse to avoid documentation. This is simply an attempt to make less wasteful documentation.</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So now I am going to dive into some practical examples</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 of docs I think were exceptionally “actionable”. I’ve made most of these, but did </a:t>
            </a:r>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197</a:t>
            </a:fld>
            <a:endParaRPr lang="en-US">
              <a:solidFill>
                <a:srgbClr val="000000"/>
              </a:solidFill>
            </a:endParaRPr>
          </a:p>
        </p:txBody>
      </p:sp>
    </p:spTree>
    <p:extLst>
      <p:ext uri="{BB962C8B-B14F-4D97-AF65-F5344CB8AC3E}">
        <p14:creationId xmlns:p14="http://schemas.microsoft.com/office/powerpoint/2010/main" val="232504353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However there’s some caveats…</a:t>
            </a:r>
          </a:p>
          <a:p>
            <a:endParaRPr lang="en-US" dirty="0" smtClean="0"/>
          </a:p>
          <a:p>
            <a:r>
              <a:rPr lang="en-US" dirty="0" smtClean="0"/>
              <a:t>It</a:t>
            </a:r>
            <a:r>
              <a:rPr lang="en-US" baseline="0" dirty="0" smtClean="0"/>
              <a:t> really depends on the size and structure of the team. A team of two people probably already do something like this, and </a:t>
            </a:r>
          </a:p>
          <a:p>
            <a:endParaRPr lang="en-US" baseline="0" dirty="0" smtClean="0"/>
          </a:p>
          <a:p>
            <a:r>
              <a:rPr lang="en-US" baseline="0" dirty="0" smtClean="0"/>
              <a:t>It can be hard to get new people up to speed if you don’t have comprehensive documentation. However, comprehensive but totally out of date documentation is bad too, and that’s what we normally deal with.</a:t>
            </a:r>
          </a:p>
          <a:p>
            <a:endParaRPr lang="en-US" baseline="0" dirty="0" smtClean="0"/>
          </a:p>
          <a:p>
            <a:r>
              <a:rPr lang="en-US" baseline="0" dirty="0" smtClean="0"/>
              <a:t>Some people work best with planning every detail out first before you start implementing, but actionable documentation . On the flip side, don’t be afraid to write documentation for YOURSELF as the reader, so if planning on paper works great for you then keep doing it.</a:t>
            </a:r>
          </a:p>
          <a:p>
            <a:endParaRPr lang="en-US" baseline="0" dirty="0" smtClean="0"/>
          </a:p>
          <a:p>
            <a:r>
              <a:rPr lang="en-US" baseline="0" dirty="0" smtClean="0"/>
              <a:t>Suddenly, documentation! – if you want until someone asks for documentation, that might mean you have to drop everything and write it immediately.</a:t>
            </a:r>
          </a:p>
          <a:p>
            <a:endParaRPr lang="en-US" baseline="0" dirty="0" smtClean="0"/>
          </a:p>
          <a:p>
            <a:r>
              <a:rPr lang="en-US" baseline="0" dirty="0" smtClean="0"/>
              <a:t>Like I said, this means more docs and not less.</a:t>
            </a:r>
          </a:p>
          <a:p>
            <a:endParaRPr lang="en-US" baseline="0" dirty="0" smtClean="0"/>
          </a:p>
          <a:p>
            <a:r>
              <a:rPr lang="en-US" baseline="0" dirty="0" smtClean="0"/>
              <a:t>And it’s not an excuse to avoid documentation. This is simply an attempt to make less wasteful documentation.</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So now I am going to dive into some practical examples</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 of docs I think were exceptionally “actionable”. I’ve made most of these, but did </a:t>
            </a:r>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198</a:t>
            </a:fld>
            <a:endParaRPr lang="en-US">
              <a:solidFill>
                <a:srgbClr val="000000"/>
              </a:solidFill>
            </a:endParaRPr>
          </a:p>
        </p:txBody>
      </p:sp>
    </p:spTree>
    <p:extLst>
      <p:ext uri="{BB962C8B-B14F-4D97-AF65-F5344CB8AC3E}">
        <p14:creationId xmlns:p14="http://schemas.microsoft.com/office/powerpoint/2010/main" val="57944924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sometimes you still need to spec out a large system on paper and that leads you to the infamous 20+ page design doc.</a:t>
            </a:r>
          </a:p>
          <a:p>
            <a:endParaRPr lang="en-US" baseline="0" dirty="0" smtClean="0"/>
          </a:p>
          <a:p>
            <a:r>
              <a:rPr lang="en-US" baseline="0" dirty="0" smtClean="0"/>
              <a:t>A trick I use to get those more usable is to try to keep one subject per page. This is what the design doc for the object editor in the third </a:t>
            </a:r>
            <a:r>
              <a:rPr lang="en-US" baseline="0" dirty="0" err="1" smtClean="0"/>
              <a:t>Scribblenauts</a:t>
            </a:r>
            <a:r>
              <a:rPr lang="en-US" baseline="0" dirty="0" smtClean="0"/>
              <a:t> looked like. Part of my approach is the idea that if someone needs to know about a specific part of the system, I could just send them THAT PAGE and nothing else in the doc to help inform them. In a way, each page in this doc is it’s own document.</a:t>
            </a:r>
          </a:p>
        </p:txBody>
      </p:sp>
      <p:sp>
        <p:nvSpPr>
          <p:cNvPr id="4" name="Slide Number Placeholder 3"/>
          <p:cNvSpPr>
            <a:spLocks noGrp="1"/>
          </p:cNvSpPr>
          <p:nvPr>
            <p:ph type="sldNum" sz="quarter" idx="10"/>
          </p:nvPr>
        </p:nvSpPr>
        <p:spPr/>
        <p:txBody>
          <a:bodyPr/>
          <a:lstStyle/>
          <a:p>
            <a:fld id="{8CB6E945-DC12-4A7E-9A6E-81DAF560F94E}" type="slidenum">
              <a:rPr lang="en-US" smtClean="0">
                <a:solidFill>
                  <a:srgbClr val="000000"/>
                </a:solidFill>
              </a:rPr>
              <a:pPr/>
              <a:t>199</a:t>
            </a:fld>
            <a:endParaRPr lang="en-US">
              <a:solidFill>
                <a:srgbClr val="000000"/>
              </a:solidFill>
            </a:endParaRPr>
          </a:p>
        </p:txBody>
      </p:sp>
    </p:spTree>
    <p:extLst>
      <p:ext uri="{BB962C8B-B14F-4D97-AF65-F5344CB8AC3E}">
        <p14:creationId xmlns:p14="http://schemas.microsoft.com/office/powerpoint/2010/main" val="398742667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However there’s some caveats…</a:t>
            </a:r>
          </a:p>
          <a:p>
            <a:endParaRPr lang="en-US" dirty="0" smtClean="0"/>
          </a:p>
          <a:p>
            <a:r>
              <a:rPr lang="en-US" dirty="0" smtClean="0"/>
              <a:t>It</a:t>
            </a:r>
            <a:r>
              <a:rPr lang="en-US" baseline="0" dirty="0" smtClean="0"/>
              <a:t> really depends on the size and structure of the team. A team of two people probably already do something like this, and </a:t>
            </a:r>
          </a:p>
          <a:p>
            <a:endParaRPr lang="en-US" baseline="0" dirty="0" smtClean="0"/>
          </a:p>
          <a:p>
            <a:r>
              <a:rPr lang="en-US" baseline="0" dirty="0" smtClean="0"/>
              <a:t>It can be hard to get new people up to speed if you don’t have comprehensive documentation. However, comprehensive but totally out of date documentation is bad too, and that’s what we normally deal with.</a:t>
            </a:r>
          </a:p>
          <a:p>
            <a:endParaRPr lang="en-US" baseline="0" dirty="0" smtClean="0"/>
          </a:p>
          <a:p>
            <a:r>
              <a:rPr lang="en-US" baseline="0" dirty="0" smtClean="0"/>
              <a:t>Some people work best with planning every detail out first before you start implementing, but actionable documentation . On the flip side, don’t be afraid to write documentation for YOURSELF as the reader, so if planning on paper works great for you then keep doing it.</a:t>
            </a:r>
          </a:p>
          <a:p>
            <a:endParaRPr lang="en-US" baseline="0" dirty="0" smtClean="0"/>
          </a:p>
          <a:p>
            <a:r>
              <a:rPr lang="en-US" baseline="0" dirty="0" smtClean="0"/>
              <a:t>Suddenly, documentation! – if you want until someone asks for documentation, that might mean you have to drop everything and write it immediately.</a:t>
            </a:r>
          </a:p>
          <a:p>
            <a:endParaRPr lang="en-US" baseline="0" dirty="0" smtClean="0"/>
          </a:p>
          <a:p>
            <a:r>
              <a:rPr lang="en-US" baseline="0" dirty="0" smtClean="0"/>
              <a:t>Like I said, this means more docs and not less.</a:t>
            </a:r>
          </a:p>
          <a:p>
            <a:endParaRPr lang="en-US" baseline="0" dirty="0" smtClean="0"/>
          </a:p>
          <a:p>
            <a:r>
              <a:rPr lang="en-US" baseline="0" dirty="0" smtClean="0"/>
              <a:t>And it’s not an excuse to avoid documentation. This is simply an attempt to make less wasteful documentation.</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So now I am going to dive into some practical examples</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 of docs I think were exceptionally “actionable”. I’ve made most of these, but did </a:t>
            </a:r>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200</a:t>
            </a:fld>
            <a:endParaRPr lang="en-US">
              <a:solidFill>
                <a:srgbClr val="000000"/>
              </a:solidFill>
            </a:endParaRPr>
          </a:p>
        </p:txBody>
      </p:sp>
    </p:spTree>
    <p:extLst>
      <p:ext uri="{BB962C8B-B14F-4D97-AF65-F5344CB8AC3E}">
        <p14:creationId xmlns:p14="http://schemas.microsoft.com/office/powerpoint/2010/main" val="247579995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However there’s some caveats…</a:t>
            </a:r>
          </a:p>
          <a:p>
            <a:endParaRPr lang="en-US" dirty="0" smtClean="0"/>
          </a:p>
          <a:p>
            <a:r>
              <a:rPr lang="en-US" dirty="0" smtClean="0"/>
              <a:t>It</a:t>
            </a:r>
            <a:r>
              <a:rPr lang="en-US" baseline="0" dirty="0" smtClean="0"/>
              <a:t> really depends on the size and structure of the team. A team of two people probably already do something like this, and </a:t>
            </a:r>
          </a:p>
          <a:p>
            <a:endParaRPr lang="en-US" baseline="0" dirty="0" smtClean="0"/>
          </a:p>
          <a:p>
            <a:r>
              <a:rPr lang="en-US" baseline="0" dirty="0" smtClean="0"/>
              <a:t>It can be hard to get new people up to speed if you don’t have comprehensive documentation. However, comprehensive but totally out of date documentation is bad too, and that’s what we normally deal with.</a:t>
            </a:r>
          </a:p>
          <a:p>
            <a:endParaRPr lang="en-US" baseline="0" dirty="0" smtClean="0"/>
          </a:p>
          <a:p>
            <a:r>
              <a:rPr lang="en-US" baseline="0" dirty="0" smtClean="0"/>
              <a:t>Some people work best with planning every detail out first before you start implementing, but actionable documentation . On the flip side, don’t be afraid to write documentation for YOURSELF as the reader, so if planning on paper works great for you then keep doing it.</a:t>
            </a:r>
          </a:p>
          <a:p>
            <a:endParaRPr lang="en-US" baseline="0" dirty="0" smtClean="0"/>
          </a:p>
          <a:p>
            <a:r>
              <a:rPr lang="en-US" baseline="0" dirty="0" smtClean="0"/>
              <a:t>Suddenly, documentation! – if you want until someone asks for documentation, that might mean you have to drop everything and write it immediately.</a:t>
            </a:r>
          </a:p>
          <a:p>
            <a:endParaRPr lang="en-US" baseline="0" dirty="0" smtClean="0"/>
          </a:p>
          <a:p>
            <a:r>
              <a:rPr lang="en-US" baseline="0" dirty="0" smtClean="0"/>
              <a:t>Like I said, this means more docs and not less.</a:t>
            </a:r>
          </a:p>
          <a:p>
            <a:endParaRPr lang="en-US" baseline="0" dirty="0" smtClean="0"/>
          </a:p>
          <a:p>
            <a:r>
              <a:rPr lang="en-US" baseline="0" dirty="0" smtClean="0"/>
              <a:t>And it’s not an excuse to avoid documentation. This is simply an attempt to make less wasteful documentation.</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So now I am going to dive into some practical examples</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 of docs I think were exceptionally “actionable”. I’ve made most of these, but did </a:t>
            </a:r>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201</a:t>
            </a:fld>
            <a:endParaRPr lang="en-US">
              <a:solidFill>
                <a:srgbClr val="000000"/>
              </a:solidFill>
            </a:endParaRPr>
          </a:p>
        </p:txBody>
      </p:sp>
    </p:spTree>
    <p:extLst>
      <p:ext uri="{BB962C8B-B14F-4D97-AF65-F5344CB8AC3E}">
        <p14:creationId xmlns:p14="http://schemas.microsoft.com/office/powerpoint/2010/main" val="207335250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76275"/>
            <a:ext cx="2590800" cy="1457325"/>
          </a:xfrm>
        </p:spPr>
      </p:sp>
      <p:sp>
        <p:nvSpPr>
          <p:cNvPr id="3" name="Notes Placeholder 2"/>
          <p:cNvSpPr>
            <a:spLocks noGrp="1"/>
          </p:cNvSpPr>
          <p:nvPr>
            <p:ph type="body" idx="1"/>
          </p:nvPr>
        </p:nvSpPr>
        <p:spPr/>
        <p:txBody>
          <a:bodyPr/>
          <a:lstStyle/>
          <a:p>
            <a:r>
              <a:rPr lang="en-US" dirty="0" smtClean="0"/>
              <a:t>So that brings</a:t>
            </a:r>
            <a:r>
              <a:rPr lang="en-US" baseline="0" dirty="0" smtClean="0"/>
              <a:t> me to the end of my talk on “Make Actionable Documentation”.</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202</a:t>
            </a:fld>
            <a:endParaRPr lang="en-US">
              <a:solidFill>
                <a:srgbClr val="000000"/>
              </a:solidFill>
            </a:endParaRPr>
          </a:p>
        </p:txBody>
      </p:sp>
    </p:spTree>
    <p:extLst>
      <p:ext uri="{BB962C8B-B14F-4D97-AF65-F5344CB8AC3E}">
        <p14:creationId xmlns:p14="http://schemas.microsoft.com/office/powerpoint/2010/main" val="369722219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Thank you Liz!</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one type of document Liz didn’t go into is the one you write to impress the publisher.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Ah, to live in a world where those weren’t necessary.  </a:t>
            </a:r>
          </a:p>
        </p:txBody>
      </p:sp>
    </p:spTree>
    <p:extLst>
      <p:ext uri="{BB962C8B-B14F-4D97-AF65-F5344CB8AC3E}">
        <p14:creationId xmlns:p14="http://schemas.microsoft.com/office/powerpoint/2010/main" val="837117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Isn't this the question every writer dreads?</a:t>
            </a:r>
          </a:p>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 </a:t>
            </a:r>
          </a:p>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As if there's some magical process to it.</a:t>
            </a:r>
          </a:p>
          <a:p>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Anyone who's been working in a creative field, like writing, like games, knows that ideas are actually a dime a dozen.  Ideas are cheap, implementation is hard.</a:t>
            </a:r>
          </a:p>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 </a:t>
            </a:r>
          </a:p>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But don't get me wrong, good ideas do help.  </a:t>
            </a:r>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a:t>
            </a:fld>
            <a:endParaRPr lang="en-US"/>
          </a:p>
        </p:txBody>
      </p:sp>
    </p:spTree>
    <p:extLst>
      <p:ext uri="{BB962C8B-B14F-4D97-AF65-F5344CB8AC3E}">
        <p14:creationId xmlns:p14="http://schemas.microsoft.com/office/powerpoint/2010/main" val="1118933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coming up…</a:t>
            </a:r>
          </a:p>
          <a:p>
            <a:endParaRPr lang="en-US" dirty="0" smtClean="0"/>
          </a:p>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A little later on, Emily Short is going to tell us how she tests her game before it's ready for testing</a:t>
            </a:r>
          </a:p>
          <a:p>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George Fan is going to tell us about how your enemies are not as different as you think they are</a:t>
            </a:r>
          </a:p>
          <a:p>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Liz England is going to tell us who you should make your design documents for. </a:t>
            </a:r>
          </a:p>
          <a:p>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Michael de Plater is going to tell us how systems can bring human stories</a:t>
            </a:r>
          </a:p>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22</a:t>
            </a:fld>
            <a:endParaRPr lang="en-US"/>
          </a:p>
        </p:txBody>
      </p:sp>
    </p:spTree>
    <p:extLst>
      <p:ext uri="{BB962C8B-B14F-4D97-AF65-F5344CB8AC3E}">
        <p14:creationId xmlns:p14="http://schemas.microsoft.com/office/powerpoint/2010/main" val="160728770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And finally, our last speaker is here to end us on</a:t>
            </a:r>
            <a:r>
              <a:rPr lang="en-US" baseline="0" dirty="0" smtClean="0"/>
              <a:t> a subject dear to my heart.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Often we think about game systems as intuitive or sticky or challenging or good for flow.</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what about systems that produce humanity?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Our next speaker has worked on everything from sports games to Total War to 2014’s game of the year Shadow or Mordor…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Michael de Plater!  </a:t>
            </a:r>
          </a:p>
        </p:txBody>
      </p:sp>
    </p:spTree>
    <p:extLst>
      <p:ext uri="{BB962C8B-B14F-4D97-AF65-F5344CB8AC3E}">
        <p14:creationId xmlns:p14="http://schemas.microsoft.com/office/powerpoint/2010/main" val="64260567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Todays</a:t>
            </a:r>
            <a:r>
              <a:rPr lang="en-US" baseline="0" dirty="0" smtClean="0"/>
              <a:t> talk is going to be about what connects all of these games I’ve worked on over the last 20 years. They are all systems which produce stories. </a:t>
            </a:r>
          </a:p>
        </p:txBody>
      </p:sp>
      <p:sp>
        <p:nvSpPr>
          <p:cNvPr id="4" name="Slide Number Placeholder 3"/>
          <p:cNvSpPr>
            <a:spLocks noGrp="1"/>
          </p:cNvSpPr>
          <p:nvPr>
            <p:ph type="sldNum" sz="quarter" idx="10"/>
          </p:nvPr>
        </p:nvSpPr>
        <p:spPr/>
        <p:txBody>
          <a:bodyPr/>
          <a:lstStyle/>
          <a:p>
            <a:fld id="{EFA6FDBC-A38B-465A-814F-698FCEDE0CAC}" type="slidenum">
              <a:rPr lang="en-US" smtClean="0">
                <a:solidFill>
                  <a:prstClr val="black"/>
                </a:solidFill>
              </a:rPr>
              <a:pPr/>
              <a:t>205</a:t>
            </a:fld>
            <a:endParaRPr lang="en-US" dirty="0">
              <a:solidFill>
                <a:prstClr val="black"/>
              </a:solidFill>
            </a:endParaRPr>
          </a:p>
        </p:txBody>
      </p:sp>
    </p:spTree>
    <p:extLst>
      <p:ext uri="{BB962C8B-B14F-4D97-AF65-F5344CB8AC3E}">
        <p14:creationId xmlns:p14="http://schemas.microsoft.com/office/powerpoint/2010/main" val="303644582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three may seem very different genres, but the underlying designs have a lot in</a:t>
            </a:r>
            <a:r>
              <a:rPr lang="en-US" baseline="0" dirty="0" smtClean="0"/>
              <a:t> common in terms of how they handle conflict, drama, time and the nesting of the personal within the epic.</a:t>
            </a:r>
          </a:p>
          <a:p>
            <a:endParaRPr lang="en-US" baseline="0" dirty="0" smtClean="0"/>
          </a:p>
          <a:p>
            <a:r>
              <a:rPr lang="en-US" baseline="0" dirty="0" smtClean="0"/>
              <a:t>There’s a reason they all have Movie Genres and TV Tropes pages</a:t>
            </a:r>
            <a:endParaRPr lang="en-US" dirty="0"/>
          </a:p>
        </p:txBody>
      </p:sp>
      <p:sp>
        <p:nvSpPr>
          <p:cNvPr id="4" name="Slide Number Placeholder 3"/>
          <p:cNvSpPr>
            <a:spLocks noGrp="1"/>
          </p:cNvSpPr>
          <p:nvPr>
            <p:ph type="sldNum" sz="quarter" idx="10"/>
          </p:nvPr>
        </p:nvSpPr>
        <p:spPr/>
        <p:txBody>
          <a:bodyPr/>
          <a:lstStyle/>
          <a:p>
            <a:fld id="{EFA6FDBC-A38B-465A-814F-698FCEDE0CAC}" type="slidenum">
              <a:rPr lang="en-US" smtClean="0">
                <a:solidFill>
                  <a:prstClr val="black"/>
                </a:solidFill>
              </a:rPr>
              <a:pPr/>
              <a:t>206</a:t>
            </a:fld>
            <a:endParaRPr lang="en-US" dirty="0">
              <a:solidFill>
                <a:prstClr val="black"/>
              </a:solidFill>
            </a:endParaRPr>
          </a:p>
        </p:txBody>
      </p:sp>
    </p:spTree>
    <p:extLst>
      <p:ext uri="{BB962C8B-B14F-4D97-AF65-F5344CB8AC3E}">
        <p14:creationId xmlns:p14="http://schemas.microsoft.com/office/powerpoint/2010/main" val="316899994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Sports Seasons</a:t>
            </a:r>
            <a:r>
              <a:rPr lang="en-US" baseline="0" dirty="0" smtClean="0"/>
              <a:t> ARE Game Design – and you can see examples of different Designs across different Sports and Cultures.</a:t>
            </a:r>
          </a:p>
          <a:p>
            <a:r>
              <a:rPr lang="en-US" baseline="0" dirty="0" smtClean="0"/>
              <a:t>Including of course E-Sports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Confession and Caveat – I don’t really like Sports. I’ve always just looking at them from the perspective of a Game Designer. </a:t>
            </a:r>
            <a:endParaRPr lang="en-US" dirty="0" smtClean="0"/>
          </a:p>
          <a:p>
            <a:endParaRPr lang="en-US" dirty="0"/>
          </a:p>
        </p:txBody>
      </p:sp>
      <p:sp>
        <p:nvSpPr>
          <p:cNvPr id="4" name="Slide Number Placeholder 3"/>
          <p:cNvSpPr>
            <a:spLocks noGrp="1"/>
          </p:cNvSpPr>
          <p:nvPr>
            <p:ph type="sldNum" sz="quarter" idx="10"/>
          </p:nvPr>
        </p:nvSpPr>
        <p:spPr/>
        <p:txBody>
          <a:bodyPr/>
          <a:lstStyle/>
          <a:p>
            <a:fld id="{EFA6FDBC-A38B-465A-814F-698FCEDE0CAC}" type="slidenum">
              <a:rPr lang="en-US" smtClean="0">
                <a:solidFill>
                  <a:prstClr val="black"/>
                </a:solidFill>
              </a:rPr>
              <a:pPr/>
              <a:t>207</a:t>
            </a:fld>
            <a:endParaRPr lang="en-US" dirty="0">
              <a:solidFill>
                <a:prstClr val="black"/>
              </a:solidFill>
            </a:endParaRPr>
          </a:p>
        </p:txBody>
      </p:sp>
    </p:spTree>
    <p:extLst>
      <p:ext uri="{BB962C8B-B14F-4D97-AF65-F5344CB8AC3E}">
        <p14:creationId xmlns:p14="http://schemas.microsoft.com/office/powerpoint/2010/main" val="28998047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s well as high level narrative structures Sports System Design also generates personal / individual stories implicitly through the structure of its design - Daily. </a:t>
            </a:r>
          </a:p>
          <a:p>
            <a:endParaRPr lang="en-US" baseline="0" dirty="0" smtClean="0"/>
          </a:p>
          <a:p>
            <a:r>
              <a:rPr lang="en-US" baseline="0" dirty="0" smtClean="0"/>
              <a:t>[Will update this to the most recent Sports News]</a:t>
            </a:r>
          </a:p>
          <a:p>
            <a:endParaRPr lang="en-US" baseline="0" dirty="0" smtClean="0"/>
          </a:p>
          <a:p>
            <a:r>
              <a:rPr lang="en-US" baseline="0" dirty="0" smtClean="0"/>
              <a:t>Heroes and Villains emerge implicitly out of the Design of Winners, Losers, Statistics, Injuries, Grudges</a:t>
            </a:r>
            <a:endParaRPr lang="en-US" dirty="0"/>
          </a:p>
        </p:txBody>
      </p:sp>
      <p:sp>
        <p:nvSpPr>
          <p:cNvPr id="4" name="Slide Number Placeholder 3"/>
          <p:cNvSpPr>
            <a:spLocks noGrp="1"/>
          </p:cNvSpPr>
          <p:nvPr>
            <p:ph type="sldNum" sz="quarter" idx="10"/>
          </p:nvPr>
        </p:nvSpPr>
        <p:spPr/>
        <p:txBody>
          <a:bodyPr/>
          <a:lstStyle/>
          <a:p>
            <a:fld id="{EFA6FDBC-A38B-465A-814F-698FCEDE0CAC}" type="slidenum">
              <a:rPr lang="en-US" smtClean="0">
                <a:solidFill>
                  <a:prstClr val="black"/>
                </a:solidFill>
              </a:rPr>
              <a:pPr/>
              <a:t>208</a:t>
            </a:fld>
            <a:endParaRPr lang="en-US" dirty="0">
              <a:solidFill>
                <a:prstClr val="black"/>
              </a:solidFill>
            </a:endParaRPr>
          </a:p>
        </p:txBody>
      </p:sp>
    </p:spTree>
    <p:extLst>
      <p:ext uri="{BB962C8B-B14F-4D97-AF65-F5344CB8AC3E}">
        <p14:creationId xmlns:p14="http://schemas.microsoft.com/office/powerpoint/2010/main" val="3234006815"/>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Statistics</a:t>
            </a:r>
            <a:r>
              <a:rPr lang="en-US" baseline="0" dirty="0" smtClean="0"/>
              <a:t> can create Stories within the System as well as Meta-Narratives outside of the Game – via commentators and players.  </a:t>
            </a:r>
          </a:p>
          <a:p>
            <a:endParaRPr lang="en-US" baseline="0" dirty="0" smtClean="0"/>
          </a:p>
          <a:p>
            <a:r>
              <a:rPr lang="en-US" baseline="0" dirty="0" smtClean="0"/>
              <a:t>People may follow these stories without even particularly caring for the sports or even watching them.  </a:t>
            </a:r>
          </a:p>
          <a:p>
            <a:endParaRPr lang="en-US" dirty="0"/>
          </a:p>
        </p:txBody>
      </p:sp>
      <p:sp>
        <p:nvSpPr>
          <p:cNvPr id="4" name="Slide Number Placeholder 3"/>
          <p:cNvSpPr>
            <a:spLocks noGrp="1"/>
          </p:cNvSpPr>
          <p:nvPr>
            <p:ph type="sldNum" sz="quarter" idx="10"/>
          </p:nvPr>
        </p:nvSpPr>
        <p:spPr/>
        <p:txBody>
          <a:bodyPr/>
          <a:lstStyle/>
          <a:p>
            <a:fld id="{EFA6FDBC-A38B-465A-814F-698FCEDE0CAC}" type="slidenum">
              <a:rPr lang="en-US" smtClean="0">
                <a:solidFill>
                  <a:prstClr val="black"/>
                </a:solidFill>
              </a:rPr>
              <a:pPr/>
              <a:t>209</a:t>
            </a:fld>
            <a:endParaRPr lang="en-US" dirty="0">
              <a:solidFill>
                <a:prstClr val="black"/>
              </a:solidFill>
            </a:endParaRPr>
          </a:p>
        </p:txBody>
      </p:sp>
    </p:spTree>
    <p:extLst>
      <p:ext uri="{BB962C8B-B14F-4D97-AF65-F5344CB8AC3E}">
        <p14:creationId xmlns:p14="http://schemas.microsoft.com/office/powerpoint/2010/main" val="206212700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 scenarios are similar to sports</a:t>
            </a:r>
            <a:r>
              <a:rPr lang="en-US" baseline="0" dirty="0" smtClean="0"/>
              <a:t> in many structural ways.</a:t>
            </a:r>
          </a:p>
          <a:p>
            <a:endParaRPr lang="en-US" baseline="0" dirty="0" smtClean="0"/>
          </a:p>
          <a:p>
            <a:r>
              <a:rPr lang="en-US" dirty="0" smtClean="0"/>
              <a:t>Time always moves forward to create dramatic situations – no “restarting” the moment something goes wrong.   </a:t>
            </a:r>
          </a:p>
          <a:p>
            <a:endParaRPr lang="en-US" dirty="0" smtClean="0"/>
          </a:p>
          <a:p>
            <a:r>
              <a:rPr lang="en-US" dirty="0" smtClean="0"/>
              <a:t>Just</a:t>
            </a:r>
            <a:r>
              <a:rPr lang="en-US" baseline="0" dirty="0" smtClean="0"/>
              <a:t> as you may lose the play but win the game, you may </a:t>
            </a:r>
            <a:r>
              <a:rPr lang="en-US" dirty="0" smtClean="0"/>
              <a:t>lose the battles but winning</a:t>
            </a:r>
            <a:r>
              <a:rPr lang="en-US" baseline="0" dirty="0" smtClean="0"/>
              <a:t> the war, escalating towards an inevitable climax</a:t>
            </a:r>
            <a:endParaRPr lang="en-US" dirty="0"/>
          </a:p>
        </p:txBody>
      </p:sp>
      <p:sp>
        <p:nvSpPr>
          <p:cNvPr id="4" name="Slide Number Placeholder 3"/>
          <p:cNvSpPr>
            <a:spLocks noGrp="1"/>
          </p:cNvSpPr>
          <p:nvPr>
            <p:ph type="sldNum" sz="quarter" idx="10"/>
          </p:nvPr>
        </p:nvSpPr>
        <p:spPr/>
        <p:txBody>
          <a:bodyPr/>
          <a:lstStyle/>
          <a:p>
            <a:fld id="{EFA6FDBC-A38B-465A-814F-698FCEDE0CAC}" type="slidenum">
              <a:rPr lang="en-US" smtClean="0">
                <a:solidFill>
                  <a:prstClr val="black"/>
                </a:solidFill>
              </a:rPr>
              <a:pPr/>
              <a:t>210</a:t>
            </a:fld>
            <a:endParaRPr lang="en-US" dirty="0">
              <a:solidFill>
                <a:prstClr val="black"/>
              </a:solidFill>
            </a:endParaRPr>
          </a:p>
        </p:txBody>
      </p:sp>
    </p:spTree>
    <p:extLst>
      <p:ext uri="{BB962C8B-B14F-4D97-AF65-F5344CB8AC3E}">
        <p14:creationId xmlns:p14="http://schemas.microsoft.com/office/powerpoint/2010/main" val="15513583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Specific example of embracing</a:t>
            </a:r>
            <a:r>
              <a:rPr lang="en-US" baseline="0" dirty="0" smtClean="0"/>
              <a:t> Failure but moving forward – in Rome: Total War characters would die (similar to injuries in Sports) but leave heirs who would inherit Traits.</a:t>
            </a:r>
          </a:p>
          <a:p>
            <a:endParaRPr lang="en-US" baseline="0" dirty="0" smtClean="0"/>
          </a:p>
          <a:p>
            <a:r>
              <a:rPr lang="en-US" baseline="0" dirty="0" smtClean="0"/>
              <a:t>Creates strong attachment to characters and emergent drama.</a:t>
            </a:r>
          </a:p>
          <a:p>
            <a:endParaRPr lang="en-US" baseline="0" dirty="0" smtClean="0"/>
          </a:p>
          <a:p>
            <a:r>
              <a:rPr lang="en-US" baseline="0" dirty="0" smtClean="0"/>
              <a:t>And incidentally, looking forward, the Nemesis System deals with this in a different way through Cheating Death and Scars – literally writing stories on the flesh of the characters.</a:t>
            </a:r>
            <a:endParaRPr lang="en-US" dirty="0"/>
          </a:p>
        </p:txBody>
      </p:sp>
      <p:sp>
        <p:nvSpPr>
          <p:cNvPr id="4" name="Slide Number Placeholder 3"/>
          <p:cNvSpPr>
            <a:spLocks noGrp="1"/>
          </p:cNvSpPr>
          <p:nvPr>
            <p:ph type="sldNum" sz="quarter" idx="10"/>
          </p:nvPr>
        </p:nvSpPr>
        <p:spPr/>
        <p:txBody>
          <a:bodyPr/>
          <a:lstStyle/>
          <a:p>
            <a:fld id="{EFA6FDBC-A38B-465A-814F-698FCEDE0CAC}" type="slidenum">
              <a:rPr lang="en-US" smtClean="0">
                <a:solidFill>
                  <a:prstClr val="black"/>
                </a:solidFill>
              </a:rPr>
              <a:pPr/>
              <a:t>211</a:t>
            </a:fld>
            <a:endParaRPr lang="en-US" dirty="0">
              <a:solidFill>
                <a:prstClr val="black"/>
              </a:solidFill>
            </a:endParaRPr>
          </a:p>
        </p:txBody>
      </p:sp>
    </p:spTree>
    <p:extLst>
      <p:ext uri="{BB962C8B-B14F-4D97-AF65-F5344CB8AC3E}">
        <p14:creationId xmlns:p14="http://schemas.microsoft.com/office/powerpoint/2010/main" val="96672257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in Strategy Games the late game is dull because beyond</a:t>
            </a:r>
            <a:r>
              <a:rPr lang="en-US" baseline="0" dirty="0" smtClean="0"/>
              <a:t> a tipping point you know who’s going to win and the rest is mopping up</a:t>
            </a:r>
          </a:p>
          <a:p>
            <a:endParaRPr lang="en-US" baseline="0" dirty="0" smtClean="0"/>
          </a:p>
          <a:p>
            <a:r>
              <a:rPr lang="en-US" baseline="0" dirty="0" smtClean="0"/>
              <a:t>We dealt with this in Rome: Total War with the Civil War Mechanic – once the Roman Faction is close to winning it splits up and becomes multiple factions – generating drama and a climatic end game.</a:t>
            </a:r>
          </a:p>
          <a:p>
            <a:endParaRPr lang="en-US" baseline="0" dirty="0" smtClean="0"/>
          </a:p>
          <a:p>
            <a:r>
              <a:rPr lang="en-US" baseline="0" dirty="0" smtClean="0"/>
              <a:t>And this system was derived from the real world reference. </a:t>
            </a:r>
            <a:endParaRPr lang="en-US" dirty="0"/>
          </a:p>
        </p:txBody>
      </p:sp>
      <p:sp>
        <p:nvSpPr>
          <p:cNvPr id="4" name="Slide Number Placeholder 3"/>
          <p:cNvSpPr>
            <a:spLocks noGrp="1"/>
          </p:cNvSpPr>
          <p:nvPr>
            <p:ph type="sldNum" sz="quarter" idx="10"/>
          </p:nvPr>
        </p:nvSpPr>
        <p:spPr/>
        <p:txBody>
          <a:bodyPr/>
          <a:lstStyle/>
          <a:p>
            <a:fld id="{EFA6FDBC-A38B-465A-814F-698FCEDE0CAC}" type="slidenum">
              <a:rPr lang="en-US" smtClean="0">
                <a:solidFill>
                  <a:prstClr val="black"/>
                </a:solidFill>
              </a:rPr>
              <a:pPr/>
              <a:t>212</a:t>
            </a:fld>
            <a:endParaRPr lang="en-US" dirty="0">
              <a:solidFill>
                <a:prstClr val="black"/>
              </a:solidFill>
            </a:endParaRPr>
          </a:p>
        </p:txBody>
      </p:sp>
    </p:spTree>
    <p:extLst>
      <p:ext uri="{BB962C8B-B14F-4D97-AF65-F5344CB8AC3E}">
        <p14:creationId xmlns:p14="http://schemas.microsoft.com/office/powerpoint/2010/main" val="391898222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Though it</a:t>
            </a:r>
            <a:r>
              <a:rPr lang="en-US" baseline="0" dirty="0" smtClean="0"/>
              <a:t> may be not obvious at first, I hope see now how this built to Shadow or Mordor’s Nemesis System.</a:t>
            </a:r>
          </a:p>
          <a:p>
            <a:endParaRPr lang="en-US" baseline="0" dirty="0" smtClean="0"/>
          </a:p>
          <a:p>
            <a:r>
              <a:rPr lang="en-US" dirty="0" smtClean="0"/>
              <a:t>Same</a:t>
            </a:r>
            <a:r>
              <a:rPr lang="en-US" baseline="0" dirty="0" smtClean="0"/>
              <a:t> ingredients as Sports and War – but focused on the Personal, which is appropriate for an Action Game. The ideas are similar but the scale is different. </a:t>
            </a:r>
          </a:p>
          <a:p>
            <a:endParaRPr lang="en-US" baseline="0" dirty="0" smtClean="0"/>
          </a:p>
          <a:p>
            <a:r>
              <a:rPr lang="en-US" baseline="0" dirty="0" smtClean="0"/>
              <a:t>Once again there is an emergent procedural narrative that’s neither linear nor branching.  Player has tremendous choice and personal investment in a story that is “theirs” yet we’re not building bespoke “branches”.</a:t>
            </a:r>
            <a:endParaRPr lang="en-US" dirty="0"/>
          </a:p>
        </p:txBody>
      </p:sp>
      <p:sp>
        <p:nvSpPr>
          <p:cNvPr id="4" name="Slide Number Placeholder 3"/>
          <p:cNvSpPr>
            <a:spLocks noGrp="1"/>
          </p:cNvSpPr>
          <p:nvPr>
            <p:ph type="sldNum" sz="quarter" idx="10"/>
          </p:nvPr>
        </p:nvSpPr>
        <p:spPr/>
        <p:txBody>
          <a:bodyPr/>
          <a:lstStyle/>
          <a:p>
            <a:fld id="{EFA6FDBC-A38B-465A-814F-698FCEDE0CAC}" type="slidenum">
              <a:rPr lang="en-US" smtClean="0">
                <a:solidFill>
                  <a:prstClr val="black"/>
                </a:solidFill>
              </a:rPr>
              <a:pPr/>
              <a:t>213</a:t>
            </a:fld>
            <a:endParaRPr lang="en-US" dirty="0">
              <a:solidFill>
                <a:prstClr val="black"/>
              </a:solidFill>
            </a:endParaRPr>
          </a:p>
        </p:txBody>
      </p:sp>
    </p:spTree>
    <p:extLst>
      <p:ext uri="{BB962C8B-B14F-4D97-AF65-F5344CB8AC3E}">
        <p14:creationId xmlns:p14="http://schemas.microsoft.com/office/powerpoint/2010/main" val="3905467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But first!  Lee Perry  - Lee Perry is an experienced game designer,</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 </a:t>
            </a: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 having</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 worked on….</a:t>
            </a:r>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endPar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endParaRPr>
          </a:p>
          <a:p>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And he's going to tell us how everything you know is wrong about when to polish (and when to add pizazz</a:t>
            </a:r>
            <a:r>
              <a:rPr kumimoji="1" lang="en-US" sz="1200" kern="1200" baseline="0" dirty="0" smtClean="0">
                <a:solidFill>
                  <a:schemeClr val="tx1"/>
                </a:solidFill>
                <a:effectLst/>
                <a:latin typeface="Verdana" pitchFamily="45" charset="0"/>
                <a:ea typeface="ヒラギノ角ゴ Pro W3" pitchFamily="80" charset="-128"/>
                <a:cs typeface="ヒラギノ角ゴ Pro W3" pitchFamily="80" charset="-128"/>
              </a:rPr>
              <a:t> to) </a:t>
            </a:r>
            <a:r>
              <a:rPr kumimoji="1" lang="en-US" sz="1200" kern="1200" dirty="0" smtClean="0">
                <a:solidFill>
                  <a:schemeClr val="tx1"/>
                </a:solidFill>
                <a:effectLst/>
                <a:latin typeface="Verdana" pitchFamily="45" charset="0"/>
                <a:ea typeface="ヒラギノ角ゴ Pro W3" pitchFamily="80" charset="-128"/>
                <a:cs typeface="ヒラギノ角ゴ Pro W3" pitchFamily="80" charset="-128"/>
              </a:rPr>
              <a:t>your game.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Tree>
    <p:extLst>
      <p:ext uri="{BB962C8B-B14F-4D97-AF65-F5344CB8AC3E}">
        <p14:creationId xmlns:p14="http://schemas.microsoft.com/office/powerpoint/2010/main" val="325776694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Humans</a:t>
            </a:r>
            <a:r>
              <a:rPr lang="en-US" baseline="0" dirty="0" smtClean="0"/>
              <a:t> are hard-wired to understand shifting social structures and hierarchies – a great deal of human storytelling and drama is based on this model. Makes it a great mechanic for generating stories. </a:t>
            </a:r>
          </a:p>
          <a:p>
            <a:endParaRPr lang="en-US" baseline="0" dirty="0" smtClean="0"/>
          </a:p>
          <a:p>
            <a:r>
              <a:rPr lang="en-US" baseline="0" dirty="0" smtClean="0"/>
              <a:t>The Nemesis System enabled Players to intervene in a Social Hierarchy through Death (their own death moved up their enemies), Revenge and ultimately Domination and Power – players loved being able to mess with social structures.</a:t>
            </a:r>
            <a:endParaRPr lang="en-US" dirty="0"/>
          </a:p>
        </p:txBody>
      </p:sp>
      <p:sp>
        <p:nvSpPr>
          <p:cNvPr id="4" name="Slide Number Placeholder 3"/>
          <p:cNvSpPr>
            <a:spLocks noGrp="1"/>
          </p:cNvSpPr>
          <p:nvPr>
            <p:ph type="sldNum" sz="quarter" idx="10"/>
          </p:nvPr>
        </p:nvSpPr>
        <p:spPr/>
        <p:txBody>
          <a:bodyPr/>
          <a:lstStyle/>
          <a:p>
            <a:fld id="{EFA6FDBC-A38B-465A-814F-698FCEDE0CAC}" type="slidenum">
              <a:rPr lang="en-US" smtClean="0">
                <a:solidFill>
                  <a:prstClr val="black"/>
                </a:solidFill>
              </a:rPr>
              <a:pPr/>
              <a:t>214</a:t>
            </a:fld>
            <a:endParaRPr lang="en-US" dirty="0">
              <a:solidFill>
                <a:prstClr val="black"/>
              </a:solidFill>
            </a:endParaRPr>
          </a:p>
        </p:txBody>
      </p:sp>
    </p:spTree>
    <p:extLst>
      <p:ext uri="{BB962C8B-B14F-4D97-AF65-F5344CB8AC3E}">
        <p14:creationId xmlns:p14="http://schemas.microsoft.com/office/powerpoint/2010/main" val="157679605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Balancing</a:t>
            </a:r>
            <a:r>
              <a:rPr lang="en-US" baseline="0" dirty="0" smtClean="0"/>
              <a:t> two superficially conflicting ideas is key</a:t>
            </a:r>
          </a:p>
          <a:p>
            <a:endParaRPr lang="en-US" dirty="0" smtClean="0"/>
          </a:p>
          <a:p>
            <a:r>
              <a:rPr lang="en-US" baseline="0" dirty="0" smtClean="0"/>
              <a:t>Note this is very similar to Play by Play Commentary in Sports Games – but again the difference / emphasis is on making it Personal and embedding it into the dynamic narrative.</a:t>
            </a:r>
            <a:endParaRPr lang="en-US" dirty="0"/>
          </a:p>
        </p:txBody>
      </p:sp>
      <p:sp>
        <p:nvSpPr>
          <p:cNvPr id="4" name="Slide Number Placeholder 3"/>
          <p:cNvSpPr>
            <a:spLocks noGrp="1"/>
          </p:cNvSpPr>
          <p:nvPr>
            <p:ph type="sldNum" sz="quarter" idx="10"/>
          </p:nvPr>
        </p:nvSpPr>
        <p:spPr/>
        <p:txBody>
          <a:bodyPr/>
          <a:lstStyle/>
          <a:p>
            <a:fld id="{EFA6FDBC-A38B-465A-814F-698FCEDE0CAC}" type="slidenum">
              <a:rPr lang="en-US" smtClean="0">
                <a:solidFill>
                  <a:prstClr val="black"/>
                </a:solidFill>
              </a:rPr>
              <a:pPr/>
              <a:t>215</a:t>
            </a:fld>
            <a:endParaRPr lang="en-US" dirty="0">
              <a:solidFill>
                <a:prstClr val="black"/>
              </a:solidFill>
            </a:endParaRPr>
          </a:p>
        </p:txBody>
      </p:sp>
    </p:spTree>
    <p:extLst>
      <p:ext uri="{BB962C8B-B14F-4D97-AF65-F5344CB8AC3E}">
        <p14:creationId xmlns:p14="http://schemas.microsoft.com/office/powerpoint/2010/main" val="237561612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spoke about my experience across 3 genres – Sports, Wargames</a:t>
            </a:r>
            <a:r>
              <a:rPr lang="en-US" baseline="0" dirty="0" smtClean="0"/>
              <a:t> and Action-Adventure. </a:t>
            </a:r>
          </a:p>
          <a:p>
            <a:endParaRPr lang="en-US" baseline="0" dirty="0" smtClean="0"/>
          </a:p>
          <a:p>
            <a:r>
              <a:rPr lang="en-US" baseline="0" dirty="0" smtClean="0"/>
              <a:t>But these ideas can be applied across many genres yet explored.</a:t>
            </a:r>
          </a:p>
          <a:p>
            <a:endParaRPr lang="en-US" baseline="0" dirty="0" smtClean="0"/>
          </a:p>
          <a:p>
            <a:r>
              <a:rPr lang="en-US" baseline="0" dirty="0" smtClean="0"/>
              <a:t>For instance, think about how all of these ideas are implicit to Multiplayer Experiences and there are huge opportunities to </a:t>
            </a:r>
            <a:r>
              <a:rPr lang="en-US" baseline="0" dirty="0" err="1" smtClean="0"/>
              <a:t>narrativise</a:t>
            </a:r>
            <a:r>
              <a:rPr lang="en-US" baseline="0" dirty="0" smtClean="0"/>
              <a:t> those systems – like the fertile grounds of Minecraft &amp; Day-Z – where the stories could be made strong while still keeping the game systems-driven and open-ended.</a:t>
            </a:r>
            <a:endParaRPr lang="en-US" dirty="0"/>
          </a:p>
        </p:txBody>
      </p:sp>
      <p:sp>
        <p:nvSpPr>
          <p:cNvPr id="4" name="Slide Number Placeholder 3"/>
          <p:cNvSpPr>
            <a:spLocks noGrp="1"/>
          </p:cNvSpPr>
          <p:nvPr>
            <p:ph type="sldNum" sz="quarter" idx="10"/>
          </p:nvPr>
        </p:nvSpPr>
        <p:spPr/>
        <p:txBody>
          <a:bodyPr/>
          <a:lstStyle/>
          <a:p>
            <a:fld id="{EFA6FDBC-A38B-465A-814F-698FCEDE0CAC}" type="slidenum">
              <a:rPr lang="en-US" smtClean="0">
                <a:solidFill>
                  <a:prstClr val="black"/>
                </a:solidFill>
              </a:rPr>
              <a:pPr/>
              <a:t>216</a:t>
            </a:fld>
            <a:endParaRPr lang="en-US" dirty="0">
              <a:solidFill>
                <a:prstClr val="black"/>
              </a:solidFill>
            </a:endParaRPr>
          </a:p>
        </p:txBody>
      </p:sp>
    </p:spTree>
    <p:extLst>
      <p:ext uri="{BB962C8B-B14F-4D97-AF65-F5344CB8AC3E}">
        <p14:creationId xmlns:p14="http://schemas.microsoft.com/office/powerpoint/2010/main" val="389802951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218</a:t>
            </a:fld>
            <a:endParaRPr lang="en-US"/>
          </a:p>
        </p:txBody>
      </p:sp>
    </p:spTree>
    <p:extLst>
      <p:ext uri="{BB962C8B-B14F-4D97-AF65-F5344CB8AC3E}">
        <p14:creationId xmlns:p14="http://schemas.microsoft.com/office/powerpoint/2010/main" val="928002552"/>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Thank you Mike!</a:t>
            </a:r>
          </a:p>
        </p:txBody>
      </p:sp>
    </p:spTree>
    <p:extLst>
      <p:ext uri="{BB962C8B-B14F-4D97-AF65-F5344CB8AC3E}">
        <p14:creationId xmlns:p14="http://schemas.microsoft.com/office/powerpoint/2010/main" val="266558626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That’s our final session – now that we’ve seen all these, think about how you may want to add these rules to your own deck of design rules</a:t>
            </a:r>
          </a:p>
          <a:p>
            <a:endParaRPr lang="en-US" baseline="0" dirty="0" smtClean="0"/>
          </a:p>
          <a:p>
            <a:r>
              <a:rPr lang="en-US" baseline="0" dirty="0" smtClean="0"/>
              <a:t>Like building your own personal Magic deck, the cards you choose to use will effect how you develop games.  </a:t>
            </a:r>
          </a:p>
          <a:p>
            <a:endParaRPr lang="en-US" baseline="0" dirty="0" smtClean="0"/>
          </a:p>
          <a:p>
            <a:r>
              <a:rPr lang="en-US" baseline="0" dirty="0" smtClean="0"/>
              <a:t>Different decks will work better or worse in different situations.</a:t>
            </a:r>
          </a:p>
          <a:p>
            <a:endParaRPr lang="en-US" baseline="0" dirty="0" smtClean="0"/>
          </a:p>
          <a:p>
            <a:r>
              <a:rPr lang="en-US" baseline="0" dirty="0" smtClean="0"/>
              <a:t>But most important is that your deck of game design rules feels good to you and is one that you enjoy developing with.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220</a:t>
            </a:fld>
            <a:endParaRPr lang="en-US"/>
          </a:p>
        </p:txBody>
      </p:sp>
    </p:spTree>
    <p:extLst>
      <p:ext uri="{BB962C8B-B14F-4D97-AF65-F5344CB8AC3E}">
        <p14:creationId xmlns:p14="http://schemas.microsoft.com/office/powerpoint/2010/main" val="208688902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p:spPr>
        <p:txBody>
          <a:bodyPr/>
          <a:lstStyle/>
          <a:p>
            <a:r>
              <a:rPr lang="en-US" baseline="0" dirty="0" smtClean="0"/>
              <a:t>That’s a wrap!</a:t>
            </a:r>
          </a:p>
          <a:p>
            <a:endParaRPr lang="en-US" baseline="0" dirty="0" smtClean="0"/>
          </a:p>
          <a:p>
            <a:r>
              <a:rPr lang="en-US" baseline="0" dirty="0" smtClean="0"/>
              <a:t>Slides are up right now on my web site if you want to go check them out – in the writings section!  </a:t>
            </a:r>
          </a:p>
          <a:p>
            <a:endParaRPr lang="en-US" baseline="0" dirty="0" smtClean="0"/>
          </a:p>
          <a:p>
            <a:r>
              <a:rPr lang="en-US" baseline="0" dirty="0" smtClean="0"/>
              <a:t>We’re not going to do Q&amp;A but we’ll be hanging around up here for as long as they’ll let us if you want to come ask us some questions.</a:t>
            </a:r>
          </a:p>
          <a:p>
            <a:endParaRPr lang="en-US" baseline="0" dirty="0" smtClean="0"/>
          </a:p>
          <a:p>
            <a:r>
              <a:rPr lang="en-US" dirty="0" smtClean="0"/>
              <a:t>Please</a:t>
            </a:r>
            <a:r>
              <a:rPr lang="en-US" baseline="0" dirty="0" smtClean="0"/>
              <a:t> remember to fill out your surveys.   The comments are really useful for helping us know how we did and what you’d like to see in the future.</a:t>
            </a:r>
          </a:p>
          <a:p>
            <a:endParaRPr lang="en-US" baseline="0" dirty="0" smtClean="0"/>
          </a:p>
          <a:p>
            <a:r>
              <a:rPr lang="en-US" dirty="0" smtClean="0"/>
              <a:t>Thanks to all the speakers and thanks to everyone for coming!</a:t>
            </a:r>
            <a:endParaRPr lang="en-US" baseline="0" dirty="0" smtClean="0"/>
          </a:p>
          <a:p>
            <a:endParaRPr lang="en-US" dirty="0" smtClean="0"/>
          </a:p>
          <a:p>
            <a:endParaRPr lang="en-US" baseline="0" dirty="0" smtClean="0"/>
          </a:p>
        </p:txBody>
      </p:sp>
    </p:spTree>
    <p:extLst>
      <p:ext uri="{BB962C8B-B14F-4D97-AF65-F5344CB8AC3E}">
        <p14:creationId xmlns:p14="http://schemas.microsoft.com/office/powerpoint/2010/main" val="545872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FB730BAE-632D-49B6-9726-FE971F2A70C0}" type="slidenum">
              <a:rPr lang="en-US" altLang="en-US" sz="1200" smtClean="0">
                <a:solidFill>
                  <a:prstClr val="black"/>
                </a:solidFill>
              </a:rPr>
              <a:pPr/>
              <a:t>25</a:t>
            </a:fld>
            <a:endParaRPr lang="en-US" altLang="en-US" sz="1200" smtClean="0">
              <a:solidFill>
                <a:prstClr val="black"/>
              </a:solidFill>
            </a:endParaRPr>
          </a:p>
        </p:txBody>
      </p:sp>
    </p:spTree>
    <p:extLst>
      <p:ext uri="{BB962C8B-B14F-4D97-AF65-F5344CB8AC3E}">
        <p14:creationId xmlns:p14="http://schemas.microsoft.com/office/powerpoint/2010/main" val="2699225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Starting out, like many, used to think games were about:</a:t>
            </a:r>
          </a:p>
          <a:p>
            <a:pPr eaLnBrk="1" hangingPunct="1">
              <a:spcBef>
                <a:spcPct val="0"/>
              </a:spcBef>
            </a:pPr>
            <a:r>
              <a:rPr lang="en-US" altLang="en-US" smtClean="0"/>
              <a:t>High concepts</a:t>
            </a:r>
          </a:p>
          <a:p>
            <a:pPr eaLnBrk="1" hangingPunct="1">
              <a:spcBef>
                <a:spcPct val="0"/>
              </a:spcBef>
            </a:pPr>
            <a:r>
              <a:rPr lang="en-US" altLang="en-US" smtClean="0"/>
              <a:t>Settings</a:t>
            </a:r>
          </a:p>
          <a:p>
            <a:pPr eaLnBrk="1" hangingPunct="1">
              <a:spcBef>
                <a:spcPct val="0"/>
              </a:spcBef>
            </a:pPr>
            <a:r>
              <a:rPr lang="en-US" altLang="en-US" smtClean="0"/>
              <a:t>Themes</a:t>
            </a:r>
          </a:p>
          <a:p>
            <a:pPr eaLnBrk="1" hangingPunct="1">
              <a:spcBef>
                <a:spcPct val="0"/>
              </a:spcBef>
            </a:pPr>
            <a:r>
              <a:rPr lang="en-US" altLang="en-US" b="1" smtClean="0"/>
              <a:t>THE CLASSIC BIG IDEAS!!!</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MAPS!</a:t>
            </a:r>
          </a:p>
          <a:p>
            <a:pPr eaLnBrk="1" hangingPunct="1">
              <a:spcBef>
                <a:spcPct val="0"/>
              </a:spcBef>
            </a:pPr>
            <a:r>
              <a:rPr lang="en-US" altLang="en-US" smtClean="0"/>
              <a:t>BIOS!</a:t>
            </a:r>
          </a:p>
          <a:p>
            <a:pPr eaLnBrk="1" hangingPunct="1">
              <a:spcBef>
                <a:spcPct val="0"/>
              </a:spcBef>
            </a:pPr>
            <a:r>
              <a:rPr lang="en-US" altLang="en-US" smtClean="0"/>
              <a:t/>
            </a:r>
            <a:br>
              <a:rPr lang="en-US" altLang="en-US" smtClean="0"/>
            </a:br>
            <a:endParaRPr lang="en-US" altLang="en-US" smtClean="0"/>
          </a:p>
          <a:p>
            <a:pPr eaLnBrk="1" hangingPunct="1">
              <a:spcBef>
                <a:spcPct val="0"/>
              </a:spcBef>
            </a:pPr>
            <a:r>
              <a:rPr lang="en-US" altLang="en-US" smtClean="0"/>
              <a:t>At some point I like to think most designers “level up” and realize that game design isn’t </a:t>
            </a:r>
            <a:r>
              <a:rPr lang="en-US" altLang="en-US" b="1" smtClean="0"/>
              <a:t>*JUST*</a:t>
            </a:r>
            <a:r>
              <a:rPr lang="en-US" altLang="en-US" smtClean="0"/>
              <a:t> about the big concept…</a:t>
            </a:r>
            <a:br>
              <a:rPr lang="en-US" altLang="en-US" smtClean="0"/>
            </a:br>
            <a:endParaRPr lang="en-US"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4095378C-3CC8-4EB5-A24F-BA2F9F27D7E8}" type="slidenum">
              <a:rPr lang="en-US" altLang="en-US" sz="1200" smtClean="0">
                <a:solidFill>
                  <a:prstClr val="black"/>
                </a:solidFill>
              </a:rPr>
              <a:pPr/>
              <a:t>26</a:t>
            </a:fld>
            <a:endParaRPr lang="en-US" altLang="en-US" sz="1200" smtClean="0">
              <a:solidFill>
                <a:prstClr val="black"/>
              </a:solidFill>
            </a:endParaRPr>
          </a:p>
        </p:txBody>
      </p:sp>
    </p:spTree>
    <p:extLst>
      <p:ext uri="{BB962C8B-B14F-4D97-AF65-F5344CB8AC3E}">
        <p14:creationId xmlns:p14="http://schemas.microsoft.com/office/powerpoint/2010/main" val="3085931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
            </a:r>
            <a:br>
              <a:rPr lang="en-US" altLang="en-US" smtClean="0"/>
            </a:br>
            <a:r>
              <a:rPr lang="en-US" altLang="en-US" smtClean="0"/>
              <a:t>Great games have some secret sauce!</a:t>
            </a:r>
          </a:p>
          <a:p>
            <a:pPr eaLnBrk="1" hangingPunct="1">
              <a:spcBef>
                <a:spcPct val="0"/>
              </a:spcBef>
            </a:pPr>
            <a:endParaRPr lang="en-US" altLang="en-US"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117FA170-AD5E-48F6-B9BE-33CED269B340}" type="slidenum">
              <a:rPr lang="en-US" altLang="en-US" sz="1200" smtClean="0">
                <a:solidFill>
                  <a:prstClr val="black"/>
                </a:solidFill>
              </a:rPr>
              <a:pPr/>
              <a:t>27</a:t>
            </a:fld>
            <a:endParaRPr lang="en-US" altLang="en-US" sz="1200" smtClean="0">
              <a:solidFill>
                <a:prstClr val="black"/>
              </a:solidFill>
            </a:endParaRPr>
          </a:p>
        </p:txBody>
      </p:sp>
    </p:spTree>
    <p:extLst>
      <p:ext uri="{BB962C8B-B14F-4D97-AF65-F5344CB8AC3E}">
        <p14:creationId xmlns:p14="http://schemas.microsoft.com/office/powerpoint/2010/main" val="3903094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NOT JUST ABOUT THIS…</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5CAF5AB7-943B-4E5C-A559-4275BDB68BF4}" type="slidenum">
              <a:rPr lang="en-US" altLang="en-US" sz="1200" smtClean="0">
                <a:solidFill>
                  <a:prstClr val="black"/>
                </a:solidFill>
              </a:rPr>
              <a:pPr/>
              <a:t>28</a:t>
            </a:fld>
            <a:endParaRPr lang="en-US" altLang="en-US" sz="1200" smtClean="0">
              <a:solidFill>
                <a:prstClr val="black"/>
              </a:solidFill>
            </a:endParaRPr>
          </a:p>
        </p:txBody>
      </p:sp>
    </p:spTree>
    <p:extLst>
      <p:ext uri="{BB962C8B-B14F-4D97-AF65-F5344CB8AC3E}">
        <p14:creationId xmlns:p14="http://schemas.microsoft.com/office/powerpoint/2010/main" val="2499751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IT’S ALSO ABOUT THIS</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21B5F551-8404-47C6-979C-31189D09C3DB}" type="slidenum">
              <a:rPr lang="en-US" altLang="en-US" sz="1200" smtClean="0">
                <a:solidFill>
                  <a:prstClr val="black"/>
                </a:solidFill>
              </a:rPr>
              <a:pPr/>
              <a:t>29</a:t>
            </a:fld>
            <a:endParaRPr lang="en-US" altLang="en-US" sz="1200" smtClean="0">
              <a:solidFill>
                <a:prstClr val="black"/>
              </a:solidFill>
            </a:endParaRPr>
          </a:p>
        </p:txBody>
      </p:sp>
    </p:spTree>
    <p:extLst>
      <p:ext uri="{BB962C8B-B14F-4D97-AF65-F5344CB8AC3E}">
        <p14:creationId xmlns:p14="http://schemas.microsoft.com/office/powerpoint/2010/main" val="758276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AND THIS</a:t>
            </a:r>
            <a:r>
              <a:rPr lang="en-US" altLang="en-US" smtClean="0"/>
              <a:t/>
            </a:r>
            <a:br>
              <a:rPr lang="en-US" altLang="en-US" smtClean="0"/>
            </a:br>
            <a:r>
              <a:rPr lang="en-US" altLang="en-US" smtClean="0"/>
              <a:t/>
            </a:r>
            <a:br>
              <a:rPr lang="en-US" altLang="en-US" smtClean="0"/>
            </a:br>
            <a:r>
              <a:rPr lang="en-US" altLang="en-US" smtClean="0"/>
              <a:t>Interacting with the game, and having a really satisfying response!</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MOST devs understand the importance of great player feedback</a:t>
            </a:r>
          </a:p>
          <a:p>
            <a:pPr eaLnBrk="1" hangingPunct="1">
              <a:spcBef>
                <a:spcPct val="0"/>
              </a:spcBef>
            </a:pPr>
            <a:endParaRPr lang="en-US" altLang="en-US" smtClean="0"/>
          </a:p>
          <a:p>
            <a:pPr eaLnBrk="1" hangingPunct="1">
              <a:spcBef>
                <a:spcPct val="0"/>
              </a:spcBef>
            </a:pPr>
            <a:r>
              <a:rPr lang="en-US" altLang="en-US" smtClean="0"/>
              <a:t>It’s one </a:t>
            </a:r>
            <a:r>
              <a:rPr lang="en-US" altLang="en-US" b="1" smtClean="0"/>
              <a:t>NOT SO SECRET SAUCE </a:t>
            </a:r>
            <a:r>
              <a:rPr lang="en-US" altLang="en-US" smtClean="0"/>
              <a:t>that gives a game a sense of “character” and “soul”.</a:t>
            </a:r>
            <a:br>
              <a:rPr lang="en-US" altLang="en-US" smtClean="0"/>
            </a:br>
            <a:endParaRPr lang="en-US" altLang="en-US" smtClean="0"/>
          </a:p>
          <a:p>
            <a:pPr eaLnBrk="1" hangingPunct="1">
              <a:spcBef>
                <a:spcPct val="0"/>
              </a:spcBef>
            </a:pPr>
            <a:endParaRPr lang="en-US"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41BDEA19-8475-4DED-AE2D-1C8962A5C82E}" type="slidenum">
              <a:rPr lang="en-US" altLang="en-US" sz="1200" smtClean="0">
                <a:solidFill>
                  <a:prstClr val="black"/>
                </a:solidFill>
              </a:rPr>
              <a:pPr/>
              <a:t>30</a:t>
            </a:fld>
            <a:endParaRPr lang="en-US" altLang="en-US" sz="1200" smtClean="0">
              <a:solidFill>
                <a:prstClr val="black"/>
              </a:solidFill>
            </a:endParaRPr>
          </a:p>
        </p:txBody>
      </p:sp>
    </p:spTree>
    <p:extLst>
      <p:ext uri="{BB962C8B-B14F-4D97-AF65-F5344CB8AC3E}">
        <p14:creationId xmlns:p14="http://schemas.microsoft.com/office/powerpoint/2010/main" val="860254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It’s about the joy of Mario jumps!  Fireballs!  Bashing a block!</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BFC05F38-8219-48E8-92A9-19B8B2F210FC}" type="slidenum">
              <a:rPr lang="en-US" altLang="en-US" sz="1200" smtClean="0">
                <a:solidFill>
                  <a:prstClr val="black"/>
                </a:solidFill>
              </a:rPr>
              <a:pPr/>
              <a:t>31</a:t>
            </a:fld>
            <a:endParaRPr lang="en-US" altLang="en-US" sz="1200" smtClean="0">
              <a:solidFill>
                <a:prstClr val="black"/>
              </a:solidFill>
            </a:endParaRPr>
          </a:p>
        </p:txBody>
      </p:sp>
    </p:spTree>
    <p:extLst>
      <p:ext uri="{BB962C8B-B14F-4D97-AF65-F5344CB8AC3E}">
        <p14:creationId xmlns:p14="http://schemas.microsoft.com/office/powerpoint/2010/main" val="84351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But PopCap is kind of among the Gods of Mt Olympus when it comes to making something *FEEL* awesome with amazing feedback.</a:t>
            </a:r>
            <a:br>
              <a:rPr lang="en-US" altLang="en-US" smtClean="0"/>
            </a:br>
            <a:r>
              <a:rPr lang="en-US" altLang="en-US" smtClean="0"/>
              <a:t/>
            </a:r>
            <a:br>
              <a:rPr lang="en-US" altLang="en-US" smtClean="0"/>
            </a:br>
            <a:r>
              <a:rPr lang="en-US" altLang="en-US" smtClean="0"/>
              <a:t>1) They made the ball sound as it hits the pegs pitch shift up in this “ding diiing diiiiing” fashion. </a:t>
            </a:r>
            <a:br>
              <a:rPr lang="en-US" altLang="en-US" smtClean="0"/>
            </a:br>
            <a:r>
              <a:rPr lang="en-US" altLang="en-US" smtClean="0"/>
              <a:t/>
            </a:r>
            <a:br>
              <a:rPr lang="en-US" altLang="en-US" smtClean="0"/>
            </a:br>
            <a:r>
              <a:rPr lang="en-US" altLang="en-US" smtClean="0"/>
              <a:t>2) Explosive Baskets!</a:t>
            </a:r>
            <a:br>
              <a:rPr lang="en-US" altLang="en-US" smtClean="0"/>
            </a:br>
            <a:r>
              <a:rPr lang="en-US" altLang="en-US" smtClean="0"/>
              <a:t/>
            </a:r>
            <a:br>
              <a:rPr lang="en-US" altLang="en-US" smtClean="0"/>
            </a:br>
            <a:r>
              <a:rPr lang="en-US" altLang="en-US" smtClean="0"/>
              <a:t>3) End of level there’s that glorious </a:t>
            </a:r>
            <a:r>
              <a:rPr lang="en-US" altLang="en-US" b="1" smtClean="0"/>
              <a:t>slow motion </a:t>
            </a:r>
            <a:r>
              <a:rPr lang="en-US" altLang="en-US" smtClean="0"/>
              <a:t>effect and then the utter insanity of blaring “</a:t>
            </a:r>
            <a:r>
              <a:rPr lang="en-US" altLang="en-US" b="1" smtClean="0"/>
              <a:t>ode to joy</a:t>
            </a:r>
            <a:r>
              <a:rPr lang="en-US" altLang="en-US" smtClean="0"/>
              <a:t>” while </a:t>
            </a:r>
            <a:r>
              <a:rPr lang="en-US" altLang="en-US" b="1" smtClean="0"/>
              <a:t>fireworks</a:t>
            </a:r>
            <a:r>
              <a:rPr lang="en-US" altLang="en-US" smtClean="0"/>
              <a:t> start blasting.</a:t>
            </a:r>
            <a:br>
              <a:rPr lang="en-US" altLang="en-US" smtClean="0"/>
            </a:br>
            <a:endParaRPr lang="en-US" altLang="en-US" smtClean="0"/>
          </a:p>
          <a:p>
            <a:pPr eaLnBrk="1" hangingPunct="1">
              <a:spcBef>
                <a:spcPct val="0"/>
              </a:spcBef>
            </a:pPr>
            <a:r>
              <a:rPr lang="en-US" altLang="en-US" smtClean="0"/>
              <a:t/>
            </a:r>
            <a:br>
              <a:rPr lang="en-US" altLang="en-US" smtClean="0"/>
            </a:br>
            <a:r>
              <a:rPr lang="en-US" altLang="en-US" smtClean="0"/>
              <a:t>Peggle is a master class in itself.</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9BEB01E5-49E1-4AB7-BE7F-1B7E1DD578FC}" type="slidenum">
              <a:rPr lang="en-US" altLang="en-US" sz="1200" smtClean="0">
                <a:solidFill>
                  <a:prstClr val="black"/>
                </a:solidFill>
              </a:rPr>
              <a:pPr/>
              <a:t>32</a:t>
            </a:fld>
            <a:endParaRPr lang="en-US" altLang="en-US" sz="1200" smtClean="0">
              <a:solidFill>
                <a:prstClr val="black"/>
              </a:solidFill>
            </a:endParaRPr>
          </a:p>
        </p:txBody>
      </p:sp>
    </p:spTree>
    <p:extLst>
      <p:ext uri="{BB962C8B-B14F-4D97-AF65-F5344CB8AC3E}">
        <p14:creationId xmlns:p14="http://schemas.microsoft.com/office/powerpoint/2010/main" val="3556703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writers have come up with pithy</a:t>
            </a:r>
            <a:r>
              <a:rPr lang="en-US" baseline="0" dirty="0" smtClean="0"/>
              <a:t> answers…</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3</a:t>
            </a:fld>
            <a:endParaRPr lang="en-US"/>
          </a:p>
        </p:txBody>
      </p:sp>
    </p:spTree>
    <p:extLst>
      <p:ext uri="{BB962C8B-B14F-4D97-AF65-F5344CB8AC3E}">
        <p14:creationId xmlns:p14="http://schemas.microsoft.com/office/powerpoint/2010/main" val="2221972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Martin Jonasson and Petri Purho have an amazing video on YouTube where they take this very sterile Breakout clone and slowly add more and more feedback elements to it until it’s this insane experience.  Their enthusiasm is pretty infectious, I definitely recommend watching it.</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3F13010C-FF2A-40BC-A81A-09DF3EF881F5}" type="slidenum">
              <a:rPr lang="en-US" altLang="en-US" sz="1200" smtClean="0">
                <a:solidFill>
                  <a:prstClr val="black"/>
                </a:solidFill>
              </a:rPr>
              <a:pPr/>
              <a:t>33</a:t>
            </a:fld>
            <a:endParaRPr lang="en-US" altLang="en-US" sz="1200" smtClean="0">
              <a:solidFill>
                <a:prstClr val="black"/>
              </a:solidFill>
            </a:endParaRPr>
          </a:p>
        </p:txBody>
      </p:sp>
    </p:spTree>
    <p:extLst>
      <p:ext uri="{BB962C8B-B14F-4D97-AF65-F5344CB8AC3E}">
        <p14:creationId xmlns:p14="http://schemas.microsoft.com/office/powerpoint/2010/main" val="2094243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One other excellent speech was Vlambeer’s “The art of screenshake”, where again he starts with a rather sterile platformer and using primarily different types of screenshakes makes the game feel like this fantastic experience.  Again, definitely time well spent checking this out.</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B9711386-CEA0-4C7B-9094-74A38C09AC6F}" type="slidenum">
              <a:rPr lang="en-US" altLang="en-US" sz="1200" smtClean="0">
                <a:solidFill>
                  <a:prstClr val="black"/>
                </a:solidFill>
              </a:rPr>
              <a:pPr/>
              <a:t>34</a:t>
            </a:fld>
            <a:endParaRPr lang="en-US" altLang="en-US" sz="1200" smtClean="0">
              <a:solidFill>
                <a:prstClr val="black"/>
              </a:solidFill>
            </a:endParaRPr>
          </a:p>
        </p:txBody>
      </p:sp>
    </p:spTree>
    <p:extLst>
      <p:ext uri="{BB962C8B-B14F-4D97-AF65-F5344CB8AC3E}">
        <p14:creationId xmlns:p14="http://schemas.microsoft.com/office/powerpoint/2010/main" val="27330830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IS FEEDBACK PART OF THE “POLISH STAGE?”</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03F26BDC-243B-49E6-ADD9-C03C25F3D883}" type="slidenum">
              <a:rPr lang="en-US" altLang="en-US" sz="1200" smtClean="0">
                <a:solidFill>
                  <a:prstClr val="black"/>
                </a:solidFill>
              </a:rPr>
              <a:pPr/>
              <a:t>35</a:t>
            </a:fld>
            <a:endParaRPr lang="en-US" altLang="en-US" sz="1200" smtClean="0">
              <a:solidFill>
                <a:prstClr val="black"/>
              </a:solidFill>
            </a:endParaRPr>
          </a:p>
        </p:txBody>
      </p:sp>
    </p:spTree>
    <p:extLst>
      <p:ext uri="{BB962C8B-B14F-4D97-AF65-F5344CB8AC3E}">
        <p14:creationId xmlns:p14="http://schemas.microsoft.com/office/powerpoint/2010/main" val="3608999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To me though, I still thou</a:t>
            </a:r>
          </a:p>
          <a:p>
            <a:pPr eaLnBrk="1" hangingPunct="1">
              <a:spcBef>
                <a:spcPct val="0"/>
              </a:spcBef>
            </a:pPr>
            <a:endParaRPr lang="en-US" altLang="en-US" smtClean="0"/>
          </a:p>
          <a:p>
            <a:pPr eaLnBrk="1" hangingPunct="1">
              <a:spcBef>
                <a:spcPct val="0"/>
              </a:spcBef>
            </a:pPr>
            <a:r>
              <a:rPr lang="en-US" altLang="en-US" smtClean="0"/>
              <a:t/>
            </a:r>
            <a:br>
              <a:rPr lang="en-US" altLang="en-US" smtClean="0"/>
            </a:br>
            <a:r>
              <a:rPr lang="en-US" altLang="en-US" smtClean="0"/>
              <a:t>Problem is, we all know things get cut at the end of a game.</a:t>
            </a:r>
          </a:p>
          <a:p>
            <a:pPr eaLnBrk="1" hangingPunct="1">
              <a:spcBef>
                <a:spcPct val="0"/>
              </a:spcBef>
            </a:pPr>
            <a:endParaRPr lang="en-US" altLang="en-US" smtClean="0"/>
          </a:p>
          <a:p>
            <a:pPr eaLnBrk="1" hangingPunct="1">
              <a:spcBef>
                <a:spcPct val="0"/>
              </a:spcBef>
            </a:pPr>
            <a:r>
              <a:rPr lang="en-US" altLang="en-US" smtClean="0"/>
              <a:t>It’s hard to tell publishers or partners that the game needs to wait while you “add the fun” at then end.</a:t>
            </a:r>
            <a:br>
              <a:rPr lang="en-US" altLang="en-US" smtClean="0"/>
            </a:br>
            <a:r>
              <a:rPr lang="en-US" altLang="en-US" smtClean="0"/>
              <a:t>ght polish simply needed to come online at SOME point before you shipped.</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BE6FDD52-0F9E-4268-AE84-B70463FB458C}" type="slidenum">
              <a:rPr lang="en-US" altLang="en-US" sz="1200" smtClean="0">
                <a:solidFill>
                  <a:prstClr val="black"/>
                </a:solidFill>
              </a:rPr>
              <a:pPr/>
              <a:t>36</a:t>
            </a:fld>
            <a:endParaRPr lang="en-US" altLang="en-US" sz="1200" smtClean="0">
              <a:solidFill>
                <a:prstClr val="black"/>
              </a:solidFill>
            </a:endParaRPr>
          </a:p>
        </p:txBody>
      </p:sp>
    </p:spTree>
    <p:extLst>
      <p:ext uri="{BB962C8B-B14F-4D97-AF65-F5344CB8AC3E}">
        <p14:creationId xmlns:p14="http://schemas.microsoft.com/office/powerpoint/2010/main" val="2200991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Or sometimes a key demo or press push would mean we bumped it up earlier.</a:t>
            </a:r>
            <a:br>
              <a:rPr lang="en-US" altLang="en-US" smtClean="0"/>
            </a:br>
            <a:r>
              <a:rPr lang="en-US" altLang="en-US" smtClean="0"/>
              <a:t/>
            </a:r>
            <a:br>
              <a:rPr lang="en-US" altLang="en-US" smtClean="0"/>
            </a:br>
            <a:r>
              <a:rPr lang="en-US" altLang="en-US" smtClean="0"/>
              <a:t>The BIGGER issue is that it’s still not taking real advantage of what great player feedback has to offer.</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39526D17-A261-423F-9DF1-F7A34E292EAF}" type="slidenum">
              <a:rPr lang="en-US" altLang="en-US" sz="1200" smtClean="0">
                <a:solidFill>
                  <a:prstClr val="black"/>
                </a:solidFill>
              </a:rPr>
              <a:pPr/>
              <a:t>37</a:t>
            </a:fld>
            <a:endParaRPr lang="en-US" altLang="en-US" sz="1200" smtClean="0">
              <a:solidFill>
                <a:prstClr val="black"/>
              </a:solidFill>
            </a:endParaRPr>
          </a:p>
        </p:txBody>
      </p:sp>
    </p:spTree>
    <p:extLst>
      <p:ext uri="{BB962C8B-B14F-4D97-AF65-F5344CB8AC3E}">
        <p14:creationId xmlns:p14="http://schemas.microsoft.com/office/powerpoint/2010/main" val="4061121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a:p>
            <a:pPr eaLnBrk="1" hangingPunct="1">
              <a:spcBef>
                <a:spcPct val="0"/>
              </a:spcBef>
            </a:pPr>
            <a:r>
              <a:rPr lang="en-US" altLang="en-US" smtClean="0"/>
              <a:t>During Gears of War 1, I made a TON of our prototypes for creatures, weapons, etc.</a:t>
            </a:r>
            <a:br>
              <a:rPr lang="en-US" altLang="en-US" smtClean="0"/>
            </a:br>
            <a:endParaRPr lang="en-US" altLang="en-US" smtClean="0"/>
          </a:p>
          <a:p>
            <a:pPr eaLnBrk="1" hangingPunct="1">
              <a:spcBef>
                <a:spcPct val="0"/>
              </a:spcBef>
            </a:pPr>
            <a:r>
              <a:rPr lang="en-US" altLang="en-US" smtClean="0"/>
              <a:t>and the project looked more like this!</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Why?</a:t>
            </a:r>
          </a:p>
          <a:p>
            <a:pPr eaLnBrk="1" hangingPunct="1">
              <a:spcBef>
                <a:spcPct val="0"/>
              </a:spcBef>
            </a:pPr>
            <a:r>
              <a:rPr lang="en-US" altLang="en-US" smtClean="0"/>
              <a:t/>
            </a:r>
            <a:br>
              <a:rPr lang="en-US" altLang="en-US" smtClean="0"/>
            </a:br>
            <a:r>
              <a:rPr lang="en-US" altLang="en-US" smtClean="0"/>
              <a:t>A constant pattern of pitching and debating… </a:t>
            </a:r>
            <a:br>
              <a:rPr lang="en-US" altLang="en-US" smtClean="0"/>
            </a:br>
            <a:r>
              <a:rPr lang="en-US" altLang="en-US" smtClean="0"/>
              <a:t/>
            </a:r>
            <a:br>
              <a:rPr lang="en-US" altLang="en-US" smtClean="0"/>
            </a:br>
            <a:r>
              <a:rPr lang="en-US" altLang="en-US" smtClean="0"/>
              <a:t>But once we had a fun prototype everyone would get on board.</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F6A22BD2-FA07-4FAE-BC35-B2C94E3EA01F}" type="slidenum">
              <a:rPr lang="en-US" altLang="en-US" sz="1200" smtClean="0">
                <a:solidFill>
                  <a:prstClr val="black"/>
                </a:solidFill>
              </a:rPr>
              <a:pPr/>
              <a:t>38</a:t>
            </a:fld>
            <a:endParaRPr lang="en-US" altLang="en-US" sz="1200" smtClean="0">
              <a:solidFill>
                <a:prstClr val="black"/>
              </a:solidFill>
            </a:endParaRPr>
          </a:p>
        </p:txBody>
      </p:sp>
    </p:spTree>
    <p:extLst>
      <p:ext uri="{BB962C8B-B14F-4D97-AF65-F5344CB8AC3E}">
        <p14:creationId xmlns:p14="http://schemas.microsoft.com/office/powerpoint/2010/main" val="1221067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Saw it with the cover system early on.</a:t>
            </a:r>
            <a:br>
              <a:rPr lang="en-US" altLang="en-US" smtClean="0"/>
            </a:br>
            <a:r>
              <a:rPr lang="en-US" altLang="en-US" smtClean="0"/>
              <a:t/>
            </a:r>
            <a:br>
              <a:rPr lang="en-US" altLang="en-US" smtClean="0"/>
            </a:br>
            <a:r>
              <a:rPr lang="en-US" altLang="en-US" smtClean="0"/>
              <a:t>Super debated, some HATED the idea</a:t>
            </a:r>
            <a:br>
              <a:rPr lang="en-US" altLang="en-US" smtClean="0"/>
            </a:br>
            <a:endParaRPr lang="en-US" altLang="en-US" smtClean="0"/>
          </a:p>
          <a:p>
            <a:pPr eaLnBrk="1" hangingPunct="1">
              <a:spcBef>
                <a:spcPct val="0"/>
              </a:spcBef>
            </a:pPr>
            <a:r>
              <a:rPr lang="en-US" altLang="en-US" smtClean="0"/>
              <a:t>Then we added all kinds of awesome to it… SOLD!</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*NOW FLIP THROUGH OTHER EXAMPLES!*</a:t>
            </a:r>
          </a:p>
          <a:p>
            <a:pPr eaLnBrk="1" hangingPunct="1">
              <a:spcBef>
                <a:spcPct val="0"/>
              </a:spcBef>
            </a:pPr>
            <a:endParaRPr lang="en-US" altLang="en-US" smtClean="0"/>
          </a:p>
          <a:p>
            <a:pPr eaLnBrk="1" hangingPunct="1">
              <a:spcBef>
                <a:spcPct val="0"/>
              </a:spcBef>
            </a:pPr>
            <a:r>
              <a:rPr lang="en-US" altLang="en-US" smtClean="0"/>
              <a:t>With the chainsaw on the lancer, having a shotgun at all, creatures, boss fights… you name it.  We would have debates, until someone too a moment to make them “feel” great, and it suddenly became “real”.</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45211962-214F-4145-83FA-BE05E5650395}" type="slidenum">
              <a:rPr lang="en-US" altLang="en-US" sz="1200" smtClean="0">
                <a:solidFill>
                  <a:prstClr val="black"/>
                </a:solidFill>
              </a:rPr>
              <a:pPr/>
              <a:t>39</a:t>
            </a:fld>
            <a:endParaRPr lang="en-US" altLang="en-US" sz="1200" smtClean="0">
              <a:solidFill>
                <a:prstClr val="black"/>
              </a:solidFill>
            </a:endParaRPr>
          </a:p>
        </p:txBody>
      </p:sp>
    </p:spTree>
    <p:extLst>
      <p:ext uri="{BB962C8B-B14F-4D97-AF65-F5344CB8AC3E}">
        <p14:creationId xmlns:p14="http://schemas.microsoft.com/office/powerpoint/2010/main" val="3534119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smtClean="0"/>
              <a:t>Internal salesmanship</a:t>
            </a:r>
            <a:r>
              <a:rPr lang="en-US" altLang="en-US" smtClean="0"/>
              <a:t>.</a:t>
            </a:r>
          </a:p>
          <a:p>
            <a:pPr eaLnBrk="1" hangingPunct="1">
              <a:spcBef>
                <a:spcPct val="0"/>
              </a:spcBef>
            </a:pPr>
            <a:endParaRPr lang="en-US" altLang="en-US" smtClean="0"/>
          </a:p>
          <a:p>
            <a:pPr eaLnBrk="1" hangingPunct="1">
              <a:spcBef>
                <a:spcPct val="0"/>
              </a:spcBef>
            </a:pPr>
            <a:r>
              <a:rPr lang="en-US" altLang="en-US" smtClean="0"/>
              <a:t>Adding polish was KEY, not to the player, but to the TEAM working on the game!  </a:t>
            </a:r>
          </a:p>
          <a:p>
            <a:pPr eaLnBrk="1" hangingPunct="1">
              <a:spcBef>
                <a:spcPct val="0"/>
              </a:spcBef>
            </a:pPr>
            <a:endParaRPr lang="en-US" altLang="en-US" smtClean="0"/>
          </a:p>
          <a:p>
            <a:pPr eaLnBrk="1" hangingPunct="1">
              <a:spcBef>
                <a:spcPct val="0"/>
              </a:spcBef>
            </a:pPr>
            <a:r>
              <a:rPr lang="en-US" altLang="en-US" smtClean="0"/>
              <a:t>(publishers too!)</a:t>
            </a:r>
            <a:br>
              <a:rPr lang="en-US" altLang="en-US" smtClean="0"/>
            </a:br>
            <a:endParaRPr lang="en-US" altLang="en-US" smtClean="0"/>
          </a:p>
          <a:p>
            <a:pPr eaLnBrk="1" hangingPunct="1">
              <a:spcBef>
                <a:spcPct val="0"/>
              </a:spcBef>
            </a:pPr>
            <a:r>
              <a:rPr lang="en-US" altLang="en-US" b="1" smtClean="0"/>
              <a:t>This is a dev tool</a:t>
            </a:r>
            <a:r>
              <a:rPr lang="en-US" altLang="en-US" smtClean="0"/>
              <a:t>!</a:t>
            </a:r>
            <a:br>
              <a:rPr lang="en-US" altLang="en-US" smtClean="0"/>
            </a:br>
            <a:r>
              <a:rPr lang="en-US" altLang="en-US" smtClean="0"/>
              <a:t/>
            </a:r>
            <a:br>
              <a:rPr lang="en-US" altLang="en-US" smtClean="0"/>
            </a:b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A79976C5-5072-45F2-A156-E08E2A44D01C}" type="slidenum">
              <a:rPr lang="en-US" altLang="en-US" sz="1200" smtClean="0">
                <a:solidFill>
                  <a:prstClr val="black"/>
                </a:solidFill>
              </a:rPr>
              <a:pPr/>
              <a:t>40</a:t>
            </a:fld>
            <a:endParaRPr lang="en-US" altLang="en-US" sz="1200" smtClean="0">
              <a:solidFill>
                <a:prstClr val="black"/>
              </a:solidFill>
            </a:endParaRPr>
          </a:p>
        </p:txBody>
      </p:sp>
    </p:spTree>
    <p:extLst>
      <p:ext uri="{BB962C8B-B14F-4D97-AF65-F5344CB8AC3E}">
        <p14:creationId xmlns:p14="http://schemas.microsoft.com/office/powerpoint/2010/main" val="217623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Two years ago, started making games on my own.</a:t>
            </a:r>
          </a:p>
          <a:p>
            <a:pPr eaLnBrk="1" hangingPunct="1">
              <a:spcBef>
                <a:spcPct val="0"/>
              </a:spcBef>
            </a:pPr>
            <a:endParaRPr lang="en-US" altLang="en-US" smtClean="0"/>
          </a:p>
          <a:p>
            <a:pPr eaLnBrk="1" hangingPunct="1">
              <a:spcBef>
                <a:spcPct val="0"/>
              </a:spcBef>
            </a:pPr>
            <a:r>
              <a:rPr lang="en-US" altLang="en-US" b="1" smtClean="0"/>
              <a:t>AHHH!  I didn’t need to sell and pitch to anyone!</a:t>
            </a:r>
          </a:p>
          <a:p>
            <a:pPr eaLnBrk="1" hangingPunct="1">
              <a:spcBef>
                <a:spcPct val="0"/>
              </a:spcBef>
            </a:pPr>
            <a:endParaRPr lang="en-US" altLang="en-US" b="1" smtClean="0"/>
          </a:p>
          <a:p>
            <a:pPr eaLnBrk="1" hangingPunct="1">
              <a:spcBef>
                <a:spcPct val="0"/>
              </a:spcBef>
            </a:pPr>
            <a:r>
              <a:rPr lang="en-US" altLang="en-US" b="1" smtClean="0"/>
              <a:t>Soooo…</a:t>
            </a:r>
          </a:p>
          <a:p>
            <a:pPr eaLnBrk="1" hangingPunct="1">
              <a:spcBef>
                <a:spcPct val="0"/>
              </a:spcBef>
            </a:pPr>
            <a:endParaRPr lang="en-US" alt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2A5E1D75-7CEF-46D9-B9D7-698D20771507}" type="slidenum">
              <a:rPr lang="en-US" altLang="en-US" sz="1200" smtClean="0">
                <a:solidFill>
                  <a:prstClr val="black"/>
                </a:solidFill>
              </a:rPr>
              <a:pPr/>
              <a:t>41</a:t>
            </a:fld>
            <a:endParaRPr lang="en-US" altLang="en-US" sz="1200" smtClean="0">
              <a:solidFill>
                <a:prstClr val="black"/>
              </a:solidFill>
            </a:endParaRPr>
          </a:p>
        </p:txBody>
      </p:sp>
    </p:spTree>
    <p:extLst>
      <p:ext uri="{BB962C8B-B14F-4D97-AF65-F5344CB8AC3E}">
        <p14:creationId xmlns:p14="http://schemas.microsoft.com/office/powerpoint/2010/main" val="32327642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…what does it all mean now?  When do I get all juicy?!</a:t>
            </a:r>
            <a:br>
              <a:rPr lang="en-US" altLang="en-US" smtClean="0"/>
            </a:br>
            <a:endParaRPr lang="en-US" altLang="en-US" smtClean="0"/>
          </a:p>
          <a:p>
            <a:pPr eaLnBrk="1" hangingPunct="1">
              <a:spcBef>
                <a:spcPct val="0"/>
              </a:spcBef>
            </a:pPr>
            <a:r>
              <a:rPr lang="en-US" altLang="en-US" smtClean="0"/>
              <a:t/>
            </a:r>
            <a:br>
              <a:rPr lang="en-US" altLang="en-US" smtClean="0"/>
            </a:br>
            <a:r>
              <a:rPr lang="en-US" altLang="en-US" smtClean="0"/>
              <a:t>Just SOME time before I shipped?  Revert to old snakey here?   </a:t>
            </a:r>
          </a:p>
          <a:p>
            <a:pPr eaLnBrk="1" hangingPunct="1">
              <a:spcBef>
                <a:spcPct val="0"/>
              </a:spcBef>
            </a:pPr>
            <a:endParaRPr lang="en-US" altLang="en-US" smtClean="0"/>
          </a:p>
          <a:p>
            <a:pPr eaLnBrk="1" hangingPunct="1">
              <a:spcBef>
                <a:spcPct val="0"/>
              </a:spcBef>
            </a:pPr>
            <a:r>
              <a:rPr lang="en-US" altLang="en-US" smtClean="0"/>
              <a:t/>
            </a:r>
            <a:br>
              <a:rPr lang="en-US" altLang="en-US" smtClean="0"/>
            </a:br>
            <a:r>
              <a:rPr lang="en-US" altLang="en-US" smtClean="0"/>
              <a:t>One problem for tiny indie projects…</a:t>
            </a:r>
            <a:br>
              <a:rPr lang="en-US" altLang="en-US" smtClean="0"/>
            </a:br>
            <a:r>
              <a:rPr lang="en-US" altLang="en-US" smtClean="0"/>
              <a:t/>
            </a:r>
            <a:br>
              <a:rPr lang="en-US" altLang="en-US" smtClean="0"/>
            </a:br>
            <a:r>
              <a:rPr lang="en-US" altLang="en-US" smtClean="0"/>
              <a:t>CRIPPLING SELF DOUBT!</a:t>
            </a:r>
            <a:br>
              <a:rPr lang="en-US" altLang="en-US" smtClean="0"/>
            </a:br>
            <a:r>
              <a:rPr lang="en-US" altLang="en-US" smtClean="0"/>
              <a:t/>
            </a:r>
            <a:br>
              <a:rPr lang="en-US" altLang="en-US" smtClean="0"/>
            </a:br>
            <a:r>
              <a:rPr lang="en-US" altLang="en-US" smtClean="0"/>
              <a:t>Turns out:</a:t>
            </a:r>
            <a:br>
              <a:rPr lang="en-US" altLang="en-US" smtClean="0"/>
            </a:br>
            <a:r>
              <a:rPr lang="en-US" altLang="en-US" smtClean="0"/>
              <a:t>Feedback isn’t JUST for players!</a:t>
            </a:r>
          </a:p>
          <a:p>
            <a:pPr eaLnBrk="1" hangingPunct="1">
              <a:spcBef>
                <a:spcPct val="0"/>
              </a:spcBef>
            </a:pPr>
            <a:r>
              <a:rPr lang="en-US" altLang="en-US" smtClean="0"/>
              <a:t>Feedback isn’t JUST for your team!</a:t>
            </a:r>
            <a:br>
              <a:rPr lang="en-US" altLang="en-US" smtClean="0"/>
            </a:br>
            <a:r>
              <a:rPr lang="en-US" altLang="en-US" smtClean="0"/>
              <a:t>Feedback is for YOU yourself!</a:t>
            </a:r>
            <a:br>
              <a:rPr lang="en-US" altLang="en-US" smtClean="0"/>
            </a:br>
            <a:endParaRPr lang="en-US" altLang="en-US" smtClean="0"/>
          </a:p>
          <a:p>
            <a:pPr eaLnBrk="1" hangingPunct="1">
              <a:spcBef>
                <a:spcPct val="0"/>
              </a:spcBef>
            </a:pPr>
            <a:r>
              <a:rPr lang="en-US" altLang="en-US" smtClean="0"/>
              <a:t>It’s an amazing motivational tool!</a:t>
            </a: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6370BF8C-754B-4D19-8E99-C087D0345719}" type="slidenum">
              <a:rPr lang="en-US" altLang="en-US" sz="1200" smtClean="0">
                <a:solidFill>
                  <a:prstClr val="black"/>
                </a:solidFill>
              </a:rPr>
              <a:pPr/>
              <a:t>42</a:t>
            </a:fld>
            <a:endParaRPr lang="en-US" altLang="en-US" sz="1200" smtClean="0">
              <a:solidFill>
                <a:prstClr val="black"/>
              </a:solidFill>
            </a:endParaRPr>
          </a:p>
        </p:txBody>
      </p:sp>
    </p:spTree>
    <p:extLst>
      <p:ext uri="{BB962C8B-B14F-4D97-AF65-F5344CB8AC3E}">
        <p14:creationId xmlns:p14="http://schemas.microsoft.com/office/powerpoint/2010/main" val="2246075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6</a:t>
            </a:fld>
            <a:endParaRPr lang="en-US"/>
          </a:p>
        </p:txBody>
      </p:sp>
    </p:spTree>
    <p:extLst>
      <p:ext uri="{BB962C8B-B14F-4D97-AF65-F5344CB8AC3E}">
        <p14:creationId xmlns:p14="http://schemas.microsoft.com/office/powerpoint/2010/main" val="7788299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 AN IDEAL MAGICAL WORLD, WE WOULD HAVE THIS!</a:t>
            </a:r>
          </a:p>
          <a:p>
            <a:pPr eaLnBrk="1" hangingPunct="1">
              <a:spcBef>
                <a:spcPct val="0"/>
              </a:spcBef>
            </a:pPr>
            <a:endParaRPr lang="en-US" altLang="en-US" smtClean="0"/>
          </a:p>
          <a:p>
            <a:pPr eaLnBrk="1" hangingPunct="1">
              <a:spcBef>
                <a:spcPct val="0"/>
              </a:spcBef>
            </a:pPr>
            <a:r>
              <a:rPr lang="en-US" altLang="en-US" smtClean="0"/>
              <a:t>How awesome would it be to have all this polish UP FRONT?!</a:t>
            </a:r>
          </a:p>
          <a:p>
            <a:pPr eaLnBrk="1" hangingPunct="1">
              <a:spcBef>
                <a:spcPct val="0"/>
              </a:spcBef>
            </a:pPr>
            <a:r>
              <a:rPr lang="en-US" altLang="en-US" smtClean="0"/>
              <a:t/>
            </a:r>
            <a:br>
              <a:rPr lang="en-US" altLang="en-US" smtClean="0"/>
            </a:br>
            <a:r>
              <a:rPr lang="en-US" altLang="en-US" smtClean="0"/>
              <a:t>How cool to know your game’s soul like that, so early on?!</a:t>
            </a:r>
          </a:p>
          <a:p>
            <a:pPr eaLnBrk="1" hangingPunct="1">
              <a:spcBef>
                <a:spcPct val="0"/>
              </a:spcBef>
            </a:pPr>
            <a:endParaRPr lang="en-US" altLang="en-US" smtClean="0"/>
          </a:p>
          <a:p>
            <a:pPr eaLnBrk="1" hangingPunct="1">
              <a:spcBef>
                <a:spcPct val="0"/>
              </a:spcBef>
            </a:pPr>
            <a:r>
              <a:rPr lang="en-US" altLang="en-US" smtClean="0"/>
              <a:t>INSANE!</a:t>
            </a:r>
          </a:p>
          <a:p>
            <a:pPr eaLnBrk="1" hangingPunct="1">
              <a:spcBef>
                <a:spcPct val="0"/>
              </a:spcBef>
            </a:pPr>
            <a:r>
              <a:rPr lang="en-US" altLang="en-US" smtClean="0"/>
              <a:t>THAT’S INSANE!!!  You can’t just start off polishing step 1!</a:t>
            </a:r>
          </a:p>
          <a:p>
            <a:pPr eaLnBrk="1" hangingPunct="1">
              <a:spcBef>
                <a:spcPct val="0"/>
              </a:spcBef>
            </a:pPr>
            <a:r>
              <a:rPr lang="en-US" altLang="en-US" smtClean="0"/>
              <a:t/>
            </a:r>
            <a:br>
              <a:rPr lang="en-US" altLang="en-US" smtClean="0"/>
            </a:br>
            <a:endParaRPr lang="en-US" altLang="en-US" smtClean="0"/>
          </a:p>
          <a:p>
            <a:pPr eaLnBrk="1" hangingPunct="1">
              <a:spcBef>
                <a:spcPct val="0"/>
              </a:spcBef>
            </a:pPr>
            <a:r>
              <a:rPr lang="en-US" altLang="en-US" smtClean="0"/>
              <a:t>You’re right.</a:t>
            </a:r>
            <a:br>
              <a:rPr lang="en-US" altLang="en-US" smtClean="0"/>
            </a:br>
            <a:r>
              <a:rPr lang="en-US" altLang="en-US" smtClean="0"/>
              <a:t/>
            </a:r>
            <a:br>
              <a:rPr lang="en-US" altLang="en-US" smtClean="0"/>
            </a:br>
            <a:r>
              <a:rPr lang="en-US" altLang="en-US" smtClean="0"/>
              <a:t>We have to </a:t>
            </a:r>
            <a:r>
              <a:rPr lang="en-US" altLang="en-US" b="1" smtClean="0"/>
              <a:t>detach our concept of “feedback” from “polish”…</a:t>
            </a:r>
            <a:r>
              <a:rPr lang="en-US" altLang="en-US" smtClean="0"/>
              <a:t/>
            </a:r>
            <a:br>
              <a:rPr lang="en-US" altLang="en-US" smtClean="0"/>
            </a:br>
            <a:endParaRPr lang="en-US"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A73A0527-51F8-46C4-A2D7-4C4D8310A5F4}" type="slidenum">
              <a:rPr lang="en-US" altLang="en-US" sz="1200" smtClean="0">
                <a:solidFill>
                  <a:prstClr val="black"/>
                </a:solidFill>
              </a:rPr>
              <a:pPr/>
              <a:t>43</a:t>
            </a:fld>
            <a:endParaRPr lang="en-US" altLang="en-US" sz="1200" smtClean="0">
              <a:solidFill>
                <a:prstClr val="black"/>
              </a:solidFill>
            </a:endParaRPr>
          </a:p>
        </p:txBody>
      </p:sp>
    </p:spTree>
    <p:extLst>
      <p:ext uri="{BB962C8B-B14F-4D97-AF65-F5344CB8AC3E}">
        <p14:creationId xmlns:p14="http://schemas.microsoft.com/office/powerpoint/2010/main" val="10862852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It’s NOT not feedback!</a:t>
            </a:r>
          </a:p>
          <a:p>
            <a:pPr eaLnBrk="1" hangingPunct="1">
              <a:spcBef>
                <a:spcPct val="0"/>
              </a:spcBef>
            </a:pPr>
            <a:endParaRPr lang="en-US" altLang="en-US" smtClean="0"/>
          </a:p>
          <a:p>
            <a:pPr eaLnBrk="1" hangingPunct="1">
              <a:spcBef>
                <a:spcPct val="0"/>
              </a:spcBef>
            </a:pPr>
            <a:r>
              <a:rPr lang="en-US" altLang="en-US" smtClean="0"/>
              <a:t>It’s definitely not POLISH!</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It’s ***PIZZAZZ*** instead!  Weeeee!</a:t>
            </a:r>
            <a:br>
              <a:rPr lang="en-US" altLang="en-US" smtClean="0"/>
            </a:br>
            <a:r>
              <a:rPr lang="en-US" altLang="en-US" smtClean="0"/>
              <a:t/>
            </a:r>
            <a:br>
              <a:rPr lang="en-US" altLang="en-US" smtClean="0"/>
            </a:br>
            <a:r>
              <a:rPr lang="en-US" altLang="en-US" smtClean="0"/>
              <a:t/>
            </a:r>
            <a:br>
              <a:rPr lang="en-US" altLang="en-US" smtClean="0"/>
            </a:br>
            <a:r>
              <a:rPr lang="en-US" altLang="en-US" b="1" smtClean="0"/>
              <a:t>WHAT?!  You can’t just rename something</a:t>
            </a:r>
            <a:r>
              <a:rPr lang="en-US" altLang="en-US" smtClean="0"/>
              <a:t> and make it work?!</a:t>
            </a:r>
            <a:br>
              <a:rPr lang="en-US" altLang="en-US" smtClean="0"/>
            </a:br>
            <a:endParaRPr lang="en-US" altLang="en-US" smtClean="0"/>
          </a:p>
          <a:p>
            <a:pPr eaLnBrk="1" hangingPunct="1">
              <a:spcBef>
                <a:spcPct val="0"/>
              </a:spcBef>
            </a:pPr>
            <a:r>
              <a:rPr lang="en-US" altLang="en-US" smtClean="0"/>
              <a:t/>
            </a:r>
            <a:br>
              <a:rPr lang="en-US" altLang="en-US" smtClean="0"/>
            </a:br>
            <a:r>
              <a:rPr lang="en-US" altLang="en-US" smtClean="0"/>
              <a:t>LEE!!!  How is “Pizazz” different than “polish” or “feedback” or “</a:t>
            </a:r>
            <a:r>
              <a:rPr lang="en-US" altLang="en-US" b="1" smtClean="0"/>
              <a:t>JUICE”</a:t>
            </a:r>
            <a:r>
              <a:rPr lang="en-US" altLang="en-US" smtClean="0"/>
              <a:t>?!</a:t>
            </a:r>
            <a:br>
              <a:rPr lang="en-US" altLang="en-US" smtClean="0"/>
            </a:br>
            <a:r>
              <a:rPr lang="en-US" altLang="en-US" smtClean="0"/>
              <a:t/>
            </a:r>
            <a:br>
              <a:rPr lang="en-US" altLang="en-US" smtClean="0"/>
            </a:br>
            <a:r>
              <a:rPr lang="en-US" altLang="en-US" smtClean="0"/>
              <a:t>Simple… It can be throw away, you’re not super attached to it.  It’s </a:t>
            </a:r>
            <a:r>
              <a:rPr lang="en-US" altLang="en-US" b="1" smtClean="0"/>
              <a:t>punchy punchy placeholders</a:t>
            </a:r>
            <a:r>
              <a:rPr lang="en-US" altLang="en-US" smtClean="0"/>
              <a:t>.</a:t>
            </a:r>
          </a:p>
          <a:p>
            <a:pPr eaLnBrk="1" hangingPunct="1">
              <a:spcBef>
                <a:spcPct val="0"/>
              </a:spcBef>
            </a:pPr>
            <a:r>
              <a:rPr lang="en-US" altLang="en-US" smtClean="0"/>
              <a:t/>
            </a:r>
            <a:br>
              <a:rPr lang="en-US" altLang="en-US" smtClean="0"/>
            </a:br>
            <a:r>
              <a:rPr lang="en-US" altLang="en-US" smtClean="0"/>
              <a:t/>
            </a:r>
            <a:br>
              <a:rPr lang="en-US" altLang="en-US" smtClean="0"/>
            </a:br>
            <a:r>
              <a:rPr lang="en-US" altLang="en-US" smtClean="0"/>
              <a:t>Early on, is when you </a:t>
            </a:r>
            <a:r>
              <a:rPr lang="en-US" altLang="en-US" b="1" smtClean="0"/>
              <a:t>MOST need joy </a:t>
            </a:r>
            <a:r>
              <a:rPr lang="en-US" altLang="en-US" smtClean="0"/>
              <a:t>to manifest in your game!</a:t>
            </a:r>
            <a:br>
              <a:rPr lang="en-US" altLang="en-US" smtClean="0"/>
            </a:br>
            <a:r>
              <a:rPr lang="en-US" altLang="en-US" smtClean="0"/>
              <a:t>You MOST need to see the </a:t>
            </a:r>
            <a:r>
              <a:rPr lang="en-US" altLang="en-US" b="1" smtClean="0"/>
              <a:t>promise</a:t>
            </a:r>
            <a:r>
              <a:rPr lang="en-US" altLang="en-US" smtClean="0"/>
              <a:t>!</a:t>
            </a:r>
          </a:p>
          <a:p>
            <a:pPr eaLnBrk="1" hangingPunct="1">
              <a:spcBef>
                <a:spcPct val="0"/>
              </a:spcBef>
            </a:pPr>
            <a:r>
              <a:rPr lang="en-US" altLang="en-US" smtClean="0"/>
              <a:t>You MOST need that feeling like you’re really “</a:t>
            </a:r>
            <a:r>
              <a:rPr lang="en-US" altLang="en-US" b="1" smtClean="0"/>
              <a:t>on to something</a:t>
            </a:r>
            <a:r>
              <a:rPr lang="en-US" altLang="en-US" smtClean="0"/>
              <a:t>”!</a:t>
            </a:r>
            <a:br>
              <a:rPr lang="en-US" altLang="en-US" smtClean="0"/>
            </a:br>
            <a:r>
              <a:rPr lang="en-US" altLang="en-US" smtClean="0"/>
              <a:t/>
            </a:r>
            <a:br>
              <a:rPr lang="en-US" altLang="en-US" smtClean="0"/>
            </a:br>
            <a:r>
              <a:rPr lang="en-US" altLang="en-US" b="1" smtClean="0"/>
              <a:t>Later on, replace </a:t>
            </a:r>
            <a:r>
              <a:rPr lang="en-US" altLang="en-US" smtClean="0"/>
              <a:t>this stuff.</a:t>
            </a:r>
          </a:p>
          <a:p>
            <a:pPr eaLnBrk="1" hangingPunct="1">
              <a:spcBef>
                <a:spcPct val="0"/>
              </a:spcBef>
            </a:pPr>
            <a:endParaRPr lang="en-US" altLang="en-US" smtClean="0"/>
          </a:p>
          <a:p>
            <a:pPr eaLnBrk="1" hangingPunct="1">
              <a:spcBef>
                <a:spcPct val="0"/>
              </a:spcBef>
            </a:pPr>
            <a:r>
              <a:rPr lang="en-US" altLang="en-US" smtClean="0"/>
              <a:t>But, early on they’re the </a:t>
            </a:r>
            <a:r>
              <a:rPr lang="en-US" altLang="en-US" b="1" smtClean="0"/>
              <a:t>scaffolding of “fun</a:t>
            </a:r>
            <a:r>
              <a:rPr lang="en-US" altLang="en-US" smtClean="0"/>
              <a:t>” for your game.</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7935E176-8431-4E85-A225-94060A8005BA}" type="slidenum">
              <a:rPr lang="en-US" altLang="en-US" sz="1200" smtClean="0">
                <a:solidFill>
                  <a:prstClr val="black"/>
                </a:solidFill>
              </a:rPr>
              <a:pPr/>
              <a:t>44</a:t>
            </a:fld>
            <a:endParaRPr lang="en-US" altLang="en-US" sz="1200" smtClean="0">
              <a:solidFill>
                <a:prstClr val="black"/>
              </a:solidFill>
            </a:endParaRPr>
          </a:p>
        </p:txBody>
      </p:sp>
    </p:spTree>
    <p:extLst>
      <p:ext uri="{BB962C8B-B14F-4D97-AF65-F5344CB8AC3E}">
        <p14:creationId xmlns:p14="http://schemas.microsoft.com/office/powerpoint/2010/main" val="27451354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What is Pizazz!?</a:t>
            </a:r>
          </a:p>
          <a:p>
            <a:pPr eaLnBrk="1" hangingPunct="1">
              <a:spcBef>
                <a:spcPct val="0"/>
              </a:spcBef>
            </a:pPr>
            <a:endParaRPr lang="en-US" altLang="en-US" smtClean="0"/>
          </a:p>
          <a:p>
            <a:pPr eaLnBrk="1" hangingPunct="1">
              <a:spcBef>
                <a:spcPct val="0"/>
              </a:spcBef>
            </a:pPr>
            <a:r>
              <a:rPr lang="en-US" altLang="en-US" smtClean="0"/>
              <a:t>Pizzazz is our child level imaginations!</a:t>
            </a:r>
          </a:p>
          <a:p>
            <a:pPr eaLnBrk="1" hangingPunct="1">
              <a:spcBef>
                <a:spcPct val="0"/>
              </a:spcBef>
            </a:pPr>
            <a:endParaRPr lang="en-US" altLang="en-US" smtClean="0"/>
          </a:p>
          <a:p>
            <a:pPr eaLnBrk="1" hangingPunct="1">
              <a:spcBef>
                <a:spcPct val="0"/>
              </a:spcBef>
            </a:pPr>
            <a:r>
              <a:rPr lang="en-US" altLang="en-US" smtClean="0"/>
              <a:t>“WOOOOOOOOOOOOOOOOOOOOOOSH!  AKAKAKKAKAKAKAKAKKA!” </a:t>
            </a:r>
          </a:p>
          <a:p>
            <a:pPr eaLnBrk="1" hangingPunct="1">
              <a:spcBef>
                <a:spcPct val="0"/>
              </a:spcBef>
            </a:pPr>
            <a:r>
              <a:rPr lang="en-US" altLang="en-US" smtClean="0"/>
              <a:t>“BASH ABASHABASHHHH!” WEEE OOOOOOWEEEEOOOOO!”</a:t>
            </a:r>
          </a:p>
          <a:p>
            <a:pPr eaLnBrk="1" hangingPunct="1">
              <a:spcBef>
                <a:spcPct val="0"/>
              </a:spcBef>
            </a:pPr>
            <a:r>
              <a:rPr lang="en-US" altLang="en-US" smtClean="0"/>
              <a:t>“PBUBUBUBUBBUBUBUBUBU!  RWARRRRRRRRRRR! KKUKUKUKUKUKUKU! PEOOOO! FOOOOOM!  BOOOSHH!HH!!!!”</a:t>
            </a:r>
            <a:br>
              <a:rPr lang="en-US" altLang="en-US" smtClean="0"/>
            </a:br>
            <a:endParaRPr lang="en-US" altLang="en-US" smtClean="0"/>
          </a:p>
          <a:p>
            <a:pPr eaLnBrk="1" hangingPunct="1">
              <a:spcBef>
                <a:spcPct val="0"/>
              </a:spcBef>
            </a:pPr>
            <a:r>
              <a:rPr lang="en-US" altLang="en-US" smtClean="0"/>
              <a:t>The sooner your project can tap into at least SOME of that childlike joy from playing with a toy, the better you’re going to feel about your project as you progress.</a:t>
            </a:r>
            <a:br>
              <a:rPr lang="en-US" altLang="en-US" smtClean="0"/>
            </a:br>
            <a:r>
              <a:rPr lang="en-US" altLang="en-US" smtClean="0"/>
              <a:t/>
            </a:r>
            <a:br>
              <a:rPr lang="en-US" altLang="en-US" smtClean="0"/>
            </a:br>
            <a:r>
              <a:rPr lang="en-US" altLang="en-US" smtClean="0"/>
              <a:t>CONCEPT ARTISTS CONSTANTLY DO THIS!</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393759F6-AAFE-40E5-86F6-3389F28A1E39}" type="slidenum">
              <a:rPr lang="en-US" altLang="en-US" sz="1200" smtClean="0">
                <a:solidFill>
                  <a:prstClr val="black"/>
                </a:solidFill>
              </a:rPr>
              <a:pPr/>
              <a:t>45</a:t>
            </a:fld>
            <a:endParaRPr lang="en-US" altLang="en-US" sz="1200" smtClean="0">
              <a:solidFill>
                <a:prstClr val="black"/>
              </a:solidFill>
            </a:endParaRPr>
          </a:p>
        </p:txBody>
      </p:sp>
    </p:spTree>
    <p:extLst>
      <p:ext uri="{BB962C8B-B14F-4D97-AF65-F5344CB8AC3E}">
        <p14:creationId xmlns:p14="http://schemas.microsoft.com/office/powerpoint/2010/main" val="1690259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There are a handful of generally accepted player feedback techniques that work great also as Pizzazz because they’re generally very simple to incorporate</a:t>
            </a:r>
            <a:br>
              <a:rPr lang="en-US" altLang="en-US" smtClean="0"/>
            </a:br>
            <a:endParaRPr lang="en-US" altLang="en-US" smtClean="0"/>
          </a:p>
          <a:p>
            <a:pPr eaLnBrk="1" hangingPunct="1">
              <a:spcBef>
                <a:spcPct val="0"/>
              </a:spcBef>
            </a:pPr>
            <a:endParaRPr lang="en-US" altLang="en-US" smtClean="0"/>
          </a:p>
          <a:p>
            <a:pPr eaLnBrk="1" hangingPunct="1">
              <a:spcBef>
                <a:spcPct val="0"/>
              </a:spcBef>
            </a:pPr>
            <a:r>
              <a:rPr lang="en-US" altLang="en-US" smtClean="0"/>
              <a:t>Sounds - completely over the top is fine!</a:t>
            </a:r>
            <a:br>
              <a:rPr lang="en-US" altLang="en-US" smtClean="0"/>
            </a:br>
            <a:endParaRPr lang="en-US" altLang="en-US" smtClean="0"/>
          </a:p>
          <a:p>
            <a:pPr eaLnBrk="1" hangingPunct="1">
              <a:spcBef>
                <a:spcPct val="0"/>
              </a:spcBef>
            </a:pPr>
            <a:r>
              <a:rPr lang="en-US" altLang="en-US" smtClean="0"/>
              <a:t>Particles – huge cheap libraries to drop in everywhere</a:t>
            </a:r>
          </a:p>
          <a:p>
            <a:pPr eaLnBrk="1" hangingPunct="1">
              <a:spcBef>
                <a:spcPct val="0"/>
              </a:spcBef>
            </a:pPr>
            <a:r>
              <a:rPr lang="en-US" altLang="en-US" smtClean="0"/>
              <a:t/>
            </a:r>
            <a:br>
              <a:rPr lang="en-US" altLang="en-US" smtClean="0"/>
            </a:br>
            <a:r>
              <a:rPr lang="en-US" altLang="en-US" smtClean="0"/>
              <a:t>Screen Shake – Everything!</a:t>
            </a:r>
          </a:p>
          <a:p>
            <a:pPr eaLnBrk="1" hangingPunct="1">
              <a:spcBef>
                <a:spcPct val="0"/>
              </a:spcBef>
            </a:pPr>
            <a:endParaRPr lang="en-US" altLang="en-US" smtClean="0"/>
          </a:p>
          <a:p>
            <a:pPr eaLnBrk="1" hangingPunct="1">
              <a:spcBef>
                <a:spcPct val="0"/>
              </a:spcBef>
            </a:pPr>
            <a:r>
              <a:rPr lang="en-US" altLang="en-US" smtClean="0"/>
              <a:t>Dynamic Lights - you might not be able to ship with some of these, but tying a crazy overbright light source to something can immediately make something feel intense and powerful.</a:t>
            </a:r>
          </a:p>
          <a:p>
            <a:pPr eaLnBrk="1" hangingPunct="1">
              <a:spcBef>
                <a:spcPct val="0"/>
              </a:spcBef>
            </a:pPr>
            <a:endParaRPr lang="en-US" altLang="en-US" smtClean="0"/>
          </a:p>
          <a:p>
            <a:pPr eaLnBrk="1" hangingPunct="1">
              <a:spcBef>
                <a:spcPct val="0"/>
              </a:spcBef>
            </a:pPr>
            <a:r>
              <a:rPr lang="en-US" altLang="en-US" smtClean="0"/>
              <a:t>Music – No sound guy? Go slap in anything you can get.  Try soundrangers or stock music sites.</a:t>
            </a:r>
            <a:br>
              <a:rPr lang="en-US" altLang="en-US" smtClean="0"/>
            </a:br>
            <a:r>
              <a:rPr lang="en-US" altLang="en-US" smtClean="0"/>
              <a:t/>
            </a:r>
            <a:br>
              <a:rPr lang="en-US" altLang="en-US" smtClean="0"/>
            </a:br>
            <a:r>
              <a:rPr lang="en-US" altLang="en-US" smtClean="0"/>
              <a:t>Post Processing – bloom, blur, whatever!</a:t>
            </a:r>
          </a:p>
          <a:p>
            <a:pPr eaLnBrk="1" hangingPunct="1">
              <a:spcBef>
                <a:spcPct val="0"/>
              </a:spcBef>
            </a:pPr>
            <a:endParaRPr lang="en-US" altLang="en-US" smtClean="0"/>
          </a:p>
          <a:p>
            <a:pPr eaLnBrk="1" hangingPunct="1">
              <a:spcBef>
                <a:spcPct val="0"/>
              </a:spcBef>
            </a:pPr>
            <a:r>
              <a:rPr lang="en-US" altLang="en-US" smtClean="0"/>
              <a:t>Physics – People love physics reactions, they’re like free cool behaviors!</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6469BB74-160C-48FC-9BE2-8095AB29B935}" type="slidenum">
              <a:rPr lang="en-US" altLang="en-US" sz="1200" smtClean="0">
                <a:solidFill>
                  <a:prstClr val="black"/>
                </a:solidFill>
              </a:rPr>
              <a:pPr/>
              <a:t>46</a:t>
            </a:fld>
            <a:endParaRPr lang="en-US" altLang="en-US" sz="1200" smtClean="0">
              <a:solidFill>
                <a:prstClr val="black"/>
              </a:solidFill>
            </a:endParaRPr>
          </a:p>
        </p:txBody>
      </p:sp>
    </p:spTree>
    <p:extLst>
      <p:ext uri="{BB962C8B-B14F-4D97-AF65-F5344CB8AC3E}">
        <p14:creationId xmlns:p14="http://schemas.microsoft.com/office/powerpoint/2010/main" val="10435842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EVEN FOR SOLO GAMES…</a:t>
            </a:r>
            <a:br>
              <a:rPr lang="en-US" altLang="en-US" smtClean="0"/>
            </a:br>
            <a:r>
              <a:rPr lang="en-US" altLang="en-US" smtClean="0"/>
              <a:t/>
            </a:r>
            <a:br>
              <a:rPr lang="en-US" altLang="en-US" smtClean="0"/>
            </a:br>
            <a:r>
              <a:rPr lang="en-US" altLang="en-US" smtClean="0"/>
              <a:t>BENEFITS FOR EARLY START ON THIS STUFF!</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Lets you get a better establish your “30 seconds of fun” that you’re often trying to build the rest of the game around.</a:t>
            </a:r>
          </a:p>
          <a:p>
            <a:pPr eaLnBrk="1" hangingPunct="1">
              <a:spcBef>
                <a:spcPct val="0"/>
              </a:spcBef>
            </a:pPr>
            <a:endParaRPr lang="en-US" altLang="en-US" smtClean="0"/>
          </a:p>
          <a:p>
            <a:pPr eaLnBrk="1" hangingPunct="1">
              <a:spcBef>
                <a:spcPct val="0"/>
              </a:spcBef>
            </a:pPr>
            <a:r>
              <a:rPr lang="en-US" altLang="en-US" smtClean="0"/>
              <a:t>Unexpected aspects of your game can become really key features!</a:t>
            </a:r>
            <a:br>
              <a:rPr lang="en-US" altLang="en-US" smtClean="0"/>
            </a:br>
            <a:endParaRPr lang="en-US" altLang="en-US" smtClean="0"/>
          </a:p>
          <a:p>
            <a:pPr eaLnBrk="1" hangingPunct="1">
              <a:spcBef>
                <a:spcPct val="0"/>
              </a:spcBef>
            </a:pPr>
            <a:r>
              <a:rPr lang="en-US" altLang="en-US" smtClean="0"/>
              <a:t>A game that has a lot of PIZZAZZ is one that you’re more likely to pass around and show people on short notice… you’ll get more feedback on it, and be more willing to take it out for a walk once in a while</a:t>
            </a:r>
          </a:p>
          <a:p>
            <a:pPr eaLnBrk="1" hangingPunct="1">
              <a:spcBef>
                <a:spcPct val="0"/>
              </a:spcBef>
            </a:pPr>
            <a:r>
              <a:rPr lang="en-US" altLang="en-US" smtClean="0"/>
              <a:t/>
            </a:r>
            <a:br>
              <a:rPr lang="en-US" altLang="en-US" smtClean="0"/>
            </a:br>
            <a:r>
              <a:rPr lang="en-US" altLang="en-US" smtClean="0"/>
              <a:t>The biggest benefit is one of confidence in your project.  If you believe that when you hand the controls to another player, they’re going to truly enjoy it and see the potential, it colors EVERYTHING about that project.  You get more excited about working on it, you get lost in your own game as you try out random builds, etc… it provides those moments that make many of us so excited to breath life into games in the first place.</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1A2426B5-381C-438D-ADF6-5A99D171F56C}" type="slidenum">
              <a:rPr lang="en-US" altLang="en-US" sz="1200" smtClean="0">
                <a:solidFill>
                  <a:prstClr val="black"/>
                </a:solidFill>
              </a:rPr>
              <a:pPr/>
              <a:t>47</a:t>
            </a:fld>
            <a:endParaRPr lang="en-US" altLang="en-US" sz="1200" smtClean="0">
              <a:solidFill>
                <a:prstClr val="black"/>
              </a:solidFill>
            </a:endParaRPr>
          </a:p>
        </p:txBody>
      </p:sp>
    </p:spTree>
    <p:extLst>
      <p:ext uri="{BB962C8B-B14F-4D97-AF65-F5344CB8AC3E}">
        <p14:creationId xmlns:p14="http://schemas.microsoft.com/office/powerpoint/2010/main" val="17858391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Working with VR lately, it has really became apparent how beneficial these techniques are.</a:t>
            </a:r>
            <a:br>
              <a:rPr lang="en-US" altLang="en-US" smtClean="0"/>
            </a:br>
            <a:endParaRPr lang="en-US" altLang="en-US" smtClean="0"/>
          </a:p>
          <a:p>
            <a:pPr eaLnBrk="1" hangingPunct="1">
              <a:spcBef>
                <a:spcPct val="0"/>
              </a:spcBef>
            </a:pPr>
            <a:r>
              <a:rPr lang="en-US" altLang="en-US" b="1" smtClean="0"/>
              <a:t>Tutorials aren’t needed </a:t>
            </a:r>
            <a:r>
              <a:rPr lang="en-US" altLang="en-US" smtClean="0"/>
              <a:t>so much, good feedback can do the trick.  “</a:t>
            </a:r>
            <a:r>
              <a:rPr lang="en-US" altLang="en-US" b="1" smtClean="0"/>
              <a:t>YES!  Do more of that</a:t>
            </a:r>
            <a:r>
              <a:rPr lang="en-US" altLang="en-US" smtClean="0"/>
              <a:t>!”</a:t>
            </a:r>
            <a:br>
              <a:rPr lang="en-US" altLang="en-US" smtClean="0"/>
            </a:br>
            <a:endParaRPr lang="en-US" altLang="en-US" smtClean="0"/>
          </a:p>
          <a:p>
            <a:pPr eaLnBrk="1" hangingPunct="1">
              <a:spcBef>
                <a:spcPct val="0"/>
              </a:spcBef>
            </a:pPr>
            <a:r>
              <a:rPr lang="en-US" altLang="en-US" smtClean="0"/>
              <a:t>SO many unknowns… But many </a:t>
            </a:r>
            <a:r>
              <a:rPr lang="en-US" altLang="en-US" b="1" smtClean="0"/>
              <a:t>old feedback techniques still work</a:t>
            </a:r>
            <a:r>
              <a:rPr lang="en-US" altLang="en-US" smtClean="0"/>
              <a:t/>
            </a:r>
            <a:br>
              <a:rPr lang="en-US" altLang="en-US" smtClean="0"/>
            </a:br>
            <a:r>
              <a:rPr lang="en-US" altLang="en-US" smtClean="0"/>
              <a:t/>
            </a:r>
            <a:br>
              <a:rPr lang="en-US" altLang="en-US" smtClean="0"/>
            </a:br>
            <a:r>
              <a:rPr lang="en-US" altLang="en-US" smtClean="0"/>
              <a:t>(not screen shakes </a:t>
            </a:r>
            <a:r>
              <a:rPr lang="en-US" altLang="en-US" smtClean="0">
                <a:sym typeface="Wingdings" panose="05000000000000000000" pitchFamily="2" charset="2"/>
              </a:rPr>
              <a:t> )</a:t>
            </a:r>
            <a:endParaRPr lang="en-US" altLang="en-US" smtClean="0"/>
          </a:p>
          <a:p>
            <a:pPr eaLnBrk="1" hangingPunct="1">
              <a:spcBef>
                <a:spcPct val="0"/>
              </a:spcBef>
            </a:pPr>
            <a:endParaRPr lang="en-US" altLang="en-US" smtClean="0"/>
          </a:p>
          <a:p>
            <a:pPr eaLnBrk="1" hangingPunct="1">
              <a:spcBef>
                <a:spcPct val="0"/>
              </a:spcBef>
            </a:pPr>
            <a:r>
              <a:rPr lang="en-US" altLang="en-US" smtClean="0"/>
              <a:t>The </a:t>
            </a:r>
            <a:r>
              <a:rPr lang="en-US" altLang="en-US" b="1" smtClean="0"/>
              <a:t>bar is relatively low right now</a:t>
            </a:r>
            <a:r>
              <a:rPr lang="en-US" altLang="en-US" smtClean="0"/>
              <a:t>.  Adding feedback can make your project “a thing”</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CEE661EF-FC05-4DF8-83B4-49612EF7C9E0}" type="slidenum">
              <a:rPr lang="en-US" altLang="en-US" sz="1200" smtClean="0">
                <a:solidFill>
                  <a:prstClr val="black"/>
                </a:solidFill>
              </a:rPr>
              <a:pPr/>
              <a:t>48</a:t>
            </a:fld>
            <a:endParaRPr lang="en-US" altLang="en-US" sz="1200" smtClean="0">
              <a:solidFill>
                <a:prstClr val="black"/>
              </a:solidFill>
            </a:endParaRPr>
          </a:p>
        </p:txBody>
      </p:sp>
    </p:spTree>
    <p:extLst>
      <p:ext uri="{BB962C8B-B14F-4D97-AF65-F5344CB8AC3E}">
        <p14:creationId xmlns:p14="http://schemas.microsoft.com/office/powerpoint/2010/main" val="32611980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Prepare yourself!!!</a:t>
            </a:r>
          </a:p>
          <a:p>
            <a:pPr eaLnBrk="1" hangingPunct="1">
              <a:spcBef>
                <a:spcPct val="0"/>
              </a:spcBef>
            </a:pPr>
            <a:endParaRPr lang="en-US" altLang="en-US" smtClean="0"/>
          </a:p>
          <a:p>
            <a:pPr eaLnBrk="1" hangingPunct="1">
              <a:spcBef>
                <a:spcPct val="0"/>
              </a:spcBef>
            </a:pPr>
            <a:r>
              <a:rPr lang="en-US" altLang="en-US" smtClean="0"/>
              <a:t>BEHOLD!   VIRTUAL… VIRTUAL REALITY!</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741B6B68-60F0-4BE5-BCFF-BD8855AE8DE0}" type="slidenum">
              <a:rPr lang="en-US" altLang="en-US" sz="1200" smtClean="0">
                <a:solidFill>
                  <a:prstClr val="black"/>
                </a:solidFill>
              </a:rPr>
              <a:pPr/>
              <a:t>49</a:t>
            </a:fld>
            <a:endParaRPr lang="en-US" altLang="en-US" sz="1200" smtClean="0">
              <a:solidFill>
                <a:prstClr val="black"/>
              </a:solidFill>
            </a:endParaRPr>
          </a:p>
        </p:txBody>
      </p:sp>
    </p:spTree>
    <p:extLst>
      <p:ext uri="{BB962C8B-B14F-4D97-AF65-F5344CB8AC3E}">
        <p14:creationId xmlns:p14="http://schemas.microsoft.com/office/powerpoint/2010/main" val="35639482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1</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D0568235-F164-4B28-939C-D80719956964}" type="slidenum">
              <a:rPr lang="en-US" altLang="en-US" sz="1200" smtClean="0">
                <a:solidFill>
                  <a:prstClr val="black"/>
                </a:solidFill>
              </a:rPr>
              <a:pPr/>
              <a:t>50</a:t>
            </a:fld>
            <a:endParaRPr lang="en-US" altLang="en-US" sz="1200" smtClean="0">
              <a:solidFill>
                <a:prstClr val="black"/>
              </a:solidFill>
            </a:endParaRPr>
          </a:p>
        </p:txBody>
      </p:sp>
    </p:spTree>
    <p:extLst>
      <p:ext uri="{BB962C8B-B14F-4D97-AF65-F5344CB8AC3E}">
        <p14:creationId xmlns:p14="http://schemas.microsoft.com/office/powerpoint/2010/main" val="1428773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2</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B5697091-5CFA-4E18-BE5C-2DB0F1CA8949}" type="slidenum">
              <a:rPr lang="en-US" altLang="en-US" sz="1200" smtClean="0">
                <a:solidFill>
                  <a:prstClr val="black"/>
                </a:solidFill>
              </a:rPr>
              <a:pPr/>
              <a:t>51</a:t>
            </a:fld>
            <a:endParaRPr lang="en-US" altLang="en-US" sz="1200" smtClean="0">
              <a:solidFill>
                <a:prstClr val="black"/>
              </a:solidFill>
            </a:endParaRPr>
          </a:p>
        </p:txBody>
      </p:sp>
    </p:spTree>
    <p:extLst>
      <p:ext uri="{BB962C8B-B14F-4D97-AF65-F5344CB8AC3E}">
        <p14:creationId xmlns:p14="http://schemas.microsoft.com/office/powerpoint/2010/main" val="26470953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3</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BB12E71D-5EF6-4242-BAE4-71E90C5904D4}" type="slidenum">
              <a:rPr lang="en-US" altLang="en-US" sz="1200" smtClean="0">
                <a:solidFill>
                  <a:prstClr val="black"/>
                </a:solidFill>
              </a:rPr>
              <a:pPr/>
              <a:t>52</a:t>
            </a:fld>
            <a:endParaRPr lang="en-US" altLang="en-US" sz="1200" smtClean="0">
              <a:solidFill>
                <a:prstClr val="black"/>
              </a:solidFill>
            </a:endParaRPr>
          </a:p>
        </p:txBody>
      </p:sp>
    </p:spTree>
    <p:extLst>
      <p:ext uri="{BB962C8B-B14F-4D97-AF65-F5344CB8AC3E}">
        <p14:creationId xmlns:p14="http://schemas.microsoft.com/office/powerpoint/2010/main" val="1096196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Protip</a:t>
            </a:r>
            <a:r>
              <a:rPr lang="en-US" dirty="0" smtClean="0"/>
              <a:t> for those of you maybe trying to get into games – avoid the word fun.  Game designers don’t like it, because it’s too broad, too amorphous,</a:t>
            </a:r>
            <a:r>
              <a:rPr lang="en-US" baseline="0" dirty="0" smtClean="0"/>
              <a:t> </a:t>
            </a:r>
          </a:p>
          <a:p>
            <a:endParaRPr lang="en-US" baseline="0" dirty="0" smtClean="0"/>
          </a:p>
          <a:p>
            <a:r>
              <a:rPr lang="en-US" baseline="0" dirty="0" smtClean="0"/>
              <a:t>Of course we want people to have fun, but it’s not a useful descriptor.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7</a:t>
            </a:fld>
            <a:endParaRPr lang="en-US"/>
          </a:p>
        </p:txBody>
      </p:sp>
    </p:spTree>
    <p:extLst>
      <p:ext uri="{BB962C8B-B14F-4D97-AF65-F5344CB8AC3E}">
        <p14:creationId xmlns:p14="http://schemas.microsoft.com/office/powerpoint/2010/main" val="23043404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4</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203F6BCA-BB06-4CB7-90B6-B57E37B5D75E}" type="slidenum">
              <a:rPr lang="en-US" altLang="en-US" sz="1200" smtClean="0">
                <a:solidFill>
                  <a:prstClr val="black"/>
                </a:solidFill>
              </a:rPr>
              <a:pPr/>
              <a:t>53</a:t>
            </a:fld>
            <a:endParaRPr lang="en-US" altLang="en-US" sz="1200" smtClean="0">
              <a:solidFill>
                <a:prstClr val="black"/>
              </a:solidFill>
            </a:endParaRPr>
          </a:p>
        </p:txBody>
      </p:sp>
    </p:spTree>
    <p:extLst>
      <p:ext uri="{BB962C8B-B14F-4D97-AF65-F5344CB8AC3E}">
        <p14:creationId xmlns:p14="http://schemas.microsoft.com/office/powerpoint/2010/main" val="40517980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0124BC7C-B760-48C1-B3B1-8DA8BC1328E3}" type="slidenum">
              <a:rPr lang="en-US" altLang="en-US" sz="1200" smtClean="0">
                <a:solidFill>
                  <a:prstClr val="black"/>
                </a:solidFill>
              </a:rPr>
              <a:pPr/>
              <a:t>54</a:t>
            </a:fld>
            <a:endParaRPr lang="en-US" altLang="en-US" sz="1200" smtClean="0">
              <a:solidFill>
                <a:prstClr val="black"/>
              </a:solidFill>
            </a:endParaRPr>
          </a:p>
        </p:txBody>
      </p:sp>
    </p:spTree>
    <p:extLst>
      <p:ext uri="{BB962C8B-B14F-4D97-AF65-F5344CB8AC3E}">
        <p14:creationId xmlns:p14="http://schemas.microsoft.com/office/powerpoint/2010/main" val="42785627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smtClean="0"/>
              <a:t>BY DOING JUST A FEW THINGS LIKE THE HOOP…</a:t>
            </a:r>
          </a:p>
          <a:p>
            <a:pPr eaLnBrk="1" hangingPunct="1">
              <a:spcBef>
                <a:spcPct val="0"/>
              </a:spcBef>
              <a:defRPr/>
            </a:pPr>
            <a:endParaRPr lang="en-US" altLang="en-US" dirty="0" smtClean="0"/>
          </a:p>
          <a:p>
            <a:pPr eaLnBrk="1" hangingPunct="1">
              <a:spcBef>
                <a:spcPct val="0"/>
              </a:spcBef>
              <a:defRPr/>
            </a:pPr>
            <a:endParaRPr lang="en-US" altLang="en-US" dirty="0" smtClean="0"/>
          </a:p>
          <a:p>
            <a:pPr eaLnBrk="1" hangingPunct="1">
              <a:spcBef>
                <a:spcPct val="0"/>
              </a:spcBef>
              <a:defRPr/>
            </a:pPr>
            <a:r>
              <a:rPr lang="en-US" altLang="en-US" dirty="0" smtClean="0"/>
              <a:t>In addition to the usual benefits</a:t>
            </a:r>
          </a:p>
          <a:p>
            <a:pPr eaLnBrk="1" hangingPunct="1">
              <a:spcBef>
                <a:spcPct val="0"/>
              </a:spcBef>
              <a:defRPr/>
            </a:pPr>
            <a:r>
              <a:rPr lang="en-US" altLang="en-US" dirty="0" smtClean="0"/>
              <a:t>-   Feeling more legit</a:t>
            </a:r>
          </a:p>
          <a:p>
            <a:pPr marL="171450" indent="-171450" eaLnBrk="1" hangingPunct="1">
              <a:spcBef>
                <a:spcPct val="0"/>
              </a:spcBef>
              <a:buFontTx/>
              <a:buChar char="-"/>
              <a:defRPr/>
            </a:pPr>
            <a:r>
              <a:rPr lang="en-US" altLang="en-US" dirty="0" smtClean="0"/>
              <a:t>Personal interest in playing the game</a:t>
            </a:r>
          </a:p>
          <a:p>
            <a:pPr marL="171450" indent="-171450" eaLnBrk="1" hangingPunct="1">
              <a:spcBef>
                <a:spcPct val="0"/>
              </a:spcBef>
              <a:buFontTx/>
              <a:buChar char="-"/>
              <a:defRPr/>
            </a:pPr>
            <a:r>
              <a:rPr lang="en-US" altLang="en-US" dirty="0" smtClean="0"/>
              <a:t>MORE FUN DEVELOPMENT</a:t>
            </a:r>
          </a:p>
          <a:p>
            <a:pPr marL="171450" indent="-171450" eaLnBrk="1" hangingPunct="1">
              <a:spcBef>
                <a:spcPct val="0"/>
              </a:spcBef>
              <a:buFontTx/>
              <a:buChar char="-"/>
              <a:defRPr/>
            </a:pPr>
            <a:r>
              <a:rPr lang="en-US" altLang="en-US" dirty="0" err="1" smtClean="0"/>
              <a:t>Etc</a:t>
            </a:r>
            <a:r>
              <a:rPr lang="en-US" altLang="en-US" dirty="0" smtClean="0"/>
              <a:t>…</a:t>
            </a:r>
          </a:p>
          <a:p>
            <a:pPr eaLnBrk="1" hangingPunct="1">
              <a:spcBef>
                <a:spcPct val="0"/>
              </a:spcBef>
              <a:defRPr/>
            </a:pPr>
            <a:endParaRPr lang="en-US" altLang="en-US" dirty="0" smtClean="0"/>
          </a:p>
          <a:p>
            <a:pPr eaLnBrk="1" hangingPunct="1">
              <a:spcBef>
                <a:spcPct val="0"/>
              </a:spcBef>
              <a:defRPr/>
            </a:pPr>
            <a:endParaRPr lang="en-US" altLang="en-US" dirty="0" smtClean="0"/>
          </a:p>
          <a:p>
            <a:pPr eaLnBrk="1" hangingPunct="1">
              <a:spcBef>
                <a:spcPct val="0"/>
              </a:spcBef>
              <a:defRPr/>
            </a:pPr>
            <a:r>
              <a:rPr lang="en-US" altLang="en-US" dirty="0" smtClean="0"/>
              <a:t>Attention from Valve</a:t>
            </a:r>
          </a:p>
          <a:p>
            <a:pPr eaLnBrk="1" hangingPunct="1">
              <a:spcBef>
                <a:spcPct val="0"/>
              </a:spcBef>
              <a:defRPr/>
            </a:pPr>
            <a:r>
              <a:rPr lang="en-US" altLang="en-US" dirty="0" smtClean="0"/>
              <a:t>  - Early dev support</a:t>
            </a:r>
          </a:p>
          <a:p>
            <a:pPr eaLnBrk="1" hangingPunct="1">
              <a:spcBef>
                <a:spcPct val="0"/>
              </a:spcBef>
              <a:defRPr/>
            </a:pPr>
            <a:endParaRPr lang="en-US" altLang="en-US" dirty="0" smtClean="0"/>
          </a:p>
          <a:p>
            <a:pPr eaLnBrk="1" hangingPunct="1">
              <a:spcBef>
                <a:spcPct val="0"/>
              </a:spcBef>
              <a:defRPr/>
            </a:pPr>
            <a:r>
              <a:rPr lang="en-US" altLang="en-US" dirty="0" smtClean="0"/>
              <a:t>Official demo for Oculus Touch</a:t>
            </a:r>
          </a:p>
          <a:p>
            <a:pPr eaLnBrk="1" hangingPunct="1">
              <a:spcBef>
                <a:spcPct val="0"/>
              </a:spcBef>
              <a:defRPr/>
            </a:pPr>
            <a:r>
              <a:rPr lang="en-US" altLang="en-US" dirty="0" smtClean="0"/>
              <a:t>  - Oculus signed the project for a Touch Controller launch</a:t>
            </a:r>
          </a:p>
          <a:p>
            <a:pPr eaLnBrk="1" hangingPunct="1">
              <a:spcBef>
                <a:spcPct val="0"/>
              </a:spcBef>
              <a:defRPr/>
            </a:pPr>
            <a:endParaRPr lang="en-US" altLang="en-US" dirty="0" smtClean="0"/>
          </a:p>
          <a:p>
            <a:pPr eaLnBrk="1" hangingPunct="1">
              <a:spcBef>
                <a:spcPct val="0"/>
              </a:spcBef>
              <a:defRPr/>
            </a:pPr>
            <a:r>
              <a:rPr lang="en-US" altLang="en-US" dirty="0" smtClean="0"/>
              <a:t>Attracted a partner</a:t>
            </a:r>
          </a:p>
          <a:p>
            <a:pPr eaLnBrk="1" hangingPunct="1">
              <a:spcBef>
                <a:spcPct val="0"/>
              </a:spcBef>
              <a:defRPr/>
            </a:pPr>
            <a:r>
              <a:rPr lang="en-US" altLang="en-US" dirty="0" smtClean="0"/>
              <a:t>  - Programming /business partner sought me out</a:t>
            </a:r>
          </a:p>
          <a:p>
            <a:pPr eaLnBrk="1" hangingPunct="1">
              <a:spcBef>
                <a:spcPct val="0"/>
              </a:spcBef>
              <a:defRPr/>
            </a:pPr>
            <a:endParaRPr lang="en-US" altLang="en-US" dirty="0" smtClean="0"/>
          </a:p>
          <a:p>
            <a:pPr eaLnBrk="1" hangingPunct="1">
              <a:spcBef>
                <a:spcPct val="0"/>
              </a:spcBef>
              <a:defRPr/>
            </a:pPr>
            <a:r>
              <a:rPr lang="en-US" altLang="en-US" dirty="0" smtClean="0"/>
              <a:t>Several great articles</a:t>
            </a:r>
          </a:p>
          <a:p>
            <a:pPr eaLnBrk="1" hangingPunct="1">
              <a:spcBef>
                <a:spcPct val="0"/>
              </a:spcBef>
              <a:defRPr/>
            </a:pPr>
            <a:r>
              <a:rPr lang="en-US" altLang="en-US" dirty="0" smtClean="0"/>
              <a:t>  -  Game informer, several VR publications</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C94AE30F-6995-4B13-A351-017CBD90FE7F}" type="slidenum">
              <a:rPr lang="en-US" altLang="en-US" sz="1200" smtClean="0">
                <a:solidFill>
                  <a:prstClr val="black"/>
                </a:solidFill>
              </a:rPr>
              <a:pPr/>
              <a:t>55</a:t>
            </a:fld>
            <a:endParaRPr lang="en-US" altLang="en-US" sz="1200" smtClean="0">
              <a:solidFill>
                <a:prstClr val="black"/>
              </a:solidFill>
            </a:endParaRPr>
          </a:p>
        </p:txBody>
      </p:sp>
    </p:spTree>
    <p:extLst>
      <p:ext uri="{BB962C8B-B14F-4D97-AF65-F5344CB8AC3E}">
        <p14:creationId xmlns:p14="http://schemas.microsoft.com/office/powerpoint/2010/main" val="36702976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You’re going to add feedback anyway</a:t>
            </a:r>
          </a:p>
          <a:p>
            <a:pPr eaLnBrk="1" hangingPunct="1">
              <a:spcBef>
                <a:spcPct val="0"/>
              </a:spcBef>
            </a:pPr>
            <a:r>
              <a:rPr lang="en-US" altLang="en-US" smtClean="0"/>
              <a:t>	-UNLESS YOU’RE CRAZY!!!</a:t>
            </a:r>
          </a:p>
          <a:p>
            <a:pPr eaLnBrk="1" hangingPunct="1">
              <a:spcBef>
                <a:spcPct val="0"/>
              </a:spcBef>
            </a:pPr>
            <a:endParaRPr lang="en-US" altLang="en-US" smtClean="0"/>
          </a:p>
          <a:p>
            <a:pPr eaLnBrk="1" hangingPunct="1">
              <a:spcBef>
                <a:spcPct val="0"/>
              </a:spcBef>
            </a:pPr>
            <a:r>
              <a:rPr lang="en-US" altLang="en-US" smtClean="0"/>
              <a:t>Just frontload some!</a:t>
            </a:r>
          </a:p>
          <a:p>
            <a:pPr eaLnBrk="1" hangingPunct="1">
              <a:spcBef>
                <a:spcPct val="0"/>
              </a:spcBef>
            </a:pPr>
            <a:r>
              <a:rPr lang="en-US" altLang="en-US" smtClean="0"/>
              <a:t>	- FOCUS ON YOUR CORE ACTIONS</a:t>
            </a:r>
          </a:p>
          <a:p>
            <a:pPr eaLnBrk="1" hangingPunct="1">
              <a:spcBef>
                <a:spcPct val="0"/>
              </a:spcBef>
            </a:pPr>
            <a:r>
              <a:rPr lang="en-US" altLang="en-US" smtClean="0"/>
              <a:t>	- MAKE IT BIG</a:t>
            </a:r>
          </a:p>
          <a:p>
            <a:pPr eaLnBrk="1" hangingPunct="1">
              <a:spcBef>
                <a:spcPct val="0"/>
              </a:spcBef>
            </a:pPr>
            <a:r>
              <a:rPr lang="en-US" altLang="en-US" smtClean="0"/>
              <a:t>	- ADD MORE THAN YOU THINK</a:t>
            </a:r>
          </a:p>
          <a:p>
            <a:pPr eaLnBrk="1" hangingPunct="1">
              <a:spcBef>
                <a:spcPct val="0"/>
              </a:spcBef>
            </a:pPr>
            <a:endParaRPr lang="en-US" altLang="en-US" smtClean="0"/>
          </a:p>
          <a:p>
            <a:pPr eaLnBrk="1" hangingPunct="1">
              <a:spcBef>
                <a:spcPct val="0"/>
              </a:spcBef>
            </a:pPr>
            <a:r>
              <a:rPr lang="en-US" altLang="en-US" smtClean="0"/>
              <a:t>It’ll help your whole process!</a:t>
            </a:r>
          </a:p>
          <a:p>
            <a:pPr eaLnBrk="1" hangingPunct="1">
              <a:spcBef>
                <a:spcPct val="0"/>
              </a:spcBef>
            </a:pPr>
            <a:endParaRPr lang="en-US" altLang="en-US" smtClean="0"/>
          </a:p>
          <a:p>
            <a:pPr eaLnBrk="1" hangingPunct="1">
              <a:spcBef>
                <a:spcPct val="0"/>
              </a:spcBef>
            </a:pPr>
            <a:endParaRPr lang="en-US" alt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E65C9576-C692-4540-8407-90F2DEF63609}" type="slidenum">
              <a:rPr lang="en-US" altLang="en-US" sz="1200" smtClean="0">
                <a:solidFill>
                  <a:prstClr val="black"/>
                </a:solidFill>
              </a:rPr>
              <a:pPr/>
              <a:t>56</a:t>
            </a:fld>
            <a:endParaRPr lang="en-US" altLang="en-US" sz="1200" smtClean="0">
              <a:solidFill>
                <a:prstClr val="black"/>
              </a:solidFill>
            </a:endParaRPr>
          </a:p>
        </p:txBody>
      </p:sp>
    </p:spTree>
    <p:extLst>
      <p:ext uri="{BB962C8B-B14F-4D97-AF65-F5344CB8AC3E}">
        <p14:creationId xmlns:p14="http://schemas.microsoft.com/office/powerpoint/2010/main" val="3113781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Adios!</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fld id="{60E281BE-4311-4C3A-8A5A-DAAE5F4F1012}" type="slidenum">
              <a:rPr lang="en-US" altLang="en-US" sz="1200" smtClean="0">
                <a:solidFill>
                  <a:prstClr val="black"/>
                </a:solidFill>
              </a:rPr>
              <a:pPr/>
              <a:t>57</a:t>
            </a:fld>
            <a:endParaRPr lang="en-US" altLang="en-US" sz="1200" smtClean="0">
              <a:solidFill>
                <a:prstClr val="black"/>
              </a:solidFill>
            </a:endParaRPr>
          </a:p>
        </p:txBody>
      </p:sp>
    </p:spTree>
    <p:extLst>
      <p:ext uri="{BB962C8B-B14F-4D97-AF65-F5344CB8AC3E}">
        <p14:creationId xmlns:p14="http://schemas.microsoft.com/office/powerpoint/2010/main" val="10643534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If anything, Lee’s talk reminds us of how political the act</a:t>
            </a:r>
            <a:r>
              <a:rPr lang="en-US" baseline="0" dirty="0" smtClean="0"/>
              <a:t> of being a game designer on a big team can be.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You have to be constantly selling your ideas, not only to your bosses/publishers, but also to the team itself.  </a:t>
            </a:r>
          </a:p>
        </p:txBody>
      </p:sp>
    </p:spTree>
    <p:extLst>
      <p:ext uri="{BB962C8B-B14F-4D97-AF65-F5344CB8AC3E}">
        <p14:creationId xmlns:p14="http://schemas.microsoft.com/office/powerpoint/2010/main" val="9894496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 up, we have Emily Short!</a:t>
            </a:r>
          </a:p>
          <a:p>
            <a:endParaRPr lang="en-US" dirty="0" smtClean="0"/>
          </a:p>
          <a:p>
            <a:r>
              <a:rPr lang="en-US" dirty="0" smtClean="0"/>
              <a:t>Richard Intro for Emily</a:t>
            </a:r>
          </a:p>
          <a:p>
            <a:endParaRPr lang="en-US" dirty="0" smtClean="0"/>
          </a:p>
          <a:p>
            <a:r>
              <a:rPr lang="en-US" dirty="0" smtClean="0"/>
              <a:t>She’s going to tell us how she</a:t>
            </a:r>
            <a:r>
              <a:rPr lang="en-US" baseline="0" dirty="0" smtClean="0"/>
              <a:t> tests her game before she even has testers.  </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59</a:t>
            </a:fld>
            <a:endParaRPr lang="en-US">
              <a:solidFill>
                <a:srgbClr val="000000"/>
              </a:solidFill>
            </a:endParaRPr>
          </a:p>
        </p:txBody>
      </p:sp>
    </p:spTree>
    <p:extLst>
      <p:ext uri="{BB962C8B-B14F-4D97-AF65-F5344CB8AC3E}">
        <p14:creationId xmlns:p14="http://schemas.microsoft.com/office/powerpoint/2010/main" val="20106657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 a freelance consultant in interactive narrative, which means that I spend a lot of time with different toolsets for writing and managing content and dialogue. Sometimes I build my own tools, sometimes I work with other people’s freeware tools, sometimes I work with proprietary tools that</a:t>
            </a:r>
            <a:r>
              <a:rPr lang="en-US" baseline="0" dirty="0" smtClean="0"/>
              <a:t> my client came up with. I’ve worked on a number of projects, including recently writing several of the island stories in Sunless Sea.</a:t>
            </a:r>
            <a:endParaRPr lang="en-US" dirty="0" smtClean="0"/>
          </a:p>
          <a:p>
            <a:endParaRPr lang="en-US" dirty="0" smtClean="0"/>
          </a:p>
          <a:p>
            <a:r>
              <a:rPr lang="en-US" dirty="0" smtClean="0"/>
              <a:t>I’m here to argue for a pretty simple principle:</a:t>
            </a:r>
          </a:p>
          <a:p>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60</a:t>
            </a:fld>
            <a:endParaRPr lang="en-US">
              <a:solidFill>
                <a:srgbClr val="000000"/>
              </a:solidFill>
            </a:endParaRPr>
          </a:p>
        </p:txBody>
      </p:sp>
    </p:spTree>
    <p:extLst>
      <p:ext uri="{BB962C8B-B14F-4D97-AF65-F5344CB8AC3E}">
        <p14:creationId xmlns:p14="http://schemas.microsoft.com/office/powerpoint/2010/main" val="32556557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you’re designing a new</a:t>
            </a:r>
            <a:r>
              <a:rPr lang="en-US" baseline="0" dirty="0" smtClean="0"/>
              <a:t> system, think about how you’re going to visualize its behavior.</a:t>
            </a:r>
          </a:p>
          <a:p>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61</a:t>
            </a:fld>
            <a:endParaRPr lang="en-US">
              <a:solidFill>
                <a:srgbClr val="000000"/>
              </a:solidFill>
            </a:endParaRPr>
          </a:p>
        </p:txBody>
      </p:sp>
    </p:spTree>
    <p:extLst>
      <p:ext uri="{BB962C8B-B14F-4D97-AF65-F5344CB8AC3E}">
        <p14:creationId xmlns:p14="http://schemas.microsoft.com/office/powerpoint/2010/main" val="1653920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If you’re working on something with dialogue or narrative structure, that might mean visualizing how parts of the story or conversation feed into one another</a:t>
            </a:r>
          </a:p>
          <a:p>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62</a:t>
            </a:fld>
            <a:endParaRPr lang="en-US">
              <a:solidFill>
                <a:srgbClr val="000000"/>
              </a:solidFill>
            </a:endParaRPr>
          </a:p>
        </p:txBody>
      </p:sp>
    </p:spTree>
    <p:extLst>
      <p:ext uri="{BB962C8B-B14F-4D97-AF65-F5344CB8AC3E}">
        <p14:creationId xmlns:p14="http://schemas.microsoft.com/office/powerpoint/2010/main" val="2855219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a fa</a:t>
            </a:r>
            <a:r>
              <a:rPr lang="en-US" baseline="0" dirty="0" smtClean="0"/>
              <a:t>r more interesting question to ask designers is this…  </a:t>
            </a:r>
          </a:p>
          <a:p>
            <a:endParaRPr lang="en-US" baseline="0" dirty="0" smtClean="0"/>
          </a:p>
          <a:p>
            <a:r>
              <a:rPr lang="en-US" baseline="0" dirty="0" smtClean="0"/>
              <a:t>Because it’s going from the idea to the working game that’s the hard part.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8</a:t>
            </a:fld>
            <a:endParaRPr lang="en-US"/>
          </a:p>
        </p:txBody>
      </p:sp>
    </p:spTree>
    <p:extLst>
      <p:ext uri="{BB962C8B-B14F-4D97-AF65-F5344CB8AC3E}">
        <p14:creationId xmlns:p14="http://schemas.microsoft.com/office/powerpoint/2010/main" val="41544935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If you’re working on dynamic system, that might mean heat maps. It might mean taking traces of many consecutive runs and laying them on top of one another. It might a dynamic visualization tool that projects movement in response to variables that you’re changing.</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63</a:t>
            </a:fld>
            <a:endParaRPr lang="en-US">
              <a:solidFill>
                <a:srgbClr val="000000"/>
              </a:solidFill>
            </a:endParaRPr>
          </a:p>
        </p:txBody>
      </p:sp>
    </p:spTree>
    <p:extLst>
      <p:ext uri="{BB962C8B-B14F-4D97-AF65-F5344CB8AC3E}">
        <p14:creationId xmlns:p14="http://schemas.microsoft.com/office/powerpoint/2010/main" val="7119957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If you’re building a procedural system that uses lots of content data, it might mean coming up with ways to picture how much data you have, what categories it breaks into, and how you’ll know when you have enough – here’s an example that analyzed the words in English translations of major religious texts and represents how often particular terms appear in each text.</a:t>
            </a:r>
          </a:p>
          <a:p>
            <a:endParaRPr lang="en-US" baseline="0" dirty="0" smtClean="0"/>
          </a:p>
          <a:p>
            <a:endParaRPr lang="en-US" dirty="0" smtClean="0"/>
          </a:p>
          <a:p>
            <a:r>
              <a:rPr lang="en-US" dirty="0" smtClean="0"/>
              <a:t>So I’d like</a:t>
            </a:r>
            <a:r>
              <a:rPr lang="en-US" baseline="0" dirty="0" smtClean="0"/>
              <a:t> to take us through how I’ve used early visualization in several of my own projects, and then expand to talk about how the same approach might apply to other kinds of work besides narrative-focused projects.</a:t>
            </a:r>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64</a:t>
            </a:fld>
            <a:endParaRPr lang="en-US">
              <a:solidFill>
                <a:srgbClr val="000000"/>
              </a:solidFill>
            </a:endParaRPr>
          </a:p>
        </p:txBody>
      </p:sp>
    </p:spTree>
    <p:extLst>
      <p:ext uri="{BB962C8B-B14F-4D97-AF65-F5344CB8AC3E}">
        <p14:creationId xmlns:p14="http://schemas.microsoft.com/office/powerpoint/2010/main" val="29223845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an in-progress visualization of a chapter in Platinum</a:t>
            </a:r>
            <a:r>
              <a:rPr lang="en-US" baseline="0" dirty="0" smtClean="0"/>
              <a:t> Package, a story</a:t>
            </a:r>
            <a:r>
              <a:rPr lang="en-US" dirty="0" smtClean="0"/>
              <a:t> I’m writing for Choice</a:t>
            </a:r>
            <a:r>
              <a:rPr lang="en-US" baseline="0" dirty="0" smtClean="0"/>
              <a:t> of Games’ line of branching novels. It may look like it’s a design document of some kind, but this is actually the result of running a Python script against the code for this story and automatically generating a dot format file that can be read into </a:t>
            </a:r>
            <a:r>
              <a:rPr lang="en-US" baseline="0" dirty="0" err="1" smtClean="0"/>
              <a:t>GraphViz</a:t>
            </a:r>
            <a:r>
              <a:rPr lang="en-US" baseline="0" dirty="0" smtClean="0"/>
              <a:t>. The visualization shows us the structure of part of one chapter.</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65</a:t>
            </a:fld>
            <a:endParaRPr lang="en-US">
              <a:solidFill>
                <a:srgbClr val="000000"/>
              </a:solidFill>
            </a:endParaRPr>
          </a:p>
        </p:txBody>
      </p:sp>
    </p:spTree>
    <p:extLst>
      <p:ext uri="{BB962C8B-B14F-4D97-AF65-F5344CB8AC3E}">
        <p14:creationId xmlns:p14="http://schemas.microsoft.com/office/powerpoint/2010/main" val="14401735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visualization distinguishes player choices, which are represented by solid lines, from automatic transitions, which are dotted lines.   I can immediately see that I have a mix of player choice and consequence, with the consequences clustered at the end of the chapter, which is what I want.</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66</a:t>
            </a:fld>
            <a:endParaRPr lang="en-US">
              <a:solidFill>
                <a:srgbClr val="000000"/>
              </a:solidFill>
            </a:endParaRPr>
          </a:p>
        </p:txBody>
      </p:sp>
    </p:spTree>
    <p:extLst>
      <p:ext uri="{BB962C8B-B14F-4D97-AF65-F5344CB8AC3E}">
        <p14:creationId xmlns:p14="http://schemas.microsoft.com/office/powerpoint/2010/main" val="27782933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Meanwhile the colors of the lines show what kinds of stat changes are happening when the player makes these decisions – each color corresponds to a different stat that could be going up or down.</a:t>
            </a:r>
          </a:p>
          <a:p>
            <a:endParaRPr lang="en-US" baseline="0" dirty="0" smtClean="0"/>
          </a:p>
          <a:p>
            <a:r>
              <a:rPr lang="en-US" baseline="0" dirty="0" smtClean="0"/>
              <a:t>Transitions in red are ones that have no stat effects. When those are missing, that’s a failure state that I need to be aware of.</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67</a:t>
            </a:fld>
            <a:endParaRPr lang="en-US">
              <a:solidFill>
                <a:srgbClr val="000000"/>
              </a:solidFill>
            </a:endParaRPr>
          </a:p>
        </p:txBody>
      </p:sp>
    </p:spTree>
    <p:extLst>
      <p:ext uri="{BB962C8B-B14F-4D97-AF65-F5344CB8AC3E}">
        <p14:creationId xmlns:p14="http://schemas.microsoft.com/office/powerpoint/2010/main" val="25391557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chart keeps up with changes that I’ve made to the story, so unlike a hand-generated design document, it doesn’t go out of date. That’s important, because I’m responding to feedback from my editor as the story progresses, and over these iterations the game is diverging from that original document. I could do meticulous upkeep on that document, or I could just have a way of seeing directly into the code. </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68</a:t>
            </a:fld>
            <a:endParaRPr lang="en-US">
              <a:solidFill>
                <a:srgbClr val="000000"/>
              </a:solidFill>
            </a:endParaRPr>
          </a:p>
        </p:txBody>
      </p:sp>
    </p:spTree>
    <p:extLst>
      <p:ext uri="{BB962C8B-B14F-4D97-AF65-F5344CB8AC3E}">
        <p14:creationId xmlns:p14="http://schemas.microsoft.com/office/powerpoint/2010/main" val="2640944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Now</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here’s a case where the visualization I’m doing is further from a spec document and closer to a </a:t>
            </a:r>
            <a:r>
              <a:rPr kumimoji="1" lang="en-US" sz="1200" kern="1200" baseline="0" dirty="0" err="1" smtClean="0">
                <a:solidFill>
                  <a:schemeClr val="tx1"/>
                </a:solidFill>
                <a:latin typeface="Verdana" pitchFamily="45" charset="0"/>
                <a:ea typeface="ヒラギノ角ゴ Pro W3" pitchFamily="80" charset="-128"/>
                <a:cs typeface="ヒラギノ角ゴ Pro W3" pitchFamily="80" charset="-128"/>
              </a:rPr>
              <a:t>playtest</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report.</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r>
              <a:rPr kumimoji="1" lang="en-US" sz="1200" kern="1200" dirty="0" err="1" smtClean="0">
                <a:solidFill>
                  <a:schemeClr val="tx1"/>
                </a:solidFill>
                <a:latin typeface="Verdana" pitchFamily="45" charset="0"/>
                <a:ea typeface="ヒラギノ角ゴ Pro W3" pitchFamily="80" charset="-128"/>
                <a:cs typeface="ヒラギノ角ゴ Pro W3" pitchFamily="80" charset="-128"/>
              </a:rPr>
              <a:t>Versu</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is a project I worked on for several years that involved characters with an AI-driven approach to social interaction. That meant that there was an authored structure of a number of different scenes, but within each scene what happened was highly dynamic, depending on the moods and relationships of the characters. From a QA perspective, this meant we needed to go well beyond just having </a:t>
            </a:r>
            <a:r>
              <a:rPr kumimoji="1" lang="en-US" sz="1200" kern="1200" baseline="0" dirty="0" err="1" smtClean="0">
                <a:solidFill>
                  <a:schemeClr val="tx1"/>
                </a:solidFill>
                <a:latin typeface="Verdana" pitchFamily="45" charset="0"/>
                <a:ea typeface="ヒラギノ角ゴ Pro W3" pitchFamily="80" charset="-128"/>
                <a:cs typeface="ヒラギノ角ゴ Pro W3" pitchFamily="80" charset="-128"/>
              </a:rPr>
              <a:t>playtesters</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play the game a number of times. Instead, we would run thousands of trial </a:t>
            </a:r>
            <a:r>
              <a:rPr kumimoji="1" lang="en-US" sz="1200" kern="1200" baseline="0" dirty="0" err="1" smtClean="0">
                <a:solidFill>
                  <a:schemeClr val="tx1"/>
                </a:solidFill>
                <a:latin typeface="Verdana" pitchFamily="45" charset="0"/>
                <a:ea typeface="ヒラギノ角ゴ Pro W3" pitchFamily="80" charset="-128"/>
                <a:cs typeface="ヒラギノ角ゴ Pro W3" pitchFamily="80" charset="-128"/>
              </a:rPr>
              <a:t>playthroughs</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with an additional AI agent making the player’s choices randomly.</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This chart</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shows the way we then visualized the resulting information. This is just the beginning of the chart – it actually continues for a bunch more scenes. But even so it may be tough to read on this slide, so let’s zoom in…</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69</a:t>
            </a:fld>
            <a:endParaRPr lang="en-US">
              <a:solidFill>
                <a:srgbClr val="000000"/>
              </a:solidFill>
            </a:endParaRPr>
          </a:p>
        </p:txBody>
      </p:sp>
    </p:spTree>
    <p:extLst>
      <p:ext uri="{BB962C8B-B14F-4D97-AF65-F5344CB8AC3E}">
        <p14:creationId xmlns:p14="http://schemas.microsoft.com/office/powerpoint/2010/main" val="23440171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So here we’re seeing just a few scenes of the game.</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a:t>
            </a:r>
          </a:p>
          <a:p>
            <a:endPar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endParaRPr>
          </a:p>
          <a:p>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The first scene can end in one of two ways. </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Percentages indicate how many times the random player reaches each of the optional scenes. Scenes the AI reaches frequently are light grey; those it reaches more seldom are darker grey. Here we’re seeing</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that the AI reaches the “alternate” scene 88% of the time and the “instruction” scene 11% of the time.</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If there’s a scene that the</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AI </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never reaches,</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that gets colored in </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red, to indicate that there is probably an implementation problem preventing access. Again, the visualization is designed to call out problem states.</a:t>
            </a:r>
          </a:p>
          <a:p>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In fact in this case because I had some help from the tool designer, we were able to build a</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visualization tool that was itself dynamic. So if I looked at one of those story nodes and wanted more information about what was happening during that node, I could click and open it up.... </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70</a:t>
            </a:fld>
            <a:endParaRPr lang="en-US">
              <a:solidFill>
                <a:srgbClr val="000000"/>
              </a:solidFill>
            </a:endParaRPr>
          </a:p>
        </p:txBody>
      </p:sp>
    </p:spTree>
    <p:extLst>
      <p:ext uri="{BB962C8B-B14F-4D97-AF65-F5344CB8AC3E}">
        <p14:creationId xmlns:p14="http://schemas.microsoft.com/office/powerpoint/2010/main" val="11467904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And now I can see all the possible ways to transition into that scene and what the percentages are  -- what percentage of the time this scene is reached from each of the nodes that could lead into it, and where the simulation usually goes next.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71</a:t>
            </a:fld>
            <a:endParaRPr lang="en-US">
              <a:solidFill>
                <a:srgbClr val="000000"/>
              </a:solidFill>
            </a:endParaRPr>
          </a:p>
        </p:txBody>
      </p:sp>
    </p:spTree>
    <p:extLst>
      <p:ext uri="{BB962C8B-B14F-4D97-AF65-F5344CB8AC3E}">
        <p14:creationId xmlns:p14="http://schemas.microsoft.com/office/powerpoint/2010/main" val="25329176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 I think it’s important</a:t>
            </a:r>
            <a:r>
              <a:rPr lang="en-US" baseline="0" dirty="0" smtClean="0"/>
              <a:t> to make the point here that your visualization doesn’t have to be attractive. I started the slide show with a bunch of pictures by people who are much better at visualization than I am, but it doesn’t have to be like that to be functional. </a:t>
            </a:r>
          </a:p>
          <a:p>
            <a:endParaRPr lang="en-US" baseline="0" dirty="0" smtClean="0"/>
          </a:p>
          <a:p>
            <a:r>
              <a:rPr lang="en-US" baseline="0" dirty="0" smtClean="0"/>
              <a:t>(If this picture is unsexy…)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72</a:t>
            </a:fld>
            <a:endParaRPr lang="en-US">
              <a:solidFill>
                <a:srgbClr val="000000"/>
              </a:solidFill>
            </a:endParaRPr>
          </a:p>
        </p:txBody>
      </p:sp>
    </p:spTree>
    <p:extLst>
      <p:ext uri="{BB962C8B-B14F-4D97-AF65-F5344CB8AC3E}">
        <p14:creationId xmlns:p14="http://schemas.microsoft.com/office/powerpoint/2010/main" val="881331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9</a:t>
            </a:fld>
            <a:endParaRPr lang="en-US"/>
          </a:p>
        </p:txBody>
      </p:sp>
    </p:spTree>
    <p:extLst>
      <p:ext uri="{BB962C8B-B14F-4D97-AF65-F5344CB8AC3E}">
        <p14:creationId xmlns:p14="http://schemas.microsoft.com/office/powerpoint/2010/main" val="14907771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If this picture is unsexy, that’s on purpose – it still represents something very useful.</a:t>
            </a:r>
            <a:endParaRPr lang="en-US" dirty="0" smtClean="0"/>
          </a:p>
          <a:p>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This is a simplified version of how I looked into an experimental procedural narrative system that used a lot of event data. We had written a bunch of events that could be selected to occur</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next depending on whether the protagonist had certain status features. And, of course, an event could also change the protagonist’s status. </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 </a:t>
            </a:r>
          </a:p>
          <a:p>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Running a simple script to count checking and setting instances for each quality and then charting the result in Excel helped get a visual sense of what was happening.</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a:t>
            </a:r>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For instance, in this representation, the wealth = rich attribute is being checked frequently but set infrequently,</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which is a warning that the system contains a lot of data that might rarely have a chance to fire.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73</a:t>
            </a:fld>
            <a:endParaRPr lang="en-US">
              <a:solidFill>
                <a:srgbClr val="000000"/>
              </a:solidFill>
            </a:endParaRPr>
          </a:p>
        </p:txBody>
      </p:sp>
    </p:spTree>
    <p:extLst>
      <p:ext uri="{BB962C8B-B14F-4D97-AF65-F5344CB8AC3E}">
        <p14:creationId xmlns:p14="http://schemas.microsoft.com/office/powerpoint/2010/main" val="36094951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Another question I had about this data set was how specialized the events were. An event could be checking multiple prerequisite qualities at a time. To get a sense of whether I was getting good coverage for all the values of qualities, I threw some count data into a conditionally-formatted Excel sheet. </a:t>
            </a:r>
          </a:p>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 </a:t>
            </a:r>
          </a:p>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For instance, this would tell me quickly that I’d created a lot of events specific to being poor and sick, say, or rich and healthy, but no events tied to being well and medium-wealthy. </a:t>
            </a:r>
          </a:p>
          <a:p>
            <a:r>
              <a:rPr kumimoji="1" lang="en-US" sz="1200" kern="1200" dirty="0" smtClean="0">
                <a:solidFill>
                  <a:schemeClr val="tx1"/>
                </a:solidFill>
                <a:latin typeface="Verdana" pitchFamily="45" charset="0"/>
                <a:ea typeface="ヒラギノ角ゴ Pro W3" pitchFamily="80" charset="-128"/>
                <a:cs typeface="ヒラギノ角ゴ Pro W3" pitchFamily="80" charset="-128"/>
              </a:rPr>
              <a:t>Obviously with the real data there are many more entries to the sheet, but dead zones are instantly</a:t>
            </a:r>
            <a:r>
              <a:rPr kumimoji="1" lang="en-US" sz="1200" kern="1200" baseline="0" dirty="0" smtClean="0">
                <a:solidFill>
                  <a:schemeClr val="tx1"/>
                </a:solidFill>
                <a:latin typeface="Verdana" pitchFamily="45" charset="0"/>
                <a:ea typeface="ヒラギノ角ゴ Pro W3" pitchFamily="80" charset="-128"/>
                <a:cs typeface="ヒラギノ角ゴ Pro W3" pitchFamily="80" charset="-128"/>
              </a:rPr>
              <a:t> visible.</a:t>
            </a:r>
            <a:endParaRPr kumimoji="1" lang="en-US" sz="1200" kern="1200" dirty="0" smtClean="0">
              <a:solidFill>
                <a:schemeClr val="tx1"/>
              </a:solidFill>
              <a:latin typeface="Verdana" pitchFamily="45" charset="0"/>
              <a:ea typeface="ヒラギノ角ゴ Pro W3" pitchFamily="80" charset="-128"/>
              <a:cs typeface="ヒラギノ角ゴ Pro W3" pitchFamily="80" charset="-128"/>
            </a:endParaRPr>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74</a:t>
            </a:fld>
            <a:endParaRPr lang="en-US">
              <a:solidFill>
                <a:srgbClr val="000000"/>
              </a:solidFill>
            </a:endParaRPr>
          </a:p>
        </p:txBody>
      </p:sp>
    </p:spTree>
    <p:extLst>
      <p:ext uri="{BB962C8B-B14F-4D97-AF65-F5344CB8AC3E}">
        <p14:creationId xmlns:p14="http://schemas.microsoft.com/office/powerpoint/2010/main" val="24546121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Now it might seem like</a:t>
            </a:r>
            <a:r>
              <a:rPr lang="en-US" baseline="0" dirty="0" smtClean="0"/>
              <a:t> this is a really really open-ended piece of advice that would work out wildly differently for different kinds of projects. And it might also seem like I’m asking you to gain some new expertise that isn’t necessarily in your wheelhouse as a designer.  </a:t>
            </a:r>
          </a:p>
          <a:p>
            <a:endParaRPr lang="en-US" baseline="0" dirty="0" smtClean="0"/>
          </a:p>
          <a:p>
            <a:r>
              <a:rPr lang="en-US" baseline="0" dirty="0" smtClean="0"/>
              <a:t>I find that even asking myself the question, “what would a picture of this look like?” gives me a new angle on thinking about the quality of that design. A good visualization puts emphasis – like color or size – on things that are wrong or important. So what kind of information about your system is important? And what can go wrong?</a:t>
            </a:r>
          </a:p>
          <a:p>
            <a:endParaRPr lang="en-US" baseline="0" dirty="0" smtClean="0"/>
          </a:p>
          <a:p>
            <a:r>
              <a:rPr lang="en-US" baseline="0" dirty="0" smtClean="0"/>
              <a:t>If you have a system with a large amount of data, thinking about visualizing that data means you’re going to have to think about things like data types, what might characterize bad or good data, how much data you need, and whether you have adequate coverage of different aspects of your game world. And if you’re not a programmer but you have one handy, you might want to talk to them at this stage about how they’d approach this.</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75</a:t>
            </a:fld>
            <a:endParaRPr lang="en-US">
              <a:solidFill>
                <a:srgbClr val="000000"/>
              </a:solidFill>
            </a:endParaRPr>
          </a:p>
        </p:txBody>
      </p:sp>
    </p:spTree>
    <p:extLst>
      <p:ext uri="{BB962C8B-B14F-4D97-AF65-F5344CB8AC3E}">
        <p14:creationId xmlns:p14="http://schemas.microsoft.com/office/powerpoint/2010/main" val="23714580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Two: the sooner you have these ideas, the sooner you can build them into your tools. Or specify them so that your tool programmers can start building them into your tools.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No, you’re not going to anticipate everything that could possibly happen as the system evolves. But one of the useful things about a visualization is that it helps you instantly recognize issues in whatever you’ve just built. Anything you can do that highlights content problems *while they’re being generated* will save you huge amounts of time later catching and debugging them.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Conversely, anything that makes content creators feel *confident* about what they’ve built while they’re building it leads to faster, better content.</a:t>
            </a:r>
          </a:p>
          <a:p>
            <a:endParaRPr lang="en-US" baseline="0" dirty="0" smtClean="0"/>
          </a:p>
          <a:p>
            <a:r>
              <a:rPr lang="en-US" baseline="0" dirty="0" smtClean="0"/>
              <a:t>Here is how to make Future You really really hate Current You:</a:t>
            </a:r>
            <a:r>
              <a:rPr lang="en-US"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76</a:t>
            </a:fld>
            <a:endParaRPr lang="en-US">
              <a:solidFill>
                <a:srgbClr val="000000"/>
              </a:solidFill>
            </a:endParaRPr>
          </a:p>
        </p:txBody>
      </p:sp>
    </p:spTree>
    <p:extLst>
      <p:ext uri="{BB962C8B-B14F-4D97-AF65-F5344CB8AC3E}">
        <p14:creationId xmlns:p14="http://schemas.microsoft.com/office/powerpoint/2010/main" val="20652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Your content team may be</a:t>
            </a:r>
            <a:r>
              <a:rPr lang="en-US" baseline="0" dirty="0" smtClean="0"/>
              <a:t> geniuses and they may be really detail oriented people, (but you want as many ways as you can to find their mistakes anyway.)</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77</a:t>
            </a:fld>
            <a:endParaRPr lang="en-US">
              <a:solidFill>
                <a:srgbClr val="000000"/>
              </a:solidFill>
            </a:endParaRPr>
          </a:p>
        </p:txBody>
      </p:sp>
    </p:spTree>
    <p:extLst>
      <p:ext uri="{BB962C8B-B14F-4D97-AF65-F5344CB8AC3E}">
        <p14:creationId xmlns:p14="http://schemas.microsoft.com/office/powerpoint/2010/main" val="3335439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(but you want as many ways as you can to find their mistakes anyway.) We all know why spellcheckers are useful. Putting in more visualization options gives you more corrective tools. </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78</a:t>
            </a:fld>
            <a:endParaRPr lang="en-US">
              <a:solidFill>
                <a:srgbClr val="000000"/>
              </a:solidFill>
            </a:endParaRPr>
          </a:p>
        </p:txBody>
      </p:sp>
    </p:spTree>
    <p:extLst>
      <p:ext uri="{BB962C8B-B14F-4D97-AF65-F5344CB8AC3E}">
        <p14:creationId xmlns:p14="http://schemas.microsoft.com/office/powerpoint/2010/main" val="4409000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 not by any means the first person to stand up here and talk about how to visualize particular aspects of what you might be building as a designer. Here’s Noah </a:t>
            </a:r>
            <a:r>
              <a:rPr lang="en-US" dirty="0" err="1" smtClean="0"/>
              <a:t>Falstein</a:t>
            </a:r>
            <a:r>
              <a:rPr lang="en-US" dirty="0" smtClean="0"/>
              <a:t> talking at the narrative summit a couple</a:t>
            </a:r>
            <a:r>
              <a:rPr lang="en-US" baseline="0" dirty="0" smtClean="0"/>
              <a:t> of years ago about puzzle dependency graphs to manage a puzzle based game &gt;&gt;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79</a:t>
            </a:fld>
            <a:endParaRPr lang="en-US">
              <a:solidFill>
                <a:srgbClr val="000000"/>
              </a:solidFill>
            </a:endParaRPr>
          </a:p>
        </p:txBody>
      </p:sp>
    </p:spTree>
    <p:extLst>
      <p:ext uri="{BB962C8B-B14F-4D97-AF65-F5344CB8AC3E}">
        <p14:creationId xmlns:p14="http://schemas.microsoft.com/office/powerpoint/2010/main" val="16231332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 great talk from Alex </a:t>
            </a:r>
            <a:r>
              <a:rPr lang="en-US" dirty="0" err="1" smtClean="0"/>
              <a:t>Champandard</a:t>
            </a:r>
            <a:r>
              <a:rPr lang="en-US" dirty="0" smtClean="0"/>
              <a:t> at</a:t>
            </a:r>
            <a:r>
              <a:rPr lang="en-US" baseline="0" dirty="0" smtClean="0"/>
              <a:t> the 2012 AI summit which includes some discussion of how to visualize the behavior of squad AI</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80</a:t>
            </a:fld>
            <a:endParaRPr lang="en-US">
              <a:solidFill>
                <a:srgbClr val="000000"/>
              </a:solidFill>
            </a:endParaRPr>
          </a:p>
        </p:txBody>
      </p:sp>
    </p:spTree>
    <p:extLst>
      <p:ext uri="{BB962C8B-B14F-4D97-AF65-F5344CB8AC3E}">
        <p14:creationId xmlns:p14="http://schemas.microsoft.com/office/powerpoint/2010/main" val="7573857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here’s a whole panel from the AI Summit in 2011 – </a:t>
            </a:r>
            <a:r>
              <a:rPr lang="en-US" dirty="0" err="1" smtClean="0"/>
              <a:t>Rez</a:t>
            </a:r>
            <a:r>
              <a:rPr lang="en-US" baseline="0" dirty="0" smtClean="0"/>
              <a:t> Graham, Michael </a:t>
            </a:r>
            <a:r>
              <a:rPr lang="en-US" baseline="0" dirty="0" err="1" smtClean="0"/>
              <a:t>Dawe</a:t>
            </a:r>
            <a:r>
              <a:rPr lang="en-US" baseline="0" dirty="0" smtClean="0"/>
              <a:t>, and Brian Schwab talking about visualizing expected AI behavior. </a:t>
            </a:r>
          </a:p>
          <a:p>
            <a:endParaRPr lang="en-US" baseline="0"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81</a:t>
            </a:fld>
            <a:endParaRPr lang="en-US">
              <a:solidFill>
                <a:srgbClr val="000000"/>
              </a:solidFill>
            </a:endParaRPr>
          </a:p>
        </p:txBody>
      </p:sp>
    </p:spTree>
    <p:extLst>
      <p:ext uri="{BB962C8B-B14F-4D97-AF65-F5344CB8AC3E}">
        <p14:creationId xmlns:p14="http://schemas.microsoft.com/office/powerpoint/2010/main" val="18224172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Outside of GDC talks, you might also</a:t>
            </a:r>
            <a:r>
              <a:rPr lang="en-US" baseline="0" dirty="0" smtClean="0"/>
              <a:t> want to get some visualization ideas from Edward </a:t>
            </a:r>
            <a:r>
              <a:rPr lang="en-US" baseline="0" dirty="0" err="1" smtClean="0"/>
              <a:t>Tufte’s</a:t>
            </a:r>
            <a:r>
              <a:rPr lang="en-US" baseline="0" dirty="0" smtClean="0"/>
              <a:t> books.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82</a:t>
            </a:fld>
            <a:endParaRPr lang="en-US">
              <a:solidFill>
                <a:srgbClr val="000000"/>
              </a:solidFill>
            </a:endParaRPr>
          </a:p>
        </p:txBody>
      </p:sp>
    </p:spTree>
    <p:extLst>
      <p:ext uri="{BB962C8B-B14F-4D97-AF65-F5344CB8AC3E}">
        <p14:creationId xmlns:p14="http://schemas.microsoft.com/office/powerpoint/2010/main" val="2703971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10</a:t>
            </a:fld>
            <a:endParaRPr lang="en-US"/>
          </a:p>
        </p:txBody>
      </p:sp>
    </p:spTree>
    <p:extLst>
      <p:ext uri="{BB962C8B-B14F-4D97-AF65-F5344CB8AC3E}">
        <p14:creationId xmlns:p14="http://schemas.microsoft.com/office/powerpoint/2010/main" val="19283887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Or from Bret Victor’s website…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83</a:t>
            </a:fld>
            <a:endParaRPr lang="en-US">
              <a:solidFill>
                <a:srgbClr val="000000"/>
              </a:solidFill>
            </a:endParaRPr>
          </a:p>
        </p:txBody>
      </p:sp>
    </p:spTree>
    <p:extLst>
      <p:ext uri="{BB962C8B-B14F-4D97-AF65-F5344CB8AC3E}">
        <p14:creationId xmlns:p14="http://schemas.microsoft.com/office/powerpoint/2010/main" val="1585427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Whatever you’re trying to do, thinking about the visualization</a:t>
            </a:r>
            <a:r>
              <a:rPr lang="en-US" baseline="0" dirty="0" smtClean="0"/>
              <a:t> from the beginning does some useful things for your design process.</a:t>
            </a:r>
          </a:p>
          <a:p>
            <a:endParaRPr lang="en-US" baseline="0" dirty="0" smtClean="0"/>
          </a:p>
          <a:p>
            <a:r>
              <a:rPr lang="en-US" baseline="0" dirty="0" smtClean="0"/>
              <a:t>Visualization forces you to think about categories. What are the components of your system and how do they relate?</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84</a:t>
            </a:fld>
            <a:endParaRPr lang="en-US">
              <a:solidFill>
                <a:srgbClr val="000000"/>
              </a:solidFill>
            </a:endParaRPr>
          </a:p>
        </p:txBody>
      </p:sp>
    </p:spTree>
    <p:extLst>
      <p:ext uri="{BB962C8B-B14F-4D97-AF65-F5344CB8AC3E}">
        <p14:creationId xmlns:p14="http://schemas.microsoft.com/office/powerpoint/2010/main" val="37226869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Visualization forces you to consider failure conditions so that you can draw visual attention to them.</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85</a:t>
            </a:fld>
            <a:endParaRPr lang="en-US">
              <a:solidFill>
                <a:srgbClr val="000000"/>
              </a:solidFill>
            </a:endParaRPr>
          </a:p>
        </p:txBody>
      </p:sp>
    </p:spTree>
    <p:extLst>
      <p:ext uri="{BB962C8B-B14F-4D97-AF65-F5344CB8AC3E}">
        <p14:creationId xmlns:p14="http://schemas.microsoft.com/office/powerpoint/2010/main" val="39467796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Visualization also forces you to think about what success will look like. What is a finished system? How do you know when you have enough content and in the right places?</a:t>
            </a:r>
          </a:p>
          <a:p>
            <a:endParaRPr lang="en-US" baseline="0" dirty="0" smtClean="0"/>
          </a:p>
          <a:p>
            <a:r>
              <a:rPr lang="en-US" baseline="0" dirty="0" smtClean="0"/>
              <a:t>(And if you visualize early, you can either build)</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86</a:t>
            </a:fld>
            <a:endParaRPr lang="en-US">
              <a:solidFill>
                <a:srgbClr val="000000"/>
              </a:solidFill>
            </a:endParaRPr>
          </a:p>
        </p:txBody>
      </p:sp>
    </p:spTree>
    <p:extLst>
      <p:ext uri="{BB962C8B-B14F-4D97-AF65-F5344CB8AC3E}">
        <p14:creationId xmlns:p14="http://schemas.microsoft.com/office/powerpoint/2010/main" val="6101762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And if you visualize early, you can either build – or better yet, make your tools programmer build – a better tool that will find your bugs faster and streamline your workflow.</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87</a:t>
            </a:fld>
            <a:endParaRPr lang="en-US">
              <a:solidFill>
                <a:srgbClr val="000000"/>
              </a:solidFill>
            </a:endParaRPr>
          </a:p>
        </p:txBody>
      </p:sp>
    </p:spTree>
    <p:extLst>
      <p:ext uri="{BB962C8B-B14F-4D97-AF65-F5344CB8AC3E}">
        <p14:creationId xmlns:p14="http://schemas.microsoft.com/office/powerpoint/2010/main" val="33097110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you</a:t>
            </a:r>
            <a:r>
              <a:rPr lang="en-US" baseline="0" dirty="0" smtClean="0"/>
              <a:t> Emily!</a:t>
            </a:r>
          </a:p>
          <a:p>
            <a:endParaRPr lang="en-US" baseline="0" dirty="0" smtClean="0"/>
          </a:p>
          <a:p>
            <a:r>
              <a:rPr lang="en-US" baseline="0" dirty="0" smtClean="0"/>
              <a:t>Of course, as you may know, we as designers love to say “But it’s not ready for testing!”</a:t>
            </a:r>
          </a:p>
          <a:p>
            <a:endParaRPr lang="en-US" baseline="0" dirty="0" smtClean="0"/>
          </a:p>
          <a:p>
            <a:r>
              <a:rPr lang="en-US" baseline="0" dirty="0" smtClean="0"/>
              <a:t>I think Emily has provided us with one more reason that we can’t use that excuse any more.  </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88</a:t>
            </a:fld>
            <a:endParaRPr lang="en-US">
              <a:solidFill>
                <a:srgbClr val="000000"/>
              </a:solidFill>
            </a:endParaRPr>
          </a:p>
        </p:txBody>
      </p:sp>
    </p:spTree>
    <p:extLst>
      <p:ext uri="{BB962C8B-B14F-4D97-AF65-F5344CB8AC3E}">
        <p14:creationId xmlns:p14="http://schemas.microsoft.com/office/powerpoint/2010/main" val="23202410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Next up we have George fan,</a:t>
            </a:r>
            <a:r>
              <a:rPr lang="en-US" baseline="0" dirty="0" smtClean="0"/>
              <a:t> who has been developing games for many years, one of his earlier titles being </a:t>
            </a:r>
            <a:r>
              <a:rPr lang="en-US" baseline="0" dirty="0" err="1" smtClean="0"/>
              <a:t>Insaniquarium</a:t>
            </a:r>
            <a:r>
              <a:rPr lang="en-US" baseline="0" dirty="0" smtClean="0"/>
              <a:t>, nominated for game design in the early days of the </a:t>
            </a:r>
            <a:r>
              <a:rPr lang="en-US" baseline="0" dirty="0" err="1" smtClean="0"/>
              <a:t>IGF</a:t>
            </a: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you probably know him for a little game he made called Plants vs. Zombies.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George will be telling us how your enemies aren’t as different</a:t>
            </a:r>
            <a:r>
              <a:rPr lang="en-US" baseline="0" dirty="0" smtClean="0"/>
              <a:t> as you think they are.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Fun fact about George, when you want to find a picture of him on the internet, you end up getting a bunch of pictures like this…</a:t>
            </a:r>
            <a:endParaRPr lang="en-US" dirty="0" smtClean="0"/>
          </a:p>
        </p:txBody>
      </p:sp>
    </p:spTree>
    <p:extLst>
      <p:ext uri="{BB962C8B-B14F-4D97-AF65-F5344CB8AC3E}">
        <p14:creationId xmlns:p14="http://schemas.microsoft.com/office/powerpoint/2010/main" val="17242545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That’s OK George, you’re the only George *I’m* a fan of.</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George Fan!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Tree>
    <p:extLst>
      <p:ext uri="{BB962C8B-B14F-4D97-AF65-F5344CB8AC3E}">
        <p14:creationId xmlns:p14="http://schemas.microsoft.com/office/powerpoint/2010/main" val="299355084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All right! Time to talk about *my*</a:t>
            </a:r>
            <a:r>
              <a:rPr lang="en-US" baseline="0" dirty="0" smtClean="0"/>
              <a:t> rule, which is: Make Your Enemies *Actually* Different.</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92</a:t>
            </a:fld>
            <a:endParaRPr lang="en-US">
              <a:solidFill>
                <a:srgbClr val="000000"/>
              </a:solidFill>
            </a:endParaRPr>
          </a:p>
        </p:txBody>
      </p:sp>
    </p:spTree>
    <p:extLst>
      <p:ext uri="{BB962C8B-B14F-4D97-AF65-F5344CB8AC3E}">
        <p14:creationId xmlns:p14="http://schemas.microsoft.com/office/powerpoint/2010/main" val="16683476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First,</a:t>
            </a:r>
            <a:r>
              <a:rPr lang="en-US" baseline="0" dirty="0" smtClean="0"/>
              <a:t> let’s zoom in to this word “Actually”. What do I mean by that?</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93</a:t>
            </a:fld>
            <a:endParaRPr lang="en-US">
              <a:solidFill>
                <a:srgbClr val="000000"/>
              </a:solidFill>
            </a:endParaRPr>
          </a:p>
        </p:txBody>
      </p:sp>
    </p:spTree>
    <p:extLst>
      <p:ext uri="{BB962C8B-B14F-4D97-AF65-F5344CB8AC3E}">
        <p14:creationId xmlns:p14="http://schemas.microsoft.com/office/powerpoint/2010/main" val="2728605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pPr>
                <a:defRPr/>
              </a:pPr>
              <a:t>11</a:t>
            </a:fld>
            <a:endParaRPr lang="en-US"/>
          </a:p>
        </p:txBody>
      </p:sp>
    </p:spTree>
    <p:extLst>
      <p:ext uri="{BB962C8B-B14F-4D97-AF65-F5344CB8AC3E}">
        <p14:creationId xmlns:p14="http://schemas.microsoft.com/office/powerpoint/2010/main" val="3276013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this case I mean making it so each new enemy is tackled in a different way.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Think of some of the games you’ve played where the enemy design was exceptional. I bet in each case, there was a high density of.. enemies that you had to use different methods to defeat.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reason I have Super Mario in this slide here is cause it did such a great job of meeting this criteria. Take note of the feeling you have right now looking at this set of bad guys, remembering all the different ways you defeated them. If you’re ever unsure about enemy design, I recommend analyzing how the first Super Mario did things as a clean example of enemy design done right. </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94</a:t>
            </a:fld>
            <a:endParaRPr lang="en-US">
              <a:solidFill>
                <a:srgbClr val="000000"/>
              </a:solidFill>
            </a:endParaRPr>
          </a:p>
        </p:txBody>
      </p:sp>
    </p:spTree>
    <p:extLst>
      <p:ext uri="{BB962C8B-B14F-4D97-AF65-F5344CB8AC3E}">
        <p14:creationId xmlns:p14="http://schemas.microsoft.com/office/powerpoint/2010/main" val="19792844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Sometimes we set out to make</a:t>
            </a:r>
            <a:r>
              <a:rPr lang="en-US" baseline="0" dirty="0" smtClean="0"/>
              <a:t> a game with a lot of enemy variety. On the surface, they look different enough and seem to do different things. </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95</a:t>
            </a:fld>
            <a:endParaRPr lang="en-US">
              <a:solidFill>
                <a:srgbClr val="000000"/>
              </a:solidFill>
            </a:endParaRPr>
          </a:p>
        </p:txBody>
      </p:sp>
    </p:spTree>
    <p:extLst>
      <p:ext uri="{BB962C8B-B14F-4D97-AF65-F5344CB8AC3E}">
        <p14:creationId xmlns:p14="http://schemas.microsoft.com/office/powerpoint/2010/main" val="27649982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to the player, fighting enemies gets monotonous, and each new encounter doesn’t bring enough uniqueness to the table.</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96</a:t>
            </a:fld>
            <a:endParaRPr lang="en-US">
              <a:solidFill>
                <a:srgbClr val="000000"/>
              </a:solidFill>
            </a:endParaRPr>
          </a:p>
        </p:txBody>
      </p:sp>
    </p:spTree>
    <p:extLst>
      <p:ext uri="{BB962C8B-B14F-4D97-AF65-F5344CB8AC3E}">
        <p14:creationId xmlns:p14="http://schemas.microsoft.com/office/powerpoint/2010/main" val="24181110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We’re left with a game that feels like you just fought a bunch of the same thing. Today I </a:t>
            </a:r>
            <a:r>
              <a:rPr lang="en-US" baseline="0" dirty="0" err="1" smtClean="0"/>
              <a:t>wanna</a:t>
            </a:r>
            <a:r>
              <a:rPr lang="en-US" baseline="0" dirty="0" smtClean="0"/>
              <a:t> teach you how to avoid that.</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97</a:t>
            </a:fld>
            <a:endParaRPr lang="en-US">
              <a:solidFill>
                <a:srgbClr val="000000"/>
              </a:solidFill>
            </a:endParaRPr>
          </a:p>
        </p:txBody>
      </p:sp>
    </p:spTree>
    <p:extLst>
      <p:ext uri="{BB962C8B-B14F-4D97-AF65-F5344CB8AC3E}">
        <p14:creationId xmlns:p14="http://schemas.microsoft.com/office/powerpoint/2010/main" val="16537675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To help us along, I’m </a:t>
            </a:r>
            <a:r>
              <a:rPr lang="en-US" baseline="0" dirty="0" err="1" smtClean="0"/>
              <a:t>gonna</a:t>
            </a:r>
            <a:r>
              <a:rPr lang="en-US" baseline="0" dirty="0" smtClean="0"/>
              <a:t> introduce a tool called Player Brain-O-Vision. It’s a way for us remember to get into the player’s brain, as this *is* the most important perspective.</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98</a:t>
            </a:fld>
            <a:endParaRPr lang="en-US">
              <a:solidFill>
                <a:srgbClr val="000000"/>
              </a:solidFill>
            </a:endParaRPr>
          </a:p>
        </p:txBody>
      </p:sp>
    </p:spTree>
    <p:extLst>
      <p:ext uri="{BB962C8B-B14F-4D97-AF65-F5344CB8AC3E}">
        <p14:creationId xmlns:p14="http://schemas.microsoft.com/office/powerpoint/2010/main" val="14455731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 let’s meet our player.</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99</a:t>
            </a:fld>
            <a:endParaRPr lang="en-US">
              <a:solidFill>
                <a:srgbClr val="000000"/>
              </a:solidFill>
            </a:endParaRPr>
          </a:p>
        </p:txBody>
      </p:sp>
    </p:spTree>
    <p:extLst>
      <p:ext uri="{BB962C8B-B14F-4D97-AF65-F5344CB8AC3E}">
        <p14:creationId xmlns:p14="http://schemas.microsoft.com/office/powerpoint/2010/main" val="96676312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Naturally, our player has a brain.</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100</a:t>
            </a:fld>
            <a:endParaRPr lang="en-US">
              <a:solidFill>
                <a:srgbClr val="000000"/>
              </a:solidFill>
            </a:endParaRPr>
          </a:p>
        </p:txBody>
      </p:sp>
    </p:spTree>
    <p:extLst>
      <p:ext uri="{BB962C8B-B14F-4D97-AF65-F5344CB8AC3E}">
        <p14:creationId xmlns:p14="http://schemas.microsoft.com/office/powerpoint/2010/main" val="21030384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Let’s try using Player Brain-O-Vision and imagine what this guy is thinking. Let’s try to “see” what his brain sees.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Based on this guy’s expression? I think.. He’s playing..</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101</a:t>
            </a:fld>
            <a:endParaRPr lang="en-US">
              <a:solidFill>
                <a:srgbClr val="000000"/>
              </a:solidFill>
            </a:endParaRPr>
          </a:p>
        </p:txBody>
      </p:sp>
    </p:spTree>
    <p:extLst>
      <p:ext uri="{BB962C8B-B14F-4D97-AF65-F5344CB8AC3E}">
        <p14:creationId xmlns:p14="http://schemas.microsoft.com/office/powerpoint/2010/main" val="15987475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Bill &amp; Ted’s Excellent Video Game Adventure.</a:t>
            </a:r>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102</a:t>
            </a:fld>
            <a:endParaRPr lang="en-US">
              <a:solidFill>
                <a:srgbClr val="000000"/>
              </a:solidFill>
            </a:endParaRPr>
          </a:p>
        </p:txBody>
      </p:sp>
    </p:spTree>
    <p:extLst>
      <p:ext uri="{BB962C8B-B14F-4D97-AF65-F5344CB8AC3E}">
        <p14:creationId xmlns:p14="http://schemas.microsoft.com/office/powerpoint/2010/main" val="107152218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 let’s get into this.</a:t>
            </a:r>
            <a:r>
              <a:rPr lang="en-US" baseline="0" dirty="0" smtClean="0"/>
              <a:t> We’ll start with some DON’T DO’s. Things you don’t </a:t>
            </a:r>
            <a:r>
              <a:rPr lang="en-US" baseline="0" dirty="0" err="1" smtClean="0"/>
              <a:t>wanna</a:t>
            </a:r>
            <a:r>
              <a:rPr lang="en-US" baseline="0" dirty="0" smtClean="0"/>
              <a:t> do when your goal is to make your enemies *actually* different.</a:t>
            </a:r>
            <a:endParaRPr lang="en-US" dirty="0"/>
          </a:p>
        </p:txBody>
      </p:sp>
      <p:sp>
        <p:nvSpPr>
          <p:cNvPr id="4" name="Slide Number Placeholder 3"/>
          <p:cNvSpPr>
            <a:spLocks noGrp="1"/>
          </p:cNvSpPr>
          <p:nvPr>
            <p:ph type="sldNum" sz="quarter" idx="10"/>
          </p:nvPr>
        </p:nvSpPr>
        <p:spPr/>
        <p:txBody>
          <a:bodyPr/>
          <a:lstStyle/>
          <a:p>
            <a:pPr>
              <a:defRPr/>
            </a:pPr>
            <a:fld id="{CB8C4C1C-06D4-2C49-9F49-CD2E4D9D839B}" type="slidenum">
              <a:rPr lang="en-US" smtClean="0">
                <a:solidFill>
                  <a:srgbClr val="000000"/>
                </a:solidFill>
              </a:rPr>
              <a:pPr>
                <a:defRPr/>
              </a:pPr>
              <a:t>103</a:t>
            </a:fld>
            <a:endParaRPr lang="en-US">
              <a:solidFill>
                <a:srgbClr val="000000"/>
              </a:solidFill>
            </a:endParaRPr>
          </a:p>
        </p:txBody>
      </p:sp>
    </p:spTree>
    <p:extLst>
      <p:ext uri="{BB962C8B-B14F-4D97-AF65-F5344CB8AC3E}">
        <p14:creationId xmlns:p14="http://schemas.microsoft.com/office/powerpoint/2010/main" val="4134462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291886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5621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6659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97310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7470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161658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9810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8344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746852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680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697317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6600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762245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7688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2941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210FE1-DF5C-459D-8801-9FC88281DECC}" type="datetimeFigureOut">
              <a:rPr lang="en-US" smtClean="0">
                <a:solidFill>
                  <a:prstClr val="black">
                    <a:tint val="75000"/>
                  </a:prstClr>
                </a:solidFill>
              </a:rPr>
              <a:pPr/>
              <a:t>3/20/2016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21FEACD-1569-438A-B74C-79D5E45818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855080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210FE1-DF5C-459D-8801-9FC88281DECC}" type="datetimeFigureOut">
              <a:rPr lang="en-US" smtClean="0">
                <a:solidFill>
                  <a:prstClr val="black">
                    <a:tint val="75000"/>
                  </a:prstClr>
                </a:solidFill>
              </a:rPr>
              <a:pPr/>
              <a:t>3/20/2016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21FEACD-1569-438A-B74C-79D5E45818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2235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210FE1-DF5C-459D-8801-9FC88281DECC}" type="datetimeFigureOut">
              <a:rPr lang="en-US" smtClean="0">
                <a:solidFill>
                  <a:prstClr val="black">
                    <a:tint val="75000"/>
                  </a:prstClr>
                </a:solidFill>
              </a:rPr>
              <a:pPr/>
              <a:t>3/20/2016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21FEACD-1569-438A-B74C-79D5E45818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1485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210FE1-DF5C-459D-8801-9FC88281DECC}" type="datetimeFigureOut">
              <a:rPr lang="en-US" smtClean="0">
                <a:solidFill>
                  <a:prstClr val="black">
                    <a:tint val="75000"/>
                  </a:prstClr>
                </a:solidFill>
              </a:rPr>
              <a:pPr/>
              <a:t>3/20/2016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21FEACD-1569-438A-B74C-79D5E45818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45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210FE1-DF5C-459D-8801-9FC88281DECC}" type="datetimeFigureOut">
              <a:rPr lang="en-US" smtClean="0">
                <a:solidFill>
                  <a:prstClr val="black">
                    <a:tint val="75000"/>
                  </a:prstClr>
                </a:solidFill>
              </a:rPr>
              <a:pPr/>
              <a:t>3/20/2016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21FEACD-1569-438A-B74C-79D5E45818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047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210FE1-DF5C-459D-8801-9FC88281DECC}" type="datetimeFigureOut">
              <a:rPr lang="en-US" smtClean="0">
                <a:solidFill>
                  <a:prstClr val="black">
                    <a:tint val="75000"/>
                  </a:prstClr>
                </a:solidFill>
              </a:rPr>
              <a:pPr/>
              <a:t>3/20/2016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21FEACD-1569-438A-B74C-79D5E45818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7510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210FE1-DF5C-459D-8801-9FC88281DECC}" type="datetimeFigureOut">
              <a:rPr lang="en-US" smtClean="0">
                <a:solidFill>
                  <a:prstClr val="black">
                    <a:tint val="75000"/>
                  </a:prstClr>
                </a:solidFill>
              </a:rPr>
              <a:pPr/>
              <a:t>3/20/2016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21FEACD-1569-438A-B74C-79D5E45818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0568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4190941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210FE1-DF5C-459D-8801-9FC88281DECC}" type="datetimeFigureOut">
              <a:rPr lang="en-US" smtClean="0">
                <a:solidFill>
                  <a:prstClr val="black">
                    <a:tint val="75000"/>
                  </a:prstClr>
                </a:solidFill>
              </a:rPr>
              <a:pPr/>
              <a:t>3/20/2016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21FEACD-1569-438A-B74C-79D5E45818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1667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210FE1-DF5C-459D-8801-9FC88281DECC}" type="datetimeFigureOut">
              <a:rPr lang="en-US" smtClean="0">
                <a:solidFill>
                  <a:prstClr val="black">
                    <a:tint val="75000"/>
                  </a:prstClr>
                </a:solidFill>
              </a:rPr>
              <a:pPr/>
              <a:t>3/20/2016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21FEACD-1569-438A-B74C-79D5E45818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4184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210FE1-DF5C-459D-8801-9FC88281DECC}" type="datetimeFigureOut">
              <a:rPr lang="en-US" smtClean="0">
                <a:solidFill>
                  <a:prstClr val="black">
                    <a:tint val="75000"/>
                  </a:prstClr>
                </a:solidFill>
              </a:rPr>
              <a:pPr/>
              <a:t>3/20/2016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21FEACD-1569-438A-B74C-79D5E45818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994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210FE1-DF5C-459D-8801-9FC88281DECC}" type="datetimeFigureOut">
              <a:rPr lang="en-US" smtClean="0">
                <a:solidFill>
                  <a:prstClr val="black">
                    <a:tint val="75000"/>
                  </a:prstClr>
                </a:solidFill>
              </a:rPr>
              <a:pPr/>
              <a:t>3/20/2016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21FEACD-1569-438A-B74C-79D5E45818D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77932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29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332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352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2693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8561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8214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30700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1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6753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193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9076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9514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4EBD045-953E-423D-9A22-BDD995198E31}" type="datetimeFigureOut">
              <a:rPr lang="en-US">
                <a:solidFill>
                  <a:prstClr val="black">
                    <a:tint val="75000"/>
                  </a:prstClr>
                </a:solidFill>
              </a:rPr>
              <a:pPr>
                <a:defRPr/>
              </a:pPr>
              <a:t>3/20/2016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CCA681-DA60-46E9-81FA-D3AFD3C4B38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11668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1F7A158-E3DA-4877-B756-E7900059D598}" type="datetimeFigureOut">
              <a:rPr lang="en-US">
                <a:solidFill>
                  <a:prstClr val="black">
                    <a:tint val="75000"/>
                  </a:prstClr>
                </a:solidFill>
              </a:rPr>
              <a:pPr>
                <a:defRPr/>
              </a:pPr>
              <a:t>3/20/2016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8889AD-420D-4742-882C-CD30158BD08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500975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A10ACDA-C877-4513-9A57-7CC55C60E89D}" type="datetimeFigureOut">
              <a:rPr lang="en-US">
                <a:solidFill>
                  <a:prstClr val="black">
                    <a:tint val="75000"/>
                  </a:prstClr>
                </a:solidFill>
              </a:rPr>
              <a:pPr>
                <a:defRPr/>
              </a:pPr>
              <a:t>3/20/2016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563F003-08FC-4212-93CD-6F701E75826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247355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1B96755-6D98-41CA-BAC4-A8CCF01B9A4B}" type="datetimeFigureOut">
              <a:rPr lang="en-US">
                <a:solidFill>
                  <a:prstClr val="black">
                    <a:tint val="75000"/>
                  </a:prstClr>
                </a:solidFill>
              </a:rPr>
              <a:pPr>
                <a:defRPr/>
              </a:pPr>
              <a:t>3/20/2016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11A2A42-995D-46DC-82DF-197B1F2DBD4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487069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396B93F-B7B6-4FF3-8D2F-915C87F17F3A}" type="datetimeFigureOut">
              <a:rPr lang="en-US">
                <a:solidFill>
                  <a:prstClr val="black">
                    <a:tint val="75000"/>
                  </a:prstClr>
                </a:solidFill>
              </a:rPr>
              <a:pPr>
                <a:defRPr/>
              </a:pPr>
              <a:t>3/20/2016</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3BBCCA8-AE89-4083-8CA1-DE5021CC34B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27549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75670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126EF8C-BCF1-477D-A7F7-A32C6092C449}" type="datetimeFigureOut">
              <a:rPr lang="en-US">
                <a:solidFill>
                  <a:prstClr val="black">
                    <a:tint val="75000"/>
                  </a:prstClr>
                </a:solidFill>
              </a:rPr>
              <a:pPr>
                <a:defRPr/>
              </a:pPr>
              <a:t>3/20/2016</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D95299A-5C58-4C15-8211-ECC53AFA2DB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919698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9D0C81-0EC4-4432-A934-D8DFDE5EE9CB}" type="datetimeFigureOut">
              <a:rPr lang="en-US">
                <a:solidFill>
                  <a:prstClr val="black">
                    <a:tint val="75000"/>
                  </a:prstClr>
                </a:solidFill>
              </a:rPr>
              <a:pPr>
                <a:defRPr/>
              </a:pPr>
              <a:t>3/20/2016</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66297AD-0B53-40CA-9060-BC6AB272FCD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253537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F3FD13-6747-4C84-9EDE-31CCF9C083A4}" type="datetimeFigureOut">
              <a:rPr lang="en-US">
                <a:solidFill>
                  <a:prstClr val="black">
                    <a:tint val="75000"/>
                  </a:prstClr>
                </a:solidFill>
              </a:rPr>
              <a:pPr>
                <a:defRPr/>
              </a:pPr>
              <a:t>3/20/2016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47147B3-D8C9-402C-9E8F-930296E65CD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980126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4105353-1418-4BC2-B2F7-E449D239E1A6}" type="datetimeFigureOut">
              <a:rPr lang="en-US">
                <a:solidFill>
                  <a:prstClr val="black">
                    <a:tint val="75000"/>
                  </a:prstClr>
                </a:solidFill>
              </a:rPr>
              <a:pPr>
                <a:defRPr/>
              </a:pPr>
              <a:t>3/20/2016</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2474829-5E35-4D36-AC57-CFC0EAD835B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23967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FAFB7C-E9DD-4E1E-9CDE-9A355ADB7C1E}" type="datetimeFigureOut">
              <a:rPr lang="en-US">
                <a:solidFill>
                  <a:prstClr val="black">
                    <a:tint val="75000"/>
                  </a:prstClr>
                </a:solidFill>
              </a:rPr>
              <a:pPr>
                <a:defRPr/>
              </a:pPr>
              <a:t>3/20/2016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F789F93-E356-4FAB-A27D-63111EA39FD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151802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E07F225-5BA7-4458-BBAB-98C11C560A48}" type="datetimeFigureOut">
              <a:rPr lang="en-US">
                <a:solidFill>
                  <a:prstClr val="black">
                    <a:tint val="75000"/>
                  </a:prstClr>
                </a:solidFill>
              </a:rPr>
              <a:pPr>
                <a:defRPr/>
              </a:pPr>
              <a:t>3/20/2016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2DDC55D-0099-481E-9F32-A874CDC051D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755578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itle 1"/>
          <p:cNvSpPr>
            <a:spLocks noGrp="1"/>
          </p:cNvSpPr>
          <p:nvPr>
            <p:ph type="title" idx="4294967295"/>
          </p:nvPr>
        </p:nvSpPr>
        <p:spPr bwMode="auto">
          <a:xfrm>
            <a:off x="4114800" y="1276350"/>
            <a:ext cx="4495800" cy="2743200"/>
          </a:xfrm>
          <a:prstGeom prst="rect">
            <a:avLst/>
          </a:prstGeom>
          <a:noFill/>
          <a:extLst/>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6508372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533400" y="666750"/>
            <a:ext cx="8077200" cy="781050"/>
          </a:xfrm>
          <a:prstGeom prst="rect">
            <a:avLst/>
          </a:prstGeom>
        </p:spPr>
        <p:txBody>
          <a:bodyPr/>
          <a:lstStyle/>
          <a:p>
            <a:endParaRPr lang="en-US" dirty="0"/>
          </a:p>
        </p:txBody>
      </p:sp>
      <p:sp>
        <p:nvSpPr>
          <p:cNvPr id="9" name="Content Placeholder 2"/>
          <p:cNvSpPr>
            <a:spLocks noGrp="1"/>
          </p:cNvSpPr>
          <p:nvPr>
            <p:ph sz="quarter" idx="10"/>
          </p:nvPr>
        </p:nvSpPr>
        <p:spPr>
          <a:xfrm>
            <a:off x="533400" y="1504950"/>
            <a:ext cx="8077200" cy="2743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69811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868999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0"/>
            <a:ext cx="8229600" cy="33940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2261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370112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38"/>
            <a:ext cx="7772400" cy="11255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755716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77780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1611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8720510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2759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84887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030009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50"/>
            <a:ext cx="8229600" cy="3394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79438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72872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0374" y="0"/>
            <a:ext cx="2293626" cy="5143500"/>
          </a:xfrm>
          <a:prstGeom prst="rect">
            <a:avLst/>
          </a:prstGeom>
        </p:spPr>
      </p:pic>
      <p:sp>
        <p:nvSpPr>
          <p:cNvPr id="3" name="Subtitle 2"/>
          <p:cNvSpPr>
            <a:spLocks noGrp="1"/>
          </p:cNvSpPr>
          <p:nvPr>
            <p:ph type="subTitle" idx="1"/>
          </p:nvPr>
        </p:nvSpPr>
        <p:spPr>
          <a:xfrm>
            <a:off x="2438400" y="2686050"/>
            <a:ext cx="3962400" cy="160020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Title 15"/>
          <p:cNvSpPr>
            <a:spLocks noGrp="1"/>
          </p:cNvSpPr>
          <p:nvPr>
            <p:ph type="title"/>
          </p:nvPr>
        </p:nvSpPr>
        <p:spPr>
          <a:xfrm>
            <a:off x="2438400" y="1085850"/>
            <a:ext cx="3962400" cy="1600200"/>
          </a:xfrm>
        </p:spPr>
        <p:txBody>
          <a:bodyPr anchor="b"/>
          <a:lstStyle/>
          <a:p>
            <a:r>
              <a:rPr lang="en-US" smtClean="0"/>
              <a:t>Click to edit Master title style</a:t>
            </a:r>
            <a:endParaRPr lang="en-US" dirty="0"/>
          </a:p>
        </p:txBody>
      </p:sp>
      <p:sp>
        <p:nvSpPr>
          <p:cNvPr id="13" name="Date Placeholder 12"/>
          <p:cNvSpPr>
            <a:spLocks noGrp="1"/>
          </p:cNvSpPr>
          <p:nvPr>
            <p:ph type="dt" sz="half" idx="10"/>
          </p:nvPr>
        </p:nvSpPr>
        <p:spPr>
          <a:xfrm>
            <a:off x="3582989" y="4819651"/>
            <a:ext cx="2819399" cy="95249"/>
          </a:xfrm>
        </p:spPr>
        <p:txBody>
          <a:bodyPr/>
          <a:lstStyle/>
          <a:p>
            <a:fld id="{25AE17C7-B787-4E50-994D-5E804113A1E9}" type="datetime4">
              <a:rPr lang="en-US" smtClean="0">
                <a:solidFill>
                  <a:prstClr val="black">
                    <a:lumMod val="50000"/>
                    <a:lumOff val="50000"/>
                  </a:prstClr>
                </a:solidFill>
              </a:rPr>
              <a:pPr/>
              <a:t>March 20, 2016</a:t>
            </a:fld>
            <a:endParaRPr lang="en-US" dirty="0">
              <a:solidFill>
                <a:prstClr val="black">
                  <a:lumMod val="50000"/>
                  <a:lumOff val="50000"/>
                </a:prstClr>
              </a:solidFill>
            </a:endParaRPr>
          </a:p>
        </p:txBody>
      </p:sp>
      <p:sp>
        <p:nvSpPr>
          <p:cNvPr id="14" name="Slide Number Placeholder 13"/>
          <p:cNvSpPr>
            <a:spLocks noGrp="1"/>
          </p:cNvSpPr>
          <p:nvPr>
            <p:ph type="sldNum" sz="quarter" idx="11"/>
          </p:nvPr>
        </p:nvSpPr>
        <p:spPr>
          <a:xfrm>
            <a:off x="6414976" y="4800600"/>
            <a:ext cx="457200" cy="114300"/>
          </a:xfrm>
        </p:spPr>
        <p:txBody>
          <a:bodyPr/>
          <a:lstStyle>
            <a:lvl1pPr algn="r">
              <a:defRPr/>
            </a:lvl1pPr>
          </a:lstStyle>
          <a:p>
            <a:fld id="{5744759D-0EFF-4FB2-9CCE-04E00944F0F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5" name="Footer Placeholder 14"/>
          <p:cNvSpPr>
            <a:spLocks noGrp="1"/>
          </p:cNvSpPr>
          <p:nvPr>
            <p:ph type="ftr" sz="quarter" idx="12"/>
          </p:nvPr>
        </p:nvSpPr>
        <p:spPr>
          <a:xfrm>
            <a:off x="3581401" y="4722186"/>
            <a:ext cx="2820987" cy="114300"/>
          </a:xfrm>
        </p:spPr>
        <p:txBody>
          <a:bodyPr/>
          <a:lstStyle/>
          <a:p>
            <a:endParaRPr lang="en-US" dirty="0">
              <a:solidFill>
                <a:prstClr val="black"/>
              </a:solidFill>
            </a:endParaRPr>
          </a:p>
        </p:txBody>
      </p:sp>
    </p:spTree>
    <p:extLst>
      <p:ext uri="{BB962C8B-B14F-4D97-AF65-F5344CB8AC3E}">
        <p14:creationId xmlns:p14="http://schemas.microsoft.com/office/powerpoint/2010/main" val="59238498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8757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42901"/>
            <a:ext cx="3657600" cy="4286249"/>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fld id="{8995D68B-21AC-438B-BECE-4F17DA129F19}" type="datetime4">
              <a:rPr lang="en-US" smtClean="0">
                <a:solidFill>
                  <a:prstClr val="black">
                    <a:lumMod val="50000"/>
                    <a:lumOff val="50000"/>
                  </a:prstClr>
                </a:solidFill>
              </a:rPr>
              <a:pPr/>
              <a:t>March 20, 2016</a:t>
            </a:fld>
            <a:endParaRPr lang="en-US" dirty="0">
              <a:solidFill>
                <a:prstClr val="black">
                  <a:lumMod val="50000"/>
                  <a:lumOff val="50000"/>
                </a:prstClr>
              </a:solidFill>
            </a:endParaRPr>
          </a:p>
        </p:txBody>
      </p:sp>
      <p:sp>
        <p:nvSpPr>
          <p:cNvPr id="11" name="Slide Number Placeholder 10"/>
          <p:cNvSpPr>
            <a:spLocks noGrp="1"/>
          </p:cNvSpPr>
          <p:nvPr>
            <p:ph type="sldNum" sz="quarter" idx="11"/>
          </p:nvPr>
        </p:nvSpPr>
        <p:spPr/>
        <p:txBody>
          <a:bodyPr/>
          <a:lstStyle/>
          <a:p>
            <a:fld id="{5744759D-0EFF-4FB2-9CCE-04E00944F0F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2" name="Footer Placeholder 11"/>
          <p:cNvSpPr>
            <a:spLocks noGrp="1"/>
          </p:cNvSpPr>
          <p:nvPr>
            <p:ph type="ftr" sz="quarter" idx="12"/>
          </p:nvPr>
        </p:nvSpPr>
        <p:spPr/>
        <p:txBody>
          <a:bodyPr/>
          <a:lstStyle/>
          <a:p>
            <a:endParaRPr lang="en-US" dirty="0">
              <a:solidFill>
                <a:prstClr val="black"/>
              </a:solidFill>
            </a:endParaRPr>
          </a:p>
        </p:txBody>
      </p:sp>
    </p:spTree>
    <p:extLst>
      <p:ext uri="{BB962C8B-B14F-4D97-AF65-F5344CB8AC3E}">
        <p14:creationId xmlns:p14="http://schemas.microsoft.com/office/powerpoint/2010/main" val="16638080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sphere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0" y="0"/>
            <a:ext cx="2293626" cy="5143500"/>
          </a:xfrm>
          <a:prstGeom prst="rect">
            <a:avLst/>
          </a:prstGeom>
        </p:spPr>
      </p:pic>
      <p:sp>
        <p:nvSpPr>
          <p:cNvPr id="12" name="Date Placeholder 11"/>
          <p:cNvSpPr>
            <a:spLocks noGrp="1"/>
          </p:cNvSpPr>
          <p:nvPr>
            <p:ph type="dt" sz="half" idx="10"/>
          </p:nvPr>
        </p:nvSpPr>
        <p:spPr>
          <a:xfrm>
            <a:off x="839789" y="4819651"/>
            <a:ext cx="2819399" cy="95249"/>
          </a:xfrm>
        </p:spPr>
        <p:txBody>
          <a:bodyPr/>
          <a:lstStyle/>
          <a:p>
            <a:fld id="{679F0FCF-2EA5-4FF5-AF14-1CA9C8854AAB}" type="datetime4">
              <a:rPr lang="en-US" smtClean="0">
                <a:solidFill>
                  <a:prstClr val="black">
                    <a:lumMod val="50000"/>
                    <a:lumOff val="50000"/>
                  </a:prstClr>
                </a:solidFill>
              </a:rPr>
              <a:pPr/>
              <a:t>March 20, 2016</a:t>
            </a:fld>
            <a:endParaRPr lang="en-US" dirty="0">
              <a:solidFill>
                <a:prstClr val="black">
                  <a:lumMod val="50000"/>
                  <a:lumOff val="50000"/>
                </a:prstClr>
              </a:solidFill>
            </a:endParaRPr>
          </a:p>
        </p:txBody>
      </p:sp>
      <p:sp>
        <p:nvSpPr>
          <p:cNvPr id="13" name="Slide Number Placeholder 12"/>
          <p:cNvSpPr>
            <a:spLocks noGrp="1"/>
          </p:cNvSpPr>
          <p:nvPr>
            <p:ph type="sldNum" sz="quarter" idx="11"/>
          </p:nvPr>
        </p:nvSpPr>
        <p:spPr>
          <a:xfrm>
            <a:off x="4116388" y="4800600"/>
            <a:ext cx="533400" cy="114300"/>
          </a:xfrm>
        </p:spPr>
        <p:txBody>
          <a:bodyPr/>
          <a:lstStyle/>
          <a:p>
            <a:fld id="{5744759D-0EFF-4FB2-9CCE-04E00944F0F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4" name="Footer Placeholder 13"/>
          <p:cNvSpPr>
            <a:spLocks noGrp="1"/>
          </p:cNvSpPr>
          <p:nvPr>
            <p:ph type="ftr" sz="quarter" idx="12"/>
          </p:nvPr>
        </p:nvSpPr>
        <p:spPr>
          <a:xfrm>
            <a:off x="838201" y="4722186"/>
            <a:ext cx="2820987" cy="114300"/>
          </a:xfrm>
        </p:spPr>
        <p:txBody>
          <a:bodyPr/>
          <a:lstStyle/>
          <a:p>
            <a:endParaRPr lang="en-US" dirty="0">
              <a:solidFill>
                <a:prstClr val="black"/>
              </a:solidFill>
            </a:endParaRPr>
          </a:p>
        </p:txBody>
      </p:sp>
      <p:sp>
        <p:nvSpPr>
          <p:cNvPr id="15" name="Title 14"/>
          <p:cNvSpPr>
            <a:spLocks noGrp="1"/>
          </p:cNvSpPr>
          <p:nvPr>
            <p:ph type="title"/>
          </p:nvPr>
        </p:nvSpPr>
        <p:spPr>
          <a:xfrm>
            <a:off x="457200" y="1371600"/>
            <a:ext cx="3200400" cy="1314450"/>
          </a:xfrm>
        </p:spPr>
        <p:txBody>
          <a:bodyPr anchor="b"/>
          <a:lstStyle/>
          <a:p>
            <a:r>
              <a:rPr lang="en-US" smtClean="0"/>
              <a:t>Click to edit Master title style</a:t>
            </a:r>
            <a:endParaRPr lang="en-US"/>
          </a:p>
        </p:txBody>
      </p:sp>
      <p:sp>
        <p:nvSpPr>
          <p:cNvPr id="3" name="Text Placeholder 2"/>
          <p:cNvSpPr>
            <a:spLocks noGrp="1"/>
          </p:cNvSpPr>
          <p:nvPr>
            <p:ph type="body" sz="quarter" idx="13"/>
          </p:nvPr>
        </p:nvSpPr>
        <p:spPr>
          <a:xfrm>
            <a:off x="457201" y="2683668"/>
            <a:ext cx="3200645" cy="1094825"/>
          </a:xfrm>
        </p:spPr>
        <p:txBody>
          <a:bodyPr anchor="t">
            <a:norm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lang="en-US" sz="1400" kern="1200" dirty="0" smtClean="0">
                <a:solidFill>
                  <a:schemeClr val="tx2"/>
                </a:solidFill>
                <a:latin typeface="+mn-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552411792"/>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571750"/>
            <a:ext cx="3124200" cy="200025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 y="342900"/>
            <a:ext cx="3124200" cy="200025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4876800" y="342901"/>
            <a:ext cx="2819400" cy="4286249"/>
          </a:xfrm>
        </p:spPr>
        <p:txBody>
          <a:bodyPr/>
          <a:lstStyle/>
          <a:p>
            <a:r>
              <a:rPr lang="en-US" smtClean="0"/>
              <a:t>Click to edit Master title style</a:t>
            </a:r>
            <a:endParaRPr lang="en-US"/>
          </a:p>
        </p:txBody>
      </p:sp>
      <p:sp>
        <p:nvSpPr>
          <p:cNvPr id="9" name="Date Placeholder 8"/>
          <p:cNvSpPr>
            <a:spLocks noGrp="1"/>
          </p:cNvSpPr>
          <p:nvPr>
            <p:ph type="dt" sz="half" idx="10"/>
          </p:nvPr>
        </p:nvSpPr>
        <p:spPr/>
        <p:txBody>
          <a:bodyPr/>
          <a:lstStyle/>
          <a:p>
            <a:fld id="{F9E781C6-1634-4A56-B2BE-62150BE83935}" type="datetime4">
              <a:rPr lang="en-US" smtClean="0">
                <a:solidFill>
                  <a:prstClr val="black">
                    <a:lumMod val="50000"/>
                    <a:lumOff val="50000"/>
                  </a:prstClr>
                </a:solidFill>
              </a:rPr>
              <a:pPr/>
              <a:t>March 20, 2016</a:t>
            </a:fld>
            <a:endParaRPr lang="en-US" dirty="0">
              <a:solidFill>
                <a:prstClr val="black">
                  <a:lumMod val="50000"/>
                  <a:lumOff val="50000"/>
                </a:prstClr>
              </a:solidFill>
            </a:endParaRPr>
          </a:p>
        </p:txBody>
      </p:sp>
      <p:sp>
        <p:nvSpPr>
          <p:cNvPr id="13" name="Slide Number Placeholder 12"/>
          <p:cNvSpPr>
            <a:spLocks noGrp="1"/>
          </p:cNvSpPr>
          <p:nvPr>
            <p:ph type="sldNum" sz="quarter" idx="11"/>
          </p:nvPr>
        </p:nvSpPr>
        <p:spPr/>
        <p:txBody>
          <a:bodyPr/>
          <a:lstStyle/>
          <a:p>
            <a:fld id="{5744759D-0EFF-4FB2-9CCE-04E00944F0F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4" name="Footer Placeholder 13"/>
          <p:cNvSpPr>
            <a:spLocks noGrp="1"/>
          </p:cNvSpPr>
          <p:nvPr>
            <p:ph type="ftr" sz="quarter" idx="12"/>
          </p:nvPr>
        </p:nvSpPr>
        <p:spPr/>
        <p:txBody>
          <a:bodyPr/>
          <a:lstStyle/>
          <a:p>
            <a:endParaRPr lang="en-US" dirty="0">
              <a:solidFill>
                <a:prstClr val="black"/>
              </a:solidFill>
            </a:endParaRPr>
          </a:p>
        </p:txBody>
      </p:sp>
    </p:spTree>
    <p:extLst>
      <p:ext uri="{BB962C8B-B14F-4D97-AF65-F5344CB8AC3E}">
        <p14:creationId xmlns:p14="http://schemas.microsoft.com/office/powerpoint/2010/main" val="1334122147"/>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06428"/>
            <a:ext cx="3581400" cy="30837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506466"/>
            <a:ext cx="3581400" cy="1893834"/>
          </a:xfr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457199" y="2571750"/>
            <a:ext cx="3581400" cy="30837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2880121"/>
            <a:ext cx="3581400" cy="1886399"/>
          </a:xfr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
          <p:cNvSpPr>
            <a:spLocks noGrp="1"/>
          </p:cNvSpPr>
          <p:nvPr>
            <p:ph type="title"/>
          </p:nvPr>
        </p:nvSpPr>
        <p:spPr>
          <a:xfrm>
            <a:off x="4876800" y="342901"/>
            <a:ext cx="2819400" cy="4286249"/>
          </a:xfrm>
        </p:spPr>
        <p:txBody>
          <a:bodyPr/>
          <a:lstStyle/>
          <a:p>
            <a:r>
              <a:rPr lang="en-US" smtClean="0"/>
              <a:t>Click to edit Master title style</a:t>
            </a:r>
            <a:endParaRPr lang="en-US"/>
          </a:p>
        </p:txBody>
      </p:sp>
      <p:sp>
        <p:nvSpPr>
          <p:cNvPr id="12" name="Date Placeholder 11"/>
          <p:cNvSpPr>
            <a:spLocks noGrp="1"/>
          </p:cNvSpPr>
          <p:nvPr>
            <p:ph type="dt" sz="half" idx="10"/>
          </p:nvPr>
        </p:nvSpPr>
        <p:spPr/>
        <p:txBody>
          <a:bodyPr/>
          <a:lstStyle/>
          <a:p>
            <a:fld id="{A9372AC2-3C75-4F5F-A929-48958086FE36}" type="datetime4">
              <a:rPr lang="en-US" smtClean="0">
                <a:solidFill>
                  <a:prstClr val="black">
                    <a:lumMod val="50000"/>
                    <a:lumOff val="50000"/>
                  </a:prstClr>
                </a:solidFill>
              </a:rPr>
              <a:pPr/>
              <a:t>March 20, 2016</a:t>
            </a:fld>
            <a:endParaRPr lang="en-US" dirty="0">
              <a:solidFill>
                <a:prstClr val="black">
                  <a:lumMod val="50000"/>
                  <a:lumOff val="50000"/>
                </a:prstClr>
              </a:solidFill>
            </a:endParaRPr>
          </a:p>
        </p:txBody>
      </p:sp>
      <p:sp>
        <p:nvSpPr>
          <p:cNvPr id="14" name="Slide Number Placeholder 13"/>
          <p:cNvSpPr>
            <a:spLocks noGrp="1"/>
          </p:cNvSpPr>
          <p:nvPr>
            <p:ph type="sldNum" sz="quarter" idx="11"/>
          </p:nvPr>
        </p:nvSpPr>
        <p:spPr/>
        <p:txBody>
          <a:bodyPr/>
          <a:lstStyle/>
          <a:p>
            <a:fld id="{5744759D-0EFF-4FB2-9CCE-04E00944F0F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6" name="Footer Placeholder 15"/>
          <p:cNvSpPr>
            <a:spLocks noGrp="1"/>
          </p:cNvSpPr>
          <p:nvPr>
            <p:ph type="ftr" sz="quarter" idx="12"/>
          </p:nvPr>
        </p:nvSpPr>
        <p:spPr/>
        <p:txBody>
          <a:bodyPr/>
          <a:lstStyle/>
          <a:p>
            <a:endParaRPr lang="en-US" dirty="0">
              <a:solidFill>
                <a:prstClr val="black"/>
              </a:solidFill>
            </a:endParaRPr>
          </a:p>
        </p:txBody>
      </p:sp>
    </p:spTree>
    <p:extLst>
      <p:ext uri="{BB962C8B-B14F-4D97-AF65-F5344CB8AC3E}">
        <p14:creationId xmlns:p14="http://schemas.microsoft.com/office/powerpoint/2010/main" val="287322730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33800" y="342900"/>
            <a:ext cx="3962400" cy="4286250"/>
          </a:xfrm>
        </p:spPr>
        <p:txBody>
          <a:bodyPr/>
          <a:lstStyle/>
          <a:p>
            <a:r>
              <a:rPr lang="en-US" smtClean="0"/>
              <a:t>Click to edit Master title style</a:t>
            </a:r>
            <a:endParaRPr lang="en-US" dirty="0"/>
          </a:p>
        </p:txBody>
      </p:sp>
      <p:sp>
        <p:nvSpPr>
          <p:cNvPr id="9" name="Date Placeholder 8"/>
          <p:cNvSpPr>
            <a:spLocks noGrp="1"/>
          </p:cNvSpPr>
          <p:nvPr>
            <p:ph type="dt" sz="half" idx="10"/>
          </p:nvPr>
        </p:nvSpPr>
        <p:spPr/>
        <p:txBody>
          <a:bodyPr/>
          <a:lstStyle/>
          <a:p>
            <a:fld id="{17509CF4-4C1A-45DC-BADA-6EFF91CB9ABB}" type="datetime4">
              <a:rPr lang="en-US" smtClean="0">
                <a:solidFill>
                  <a:prstClr val="black">
                    <a:lumMod val="50000"/>
                    <a:lumOff val="50000"/>
                  </a:prstClr>
                </a:solidFill>
              </a:rPr>
              <a:pPr/>
              <a:t>March 20, 2016</a:t>
            </a:fld>
            <a:endParaRPr lang="en-US" dirty="0">
              <a:solidFill>
                <a:prstClr val="black">
                  <a:lumMod val="50000"/>
                  <a:lumOff val="50000"/>
                </a:prstClr>
              </a:solidFill>
            </a:endParaRPr>
          </a:p>
        </p:txBody>
      </p:sp>
      <p:sp>
        <p:nvSpPr>
          <p:cNvPr id="10" name="Slide Number Placeholder 9"/>
          <p:cNvSpPr>
            <a:spLocks noGrp="1"/>
          </p:cNvSpPr>
          <p:nvPr>
            <p:ph type="sldNum" sz="quarter" idx="11"/>
          </p:nvPr>
        </p:nvSpPr>
        <p:spPr/>
        <p:txBody>
          <a:bodyPr/>
          <a:lstStyle/>
          <a:p>
            <a:fld id="{5744759D-0EFF-4FB2-9CCE-04E00944F0F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1" name="Footer Placeholder 10"/>
          <p:cNvSpPr>
            <a:spLocks noGrp="1"/>
          </p:cNvSpPr>
          <p:nvPr>
            <p:ph type="ftr" sz="quarter" idx="12"/>
          </p:nvPr>
        </p:nvSpPr>
        <p:spPr/>
        <p:txBody>
          <a:bodyPr/>
          <a:lstStyle/>
          <a:p>
            <a:endParaRPr lang="en-US" dirty="0">
              <a:solidFill>
                <a:prstClr val="black"/>
              </a:solidFill>
            </a:endParaRPr>
          </a:p>
        </p:txBody>
      </p:sp>
    </p:spTree>
    <p:extLst>
      <p:ext uri="{BB962C8B-B14F-4D97-AF65-F5344CB8AC3E}">
        <p14:creationId xmlns:p14="http://schemas.microsoft.com/office/powerpoint/2010/main" val="2923187182"/>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C53951C0-B478-4858-ABC7-96406A1C0480}" type="datetime4">
              <a:rPr lang="en-US" smtClean="0">
                <a:solidFill>
                  <a:prstClr val="black">
                    <a:lumMod val="50000"/>
                    <a:lumOff val="50000"/>
                  </a:prstClr>
                </a:solidFill>
              </a:rPr>
              <a:pPr/>
              <a:t>March 20, 2016</a:t>
            </a:fld>
            <a:endParaRPr lang="en-US" dirty="0">
              <a:solidFill>
                <a:prstClr val="black">
                  <a:lumMod val="50000"/>
                  <a:lumOff val="50000"/>
                </a:prstClr>
              </a:solidFill>
            </a:endParaRPr>
          </a:p>
        </p:txBody>
      </p:sp>
      <p:sp>
        <p:nvSpPr>
          <p:cNvPr id="9" name="Slide Number Placeholder 8"/>
          <p:cNvSpPr>
            <a:spLocks noGrp="1"/>
          </p:cNvSpPr>
          <p:nvPr>
            <p:ph type="sldNum" sz="quarter" idx="11"/>
          </p:nvPr>
        </p:nvSpPr>
        <p:spPr/>
        <p:txBody>
          <a:bodyPr/>
          <a:lstStyle/>
          <a:p>
            <a:fld id="{5744759D-0EFF-4FB2-9CCE-04E00944F0F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0" name="Footer Placeholder 9"/>
          <p:cNvSpPr>
            <a:spLocks noGrp="1"/>
          </p:cNvSpPr>
          <p:nvPr>
            <p:ph type="ftr" sz="quarter" idx="12"/>
          </p:nvPr>
        </p:nvSpPr>
        <p:spPr/>
        <p:txBody>
          <a:bodyPr/>
          <a:lstStyle/>
          <a:p>
            <a:endParaRPr lang="en-US" dirty="0">
              <a:solidFill>
                <a:prstClr val="black"/>
              </a:solidFill>
            </a:endParaRPr>
          </a:p>
        </p:txBody>
      </p:sp>
    </p:spTree>
    <p:extLst>
      <p:ext uri="{BB962C8B-B14F-4D97-AF65-F5344CB8AC3E}">
        <p14:creationId xmlns:p14="http://schemas.microsoft.com/office/powerpoint/2010/main" val="602783070"/>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81600" y="1257300"/>
            <a:ext cx="2514600" cy="1406128"/>
          </a:xfrm>
        </p:spPr>
        <p:txBody>
          <a:bodyPr anchor="b">
            <a:normAutofit/>
          </a:bodyPr>
          <a:lstStyle>
            <a:lvl1pPr algn="r">
              <a:defRPr sz="2000" b="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257300"/>
            <a:ext cx="4700016" cy="2628900"/>
          </a:xfrm>
        </p:spPr>
        <p:txBody>
          <a:bodyPr>
            <a:normAutofit/>
          </a:bodyPr>
          <a:lstStyle>
            <a:lvl1pPr marL="228600" indent="-182880">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Text Placeholder 3"/>
          <p:cNvSpPr>
            <a:spLocks noGrp="1"/>
          </p:cNvSpPr>
          <p:nvPr>
            <p:ph type="body" sz="half" idx="2"/>
          </p:nvPr>
        </p:nvSpPr>
        <p:spPr>
          <a:xfrm>
            <a:off x="5486400" y="2664279"/>
            <a:ext cx="2209800" cy="1221921"/>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B867641A-9D94-4BD6-862F-F651067079BC}" type="datetime4">
              <a:rPr lang="en-US" smtClean="0">
                <a:solidFill>
                  <a:prstClr val="black">
                    <a:lumMod val="50000"/>
                    <a:lumOff val="50000"/>
                  </a:prstClr>
                </a:solidFill>
              </a:rPr>
              <a:pPr/>
              <a:t>March 20, 2016</a:t>
            </a:fld>
            <a:endParaRPr lang="en-US" dirty="0">
              <a:solidFill>
                <a:prstClr val="black">
                  <a:lumMod val="50000"/>
                  <a:lumOff val="50000"/>
                </a:prstClr>
              </a:solidFill>
            </a:endParaRPr>
          </a:p>
        </p:txBody>
      </p:sp>
      <p:sp>
        <p:nvSpPr>
          <p:cNvPr id="16" name="Slide Number Placeholder 15"/>
          <p:cNvSpPr>
            <a:spLocks noGrp="1"/>
          </p:cNvSpPr>
          <p:nvPr>
            <p:ph type="sldNum" sz="quarter" idx="11"/>
          </p:nvPr>
        </p:nvSpPr>
        <p:spPr/>
        <p:txBody>
          <a:bodyPr/>
          <a:lstStyle/>
          <a:p>
            <a:fld id="{5744759D-0EFF-4FB2-9CCE-04E00944F0F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7" name="Footer Placeholder 16"/>
          <p:cNvSpPr>
            <a:spLocks noGrp="1"/>
          </p:cNvSpPr>
          <p:nvPr>
            <p:ph type="ftr" sz="quarter" idx="12"/>
          </p:nvPr>
        </p:nvSpPr>
        <p:spPr/>
        <p:txBody>
          <a:bodyPr/>
          <a:lstStyle/>
          <a:p>
            <a:endParaRPr lang="en-US" dirty="0">
              <a:solidFill>
                <a:prstClr val="black"/>
              </a:solidFill>
            </a:endParaRPr>
          </a:p>
        </p:txBody>
      </p:sp>
    </p:spTree>
    <p:extLst>
      <p:ext uri="{BB962C8B-B14F-4D97-AF65-F5344CB8AC3E}">
        <p14:creationId xmlns:p14="http://schemas.microsoft.com/office/powerpoint/2010/main" val="4185237673"/>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1" y="1257300"/>
            <a:ext cx="4696967" cy="26289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1" name="Title 1"/>
          <p:cNvSpPr>
            <a:spLocks noGrp="1"/>
          </p:cNvSpPr>
          <p:nvPr>
            <p:ph type="title"/>
          </p:nvPr>
        </p:nvSpPr>
        <p:spPr>
          <a:xfrm>
            <a:off x="5181600" y="1257300"/>
            <a:ext cx="2514600" cy="1406979"/>
          </a:xfrm>
        </p:spPr>
        <p:txBody>
          <a:bodyPr anchor="b">
            <a:normAutofit/>
          </a:bodyPr>
          <a:lstStyle>
            <a:lvl1pPr algn="r">
              <a:defRPr sz="2000" b="0">
                <a:effectLst/>
              </a:defRPr>
            </a:lvl1pPr>
          </a:lstStyle>
          <a:p>
            <a:r>
              <a:rPr lang="en-US" smtClean="0"/>
              <a:t>Click to edit Master title style</a:t>
            </a:r>
            <a:endParaRPr lang="en-US" dirty="0"/>
          </a:p>
        </p:txBody>
      </p:sp>
      <p:sp>
        <p:nvSpPr>
          <p:cNvPr id="12" name="Text Placeholder 3"/>
          <p:cNvSpPr>
            <a:spLocks noGrp="1"/>
          </p:cNvSpPr>
          <p:nvPr>
            <p:ph type="body" sz="half" idx="2"/>
          </p:nvPr>
        </p:nvSpPr>
        <p:spPr>
          <a:xfrm>
            <a:off x="5486400" y="2664279"/>
            <a:ext cx="2209800" cy="1221921"/>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Date Placeholder 15"/>
          <p:cNvSpPr>
            <a:spLocks noGrp="1"/>
          </p:cNvSpPr>
          <p:nvPr>
            <p:ph type="dt" sz="half" idx="10"/>
          </p:nvPr>
        </p:nvSpPr>
        <p:spPr/>
        <p:txBody>
          <a:bodyPr/>
          <a:lstStyle/>
          <a:p>
            <a:fld id="{D74F0C02-0EF4-4745-9D82-E8D3F59464E3}" type="datetime4">
              <a:rPr lang="en-US" smtClean="0">
                <a:solidFill>
                  <a:prstClr val="black">
                    <a:lumMod val="50000"/>
                    <a:lumOff val="50000"/>
                  </a:prstClr>
                </a:solidFill>
              </a:rPr>
              <a:pPr/>
              <a:t>March 20, 2016</a:t>
            </a:fld>
            <a:endParaRPr lang="en-US" dirty="0">
              <a:solidFill>
                <a:prstClr val="black">
                  <a:lumMod val="50000"/>
                  <a:lumOff val="50000"/>
                </a:prstClr>
              </a:solidFill>
            </a:endParaRPr>
          </a:p>
        </p:txBody>
      </p:sp>
      <p:sp>
        <p:nvSpPr>
          <p:cNvPr id="17" name="Slide Number Placeholder 16"/>
          <p:cNvSpPr>
            <a:spLocks noGrp="1"/>
          </p:cNvSpPr>
          <p:nvPr>
            <p:ph type="sldNum" sz="quarter" idx="11"/>
          </p:nvPr>
        </p:nvSpPr>
        <p:spPr/>
        <p:txBody>
          <a:bodyPr/>
          <a:lstStyle/>
          <a:p>
            <a:fld id="{5744759D-0EFF-4FB2-9CCE-04E00944F0F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
        <p:nvSpPr>
          <p:cNvPr id="18" name="Footer Placeholder 17"/>
          <p:cNvSpPr>
            <a:spLocks noGrp="1"/>
          </p:cNvSpPr>
          <p:nvPr>
            <p:ph type="ftr" sz="quarter" idx="12"/>
          </p:nvPr>
        </p:nvSpPr>
        <p:spPr/>
        <p:txBody>
          <a:bodyPr/>
          <a:lstStyle/>
          <a:p>
            <a:endParaRPr lang="en-US" dirty="0">
              <a:solidFill>
                <a:prstClr val="black"/>
              </a:solidFill>
            </a:endParaRPr>
          </a:p>
        </p:txBody>
      </p:sp>
    </p:spTree>
    <p:extLst>
      <p:ext uri="{BB962C8B-B14F-4D97-AF65-F5344CB8AC3E}">
        <p14:creationId xmlns:p14="http://schemas.microsoft.com/office/powerpoint/2010/main" val="1161923366"/>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12"/>
          <p:cNvSpPr>
            <a:spLocks noGrp="1"/>
          </p:cNvSpPr>
          <p:nvPr>
            <p:ph type="dt" sz="half" idx="10"/>
          </p:nvPr>
        </p:nvSpPr>
        <p:spPr/>
        <p:txBody>
          <a:bodyPr/>
          <a:lstStyle/>
          <a:p>
            <a:fld id="{AFDD7A28-FA93-4136-BDC1-BCCB2687E678}" type="datetimeFigureOut">
              <a:rPr lang="en-US" smtClean="0">
                <a:solidFill>
                  <a:prstClr val="black">
                    <a:lumMod val="50000"/>
                    <a:lumOff val="50000"/>
                  </a:prstClr>
                </a:solidFill>
              </a:rPr>
              <a:pPr/>
              <a:t>3/20/2016</a:t>
            </a:fld>
            <a:endParaRPr lang="en-US">
              <a:solidFill>
                <a:prstClr val="black">
                  <a:lumMod val="50000"/>
                  <a:lumOff val="50000"/>
                </a:prstClr>
              </a:solidFill>
            </a:endParaRPr>
          </a:p>
        </p:txBody>
      </p:sp>
      <p:sp>
        <p:nvSpPr>
          <p:cNvPr id="14" name="Slide Number Placeholder 13"/>
          <p:cNvSpPr>
            <a:spLocks noGrp="1"/>
          </p:cNvSpPr>
          <p:nvPr>
            <p:ph type="sldNum" sz="quarter" idx="11"/>
          </p:nvPr>
        </p:nvSpPr>
        <p:spPr/>
        <p:txBody>
          <a:bodyPr/>
          <a:lstStyle/>
          <a:p>
            <a:fld id="{FE02FBC0-13B8-4B1E-B170-BBEED4A77C65}"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5" name="Footer Placeholder 14"/>
          <p:cNvSpPr>
            <a:spLocks noGrp="1"/>
          </p:cNvSpPr>
          <p:nvPr>
            <p:ph type="ftr" sz="quarter" idx="12"/>
          </p:nvPr>
        </p:nvSpPr>
        <p:spPr/>
        <p:txBody>
          <a:bodyPr/>
          <a:lstStyle/>
          <a:p>
            <a:endParaRPr lang="en-US">
              <a:solidFill>
                <a:prstClr val="black"/>
              </a:solidFill>
            </a:endParaRPr>
          </a:p>
        </p:txBody>
      </p:sp>
    </p:spTree>
    <p:extLst>
      <p:ext uri="{BB962C8B-B14F-4D97-AF65-F5344CB8AC3E}">
        <p14:creationId xmlns:p14="http://schemas.microsoft.com/office/powerpoint/2010/main" val="153101492"/>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12"/>
          <p:cNvSpPr>
            <a:spLocks noGrp="1"/>
          </p:cNvSpPr>
          <p:nvPr>
            <p:ph type="dt" sz="half" idx="10"/>
          </p:nvPr>
        </p:nvSpPr>
        <p:spPr/>
        <p:txBody>
          <a:bodyPr/>
          <a:lstStyle/>
          <a:p>
            <a:fld id="{AFDD7A28-FA93-4136-BDC1-BCCB2687E678}" type="datetimeFigureOut">
              <a:rPr lang="en-US" smtClean="0">
                <a:solidFill>
                  <a:prstClr val="black">
                    <a:lumMod val="50000"/>
                    <a:lumOff val="50000"/>
                  </a:prstClr>
                </a:solidFill>
              </a:rPr>
              <a:pPr/>
              <a:t>3/20/2016</a:t>
            </a:fld>
            <a:endParaRPr lang="en-US" dirty="0">
              <a:solidFill>
                <a:prstClr val="black">
                  <a:lumMod val="50000"/>
                  <a:lumOff val="50000"/>
                </a:prstClr>
              </a:solidFill>
            </a:endParaRPr>
          </a:p>
        </p:txBody>
      </p:sp>
      <p:sp>
        <p:nvSpPr>
          <p:cNvPr id="14" name="Slide Number Placeholder 13"/>
          <p:cNvSpPr>
            <a:spLocks noGrp="1"/>
          </p:cNvSpPr>
          <p:nvPr>
            <p:ph type="sldNum" sz="quarter" idx="11"/>
          </p:nvPr>
        </p:nvSpPr>
        <p:spPr/>
        <p:txBody>
          <a:bodyPr/>
          <a:lstStyle/>
          <a:p>
            <a:fld id="{FE02FBC0-13B8-4B1E-B170-BBEED4A77C65}"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5" name="Footer Placeholder 14"/>
          <p:cNvSpPr>
            <a:spLocks noGrp="1"/>
          </p:cNvSpPr>
          <p:nvPr>
            <p:ph type="ftr" sz="quarter" idx="12"/>
          </p:nvPr>
        </p:nvSpPr>
        <p:spPr/>
        <p:txBody>
          <a:bodyPr/>
          <a:lstStyle/>
          <a:p>
            <a:endParaRPr lang="en-US">
              <a:solidFill>
                <a:prstClr val="black"/>
              </a:solidFill>
            </a:endParaRPr>
          </a:p>
        </p:txBody>
      </p:sp>
    </p:spTree>
    <p:extLst>
      <p:ext uri="{BB962C8B-B14F-4D97-AF65-F5344CB8AC3E}">
        <p14:creationId xmlns:p14="http://schemas.microsoft.com/office/powerpoint/2010/main" val="358977323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4170592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533400" y="666750"/>
            <a:ext cx="8077200" cy="781050"/>
          </a:xfrm>
          <a:prstGeom prst="rect">
            <a:avLst/>
          </a:prstGeom>
        </p:spPr>
        <p:txBody>
          <a:bodyPr/>
          <a:lstStyle/>
          <a:p>
            <a:endParaRPr lang="en-US" dirty="0"/>
          </a:p>
        </p:txBody>
      </p:sp>
      <p:sp>
        <p:nvSpPr>
          <p:cNvPr id="9" name="Content Placeholder 2"/>
          <p:cNvSpPr>
            <a:spLocks noGrp="1"/>
          </p:cNvSpPr>
          <p:nvPr>
            <p:ph sz="quarter" idx="10"/>
          </p:nvPr>
        </p:nvSpPr>
        <p:spPr>
          <a:xfrm>
            <a:off x="533400" y="1504950"/>
            <a:ext cx="8077200" cy="2743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12750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normAutofit/>
          </a:bodyPr>
          <a:lstStyle>
            <a:lvl1pPr>
              <a:defRPr sz="4400" i="0">
                <a:latin typeface="Trebuchet MS" panose="020B0603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accent1">
                    <a:lumMod val="75000"/>
                  </a:schemeClr>
                </a:solidFill>
                <a:latin typeface="Trebuchet MS" panose="020B0603020202020204" pitchFamily="34" charset="0"/>
              </a:defRPr>
            </a:lvl1pPr>
            <a:lvl2pPr marL="343403" indent="0" algn="ctr">
              <a:buNone/>
              <a:defRPr>
                <a:solidFill>
                  <a:schemeClr val="tx1">
                    <a:tint val="75000"/>
                  </a:schemeClr>
                </a:solidFill>
              </a:defRPr>
            </a:lvl2pPr>
            <a:lvl3pPr marL="686806" indent="0" algn="ctr">
              <a:buNone/>
              <a:defRPr>
                <a:solidFill>
                  <a:schemeClr val="tx1">
                    <a:tint val="75000"/>
                  </a:schemeClr>
                </a:solidFill>
              </a:defRPr>
            </a:lvl3pPr>
            <a:lvl4pPr marL="1030209" indent="0" algn="ctr">
              <a:buNone/>
              <a:defRPr>
                <a:solidFill>
                  <a:schemeClr val="tx1">
                    <a:tint val="75000"/>
                  </a:schemeClr>
                </a:solidFill>
              </a:defRPr>
            </a:lvl4pPr>
            <a:lvl5pPr marL="1373612" indent="0" algn="ctr">
              <a:buNone/>
              <a:defRPr>
                <a:solidFill>
                  <a:schemeClr val="tx1">
                    <a:tint val="75000"/>
                  </a:schemeClr>
                </a:solidFill>
              </a:defRPr>
            </a:lvl5pPr>
            <a:lvl6pPr marL="1717015" indent="0" algn="ctr">
              <a:buNone/>
              <a:defRPr>
                <a:solidFill>
                  <a:schemeClr val="tx1">
                    <a:tint val="75000"/>
                  </a:schemeClr>
                </a:solidFill>
              </a:defRPr>
            </a:lvl6pPr>
            <a:lvl7pPr marL="2060418" indent="0" algn="ctr">
              <a:buNone/>
              <a:defRPr>
                <a:solidFill>
                  <a:schemeClr val="tx1">
                    <a:tint val="75000"/>
                  </a:schemeClr>
                </a:solidFill>
              </a:defRPr>
            </a:lvl7pPr>
            <a:lvl8pPr marL="2403820" indent="0" algn="ctr">
              <a:buNone/>
              <a:defRPr>
                <a:solidFill>
                  <a:schemeClr val="tx1">
                    <a:tint val="75000"/>
                  </a:schemeClr>
                </a:solidFill>
              </a:defRPr>
            </a:lvl8pPr>
            <a:lvl9pPr marL="2747223"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5668886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noAutofit/>
          </a:bodyPr>
          <a:lstStyle>
            <a:lvl1pPr algn="l">
              <a:defRPr sz="2800" b="1">
                <a:latin typeface="Trebuchet MS" panose="020B0603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3403" indent="0">
              <a:buNone/>
              <a:defRPr sz="2100"/>
            </a:lvl2pPr>
            <a:lvl3pPr marL="686806" indent="0">
              <a:buNone/>
              <a:defRPr sz="1800"/>
            </a:lvl3pPr>
            <a:lvl4pPr marL="1030209" indent="0">
              <a:buNone/>
              <a:defRPr sz="1500"/>
            </a:lvl4pPr>
            <a:lvl5pPr marL="1373612" indent="0">
              <a:buNone/>
              <a:defRPr sz="1500"/>
            </a:lvl5pPr>
            <a:lvl6pPr marL="1717015" indent="0">
              <a:buNone/>
              <a:defRPr sz="1500"/>
            </a:lvl6pPr>
            <a:lvl7pPr marL="2060418" indent="0">
              <a:buNone/>
              <a:defRPr sz="1500"/>
            </a:lvl7pPr>
            <a:lvl8pPr marL="2403820" indent="0">
              <a:buNone/>
              <a:defRPr sz="1500"/>
            </a:lvl8pPr>
            <a:lvl9pPr marL="2747223" indent="0">
              <a:buNone/>
              <a:defRPr sz="1500"/>
            </a:lvl9pPr>
          </a:lstStyle>
          <a:p>
            <a:pPr lvl="0"/>
            <a:endParaRPr lang="en-US" noProof="0" dirty="0"/>
          </a:p>
        </p:txBody>
      </p:sp>
      <p:sp>
        <p:nvSpPr>
          <p:cNvPr id="4" name="Text Placeholder 3"/>
          <p:cNvSpPr>
            <a:spLocks noGrp="1"/>
          </p:cNvSpPr>
          <p:nvPr>
            <p:ph type="body" sz="half" idx="2"/>
          </p:nvPr>
        </p:nvSpPr>
        <p:spPr>
          <a:xfrm>
            <a:off x="1792288" y="4025503"/>
            <a:ext cx="5486400" cy="603647"/>
          </a:xfrm>
        </p:spPr>
        <p:txBody>
          <a:bodyPr>
            <a:normAutofit/>
          </a:bodyPr>
          <a:lstStyle>
            <a:lvl1pPr marL="0" indent="0">
              <a:buNone/>
              <a:defRPr sz="1800">
                <a:latin typeface="Trebuchet MS" panose="020B0603020202020204" pitchFamily="34" charset="0"/>
              </a:defRPr>
            </a:lvl1pPr>
            <a:lvl2pPr marL="343403" indent="0">
              <a:buNone/>
              <a:defRPr sz="900"/>
            </a:lvl2pPr>
            <a:lvl3pPr marL="686806" indent="0">
              <a:buNone/>
              <a:defRPr sz="800"/>
            </a:lvl3pPr>
            <a:lvl4pPr marL="1030209" indent="0">
              <a:buNone/>
              <a:defRPr sz="700"/>
            </a:lvl4pPr>
            <a:lvl5pPr marL="1373612" indent="0">
              <a:buNone/>
              <a:defRPr sz="700"/>
            </a:lvl5pPr>
            <a:lvl6pPr marL="1717015" indent="0">
              <a:buNone/>
              <a:defRPr sz="700"/>
            </a:lvl6pPr>
            <a:lvl7pPr marL="2060418" indent="0">
              <a:buNone/>
              <a:defRPr sz="700"/>
            </a:lvl7pPr>
            <a:lvl8pPr marL="2403820" indent="0">
              <a:buNone/>
              <a:defRPr sz="700"/>
            </a:lvl8pPr>
            <a:lvl9pPr marL="2747223" indent="0">
              <a:buNone/>
              <a:defRPr sz="700"/>
            </a:lvl9pPr>
          </a:lstStyle>
          <a:p>
            <a:pPr lvl="0"/>
            <a:r>
              <a:rPr lang="en-US" dirty="0" smtClean="0"/>
              <a:t>Click to edit Master text styles</a:t>
            </a:r>
          </a:p>
        </p:txBody>
      </p:sp>
    </p:spTree>
    <p:extLst>
      <p:ext uri="{BB962C8B-B14F-4D97-AF65-F5344CB8AC3E}">
        <p14:creationId xmlns:p14="http://schemas.microsoft.com/office/powerpoint/2010/main" val="34177125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7405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4199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3579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3964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8474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2608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514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0168975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251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20512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3170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737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4" Type="http://schemas.openxmlformats.org/officeDocument/2006/relationships/image" Target="../media/image3.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defRPr/>
            </a:pPr>
            <a:endParaRPr kumimoji="0" lang="en-US" smtClean="0">
              <a:solidFill>
                <a:srgbClr val="000000"/>
              </a:solidFill>
              <a:ea typeface="+mn-ea"/>
            </a:endParaRPr>
          </a:p>
        </p:txBody>
      </p:sp>
    </p:spTree>
    <p:extLst>
      <p:ext uri="{BB962C8B-B14F-4D97-AF65-F5344CB8AC3E}">
        <p14:creationId xmlns:p14="http://schemas.microsoft.com/office/powerpoint/2010/main" val="102806008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11"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defRPr/>
            </a:pPr>
            <a:endParaRPr kumimoji="0" lang="en-US" smtClean="0">
              <a:solidFill>
                <a:srgbClr val="000000"/>
              </a:solidFill>
              <a:ea typeface="+mn-ea"/>
            </a:endParaRPr>
          </a:p>
        </p:txBody>
      </p:sp>
    </p:spTree>
    <p:extLst>
      <p:ext uri="{BB962C8B-B14F-4D97-AF65-F5344CB8AC3E}">
        <p14:creationId xmlns:p14="http://schemas.microsoft.com/office/powerpoint/2010/main" val="8526024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8210FE1-DF5C-459D-8801-9FC88281DECC}" type="datetimeFigureOut">
              <a:rPr kumimoji="0" lang="en-US" smtClean="0">
                <a:solidFill>
                  <a:prstClr val="black">
                    <a:tint val="75000"/>
                  </a:prstClr>
                </a:solidFill>
                <a:latin typeface="Calibri"/>
                <a:ea typeface="+mn-ea"/>
                <a:cs typeface="+mn-cs"/>
              </a:rPr>
              <a:pPr fontAlgn="auto">
                <a:spcBef>
                  <a:spcPts val="0"/>
                </a:spcBef>
                <a:spcAft>
                  <a:spcPts val="0"/>
                </a:spcAft>
              </a:pPr>
              <a:t>3/20/2016</a:t>
            </a:fld>
            <a:endParaRPr kumimoji="0" lang="en-US"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21FEACD-1569-438A-B74C-79D5E45818D6}" type="slidenum">
              <a:rPr kumimoji="0" lang="en-US" smtClean="0">
                <a:solidFill>
                  <a:prstClr val="black">
                    <a:tint val="75000"/>
                  </a:prstClr>
                </a:solidFill>
                <a:latin typeface="Calibri"/>
                <a:ea typeface="+mn-ea"/>
                <a:cs typeface="+mn-cs"/>
              </a:rPr>
              <a:pPr fontAlgn="auto">
                <a:spcBef>
                  <a:spcPts val="0"/>
                </a:spcBef>
                <a:spcAft>
                  <a:spcPts val="0"/>
                </a:spcAft>
              </a:pPr>
              <a:t>‹#›</a:t>
            </a:fld>
            <a:endParaRPr kumimoji="0" lang="en-US"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21404705"/>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
        <p:nvSpPr>
          <p:cNvPr id="7"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defRPr/>
            </a:pPr>
            <a:endParaRPr kumimoji="0" lang="en-US" smtClean="0">
              <a:solidFill>
                <a:srgbClr val="000000"/>
              </a:solidFill>
              <a:ea typeface="+mn-ea"/>
            </a:endParaRPr>
          </a:p>
        </p:txBody>
      </p:sp>
    </p:spTree>
    <p:extLst>
      <p:ext uri="{BB962C8B-B14F-4D97-AF65-F5344CB8AC3E}">
        <p14:creationId xmlns:p14="http://schemas.microsoft.com/office/powerpoint/2010/main" val="3539514256"/>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900">
                <a:solidFill>
                  <a:schemeClr val="tx1">
                    <a:tint val="75000"/>
                  </a:schemeClr>
                </a:solidFill>
                <a:ea typeface="ヒラギノ角ゴ Pro W3" pitchFamily="125" charset="-128"/>
                <a:cs typeface="+mn-cs"/>
              </a:defRPr>
            </a:lvl1pPr>
          </a:lstStyle>
          <a:p>
            <a:pPr eaLnBrk="0" hangingPunct="0">
              <a:defRPr/>
            </a:pPr>
            <a:fld id="{894195AA-7A46-4284-9FEE-AD6A9DE2A959}" type="datetimeFigureOut">
              <a:rPr lang="en-US">
                <a:solidFill>
                  <a:prstClr val="black">
                    <a:tint val="75000"/>
                  </a:prstClr>
                </a:solidFill>
                <a:latin typeface="Verdana" panose="020B0604030504040204" pitchFamily="34" charset="0"/>
              </a:rPr>
              <a:pPr eaLnBrk="0" hangingPunct="0">
                <a:defRPr/>
              </a:pPr>
              <a:t>3/20/2016</a:t>
            </a:fld>
            <a:endParaRPr lang="en-US" dirty="0">
              <a:solidFill>
                <a:prstClr val="black">
                  <a:tint val="75000"/>
                </a:prstClr>
              </a:solidFill>
              <a:latin typeface="Verdana" panose="020B0604030504040204" pitchFamily="34" charset="0"/>
            </a:endParaRPr>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900">
                <a:solidFill>
                  <a:schemeClr val="tx1">
                    <a:tint val="75000"/>
                  </a:schemeClr>
                </a:solidFill>
                <a:ea typeface="ヒラギノ角ゴ Pro W3" pitchFamily="125" charset="-128"/>
                <a:cs typeface="+mn-cs"/>
              </a:defRPr>
            </a:lvl1pPr>
          </a:lstStyle>
          <a:p>
            <a:pPr eaLnBrk="0" hangingPunct="0">
              <a:defRPr/>
            </a:pPr>
            <a:endParaRPr lang="en-US">
              <a:solidFill>
                <a:prstClr val="black">
                  <a:tint val="75000"/>
                </a:prstClr>
              </a:solidFill>
              <a:latin typeface="Verdana" panose="020B0604030504040204" pitchFamily="34" charset="0"/>
            </a:endParaRPr>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900">
                <a:solidFill>
                  <a:schemeClr val="tx1">
                    <a:tint val="75000"/>
                  </a:schemeClr>
                </a:solidFill>
                <a:ea typeface="ヒラギノ角ゴ Pro W3" pitchFamily="125" charset="-128"/>
                <a:cs typeface="+mn-cs"/>
              </a:defRPr>
            </a:lvl1pPr>
          </a:lstStyle>
          <a:p>
            <a:pPr eaLnBrk="0" hangingPunct="0">
              <a:defRPr/>
            </a:pPr>
            <a:fld id="{10A23E78-C7DD-49C2-B5E0-7FB31B2A544B}" type="slidenum">
              <a:rPr lang="en-US">
                <a:solidFill>
                  <a:prstClr val="black">
                    <a:tint val="75000"/>
                  </a:prstClr>
                </a:solidFill>
                <a:latin typeface="Verdana" panose="020B0604030504040204" pitchFamily="34" charset="0"/>
              </a:rPr>
              <a:pPr eaLnBrk="0" hangingPunct="0">
                <a:defRPr/>
              </a:pPr>
              <a:t>‹#›</a:t>
            </a:fld>
            <a:endParaRPr lang="en-US" dirty="0">
              <a:solidFill>
                <a:prstClr val="black">
                  <a:tint val="75000"/>
                </a:prstClr>
              </a:solidFill>
              <a:latin typeface="Verdana" panose="020B0604030504040204" pitchFamily="34" charset="0"/>
            </a:endParaRPr>
          </a:p>
        </p:txBody>
      </p:sp>
    </p:spTree>
    <p:extLst>
      <p:ext uri="{BB962C8B-B14F-4D97-AF65-F5344CB8AC3E}">
        <p14:creationId xmlns:p14="http://schemas.microsoft.com/office/powerpoint/2010/main" val="3770133970"/>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kumimoji="0" lang="en-US" altLang="en-US" sz="4400" smtClean="0">
              <a:solidFill>
                <a:srgbClr val="000000"/>
              </a:solidFill>
              <a:ea typeface="+mn-ea"/>
            </a:endParaRPr>
          </a:p>
        </p:txBody>
      </p:sp>
    </p:spTree>
    <p:extLst>
      <p:ext uri="{BB962C8B-B14F-4D97-AF65-F5344CB8AC3E}">
        <p14:creationId xmlns:p14="http://schemas.microsoft.com/office/powerpoint/2010/main" val="2430622339"/>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76800" y="342900"/>
            <a:ext cx="2819400" cy="42862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342901"/>
            <a:ext cx="3657600" cy="428624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7"/>
          <p:cNvSpPr>
            <a:spLocks noGrp="1"/>
          </p:cNvSpPr>
          <p:nvPr>
            <p:ph type="sldNum" sz="quarter" idx="4"/>
          </p:nvPr>
        </p:nvSpPr>
        <p:spPr>
          <a:xfrm>
            <a:off x="7772400" y="4800600"/>
            <a:ext cx="533400" cy="114300"/>
          </a:xfrm>
          <a:prstGeom prst="rect">
            <a:avLst/>
          </a:prstGeom>
        </p:spPr>
        <p:txBody>
          <a:bodyPr vert="horz" lIns="91440" tIns="45720" rIns="91440" bIns="45720" rtlCol="0" anchor="ctr"/>
          <a:lstStyle>
            <a:lvl1pPr algn="ctr">
              <a:defRPr sz="1050">
                <a:solidFill>
                  <a:schemeClr val="tx1">
                    <a:lumMod val="50000"/>
                    <a:lumOff val="50000"/>
                  </a:schemeClr>
                </a:solidFill>
              </a:defRPr>
            </a:lvl1pPr>
          </a:lstStyle>
          <a:p>
            <a:fld id="{5744759D-0EFF-4FB2-9CCE-04E00944F0FE}" type="slidenum">
              <a:rPr lang="en-US" smtClean="0">
                <a:solidFill>
                  <a:prstClr val="black">
                    <a:lumMod val="50000"/>
                    <a:lumOff val="50000"/>
                  </a:prstClr>
                </a:solidFill>
                <a:latin typeface="Verdana" pitchFamily="34" charset="0"/>
                <a:ea typeface="ヒラギノ角ゴ Pro W3" pitchFamily="125" charset="-128"/>
                <a:cs typeface="+mn-cs"/>
              </a:rPr>
              <a:pPr/>
              <a:t>‹#›</a:t>
            </a:fld>
            <a:endParaRPr lang="en-US" dirty="0">
              <a:solidFill>
                <a:prstClr val="black">
                  <a:lumMod val="50000"/>
                  <a:lumOff val="50000"/>
                </a:prstClr>
              </a:solidFill>
              <a:latin typeface="Verdana" pitchFamily="34" charset="0"/>
              <a:ea typeface="ヒラギノ角ゴ Pro W3" pitchFamily="125" charset="-128"/>
              <a:cs typeface="+mn-cs"/>
            </a:endParaRPr>
          </a:p>
        </p:txBody>
      </p:sp>
      <p:sp>
        <p:nvSpPr>
          <p:cNvPr id="9" name="Date Placeholder 8"/>
          <p:cNvSpPr>
            <a:spLocks noGrp="1"/>
          </p:cNvSpPr>
          <p:nvPr>
            <p:ph type="dt" sz="half" idx="2"/>
          </p:nvPr>
        </p:nvSpPr>
        <p:spPr>
          <a:xfrm>
            <a:off x="4876802" y="4819651"/>
            <a:ext cx="2819399" cy="95249"/>
          </a:xfrm>
          <a:prstGeom prst="rect">
            <a:avLst/>
          </a:prstGeom>
        </p:spPr>
        <p:txBody>
          <a:bodyPr vert="horz" lIns="91440" tIns="45720" rIns="91440" bIns="45720" rtlCol="0" anchor="ctr"/>
          <a:lstStyle>
            <a:lvl1pPr algn="r">
              <a:defRPr sz="1050">
                <a:solidFill>
                  <a:schemeClr val="tx1">
                    <a:lumMod val="50000"/>
                    <a:lumOff val="50000"/>
                  </a:schemeClr>
                </a:solidFill>
              </a:defRPr>
            </a:lvl1pPr>
          </a:lstStyle>
          <a:p>
            <a:fld id="{87367800-479D-41B0-B3F2-2DCE95BA1381}" type="datetime4">
              <a:rPr lang="en-US" smtClean="0">
                <a:solidFill>
                  <a:prstClr val="black">
                    <a:lumMod val="50000"/>
                    <a:lumOff val="50000"/>
                  </a:prstClr>
                </a:solidFill>
                <a:latin typeface="Verdana" pitchFamily="34" charset="0"/>
                <a:ea typeface="ヒラギノ角ゴ Pro W3" pitchFamily="125" charset="-128"/>
                <a:cs typeface="+mn-cs"/>
              </a:rPr>
              <a:pPr/>
              <a:t>March 20, 2016</a:t>
            </a:fld>
            <a:endParaRPr lang="en-US" dirty="0">
              <a:solidFill>
                <a:prstClr val="black">
                  <a:lumMod val="50000"/>
                  <a:lumOff val="50000"/>
                </a:prstClr>
              </a:solidFill>
              <a:latin typeface="Verdana" pitchFamily="34" charset="0"/>
              <a:ea typeface="ヒラギノ角ゴ Pro W3" pitchFamily="125" charset="-128"/>
              <a:cs typeface="+mn-cs"/>
            </a:endParaRPr>
          </a:p>
        </p:txBody>
      </p:sp>
      <p:sp>
        <p:nvSpPr>
          <p:cNvPr id="10" name="Footer Placeholder 9"/>
          <p:cNvSpPr>
            <a:spLocks noGrp="1"/>
          </p:cNvSpPr>
          <p:nvPr>
            <p:ph type="ftr" sz="quarter" idx="3"/>
          </p:nvPr>
        </p:nvSpPr>
        <p:spPr>
          <a:xfrm>
            <a:off x="4875214" y="4722186"/>
            <a:ext cx="2820987" cy="114300"/>
          </a:xfrm>
          <a:prstGeom prst="rect">
            <a:avLst/>
          </a:prstGeom>
        </p:spPr>
        <p:txBody>
          <a:bodyPr vert="horz" lIns="91440" tIns="45720" rIns="91440" bIns="45720" rtlCol="0" anchor="b"/>
          <a:lstStyle>
            <a:lvl1pPr algn="r">
              <a:defRPr sz="1050">
                <a:solidFill>
                  <a:schemeClr val="tx1"/>
                </a:solidFill>
              </a:defRPr>
            </a:lvl1pPr>
          </a:lstStyle>
          <a:p>
            <a:endParaRPr lang="en-US" dirty="0">
              <a:solidFill>
                <a:prstClr val="black"/>
              </a:solidFill>
              <a:latin typeface="Verdana" pitchFamily="34" charset="0"/>
              <a:ea typeface="ヒラギノ角ゴ Pro W3" pitchFamily="125" charset="-128"/>
              <a:cs typeface="+mn-cs"/>
            </a:endParaRPr>
          </a:p>
        </p:txBody>
      </p:sp>
    </p:spTree>
    <p:extLst>
      <p:ext uri="{BB962C8B-B14F-4D97-AF65-F5344CB8AC3E}">
        <p14:creationId xmlns:p14="http://schemas.microsoft.com/office/powerpoint/2010/main" val="3738572433"/>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681" tIns="34340" rIns="68681" bIns="3434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681" tIns="34340" rIns="68681" bIns="3434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68681" tIns="34340" rIns="68681" bIns="34340" rtlCol="0" anchor="ctr"/>
          <a:lstStyle>
            <a:lvl1pPr algn="l" defTabSz="686806" eaLnBrk="1" fontAlgn="auto" hangingPunct="1">
              <a:spcBef>
                <a:spcPts val="0"/>
              </a:spcBef>
              <a:spcAft>
                <a:spcPts val="0"/>
              </a:spcAft>
              <a:defRPr sz="900">
                <a:solidFill>
                  <a:schemeClr val="tx1">
                    <a:tint val="75000"/>
                  </a:schemeClr>
                </a:solidFill>
                <a:latin typeface="+mn-lt"/>
                <a:cs typeface="+mn-cs"/>
              </a:defRPr>
            </a:lvl1pPr>
          </a:lstStyle>
          <a:p>
            <a:pPr>
              <a:defRPr/>
            </a:pPr>
            <a:fld id="{2DB28A26-D2C4-45B5-BC67-B18C16679554}" type="datetimeFigureOut">
              <a:rPr kumimoji="0" lang="en-US">
                <a:solidFill>
                  <a:prstClr val="black">
                    <a:tint val="75000"/>
                  </a:prstClr>
                </a:solidFill>
                <a:ea typeface="+mn-ea"/>
              </a:rPr>
              <a:pPr>
                <a:defRPr/>
              </a:pPr>
              <a:t>3/20/2016</a:t>
            </a:fld>
            <a:endParaRPr kumimoji="0" lang="en-US" dirty="0">
              <a:solidFill>
                <a:prstClr val="black">
                  <a:tint val="75000"/>
                </a:prstClr>
              </a:solidFill>
              <a:ea typeface="+mn-ea"/>
            </a:endParaR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68681" tIns="34340" rIns="68681" bIns="34340" rtlCol="0" anchor="ctr"/>
          <a:lstStyle>
            <a:lvl1pPr algn="ctr" defTabSz="686806" eaLnBrk="1" fontAlgn="auto" hangingPunct="1">
              <a:spcBef>
                <a:spcPts val="0"/>
              </a:spcBef>
              <a:spcAft>
                <a:spcPts val="0"/>
              </a:spcAft>
              <a:defRPr sz="900">
                <a:solidFill>
                  <a:schemeClr val="tx1">
                    <a:tint val="75000"/>
                  </a:schemeClr>
                </a:solidFill>
                <a:latin typeface="+mn-lt"/>
                <a:cs typeface="+mn-cs"/>
              </a:defRPr>
            </a:lvl1pPr>
          </a:lstStyle>
          <a:p>
            <a:pPr>
              <a:defRPr/>
            </a:pPr>
            <a:endParaRPr kumimoji="0"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68681" tIns="34340" rIns="68681" bIns="34340" numCol="1" anchor="ctr" anchorCtr="0" compatLnSpc="1">
            <a:prstTxWarp prst="textNoShape">
              <a:avLst/>
            </a:prstTxWarp>
          </a:bodyPr>
          <a:lstStyle>
            <a:lvl1pPr algn="r" eaLnBrk="1" hangingPunct="1">
              <a:defRPr sz="900">
                <a:solidFill>
                  <a:srgbClr val="898989"/>
                </a:solidFill>
              </a:defRPr>
            </a:lvl1pPr>
          </a:lstStyle>
          <a:p>
            <a:pPr defTabSz="685800">
              <a:defRPr/>
            </a:pPr>
            <a:fld id="{3961BE3A-7C59-4BEB-A108-5FAC68024FAB}" type="slidenum">
              <a:rPr kumimoji="0" lang="en-US" altLang="en-US">
                <a:latin typeface="Calibri" panose="020F0502020204030204" pitchFamily="34" charset="0"/>
                <a:ea typeface="+mn-ea"/>
                <a:cs typeface="Arial" panose="020B0604020202020204" pitchFamily="34" charset="0"/>
              </a:rPr>
              <a:pPr defTabSz="685800">
                <a:defRPr/>
              </a:pPr>
              <a:t>‹#›</a:t>
            </a:fld>
            <a:endParaRPr kumimoji="0" lang="en-US" altLang="en-US" dirty="0">
              <a:latin typeface="Calibri" panose="020F0502020204030204" pitchFamily="34" charset="0"/>
              <a:ea typeface="+mn-ea"/>
              <a:cs typeface="Arial" panose="020B0604020202020204" pitchFamily="34" charset="0"/>
            </a:endParaRPr>
          </a:p>
        </p:txBody>
      </p:sp>
      <p:pic>
        <p:nvPicPr>
          <p:cNvPr id="1031" name="Picture 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472746"/>
      </p:ext>
    </p:extLst>
  </p:cSld>
  <p:clrMap bg1="lt1" tx1="dk1" bg2="lt2" tx2="dk2" accent1="accent1" accent2="accent2" accent3="accent3" accent4="accent4" accent5="accent5" accent6="accent6" hlink="hlink" folHlink="folHlink"/>
  <p:sldLayoutIdLst>
    <p:sldLayoutId id="2147483940" r:id="rId1"/>
    <p:sldLayoutId id="2147483941" r:id="rId2"/>
  </p:sldLayoutIdLst>
  <p:timing>
    <p:tnLst>
      <p:par>
        <p:cTn id="1" dur="indefinite" restart="never" nodeType="tmRoot"/>
      </p:par>
    </p:tnLst>
  </p:timing>
  <p:txStyles>
    <p:titleStyle>
      <a:lvl1pPr algn="ctr" defTabSz="685800" rtl="0" eaLnBrk="0" fontAlgn="base" hangingPunct="0">
        <a:spcBef>
          <a:spcPct val="0"/>
        </a:spcBef>
        <a:spcAft>
          <a:spcPct val="0"/>
        </a:spcAft>
        <a:defRPr sz="3300" kern="1200">
          <a:solidFill>
            <a:schemeClr val="tx1"/>
          </a:solidFill>
          <a:latin typeface="+mj-lt"/>
          <a:ea typeface="+mj-ea"/>
          <a:cs typeface="+mj-cs"/>
        </a:defRPr>
      </a:lvl1pPr>
      <a:lvl2pPr algn="ctr" defTabSz="685800" rtl="0" eaLnBrk="0" fontAlgn="base" hangingPunct="0">
        <a:spcBef>
          <a:spcPct val="0"/>
        </a:spcBef>
        <a:spcAft>
          <a:spcPct val="0"/>
        </a:spcAft>
        <a:defRPr sz="3300">
          <a:solidFill>
            <a:schemeClr val="tx1"/>
          </a:solidFill>
          <a:latin typeface="Calibri" panose="020F0502020204030204" pitchFamily="34" charset="0"/>
        </a:defRPr>
      </a:lvl2pPr>
      <a:lvl3pPr algn="ctr" defTabSz="685800" rtl="0" eaLnBrk="0" fontAlgn="base" hangingPunct="0">
        <a:spcBef>
          <a:spcPct val="0"/>
        </a:spcBef>
        <a:spcAft>
          <a:spcPct val="0"/>
        </a:spcAft>
        <a:defRPr sz="3300">
          <a:solidFill>
            <a:schemeClr val="tx1"/>
          </a:solidFill>
          <a:latin typeface="Calibri" panose="020F0502020204030204" pitchFamily="34" charset="0"/>
        </a:defRPr>
      </a:lvl3pPr>
      <a:lvl4pPr algn="ctr" defTabSz="685800" rtl="0" eaLnBrk="0" fontAlgn="base" hangingPunct="0">
        <a:spcBef>
          <a:spcPct val="0"/>
        </a:spcBef>
        <a:spcAft>
          <a:spcPct val="0"/>
        </a:spcAft>
        <a:defRPr sz="3300">
          <a:solidFill>
            <a:schemeClr val="tx1"/>
          </a:solidFill>
          <a:latin typeface="Calibri" panose="020F0502020204030204" pitchFamily="34" charset="0"/>
        </a:defRPr>
      </a:lvl4pPr>
      <a:lvl5pPr algn="ctr" defTabSz="685800" rtl="0" eaLnBrk="0" fontAlgn="base" hangingPunct="0">
        <a:spcBef>
          <a:spcPct val="0"/>
        </a:spcBef>
        <a:spcAft>
          <a:spcPct val="0"/>
        </a:spcAft>
        <a:defRPr sz="3300">
          <a:solidFill>
            <a:schemeClr val="tx1"/>
          </a:solidFill>
          <a:latin typeface="Calibri" panose="020F0502020204030204" pitchFamily="34" charset="0"/>
        </a:defRPr>
      </a:lvl5pPr>
      <a:lvl6pPr marL="457200" algn="ctr" defTabSz="685800" rtl="0" fontAlgn="base">
        <a:spcBef>
          <a:spcPct val="0"/>
        </a:spcBef>
        <a:spcAft>
          <a:spcPct val="0"/>
        </a:spcAft>
        <a:defRPr sz="3300">
          <a:solidFill>
            <a:schemeClr val="tx1"/>
          </a:solidFill>
          <a:latin typeface="Calibri" panose="020F0502020204030204" pitchFamily="34" charset="0"/>
        </a:defRPr>
      </a:lvl6pPr>
      <a:lvl7pPr marL="914400" algn="ctr" defTabSz="685800" rtl="0" fontAlgn="base">
        <a:spcBef>
          <a:spcPct val="0"/>
        </a:spcBef>
        <a:spcAft>
          <a:spcPct val="0"/>
        </a:spcAft>
        <a:defRPr sz="3300">
          <a:solidFill>
            <a:schemeClr val="tx1"/>
          </a:solidFill>
          <a:latin typeface="Calibri" panose="020F0502020204030204" pitchFamily="34" charset="0"/>
        </a:defRPr>
      </a:lvl7pPr>
      <a:lvl8pPr marL="1371600" algn="ctr" defTabSz="685800" rtl="0" fontAlgn="base">
        <a:spcBef>
          <a:spcPct val="0"/>
        </a:spcBef>
        <a:spcAft>
          <a:spcPct val="0"/>
        </a:spcAft>
        <a:defRPr sz="3300">
          <a:solidFill>
            <a:schemeClr val="tx1"/>
          </a:solidFill>
          <a:latin typeface="Calibri" panose="020F0502020204030204" pitchFamily="34" charset="0"/>
        </a:defRPr>
      </a:lvl8pPr>
      <a:lvl9pPr marL="1828800" algn="ctr" defTabSz="685800"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defTabSz="6858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1738" indent="-171450" algn="l" defTabSz="6858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4638" indent="-171450" algn="l" defTabSz="6858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8716" indent="-171701" algn="l" defTabSz="68680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32119" indent="-171701" algn="l" defTabSz="68680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5522" indent="-171701" algn="l" defTabSz="68680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8925" indent="-171701" algn="l" defTabSz="68680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6806" rtl="0" eaLnBrk="1" latinLnBrk="0" hangingPunct="1">
        <a:defRPr sz="1400" kern="1200">
          <a:solidFill>
            <a:schemeClr val="tx1"/>
          </a:solidFill>
          <a:latin typeface="+mn-lt"/>
          <a:ea typeface="+mn-ea"/>
          <a:cs typeface="+mn-cs"/>
        </a:defRPr>
      </a:lvl1pPr>
      <a:lvl2pPr marL="343403" algn="l" defTabSz="686806" rtl="0" eaLnBrk="1" latinLnBrk="0" hangingPunct="1">
        <a:defRPr sz="1400" kern="1200">
          <a:solidFill>
            <a:schemeClr val="tx1"/>
          </a:solidFill>
          <a:latin typeface="+mn-lt"/>
          <a:ea typeface="+mn-ea"/>
          <a:cs typeface="+mn-cs"/>
        </a:defRPr>
      </a:lvl2pPr>
      <a:lvl3pPr marL="686806" algn="l" defTabSz="686806" rtl="0" eaLnBrk="1" latinLnBrk="0" hangingPunct="1">
        <a:defRPr sz="1400" kern="1200">
          <a:solidFill>
            <a:schemeClr val="tx1"/>
          </a:solidFill>
          <a:latin typeface="+mn-lt"/>
          <a:ea typeface="+mn-ea"/>
          <a:cs typeface="+mn-cs"/>
        </a:defRPr>
      </a:lvl3pPr>
      <a:lvl4pPr marL="1030209" algn="l" defTabSz="686806" rtl="0" eaLnBrk="1" latinLnBrk="0" hangingPunct="1">
        <a:defRPr sz="1400" kern="1200">
          <a:solidFill>
            <a:schemeClr val="tx1"/>
          </a:solidFill>
          <a:latin typeface="+mn-lt"/>
          <a:ea typeface="+mn-ea"/>
          <a:cs typeface="+mn-cs"/>
        </a:defRPr>
      </a:lvl4pPr>
      <a:lvl5pPr marL="1373612" algn="l" defTabSz="686806" rtl="0" eaLnBrk="1" latinLnBrk="0" hangingPunct="1">
        <a:defRPr sz="1400" kern="1200">
          <a:solidFill>
            <a:schemeClr val="tx1"/>
          </a:solidFill>
          <a:latin typeface="+mn-lt"/>
          <a:ea typeface="+mn-ea"/>
          <a:cs typeface="+mn-cs"/>
        </a:defRPr>
      </a:lvl5pPr>
      <a:lvl6pPr marL="1717015" algn="l" defTabSz="686806" rtl="0" eaLnBrk="1" latinLnBrk="0" hangingPunct="1">
        <a:defRPr sz="1400" kern="1200">
          <a:solidFill>
            <a:schemeClr val="tx1"/>
          </a:solidFill>
          <a:latin typeface="+mn-lt"/>
          <a:ea typeface="+mn-ea"/>
          <a:cs typeface="+mn-cs"/>
        </a:defRPr>
      </a:lvl6pPr>
      <a:lvl7pPr marL="2060418" algn="l" defTabSz="686806" rtl="0" eaLnBrk="1" latinLnBrk="0" hangingPunct="1">
        <a:defRPr sz="1400" kern="1200">
          <a:solidFill>
            <a:schemeClr val="tx1"/>
          </a:solidFill>
          <a:latin typeface="+mn-lt"/>
          <a:ea typeface="+mn-ea"/>
          <a:cs typeface="+mn-cs"/>
        </a:defRPr>
      </a:lvl7pPr>
      <a:lvl8pPr marL="2403820" algn="l" defTabSz="686806" rtl="0" eaLnBrk="1" latinLnBrk="0" hangingPunct="1">
        <a:defRPr sz="1400" kern="1200">
          <a:solidFill>
            <a:schemeClr val="tx1"/>
          </a:solidFill>
          <a:latin typeface="+mn-lt"/>
          <a:ea typeface="+mn-ea"/>
          <a:cs typeface="+mn-cs"/>
        </a:defRPr>
      </a:lvl8pPr>
      <a:lvl9pPr marL="2747223" algn="l" defTabSz="686806"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9DBDEF8-9877-E046-A803-E180A5D6DD4B}"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A98DC15-A6A3-7147-90E8-BC99AEC79BF5}" type="slidenum">
              <a:rPr lang="en-US" smtClean="0">
                <a:solidFill>
                  <a:prstClr val="black">
                    <a:tint val="75000"/>
                  </a:prstClr>
                </a:solidFill>
              </a:rPr>
              <a:pPr/>
              <a:t>‹#›</a:t>
            </a:fld>
            <a:endParaRPr lang="en-US">
              <a:solidFill>
                <a:prstClr val="black">
                  <a:tint val="75000"/>
                </a:prstClr>
              </a:solidFill>
            </a:endParaRPr>
          </a:p>
        </p:txBody>
      </p:sp>
      <p:sp>
        <p:nvSpPr>
          <p:cNvPr id="7" name="Rectangle 7"/>
          <p:cNvSpPr>
            <a:spLocks noChangeArrowheads="1"/>
          </p:cNvSpPr>
          <p:nvPr userDrawn="1"/>
        </p:nvSpPr>
        <p:spPr bwMode="auto">
          <a:xfrm>
            <a:off x="457200" y="18097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defRPr/>
            </a:pPr>
            <a:endParaRPr kumimoji="0" lang="en-US" smtClean="0">
              <a:solidFill>
                <a:srgbClr val="000000"/>
              </a:solidFill>
              <a:ea typeface="+mn-ea"/>
            </a:endParaRPr>
          </a:p>
        </p:txBody>
      </p:sp>
    </p:spTree>
    <p:extLst>
      <p:ext uri="{BB962C8B-B14F-4D97-AF65-F5344CB8AC3E}">
        <p14:creationId xmlns:p14="http://schemas.microsoft.com/office/powerpoint/2010/main" val="3888214236"/>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10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2.png"/><Relationship Id="rId4" Type="http://schemas.openxmlformats.org/officeDocument/2006/relationships/image" Target="../media/image103.png"/></Relationships>
</file>

<file path=ppt/slides/_rels/slide10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7.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3.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7.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1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8.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0.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1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1.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7.png"/></Relationships>
</file>

<file path=ppt/slides/_rels/slide1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2.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3.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7.png"/></Relationships>
</file>

<file path=ppt/slides/_rels/slide1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4.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03.png"/><Relationship Id="rId4" Type="http://schemas.openxmlformats.org/officeDocument/2006/relationships/image" Target="../media/image114.png"/></Relationships>
</file>

<file path=ppt/slides/_rels/slide1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jpg"/><Relationship Id="rId4" Type="http://schemas.microsoft.com/office/2007/relationships/hdphoto" Target="../media/hdphoto1.wdp"/></Relationships>
</file>

<file path=ppt/slides/_rels/slide13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6.xml"/><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png"/></Relationships>
</file>

<file path=ppt/slides/_rels/slide1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8.xml"/><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png"/></Relationships>
</file>

<file path=ppt/slides/_rels/slide1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9.xml"/><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5.png"/></Relationships>
</file>

<file path=ppt/slides/_rels/slide1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0.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27.png"/></Relationships>
</file>

<file path=ppt/slides/_rels/slide13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1.xml"/><Relationship Id="rId1" Type="http://schemas.openxmlformats.org/officeDocument/2006/relationships/slideLayout" Target="../slideLayouts/slideLayout7.xml"/><Relationship Id="rId5" Type="http://schemas.openxmlformats.org/officeDocument/2006/relationships/image" Target="../media/image130.jpeg"/><Relationship Id="rId4" Type="http://schemas.openxmlformats.org/officeDocument/2006/relationships/image" Target="../media/image129.png"/></Relationships>
</file>

<file path=ppt/slides/_rels/slide13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4.xml"/><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13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5.xml"/><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0.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14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1.xml"/><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14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2.xml"/><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14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3.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4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50.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3.xml"/><Relationship Id="rId1" Type="http://schemas.openxmlformats.org/officeDocument/2006/relationships/slideLayout" Target="../slideLayouts/slideLayout51.xml"/><Relationship Id="rId4" Type="http://schemas.microsoft.com/office/2007/relationships/hdphoto" Target="../media/hdphoto2.wdp"/></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6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6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6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64.xml"/></Relationships>
</file>

<file path=ppt/slides/_rels/slide1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9.xml"/><Relationship Id="rId1" Type="http://schemas.openxmlformats.org/officeDocument/2006/relationships/slideLayout" Target="../slideLayouts/slideLayout64.xml"/><Relationship Id="rId4" Type="http://schemas.microsoft.com/office/2007/relationships/hdphoto" Target="../media/hdphoto3.wdp"/></Relationships>
</file>

<file path=ppt/slides/_rels/slide16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0.xml"/><Relationship Id="rId1" Type="http://schemas.openxmlformats.org/officeDocument/2006/relationships/slideLayout" Target="../slideLayouts/slideLayout64.xml"/><Relationship Id="rId4" Type="http://schemas.microsoft.com/office/2007/relationships/hdphoto" Target="../media/hdphoto3.wdp"/></Relationships>
</file>

<file path=ppt/slides/_rels/slide16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61.xml"/><Relationship Id="rId1" Type="http://schemas.openxmlformats.org/officeDocument/2006/relationships/slideLayout" Target="../slideLayouts/slideLayout6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6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64.xml"/></Relationships>
</file>

<file path=ppt/slides/_rels/slide16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65.xml"/><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6.xml"/><Relationship Id="rId1" Type="http://schemas.openxmlformats.org/officeDocument/2006/relationships/slideLayout" Target="../slideLayouts/slideLayout64.xml"/><Relationship Id="rId4" Type="http://schemas.microsoft.com/office/2007/relationships/hdphoto" Target="../media/hdphoto3.wdp"/></Relationships>
</file>

<file path=ppt/slides/_rels/slide17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7.xml"/><Relationship Id="rId1" Type="http://schemas.openxmlformats.org/officeDocument/2006/relationships/slideLayout" Target="../slideLayouts/slideLayout64.xml"/><Relationship Id="rId4" Type="http://schemas.microsoft.com/office/2007/relationships/hdphoto" Target="../media/hdphoto3.wdp"/></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6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6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6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6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64.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64.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64.xml"/></Relationships>
</file>

<file path=ppt/slides/_rels/slide17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75.xml"/><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8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76.xml"/><Relationship Id="rId1" Type="http://schemas.openxmlformats.org/officeDocument/2006/relationships/slideLayout" Target="../slideLayouts/slideLayout74.xml"/></Relationships>
</file>

<file path=ppt/slides/_rels/slide18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77.xml"/><Relationship Id="rId1" Type="http://schemas.openxmlformats.org/officeDocument/2006/relationships/slideLayout" Target="../slideLayouts/slideLayout74.xml"/></Relationships>
</file>

<file path=ppt/slides/_rels/slide18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78.xml"/><Relationship Id="rId1" Type="http://schemas.openxmlformats.org/officeDocument/2006/relationships/slideLayout" Target="../slideLayouts/slideLayout74.xml"/></Relationships>
</file>

<file path=ppt/slides/_rels/slide18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79.xml"/><Relationship Id="rId1" Type="http://schemas.openxmlformats.org/officeDocument/2006/relationships/slideLayout" Target="../slideLayouts/slideLayout74.xml"/></Relationships>
</file>

<file path=ppt/slides/_rels/slide18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80.xml"/><Relationship Id="rId1" Type="http://schemas.openxmlformats.org/officeDocument/2006/relationships/slideLayout" Target="../slideLayouts/slideLayout74.xml"/></Relationships>
</file>

<file path=ppt/slides/_rels/slide18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81.xml"/><Relationship Id="rId1" Type="http://schemas.openxmlformats.org/officeDocument/2006/relationships/slideLayout" Target="../slideLayouts/slideLayout74.xml"/></Relationships>
</file>

<file path=ppt/slides/_rels/slide18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82.xml"/><Relationship Id="rId1" Type="http://schemas.openxmlformats.org/officeDocument/2006/relationships/slideLayout" Target="../slideLayouts/slideLayout74.xml"/></Relationships>
</file>

<file path=ppt/slides/_rels/slide18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83.xml"/><Relationship Id="rId1" Type="http://schemas.openxmlformats.org/officeDocument/2006/relationships/slideLayout" Target="../slideLayouts/slideLayout74.xml"/></Relationships>
</file>

<file path=ppt/slides/_rels/slide18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84.xml"/><Relationship Id="rId1" Type="http://schemas.openxmlformats.org/officeDocument/2006/relationships/slideLayout" Target="../slideLayouts/slideLayout7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64.xml"/></Relationships>
</file>

<file path=ppt/slides/_rels/slide19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7.xml"/><Relationship Id="rId1" Type="http://schemas.openxmlformats.org/officeDocument/2006/relationships/slideLayout" Target="../slideLayouts/slideLayout74.xml"/></Relationships>
</file>

<file path=ppt/slides/_rels/slide19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8.xml"/><Relationship Id="rId1" Type="http://schemas.openxmlformats.org/officeDocument/2006/relationships/slideLayout" Target="../slideLayouts/slideLayout74.xml"/></Relationships>
</file>

<file path=ppt/slides/_rels/slide19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89.xml"/><Relationship Id="rId1" Type="http://schemas.openxmlformats.org/officeDocument/2006/relationships/slideLayout" Target="../slideLayouts/slideLayout74.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64.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64.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64.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6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64.xml"/></Relationships>
</file>

<file path=ppt/slides/_rels/slide19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95.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6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64.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64.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4.xml"/></Relationships>
</file>

<file path=ppt/slides/_rels/slide206.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jpeg"/><Relationship Id="rId7" Type="http://schemas.openxmlformats.org/officeDocument/2006/relationships/image" Target="../media/image166.jpg"/><Relationship Id="rId2" Type="http://schemas.openxmlformats.org/officeDocument/2006/relationships/notesSlide" Target="../notesSlides/notesSlide202.xml"/><Relationship Id="rId1" Type="http://schemas.openxmlformats.org/officeDocument/2006/relationships/slideLayout" Target="../slideLayouts/slideLayout24.xml"/><Relationship Id="rId6" Type="http://schemas.openxmlformats.org/officeDocument/2006/relationships/image" Target="../media/image165.png"/><Relationship Id="rId5" Type="http://schemas.openxmlformats.org/officeDocument/2006/relationships/image" Target="../media/image164.jpg"/><Relationship Id="rId4" Type="http://schemas.openxmlformats.org/officeDocument/2006/relationships/image" Target="../media/image163.jpg"/></Relationships>
</file>

<file path=ppt/slides/_rels/slide20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203.xml"/><Relationship Id="rId1" Type="http://schemas.openxmlformats.org/officeDocument/2006/relationships/slideLayout" Target="../slideLayouts/slideLayout24.xml"/></Relationships>
</file>

<file path=ppt/slides/_rels/slide20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04.xml"/><Relationship Id="rId1" Type="http://schemas.openxmlformats.org/officeDocument/2006/relationships/slideLayout" Target="../slideLayouts/slideLayout24.xml"/></Relationships>
</file>

<file path=ppt/slides/_rels/slide20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05.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206.xml"/><Relationship Id="rId1" Type="http://schemas.openxmlformats.org/officeDocument/2006/relationships/slideLayout" Target="../slideLayouts/slideLayout24.xml"/></Relationships>
</file>

<file path=ppt/slides/_rels/slide21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07.xml"/><Relationship Id="rId1" Type="http://schemas.openxmlformats.org/officeDocument/2006/relationships/slideLayout" Target="../slideLayouts/slideLayout24.xml"/></Relationships>
</file>

<file path=ppt/slides/_rels/slide21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208.xml"/><Relationship Id="rId1" Type="http://schemas.openxmlformats.org/officeDocument/2006/relationships/slideLayout" Target="../slideLayouts/slideLayout24.xml"/></Relationships>
</file>

<file path=ppt/slides/_rels/slide21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209.xml"/><Relationship Id="rId1" Type="http://schemas.openxmlformats.org/officeDocument/2006/relationships/slideLayout" Target="../slideLayouts/slideLayout24.xml"/></Relationships>
</file>

<file path=ppt/slides/_rels/slide21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10.xml"/><Relationship Id="rId1" Type="http://schemas.openxmlformats.org/officeDocument/2006/relationships/slideLayout" Target="../slideLayouts/slideLayout24.xml"/><Relationship Id="rId6" Type="http://schemas.openxmlformats.org/officeDocument/2006/relationships/image" Target="../media/image178.png"/><Relationship Id="rId5" Type="http://schemas.openxmlformats.org/officeDocument/2006/relationships/image" Target="../media/image177.jpeg"/><Relationship Id="rId4" Type="http://schemas.openxmlformats.org/officeDocument/2006/relationships/image" Target="../media/image176.jpeg"/></Relationships>
</file>

<file path=ppt/slides/_rels/slide21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11.xml"/><Relationship Id="rId1" Type="http://schemas.openxmlformats.org/officeDocument/2006/relationships/slideLayout" Target="../slideLayouts/slideLayout24.xml"/></Relationships>
</file>

<file path=ppt/slides/_rels/slide21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12.xml"/><Relationship Id="rId1" Type="http://schemas.openxmlformats.org/officeDocument/2006/relationships/slideLayout" Target="../slideLayouts/slideLayout24.xml"/><Relationship Id="rId4" Type="http://schemas.openxmlformats.org/officeDocument/2006/relationships/image" Target="../media/image181.jpg"/></Relationships>
</file>

<file path=ppt/slides/_rels/slide21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jpeg"/><Relationship Id="rId1" Type="http://schemas.openxmlformats.org/officeDocument/2006/relationships/slideLayout" Target="../slideLayouts/slideLayout24.xml"/><Relationship Id="rId4" Type="http://schemas.openxmlformats.org/officeDocument/2006/relationships/image" Target="../media/image184.jpeg"/></Relationships>
</file>

<file path=ppt/slides/_rels/slide21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13.xml"/><Relationship Id="rId1" Type="http://schemas.openxmlformats.org/officeDocument/2006/relationships/slideLayout" Target="../slideLayouts/slideLayout23.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220.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6.xml"/><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8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81.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81.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8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81.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8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81.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file:///C:\Projects\Speaking\GDC\GDC2016\RulesOfTheGame\Vids\GDC-MS-Progression-1.avi" TargetMode="External"/><Relationship Id="rId1" Type="http://schemas.microsoft.com/office/2007/relationships/media" Target="file:///C:\Projects\Speaking\GDC\GDC2016\RulesOfTheGame\Vids\GDC-MS-Progression-1.avi" TargetMode="External"/><Relationship Id="rId5" Type="http://schemas.openxmlformats.org/officeDocument/2006/relationships/image" Target="../media/image60.png"/><Relationship Id="rId4"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file:///C:\Projects\Speaking\GDC\GDC2016\RulesOfTheGame\Vids\GDC-MS-Progression-2.avi" TargetMode="External"/><Relationship Id="rId1" Type="http://schemas.microsoft.com/office/2007/relationships/media" Target="file:///C:\Projects\Speaking\GDC\GDC2016\RulesOfTheGame\Vids\GDC-MS-Progression-2.avi" TargetMode="External"/><Relationship Id="rId5" Type="http://schemas.openxmlformats.org/officeDocument/2006/relationships/image" Target="../media/image61.png"/><Relationship Id="rId4"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file:///C:\Projects\Speaking\GDC\GDC2016\RulesOfTheGame\Vids\GDC-MS-Progression-3.avi" TargetMode="External"/><Relationship Id="rId1" Type="http://schemas.microsoft.com/office/2007/relationships/media" Target="file:///C:\Projects\Speaking\GDC\GDC2016\RulesOfTheGame\Vids\GDC-MS-Progression-3.avi" TargetMode="External"/><Relationship Id="rId5" Type="http://schemas.openxmlformats.org/officeDocument/2006/relationships/image" Target="../media/image62.png"/><Relationship Id="rId4"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video" Target="file:///C:\Projects\Speaking\GDC\GDC2016\RulesOfTheGame\Vids\GDC-MS-Progression-4.avi" TargetMode="External"/><Relationship Id="rId1" Type="http://schemas.microsoft.com/office/2007/relationships/media" Target="file:///C:\Projects\Speaking\GDC\GDC2016\RulesOfTheGame\Vids\GDC-MS-Progression-4.avi" TargetMode="External"/><Relationship Id="rId5" Type="http://schemas.openxmlformats.org/officeDocument/2006/relationships/image" Target="../media/image63.png"/><Relationship Id="rId4"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81.xml"/><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1.xml"/></Relationships>
</file>

<file path=ppt/slides/_rels/slide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4.xml"/><Relationship Id="rId1" Type="http://schemas.openxmlformats.org/officeDocument/2006/relationships/slideLayout" Target="../slideLayouts/slideLayout81.xml"/><Relationship Id="rId4" Type="http://schemas.openxmlformats.org/officeDocument/2006/relationships/image" Target="../media/image65.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9.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89.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89.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89.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89.xml"/><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3.xml"/><Relationship Id="rId1" Type="http://schemas.openxmlformats.org/officeDocument/2006/relationships/slideLayout" Target="../slideLayouts/slideLayout89.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89.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89.xm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89.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89.xml"/><Relationship Id="rId4" Type="http://schemas.openxmlformats.org/officeDocument/2006/relationships/image" Target="../media/image73.png"/></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89.xml"/><Relationship Id="rId4" Type="http://schemas.openxmlformats.org/officeDocument/2006/relationships/image" Target="../media/image74.png"/></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89.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89.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89.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2.xml"/><Relationship Id="rId1" Type="http://schemas.openxmlformats.org/officeDocument/2006/relationships/slideLayout" Target="../slideLayouts/slideLayout89.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3.xml"/><Relationship Id="rId1" Type="http://schemas.openxmlformats.org/officeDocument/2006/relationships/slideLayout" Target="../slideLayouts/slideLayout89.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89.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89.xml"/><Relationship Id="rId4" Type="http://schemas.openxmlformats.org/officeDocument/2006/relationships/image" Target="../media/image81.png"/></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6.xml"/><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7.xml"/><Relationship Id="rId1" Type="http://schemas.openxmlformats.org/officeDocument/2006/relationships/slideLayout" Target="../slideLayouts/slideLayout89.xml"/></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8.xml"/><Relationship Id="rId1" Type="http://schemas.openxmlformats.org/officeDocument/2006/relationships/slideLayout" Target="../slideLayouts/slideLayout89.xml"/></Relationships>
</file>

<file path=ppt/slides/_rels/slide82.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79.xml"/><Relationship Id="rId1" Type="http://schemas.openxmlformats.org/officeDocument/2006/relationships/slideLayout" Target="../slideLayouts/slideLayout89.xml"/><Relationship Id="rId5" Type="http://schemas.openxmlformats.org/officeDocument/2006/relationships/image" Target="../media/image87.gif"/><Relationship Id="rId4" Type="http://schemas.openxmlformats.org/officeDocument/2006/relationships/image" Target="../media/image86.gif"/></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0.xml"/><Relationship Id="rId1" Type="http://schemas.openxmlformats.org/officeDocument/2006/relationships/slideLayout" Target="../slideLayouts/slideLayout8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GDC16_ppt_back_16-9_1.jpg"/>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90000"/>
          <a:stretch/>
        </p:blipFill>
        <p:spPr>
          <a:xfrm>
            <a:off x="0" y="4621881"/>
            <a:ext cx="9141291" cy="514350"/>
          </a:xfrm>
          <a:prstGeom prst="rect">
            <a:avLst/>
          </a:prstGeom>
        </p:spPr>
      </p:pic>
      <p:sp>
        <p:nvSpPr>
          <p:cNvPr id="4099" name="Rectangle 7"/>
          <p:cNvSpPr>
            <a:spLocks noChangeArrowheads="1"/>
          </p:cNvSpPr>
          <p:nvPr/>
        </p:nvSpPr>
        <p:spPr bwMode="auto">
          <a:xfrm>
            <a:off x="9525" y="2268373"/>
            <a:ext cx="2667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80000"/>
              </a:lnSpc>
              <a:spcBef>
                <a:spcPct val="20000"/>
              </a:spcBef>
            </a:pPr>
            <a:r>
              <a:rPr kumimoji="0" lang="en-US" altLang="en-US" sz="1900" b="1" dirty="0" smtClean="0">
                <a:solidFill>
                  <a:srgbClr val="FFFFFF"/>
                </a:solidFill>
                <a:ea typeface="+mn-ea"/>
              </a:rPr>
              <a:t>Richard Rouse III</a:t>
            </a:r>
          </a:p>
          <a:p>
            <a:pPr algn="r">
              <a:lnSpc>
                <a:spcPct val="80000"/>
              </a:lnSpc>
              <a:spcBef>
                <a:spcPct val="20000"/>
              </a:spcBef>
            </a:pPr>
            <a:r>
              <a:rPr kumimoji="0" lang="en-US" altLang="en-US" sz="1000" b="1" dirty="0" smtClean="0">
                <a:solidFill>
                  <a:srgbClr val="FFFFFF"/>
                </a:solidFill>
                <a:ea typeface="+mn-ea"/>
              </a:rPr>
              <a:t>   </a:t>
            </a:r>
          </a:p>
          <a:p>
            <a:pPr algn="r">
              <a:lnSpc>
                <a:spcPct val="80000"/>
              </a:lnSpc>
              <a:spcBef>
                <a:spcPct val="20000"/>
              </a:spcBef>
            </a:pPr>
            <a:endParaRPr kumimoji="0" lang="en-US" altLang="en-US" sz="1900" b="1" dirty="0" smtClean="0">
              <a:solidFill>
                <a:srgbClr val="FFFFFF"/>
              </a:solidFill>
              <a:ea typeface="+mn-ea"/>
            </a:endParaRPr>
          </a:p>
          <a:p>
            <a:pPr algn="r">
              <a:lnSpc>
                <a:spcPct val="80000"/>
              </a:lnSpc>
              <a:spcBef>
                <a:spcPct val="20000"/>
              </a:spcBef>
            </a:pPr>
            <a:r>
              <a:rPr kumimoji="0" lang="en-US" altLang="en-US" sz="1900" b="1" dirty="0" smtClean="0">
                <a:solidFill>
                  <a:srgbClr val="FFFFFF"/>
                </a:solidFill>
                <a:ea typeface="+mn-ea"/>
              </a:rPr>
              <a:t>Liz England</a:t>
            </a:r>
          </a:p>
          <a:p>
            <a:pPr algn="r">
              <a:lnSpc>
                <a:spcPct val="80000"/>
              </a:lnSpc>
              <a:spcBef>
                <a:spcPct val="20000"/>
              </a:spcBef>
            </a:pPr>
            <a:r>
              <a:rPr kumimoji="0" lang="en-US" altLang="en-US" sz="1900" b="1" dirty="0" smtClean="0">
                <a:solidFill>
                  <a:srgbClr val="FFFFFF"/>
                </a:solidFill>
                <a:ea typeface="+mn-ea"/>
              </a:rPr>
              <a:t>George Fan</a:t>
            </a:r>
          </a:p>
          <a:p>
            <a:pPr algn="r">
              <a:lnSpc>
                <a:spcPct val="80000"/>
              </a:lnSpc>
              <a:spcBef>
                <a:spcPct val="20000"/>
              </a:spcBef>
            </a:pPr>
            <a:r>
              <a:rPr kumimoji="0" lang="en-US" altLang="en-US" sz="1900" b="1" dirty="0" smtClean="0">
                <a:solidFill>
                  <a:srgbClr val="FFFFFF"/>
                </a:solidFill>
                <a:ea typeface="+mn-ea"/>
              </a:rPr>
              <a:t>Lee Perry</a:t>
            </a:r>
          </a:p>
          <a:p>
            <a:pPr algn="r">
              <a:lnSpc>
                <a:spcPct val="80000"/>
              </a:lnSpc>
              <a:spcBef>
                <a:spcPct val="20000"/>
              </a:spcBef>
            </a:pPr>
            <a:r>
              <a:rPr kumimoji="0" lang="en-US" altLang="en-US" sz="1900" b="1" dirty="0">
                <a:solidFill>
                  <a:srgbClr val="FFFFFF"/>
                </a:solidFill>
              </a:rPr>
              <a:t>Michael de </a:t>
            </a:r>
            <a:r>
              <a:rPr kumimoji="0" lang="en-US" altLang="en-US" sz="1900" b="1" dirty="0" smtClean="0">
                <a:solidFill>
                  <a:srgbClr val="FFFFFF"/>
                </a:solidFill>
              </a:rPr>
              <a:t>Plater</a:t>
            </a:r>
            <a:endParaRPr kumimoji="0" lang="en-US" altLang="en-US" sz="1900" b="1" dirty="0">
              <a:solidFill>
                <a:srgbClr val="FFFFFF"/>
              </a:solidFill>
            </a:endParaRPr>
          </a:p>
          <a:p>
            <a:pPr algn="r">
              <a:lnSpc>
                <a:spcPct val="80000"/>
              </a:lnSpc>
              <a:spcBef>
                <a:spcPct val="20000"/>
              </a:spcBef>
            </a:pPr>
            <a:r>
              <a:rPr kumimoji="0" lang="en-US" altLang="en-US" sz="1900" b="1" dirty="0" smtClean="0">
                <a:solidFill>
                  <a:srgbClr val="FFFFFF"/>
                </a:solidFill>
                <a:ea typeface="+mn-ea"/>
              </a:rPr>
              <a:t>Emily Short</a:t>
            </a:r>
          </a:p>
          <a:p>
            <a:pPr algn="r">
              <a:lnSpc>
                <a:spcPct val="80000"/>
              </a:lnSpc>
              <a:spcBef>
                <a:spcPct val="20000"/>
              </a:spcBef>
            </a:pPr>
            <a:endParaRPr kumimoji="0" lang="en-US" altLang="en-US" sz="1000" b="1" dirty="0" smtClean="0">
              <a:solidFill>
                <a:srgbClr val="FFFFFF"/>
              </a:solidFill>
              <a:ea typeface="+mn-ea"/>
            </a:endParaRPr>
          </a:p>
          <a:p>
            <a:pPr algn="r">
              <a:lnSpc>
                <a:spcPct val="80000"/>
              </a:lnSpc>
              <a:spcBef>
                <a:spcPct val="20000"/>
              </a:spcBef>
            </a:pPr>
            <a:endParaRPr kumimoji="0" lang="en-US" altLang="en-US" sz="1800" b="1" dirty="0" smtClean="0">
              <a:solidFill>
                <a:srgbClr val="FFFFFF"/>
              </a:solidFill>
              <a:ea typeface="+mn-ea"/>
            </a:endParaRPr>
          </a:p>
          <a:p>
            <a:pPr algn="r">
              <a:lnSpc>
                <a:spcPct val="80000"/>
              </a:lnSpc>
              <a:spcBef>
                <a:spcPct val="20000"/>
              </a:spcBef>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p:txBody>
      </p:sp>
      <p:sp>
        <p:nvSpPr>
          <p:cNvPr id="4102" name="Rectangle 17"/>
          <p:cNvSpPr>
            <a:spLocks noChangeArrowheads="1"/>
          </p:cNvSpPr>
          <p:nvPr/>
        </p:nvSpPr>
        <p:spPr bwMode="auto">
          <a:xfrm>
            <a:off x="2581275" y="2269961"/>
            <a:ext cx="2143125" cy="342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pPr>
            <a:r>
              <a:rPr kumimoji="0" lang="en-US" altLang="en-US" sz="1900" b="1" dirty="0" smtClean="0">
                <a:solidFill>
                  <a:srgbClr val="FFFFFF"/>
                </a:solidFill>
                <a:ea typeface="+mn-ea"/>
              </a:rPr>
              <a:t>@</a:t>
            </a:r>
            <a:r>
              <a:rPr kumimoji="0" lang="en-US" altLang="en-US" sz="1900" b="1" dirty="0" err="1" smtClean="0">
                <a:solidFill>
                  <a:srgbClr val="FFFFFF"/>
                </a:solidFill>
                <a:ea typeface="+mn-ea"/>
              </a:rPr>
              <a:t>richardrouseiii</a:t>
            </a:r>
            <a:endParaRPr kumimoji="0" lang="en-US" altLang="en-US" sz="1900" b="1" dirty="0" smtClean="0">
              <a:solidFill>
                <a:srgbClr val="FFFFFF"/>
              </a:solidFill>
              <a:ea typeface="+mn-ea"/>
            </a:endParaRPr>
          </a:p>
          <a:p>
            <a:pPr>
              <a:lnSpc>
                <a:spcPct val="80000"/>
              </a:lnSpc>
              <a:spcBef>
                <a:spcPct val="20000"/>
              </a:spcBef>
            </a:pPr>
            <a:endParaRPr kumimoji="0" lang="en-US" altLang="en-US" sz="1000" b="1" dirty="0" smtClean="0">
              <a:solidFill>
                <a:srgbClr val="FFFFFF"/>
              </a:solidFill>
              <a:ea typeface="+mn-ea"/>
            </a:endParaRPr>
          </a:p>
          <a:p>
            <a:pPr>
              <a:lnSpc>
                <a:spcPct val="80000"/>
              </a:lnSpc>
              <a:spcBef>
                <a:spcPct val="20000"/>
              </a:spcBef>
            </a:pPr>
            <a:endParaRPr kumimoji="0" lang="en-US" altLang="en-US" sz="1900" b="1" dirty="0" smtClean="0">
              <a:solidFill>
                <a:srgbClr val="FFFFFF"/>
              </a:solidFill>
              <a:ea typeface="+mn-ea"/>
            </a:endParaRPr>
          </a:p>
          <a:p>
            <a:pPr>
              <a:lnSpc>
                <a:spcPct val="80000"/>
              </a:lnSpc>
              <a:spcBef>
                <a:spcPct val="20000"/>
              </a:spcBef>
            </a:pPr>
            <a:r>
              <a:rPr kumimoji="0" lang="en-US" altLang="en-US" sz="1900" b="1" dirty="0" smtClean="0">
                <a:solidFill>
                  <a:srgbClr val="FFFFFF"/>
                </a:solidFill>
                <a:ea typeface="+mn-ea"/>
              </a:rPr>
              <a:t>@</a:t>
            </a:r>
            <a:r>
              <a:rPr kumimoji="0" lang="en-US" altLang="en-US" sz="1900" b="1" dirty="0" err="1" smtClean="0">
                <a:solidFill>
                  <a:srgbClr val="FFFFFF"/>
                </a:solidFill>
                <a:ea typeface="+mn-ea"/>
              </a:rPr>
              <a:t>lizardengland</a:t>
            </a:r>
            <a:endParaRPr kumimoji="0" lang="en-US" altLang="en-US" sz="1900" b="1" dirty="0" smtClean="0">
              <a:solidFill>
                <a:srgbClr val="FFFFFF"/>
              </a:solidFill>
              <a:ea typeface="+mn-ea"/>
            </a:endParaRPr>
          </a:p>
          <a:p>
            <a:pPr>
              <a:lnSpc>
                <a:spcPct val="80000"/>
              </a:lnSpc>
              <a:spcBef>
                <a:spcPct val="20000"/>
              </a:spcBef>
            </a:pPr>
            <a:r>
              <a:rPr kumimoji="0" lang="en-US" altLang="en-US" sz="1900" b="1" dirty="0" smtClean="0">
                <a:solidFill>
                  <a:srgbClr val="FFFFFF"/>
                </a:solidFill>
                <a:ea typeface="+mn-ea"/>
              </a:rPr>
              <a:t>@</a:t>
            </a:r>
            <a:r>
              <a:rPr kumimoji="0" lang="en-US" altLang="en-US" sz="1900" b="1" dirty="0" err="1" smtClean="0">
                <a:solidFill>
                  <a:srgbClr val="FFFFFF"/>
                </a:solidFill>
                <a:ea typeface="+mn-ea"/>
              </a:rPr>
              <a:t>TheGeorgeFan</a:t>
            </a:r>
            <a:endParaRPr kumimoji="0" lang="en-US" altLang="en-US" sz="1900" b="1" dirty="0" smtClean="0">
              <a:solidFill>
                <a:srgbClr val="FFFFFF"/>
              </a:solidFill>
              <a:ea typeface="+mn-ea"/>
            </a:endParaRPr>
          </a:p>
          <a:p>
            <a:pPr>
              <a:lnSpc>
                <a:spcPct val="80000"/>
              </a:lnSpc>
              <a:spcBef>
                <a:spcPct val="20000"/>
              </a:spcBef>
            </a:pPr>
            <a:r>
              <a:rPr kumimoji="0" lang="en-US" altLang="en-US" sz="1900" b="1" dirty="0" smtClean="0">
                <a:solidFill>
                  <a:srgbClr val="FFFFFF"/>
                </a:solidFill>
                <a:ea typeface="+mn-ea"/>
              </a:rPr>
              <a:t>@</a:t>
            </a:r>
            <a:r>
              <a:rPr kumimoji="0" lang="en-US" altLang="en-US" sz="1900" b="1" dirty="0" err="1" smtClean="0">
                <a:solidFill>
                  <a:srgbClr val="FFFFFF"/>
                </a:solidFill>
                <a:ea typeface="+mn-ea"/>
              </a:rPr>
              <a:t>MrLeePerry</a:t>
            </a:r>
            <a:endParaRPr kumimoji="0" lang="en-US" altLang="en-US" sz="1900" b="1" dirty="0" smtClean="0">
              <a:solidFill>
                <a:srgbClr val="FFFFFF"/>
              </a:solidFill>
              <a:ea typeface="+mn-ea"/>
            </a:endParaRPr>
          </a:p>
          <a:p>
            <a:pPr>
              <a:lnSpc>
                <a:spcPct val="80000"/>
              </a:lnSpc>
              <a:spcBef>
                <a:spcPct val="20000"/>
              </a:spcBef>
            </a:pPr>
            <a:r>
              <a:rPr kumimoji="0" lang="en-US" altLang="en-US" sz="1900" b="1" dirty="0" smtClean="0">
                <a:solidFill>
                  <a:srgbClr val="FFFFFF"/>
                </a:solidFill>
                <a:ea typeface="+mn-ea"/>
              </a:rPr>
              <a:t>  </a:t>
            </a:r>
          </a:p>
          <a:p>
            <a:pPr>
              <a:lnSpc>
                <a:spcPct val="80000"/>
              </a:lnSpc>
              <a:spcBef>
                <a:spcPct val="20000"/>
              </a:spcBef>
            </a:pPr>
            <a:r>
              <a:rPr kumimoji="0" lang="en-US" altLang="en-US" sz="1900" b="1" dirty="0" smtClean="0">
                <a:solidFill>
                  <a:srgbClr val="FFFFFF"/>
                </a:solidFill>
                <a:ea typeface="+mn-ea"/>
              </a:rPr>
              <a:t>@</a:t>
            </a:r>
            <a:r>
              <a:rPr kumimoji="0" lang="en-US" altLang="en-US" sz="1900" b="1" dirty="0" err="1" smtClean="0">
                <a:solidFill>
                  <a:srgbClr val="FFFFFF"/>
                </a:solidFill>
                <a:ea typeface="+mn-ea"/>
              </a:rPr>
              <a:t>emshort</a:t>
            </a:r>
            <a:endParaRPr kumimoji="0" lang="en-US" altLang="en-US" sz="1900" b="1" dirty="0" smtClean="0">
              <a:solidFill>
                <a:srgbClr val="FFFFFF"/>
              </a:solidFill>
              <a:ea typeface="+mn-ea"/>
            </a:endParaRPr>
          </a:p>
        </p:txBody>
      </p:sp>
      <p:sp>
        <p:nvSpPr>
          <p:cNvPr id="4103" name="Rectangle 16"/>
          <p:cNvSpPr>
            <a:spLocks noChangeArrowheads="1"/>
          </p:cNvSpPr>
          <p:nvPr/>
        </p:nvSpPr>
        <p:spPr bwMode="auto">
          <a:xfrm>
            <a:off x="381000" y="2038351"/>
            <a:ext cx="441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spcBef>
                <a:spcPct val="20000"/>
              </a:spcBef>
            </a:pPr>
            <a:r>
              <a:rPr kumimoji="0" lang="en-US" altLang="en-US" sz="1600" b="1" i="1" dirty="0" smtClean="0">
                <a:solidFill>
                  <a:srgbClr val="FFFFFF"/>
                </a:solidFill>
                <a:ea typeface="+mn-ea"/>
              </a:rPr>
              <a:t>Your host</a:t>
            </a:r>
          </a:p>
          <a:p>
            <a:pPr algn="ctr">
              <a:lnSpc>
                <a:spcPct val="80000"/>
              </a:lnSpc>
              <a:spcBef>
                <a:spcPct val="20000"/>
              </a:spcBef>
            </a:pPr>
            <a:endParaRPr kumimoji="0" lang="en-US" altLang="en-US" sz="1600" b="1" i="1" dirty="0">
              <a:solidFill>
                <a:srgbClr val="FFFFFF"/>
              </a:solidFill>
              <a:ea typeface="+mn-ea"/>
            </a:endParaRPr>
          </a:p>
          <a:p>
            <a:pPr algn="ctr">
              <a:lnSpc>
                <a:spcPct val="80000"/>
              </a:lnSpc>
              <a:spcBef>
                <a:spcPct val="20000"/>
              </a:spcBef>
            </a:pPr>
            <a:endParaRPr kumimoji="0" lang="en-US" altLang="en-US" sz="700" b="1" i="1" dirty="0" smtClean="0">
              <a:solidFill>
                <a:srgbClr val="FFFFFF"/>
              </a:solidFill>
              <a:ea typeface="+mn-ea"/>
            </a:endParaRPr>
          </a:p>
          <a:p>
            <a:pPr algn="ctr">
              <a:lnSpc>
                <a:spcPct val="80000"/>
              </a:lnSpc>
              <a:spcBef>
                <a:spcPct val="20000"/>
              </a:spcBef>
            </a:pPr>
            <a:r>
              <a:rPr kumimoji="0" lang="en-US" altLang="en-US" sz="1600" b="1" i="1" dirty="0" smtClean="0">
                <a:solidFill>
                  <a:srgbClr val="FFFFFF"/>
                </a:solidFill>
                <a:ea typeface="+mn-ea"/>
              </a:rPr>
              <a:t>with</a:t>
            </a:r>
          </a:p>
        </p:txBody>
      </p:sp>
      <p:sp>
        <p:nvSpPr>
          <p:cNvPr id="8" name="Rectangle 5"/>
          <p:cNvSpPr>
            <a:spLocks noChangeArrowheads="1"/>
          </p:cNvSpPr>
          <p:nvPr/>
        </p:nvSpPr>
        <p:spPr bwMode="auto">
          <a:xfrm>
            <a:off x="-43089" y="144311"/>
            <a:ext cx="9248775"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kumimoji="0" lang="en-US" altLang="en-US" sz="6600" dirty="0" smtClean="0">
                <a:solidFill>
                  <a:srgbClr val="FFFFFF"/>
                </a:solidFill>
                <a:latin typeface="Rockwell Extra Bold" panose="02060903040505020403" pitchFamily="18" charset="0"/>
                <a:ea typeface="+mn-ea"/>
              </a:rPr>
              <a:t>Rules of the Game</a:t>
            </a:r>
          </a:p>
          <a:p>
            <a:pPr algn="ctr">
              <a:lnSpc>
                <a:spcPct val="80000"/>
              </a:lnSpc>
            </a:pPr>
            <a:r>
              <a:rPr kumimoji="0" lang="en-US" altLang="en-US" sz="3500" dirty="0" smtClean="0">
                <a:solidFill>
                  <a:srgbClr val="FFFFFF"/>
                </a:solidFill>
                <a:latin typeface="Rockwell Extra Bold" panose="02060903040505020403" pitchFamily="18" charset="0"/>
                <a:ea typeface="+mn-ea"/>
              </a:rPr>
              <a:t>Five More Techniques from </a:t>
            </a:r>
          </a:p>
          <a:p>
            <a:pPr algn="ctr">
              <a:lnSpc>
                <a:spcPct val="80000"/>
              </a:lnSpc>
            </a:pPr>
            <a:r>
              <a:rPr kumimoji="0" lang="en-US" altLang="en-US" sz="3500" dirty="0" smtClean="0">
                <a:solidFill>
                  <a:srgbClr val="FFFFFF"/>
                </a:solidFill>
                <a:latin typeface="Rockwell Extra Bold" panose="02060903040505020403" pitchFamily="18" charset="0"/>
                <a:ea typeface="+mn-ea"/>
              </a:rPr>
              <a:t>Quite Inventive Designers</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8160" y="1717713"/>
            <a:ext cx="3587239" cy="2856368"/>
          </a:xfrm>
          <a:prstGeom prst="rect">
            <a:avLst/>
          </a:prstGeom>
        </p:spPr>
      </p:pic>
    </p:spTree>
    <p:extLst>
      <p:ext uri="{BB962C8B-B14F-4D97-AF65-F5344CB8AC3E}">
        <p14:creationId xmlns:p14="http://schemas.microsoft.com/office/powerpoint/2010/main" val="10168611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 y="1581150"/>
            <a:ext cx="8915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4800" b="1" dirty="0" smtClean="0">
                <a:solidFill>
                  <a:srgbClr val="FFFFFF"/>
                </a:solidFill>
                <a:latin typeface="Rockwell Extra Bold" panose="02060903040505020403" pitchFamily="18" charset="0"/>
              </a:rPr>
              <a:t>How do you make your </a:t>
            </a:r>
            <a:r>
              <a:rPr lang="en-US" sz="4800" b="1" dirty="0" smtClean="0">
                <a:latin typeface="Rockwell Extra Bold" panose="02060903040505020403" pitchFamily="18" charset="0"/>
              </a:rPr>
              <a:t>games</a:t>
            </a:r>
            <a:r>
              <a:rPr lang="en-US" sz="4800" b="1" dirty="0" smtClean="0">
                <a:solidFill>
                  <a:srgbClr val="FFFFFF"/>
                </a:solidFill>
                <a:latin typeface="Rockwell Extra Bold" panose="02060903040505020403" pitchFamily="18" charset="0"/>
              </a:rPr>
              <a:t> work?</a:t>
            </a:r>
            <a:endParaRPr kumimoji="0" lang="en-US" altLang="en-US" sz="4800" b="1" dirty="0" smtClean="0">
              <a:solidFill>
                <a:srgbClr val="FFFFFF"/>
              </a:solidFill>
              <a:latin typeface="Rockwell Extra Bold" panose="02060903040505020403" pitchFamily="18" charset="0"/>
              <a:ea typeface="+mn-ea"/>
            </a:endParaRPr>
          </a:p>
        </p:txBody>
      </p:sp>
      <p:sp>
        <p:nvSpPr>
          <p:cNvPr id="3" name="Rectangle 2"/>
          <p:cNvSpPr>
            <a:spLocks noChangeArrowheads="1"/>
          </p:cNvSpPr>
          <p:nvPr/>
        </p:nvSpPr>
        <p:spPr bwMode="auto">
          <a:xfrm>
            <a:off x="152400" y="1583115"/>
            <a:ext cx="457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sz="4800" b="1" dirty="0" smtClean="0">
              <a:solidFill>
                <a:srgbClr val="FFFFFF"/>
              </a:solidFill>
              <a:latin typeface="Rockwell Extra Bold" panose="02060903040505020403" pitchFamily="18" charset="0"/>
            </a:endParaRPr>
          </a:p>
          <a:p>
            <a:pPr algn="r" eaLnBrk="1" hangingPunct="1"/>
            <a:r>
              <a:rPr lang="en-US" sz="4800" b="1" dirty="0" smtClean="0">
                <a:solidFill>
                  <a:srgbClr val="FFFFFF"/>
                </a:solidFill>
                <a:latin typeface="Rockwell Extra Bold" panose="02060903040505020403" pitchFamily="18" charset="0"/>
              </a:rPr>
              <a:t>systems</a:t>
            </a:r>
            <a:endParaRPr kumimoji="0" lang="en-US" altLang="en-US" sz="4800" b="1" dirty="0" smtClean="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26176621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5121" name="Picture 1" descr="C:\Users\George\Desktop\GDC\pictures\player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783" y="648767"/>
            <a:ext cx="6347417" cy="42089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05305" y="-95250"/>
            <a:ext cx="5333448" cy="769441"/>
          </a:xfrm>
          <a:prstGeom prst="rect">
            <a:avLst/>
          </a:prstGeom>
        </p:spPr>
        <p:txBody>
          <a:bodyPr wrap="none">
            <a:spAutoFit/>
          </a:bodyPr>
          <a:lstStyle/>
          <a:p>
            <a:pPr algn="ctr"/>
            <a:r>
              <a:rPr lang="en-US" altLang="en-US" sz="4400" b="1" dirty="0" smtClean="0">
                <a:solidFill>
                  <a:srgbClr val="000000"/>
                </a:solidFill>
                <a:latin typeface="Calibri" pitchFamily="34" charset="0"/>
              </a:rPr>
              <a:t>Our player has a brain</a:t>
            </a:r>
            <a:endParaRPr lang="en-US" altLang="en-US" sz="4400" b="1" dirty="0">
              <a:solidFill>
                <a:srgbClr val="000000"/>
              </a:solidFill>
              <a:latin typeface="Calibri" pitchFamily="34" charset="0"/>
            </a:endParaRPr>
          </a:p>
        </p:txBody>
      </p:sp>
    </p:spTree>
    <p:extLst>
      <p:ext uri="{BB962C8B-B14F-4D97-AF65-F5344CB8AC3E}">
        <p14:creationId xmlns:p14="http://schemas.microsoft.com/office/powerpoint/2010/main" val="352266391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12290" name="Picture 2" descr="C:\Users\George\Desktop\GDC\pictures\player2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095" y="209845"/>
            <a:ext cx="7123810" cy="47238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87824" y="870287"/>
            <a:ext cx="540533" cy="1015663"/>
          </a:xfrm>
          <a:prstGeom prst="rect">
            <a:avLst/>
          </a:prstGeom>
        </p:spPr>
        <p:txBody>
          <a:bodyPr wrap="none">
            <a:spAutoFit/>
          </a:bodyPr>
          <a:lstStyle/>
          <a:p>
            <a:pPr algn="ctr"/>
            <a:r>
              <a:rPr lang="en-US" altLang="en-US" sz="6000" b="1" dirty="0" smtClean="0">
                <a:solidFill>
                  <a:srgbClr val="000000"/>
                </a:solidFill>
                <a:latin typeface="Calibri" pitchFamily="34" charset="0"/>
              </a:rPr>
              <a:t>?</a:t>
            </a:r>
            <a:endParaRPr lang="en-US" altLang="en-US" sz="6000" b="1" dirty="0">
              <a:solidFill>
                <a:srgbClr val="000000"/>
              </a:solidFill>
              <a:latin typeface="Calibri" pitchFamily="34" charset="0"/>
            </a:endParaRPr>
          </a:p>
        </p:txBody>
      </p:sp>
    </p:spTree>
    <p:extLst>
      <p:ext uri="{BB962C8B-B14F-4D97-AF65-F5344CB8AC3E}">
        <p14:creationId xmlns:p14="http://schemas.microsoft.com/office/powerpoint/2010/main" val="21170532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1994267" y="-19050"/>
            <a:ext cx="5155514" cy="769441"/>
          </a:xfrm>
          <a:prstGeom prst="rect">
            <a:avLst/>
          </a:prstGeom>
        </p:spPr>
        <p:txBody>
          <a:bodyPr wrap="none">
            <a:spAutoFit/>
          </a:bodyPr>
          <a:lstStyle/>
          <a:p>
            <a:pPr algn="ctr"/>
            <a:r>
              <a:rPr lang="en-US" altLang="en-US" sz="4400" b="1" dirty="0" smtClean="0">
                <a:solidFill>
                  <a:srgbClr val="000000"/>
                </a:solidFill>
                <a:latin typeface="Calibri" pitchFamily="34" charset="0"/>
              </a:rPr>
              <a:t>Player Brain-O-Vision</a:t>
            </a:r>
            <a:endParaRPr lang="en-US" altLang="en-US" sz="4400" b="1" dirty="0">
              <a:solidFill>
                <a:srgbClr val="000000"/>
              </a:solidFill>
              <a:latin typeface="Calibri" pitchFamily="34" charset="0"/>
            </a:endParaRPr>
          </a:p>
        </p:txBody>
      </p:sp>
      <p:sp>
        <p:nvSpPr>
          <p:cNvPr id="2" name="Rectangle 1"/>
          <p:cNvSpPr/>
          <p:nvPr/>
        </p:nvSpPr>
        <p:spPr>
          <a:xfrm>
            <a:off x="6890943" y="57150"/>
            <a:ext cx="500457" cy="369332"/>
          </a:xfrm>
          <a:prstGeom prst="rect">
            <a:avLst/>
          </a:prstGeom>
        </p:spPr>
        <p:txBody>
          <a:bodyPr wrap="none">
            <a:spAutoFit/>
          </a:bodyPr>
          <a:lstStyle/>
          <a:p>
            <a:pPr algn="ctr"/>
            <a:r>
              <a:rPr lang="en-US" altLang="en-US" sz="1800" b="1" dirty="0" smtClean="0">
                <a:solidFill>
                  <a:srgbClr val="000000"/>
                </a:solidFill>
                <a:latin typeface="Calibri" pitchFamily="34" charset="0"/>
              </a:rPr>
              <a:t>TM</a:t>
            </a:r>
            <a:endParaRPr lang="en-US" altLang="en-US" sz="1800" b="1" dirty="0">
              <a:solidFill>
                <a:srgbClr val="000000"/>
              </a:solidFill>
              <a:latin typeface="Calibri" pitchFamily="34" charset="0"/>
            </a:endParaRPr>
          </a:p>
        </p:txBody>
      </p:sp>
      <p:pic>
        <p:nvPicPr>
          <p:cNvPr id="13317" name="Picture 5" descr="C:\Users\George\Desktop\GDC\pictures\billandtedbra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66750"/>
            <a:ext cx="5714999" cy="5060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51338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353921" y="1809750"/>
            <a:ext cx="8436220" cy="1692771"/>
          </a:xfrm>
          <a:prstGeom prst="rect">
            <a:avLst/>
          </a:prstGeom>
        </p:spPr>
        <p:txBody>
          <a:bodyPr wrap="none">
            <a:spAutoFit/>
          </a:bodyPr>
          <a:lstStyle/>
          <a:p>
            <a:pPr algn="ctr"/>
            <a:r>
              <a:rPr lang="en-US" altLang="en-US" sz="4400" b="1" dirty="0" smtClean="0">
                <a:solidFill>
                  <a:srgbClr val="000000"/>
                </a:solidFill>
                <a:latin typeface="Calibri" pitchFamily="34" charset="0"/>
              </a:rPr>
              <a:t>Making Enemies Actually Different:</a:t>
            </a:r>
          </a:p>
          <a:p>
            <a:pPr algn="ctr"/>
            <a:r>
              <a:rPr lang="en-US" altLang="en-US" sz="6000" b="1" dirty="0" smtClean="0">
                <a:solidFill>
                  <a:srgbClr val="000000"/>
                </a:solidFill>
                <a:latin typeface="Calibri" pitchFamily="34" charset="0"/>
              </a:rPr>
              <a:t>DON’T DO’s</a:t>
            </a:r>
            <a:endParaRPr lang="en-US" altLang="en-US" sz="6000" b="1" dirty="0">
              <a:solidFill>
                <a:srgbClr val="000000"/>
              </a:solidFill>
              <a:latin typeface="Calibri" pitchFamily="34" charset="0"/>
            </a:endParaRPr>
          </a:p>
        </p:txBody>
      </p:sp>
    </p:spTree>
    <p:extLst>
      <p:ext uri="{BB962C8B-B14F-4D97-AF65-F5344CB8AC3E}">
        <p14:creationId xmlns:p14="http://schemas.microsoft.com/office/powerpoint/2010/main" val="52678007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990600" y="-19050"/>
            <a:ext cx="7239000" cy="1446550"/>
          </a:xfrm>
          <a:prstGeom prst="rect">
            <a:avLst/>
          </a:prstGeom>
        </p:spPr>
        <p:txBody>
          <a:bodyPr wrap="square">
            <a:spAutoFit/>
          </a:bodyPr>
          <a:lstStyle/>
          <a:p>
            <a:pPr algn="ctr"/>
            <a:r>
              <a:rPr lang="en-US" altLang="en-US" sz="4400" b="1" dirty="0" smtClean="0">
                <a:solidFill>
                  <a:srgbClr val="000000"/>
                </a:solidFill>
                <a:latin typeface="Calibri" pitchFamily="34" charset="0"/>
              </a:rPr>
              <a:t>Don’t Do:</a:t>
            </a:r>
          </a:p>
          <a:p>
            <a:pPr algn="ctr"/>
            <a:r>
              <a:rPr lang="en-US" altLang="en-US" sz="4400" b="1" dirty="0">
                <a:solidFill>
                  <a:srgbClr val="000000"/>
                </a:solidFill>
                <a:latin typeface="Calibri" pitchFamily="34" charset="0"/>
              </a:rPr>
              <a:t>Different Look, Same Function</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35492" y="1504950"/>
            <a:ext cx="4673016" cy="223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98847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990600" y="-19050"/>
            <a:ext cx="7239000" cy="1446550"/>
          </a:xfrm>
          <a:prstGeom prst="rect">
            <a:avLst/>
          </a:prstGeom>
        </p:spPr>
        <p:txBody>
          <a:bodyPr wrap="square">
            <a:spAutoFit/>
          </a:bodyPr>
          <a:lstStyle/>
          <a:p>
            <a:pPr algn="ctr"/>
            <a:r>
              <a:rPr lang="en-US" altLang="en-US" sz="4400" b="1" dirty="0" smtClean="0">
                <a:solidFill>
                  <a:srgbClr val="000000"/>
                </a:solidFill>
                <a:latin typeface="Calibri" pitchFamily="34" charset="0"/>
              </a:rPr>
              <a:t>Don’t Do:</a:t>
            </a:r>
          </a:p>
          <a:p>
            <a:pPr algn="ctr"/>
            <a:r>
              <a:rPr lang="en-US" altLang="en-US" sz="4400" b="1" dirty="0">
                <a:solidFill>
                  <a:srgbClr val="000000"/>
                </a:solidFill>
                <a:latin typeface="Calibri" pitchFamily="34" charset="0"/>
              </a:rPr>
              <a:t>Different Look, Same Function</a:t>
            </a:r>
          </a:p>
        </p:txBody>
      </p:sp>
      <p:pic>
        <p:nvPicPr>
          <p:cNvPr id="4" name="Picture 3" descr="C:\Users\George\Desktop\skele mumm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492" y="1504950"/>
            <a:ext cx="4673016" cy="223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60096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990600" y="-19050"/>
            <a:ext cx="7239000" cy="1446550"/>
          </a:xfrm>
          <a:prstGeom prst="rect">
            <a:avLst/>
          </a:prstGeom>
        </p:spPr>
        <p:txBody>
          <a:bodyPr wrap="square">
            <a:spAutoFit/>
          </a:bodyPr>
          <a:lstStyle/>
          <a:p>
            <a:pPr algn="ctr"/>
            <a:r>
              <a:rPr lang="en-US" altLang="en-US" sz="4400" b="1" dirty="0" smtClean="0">
                <a:solidFill>
                  <a:srgbClr val="000000"/>
                </a:solidFill>
                <a:latin typeface="Calibri" pitchFamily="34" charset="0"/>
              </a:rPr>
              <a:t>Don’t Do:</a:t>
            </a:r>
          </a:p>
          <a:p>
            <a:pPr algn="ctr"/>
            <a:r>
              <a:rPr lang="en-US" altLang="en-US" sz="4400" b="1" dirty="0">
                <a:solidFill>
                  <a:srgbClr val="000000"/>
                </a:solidFill>
                <a:latin typeface="Calibri" pitchFamily="34" charset="0"/>
              </a:rPr>
              <a:t>Different Look, Same Function</a:t>
            </a:r>
          </a:p>
        </p:txBody>
      </p:sp>
      <p:pic>
        <p:nvPicPr>
          <p:cNvPr id="4" name="Picture 3" descr="C:\Users\George\Desktop\skele mumm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492" y="1504950"/>
            <a:ext cx="4673016" cy="22349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orge\Desktop\GDC\pictures\skele descripti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314700"/>
            <a:ext cx="3657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orge\Desktop\GDC\pictures\skele descripti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333750"/>
            <a:ext cx="36576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55181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4800" y="1459012"/>
            <a:ext cx="3911016" cy="187048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George\Desktop\GDC\pictures\playerbrain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536" y="900545"/>
            <a:ext cx="4471943" cy="39600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994267" y="-19050"/>
            <a:ext cx="5155514" cy="769441"/>
          </a:xfrm>
          <a:prstGeom prst="rect">
            <a:avLst/>
          </a:prstGeom>
        </p:spPr>
        <p:txBody>
          <a:bodyPr wrap="none">
            <a:spAutoFit/>
          </a:bodyPr>
          <a:lstStyle/>
          <a:p>
            <a:pPr algn="ctr"/>
            <a:r>
              <a:rPr lang="en-US" altLang="en-US" sz="4400" b="1" dirty="0" smtClean="0">
                <a:solidFill>
                  <a:srgbClr val="000000"/>
                </a:solidFill>
                <a:latin typeface="Calibri" pitchFamily="34" charset="0"/>
              </a:rPr>
              <a:t>Player Brain-O-Vision</a:t>
            </a:r>
            <a:endParaRPr lang="en-US" altLang="en-US" sz="4400" b="1" dirty="0">
              <a:solidFill>
                <a:srgbClr val="000000"/>
              </a:solidFill>
              <a:latin typeface="Calibri" pitchFamily="34" charset="0"/>
            </a:endParaRPr>
          </a:p>
        </p:txBody>
      </p:sp>
      <p:sp>
        <p:nvSpPr>
          <p:cNvPr id="8" name="Rectangle 7"/>
          <p:cNvSpPr/>
          <p:nvPr/>
        </p:nvSpPr>
        <p:spPr>
          <a:xfrm>
            <a:off x="6890943" y="57150"/>
            <a:ext cx="500457" cy="369332"/>
          </a:xfrm>
          <a:prstGeom prst="rect">
            <a:avLst/>
          </a:prstGeom>
        </p:spPr>
        <p:txBody>
          <a:bodyPr wrap="none">
            <a:spAutoFit/>
          </a:bodyPr>
          <a:lstStyle/>
          <a:p>
            <a:pPr algn="ctr"/>
            <a:r>
              <a:rPr lang="en-US" altLang="en-US" sz="1800" b="1" dirty="0" smtClean="0">
                <a:solidFill>
                  <a:srgbClr val="000000"/>
                </a:solidFill>
                <a:latin typeface="Calibri" pitchFamily="34" charset="0"/>
              </a:rPr>
              <a:t>TM</a:t>
            </a:r>
            <a:endParaRPr lang="en-US" altLang="en-US" sz="1800" b="1" dirty="0">
              <a:solidFill>
                <a:srgbClr val="000000"/>
              </a:solidFill>
              <a:latin typeface="Calibri" pitchFamily="34" charset="0"/>
            </a:endParaRPr>
          </a:p>
        </p:txBody>
      </p:sp>
      <p:pic>
        <p:nvPicPr>
          <p:cNvPr id="9" name="Picture 2" descr="C:\Users\George\Desktop\GDC\pictures\skele descripti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105150"/>
            <a:ext cx="2487008" cy="12435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orge\Desktop\GDC\pictures\skele descripti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105150"/>
            <a:ext cx="2487008" cy="12435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04274" y="2187030"/>
            <a:ext cx="638316" cy="769441"/>
          </a:xfrm>
          <a:prstGeom prst="rect">
            <a:avLst/>
          </a:prstGeom>
        </p:spPr>
        <p:txBody>
          <a:bodyPr wrap="none">
            <a:spAutoFit/>
          </a:bodyPr>
          <a:lstStyle/>
          <a:p>
            <a:r>
              <a:rPr lang="en-US" sz="4400" b="1" dirty="0" smtClean="0">
                <a:solidFill>
                  <a:srgbClr val="000000"/>
                </a:solidFill>
                <a:latin typeface="Calibri" pitchFamily="34" charset="0"/>
              </a:rPr>
              <a:t>-&gt;</a:t>
            </a:r>
            <a:endParaRPr lang="en-US" dirty="0">
              <a:solidFill>
                <a:srgbClr val="000000"/>
              </a:solidFill>
            </a:endParaRPr>
          </a:p>
        </p:txBody>
      </p:sp>
      <p:pic>
        <p:nvPicPr>
          <p:cNvPr id="13" name="Picture 2" descr="C:\Users\George\Desktop\GDC\pictures\skele descripti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028950"/>
            <a:ext cx="2487008" cy="1243504"/>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C:\Users\George\Desktop\GDC\pictures\skelemumm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418003"/>
            <a:ext cx="1828667" cy="1915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01114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2210406" y="820400"/>
            <a:ext cx="4723216" cy="1446550"/>
          </a:xfrm>
          <a:prstGeom prst="rect">
            <a:avLst/>
          </a:prstGeom>
        </p:spPr>
        <p:txBody>
          <a:bodyPr wrap="none">
            <a:spAutoFit/>
          </a:bodyPr>
          <a:lstStyle/>
          <a:p>
            <a:pPr algn="ctr"/>
            <a:r>
              <a:rPr lang="en-US" altLang="en-US" sz="4400" b="1" dirty="0" smtClean="0">
                <a:solidFill>
                  <a:srgbClr val="000000"/>
                </a:solidFill>
                <a:latin typeface="Calibri" pitchFamily="34" charset="0"/>
              </a:rPr>
              <a:t>Don’t Do:</a:t>
            </a:r>
            <a:endParaRPr lang="en-US" altLang="en-US" sz="4400" b="1" dirty="0">
              <a:solidFill>
                <a:srgbClr val="000000"/>
              </a:solidFill>
              <a:latin typeface="Calibri" pitchFamily="34" charset="0"/>
            </a:endParaRPr>
          </a:p>
          <a:p>
            <a:pPr algn="ctr"/>
            <a:r>
              <a:rPr lang="en-US" altLang="en-US" sz="4400" b="1" dirty="0" smtClean="0">
                <a:solidFill>
                  <a:srgbClr val="000000"/>
                </a:solidFill>
                <a:latin typeface="Calibri" pitchFamily="34" charset="0"/>
              </a:rPr>
              <a:t>Just Palette Swap It</a:t>
            </a:r>
          </a:p>
        </p:txBody>
      </p:sp>
      <p:pic>
        <p:nvPicPr>
          <p:cNvPr id="4" name="Picture 4" descr="C:\Users\George\Desktop\GDC\pictures\cheep cheep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158" y="1885950"/>
            <a:ext cx="2539683" cy="2539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09800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8" name="Rectangle 7"/>
          <p:cNvSpPr/>
          <p:nvPr/>
        </p:nvSpPr>
        <p:spPr>
          <a:xfrm>
            <a:off x="996275" y="125909"/>
            <a:ext cx="7151510" cy="769441"/>
          </a:xfrm>
          <a:prstGeom prst="rect">
            <a:avLst/>
          </a:prstGeom>
        </p:spPr>
        <p:txBody>
          <a:bodyPr wrap="none">
            <a:spAutoFit/>
          </a:bodyPr>
          <a:lstStyle/>
          <a:p>
            <a:pPr algn="ctr"/>
            <a:r>
              <a:rPr lang="en-US" altLang="en-US" sz="4400" b="1" dirty="0" smtClean="0">
                <a:solidFill>
                  <a:srgbClr val="000000"/>
                </a:solidFill>
                <a:latin typeface="Calibri" pitchFamily="34" charset="0"/>
              </a:rPr>
              <a:t>I don’t want to play this game</a:t>
            </a:r>
            <a:endParaRPr lang="en-US" altLang="en-US" sz="4400" b="1" dirty="0">
              <a:solidFill>
                <a:srgbClr val="000000"/>
              </a:solidFill>
              <a:latin typeface="Calibri" pitchFamily="34" charset="0"/>
            </a:endParaRPr>
          </a:p>
        </p:txBody>
      </p:sp>
      <p:pic>
        <p:nvPicPr>
          <p:cNvPr id="4101" name="Picture 5" descr="C:\Users\George\Desktop\GDC\pictures\cheep cheep bo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884320"/>
            <a:ext cx="4060611" cy="4583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8836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 y="1581150"/>
            <a:ext cx="8915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4800" b="1" dirty="0" smtClean="0">
                <a:solidFill>
                  <a:srgbClr val="FFFFFF"/>
                </a:solidFill>
                <a:latin typeface="Rockwell Extra Bold" panose="02060903040505020403" pitchFamily="18" charset="0"/>
              </a:rPr>
              <a:t>How do you make your </a:t>
            </a:r>
            <a:r>
              <a:rPr lang="en-US" sz="4800" b="1" dirty="0" smtClean="0">
                <a:latin typeface="Rockwell Extra Bold" panose="02060903040505020403" pitchFamily="18" charset="0"/>
              </a:rPr>
              <a:t>games</a:t>
            </a:r>
            <a:r>
              <a:rPr lang="en-US" sz="4800" b="1" dirty="0" smtClean="0">
                <a:solidFill>
                  <a:srgbClr val="FFFFFF"/>
                </a:solidFill>
                <a:latin typeface="Rockwell Extra Bold" panose="02060903040505020403" pitchFamily="18" charset="0"/>
              </a:rPr>
              <a:t> work?</a:t>
            </a:r>
            <a:endParaRPr kumimoji="0" lang="en-US" altLang="en-US" sz="4800" b="1" dirty="0" smtClean="0">
              <a:solidFill>
                <a:srgbClr val="FFFFFF"/>
              </a:solidFill>
              <a:latin typeface="Rockwell Extra Bold" panose="02060903040505020403" pitchFamily="18" charset="0"/>
              <a:ea typeface="+mn-ea"/>
            </a:endParaRPr>
          </a:p>
        </p:txBody>
      </p:sp>
      <p:sp>
        <p:nvSpPr>
          <p:cNvPr id="3" name="Rectangle 2"/>
          <p:cNvSpPr>
            <a:spLocks noChangeArrowheads="1"/>
          </p:cNvSpPr>
          <p:nvPr/>
        </p:nvSpPr>
        <p:spPr bwMode="auto">
          <a:xfrm>
            <a:off x="152400" y="1583115"/>
            <a:ext cx="457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sz="4800" b="1" dirty="0" smtClean="0">
              <a:solidFill>
                <a:srgbClr val="FFFFFF"/>
              </a:solidFill>
              <a:latin typeface="Rockwell Extra Bold" panose="02060903040505020403" pitchFamily="18" charset="0"/>
            </a:endParaRPr>
          </a:p>
          <a:p>
            <a:pPr algn="r" eaLnBrk="1" hangingPunct="1"/>
            <a:r>
              <a:rPr lang="en-US" sz="4800" b="1" dirty="0" smtClean="0">
                <a:solidFill>
                  <a:srgbClr val="FFFFFF"/>
                </a:solidFill>
                <a:latin typeface="Rockwell Extra Bold" panose="02060903040505020403" pitchFamily="18" charset="0"/>
              </a:rPr>
              <a:t>enemies</a:t>
            </a:r>
            <a:endParaRPr kumimoji="0" lang="en-US" altLang="en-US" sz="4800" b="1" dirty="0" smtClean="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37130607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152400" y="209550"/>
            <a:ext cx="8915400" cy="1446550"/>
          </a:xfrm>
          <a:prstGeom prst="rect">
            <a:avLst/>
          </a:prstGeom>
        </p:spPr>
        <p:txBody>
          <a:bodyPr wrap="square">
            <a:spAutoFit/>
          </a:bodyPr>
          <a:lstStyle/>
          <a:p>
            <a:pPr algn="ctr"/>
            <a:r>
              <a:rPr lang="en-US" altLang="en-US" sz="4400" b="1" dirty="0" smtClean="0">
                <a:solidFill>
                  <a:srgbClr val="000000"/>
                </a:solidFill>
                <a:latin typeface="Calibri" pitchFamily="34" charset="0"/>
              </a:rPr>
              <a:t>Don’t Do:</a:t>
            </a:r>
          </a:p>
          <a:p>
            <a:pPr algn="ctr"/>
            <a:r>
              <a:rPr lang="en-US" altLang="en-US" sz="4400" b="1" dirty="0" smtClean="0">
                <a:solidFill>
                  <a:srgbClr val="000000"/>
                </a:solidFill>
                <a:latin typeface="Calibri" pitchFamily="34" charset="0"/>
              </a:rPr>
              <a:t>Small changes in </a:t>
            </a:r>
            <a:r>
              <a:rPr lang="en-US" altLang="en-US" sz="4400" b="1" dirty="0" err="1" smtClean="0">
                <a:solidFill>
                  <a:srgbClr val="000000"/>
                </a:solidFill>
                <a:latin typeface="Calibri" pitchFamily="34" charset="0"/>
              </a:rPr>
              <a:t>hp</a:t>
            </a:r>
            <a:r>
              <a:rPr lang="en-US" altLang="en-US" sz="4400" b="1" dirty="0" smtClean="0">
                <a:solidFill>
                  <a:srgbClr val="000000"/>
                </a:solidFill>
                <a:latin typeface="Calibri" pitchFamily="34" charset="0"/>
              </a:rPr>
              <a:t>, damage, speed</a:t>
            </a:r>
            <a:endParaRPr lang="en-US" altLang="en-US" sz="4400" b="1" dirty="0">
              <a:solidFill>
                <a:srgbClr val="000000"/>
              </a:solidFill>
              <a:latin typeface="Calibri" pitchFamily="34" charset="0"/>
            </a:endParaRPr>
          </a:p>
        </p:txBody>
      </p:sp>
      <p:pic>
        <p:nvPicPr>
          <p:cNvPr id="4" name="Picture 3" descr="C:\Users\George\Desktop\skele mumm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492" y="1809750"/>
            <a:ext cx="4673016" cy="22349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83042" y="3943350"/>
            <a:ext cx="1774845" cy="769441"/>
          </a:xfrm>
          <a:prstGeom prst="rect">
            <a:avLst/>
          </a:prstGeom>
        </p:spPr>
        <p:txBody>
          <a:bodyPr wrap="none">
            <a:spAutoFit/>
          </a:bodyPr>
          <a:lstStyle/>
          <a:p>
            <a:r>
              <a:rPr lang="en-US" sz="4400" b="1" dirty="0" smtClean="0">
                <a:solidFill>
                  <a:srgbClr val="000000"/>
                </a:solidFill>
                <a:latin typeface="Calibri" pitchFamily="34" charset="0"/>
              </a:rPr>
              <a:t>500 </a:t>
            </a:r>
            <a:r>
              <a:rPr lang="en-US" sz="4400" b="1" dirty="0" err="1" smtClean="0">
                <a:solidFill>
                  <a:srgbClr val="000000"/>
                </a:solidFill>
                <a:latin typeface="Calibri" pitchFamily="34" charset="0"/>
              </a:rPr>
              <a:t>hp</a:t>
            </a:r>
            <a:endParaRPr lang="en-US" dirty="0">
              <a:solidFill>
                <a:srgbClr val="000000"/>
              </a:solidFill>
            </a:endParaRPr>
          </a:p>
        </p:txBody>
      </p:sp>
      <p:sp>
        <p:nvSpPr>
          <p:cNvPr id="6" name="Rectangle 5"/>
          <p:cNvSpPr/>
          <p:nvPr/>
        </p:nvSpPr>
        <p:spPr>
          <a:xfrm>
            <a:off x="5029200" y="3943350"/>
            <a:ext cx="1774845" cy="769441"/>
          </a:xfrm>
          <a:prstGeom prst="rect">
            <a:avLst/>
          </a:prstGeom>
        </p:spPr>
        <p:txBody>
          <a:bodyPr wrap="none">
            <a:spAutoFit/>
          </a:bodyPr>
          <a:lstStyle/>
          <a:p>
            <a:r>
              <a:rPr lang="en-US" sz="4400" b="1" dirty="0" smtClean="0">
                <a:solidFill>
                  <a:srgbClr val="000000"/>
                </a:solidFill>
                <a:latin typeface="Calibri" pitchFamily="34" charset="0"/>
              </a:rPr>
              <a:t>510 </a:t>
            </a:r>
            <a:r>
              <a:rPr lang="en-US" sz="4400" b="1" dirty="0" err="1">
                <a:solidFill>
                  <a:srgbClr val="000000"/>
                </a:solidFill>
                <a:latin typeface="Calibri" pitchFamily="34" charset="0"/>
              </a:rPr>
              <a:t>hp</a:t>
            </a:r>
            <a:endParaRPr lang="en-US" dirty="0">
              <a:solidFill>
                <a:srgbClr val="000000"/>
              </a:solidFill>
            </a:endParaRPr>
          </a:p>
        </p:txBody>
      </p:sp>
    </p:spTree>
    <p:extLst>
      <p:ext uri="{BB962C8B-B14F-4D97-AF65-F5344CB8AC3E}">
        <p14:creationId xmlns:p14="http://schemas.microsoft.com/office/powerpoint/2010/main" val="189346776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4800" y="1459012"/>
            <a:ext cx="3911016" cy="187048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George\Desktop\GDC\pictures\playerbrain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536" y="900545"/>
            <a:ext cx="4471943" cy="39600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994267" y="-19050"/>
            <a:ext cx="5155514" cy="769441"/>
          </a:xfrm>
          <a:prstGeom prst="rect">
            <a:avLst/>
          </a:prstGeom>
        </p:spPr>
        <p:txBody>
          <a:bodyPr wrap="none">
            <a:spAutoFit/>
          </a:bodyPr>
          <a:lstStyle/>
          <a:p>
            <a:pPr algn="ctr"/>
            <a:r>
              <a:rPr lang="en-US" altLang="en-US" sz="4400" b="1" dirty="0" smtClean="0">
                <a:solidFill>
                  <a:srgbClr val="000000"/>
                </a:solidFill>
                <a:latin typeface="Calibri" pitchFamily="34" charset="0"/>
              </a:rPr>
              <a:t>Player Brain-O-Vision</a:t>
            </a:r>
            <a:endParaRPr lang="en-US" altLang="en-US" sz="4400" b="1" dirty="0">
              <a:solidFill>
                <a:srgbClr val="000000"/>
              </a:solidFill>
              <a:latin typeface="Calibri" pitchFamily="34" charset="0"/>
            </a:endParaRPr>
          </a:p>
        </p:txBody>
      </p:sp>
      <p:sp>
        <p:nvSpPr>
          <p:cNvPr id="8" name="Rectangle 7"/>
          <p:cNvSpPr/>
          <p:nvPr/>
        </p:nvSpPr>
        <p:spPr>
          <a:xfrm>
            <a:off x="6890943" y="57150"/>
            <a:ext cx="500457" cy="369332"/>
          </a:xfrm>
          <a:prstGeom prst="rect">
            <a:avLst/>
          </a:prstGeom>
        </p:spPr>
        <p:txBody>
          <a:bodyPr wrap="none">
            <a:spAutoFit/>
          </a:bodyPr>
          <a:lstStyle/>
          <a:p>
            <a:pPr algn="ctr"/>
            <a:r>
              <a:rPr lang="en-US" altLang="en-US" sz="1800" b="1" dirty="0" smtClean="0">
                <a:solidFill>
                  <a:srgbClr val="000000"/>
                </a:solidFill>
                <a:latin typeface="Calibri" pitchFamily="34" charset="0"/>
              </a:rPr>
              <a:t>TM</a:t>
            </a:r>
            <a:endParaRPr lang="en-US" altLang="en-US" sz="1800" b="1" dirty="0">
              <a:solidFill>
                <a:srgbClr val="000000"/>
              </a:solidFill>
              <a:latin typeface="Calibri" pitchFamily="34" charset="0"/>
            </a:endParaRPr>
          </a:p>
        </p:txBody>
      </p:sp>
      <p:sp>
        <p:nvSpPr>
          <p:cNvPr id="4" name="Rectangle 3"/>
          <p:cNvSpPr/>
          <p:nvPr/>
        </p:nvSpPr>
        <p:spPr>
          <a:xfrm>
            <a:off x="3904274" y="2187030"/>
            <a:ext cx="638316" cy="769441"/>
          </a:xfrm>
          <a:prstGeom prst="rect">
            <a:avLst/>
          </a:prstGeom>
        </p:spPr>
        <p:txBody>
          <a:bodyPr wrap="none">
            <a:spAutoFit/>
          </a:bodyPr>
          <a:lstStyle/>
          <a:p>
            <a:r>
              <a:rPr lang="en-US" sz="4400" b="1" dirty="0" smtClean="0">
                <a:solidFill>
                  <a:srgbClr val="000000"/>
                </a:solidFill>
                <a:latin typeface="Calibri" pitchFamily="34" charset="0"/>
              </a:rPr>
              <a:t>-&gt;</a:t>
            </a:r>
            <a:endParaRPr lang="en-US" dirty="0">
              <a:solidFill>
                <a:srgbClr val="000000"/>
              </a:solidFill>
            </a:endParaRPr>
          </a:p>
        </p:txBody>
      </p:sp>
      <p:pic>
        <p:nvPicPr>
          <p:cNvPr id="25602" name="Picture 2" descr="C:\Users\George\Desktop\GDC\pictures\skelemumm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418003"/>
            <a:ext cx="1828667" cy="19157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042" y="3410953"/>
            <a:ext cx="1774845" cy="769441"/>
          </a:xfrm>
          <a:prstGeom prst="rect">
            <a:avLst/>
          </a:prstGeom>
        </p:spPr>
        <p:txBody>
          <a:bodyPr wrap="none">
            <a:spAutoFit/>
          </a:bodyPr>
          <a:lstStyle/>
          <a:p>
            <a:r>
              <a:rPr lang="en-US" sz="4400" b="1" dirty="0" smtClean="0">
                <a:solidFill>
                  <a:srgbClr val="000000"/>
                </a:solidFill>
                <a:latin typeface="Calibri" pitchFamily="34" charset="0"/>
              </a:rPr>
              <a:t>500 </a:t>
            </a:r>
            <a:r>
              <a:rPr lang="en-US" sz="4400" b="1" dirty="0" err="1" smtClean="0">
                <a:solidFill>
                  <a:srgbClr val="000000"/>
                </a:solidFill>
                <a:latin typeface="Calibri" pitchFamily="34" charset="0"/>
              </a:rPr>
              <a:t>hp</a:t>
            </a:r>
            <a:endParaRPr lang="en-US" dirty="0">
              <a:solidFill>
                <a:srgbClr val="000000"/>
              </a:solidFill>
            </a:endParaRPr>
          </a:p>
        </p:txBody>
      </p:sp>
      <p:sp>
        <p:nvSpPr>
          <p:cNvPr id="3" name="Rectangle 2"/>
          <p:cNvSpPr/>
          <p:nvPr/>
        </p:nvSpPr>
        <p:spPr>
          <a:xfrm>
            <a:off x="2057400" y="3409950"/>
            <a:ext cx="1774845" cy="769441"/>
          </a:xfrm>
          <a:prstGeom prst="rect">
            <a:avLst/>
          </a:prstGeom>
        </p:spPr>
        <p:txBody>
          <a:bodyPr wrap="none">
            <a:spAutoFit/>
          </a:bodyPr>
          <a:lstStyle/>
          <a:p>
            <a:r>
              <a:rPr lang="en-US" sz="4400" b="1" dirty="0" smtClean="0">
                <a:solidFill>
                  <a:srgbClr val="000000"/>
                </a:solidFill>
                <a:latin typeface="Calibri" pitchFamily="34" charset="0"/>
              </a:rPr>
              <a:t>510 </a:t>
            </a:r>
            <a:r>
              <a:rPr lang="en-US" sz="4400" b="1" dirty="0" err="1">
                <a:solidFill>
                  <a:srgbClr val="000000"/>
                </a:solidFill>
                <a:latin typeface="Calibri" pitchFamily="34" charset="0"/>
              </a:rPr>
              <a:t>hp</a:t>
            </a:r>
            <a:endParaRPr lang="en-US" dirty="0">
              <a:solidFill>
                <a:srgbClr val="000000"/>
              </a:solidFill>
            </a:endParaRPr>
          </a:p>
        </p:txBody>
      </p:sp>
      <p:sp>
        <p:nvSpPr>
          <p:cNvPr id="5" name="Rectangle 4"/>
          <p:cNvSpPr/>
          <p:nvPr/>
        </p:nvSpPr>
        <p:spPr>
          <a:xfrm>
            <a:off x="5791200" y="3181350"/>
            <a:ext cx="2055371" cy="769441"/>
          </a:xfrm>
          <a:prstGeom prst="rect">
            <a:avLst/>
          </a:prstGeom>
        </p:spPr>
        <p:txBody>
          <a:bodyPr wrap="none">
            <a:spAutoFit/>
          </a:bodyPr>
          <a:lstStyle/>
          <a:p>
            <a:r>
              <a:rPr lang="en-US" sz="4400" b="1" dirty="0" smtClean="0">
                <a:solidFill>
                  <a:srgbClr val="000000"/>
                </a:solidFill>
                <a:latin typeface="Calibri" pitchFamily="34" charset="0"/>
              </a:rPr>
              <a:t>~500 </a:t>
            </a:r>
            <a:r>
              <a:rPr lang="en-US" sz="4400" b="1" dirty="0" err="1">
                <a:solidFill>
                  <a:srgbClr val="000000"/>
                </a:solidFill>
                <a:latin typeface="Calibri" pitchFamily="34" charset="0"/>
              </a:rPr>
              <a:t>hp</a:t>
            </a:r>
            <a:endParaRPr lang="en-US" dirty="0">
              <a:solidFill>
                <a:srgbClr val="000000"/>
              </a:solidFill>
            </a:endParaRPr>
          </a:p>
        </p:txBody>
      </p:sp>
    </p:spTree>
    <p:extLst>
      <p:ext uri="{BB962C8B-B14F-4D97-AF65-F5344CB8AC3E}">
        <p14:creationId xmlns:p14="http://schemas.microsoft.com/office/powerpoint/2010/main" val="88377225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2346430" y="1809750"/>
            <a:ext cx="4337086" cy="1692771"/>
          </a:xfrm>
          <a:prstGeom prst="rect">
            <a:avLst/>
          </a:prstGeom>
        </p:spPr>
        <p:txBody>
          <a:bodyPr wrap="none">
            <a:spAutoFit/>
          </a:bodyPr>
          <a:lstStyle/>
          <a:p>
            <a:pPr algn="ctr"/>
            <a:r>
              <a:rPr lang="en-US" altLang="en-US" sz="4400" b="1" dirty="0" smtClean="0">
                <a:solidFill>
                  <a:srgbClr val="000000"/>
                </a:solidFill>
                <a:latin typeface="Calibri" pitchFamily="34" charset="0"/>
              </a:rPr>
              <a:t>That’s it for</a:t>
            </a:r>
          </a:p>
          <a:p>
            <a:pPr algn="ctr"/>
            <a:r>
              <a:rPr lang="en-US" altLang="en-US" sz="6000" b="1" dirty="0" smtClean="0">
                <a:solidFill>
                  <a:srgbClr val="000000"/>
                </a:solidFill>
                <a:latin typeface="Calibri" pitchFamily="34" charset="0"/>
              </a:rPr>
              <a:t>DON’T DO’s</a:t>
            </a:r>
            <a:r>
              <a:rPr lang="en-US" altLang="en-US" sz="4400" b="1" dirty="0" smtClean="0">
                <a:solidFill>
                  <a:srgbClr val="000000"/>
                </a:solidFill>
                <a:latin typeface="Calibri" pitchFamily="34" charset="0"/>
              </a:rPr>
              <a:t>…</a:t>
            </a:r>
            <a:endParaRPr lang="en-US" altLang="en-US" sz="4400" b="1" dirty="0">
              <a:solidFill>
                <a:srgbClr val="000000"/>
              </a:solidFill>
              <a:latin typeface="Calibri" pitchFamily="34" charset="0"/>
            </a:endParaRPr>
          </a:p>
        </p:txBody>
      </p:sp>
    </p:spTree>
    <p:extLst>
      <p:ext uri="{BB962C8B-B14F-4D97-AF65-F5344CB8AC3E}">
        <p14:creationId xmlns:p14="http://schemas.microsoft.com/office/powerpoint/2010/main" val="32965232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2231525" y="1809750"/>
            <a:ext cx="4681090" cy="1692771"/>
          </a:xfrm>
          <a:prstGeom prst="rect">
            <a:avLst/>
          </a:prstGeom>
        </p:spPr>
        <p:txBody>
          <a:bodyPr wrap="none">
            <a:spAutoFit/>
          </a:bodyPr>
          <a:lstStyle/>
          <a:p>
            <a:pPr algn="ctr"/>
            <a:r>
              <a:rPr lang="en-US" altLang="en-US" sz="4400" b="1" dirty="0" smtClean="0">
                <a:solidFill>
                  <a:srgbClr val="000000"/>
                </a:solidFill>
                <a:latin typeface="Calibri" pitchFamily="34" charset="0"/>
              </a:rPr>
              <a:t>Now time for some</a:t>
            </a:r>
          </a:p>
          <a:p>
            <a:pPr algn="ctr"/>
            <a:r>
              <a:rPr lang="en-US" altLang="en-US" sz="6000" b="1" dirty="0" smtClean="0">
                <a:solidFill>
                  <a:srgbClr val="000000"/>
                </a:solidFill>
                <a:latin typeface="Calibri" pitchFamily="34" charset="0"/>
              </a:rPr>
              <a:t>DO DO’s</a:t>
            </a:r>
            <a:endParaRPr lang="en-US" altLang="en-US" sz="6000" b="1" dirty="0">
              <a:solidFill>
                <a:srgbClr val="000000"/>
              </a:solidFill>
              <a:latin typeface="Calibri" pitchFamily="34" charset="0"/>
            </a:endParaRPr>
          </a:p>
        </p:txBody>
      </p:sp>
    </p:spTree>
    <p:extLst>
      <p:ext uri="{BB962C8B-B14F-4D97-AF65-F5344CB8AC3E}">
        <p14:creationId xmlns:p14="http://schemas.microsoft.com/office/powerpoint/2010/main" val="129080252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4" name="Picture 3" descr="C:\Users\George\Desktop\GDC\pictures\mario enemies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26309" y="1352550"/>
            <a:ext cx="4891531" cy="1938992"/>
          </a:xfrm>
          <a:prstGeom prst="rect">
            <a:avLst/>
          </a:prstGeom>
        </p:spPr>
        <p:txBody>
          <a:bodyPr wrap="none">
            <a:spAutoFit/>
          </a:bodyPr>
          <a:lstStyle/>
          <a:p>
            <a:pPr algn="ctr"/>
            <a:r>
              <a:rPr lang="en-US" altLang="en-US" sz="6000" b="1" dirty="0" smtClean="0">
                <a:solidFill>
                  <a:srgbClr val="000000"/>
                </a:solidFill>
                <a:latin typeface="Calibri" pitchFamily="34" charset="0"/>
              </a:rPr>
              <a:t>Attributes of </a:t>
            </a:r>
          </a:p>
          <a:p>
            <a:pPr algn="ctr"/>
            <a:r>
              <a:rPr lang="en-US" altLang="en-US" sz="6000" b="1" dirty="0" smtClean="0">
                <a:solidFill>
                  <a:srgbClr val="000000"/>
                </a:solidFill>
                <a:latin typeface="Calibri" pitchFamily="34" charset="0"/>
              </a:rPr>
              <a:t>Differentiation</a:t>
            </a:r>
            <a:endParaRPr lang="en-US" altLang="en-US" sz="6000" b="1" dirty="0">
              <a:solidFill>
                <a:srgbClr val="000000"/>
              </a:solidFill>
              <a:latin typeface="Calibri" pitchFamily="34" charset="0"/>
            </a:endParaRPr>
          </a:p>
        </p:txBody>
      </p:sp>
    </p:spTree>
    <p:extLst>
      <p:ext uri="{BB962C8B-B14F-4D97-AF65-F5344CB8AC3E}">
        <p14:creationId xmlns:p14="http://schemas.microsoft.com/office/powerpoint/2010/main" val="247577910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4" name="Picture 2" descr="C:\Users\George\Desktop\GDC\pictures\movem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0"/>
            <a:ext cx="77152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92404" y="1809750"/>
            <a:ext cx="3159456" cy="1446550"/>
          </a:xfrm>
          <a:prstGeom prst="rect">
            <a:avLst/>
          </a:prstGeom>
        </p:spPr>
        <p:txBody>
          <a:bodyPr wrap="none">
            <a:spAutoFit/>
          </a:bodyPr>
          <a:lstStyle/>
          <a:p>
            <a:pPr algn="ctr"/>
            <a:r>
              <a:rPr lang="en-US" altLang="en-US" sz="4400" b="1" dirty="0" smtClean="0">
                <a:solidFill>
                  <a:srgbClr val="000000"/>
                </a:solidFill>
                <a:latin typeface="Calibri" pitchFamily="34" charset="0"/>
              </a:rPr>
              <a:t>Attribute #1:</a:t>
            </a:r>
          </a:p>
          <a:p>
            <a:pPr algn="ctr"/>
            <a:r>
              <a:rPr lang="en-US" altLang="en-US" sz="4400" b="1" dirty="0" smtClean="0">
                <a:solidFill>
                  <a:srgbClr val="000000"/>
                </a:solidFill>
                <a:latin typeface="Calibri" pitchFamily="34" charset="0"/>
              </a:rPr>
              <a:t>Movement</a:t>
            </a:r>
          </a:p>
        </p:txBody>
      </p:sp>
    </p:spTree>
    <p:extLst>
      <p:ext uri="{BB962C8B-B14F-4D97-AF65-F5344CB8AC3E}">
        <p14:creationId xmlns:p14="http://schemas.microsoft.com/office/powerpoint/2010/main" val="380498822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23554" name="Picture 2" descr="C:\Users\George\Desktop\GDC\pictures\movement patter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0"/>
            <a:ext cx="77152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89769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7170" name="Picture 2" descr="C:\Users\George\Desktop\GDC\pictures\playerbrain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536" y="900545"/>
            <a:ext cx="4471943" cy="39600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994267" y="-19050"/>
            <a:ext cx="5155514" cy="769441"/>
          </a:xfrm>
          <a:prstGeom prst="rect">
            <a:avLst/>
          </a:prstGeom>
        </p:spPr>
        <p:txBody>
          <a:bodyPr wrap="none">
            <a:spAutoFit/>
          </a:bodyPr>
          <a:lstStyle/>
          <a:p>
            <a:pPr algn="ctr"/>
            <a:r>
              <a:rPr lang="en-US" altLang="en-US" sz="4400" b="1" dirty="0" smtClean="0">
                <a:solidFill>
                  <a:srgbClr val="000000"/>
                </a:solidFill>
                <a:latin typeface="Calibri" pitchFamily="34" charset="0"/>
              </a:rPr>
              <a:t>Player Brain-O-Vision</a:t>
            </a:r>
            <a:endParaRPr lang="en-US" altLang="en-US" sz="4400" b="1" dirty="0">
              <a:solidFill>
                <a:srgbClr val="000000"/>
              </a:solidFill>
              <a:latin typeface="Calibri" pitchFamily="34" charset="0"/>
            </a:endParaRPr>
          </a:p>
        </p:txBody>
      </p:sp>
      <p:sp>
        <p:nvSpPr>
          <p:cNvPr id="8" name="Rectangle 7"/>
          <p:cNvSpPr/>
          <p:nvPr/>
        </p:nvSpPr>
        <p:spPr>
          <a:xfrm>
            <a:off x="6890943" y="57150"/>
            <a:ext cx="500457" cy="369332"/>
          </a:xfrm>
          <a:prstGeom prst="rect">
            <a:avLst/>
          </a:prstGeom>
        </p:spPr>
        <p:txBody>
          <a:bodyPr wrap="none">
            <a:spAutoFit/>
          </a:bodyPr>
          <a:lstStyle/>
          <a:p>
            <a:pPr algn="ctr"/>
            <a:r>
              <a:rPr lang="en-US" altLang="en-US" sz="1800" b="1" dirty="0" smtClean="0">
                <a:solidFill>
                  <a:srgbClr val="000000"/>
                </a:solidFill>
                <a:latin typeface="Calibri" pitchFamily="34" charset="0"/>
              </a:rPr>
              <a:t>TM</a:t>
            </a:r>
            <a:endParaRPr lang="en-US" altLang="en-US" sz="1800" b="1" dirty="0">
              <a:solidFill>
                <a:srgbClr val="000000"/>
              </a:solidFill>
              <a:latin typeface="Calibri" pitchFamily="34" charset="0"/>
            </a:endParaRPr>
          </a:p>
        </p:txBody>
      </p:sp>
      <p:sp>
        <p:nvSpPr>
          <p:cNvPr id="4" name="Rectangle 3"/>
          <p:cNvSpPr/>
          <p:nvPr/>
        </p:nvSpPr>
        <p:spPr>
          <a:xfrm>
            <a:off x="3904274" y="2187030"/>
            <a:ext cx="638316" cy="769441"/>
          </a:xfrm>
          <a:prstGeom prst="rect">
            <a:avLst/>
          </a:prstGeom>
        </p:spPr>
        <p:txBody>
          <a:bodyPr wrap="none">
            <a:spAutoFit/>
          </a:bodyPr>
          <a:lstStyle/>
          <a:p>
            <a:r>
              <a:rPr lang="en-US" sz="4400" b="1" dirty="0" smtClean="0">
                <a:solidFill>
                  <a:srgbClr val="000000"/>
                </a:solidFill>
                <a:latin typeface="Calibri" pitchFamily="34" charset="0"/>
              </a:rPr>
              <a:t>-&gt;</a:t>
            </a:r>
            <a:endParaRPr lang="en-US" dirty="0">
              <a:solidFill>
                <a:srgbClr val="000000"/>
              </a:solidFill>
            </a:endParaRPr>
          </a:p>
        </p:txBody>
      </p:sp>
      <p:pic>
        <p:nvPicPr>
          <p:cNvPr id="50178" name="Picture 2" descr="C:\Users\George\Desktop\GDC\pictures\movement patterns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750391"/>
            <a:ext cx="5762625" cy="3841750"/>
          </a:xfrm>
          <a:prstGeom prst="rect">
            <a:avLst/>
          </a:prstGeom>
          <a:noFill/>
          <a:extLst>
            <a:ext uri="{909E8E84-426E-40DD-AFC4-6F175D3DCCD1}">
              <a14:hiddenFill xmlns:a14="http://schemas.microsoft.com/office/drawing/2010/main">
                <a:solidFill>
                  <a:srgbClr val="FFFFFF"/>
                </a:solidFill>
              </a14:hiddenFill>
            </a:ext>
          </a:extLst>
        </p:spPr>
      </p:pic>
      <p:pic>
        <p:nvPicPr>
          <p:cNvPr id="50179" name="Picture 3" descr="C:\Users\George\Desktop\GDC\pictures\movement patterns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384" y="2118649"/>
            <a:ext cx="3530245" cy="906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31333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2057053" y="133350"/>
            <a:ext cx="5030160" cy="769441"/>
          </a:xfrm>
          <a:prstGeom prst="rect">
            <a:avLst/>
          </a:prstGeom>
        </p:spPr>
        <p:txBody>
          <a:bodyPr wrap="none">
            <a:spAutoFit/>
          </a:bodyPr>
          <a:lstStyle/>
          <a:p>
            <a:pPr algn="ctr"/>
            <a:r>
              <a:rPr lang="en-US" altLang="en-US" sz="4400" b="1" dirty="0">
                <a:solidFill>
                  <a:srgbClr val="000000"/>
                </a:solidFill>
                <a:latin typeface="Calibri" pitchFamily="34" charset="0"/>
              </a:rPr>
              <a:t>Attribute </a:t>
            </a:r>
            <a:r>
              <a:rPr lang="en-US" altLang="en-US" sz="4400" b="1" dirty="0" smtClean="0">
                <a:solidFill>
                  <a:srgbClr val="000000"/>
                </a:solidFill>
                <a:latin typeface="Calibri" pitchFamily="34" charset="0"/>
              </a:rPr>
              <a:t>#2: Priority</a:t>
            </a:r>
          </a:p>
        </p:txBody>
      </p:sp>
      <p:pic>
        <p:nvPicPr>
          <p:cNvPr id="27650" name="Picture 2" descr="C:\Users\George\Desktop\GDC\pictures\priorit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864332"/>
            <a:ext cx="6751001" cy="5349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18354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3012265" y="209550"/>
            <a:ext cx="3119765" cy="769441"/>
          </a:xfrm>
          <a:prstGeom prst="rect">
            <a:avLst/>
          </a:prstGeom>
        </p:spPr>
        <p:txBody>
          <a:bodyPr wrap="none">
            <a:spAutoFit/>
          </a:bodyPr>
          <a:lstStyle/>
          <a:p>
            <a:pPr algn="ctr"/>
            <a:r>
              <a:rPr lang="en-US" altLang="en-US" sz="4400" b="1" dirty="0" smtClean="0">
                <a:solidFill>
                  <a:srgbClr val="000000"/>
                </a:solidFill>
                <a:latin typeface="Calibri" pitchFamily="34" charset="0"/>
              </a:rPr>
              <a:t>High Priority</a:t>
            </a:r>
          </a:p>
        </p:txBody>
      </p:sp>
      <p:pic>
        <p:nvPicPr>
          <p:cNvPr id="16388" name="Picture 4" descr="C:\Users\George\Desktop\GDC\pictures\uf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800225"/>
            <a:ext cx="2371725" cy="237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7022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 y="1581150"/>
            <a:ext cx="8915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4800" b="1" dirty="0" smtClean="0">
                <a:solidFill>
                  <a:srgbClr val="FFFFFF"/>
                </a:solidFill>
                <a:latin typeface="Rockwell Extra Bold" panose="02060903040505020403" pitchFamily="18" charset="0"/>
              </a:rPr>
              <a:t>How do you make your </a:t>
            </a:r>
            <a:r>
              <a:rPr lang="en-US" sz="4800" b="1" dirty="0" smtClean="0">
                <a:latin typeface="Rockwell Extra Bold" panose="02060903040505020403" pitchFamily="18" charset="0"/>
              </a:rPr>
              <a:t>games</a:t>
            </a:r>
            <a:r>
              <a:rPr lang="en-US" sz="4800" b="1" dirty="0" smtClean="0">
                <a:solidFill>
                  <a:srgbClr val="FFFFFF"/>
                </a:solidFill>
                <a:latin typeface="Rockwell Extra Bold" panose="02060903040505020403" pitchFamily="18" charset="0"/>
              </a:rPr>
              <a:t> work?</a:t>
            </a:r>
            <a:endParaRPr kumimoji="0" lang="en-US" altLang="en-US" sz="4800" b="1" dirty="0" smtClean="0">
              <a:solidFill>
                <a:srgbClr val="FFFFFF"/>
              </a:solidFill>
              <a:latin typeface="Rockwell Extra Bold" panose="02060903040505020403" pitchFamily="18" charset="0"/>
              <a:ea typeface="+mn-ea"/>
            </a:endParaRPr>
          </a:p>
        </p:txBody>
      </p:sp>
      <p:sp>
        <p:nvSpPr>
          <p:cNvPr id="3" name="Rectangle 2"/>
          <p:cNvSpPr>
            <a:spLocks noChangeArrowheads="1"/>
          </p:cNvSpPr>
          <p:nvPr/>
        </p:nvSpPr>
        <p:spPr bwMode="auto">
          <a:xfrm>
            <a:off x="152400" y="1583115"/>
            <a:ext cx="457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sz="4800" b="1" dirty="0" smtClean="0">
              <a:solidFill>
                <a:srgbClr val="FFFFFF"/>
              </a:solidFill>
              <a:latin typeface="Rockwell Extra Bold" panose="02060903040505020403" pitchFamily="18" charset="0"/>
            </a:endParaRPr>
          </a:p>
          <a:p>
            <a:pPr algn="r" eaLnBrk="1" hangingPunct="1"/>
            <a:r>
              <a:rPr lang="en-US" sz="4800" b="1" dirty="0" smtClean="0">
                <a:solidFill>
                  <a:srgbClr val="FFFFFF"/>
                </a:solidFill>
                <a:latin typeface="Rockwell Extra Bold" panose="02060903040505020403" pitchFamily="18" charset="0"/>
              </a:rPr>
              <a:t>teams</a:t>
            </a:r>
            <a:endParaRPr kumimoji="0" lang="en-US" altLang="en-US" sz="4800" b="1" dirty="0" smtClean="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167180430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22530" name="Picture 2" descr="C:\Users\George\Desktop\grun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0"/>
            <a:ext cx="77152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42797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23554" name="Picture 2" descr="C:\Users\George\Desktop\grun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0"/>
            <a:ext cx="771525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Users\George\Desktop\heal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784419"/>
            <a:ext cx="1574661" cy="157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05389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23554" name="Picture 2" descr="C:\Users\George\Desktop\grun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0"/>
            <a:ext cx="771525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Users\George\Desktop\heal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784419"/>
            <a:ext cx="1574661" cy="1574661"/>
          </a:xfrm>
          <a:prstGeom prst="rect">
            <a:avLst/>
          </a:prstGeom>
          <a:noFill/>
          <a:extLst>
            <a:ext uri="{909E8E84-426E-40DD-AFC4-6F175D3DCCD1}">
              <a14:hiddenFill xmlns:a14="http://schemas.microsoft.com/office/drawing/2010/main">
                <a:solidFill>
                  <a:srgbClr val="FFFFFF"/>
                </a:solidFill>
              </a14:hiddenFill>
            </a:ext>
          </a:extLst>
        </p:spPr>
      </p:pic>
      <p:pic>
        <p:nvPicPr>
          <p:cNvPr id="51202" name="Picture 2" descr="C:\Users\George\Desktop\GDC\pictures\priority on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3351" y="3001356"/>
            <a:ext cx="560757" cy="715448"/>
          </a:xfrm>
          <a:prstGeom prst="rect">
            <a:avLst/>
          </a:prstGeom>
          <a:noFill/>
          <a:extLst>
            <a:ext uri="{909E8E84-426E-40DD-AFC4-6F175D3DCCD1}">
              <a14:hiddenFill xmlns:a14="http://schemas.microsoft.com/office/drawing/2010/main">
                <a:solidFill>
                  <a:srgbClr val="FFFFFF"/>
                </a:solidFill>
              </a14:hiddenFill>
            </a:ext>
          </a:extLst>
        </p:spPr>
      </p:pic>
      <p:pic>
        <p:nvPicPr>
          <p:cNvPr id="51203" name="Picture 3" descr="C:\Users\George\Desktop\GDC\pictures\priority tw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7970" y="2906147"/>
            <a:ext cx="541421" cy="715448"/>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C:\Users\George\Desktop\GDC\pictures\priority tw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2148" y="1839347"/>
            <a:ext cx="541421" cy="715448"/>
          </a:xfrm>
          <a:prstGeom prst="rect">
            <a:avLst/>
          </a:prstGeom>
          <a:noFill/>
          <a:extLst>
            <a:ext uri="{909E8E84-426E-40DD-AFC4-6F175D3DCCD1}">
              <a14:hiddenFill xmlns:a14="http://schemas.microsoft.com/office/drawing/2010/main">
                <a:solidFill>
                  <a:srgbClr val="FFFFFF"/>
                </a:solidFill>
              </a14:hiddenFill>
            </a:ext>
          </a:extLst>
        </p:spPr>
      </p:pic>
      <p:pic>
        <p:nvPicPr>
          <p:cNvPr id="51205" name="Picture 5" descr="C:\Users\George\Desktop\GDC\pictures\priority tw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4127" y="4125347"/>
            <a:ext cx="541421" cy="71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27230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22530" name="Picture 2" descr="C:\Users\George\Desktop\grun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77152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99322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24578" name="Picture 2" descr="C:\Users\George\Desktop\grun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771525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Users\George\Desktop\arch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9225" y="1885950"/>
            <a:ext cx="1717812" cy="157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43101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24578" name="Picture 2" descr="C:\Users\George\Desktop\grun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771525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Users\George\Desktop\arch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9225" y="1885950"/>
            <a:ext cx="1717812" cy="15746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orge\Desktop\GDC\pictures\priority on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6176" y="3001356"/>
            <a:ext cx="560757" cy="7154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orge\Desktop\GDC\pictures\priority tw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0795" y="2906147"/>
            <a:ext cx="541421" cy="7154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George\Desktop\GDC\pictures\priority tw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4973" y="1839347"/>
            <a:ext cx="541421" cy="7154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George\Desktop\GDC\pictures\priority tw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6952" y="4125347"/>
            <a:ext cx="541421" cy="71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03080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23554" name="Picture 2" descr="C:\Users\George\Desktop\grun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0"/>
            <a:ext cx="771525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Users\George\Desktop\heal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784419"/>
            <a:ext cx="1574661" cy="1574661"/>
          </a:xfrm>
          <a:prstGeom prst="rect">
            <a:avLst/>
          </a:prstGeom>
          <a:noFill/>
          <a:extLst>
            <a:ext uri="{909E8E84-426E-40DD-AFC4-6F175D3DCCD1}">
              <a14:hiddenFill xmlns:a14="http://schemas.microsoft.com/office/drawing/2010/main">
                <a:solidFill>
                  <a:srgbClr val="FFFFFF"/>
                </a:solidFill>
              </a14:hiddenFill>
            </a:ext>
          </a:extLst>
        </p:spPr>
      </p:pic>
      <p:pic>
        <p:nvPicPr>
          <p:cNvPr id="51202" name="Picture 2" descr="C:\Users\George\Desktop\GDC\pictures\priority on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3351" y="3001356"/>
            <a:ext cx="560757" cy="715448"/>
          </a:xfrm>
          <a:prstGeom prst="rect">
            <a:avLst/>
          </a:prstGeom>
          <a:noFill/>
          <a:extLst>
            <a:ext uri="{909E8E84-426E-40DD-AFC4-6F175D3DCCD1}">
              <a14:hiddenFill xmlns:a14="http://schemas.microsoft.com/office/drawing/2010/main">
                <a:solidFill>
                  <a:srgbClr val="FFFFFF"/>
                </a:solidFill>
              </a14:hiddenFill>
            </a:ext>
          </a:extLst>
        </p:spPr>
      </p:pic>
      <p:pic>
        <p:nvPicPr>
          <p:cNvPr id="51203" name="Picture 3" descr="C:\Users\George\Desktop\GDC\pictures\priority tw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7970" y="2906147"/>
            <a:ext cx="541421" cy="715448"/>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C:\Users\George\Desktop\GDC\pictures\priority tw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2148" y="1839347"/>
            <a:ext cx="541421" cy="715448"/>
          </a:xfrm>
          <a:prstGeom prst="rect">
            <a:avLst/>
          </a:prstGeom>
          <a:noFill/>
          <a:extLst>
            <a:ext uri="{909E8E84-426E-40DD-AFC4-6F175D3DCCD1}">
              <a14:hiddenFill xmlns:a14="http://schemas.microsoft.com/office/drawing/2010/main">
                <a:solidFill>
                  <a:srgbClr val="FFFFFF"/>
                </a:solidFill>
              </a14:hiddenFill>
            </a:ext>
          </a:extLst>
        </p:spPr>
      </p:pic>
      <p:pic>
        <p:nvPicPr>
          <p:cNvPr id="51205" name="Picture 5" descr="C:\Users\George\Desktop\GDC\pictures\priority tw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4127" y="4125347"/>
            <a:ext cx="541421" cy="71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70685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24578" name="Picture 2" descr="C:\Users\George\Desktop\grun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771525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Users\George\Desktop\arch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9225" y="1885950"/>
            <a:ext cx="1717812" cy="15746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orge\Desktop\GDC\pictures\priority on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6176" y="3001356"/>
            <a:ext cx="560757" cy="7154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orge\Desktop\GDC\pictures\priority tw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0795" y="2906147"/>
            <a:ext cx="541421" cy="7154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George\Desktop\GDC\pictures\priority tw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4973" y="1839347"/>
            <a:ext cx="541421" cy="7154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George\Desktop\GDC\pictures\priority tw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6952" y="4125347"/>
            <a:ext cx="541421" cy="71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18371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25605" name="Picture 5" descr="C:\Users\George\Desktop\arch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1" y="1657350"/>
            <a:ext cx="1600048" cy="1466711"/>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C:\Users\George\Desktop\heal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657349"/>
            <a:ext cx="1466711" cy="14667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79103" y="2187030"/>
            <a:ext cx="465192" cy="769441"/>
          </a:xfrm>
          <a:prstGeom prst="rect">
            <a:avLst/>
          </a:prstGeom>
        </p:spPr>
        <p:txBody>
          <a:bodyPr wrap="none">
            <a:spAutoFit/>
          </a:bodyPr>
          <a:lstStyle/>
          <a:p>
            <a:r>
              <a:rPr lang="en-US" sz="4400" b="1" dirty="0">
                <a:solidFill>
                  <a:srgbClr val="000000"/>
                </a:solidFill>
                <a:latin typeface="Calibri" pitchFamily="34" charset="0"/>
              </a:rPr>
              <a:t>=</a:t>
            </a:r>
            <a:endParaRPr lang="en-US" dirty="0">
              <a:solidFill>
                <a:srgbClr val="000000"/>
              </a:solidFill>
            </a:endParaRPr>
          </a:p>
        </p:txBody>
      </p:sp>
      <p:pic>
        <p:nvPicPr>
          <p:cNvPr id="10242" name="Picture 2" descr="C:\Users\George\Desktop\GDC\pictures\playerbrain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7846" y="0"/>
            <a:ext cx="580830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orge\Desktop\GDC\pictures\priority on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766336"/>
            <a:ext cx="560757" cy="7154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orge\Desktop\GDC\pictures\priority on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646" y="2730102"/>
            <a:ext cx="560757" cy="715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89838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25605" name="Picture 5" descr="C:\Users\George\Desktop\arch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1" y="1657350"/>
            <a:ext cx="1600048" cy="1466711"/>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C:\Users\George\Desktop\heal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657349"/>
            <a:ext cx="1466711" cy="14667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145679" y="209550"/>
            <a:ext cx="4852932" cy="769441"/>
          </a:xfrm>
          <a:prstGeom prst="rect">
            <a:avLst/>
          </a:prstGeom>
        </p:spPr>
        <p:txBody>
          <a:bodyPr wrap="none">
            <a:spAutoFit/>
          </a:bodyPr>
          <a:lstStyle/>
          <a:p>
            <a:pPr algn="ctr"/>
            <a:r>
              <a:rPr lang="en-US" altLang="en-US" sz="4400" b="1" dirty="0" smtClean="0">
                <a:solidFill>
                  <a:srgbClr val="000000"/>
                </a:solidFill>
                <a:latin typeface="Calibri" pitchFamily="34" charset="0"/>
              </a:rPr>
              <a:t>“Deal with me first”</a:t>
            </a:r>
          </a:p>
        </p:txBody>
      </p:sp>
    </p:spTree>
    <p:extLst>
      <p:ext uri="{BB962C8B-B14F-4D97-AF65-F5344CB8AC3E}">
        <p14:creationId xmlns:p14="http://schemas.microsoft.com/office/powerpoint/2010/main" val="11753728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DC16_ppt_back_16-9_1.jpg"/>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90000"/>
          <a:stretch/>
        </p:blipFill>
        <p:spPr>
          <a:xfrm>
            <a:off x="0" y="4621881"/>
            <a:ext cx="9141291" cy="514350"/>
          </a:xfrm>
          <a:prstGeom prst="rect">
            <a:avLst/>
          </a:prstGeom>
        </p:spPr>
      </p:pic>
      <p:sp>
        <p:nvSpPr>
          <p:cNvPr id="4099" name="Rectangle 7"/>
          <p:cNvSpPr>
            <a:spLocks noChangeArrowheads="1"/>
          </p:cNvSpPr>
          <p:nvPr/>
        </p:nvSpPr>
        <p:spPr bwMode="auto">
          <a:xfrm>
            <a:off x="9525" y="2268373"/>
            <a:ext cx="2667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80000"/>
              </a:lnSpc>
              <a:spcBef>
                <a:spcPct val="20000"/>
              </a:spcBef>
            </a:pPr>
            <a:r>
              <a:rPr kumimoji="0" lang="en-US" altLang="en-US" sz="1900" b="1" dirty="0" smtClean="0">
                <a:solidFill>
                  <a:srgbClr val="FFFFFF"/>
                </a:solidFill>
                <a:ea typeface="+mn-ea"/>
              </a:rPr>
              <a:t>Richard Rouse III</a:t>
            </a:r>
          </a:p>
          <a:p>
            <a:pPr algn="r">
              <a:lnSpc>
                <a:spcPct val="80000"/>
              </a:lnSpc>
              <a:spcBef>
                <a:spcPct val="20000"/>
              </a:spcBef>
            </a:pPr>
            <a:r>
              <a:rPr kumimoji="0" lang="en-US" altLang="en-US" sz="1000" b="1" dirty="0" smtClean="0">
                <a:solidFill>
                  <a:srgbClr val="FFFFFF"/>
                </a:solidFill>
                <a:ea typeface="+mn-ea"/>
              </a:rPr>
              <a:t>   </a:t>
            </a:r>
          </a:p>
          <a:p>
            <a:pPr algn="r">
              <a:lnSpc>
                <a:spcPct val="80000"/>
              </a:lnSpc>
              <a:spcBef>
                <a:spcPct val="20000"/>
              </a:spcBef>
            </a:pPr>
            <a:endParaRPr kumimoji="0" lang="en-US" altLang="en-US" sz="1900" b="1" dirty="0" smtClean="0">
              <a:solidFill>
                <a:srgbClr val="FFFFFF"/>
              </a:solidFill>
              <a:ea typeface="+mn-ea"/>
            </a:endParaRPr>
          </a:p>
          <a:p>
            <a:pPr algn="r">
              <a:lnSpc>
                <a:spcPct val="80000"/>
              </a:lnSpc>
              <a:spcBef>
                <a:spcPct val="20000"/>
              </a:spcBef>
            </a:pPr>
            <a:r>
              <a:rPr kumimoji="0" lang="en-US" altLang="en-US" sz="1900" b="1" dirty="0" smtClean="0">
                <a:solidFill>
                  <a:srgbClr val="FFFFFF"/>
                </a:solidFill>
                <a:ea typeface="+mn-ea"/>
              </a:rPr>
              <a:t>Liz England</a:t>
            </a:r>
          </a:p>
          <a:p>
            <a:pPr algn="r">
              <a:lnSpc>
                <a:spcPct val="80000"/>
              </a:lnSpc>
              <a:spcBef>
                <a:spcPct val="20000"/>
              </a:spcBef>
            </a:pPr>
            <a:r>
              <a:rPr kumimoji="0" lang="en-US" altLang="en-US" sz="1900" b="1" dirty="0" smtClean="0">
                <a:solidFill>
                  <a:srgbClr val="FFFFFF"/>
                </a:solidFill>
                <a:ea typeface="+mn-ea"/>
              </a:rPr>
              <a:t>George Fan</a:t>
            </a:r>
          </a:p>
          <a:p>
            <a:pPr algn="r">
              <a:lnSpc>
                <a:spcPct val="80000"/>
              </a:lnSpc>
              <a:spcBef>
                <a:spcPct val="20000"/>
              </a:spcBef>
            </a:pPr>
            <a:r>
              <a:rPr kumimoji="0" lang="en-US" altLang="en-US" sz="1900" b="1" dirty="0" smtClean="0">
                <a:solidFill>
                  <a:srgbClr val="FFFFFF"/>
                </a:solidFill>
                <a:ea typeface="+mn-ea"/>
              </a:rPr>
              <a:t>Lee Perry</a:t>
            </a:r>
          </a:p>
          <a:p>
            <a:pPr algn="r">
              <a:lnSpc>
                <a:spcPct val="80000"/>
              </a:lnSpc>
              <a:spcBef>
                <a:spcPct val="20000"/>
              </a:spcBef>
            </a:pPr>
            <a:r>
              <a:rPr kumimoji="0" lang="en-US" altLang="en-US" sz="1900" b="1" dirty="0">
                <a:solidFill>
                  <a:srgbClr val="FFFFFF"/>
                </a:solidFill>
              </a:rPr>
              <a:t>Michael de </a:t>
            </a:r>
            <a:r>
              <a:rPr kumimoji="0" lang="en-US" altLang="en-US" sz="1900" b="1" dirty="0" smtClean="0">
                <a:solidFill>
                  <a:srgbClr val="FFFFFF"/>
                </a:solidFill>
              </a:rPr>
              <a:t>Plater</a:t>
            </a:r>
            <a:endParaRPr kumimoji="0" lang="en-US" altLang="en-US" sz="1900" b="1" dirty="0">
              <a:solidFill>
                <a:srgbClr val="FFFFFF"/>
              </a:solidFill>
            </a:endParaRPr>
          </a:p>
          <a:p>
            <a:pPr algn="r">
              <a:lnSpc>
                <a:spcPct val="80000"/>
              </a:lnSpc>
              <a:spcBef>
                <a:spcPct val="20000"/>
              </a:spcBef>
            </a:pPr>
            <a:r>
              <a:rPr kumimoji="0" lang="en-US" altLang="en-US" sz="1900" b="1" dirty="0" smtClean="0">
                <a:solidFill>
                  <a:srgbClr val="FFFFFF"/>
                </a:solidFill>
                <a:ea typeface="+mn-ea"/>
              </a:rPr>
              <a:t>Emily Short</a:t>
            </a:r>
          </a:p>
          <a:p>
            <a:pPr algn="r">
              <a:lnSpc>
                <a:spcPct val="80000"/>
              </a:lnSpc>
              <a:spcBef>
                <a:spcPct val="20000"/>
              </a:spcBef>
            </a:pPr>
            <a:endParaRPr kumimoji="0" lang="en-US" altLang="en-US" sz="1000" b="1" dirty="0" smtClean="0">
              <a:solidFill>
                <a:srgbClr val="FFFFFF"/>
              </a:solidFill>
              <a:ea typeface="+mn-ea"/>
            </a:endParaRPr>
          </a:p>
          <a:p>
            <a:pPr algn="r">
              <a:lnSpc>
                <a:spcPct val="80000"/>
              </a:lnSpc>
              <a:spcBef>
                <a:spcPct val="20000"/>
              </a:spcBef>
            </a:pPr>
            <a:endParaRPr kumimoji="0" lang="en-US" altLang="en-US" sz="1800" b="1" dirty="0" smtClean="0">
              <a:solidFill>
                <a:srgbClr val="FFFFFF"/>
              </a:solidFill>
              <a:ea typeface="+mn-ea"/>
            </a:endParaRPr>
          </a:p>
          <a:p>
            <a:pPr algn="r">
              <a:lnSpc>
                <a:spcPct val="80000"/>
              </a:lnSpc>
              <a:spcBef>
                <a:spcPct val="20000"/>
              </a:spcBef>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p:txBody>
      </p:sp>
      <p:sp>
        <p:nvSpPr>
          <p:cNvPr id="4102" name="Rectangle 17"/>
          <p:cNvSpPr>
            <a:spLocks noChangeArrowheads="1"/>
          </p:cNvSpPr>
          <p:nvPr/>
        </p:nvSpPr>
        <p:spPr bwMode="auto">
          <a:xfrm>
            <a:off x="2581275" y="2269961"/>
            <a:ext cx="2143125" cy="342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pPr>
            <a:r>
              <a:rPr kumimoji="0" lang="en-US" altLang="en-US" sz="1900" b="1" dirty="0" smtClean="0">
                <a:solidFill>
                  <a:srgbClr val="FFFFFF"/>
                </a:solidFill>
                <a:ea typeface="+mn-ea"/>
              </a:rPr>
              <a:t>@</a:t>
            </a:r>
            <a:r>
              <a:rPr kumimoji="0" lang="en-US" altLang="en-US" sz="1900" b="1" dirty="0" err="1" smtClean="0">
                <a:solidFill>
                  <a:srgbClr val="FFFFFF"/>
                </a:solidFill>
                <a:ea typeface="+mn-ea"/>
              </a:rPr>
              <a:t>richardrouseiii</a:t>
            </a:r>
            <a:endParaRPr kumimoji="0" lang="en-US" altLang="en-US" sz="1900" b="1" dirty="0" smtClean="0">
              <a:solidFill>
                <a:srgbClr val="FFFFFF"/>
              </a:solidFill>
              <a:ea typeface="+mn-ea"/>
            </a:endParaRPr>
          </a:p>
          <a:p>
            <a:pPr>
              <a:lnSpc>
                <a:spcPct val="80000"/>
              </a:lnSpc>
              <a:spcBef>
                <a:spcPct val="20000"/>
              </a:spcBef>
            </a:pPr>
            <a:endParaRPr kumimoji="0" lang="en-US" altLang="en-US" sz="1000" b="1" dirty="0" smtClean="0">
              <a:solidFill>
                <a:srgbClr val="FFFFFF"/>
              </a:solidFill>
              <a:ea typeface="+mn-ea"/>
            </a:endParaRPr>
          </a:p>
          <a:p>
            <a:pPr>
              <a:lnSpc>
                <a:spcPct val="80000"/>
              </a:lnSpc>
              <a:spcBef>
                <a:spcPct val="20000"/>
              </a:spcBef>
            </a:pPr>
            <a:endParaRPr kumimoji="0" lang="en-US" altLang="en-US" sz="1900" b="1" dirty="0" smtClean="0">
              <a:solidFill>
                <a:srgbClr val="FFFFFF"/>
              </a:solidFill>
              <a:ea typeface="+mn-ea"/>
            </a:endParaRPr>
          </a:p>
          <a:p>
            <a:pPr>
              <a:lnSpc>
                <a:spcPct val="80000"/>
              </a:lnSpc>
              <a:spcBef>
                <a:spcPct val="20000"/>
              </a:spcBef>
            </a:pPr>
            <a:r>
              <a:rPr kumimoji="0" lang="en-US" altLang="en-US" sz="1900" b="1" dirty="0" smtClean="0">
                <a:solidFill>
                  <a:srgbClr val="FFFFFF"/>
                </a:solidFill>
                <a:ea typeface="+mn-ea"/>
              </a:rPr>
              <a:t>@</a:t>
            </a:r>
            <a:r>
              <a:rPr kumimoji="0" lang="en-US" altLang="en-US" sz="1900" b="1" dirty="0" err="1" smtClean="0">
                <a:solidFill>
                  <a:srgbClr val="FFFFFF"/>
                </a:solidFill>
                <a:ea typeface="+mn-ea"/>
              </a:rPr>
              <a:t>lizardengland</a:t>
            </a:r>
            <a:endParaRPr kumimoji="0" lang="en-US" altLang="en-US" sz="1900" b="1" dirty="0" smtClean="0">
              <a:solidFill>
                <a:srgbClr val="FFFFFF"/>
              </a:solidFill>
              <a:ea typeface="+mn-ea"/>
            </a:endParaRPr>
          </a:p>
          <a:p>
            <a:pPr>
              <a:lnSpc>
                <a:spcPct val="80000"/>
              </a:lnSpc>
              <a:spcBef>
                <a:spcPct val="20000"/>
              </a:spcBef>
            </a:pPr>
            <a:r>
              <a:rPr kumimoji="0" lang="en-US" altLang="en-US" sz="1900" b="1" dirty="0" smtClean="0">
                <a:solidFill>
                  <a:srgbClr val="FFFFFF"/>
                </a:solidFill>
                <a:ea typeface="+mn-ea"/>
              </a:rPr>
              <a:t>@</a:t>
            </a:r>
            <a:r>
              <a:rPr kumimoji="0" lang="en-US" altLang="en-US" sz="1900" b="1" dirty="0" err="1" smtClean="0">
                <a:solidFill>
                  <a:srgbClr val="FFFFFF"/>
                </a:solidFill>
                <a:ea typeface="+mn-ea"/>
              </a:rPr>
              <a:t>TheGeorgeFan</a:t>
            </a:r>
            <a:endParaRPr kumimoji="0" lang="en-US" altLang="en-US" sz="1900" b="1" dirty="0" smtClean="0">
              <a:solidFill>
                <a:srgbClr val="FFFFFF"/>
              </a:solidFill>
              <a:ea typeface="+mn-ea"/>
            </a:endParaRPr>
          </a:p>
          <a:p>
            <a:pPr>
              <a:lnSpc>
                <a:spcPct val="80000"/>
              </a:lnSpc>
              <a:spcBef>
                <a:spcPct val="20000"/>
              </a:spcBef>
            </a:pPr>
            <a:r>
              <a:rPr kumimoji="0" lang="en-US" altLang="en-US" sz="1900" b="1" dirty="0" smtClean="0">
                <a:solidFill>
                  <a:srgbClr val="FFFFFF"/>
                </a:solidFill>
                <a:ea typeface="+mn-ea"/>
              </a:rPr>
              <a:t>@</a:t>
            </a:r>
            <a:r>
              <a:rPr kumimoji="0" lang="en-US" altLang="en-US" sz="1900" b="1" dirty="0" err="1" smtClean="0">
                <a:solidFill>
                  <a:srgbClr val="FFFFFF"/>
                </a:solidFill>
                <a:ea typeface="+mn-ea"/>
              </a:rPr>
              <a:t>MrLeePerry</a:t>
            </a:r>
            <a:endParaRPr kumimoji="0" lang="en-US" altLang="en-US" sz="1900" b="1" dirty="0" smtClean="0">
              <a:solidFill>
                <a:srgbClr val="FFFFFF"/>
              </a:solidFill>
              <a:ea typeface="+mn-ea"/>
            </a:endParaRPr>
          </a:p>
          <a:p>
            <a:pPr>
              <a:lnSpc>
                <a:spcPct val="80000"/>
              </a:lnSpc>
              <a:spcBef>
                <a:spcPct val="20000"/>
              </a:spcBef>
            </a:pPr>
            <a:r>
              <a:rPr kumimoji="0" lang="en-US" altLang="en-US" sz="1900" b="1" dirty="0" smtClean="0">
                <a:solidFill>
                  <a:srgbClr val="FFFFFF"/>
                </a:solidFill>
                <a:ea typeface="+mn-ea"/>
              </a:rPr>
              <a:t>  </a:t>
            </a:r>
          </a:p>
          <a:p>
            <a:pPr>
              <a:lnSpc>
                <a:spcPct val="80000"/>
              </a:lnSpc>
              <a:spcBef>
                <a:spcPct val="20000"/>
              </a:spcBef>
            </a:pPr>
            <a:r>
              <a:rPr kumimoji="0" lang="en-US" altLang="en-US" sz="1900" b="1" dirty="0" smtClean="0">
                <a:solidFill>
                  <a:srgbClr val="FFFFFF"/>
                </a:solidFill>
                <a:ea typeface="+mn-ea"/>
              </a:rPr>
              <a:t>@</a:t>
            </a:r>
            <a:r>
              <a:rPr kumimoji="0" lang="en-US" altLang="en-US" sz="1900" b="1" dirty="0" err="1" smtClean="0">
                <a:solidFill>
                  <a:srgbClr val="FFFFFF"/>
                </a:solidFill>
                <a:ea typeface="+mn-ea"/>
              </a:rPr>
              <a:t>emshort</a:t>
            </a:r>
            <a:endParaRPr kumimoji="0" lang="en-US" altLang="en-US" sz="1900" b="1" dirty="0" smtClean="0">
              <a:solidFill>
                <a:srgbClr val="FFFFFF"/>
              </a:solidFill>
              <a:ea typeface="+mn-ea"/>
            </a:endParaRPr>
          </a:p>
        </p:txBody>
      </p:sp>
      <p:sp>
        <p:nvSpPr>
          <p:cNvPr id="4103" name="Rectangle 16"/>
          <p:cNvSpPr>
            <a:spLocks noChangeArrowheads="1"/>
          </p:cNvSpPr>
          <p:nvPr/>
        </p:nvSpPr>
        <p:spPr bwMode="auto">
          <a:xfrm>
            <a:off x="381000" y="2038351"/>
            <a:ext cx="441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spcBef>
                <a:spcPct val="20000"/>
              </a:spcBef>
            </a:pPr>
            <a:r>
              <a:rPr kumimoji="0" lang="en-US" altLang="en-US" sz="1600" b="1" i="1" dirty="0" smtClean="0">
                <a:solidFill>
                  <a:srgbClr val="FFFFFF"/>
                </a:solidFill>
                <a:ea typeface="+mn-ea"/>
              </a:rPr>
              <a:t>Your host</a:t>
            </a:r>
          </a:p>
          <a:p>
            <a:pPr algn="ctr">
              <a:lnSpc>
                <a:spcPct val="80000"/>
              </a:lnSpc>
              <a:spcBef>
                <a:spcPct val="20000"/>
              </a:spcBef>
            </a:pPr>
            <a:endParaRPr kumimoji="0" lang="en-US" altLang="en-US" sz="1600" b="1" i="1" dirty="0">
              <a:solidFill>
                <a:srgbClr val="FFFFFF"/>
              </a:solidFill>
              <a:ea typeface="+mn-ea"/>
            </a:endParaRPr>
          </a:p>
          <a:p>
            <a:pPr algn="ctr">
              <a:lnSpc>
                <a:spcPct val="80000"/>
              </a:lnSpc>
              <a:spcBef>
                <a:spcPct val="20000"/>
              </a:spcBef>
            </a:pPr>
            <a:endParaRPr kumimoji="0" lang="en-US" altLang="en-US" sz="700" b="1" i="1" dirty="0" smtClean="0">
              <a:solidFill>
                <a:srgbClr val="FFFFFF"/>
              </a:solidFill>
              <a:ea typeface="+mn-ea"/>
            </a:endParaRPr>
          </a:p>
          <a:p>
            <a:pPr algn="ctr">
              <a:lnSpc>
                <a:spcPct val="80000"/>
              </a:lnSpc>
              <a:spcBef>
                <a:spcPct val="20000"/>
              </a:spcBef>
            </a:pPr>
            <a:r>
              <a:rPr kumimoji="0" lang="en-US" altLang="en-US" sz="1600" b="1" i="1" dirty="0" smtClean="0">
                <a:solidFill>
                  <a:srgbClr val="FFFFFF"/>
                </a:solidFill>
                <a:ea typeface="+mn-ea"/>
              </a:rPr>
              <a:t>with</a:t>
            </a:r>
          </a:p>
        </p:txBody>
      </p:sp>
      <p:sp>
        <p:nvSpPr>
          <p:cNvPr id="8" name="Rectangle 5"/>
          <p:cNvSpPr>
            <a:spLocks noChangeArrowheads="1"/>
          </p:cNvSpPr>
          <p:nvPr/>
        </p:nvSpPr>
        <p:spPr bwMode="auto">
          <a:xfrm>
            <a:off x="-43089" y="144311"/>
            <a:ext cx="9248775"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kumimoji="0" lang="en-US" altLang="en-US" sz="6600" dirty="0" smtClean="0">
                <a:solidFill>
                  <a:srgbClr val="FFFFFF"/>
                </a:solidFill>
                <a:latin typeface="Rockwell Extra Bold" panose="02060903040505020403" pitchFamily="18" charset="0"/>
                <a:ea typeface="+mn-ea"/>
              </a:rPr>
              <a:t>Rules of the Game</a:t>
            </a:r>
          </a:p>
          <a:p>
            <a:pPr algn="ctr">
              <a:lnSpc>
                <a:spcPct val="80000"/>
              </a:lnSpc>
            </a:pPr>
            <a:r>
              <a:rPr kumimoji="0" lang="en-US" altLang="en-US" sz="3500" dirty="0" smtClean="0">
                <a:solidFill>
                  <a:srgbClr val="FFFFFF"/>
                </a:solidFill>
                <a:latin typeface="Rockwell Extra Bold" panose="02060903040505020403" pitchFamily="18" charset="0"/>
                <a:ea typeface="+mn-ea"/>
              </a:rPr>
              <a:t>Five More Techniques from </a:t>
            </a:r>
          </a:p>
          <a:p>
            <a:pPr algn="ctr">
              <a:lnSpc>
                <a:spcPct val="80000"/>
              </a:lnSpc>
            </a:pPr>
            <a:r>
              <a:rPr kumimoji="0" lang="en-US" altLang="en-US" sz="3500" dirty="0" smtClean="0">
                <a:solidFill>
                  <a:srgbClr val="FFFFFF"/>
                </a:solidFill>
                <a:latin typeface="Rockwell Extra Bold" panose="02060903040505020403" pitchFamily="18" charset="0"/>
                <a:ea typeface="+mn-ea"/>
              </a:rPr>
              <a:t>Quite Inventive Designers</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8160" y="1717713"/>
            <a:ext cx="3587239" cy="2856368"/>
          </a:xfrm>
          <a:prstGeom prst="rect">
            <a:avLst/>
          </a:prstGeom>
        </p:spPr>
      </p:pic>
    </p:spTree>
    <p:extLst>
      <p:ext uri="{BB962C8B-B14F-4D97-AF65-F5344CB8AC3E}">
        <p14:creationId xmlns:p14="http://schemas.microsoft.com/office/powerpoint/2010/main" val="360302954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2191940" y="438150"/>
            <a:ext cx="4760407" cy="769441"/>
          </a:xfrm>
          <a:prstGeom prst="rect">
            <a:avLst/>
          </a:prstGeom>
        </p:spPr>
        <p:txBody>
          <a:bodyPr wrap="none">
            <a:spAutoFit/>
          </a:bodyPr>
          <a:lstStyle/>
          <a:p>
            <a:pPr algn="ctr"/>
            <a:r>
              <a:rPr lang="en-US" altLang="en-US" sz="4400" b="1" dirty="0" smtClean="0">
                <a:solidFill>
                  <a:srgbClr val="000000"/>
                </a:solidFill>
                <a:latin typeface="Calibri" pitchFamily="34" charset="0"/>
              </a:rPr>
              <a:t>“Deal with me last”</a:t>
            </a:r>
          </a:p>
        </p:txBody>
      </p:sp>
      <p:sp>
        <p:nvSpPr>
          <p:cNvPr id="2" name="AutoShape 2" descr="Image result for wiggler mario 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AutoShape 4" descr="Image result for wiggler mario 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4338" name="Picture 2" descr="C:\Users\George\Desktop\GDC\pictures\newspaper zombi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0729" y="3024187"/>
            <a:ext cx="1620271" cy="2062163"/>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C:\Users\George\Desktop\GDC\pictures\wiggl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047750"/>
            <a:ext cx="2514742" cy="1257371"/>
          </a:xfrm>
          <a:prstGeom prst="rect">
            <a:avLst/>
          </a:prstGeom>
          <a:noFill/>
          <a:extLst>
            <a:ext uri="{909E8E84-426E-40DD-AFC4-6F175D3DCCD1}">
              <a14:hiddenFill xmlns:a14="http://schemas.microsoft.com/office/drawing/2010/main">
                <a:solidFill>
                  <a:srgbClr val="FFFFFF"/>
                </a:solidFill>
              </a14:hiddenFill>
            </a:ext>
          </a:extLst>
        </p:spPr>
      </p:pic>
      <p:pic>
        <p:nvPicPr>
          <p:cNvPr id="29699" name="Picture 3" descr="C:\Users\George\Desktop\GDC\pictures\Angry_Wiggl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123950"/>
            <a:ext cx="3124200" cy="16662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314684" y="1504950"/>
            <a:ext cx="638316" cy="769441"/>
          </a:xfrm>
          <a:prstGeom prst="rect">
            <a:avLst/>
          </a:prstGeom>
        </p:spPr>
        <p:txBody>
          <a:bodyPr wrap="none">
            <a:spAutoFit/>
          </a:bodyPr>
          <a:lstStyle/>
          <a:p>
            <a:r>
              <a:rPr lang="en-US" sz="4400" b="1" dirty="0" smtClean="0">
                <a:solidFill>
                  <a:srgbClr val="000000"/>
                </a:solidFill>
                <a:latin typeface="Calibri" pitchFamily="34" charset="0"/>
              </a:rPr>
              <a:t>-&gt;</a:t>
            </a:r>
            <a:endParaRPr lang="en-US" dirty="0">
              <a:solidFill>
                <a:srgbClr val="000000"/>
              </a:solidFill>
            </a:endParaRPr>
          </a:p>
        </p:txBody>
      </p:sp>
      <p:pic>
        <p:nvPicPr>
          <p:cNvPr id="29701" name="Picture 5" descr="http://vignette2.wikia.nocookie.net/plantsvszombies/images/7/75/Angry_news.JPG/revision/latest?cb=201209291253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2928307"/>
            <a:ext cx="1447800" cy="215804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314684" y="3562350"/>
            <a:ext cx="638316" cy="769441"/>
          </a:xfrm>
          <a:prstGeom prst="rect">
            <a:avLst/>
          </a:prstGeom>
        </p:spPr>
        <p:txBody>
          <a:bodyPr wrap="none">
            <a:spAutoFit/>
          </a:bodyPr>
          <a:lstStyle/>
          <a:p>
            <a:r>
              <a:rPr lang="en-US" sz="4400" b="1" dirty="0">
                <a:solidFill>
                  <a:srgbClr val="000000"/>
                </a:solidFill>
                <a:latin typeface="Calibri" pitchFamily="34" charset="0"/>
              </a:rPr>
              <a:t>-&gt;</a:t>
            </a:r>
            <a:endParaRPr lang="en-US" dirty="0">
              <a:solidFill>
                <a:srgbClr val="000000"/>
              </a:solidFill>
            </a:endParaRPr>
          </a:p>
        </p:txBody>
      </p:sp>
    </p:spTree>
    <p:extLst>
      <p:ext uri="{BB962C8B-B14F-4D97-AF65-F5344CB8AC3E}">
        <p14:creationId xmlns:p14="http://schemas.microsoft.com/office/powerpoint/2010/main" val="225643791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2191940" y="438150"/>
            <a:ext cx="4760407" cy="769441"/>
          </a:xfrm>
          <a:prstGeom prst="rect">
            <a:avLst/>
          </a:prstGeom>
        </p:spPr>
        <p:txBody>
          <a:bodyPr wrap="none">
            <a:spAutoFit/>
          </a:bodyPr>
          <a:lstStyle/>
          <a:p>
            <a:pPr algn="ctr"/>
            <a:r>
              <a:rPr lang="en-US" altLang="en-US" sz="4400" b="1" dirty="0" smtClean="0">
                <a:solidFill>
                  <a:srgbClr val="000000"/>
                </a:solidFill>
                <a:latin typeface="Calibri" pitchFamily="34" charset="0"/>
              </a:rPr>
              <a:t>“Deal with me last”</a:t>
            </a:r>
          </a:p>
        </p:txBody>
      </p:sp>
      <p:sp>
        <p:nvSpPr>
          <p:cNvPr id="2" name="AutoShape 2" descr="Image result for wiggler mario 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AutoShape 4" descr="Image result for wiggler mario 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28675" name="Picture 3" descr="C:\Users\George\Desktop\GDC\pictures\dendroi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5019" y="1428749"/>
            <a:ext cx="1347454" cy="31440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57800" y="3257550"/>
            <a:ext cx="2369110" cy="1077218"/>
          </a:xfrm>
          <a:prstGeom prst="rect">
            <a:avLst/>
          </a:prstGeom>
        </p:spPr>
        <p:txBody>
          <a:bodyPr wrap="none">
            <a:spAutoFit/>
          </a:bodyPr>
          <a:lstStyle/>
          <a:p>
            <a:r>
              <a:rPr lang="en-US" altLang="en-US" sz="3200" b="1" dirty="0" smtClean="0">
                <a:solidFill>
                  <a:srgbClr val="000000"/>
                </a:solidFill>
                <a:latin typeface="Calibri" pitchFamily="34" charset="0"/>
              </a:rPr>
              <a:t>High HP</a:t>
            </a:r>
          </a:p>
          <a:p>
            <a:r>
              <a:rPr lang="en-US" sz="3200" b="1" dirty="0" smtClean="0">
                <a:solidFill>
                  <a:srgbClr val="000000"/>
                </a:solidFill>
                <a:latin typeface="Calibri" pitchFamily="34" charset="0"/>
              </a:rPr>
              <a:t>Low Damage</a:t>
            </a:r>
            <a:endParaRPr lang="en-US" sz="3200" dirty="0">
              <a:solidFill>
                <a:srgbClr val="000000"/>
              </a:solidFill>
            </a:endParaRPr>
          </a:p>
        </p:txBody>
      </p:sp>
    </p:spTree>
    <p:extLst>
      <p:ext uri="{BB962C8B-B14F-4D97-AF65-F5344CB8AC3E}">
        <p14:creationId xmlns:p14="http://schemas.microsoft.com/office/powerpoint/2010/main" val="155130638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21506" name="Picture 2" descr="C:\Users\George\Desktop\GDC\pictures\piran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61" y="2038350"/>
            <a:ext cx="1015873" cy="1523810"/>
          </a:xfrm>
          <a:prstGeom prst="rect">
            <a:avLst/>
          </a:prstGeom>
          <a:noFill/>
          <a:extLst>
            <a:ext uri="{909E8E84-426E-40DD-AFC4-6F175D3DCCD1}">
              <a14:hiddenFill xmlns:a14="http://schemas.microsoft.com/office/drawing/2010/main">
                <a:solidFill>
                  <a:srgbClr val="FFFFFF"/>
                </a:solidFill>
              </a14:hiddenFill>
            </a:ext>
          </a:extLst>
        </p:spPr>
      </p:pic>
      <p:pic>
        <p:nvPicPr>
          <p:cNvPr id="52226" name="Picture 2" descr="C:\Users\George\Desktop\GDC\pictures\pip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9300" y="3378432"/>
            <a:ext cx="1625397" cy="1625397"/>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C:\Users\George\Desktop\GDC\pictures\updownarrow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123950"/>
            <a:ext cx="409060" cy="37589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38200" y="438150"/>
            <a:ext cx="3159456" cy="1446550"/>
          </a:xfrm>
          <a:prstGeom prst="rect">
            <a:avLst/>
          </a:prstGeom>
        </p:spPr>
        <p:txBody>
          <a:bodyPr wrap="none">
            <a:spAutoFit/>
          </a:bodyPr>
          <a:lstStyle/>
          <a:p>
            <a:pPr algn="ctr"/>
            <a:r>
              <a:rPr lang="en-US" altLang="en-US" sz="4400" b="1" dirty="0">
                <a:solidFill>
                  <a:srgbClr val="000000"/>
                </a:solidFill>
                <a:latin typeface="Calibri" pitchFamily="34" charset="0"/>
              </a:rPr>
              <a:t>Attribute </a:t>
            </a:r>
            <a:r>
              <a:rPr lang="en-US" altLang="en-US" sz="4400" b="1" dirty="0" smtClean="0">
                <a:solidFill>
                  <a:srgbClr val="000000"/>
                </a:solidFill>
                <a:latin typeface="Calibri" pitchFamily="34" charset="0"/>
              </a:rPr>
              <a:t>#3:</a:t>
            </a:r>
          </a:p>
          <a:p>
            <a:pPr algn="ctr"/>
            <a:r>
              <a:rPr lang="en-US" altLang="en-US" sz="4400" b="1" dirty="0" smtClean="0">
                <a:solidFill>
                  <a:srgbClr val="000000"/>
                </a:solidFill>
                <a:latin typeface="Calibri" pitchFamily="34" charset="0"/>
              </a:rPr>
              <a:t>Timing</a:t>
            </a:r>
          </a:p>
        </p:txBody>
      </p:sp>
    </p:spTree>
    <p:extLst>
      <p:ext uri="{BB962C8B-B14F-4D97-AF65-F5344CB8AC3E}">
        <p14:creationId xmlns:p14="http://schemas.microsoft.com/office/powerpoint/2010/main" val="5770944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53250" name="Picture 2" descr="C:\Users\George\Desktop\GDC\pictures\lava leve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1140" y="433440"/>
            <a:ext cx="4455040" cy="4727105"/>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C:\Users\George\Desktop\GDC\pictures\updownarrow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3386" y="438150"/>
            <a:ext cx="351014" cy="3225530"/>
          </a:xfrm>
          <a:prstGeom prst="rect">
            <a:avLst/>
          </a:prstGeom>
          <a:noFill/>
          <a:extLst>
            <a:ext uri="{909E8E84-426E-40DD-AFC4-6F175D3DCCD1}">
              <a14:hiddenFill xmlns:a14="http://schemas.microsoft.com/office/drawing/2010/main">
                <a:solidFill>
                  <a:srgbClr val="FFFFFF"/>
                </a:solidFill>
              </a14:hiddenFill>
            </a:ext>
          </a:extLst>
        </p:spPr>
      </p:pic>
      <p:pic>
        <p:nvPicPr>
          <p:cNvPr id="53251" name="Picture 3" descr="C:\Users\George\Desktop\GDC\pictures\pobo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3200" y="1428750"/>
            <a:ext cx="1016000"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33964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4280894" y="2187030"/>
            <a:ext cx="465192" cy="769441"/>
          </a:xfrm>
          <a:prstGeom prst="rect">
            <a:avLst/>
          </a:prstGeom>
        </p:spPr>
        <p:txBody>
          <a:bodyPr wrap="none">
            <a:spAutoFit/>
          </a:bodyPr>
          <a:lstStyle/>
          <a:p>
            <a:r>
              <a:rPr lang="en-US" altLang="en-US" sz="4400" b="1" dirty="0" smtClean="0">
                <a:solidFill>
                  <a:srgbClr val="000000"/>
                </a:solidFill>
                <a:latin typeface="Calibri" pitchFamily="34" charset="0"/>
              </a:rPr>
              <a:t>=</a:t>
            </a:r>
            <a:endParaRPr lang="en-US" dirty="0">
              <a:solidFill>
                <a:srgbClr val="000000"/>
              </a:solidFill>
            </a:endParaRPr>
          </a:p>
        </p:txBody>
      </p:sp>
      <p:pic>
        <p:nvPicPr>
          <p:cNvPr id="20483" name="Picture 3" descr="C:\Users\George\Desktop\GDC\pictures\piran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809845"/>
            <a:ext cx="1015873" cy="152381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sers\George\Desktop\GDC\pictures\pobo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063813"/>
            <a:ext cx="1015873" cy="101587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Users\George\Desktop\GDC\pictures\playerbrain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7846" y="0"/>
            <a:ext cx="580830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26952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15362" name="Picture 2" descr="C:\Users\George\Desktop\GDC\pictures\hammer br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850" y="2318957"/>
            <a:ext cx="1016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George\Desktop\GDC\pictures\hamm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3050" y="1596587"/>
            <a:ext cx="507937" cy="101587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Users\George\Desktop\GDC\pictures\hamm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450" y="1097674"/>
            <a:ext cx="507937" cy="10158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09600" y="285750"/>
            <a:ext cx="3159456" cy="1446550"/>
          </a:xfrm>
          <a:prstGeom prst="rect">
            <a:avLst/>
          </a:prstGeom>
        </p:spPr>
        <p:txBody>
          <a:bodyPr wrap="none">
            <a:spAutoFit/>
          </a:bodyPr>
          <a:lstStyle/>
          <a:p>
            <a:pPr algn="ctr"/>
            <a:r>
              <a:rPr lang="en-US" altLang="en-US" sz="4400" b="1" dirty="0">
                <a:solidFill>
                  <a:srgbClr val="000000"/>
                </a:solidFill>
                <a:latin typeface="Calibri" pitchFamily="34" charset="0"/>
              </a:rPr>
              <a:t>Attribute </a:t>
            </a:r>
            <a:r>
              <a:rPr lang="en-US" altLang="en-US" sz="4400" b="1" dirty="0" smtClean="0">
                <a:solidFill>
                  <a:srgbClr val="000000"/>
                </a:solidFill>
                <a:latin typeface="Calibri" pitchFamily="34" charset="0"/>
              </a:rPr>
              <a:t>#4:</a:t>
            </a:r>
          </a:p>
          <a:p>
            <a:pPr algn="ctr"/>
            <a:r>
              <a:rPr lang="en-US" altLang="en-US" sz="4400" b="1" dirty="0" smtClean="0">
                <a:solidFill>
                  <a:srgbClr val="000000"/>
                </a:solidFill>
                <a:latin typeface="Calibri" pitchFamily="34" charset="0"/>
              </a:rPr>
              <a:t>Range</a:t>
            </a:r>
          </a:p>
        </p:txBody>
      </p:sp>
      <p:pic>
        <p:nvPicPr>
          <p:cNvPr id="1026" name="Picture 2" descr="http://i80.photobucket.com/albums/j169/Rayzong/zombie2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732300"/>
            <a:ext cx="2524125" cy="236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98861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33794" name="Picture 2" descr="C:\Users\George\Desktop\swor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4539" y="1403496"/>
            <a:ext cx="2234921" cy="2336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2239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1745495" y="1809750"/>
            <a:ext cx="5653279" cy="1446550"/>
          </a:xfrm>
          <a:prstGeom prst="rect">
            <a:avLst/>
          </a:prstGeom>
        </p:spPr>
        <p:txBody>
          <a:bodyPr wrap="none">
            <a:spAutoFit/>
          </a:bodyPr>
          <a:lstStyle/>
          <a:p>
            <a:pPr algn="ctr"/>
            <a:r>
              <a:rPr lang="en-US" altLang="en-US" sz="4400" b="1" dirty="0">
                <a:solidFill>
                  <a:srgbClr val="000000"/>
                </a:solidFill>
                <a:latin typeface="Calibri" pitchFamily="34" charset="0"/>
              </a:rPr>
              <a:t>Attribute </a:t>
            </a:r>
            <a:r>
              <a:rPr lang="en-US" altLang="en-US" sz="4400" b="1" dirty="0" smtClean="0">
                <a:solidFill>
                  <a:srgbClr val="000000"/>
                </a:solidFill>
                <a:latin typeface="Calibri" pitchFamily="34" charset="0"/>
              </a:rPr>
              <a:t>#5:</a:t>
            </a:r>
          </a:p>
          <a:p>
            <a:pPr algn="ctr"/>
            <a:r>
              <a:rPr lang="en-US" altLang="en-US" sz="4400" b="1" dirty="0" smtClean="0">
                <a:solidFill>
                  <a:srgbClr val="000000"/>
                </a:solidFill>
                <a:latin typeface="Calibri" pitchFamily="34" charset="0"/>
              </a:rPr>
              <a:t>Enemy-Counters-Player</a:t>
            </a:r>
          </a:p>
        </p:txBody>
      </p:sp>
    </p:spTree>
    <p:extLst>
      <p:ext uri="{BB962C8B-B14F-4D97-AF65-F5344CB8AC3E}">
        <p14:creationId xmlns:p14="http://schemas.microsoft.com/office/powerpoint/2010/main" val="116156780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22530" name="Picture 2" descr="C:\Users\George\Desktop\GDC\pictures\buzz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6927" y="2063813"/>
            <a:ext cx="1015873" cy="1015873"/>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George\Desktop\GDC\pictures\spin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0727" y="2063813"/>
            <a:ext cx="1015873" cy="10158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9600" y="3091340"/>
            <a:ext cx="4572000" cy="584775"/>
          </a:xfrm>
          <a:prstGeom prst="rect">
            <a:avLst/>
          </a:prstGeom>
        </p:spPr>
        <p:txBody>
          <a:bodyPr>
            <a:spAutoFit/>
          </a:bodyPr>
          <a:lstStyle/>
          <a:p>
            <a:pPr algn="ctr"/>
            <a:r>
              <a:rPr lang="en-US" altLang="en-US" sz="3200" b="1" dirty="0" smtClean="0">
                <a:solidFill>
                  <a:srgbClr val="000000"/>
                </a:solidFill>
                <a:latin typeface="Calibri" pitchFamily="34" charset="0"/>
              </a:rPr>
              <a:t>Counters stomp</a:t>
            </a:r>
            <a:endParaRPr lang="en-US" altLang="en-US" sz="3200" b="1" dirty="0">
              <a:solidFill>
                <a:srgbClr val="000000"/>
              </a:solidFill>
              <a:latin typeface="Calibri" pitchFamily="34" charset="0"/>
            </a:endParaRPr>
          </a:p>
        </p:txBody>
      </p:sp>
      <p:sp>
        <p:nvSpPr>
          <p:cNvPr id="6" name="Rectangle 5"/>
          <p:cNvSpPr/>
          <p:nvPr/>
        </p:nvSpPr>
        <p:spPr>
          <a:xfrm>
            <a:off x="4267200" y="3091340"/>
            <a:ext cx="4572000" cy="584775"/>
          </a:xfrm>
          <a:prstGeom prst="rect">
            <a:avLst/>
          </a:prstGeom>
        </p:spPr>
        <p:txBody>
          <a:bodyPr>
            <a:spAutoFit/>
          </a:bodyPr>
          <a:lstStyle/>
          <a:p>
            <a:pPr algn="ctr"/>
            <a:r>
              <a:rPr lang="en-US" altLang="en-US" sz="3200" b="1" dirty="0" smtClean="0">
                <a:solidFill>
                  <a:srgbClr val="000000"/>
                </a:solidFill>
                <a:latin typeface="Calibri" pitchFamily="34" charset="0"/>
              </a:rPr>
              <a:t>Counters fireball</a:t>
            </a:r>
            <a:endParaRPr lang="en-US" altLang="en-US" sz="3200" b="1" dirty="0">
              <a:solidFill>
                <a:srgbClr val="000000"/>
              </a:solidFill>
              <a:latin typeface="Calibri" pitchFamily="34" charset="0"/>
            </a:endParaRPr>
          </a:p>
        </p:txBody>
      </p:sp>
    </p:spTree>
    <p:extLst>
      <p:ext uri="{BB962C8B-B14F-4D97-AF65-F5344CB8AC3E}">
        <p14:creationId xmlns:p14="http://schemas.microsoft.com/office/powerpoint/2010/main" val="382262452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21506" name="Picture 2" descr="E:\My Documents\Popcap\Art\PvZ\working\images\plants\random\Plant_Walnu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799821"/>
            <a:ext cx="1999232" cy="2312269"/>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C:\Users\George\Desktop\GDC\pictures\zombie_polevaul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088095"/>
            <a:ext cx="3929128" cy="3044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3509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ChangeArrowheads="1"/>
          </p:cNvSpPr>
          <p:nvPr/>
        </p:nvSpPr>
        <p:spPr bwMode="auto">
          <a:xfrm>
            <a:off x="-53627" y="-182932"/>
            <a:ext cx="9248775" cy="100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kumimoji="0" lang="en-US" altLang="en-US" sz="4000" dirty="0" smtClean="0">
                <a:solidFill>
                  <a:srgbClr val="FFFFFF"/>
                </a:solidFill>
                <a:latin typeface="Rockwell Extra Bold" panose="02060903040505020403" pitchFamily="18" charset="0"/>
                <a:ea typeface="+mn-ea"/>
              </a:rPr>
              <a:t>Rules   of   the   Game 2015</a:t>
            </a:r>
          </a:p>
        </p:txBody>
      </p:sp>
      <p:sp>
        <p:nvSpPr>
          <p:cNvPr id="4099" name="Rectangle 7"/>
          <p:cNvSpPr>
            <a:spLocks noChangeArrowheads="1"/>
          </p:cNvSpPr>
          <p:nvPr/>
        </p:nvSpPr>
        <p:spPr bwMode="auto">
          <a:xfrm>
            <a:off x="-154162" y="620830"/>
            <a:ext cx="3195648" cy="382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80000"/>
              </a:lnSpc>
              <a:spcBef>
                <a:spcPct val="20000"/>
              </a:spcBef>
            </a:pPr>
            <a:r>
              <a:rPr kumimoji="0" lang="en-US" altLang="en-US" b="1" dirty="0" smtClean="0">
                <a:solidFill>
                  <a:srgbClr val="FFFFFF"/>
                </a:solidFill>
              </a:rPr>
              <a:t>Laralyn McWilliams</a:t>
            </a:r>
          </a:p>
          <a:p>
            <a:pPr algn="r">
              <a:lnSpc>
                <a:spcPct val="80000"/>
              </a:lnSpc>
              <a:spcBef>
                <a:spcPct val="20000"/>
              </a:spcBef>
            </a:pPr>
            <a:r>
              <a:rPr kumimoji="0" lang="en-US" altLang="en-US" sz="1700" b="1" dirty="0" smtClean="0">
                <a:solidFill>
                  <a:srgbClr val="FFFFFF"/>
                </a:solidFill>
              </a:rPr>
              <a:t>@</a:t>
            </a:r>
            <a:r>
              <a:rPr kumimoji="0" lang="en-US" altLang="en-US" sz="1700" b="1" dirty="0" err="1" smtClean="0">
                <a:solidFill>
                  <a:srgbClr val="FFFFFF"/>
                </a:solidFill>
              </a:rPr>
              <a:t>laralyn</a:t>
            </a:r>
            <a:endParaRPr kumimoji="0" lang="en-US" altLang="en-US" sz="1700" b="1" dirty="0" smtClean="0">
              <a:solidFill>
                <a:srgbClr val="FFFFFF"/>
              </a:solidFill>
            </a:endParaRPr>
          </a:p>
          <a:p>
            <a:pPr algn="r">
              <a:lnSpc>
                <a:spcPct val="80000"/>
              </a:lnSpc>
              <a:spcBef>
                <a:spcPct val="20000"/>
              </a:spcBef>
            </a:pPr>
            <a:endParaRPr kumimoji="0" lang="en-US" altLang="en-US" sz="600" b="1" dirty="0">
              <a:solidFill>
                <a:srgbClr val="FFFFFF"/>
              </a:solidFill>
            </a:endParaRPr>
          </a:p>
          <a:p>
            <a:pPr algn="r">
              <a:lnSpc>
                <a:spcPct val="80000"/>
              </a:lnSpc>
              <a:spcBef>
                <a:spcPct val="20000"/>
              </a:spcBef>
            </a:pPr>
            <a:r>
              <a:rPr kumimoji="0" lang="en-US" altLang="en-US" b="1" dirty="0">
                <a:solidFill>
                  <a:srgbClr val="FFFFFF"/>
                </a:solidFill>
              </a:rPr>
              <a:t>Chris </a:t>
            </a:r>
            <a:r>
              <a:rPr kumimoji="0" lang="en-US" altLang="en-US" b="1" dirty="0" err="1">
                <a:solidFill>
                  <a:srgbClr val="FFFFFF"/>
                </a:solidFill>
              </a:rPr>
              <a:t>Avellone</a:t>
            </a:r>
            <a:endParaRPr kumimoji="0" lang="en-US" altLang="en-US" b="1" dirty="0">
              <a:solidFill>
                <a:srgbClr val="FFFFFF"/>
              </a:solidFill>
            </a:endParaRPr>
          </a:p>
          <a:p>
            <a:pPr algn="r">
              <a:lnSpc>
                <a:spcPct val="80000"/>
              </a:lnSpc>
              <a:spcBef>
                <a:spcPct val="20000"/>
              </a:spcBef>
            </a:pPr>
            <a:r>
              <a:rPr kumimoji="0" lang="en-US" altLang="en-US" sz="1700" b="1" dirty="0">
                <a:solidFill>
                  <a:srgbClr val="FFFFFF"/>
                </a:solidFill>
              </a:rPr>
              <a:t>@</a:t>
            </a:r>
            <a:r>
              <a:rPr kumimoji="0" lang="en-US" altLang="en-US" sz="1700" b="1" dirty="0" err="1" smtClean="0">
                <a:solidFill>
                  <a:srgbClr val="FFFFFF"/>
                </a:solidFill>
              </a:rPr>
              <a:t>ChrisAvellone</a:t>
            </a:r>
            <a:endParaRPr kumimoji="0" lang="en-US" altLang="en-US" sz="1700" b="1" dirty="0" smtClean="0">
              <a:solidFill>
                <a:srgbClr val="FFFFFF"/>
              </a:solidFill>
            </a:endParaRPr>
          </a:p>
          <a:p>
            <a:pPr algn="r">
              <a:lnSpc>
                <a:spcPct val="80000"/>
              </a:lnSpc>
              <a:spcBef>
                <a:spcPct val="20000"/>
              </a:spcBef>
            </a:pPr>
            <a:endParaRPr kumimoji="0" lang="en-US" altLang="en-US" sz="600" b="1" dirty="0">
              <a:solidFill>
                <a:srgbClr val="FFFFFF"/>
              </a:solidFill>
            </a:endParaRPr>
          </a:p>
          <a:p>
            <a:pPr algn="r">
              <a:lnSpc>
                <a:spcPct val="80000"/>
              </a:lnSpc>
              <a:spcBef>
                <a:spcPct val="20000"/>
              </a:spcBef>
            </a:pPr>
            <a:r>
              <a:rPr kumimoji="0" lang="en-US" altLang="en-US" b="1" dirty="0" smtClean="0">
                <a:solidFill>
                  <a:srgbClr val="FFFFFF"/>
                </a:solidFill>
              </a:rPr>
              <a:t>Dan </a:t>
            </a:r>
            <a:r>
              <a:rPr kumimoji="0" lang="en-US" altLang="en-US" b="1" dirty="0">
                <a:solidFill>
                  <a:srgbClr val="FFFFFF"/>
                </a:solidFill>
              </a:rPr>
              <a:t>Teasdale</a:t>
            </a:r>
          </a:p>
          <a:p>
            <a:pPr algn="r">
              <a:lnSpc>
                <a:spcPct val="80000"/>
              </a:lnSpc>
              <a:spcBef>
                <a:spcPct val="20000"/>
              </a:spcBef>
            </a:pPr>
            <a:r>
              <a:rPr kumimoji="0" lang="en-US" altLang="en-US" sz="1700" b="1" dirty="0">
                <a:solidFill>
                  <a:srgbClr val="FFFFFF"/>
                </a:solidFill>
              </a:rPr>
              <a:t>@</a:t>
            </a:r>
            <a:r>
              <a:rPr kumimoji="0" lang="en-US" altLang="en-US" sz="1700" b="1" dirty="0" err="1">
                <a:solidFill>
                  <a:srgbClr val="FFFFFF"/>
                </a:solidFill>
              </a:rPr>
              <a:t>deliciousbees</a:t>
            </a:r>
            <a:endParaRPr kumimoji="0" lang="en-US" altLang="en-US" sz="1700" b="1" dirty="0">
              <a:solidFill>
                <a:srgbClr val="FFFFFF"/>
              </a:solidFill>
            </a:endParaRPr>
          </a:p>
          <a:p>
            <a:pPr algn="r">
              <a:lnSpc>
                <a:spcPct val="80000"/>
              </a:lnSpc>
              <a:spcBef>
                <a:spcPct val="20000"/>
              </a:spcBef>
            </a:pPr>
            <a:endParaRPr kumimoji="0" lang="en-US" altLang="en-US" sz="600" b="1" dirty="0">
              <a:solidFill>
                <a:srgbClr val="FFFFFF"/>
              </a:solidFill>
            </a:endParaRPr>
          </a:p>
          <a:p>
            <a:pPr algn="r">
              <a:lnSpc>
                <a:spcPct val="80000"/>
              </a:lnSpc>
              <a:spcBef>
                <a:spcPct val="20000"/>
              </a:spcBef>
            </a:pPr>
            <a:r>
              <a:rPr kumimoji="0" lang="en-US" altLang="en-US" b="1" dirty="0">
                <a:solidFill>
                  <a:srgbClr val="FFFFFF"/>
                </a:solidFill>
              </a:rPr>
              <a:t>Kim McAuliffe </a:t>
            </a:r>
          </a:p>
          <a:p>
            <a:pPr algn="r">
              <a:lnSpc>
                <a:spcPct val="80000"/>
              </a:lnSpc>
              <a:spcBef>
                <a:spcPct val="20000"/>
              </a:spcBef>
            </a:pPr>
            <a:r>
              <a:rPr kumimoji="0" lang="en-US" altLang="en-US" sz="1700" b="1" dirty="0">
                <a:solidFill>
                  <a:srgbClr val="FFFFFF"/>
                </a:solidFill>
              </a:rPr>
              <a:t>@</a:t>
            </a:r>
            <a:r>
              <a:rPr kumimoji="0" lang="en-US" altLang="en-US" sz="1700" b="1" dirty="0" err="1" smtClean="0">
                <a:solidFill>
                  <a:srgbClr val="FFFFFF"/>
                </a:solidFill>
              </a:rPr>
              <a:t>EnameledKoi</a:t>
            </a:r>
            <a:endParaRPr kumimoji="0" lang="en-US" altLang="en-US" sz="1700" b="1" dirty="0" smtClean="0">
              <a:solidFill>
                <a:srgbClr val="FFFFFF"/>
              </a:solidFill>
            </a:endParaRPr>
          </a:p>
          <a:p>
            <a:pPr algn="r">
              <a:lnSpc>
                <a:spcPct val="80000"/>
              </a:lnSpc>
              <a:spcBef>
                <a:spcPct val="20000"/>
              </a:spcBef>
            </a:pPr>
            <a:endParaRPr kumimoji="0" lang="en-US" altLang="en-US" sz="600" b="1" dirty="0">
              <a:solidFill>
                <a:srgbClr val="FFFFFF"/>
              </a:solidFill>
            </a:endParaRPr>
          </a:p>
          <a:p>
            <a:pPr algn="r">
              <a:lnSpc>
                <a:spcPct val="80000"/>
              </a:lnSpc>
              <a:spcBef>
                <a:spcPct val="20000"/>
              </a:spcBef>
            </a:pPr>
            <a:r>
              <a:rPr kumimoji="0" lang="en-US" altLang="en-US" b="1" dirty="0" err="1" smtClean="0">
                <a:solidFill>
                  <a:srgbClr val="FFFFFF"/>
                </a:solidFill>
              </a:rPr>
              <a:t>Nels</a:t>
            </a:r>
            <a:r>
              <a:rPr kumimoji="0" lang="en-US" altLang="en-US" b="1" dirty="0" smtClean="0">
                <a:solidFill>
                  <a:srgbClr val="FFFFFF"/>
                </a:solidFill>
              </a:rPr>
              <a:t> Anderson</a:t>
            </a:r>
            <a:endParaRPr kumimoji="0" lang="en-US" altLang="en-US" b="1" dirty="0">
              <a:solidFill>
                <a:srgbClr val="FFFFFF"/>
              </a:solidFill>
            </a:endParaRPr>
          </a:p>
          <a:p>
            <a:pPr algn="r">
              <a:lnSpc>
                <a:spcPct val="80000"/>
              </a:lnSpc>
              <a:spcBef>
                <a:spcPct val="20000"/>
              </a:spcBef>
            </a:pPr>
            <a:r>
              <a:rPr kumimoji="0" lang="en-US" altLang="en-US" sz="1700" b="1" dirty="0" smtClean="0">
                <a:solidFill>
                  <a:srgbClr val="FFFFFF"/>
                </a:solidFill>
                <a:ea typeface="+mn-ea"/>
              </a:rPr>
              <a:t>@</a:t>
            </a:r>
            <a:r>
              <a:rPr kumimoji="0" lang="en-US" altLang="en-US" sz="1700" b="1" dirty="0" err="1" smtClean="0">
                <a:solidFill>
                  <a:srgbClr val="FFFFFF"/>
                </a:solidFill>
                <a:ea typeface="+mn-ea"/>
              </a:rPr>
              <a:t>nelsormensch</a:t>
            </a:r>
            <a:endParaRPr kumimoji="0" lang="en-US" altLang="en-US" sz="1700" b="1" dirty="0" smtClean="0">
              <a:solidFill>
                <a:srgbClr val="FFFFFF"/>
              </a:solidFill>
              <a:ea typeface="+mn-ea"/>
            </a:endParaRPr>
          </a:p>
          <a:p>
            <a:pPr algn="r">
              <a:lnSpc>
                <a:spcPct val="80000"/>
              </a:lnSpc>
              <a:spcBef>
                <a:spcPct val="20000"/>
              </a:spcBef>
            </a:pPr>
            <a:endParaRPr kumimoji="0" lang="en-US" altLang="en-US" sz="600" b="1" dirty="0" smtClean="0">
              <a:solidFill>
                <a:srgbClr val="FFFFFF"/>
              </a:solidFill>
              <a:ea typeface="+mn-ea"/>
            </a:endParaRPr>
          </a:p>
          <a:p>
            <a:pPr algn="r">
              <a:lnSpc>
                <a:spcPct val="80000"/>
              </a:lnSpc>
              <a:spcBef>
                <a:spcPct val="20000"/>
              </a:spcBef>
            </a:pPr>
            <a:endParaRPr kumimoji="0" lang="en-US" altLang="en-US" sz="1700" b="1" dirty="0" smtClean="0">
              <a:solidFill>
                <a:srgbClr val="FFFFFF"/>
              </a:solidFill>
              <a:ea typeface="+mn-ea"/>
            </a:endParaRPr>
          </a:p>
          <a:p>
            <a:pPr algn="r">
              <a:lnSpc>
                <a:spcPct val="80000"/>
              </a:lnSpc>
              <a:spcBef>
                <a:spcPct val="20000"/>
              </a:spcBef>
            </a:pPr>
            <a:endParaRPr kumimoji="0" lang="en-US" altLang="en-US" sz="1000" b="1" dirty="0" smtClean="0">
              <a:solidFill>
                <a:srgbClr val="FFFFFF"/>
              </a:solidFill>
              <a:ea typeface="+mn-ea"/>
            </a:endParaRPr>
          </a:p>
          <a:p>
            <a:pPr algn="r">
              <a:lnSpc>
                <a:spcPct val="80000"/>
              </a:lnSpc>
              <a:spcBef>
                <a:spcPct val="20000"/>
              </a:spcBef>
            </a:pPr>
            <a:endParaRPr kumimoji="0" lang="en-US" altLang="en-US" sz="1800" b="1" dirty="0" smtClean="0">
              <a:solidFill>
                <a:srgbClr val="FFFFFF"/>
              </a:solidFill>
              <a:ea typeface="+mn-ea"/>
            </a:endParaRPr>
          </a:p>
          <a:p>
            <a:pPr algn="r">
              <a:lnSpc>
                <a:spcPct val="80000"/>
              </a:lnSpc>
              <a:spcBef>
                <a:spcPct val="20000"/>
              </a:spcBef>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57725"/>
            <a:ext cx="9143980" cy="407405"/>
          </a:xfrm>
          <a:prstGeom prst="rect">
            <a:avLst/>
          </a:prstGeom>
        </p:spPr>
      </p:pic>
      <p:sp>
        <p:nvSpPr>
          <p:cNvPr id="8" name="Rectangle 7"/>
          <p:cNvSpPr>
            <a:spLocks noChangeArrowheads="1"/>
          </p:cNvSpPr>
          <p:nvPr/>
        </p:nvSpPr>
        <p:spPr bwMode="auto">
          <a:xfrm>
            <a:off x="3041486" y="715577"/>
            <a:ext cx="5181600"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pPr>
            <a:r>
              <a:rPr kumimoji="0" lang="en-US" altLang="en-US" b="1" dirty="0">
                <a:solidFill>
                  <a:srgbClr val="FFFFFF"/>
                </a:solidFill>
              </a:rPr>
              <a:t>“Make Emotional Connections”</a:t>
            </a:r>
          </a:p>
          <a:p>
            <a:pPr>
              <a:lnSpc>
                <a:spcPct val="80000"/>
              </a:lnSpc>
              <a:spcBef>
                <a:spcPct val="20000"/>
              </a:spcBef>
            </a:pPr>
            <a:endParaRPr kumimoji="0" lang="en-US" altLang="en-US" sz="1700" b="1" dirty="0" smtClean="0">
              <a:solidFill>
                <a:srgbClr val="FFFFFF"/>
              </a:solidFill>
            </a:endParaRPr>
          </a:p>
          <a:p>
            <a:pPr>
              <a:lnSpc>
                <a:spcPct val="80000"/>
              </a:lnSpc>
              <a:spcBef>
                <a:spcPct val="20000"/>
              </a:spcBef>
            </a:pPr>
            <a:endParaRPr kumimoji="0" lang="en-US" altLang="en-US" sz="600" b="1" dirty="0">
              <a:solidFill>
                <a:srgbClr val="FFFFFF"/>
              </a:solidFill>
            </a:endParaRPr>
          </a:p>
          <a:p>
            <a:pPr>
              <a:lnSpc>
                <a:spcPct val="80000"/>
              </a:lnSpc>
              <a:spcBef>
                <a:spcPct val="20000"/>
              </a:spcBef>
            </a:pPr>
            <a:r>
              <a:rPr kumimoji="0" lang="en-US" altLang="en-US" b="1" dirty="0">
                <a:solidFill>
                  <a:srgbClr val="FFFFFF"/>
                </a:solidFill>
              </a:rPr>
              <a:t>“Look for the Silver Lining”</a:t>
            </a: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600" b="1" dirty="0">
              <a:solidFill>
                <a:srgbClr val="FFFFFF"/>
              </a:solidFill>
            </a:endParaRPr>
          </a:p>
          <a:p>
            <a:pPr>
              <a:lnSpc>
                <a:spcPct val="80000"/>
              </a:lnSpc>
              <a:spcBef>
                <a:spcPct val="20000"/>
              </a:spcBef>
            </a:pPr>
            <a:r>
              <a:rPr kumimoji="0" lang="en-US" altLang="en-US" b="1" dirty="0">
                <a:solidFill>
                  <a:srgbClr val="FFFFFF"/>
                </a:solidFill>
              </a:rPr>
              <a:t>“Chunk in Threes”</a:t>
            </a:r>
          </a:p>
          <a:p>
            <a:pPr>
              <a:lnSpc>
                <a:spcPct val="80000"/>
              </a:lnSpc>
              <a:spcBef>
                <a:spcPct val="20000"/>
              </a:spcBef>
            </a:pPr>
            <a:endParaRPr kumimoji="0" lang="en-US" altLang="en-US" sz="1700" b="1" dirty="0" smtClean="0">
              <a:solidFill>
                <a:srgbClr val="FFFFFF"/>
              </a:solidFill>
            </a:endParaRPr>
          </a:p>
          <a:p>
            <a:pPr>
              <a:lnSpc>
                <a:spcPct val="80000"/>
              </a:lnSpc>
              <a:spcBef>
                <a:spcPct val="20000"/>
              </a:spcBef>
            </a:pPr>
            <a:endParaRPr kumimoji="0" lang="en-US" altLang="en-US" sz="600" b="1" dirty="0" smtClean="0">
              <a:solidFill>
                <a:srgbClr val="FFFFFF"/>
              </a:solidFill>
            </a:endParaRPr>
          </a:p>
          <a:p>
            <a:pPr>
              <a:lnSpc>
                <a:spcPct val="80000"/>
              </a:lnSpc>
              <a:spcBef>
                <a:spcPct val="20000"/>
              </a:spcBef>
            </a:pPr>
            <a:r>
              <a:rPr kumimoji="0" lang="en-US" altLang="en-US" b="1" dirty="0" smtClean="0">
                <a:solidFill>
                  <a:srgbClr val="FFFFFF"/>
                </a:solidFill>
              </a:rPr>
              <a:t>“Fight for the Little Things”</a:t>
            </a: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600" b="1" dirty="0" smtClean="0">
              <a:solidFill>
                <a:srgbClr val="FFFFFF"/>
              </a:solidFill>
            </a:endParaRPr>
          </a:p>
          <a:p>
            <a:pPr>
              <a:lnSpc>
                <a:spcPct val="80000"/>
              </a:lnSpc>
              <a:spcBef>
                <a:spcPct val="20000"/>
              </a:spcBef>
            </a:pPr>
            <a:r>
              <a:rPr kumimoji="0" lang="en-US" altLang="en-US" b="1" dirty="0" smtClean="0">
                <a:solidFill>
                  <a:srgbClr val="FFFFFF"/>
                </a:solidFill>
              </a:rPr>
              <a:t> </a:t>
            </a: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1700" b="1" dirty="0" smtClean="0">
              <a:solidFill>
                <a:srgbClr val="FFFFFF"/>
              </a:solidFill>
            </a:endParaRP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1700" b="1" dirty="0">
              <a:solidFill>
                <a:srgbClr val="FFFFFF"/>
              </a:solidFill>
            </a:endParaRPr>
          </a:p>
        </p:txBody>
      </p:sp>
      <p:sp>
        <p:nvSpPr>
          <p:cNvPr id="7" name="Rectangle 6"/>
          <p:cNvSpPr>
            <a:spLocks noChangeArrowheads="1"/>
          </p:cNvSpPr>
          <p:nvPr/>
        </p:nvSpPr>
        <p:spPr bwMode="auto">
          <a:xfrm>
            <a:off x="3034112" y="3457575"/>
            <a:ext cx="6377817"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pPr>
            <a:r>
              <a:rPr kumimoji="0" lang="en-US" altLang="en-US" b="1" dirty="0" smtClean="0">
                <a:solidFill>
                  <a:srgbClr val="FFFFFF"/>
                </a:solidFill>
              </a:rPr>
              <a:t>“Don’t Try to Evaluate Your Own Game*”</a:t>
            </a:r>
          </a:p>
          <a:p>
            <a:pPr>
              <a:lnSpc>
                <a:spcPct val="80000"/>
              </a:lnSpc>
              <a:spcBef>
                <a:spcPct val="20000"/>
              </a:spcBef>
            </a:pPr>
            <a:r>
              <a:rPr kumimoji="0" lang="en-US" altLang="en-US" sz="1900" b="1" dirty="0" smtClean="0">
                <a:solidFill>
                  <a:srgbClr val="FFFFFF"/>
                </a:solidFill>
              </a:rPr>
              <a:t>	* But Only You Know What It Should Be</a:t>
            </a:r>
            <a:endParaRPr kumimoji="0" lang="en-US" altLang="en-US" sz="1900" b="1" dirty="0">
              <a:solidFill>
                <a:srgbClr val="FFFFFF"/>
              </a:solidFill>
            </a:endParaRPr>
          </a:p>
        </p:txBody>
      </p:sp>
      <p:sp>
        <p:nvSpPr>
          <p:cNvPr id="9" name="TextBox 8"/>
          <p:cNvSpPr txBox="1"/>
          <p:nvPr/>
        </p:nvSpPr>
        <p:spPr>
          <a:xfrm>
            <a:off x="44352" y="4248150"/>
            <a:ext cx="9002257" cy="492443"/>
          </a:xfrm>
          <a:prstGeom prst="rect">
            <a:avLst/>
          </a:prstGeom>
          <a:noFill/>
        </p:spPr>
        <p:txBody>
          <a:bodyPr wrap="square" rtlCol="0">
            <a:spAutoFit/>
          </a:bodyPr>
          <a:lstStyle/>
          <a:p>
            <a:pPr algn="ctr"/>
            <a:r>
              <a:rPr lang="en-US" sz="2600" dirty="0" smtClean="0">
                <a:solidFill>
                  <a:srgbClr val="FFFFFF"/>
                </a:solidFill>
                <a:latin typeface="Arial Black"/>
              </a:rPr>
              <a:t>Search “Five Rules” on GDCVault.com</a:t>
            </a:r>
          </a:p>
        </p:txBody>
      </p:sp>
      <p:cxnSp>
        <p:nvCxnSpPr>
          <p:cNvPr id="3" name="Straight Connector 2"/>
          <p:cNvCxnSpPr/>
          <p:nvPr/>
        </p:nvCxnSpPr>
        <p:spPr>
          <a:xfrm>
            <a:off x="116304" y="620830"/>
            <a:ext cx="889420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3655" y="4171950"/>
            <a:ext cx="889420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551374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551389" y="1809750"/>
            <a:ext cx="8041497" cy="2123658"/>
          </a:xfrm>
          <a:prstGeom prst="rect">
            <a:avLst/>
          </a:prstGeom>
        </p:spPr>
        <p:txBody>
          <a:bodyPr wrap="none">
            <a:spAutoFit/>
          </a:bodyPr>
          <a:lstStyle/>
          <a:p>
            <a:pPr algn="ctr"/>
            <a:r>
              <a:rPr lang="en-US" altLang="en-US" sz="4400" b="1" dirty="0" smtClean="0">
                <a:solidFill>
                  <a:srgbClr val="000000"/>
                </a:solidFill>
                <a:latin typeface="Calibri" pitchFamily="34" charset="0"/>
              </a:rPr>
              <a:t>Think about what your players do</a:t>
            </a:r>
          </a:p>
          <a:p>
            <a:pPr algn="ctr"/>
            <a:r>
              <a:rPr lang="en-US" altLang="en-US" sz="4400" b="1" dirty="0" smtClean="0">
                <a:solidFill>
                  <a:srgbClr val="000000"/>
                </a:solidFill>
                <a:latin typeface="Calibri" pitchFamily="34" charset="0"/>
              </a:rPr>
              <a:t>often, then come up with ways</a:t>
            </a:r>
          </a:p>
          <a:p>
            <a:pPr algn="ctr"/>
            <a:r>
              <a:rPr lang="en-US" altLang="en-US" sz="4400" b="1" dirty="0" smtClean="0">
                <a:solidFill>
                  <a:srgbClr val="000000"/>
                </a:solidFill>
                <a:latin typeface="Calibri" pitchFamily="34" charset="0"/>
              </a:rPr>
              <a:t>for your enemies to disrupt that.</a:t>
            </a:r>
          </a:p>
        </p:txBody>
      </p:sp>
    </p:spTree>
    <p:extLst>
      <p:ext uri="{BB962C8B-B14F-4D97-AF65-F5344CB8AC3E}">
        <p14:creationId xmlns:p14="http://schemas.microsoft.com/office/powerpoint/2010/main" val="20639268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24578" name="Picture 2" descr="C:\Users\George\Desktop\GDC\pictures\hatchin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428" y="57150"/>
            <a:ext cx="6857143" cy="457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64600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3428" y="57150"/>
            <a:ext cx="6857143" cy="457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82558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3428" y="57150"/>
            <a:ext cx="6857143" cy="457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12599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56323" name="Picture 3" descr="C:\Users\George\Desktop\GDC\pictures\Correct_PeaShoo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773" y="2091490"/>
            <a:ext cx="1942362" cy="2203194"/>
          </a:xfrm>
          <a:prstGeom prst="rect">
            <a:avLst/>
          </a:prstGeom>
          <a:noFill/>
          <a:extLst>
            <a:ext uri="{909E8E84-426E-40DD-AFC4-6F175D3DCCD1}">
              <a14:hiddenFill xmlns:a14="http://schemas.microsoft.com/office/drawing/2010/main">
                <a:solidFill>
                  <a:srgbClr val="FFFFFF"/>
                </a:solidFill>
              </a14:hiddenFill>
            </a:ext>
          </a:extLst>
        </p:spPr>
      </p:pic>
      <p:pic>
        <p:nvPicPr>
          <p:cNvPr id="56324" name="Picture 4" descr="C:\Users\George\Desktop\GDC\pictures\Correct_PeaShoo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2373" y="2144630"/>
            <a:ext cx="1875182" cy="2126993"/>
          </a:xfrm>
          <a:prstGeom prst="rect">
            <a:avLst/>
          </a:prstGeom>
          <a:noFill/>
          <a:extLst>
            <a:ext uri="{909E8E84-426E-40DD-AFC4-6F175D3DCCD1}">
              <a14:hiddenFill xmlns:a14="http://schemas.microsoft.com/office/drawing/2010/main">
                <a:solidFill>
                  <a:srgbClr val="FFFFFF"/>
                </a:solidFill>
              </a14:hiddenFill>
            </a:ext>
          </a:extLst>
        </p:spPr>
      </p:pic>
      <p:pic>
        <p:nvPicPr>
          <p:cNvPr id="56325" name="Picture 5" descr="C:\Users\George\Desktop\GDC\pictures\zombi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7555" y="133350"/>
            <a:ext cx="2045154" cy="32575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George\Desktop\GDC\pictures\zombi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200150"/>
            <a:ext cx="2045154"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99979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56322" name="Picture 2" descr="C:\Users\George\Desktop\GDC\pictures\digger zombi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283" y="990245"/>
            <a:ext cx="26835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56323" name="Picture 3" descr="C:\Users\George\Desktop\GDC\pictures\Correct_PeaShoot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135" y="2038350"/>
            <a:ext cx="1942362" cy="2203194"/>
          </a:xfrm>
          <a:prstGeom prst="rect">
            <a:avLst/>
          </a:prstGeom>
          <a:noFill/>
          <a:extLst>
            <a:ext uri="{909E8E84-426E-40DD-AFC4-6F175D3DCCD1}">
              <a14:hiddenFill xmlns:a14="http://schemas.microsoft.com/office/drawing/2010/main">
                <a:solidFill>
                  <a:srgbClr val="FFFFFF"/>
                </a:solidFill>
              </a14:hiddenFill>
            </a:ext>
          </a:extLst>
        </p:spPr>
      </p:pic>
      <p:pic>
        <p:nvPicPr>
          <p:cNvPr id="56324" name="Picture 4" descr="C:\Users\George\Desktop\GDC\pictures\Correct_PeaShoot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4735" y="2091490"/>
            <a:ext cx="1875182" cy="2126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06557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27650" name="Picture 2" descr="Balloon Zombi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734803"/>
            <a:ext cx="1371600" cy="1371602"/>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Screen Door Zombi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6242" y="3246521"/>
            <a:ext cx="1371600" cy="1371602"/>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Fume-shroom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246520"/>
            <a:ext cx="1371600" cy="1371602"/>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Cactus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1722521"/>
            <a:ext cx="1371600" cy="137160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90044" y="256921"/>
            <a:ext cx="5563511" cy="1446550"/>
          </a:xfrm>
          <a:prstGeom prst="rect">
            <a:avLst/>
          </a:prstGeom>
        </p:spPr>
        <p:txBody>
          <a:bodyPr wrap="none">
            <a:spAutoFit/>
          </a:bodyPr>
          <a:lstStyle/>
          <a:p>
            <a:pPr algn="ctr"/>
            <a:r>
              <a:rPr lang="en-US" altLang="en-US" sz="4400" b="1" dirty="0">
                <a:solidFill>
                  <a:srgbClr val="000000"/>
                </a:solidFill>
                <a:latin typeface="Calibri" pitchFamily="34" charset="0"/>
              </a:rPr>
              <a:t>Attribute </a:t>
            </a:r>
            <a:r>
              <a:rPr lang="en-US" altLang="en-US" sz="4400" b="1" dirty="0" smtClean="0">
                <a:solidFill>
                  <a:srgbClr val="000000"/>
                </a:solidFill>
                <a:latin typeface="Calibri" pitchFamily="34" charset="0"/>
              </a:rPr>
              <a:t>#6:</a:t>
            </a:r>
          </a:p>
          <a:p>
            <a:pPr algn="ctr"/>
            <a:r>
              <a:rPr lang="en-US" altLang="en-US" sz="4400" b="1" dirty="0" smtClean="0">
                <a:solidFill>
                  <a:srgbClr val="000000"/>
                </a:solidFill>
                <a:latin typeface="Calibri" pitchFamily="34" charset="0"/>
              </a:rPr>
              <a:t>Player Counters Enemy</a:t>
            </a:r>
          </a:p>
        </p:txBody>
      </p:sp>
    </p:spTree>
    <p:extLst>
      <p:ext uri="{BB962C8B-B14F-4D97-AF65-F5344CB8AC3E}">
        <p14:creationId xmlns:p14="http://schemas.microsoft.com/office/powerpoint/2010/main" val="123712012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4" name="Picture 3" descr="C:\Users\George\Desktop\GDC\pictures\spin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028950"/>
            <a:ext cx="1015873" cy="1015873"/>
          </a:xfrm>
          <a:prstGeom prst="rect">
            <a:avLst/>
          </a:prstGeom>
          <a:noFill/>
          <a:extLst>
            <a:ext uri="{909E8E84-426E-40DD-AFC4-6F175D3DCCD1}">
              <a14:hiddenFill xmlns:a14="http://schemas.microsoft.com/office/drawing/2010/main">
                <a:solidFill>
                  <a:srgbClr val="FFFFFF"/>
                </a:solidFill>
              </a14:hiddenFill>
            </a:ext>
          </a:extLst>
        </p:spPr>
      </p:pic>
      <p:pic>
        <p:nvPicPr>
          <p:cNvPr id="57347" name="Picture 3" descr="C:\Users\George\Desktop\GDC\pictures\fireflow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001877"/>
            <a:ext cx="1015873" cy="1015873"/>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C:\Users\George\Desktop\GDC\pictures\fire mari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268048"/>
            <a:ext cx="1015873" cy="17777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76600" y="3028950"/>
            <a:ext cx="638316" cy="769441"/>
          </a:xfrm>
          <a:prstGeom prst="rect">
            <a:avLst/>
          </a:prstGeom>
        </p:spPr>
        <p:txBody>
          <a:bodyPr wrap="none">
            <a:spAutoFit/>
          </a:bodyPr>
          <a:lstStyle/>
          <a:p>
            <a:r>
              <a:rPr lang="en-US" sz="4400" b="1" dirty="0" smtClean="0">
                <a:solidFill>
                  <a:srgbClr val="000000"/>
                </a:solidFill>
                <a:latin typeface="Calibri" pitchFamily="34" charset="0"/>
              </a:rPr>
              <a:t>-&gt;</a:t>
            </a:r>
            <a:endParaRPr lang="en-US" dirty="0">
              <a:solidFill>
                <a:srgbClr val="000000"/>
              </a:solidFill>
            </a:endParaRPr>
          </a:p>
        </p:txBody>
      </p:sp>
      <p:pic>
        <p:nvPicPr>
          <p:cNvPr id="57350" name="Picture 6" descr="C:\Users\George\Desktop\GDC\pictures\firebal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3161949"/>
            <a:ext cx="507937" cy="507937"/>
          </a:xfrm>
          <a:prstGeom prst="rect">
            <a:avLst/>
          </a:prstGeom>
          <a:noFill/>
          <a:extLst>
            <a:ext uri="{909E8E84-426E-40DD-AFC4-6F175D3DCCD1}">
              <a14:hiddenFill xmlns:a14="http://schemas.microsoft.com/office/drawing/2010/main">
                <a:solidFill>
                  <a:srgbClr val="FFFFFF"/>
                </a:solidFill>
              </a14:hiddenFill>
            </a:ext>
          </a:extLst>
        </p:spPr>
      </p:pic>
      <p:pic>
        <p:nvPicPr>
          <p:cNvPr id="57351" name="Picture 7" descr="C:\Users\George\Desktop\GDC\pictures\firebal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504" y="2825718"/>
            <a:ext cx="507937" cy="50793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837" y="209550"/>
            <a:ext cx="8017131" cy="1446550"/>
          </a:xfrm>
          <a:prstGeom prst="rect">
            <a:avLst/>
          </a:prstGeom>
        </p:spPr>
        <p:txBody>
          <a:bodyPr wrap="none">
            <a:spAutoFit/>
          </a:bodyPr>
          <a:lstStyle/>
          <a:p>
            <a:pPr algn="ctr"/>
            <a:r>
              <a:rPr lang="en-US" altLang="en-US" sz="4400" b="1" dirty="0" smtClean="0">
                <a:solidFill>
                  <a:srgbClr val="000000"/>
                </a:solidFill>
                <a:latin typeface="Calibri" pitchFamily="34" charset="0"/>
              </a:rPr>
              <a:t>Feels good to defeat enemies you</a:t>
            </a:r>
          </a:p>
          <a:p>
            <a:pPr algn="ctr"/>
            <a:r>
              <a:rPr lang="en-US" altLang="en-US" sz="4400" b="1" dirty="0" smtClean="0">
                <a:solidFill>
                  <a:srgbClr val="000000"/>
                </a:solidFill>
                <a:latin typeface="Calibri" pitchFamily="34" charset="0"/>
              </a:rPr>
              <a:t>couldn’t before</a:t>
            </a:r>
          </a:p>
        </p:txBody>
      </p:sp>
    </p:spTree>
    <p:extLst>
      <p:ext uri="{BB962C8B-B14F-4D97-AF65-F5344CB8AC3E}">
        <p14:creationId xmlns:p14="http://schemas.microsoft.com/office/powerpoint/2010/main" val="164926756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59394" name="Picture 2" descr="C:\Users\George\Desktop\GDC\pictures\sledge br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754" y="1336261"/>
            <a:ext cx="7162800" cy="37189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17041" y="-95250"/>
            <a:ext cx="5510227" cy="1446550"/>
          </a:xfrm>
          <a:prstGeom prst="rect">
            <a:avLst/>
          </a:prstGeom>
        </p:spPr>
        <p:txBody>
          <a:bodyPr wrap="none">
            <a:spAutoFit/>
          </a:bodyPr>
          <a:lstStyle/>
          <a:p>
            <a:pPr algn="ctr"/>
            <a:r>
              <a:rPr lang="en-US" altLang="en-US" sz="4400" b="1" dirty="0">
                <a:solidFill>
                  <a:srgbClr val="000000"/>
                </a:solidFill>
                <a:latin typeface="Calibri" pitchFamily="34" charset="0"/>
              </a:rPr>
              <a:t>Attribute </a:t>
            </a:r>
            <a:r>
              <a:rPr lang="en-US" altLang="en-US" sz="4400" b="1" dirty="0" smtClean="0">
                <a:solidFill>
                  <a:srgbClr val="000000"/>
                </a:solidFill>
                <a:latin typeface="Calibri" pitchFamily="34" charset="0"/>
              </a:rPr>
              <a:t>#7: Attention</a:t>
            </a:r>
          </a:p>
          <a:p>
            <a:pPr algn="ctr"/>
            <a:r>
              <a:rPr lang="en-US" altLang="en-US" sz="4400" b="1" dirty="0" smtClean="0">
                <a:solidFill>
                  <a:srgbClr val="000000"/>
                </a:solidFill>
                <a:latin typeface="Calibri" pitchFamily="34" charset="0"/>
              </a:rPr>
              <a:t>(telegraphed attacks)</a:t>
            </a:r>
            <a:endParaRPr lang="en-US" altLang="en-US" sz="4400" b="1" dirty="0">
              <a:solidFill>
                <a:srgbClr val="000000"/>
              </a:solidFill>
              <a:latin typeface="Calibri" pitchFamily="34" charset="0"/>
            </a:endParaRPr>
          </a:p>
        </p:txBody>
      </p:sp>
    </p:spTree>
    <p:extLst>
      <p:ext uri="{BB962C8B-B14F-4D97-AF65-F5344CB8AC3E}">
        <p14:creationId xmlns:p14="http://schemas.microsoft.com/office/powerpoint/2010/main" val="388948089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3277143" y="57150"/>
            <a:ext cx="2590004" cy="769441"/>
          </a:xfrm>
          <a:prstGeom prst="rect">
            <a:avLst/>
          </a:prstGeom>
        </p:spPr>
        <p:txBody>
          <a:bodyPr wrap="none">
            <a:spAutoFit/>
          </a:bodyPr>
          <a:lstStyle/>
          <a:p>
            <a:pPr algn="ctr"/>
            <a:r>
              <a:rPr lang="en-US" altLang="en-US" sz="4400" b="1" dirty="0" smtClean="0">
                <a:solidFill>
                  <a:srgbClr val="000000"/>
                </a:solidFill>
                <a:latin typeface="Calibri" pitchFamily="34" charset="0"/>
              </a:rPr>
              <a:t>To recap…</a:t>
            </a:r>
          </a:p>
        </p:txBody>
      </p:sp>
    </p:spTree>
    <p:extLst>
      <p:ext uri="{BB962C8B-B14F-4D97-AF65-F5344CB8AC3E}">
        <p14:creationId xmlns:p14="http://schemas.microsoft.com/office/powerpoint/2010/main" val="40482584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 y="1581150"/>
            <a:ext cx="8915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4800" b="1" dirty="0" smtClean="0">
                <a:solidFill>
                  <a:srgbClr val="FFFFFF"/>
                </a:solidFill>
                <a:latin typeface="Rockwell Extra Bold" panose="02060903040505020403" pitchFamily="18" charset="0"/>
              </a:rPr>
              <a:t>Game design rules are personal, not universal.</a:t>
            </a:r>
            <a:endParaRPr kumimoji="0" lang="en-US" altLang="en-US" sz="4800" b="1" dirty="0" smtClean="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62120992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3277143" y="57150"/>
            <a:ext cx="2590004" cy="769441"/>
          </a:xfrm>
          <a:prstGeom prst="rect">
            <a:avLst/>
          </a:prstGeom>
        </p:spPr>
        <p:txBody>
          <a:bodyPr wrap="none">
            <a:spAutoFit/>
          </a:bodyPr>
          <a:lstStyle/>
          <a:p>
            <a:pPr algn="ctr"/>
            <a:r>
              <a:rPr lang="en-US" altLang="en-US" sz="4400" b="1" dirty="0" smtClean="0">
                <a:solidFill>
                  <a:srgbClr val="000000"/>
                </a:solidFill>
                <a:latin typeface="Calibri" pitchFamily="34" charset="0"/>
              </a:rPr>
              <a:t>To recap…</a:t>
            </a:r>
          </a:p>
        </p:txBody>
      </p:sp>
      <p:sp>
        <p:nvSpPr>
          <p:cNvPr id="4" name="Rectangle 3"/>
          <p:cNvSpPr/>
          <p:nvPr/>
        </p:nvSpPr>
        <p:spPr>
          <a:xfrm>
            <a:off x="815631" y="819150"/>
            <a:ext cx="6823663" cy="646331"/>
          </a:xfrm>
          <a:prstGeom prst="rect">
            <a:avLst/>
          </a:prstGeom>
        </p:spPr>
        <p:txBody>
          <a:bodyPr wrap="none">
            <a:spAutoFit/>
          </a:bodyPr>
          <a:lstStyle/>
          <a:p>
            <a:r>
              <a:rPr lang="en-US" altLang="en-US" sz="3600" b="1" dirty="0" smtClean="0">
                <a:solidFill>
                  <a:srgbClr val="000000"/>
                </a:solidFill>
                <a:latin typeface="Calibri" pitchFamily="34" charset="0"/>
              </a:rPr>
              <a:t>1. Use Attributes of Differentiation</a:t>
            </a:r>
          </a:p>
        </p:txBody>
      </p:sp>
    </p:spTree>
    <p:extLst>
      <p:ext uri="{BB962C8B-B14F-4D97-AF65-F5344CB8AC3E}">
        <p14:creationId xmlns:p14="http://schemas.microsoft.com/office/powerpoint/2010/main" val="395517649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3277143" y="57150"/>
            <a:ext cx="2590004" cy="769441"/>
          </a:xfrm>
          <a:prstGeom prst="rect">
            <a:avLst/>
          </a:prstGeom>
        </p:spPr>
        <p:txBody>
          <a:bodyPr wrap="none">
            <a:spAutoFit/>
          </a:bodyPr>
          <a:lstStyle/>
          <a:p>
            <a:pPr algn="ctr"/>
            <a:r>
              <a:rPr lang="en-US" altLang="en-US" sz="4400" b="1" dirty="0" smtClean="0">
                <a:solidFill>
                  <a:srgbClr val="000000"/>
                </a:solidFill>
                <a:latin typeface="Calibri" pitchFamily="34" charset="0"/>
              </a:rPr>
              <a:t>To recap…</a:t>
            </a:r>
          </a:p>
        </p:txBody>
      </p:sp>
      <p:sp>
        <p:nvSpPr>
          <p:cNvPr id="4" name="Rectangle 3"/>
          <p:cNvSpPr/>
          <p:nvPr/>
        </p:nvSpPr>
        <p:spPr>
          <a:xfrm>
            <a:off x="815631" y="819150"/>
            <a:ext cx="6823663" cy="2800767"/>
          </a:xfrm>
          <a:prstGeom prst="rect">
            <a:avLst/>
          </a:prstGeom>
        </p:spPr>
        <p:txBody>
          <a:bodyPr wrap="none">
            <a:spAutoFit/>
          </a:bodyPr>
          <a:lstStyle/>
          <a:p>
            <a:r>
              <a:rPr lang="en-US" altLang="en-US" sz="3600" b="1" dirty="0" smtClean="0">
                <a:solidFill>
                  <a:srgbClr val="000000"/>
                </a:solidFill>
                <a:latin typeface="Calibri" pitchFamily="34" charset="0"/>
              </a:rPr>
              <a:t>1. Use Attributes of Differentiation</a:t>
            </a:r>
          </a:p>
          <a:p>
            <a:pPr lvl="2"/>
            <a:r>
              <a:rPr lang="en-US" altLang="en-US" sz="2800" b="1" dirty="0" smtClean="0">
                <a:solidFill>
                  <a:srgbClr val="000000"/>
                </a:solidFill>
                <a:latin typeface="Calibri" pitchFamily="34" charset="0"/>
              </a:rPr>
              <a:t>a)	Movement		b) Priority</a:t>
            </a:r>
          </a:p>
          <a:p>
            <a:pPr lvl="2"/>
            <a:r>
              <a:rPr lang="en-US" altLang="en-US" sz="2800" b="1" dirty="0" smtClean="0">
                <a:solidFill>
                  <a:srgbClr val="000000"/>
                </a:solidFill>
                <a:latin typeface="Calibri" pitchFamily="34" charset="0"/>
              </a:rPr>
              <a:t>c)      	Timing		d) Range</a:t>
            </a:r>
          </a:p>
          <a:p>
            <a:pPr lvl="2"/>
            <a:r>
              <a:rPr lang="en-US" altLang="en-US" sz="2800" b="1" dirty="0" smtClean="0">
                <a:solidFill>
                  <a:srgbClr val="000000"/>
                </a:solidFill>
                <a:latin typeface="Calibri" pitchFamily="34" charset="0"/>
              </a:rPr>
              <a:t>e)	Player-Counters-Enemy</a:t>
            </a:r>
          </a:p>
          <a:p>
            <a:pPr lvl="2"/>
            <a:r>
              <a:rPr lang="en-US" altLang="en-US" sz="2800" b="1" dirty="0" smtClean="0">
                <a:solidFill>
                  <a:srgbClr val="000000"/>
                </a:solidFill>
                <a:latin typeface="Calibri" pitchFamily="34" charset="0"/>
              </a:rPr>
              <a:t>f)	Enemy-Counters-Player</a:t>
            </a:r>
          </a:p>
          <a:p>
            <a:pPr lvl="2"/>
            <a:r>
              <a:rPr lang="en-US" altLang="en-US" sz="2800" b="1" dirty="0" smtClean="0">
                <a:solidFill>
                  <a:srgbClr val="000000"/>
                </a:solidFill>
                <a:latin typeface="Calibri" pitchFamily="34" charset="0"/>
              </a:rPr>
              <a:t>g)	Attention (Telegraphed Attacks)</a:t>
            </a:r>
            <a:endParaRPr lang="en-US" altLang="en-US" sz="3600" b="1" dirty="0" smtClean="0">
              <a:solidFill>
                <a:srgbClr val="000000"/>
              </a:solidFill>
              <a:latin typeface="Calibri" pitchFamily="34" charset="0"/>
            </a:endParaRPr>
          </a:p>
        </p:txBody>
      </p:sp>
    </p:spTree>
    <p:extLst>
      <p:ext uri="{BB962C8B-B14F-4D97-AF65-F5344CB8AC3E}">
        <p14:creationId xmlns:p14="http://schemas.microsoft.com/office/powerpoint/2010/main" val="423921663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3277143" y="57150"/>
            <a:ext cx="2590004" cy="769441"/>
          </a:xfrm>
          <a:prstGeom prst="rect">
            <a:avLst/>
          </a:prstGeom>
        </p:spPr>
        <p:txBody>
          <a:bodyPr wrap="none">
            <a:spAutoFit/>
          </a:bodyPr>
          <a:lstStyle/>
          <a:p>
            <a:pPr algn="ctr"/>
            <a:r>
              <a:rPr lang="en-US" altLang="en-US" sz="4400" b="1" dirty="0" smtClean="0">
                <a:solidFill>
                  <a:srgbClr val="000000"/>
                </a:solidFill>
                <a:latin typeface="Calibri" pitchFamily="34" charset="0"/>
              </a:rPr>
              <a:t>To recap…</a:t>
            </a:r>
          </a:p>
        </p:txBody>
      </p:sp>
      <p:sp>
        <p:nvSpPr>
          <p:cNvPr id="4" name="Rectangle 3"/>
          <p:cNvSpPr/>
          <p:nvPr/>
        </p:nvSpPr>
        <p:spPr>
          <a:xfrm>
            <a:off x="815631" y="819150"/>
            <a:ext cx="6823663" cy="3354765"/>
          </a:xfrm>
          <a:prstGeom prst="rect">
            <a:avLst/>
          </a:prstGeom>
        </p:spPr>
        <p:txBody>
          <a:bodyPr wrap="none">
            <a:spAutoFit/>
          </a:bodyPr>
          <a:lstStyle/>
          <a:p>
            <a:r>
              <a:rPr lang="en-US" altLang="en-US" sz="3600" b="1" dirty="0" smtClean="0">
                <a:solidFill>
                  <a:srgbClr val="000000"/>
                </a:solidFill>
                <a:latin typeface="Calibri" pitchFamily="34" charset="0"/>
              </a:rPr>
              <a:t>1. Use Attributes of Differentiation</a:t>
            </a:r>
          </a:p>
          <a:p>
            <a:pPr lvl="2"/>
            <a:r>
              <a:rPr lang="en-US" altLang="en-US" sz="2800" b="1" dirty="0" smtClean="0">
                <a:solidFill>
                  <a:srgbClr val="000000"/>
                </a:solidFill>
                <a:latin typeface="Calibri" pitchFamily="34" charset="0"/>
              </a:rPr>
              <a:t>a)	Movement		b) Priority</a:t>
            </a:r>
          </a:p>
          <a:p>
            <a:pPr lvl="2"/>
            <a:r>
              <a:rPr lang="en-US" altLang="en-US" sz="2800" b="1" dirty="0" smtClean="0">
                <a:solidFill>
                  <a:srgbClr val="000000"/>
                </a:solidFill>
                <a:latin typeface="Calibri" pitchFamily="34" charset="0"/>
              </a:rPr>
              <a:t>c)      	Timing		d) Range</a:t>
            </a:r>
          </a:p>
          <a:p>
            <a:pPr lvl="2"/>
            <a:r>
              <a:rPr lang="en-US" altLang="en-US" sz="2800" b="1" dirty="0" smtClean="0">
                <a:solidFill>
                  <a:srgbClr val="000000"/>
                </a:solidFill>
                <a:latin typeface="Calibri" pitchFamily="34" charset="0"/>
              </a:rPr>
              <a:t>e)	Player-Counters-Enemy</a:t>
            </a:r>
          </a:p>
          <a:p>
            <a:pPr lvl="2"/>
            <a:r>
              <a:rPr lang="en-US" altLang="en-US" sz="2800" b="1" dirty="0" smtClean="0">
                <a:solidFill>
                  <a:srgbClr val="000000"/>
                </a:solidFill>
                <a:latin typeface="Calibri" pitchFamily="34" charset="0"/>
              </a:rPr>
              <a:t>f)	Enemy-Counters-Player</a:t>
            </a:r>
          </a:p>
          <a:p>
            <a:pPr lvl="2"/>
            <a:r>
              <a:rPr lang="en-US" altLang="en-US" sz="2800" b="1" dirty="0" smtClean="0">
                <a:solidFill>
                  <a:srgbClr val="000000"/>
                </a:solidFill>
                <a:latin typeface="Calibri" pitchFamily="34" charset="0"/>
              </a:rPr>
              <a:t>g)	Attention (Telegraphed Attacks)</a:t>
            </a:r>
          </a:p>
          <a:p>
            <a:r>
              <a:rPr lang="en-US" altLang="en-US" sz="3600" b="1" dirty="0" smtClean="0">
                <a:solidFill>
                  <a:srgbClr val="000000"/>
                </a:solidFill>
                <a:latin typeface="Calibri" pitchFamily="34" charset="0"/>
              </a:rPr>
              <a:t>2. Then use Player Brain-O-Vision</a:t>
            </a:r>
          </a:p>
        </p:txBody>
      </p:sp>
    </p:spTree>
    <p:extLst>
      <p:ext uri="{BB962C8B-B14F-4D97-AF65-F5344CB8AC3E}">
        <p14:creationId xmlns:p14="http://schemas.microsoft.com/office/powerpoint/2010/main" val="355792221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3277143" y="57150"/>
            <a:ext cx="2590004" cy="769441"/>
          </a:xfrm>
          <a:prstGeom prst="rect">
            <a:avLst/>
          </a:prstGeom>
        </p:spPr>
        <p:txBody>
          <a:bodyPr wrap="none">
            <a:spAutoFit/>
          </a:bodyPr>
          <a:lstStyle/>
          <a:p>
            <a:pPr algn="ctr"/>
            <a:r>
              <a:rPr lang="en-US" altLang="en-US" sz="4400" b="1" dirty="0" smtClean="0">
                <a:solidFill>
                  <a:srgbClr val="000000"/>
                </a:solidFill>
                <a:latin typeface="Calibri" pitchFamily="34" charset="0"/>
              </a:rPr>
              <a:t>To recap…</a:t>
            </a:r>
          </a:p>
        </p:txBody>
      </p:sp>
      <p:sp>
        <p:nvSpPr>
          <p:cNvPr id="4" name="Rectangle 3"/>
          <p:cNvSpPr/>
          <p:nvPr/>
        </p:nvSpPr>
        <p:spPr>
          <a:xfrm>
            <a:off x="815631" y="819150"/>
            <a:ext cx="7112203" cy="3908762"/>
          </a:xfrm>
          <a:prstGeom prst="rect">
            <a:avLst/>
          </a:prstGeom>
        </p:spPr>
        <p:txBody>
          <a:bodyPr wrap="none">
            <a:spAutoFit/>
          </a:bodyPr>
          <a:lstStyle/>
          <a:p>
            <a:r>
              <a:rPr lang="en-US" altLang="en-US" sz="3600" b="1" dirty="0" smtClean="0">
                <a:solidFill>
                  <a:srgbClr val="000000"/>
                </a:solidFill>
                <a:latin typeface="Calibri" pitchFamily="34" charset="0"/>
              </a:rPr>
              <a:t>1. Use Attributes of Differentiation</a:t>
            </a:r>
          </a:p>
          <a:p>
            <a:pPr lvl="2"/>
            <a:r>
              <a:rPr lang="en-US" altLang="en-US" sz="2800" b="1" dirty="0" smtClean="0">
                <a:solidFill>
                  <a:srgbClr val="000000"/>
                </a:solidFill>
                <a:latin typeface="Calibri" pitchFamily="34" charset="0"/>
              </a:rPr>
              <a:t>a)	Movement		b) Priority</a:t>
            </a:r>
          </a:p>
          <a:p>
            <a:pPr lvl="2"/>
            <a:r>
              <a:rPr lang="en-US" altLang="en-US" sz="2800" b="1" dirty="0" smtClean="0">
                <a:solidFill>
                  <a:srgbClr val="000000"/>
                </a:solidFill>
                <a:latin typeface="Calibri" pitchFamily="34" charset="0"/>
              </a:rPr>
              <a:t>c)      	Timing		d) Range</a:t>
            </a:r>
          </a:p>
          <a:p>
            <a:pPr lvl="2"/>
            <a:r>
              <a:rPr lang="en-US" altLang="en-US" sz="2800" b="1" dirty="0" smtClean="0">
                <a:solidFill>
                  <a:srgbClr val="000000"/>
                </a:solidFill>
                <a:latin typeface="Calibri" pitchFamily="34" charset="0"/>
              </a:rPr>
              <a:t>e)	Player-Counters-Enemy</a:t>
            </a:r>
          </a:p>
          <a:p>
            <a:pPr lvl="2"/>
            <a:r>
              <a:rPr lang="en-US" altLang="en-US" sz="2800" b="1" dirty="0" smtClean="0">
                <a:solidFill>
                  <a:srgbClr val="000000"/>
                </a:solidFill>
                <a:latin typeface="Calibri" pitchFamily="34" charset="0"/>
              </a:rPr>
              <a:t>f)	Enemy-Counters-Player</a:t>
            </a:r>
          </a:p>
          <a:p>
            <a:pPr lvl="2"/>
            <a:r>
              <a:rPr lang="en-US" altLang="en-US" sz="2800" b="1" dirty="0" smtClean="0">
                <a:solidFill>
                  <a:srgbClr val="000000"/>
                </a:solidFill>
                <a:latin typeface="Calibri" pitchFamily="34" charset="0"/>
              </a:rPr>
              <a:t>g)	Attention (Telegraphed Attacks)</a:t>
            </a:r>
          </a:p>
          <a:p>
            <a:r>
              <a:rPr lang="en-US" altLang="en-US" sz="3600" b="1" dirty="0" smtClean="0">
                <a:solidFill>
                  <a:srgbClr val="000000"/>
                </a:solidFill>
                <a:latin typeface="Calibri" pitchFamily="34" charset="0"/>
              </a:rPr>
              <a:t>2. Then use Player Brain-O-Vision</a:t>
            </a:r>
          </a:p>
          <a:p>
            <a:r>
              <a:rPr lang="en-US" altLang="en-US" sz="3600" b="1" dirty="0" smtClean="0">
                <a:solidFill>
                  <a:srgbClr val="000000"/>
                </a:solidFill>
                <a:latin typeface="Calibri" pitchFamily="34" charset="0"/>
              </a:rPr>
              <a:t>3. Your enemies are now awesome!</a:t>
            </a:r>
          </a:p>
        </p:txBody>
      </p:sp>
    </p:spTree>
    <p:extLst>
      <p:ext uri="{BB962C8B-B14F-4D97-AF65-F5344CB8AC3E}">
        <p14:creationId xmlns:p14="http://schemas.microsoft.com/office/powerpoint/2010/main" val="386570873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2410108" y="2800350"/>
            <a:ext cx="4500463" cy="1200329"/>
          </a:xfrm>
          <a:prstGeom prst="rect">
            <a:avLst/>
          </a:prstGeom>
        </p:spPr>
        <p:txBody>
          <a:bodyPr wrap="none">
            <a:spAutoFit/>
          </a:bodyPr>
          <a:lstStyle/>
          <a:p>
            <a:pPr algn="ctr"/>
            <a:r>
              <a:rPr lang="en-US" altLang="en-US" sz="3600" b="1" dirty="0">
                <a:solidFill>
                  <a:srgbClr val="000000"/>
                </a:solidFill>
                <a:latin typeface="Calibri" pitchFamily="34" charset="0"/>
              </a:rPr>
              <a:t>@</a:t>
            </a:r>
            <a:r>
              <a:rPr lang="en-US" altLang="en-US" sz="3600" b="1" dirty="0" err="1" smtClean="0">
                <a:solidFill>
                  <a:srgbClr val="000000"/>
                </a:solidFill>
                <a:latin typeface="Calibri" pitchFamily="34" charset="0"/>
              </a:rPr>
              <a:t>thegeorgefan</a:t>
            </a:r>
            <a:endParaRPr lang="en-US" altLang="en-US" sz="3600" b="1" dirty="0" smtClean="0">
              <a:solidFill>
                <a:srgbClr val="000000"/>
              </a:solidFill>
              <a:latin typeface="Calibri" pitchFamily="34" charset="0"/>
              <a:hlinkClick r:id=""/>
            </a:endParaRPr>
          </a:p>
          <a:p>
            <a:pPr algn="ctr"/>
            <a:r>
              <a:rPr lang="en-US" altLang="en-US" sz="3600" b="1" dirty="0" smtClean="0">
                <a:solidFill>
                  <a:srgbClr val="000000"/>
                </a:solidFill>
                <a:latin typeface="Calibri" pitchFamily="34" charset="0"/>
                <a:hlinkClick r:id=""/>
              </a:rPr>
              <a:t>georgefan@gmail.com</a:t>
            </a:r>
            <a:endParaRPr lang="en-US" altLang="en-US" sz="3600" b="1" dirty="0" smtClean="0">
              <a:solidFill>
                <a:srgbClr val="000000"/>
              </a:solidFill>
              <a:latin typeface="Calibri" pitchFamily="34" charset="0"/>
            </a:endParaRPr>
          </a:p>
        </p:txBody>
      </p:sp>
      <p:sp>
        <p:nvSpPr>
          <p:cNvPr id="6" name="Rectangle 5"/>
          <p:cNvSpPr/>
          <p:nvPr/>
        </p:nvSpPr>
        <p:spPr>
          <a:xfrm>
            <a:off x="3572313" y="285750"/>
            <a:ext cx="2023439" cy="769441"/>
          </a:xfrm>
          <a:prstGeom prst="rect">
            <a:avLst/>
          </a:prstGeom>
        </p:spPr>
        <p:txBody>
          <a:bodyPr wrap="none">
            <a:spAutoFit/>
          </a:bodyPr>
          <a:lstStyle/>
          <a:p>
            <a:pPr algn="ctr"/>
            <a:r>
              <a:rPr lang="en-US" altLang="en-US" sz="4400" b="1" dirty="0" smtClean="0">
                <a:solidFill>
                  <a:srgbClr val="000000"/>
                </a:solidFill>
                <a:latin typeface="Calibri" pitchFamily="34" charset="0"/>
              </a:rPr>
              <a:t>Thanks!</a:t>
            </a:r>
            <a:endParaRPr lang="en-US" altLang="en-US" sz="4400" b="1" dirty="0">
              <a:solidFill>
                <a:srgbClr val="000000"/>
              </a:solidFill>
              <a:latin typeface="Calibri" pitchFamily="34" charset="0"/>
            </a:endParaRPr>
          </a:p>
        </p:txBody>
      </p:sp>
      <p:pic>
        <p:nvPicPr>
          <p:cNvPr id="20482" name="Picture 2" descr="C:\Users\George\Desktop\GDC\pictures\Correct_PeaShoo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00" y="590550"/>
            <a:ext cx="25536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C:\Users\George\Desktop\GDC\pictures\zombi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10816"/>
            <a:ext cx="2219570" cy="353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05623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2857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600" dirty="0" smtClean="0">
                <a:solidFill>
                  <a:srgbClr val="FFFFFF"/>
                </a:solidFill>
                <a:latin typeface="Rockwell Extra Bold" panose="02060903040505020403" pitchFamily="18" charset="0"/>
                <a:ea typeface="+mn-ea"/>
              </a:rPr>
              <a:t>GEORGE</a:t>
            </a:r>
          </a:p>
          <a:p>
            <a:pPr eaLnBrk="0" hangingPunct="0">
              <a:lnSpc>
                <a:spcPct val="80000"/>
              </a:lnSpc>
            </a:pPr>
            <a:r>
              <a:rPr kumimoji="0" lang="en-US" sz="9600" dirty="0" smtClean="0">
                <a:solidFill>
                  <a:srgbClr val="FFFFFF"/>
                </a:solidFill>
                <a:latin typeface="Rockwell Extra Bold" panose="02060903040505020403" pitchFamily="18" charset="0"/>
                <a:ea typeface="+mn-ea"/>
              </a:rPr>
              <a:t>FAN</a:t>
            </a:r>
            <a:endParaRPr kumimoji="0" lang="en-US" sz="96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3638550"/>
            <a:ext cx="9144000" cy="155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3200" i="1" dirty="0">
                <a:solidFill>
                  <a:srgbClr val="FFFFFF"/>
                </a:solidFill>
                <a:latin typeface="Rockwell Extra Bold" panose="02060903040505020403" pitchFamily="18" charset="0"/>
              </a:rPr>
              <a:t>Plants </a:t>
            </a:r>
            <a:r>
              <a:rPr kumimoji="0" lang="en-US" sz="3200" i="1" dirty="0" smtClean="0">
                <a:solidFill>
                  <a:srgbClr val="FFFFFF"/>
                </a:solidFill>
                <a:latin typeface="Rockwell Extra Bold" panose="02060903040505020403" pitchFamily="18" charset="0"/>
              </a:rPr>
              <a:t>vs</a:t>
            </a:r>
            <a:r>
              <a:rPr kumimoji="0" lang="en-US" sz="3200" i="1" dirty="0">
                <a:solidFill>
                  <a:srgbClr val="FFFFFF"/>
                </a:solidFill>
                <a:latin typeface="Rockwell Extra Bold" panose="02060903040505020403" pitchFamily="18" charset="0"/>
              </a:rPr>
              <a:t>. Zombies, </a:t>
            </a:r>
            <a:r>
              <a:rPr kumimoji="0" lang="en-US" sz="3200" i="1" dirty="0" err="1">
                <a:solidFill>
                  <a:srgbClr val="FFFFFF"/>
                </a:solidFill>
                <a:latin typeface="Rockwell Extra Bold" panose="02060903040505020403" pitchFamily="18" charset="0"/>
              </a:rPr>
              <a:t>Insaniquarium</a:t>
            </a:r>
            <a:endParaRPr kumimoji="0" lang="en-US" sz="3200" i="1" dirty="0">
              <a:solidFill>
                <a:srgbClr val="FFFFFF"/>
              </a:solidFill>
              <a:latin typeface="Rockwell Extra Bold" panose="02060903040505020403" pitchFamily="18" charset="0"/>
            </a:endParaRPr>
          </a:p>
          <a:p>
            <a:pPr algn="l" eaLnBrk="0" hangingPunct="0">
              <a:lnSpc>
                <a:spcPct val="80000"/>
              </a:lnSpc>
            </a:pPr>
            <a:r>
              <a:rPr kumimoji="0" lang="en-US" sz="2600" dirty="0" smtClean="0">
                <a:solidFill>
                  <a:srgbClr val="FFFFFF"/>
                </a:solidFill>
                <a:latin typeface="Rockwell Extra Bold" panose="02060903040505020403" pitchFamily="18" charset="0"/>
              </a:rPr>
              <a:t> </a:t>
            </a:r>
            <a:endParaRPr kumimoji="0" lang="en-US" sz="2600" dirty="0">
              <a:solidFill>
                <a:srgbClr val="FFFFFF"/>
              </a:solidFill>
              <a:latin typeface="Rockwell Extra Bold" panose="02060903040505020403" pitchFamily="18" charset="0"/>
            </a:endParaRPr>
          </a:p>
          <a:p>
            <a:pPr algn="l" eaLnBrk="0" hangingPunct="0">
              <a:lnSpc>
                <a:spcPct val="80000"/>
              </a:lnSpc>
            </a:pPr>
            <a:r>
              <a:rPr kumimoji="0" lang="en-US" sz="2400" dirty="0" smtClean="0">
                <a:solidFill>
                  <a:srgbClr val="FFFFFF"/>
                </a:solidFill>
                <a:latin typeface="Rockwell Extra Bold" panose="02060903040505020403" pitchFamily="18" charset="0"/>
                <a:ea typeface="+mn-ea"/>
              </a:rPr>
              <a:t>Game Designer - Independent</a:t>
            </a:r>
          </a:p>
          <a:p>
            <a:pPr algn="l" eaLnBrk="0" hangingPunct="0">
              <a:lnSpc>
                <a:spcPct val="80000"/>
              </a:lnSpc>
            </a:pPr>
            <a:r>
              <a:rPr kumimoji="0" lang="en-US" sz="2400" dirty="0" smtClean="0">
                <a:solidFill>
                  <a:srgbClr val="FFFFFF"/>
                </a:solidFill>
                <a:latin typeface="Rockwell Extra Bold" panose="02060903040505020403" pitchFamily="18" charset="0"/>
                <a:ea typeface="+mn-ea"/>
              </a:rPr>
              <a:t>@</a:t>
            </a:r>
            <a:r>
              <a:rPr kumimoji="0" lang="en-US" sz="2400" dirty="0" err="1" smtClean="0">
                <a:solidFill>
                  <a:srgbClr val="FFFFFF"/>
                </a:solidFill>
                <a:latin typeface="Rockwell Extra Bold" panose="02060903040505020403" pitchFamily="18" charset="0"/>
                <a:ea typeface="+mn-ea"/>
              </a:rPr>
              <a:t>TheGeorgeFan</a:t>
            </a:r>
            <a:endParaRPr kumimoji="0" lang="en-US" sz="24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298674387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2857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000" dirty="0" smtClean="0">
                <a:solidFill>
                  <a:srgbClr val="FFFFFF"/>
                </a:solidFill>
                <a:latin typeface="Rockwell Extra Bold" panose="02060903040505020403" pitchFamily="18" charset="0"/>
                <a:ea typeface="+mn-ea"/>
              </a:rPr>
              <a:t>LIZ</a:t>
            </a:r>
          </a:p>
          <a:p>
            <a:pPr eaLnBrk="0" hangingPunct="0">
              <a:lnSpc>
                <a:spcPct val="80000"/>
              </a:lnSpc>
            </a:pPr>
            <a:r>
              <a:rPr kumimoji="0" lang="en-US" sz="9000" dirty="0" smtClean="0">
                <a:solidFill>
                  <a:srgbClr val="FFFFFF"/>
                </a:solidFill>
                <a:latin typeface="Rockwell Extra Bold" panose="02060903040505020403" pitchFamily="18" charset="0"/>
                <a:ea typeface="+mn-ea"/>
              </a:rPr>
              <a:t>ENGLAND</a:t>
            </a:r>
            <a:endParaRPr kumimoji="0" lang="en-US" sz="90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3380088"/>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3200" i="1" dirty="0" smtClean="0">
                <a:solidFill>
                  <a:srgbClr val="FFFFFF"/>
                </a:solidFill>
                <a:latin typeface="Rockwell Extra Bold" panose="02060903040505020403" pitchFamily="18" charset="0"/>
              </a:rPr>
              <a:t>Sunset Overdrive,  Resistance 3, </a:t>
            </a:r>
            <a:r>
              <a:rPr kumimoji="0" lang="en-US" sz="3200" i="1" dirty="0" err="1" smtClean="0">
                <a:solidFill>
                  <a:srgbClr val="FFFFFF"/>
                </a:solidFill>
                <a:latin typeface="Rockwell Extra Bold" panose="02060903040505020403" pitchFamily="18" charset="0"/>
              </a:rPr>
              <a:t>Scribblenauts</a:t>
            </a:r>
            <a:endParaRPr kumimoji="0" lang="en-US" sz="3200" i="1" dirty="0" smtClean="0">
              <a:solidFill>
                <a:srgbClr val="FFFFFF"/>
              </a:solidFill>
              <a:latin typeface="Rockwell Extra Bold" panose="02060903040505020403" pitchFamily="18" charset="0"/>
              <a:ea typeface="+mn-ea"/>
            </a:endParaRPr>
          </a:p>
          <a:p>
            <a:pPr algn="l" eaLnBrk="0" hangingPunct="0">
              <a:lnSpc>
                <a:spcPct val="80000"/>
              </a:lnSpc>
            </a:pPr>
            <a:endParaRPr kumimoji="0" lang="en-US" sz="2800" dirty="0" smtClean="0">
              <a:solidFill>
                <a:srgbClr val="FFFFFF"/>
              </a:solidFill>
              <a:latin typeface="Rockwell Extra Bold" panose="02060903040505020403" pitchFamily="18" charset="0"/>
              <a:ea typeface="+mn-ea"/>
            </a:endParaRPr>
          </a:p>
          <a:p>
            <a:pPr algn="l" eaLnBrk="0" hangingPunct="0">
              <a:lnSpc>
                <a:spcPct val="80000"/>
              </a:lnSpc>
            </a:pPr>
            <a:r>
              <a:rPr kumimoji="0" lang="en-US" sz="2400" dirty="0" smtClean="0">
                <a:solidFill>
                  <a:srgbClr val="FFFFFF"/>
                </a:solidFill>
                <a:latin typeface="Rockwell Extra Bold" panose="02060903040505020403" pitchFamily="18" charset="0"/>
                <a:ea typeface="+mn-ea"/>
              </a:rPr>
              <a:t>Designer – </a:t>
            </a:r>
            <a:r>
              <a:rPr kumimoji="0" lang="en-US" sz="2400" dirty="0" err="1" smtClean="0">
                <a:solidFill>
                  <a:srgbClr val="FFFFFF"/>
                </a:solidFill>
                <a:latin typeface="Rockwell Extra Bold" panose="02060903040505020403" pitchFamily="18" charset="0"/>
                <a:ea typeface="+mn-ea"/>
              </a:rPr>
              <a:t>Ubisoft</a:t>
            </a:r>
            <a:r>
              <a:rPr kumimoji="0" lang="en-US" sz="2400" dirty="0" smtClean="0">
                <a:solidFill>
                  <a:srgbClr val="FFFFFF"/>
                </a:solidFill>
                <a:latin typeface="Rockwell Extra Bold" panose="02060903040505020403" pitchFamily="18" charset="0"/>
                <a:ea typeface="+mn-ea"/>
              </a:rPr>
              <a:t> Toronto</a:t>
            </a:r>
          </a:p>
          <a:p>
            <a:pPr algn="l" eaLnBrk="0" hangingPunct="0">
              <a:lnSpc>
                <a:spcPct val="80000"/>
              </a:lnSpc>
            </a:pPr>
            <a:r>
              <a:rPr kumimoji="0" lang="en-US" sz="2400" dirty="0" smtClean="0">
                <a:solidFill>
                  <a:srgbClr val="FFFFFF"/>
                </a:solidFill>
                <a:latin typeface="Rockwell Extra Bold" panose="02060903040505020403" pitchFamily="18" charset="0"/>
                <a:ea typeface="+mn-ea"/>
              </a:rPr>
              <a:t>@</a:t>
            </a:r>
            <a:r>
              <a:rPr kumimoji="0" lang="en-US" sz="2400" dirty="0" err="1" smtClean="0">
                <a:solidFill>
                  <a:srgbClr val="FFFFFF"/>
                </a:solidFill>
                <a:latin typeface="Rockwell Extra Bold" panose="02060903040505020403" pitchFamily="18" charset="0"/>
                <a:ea typeface="+mn-ea"/>
              </a:rPr>
              <a:t>lizardengland</a:t>
            </a:r>
            <a:endParaRPr kumimoji="0" lang="en-US" sz="24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327614538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theinshoregroup.com.au/wp-content/uploads/2015/03/med-paperwork-300x286.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86000" y="514350"/>
            <a:ext cx="4343400" cy="4140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65416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3335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66FF"/>
                </a:solidFill>
                <a:latin typeface="Arial Black" panose="020B0A04020102020204" pitchFamily="34" charset="0"/>
                <a:ea typeface="+mn-ea"/>
              </a:rPr>
              <a:t>PRIOR GDC TALKS ON DOCUMENTATION:</a:t>
            </a:r>
          </a:p>
        </p:txBody>
      </p:sp>
      <p:sp>
        <p:nvSpPr>
          <p:cNvPr id="4" name="Rectangle 3"/>
          <p:cNvSpPr>
            <a:spLocks noChangeArrowheads="1"/>
          </p:cNvSpPr>
          <p:nvPr/>
        </p:nvSpPr>
        <p:spPr bwMode="auto">
          <a:xfrm>
            <a:off x="0" y="1733550"/>
            <a:ext cx="914400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2400"/>
              </a:spcAft>
            </a:pPr>
            <a:r>
              <a:rPr kumimoji="0" lang="en-US" altLang="en-US" b="1" dirty="0" smtClean="0">
                <a:solidFill>
                  <a:srgbClr val="FFFFFF"/>
                </a:solidFill>
                <a:latin typeface="Arial Black" panose="020B0A04020102020204" pitchFamily="34" charset="0"/>
                <a:ea typeface="+mn-ea"/>
              </a:rPr>
              <a:t>How to Write Great Design Documents</a:t>
            </a:r>
            <a:r>
              <a:rPr kumimoji="0" lang="en-US" altLang="en-US" b="1" dirty="0" smtClean="0">
                <a:solidFill>
                  <a:srgbClr val="FFFFFF"/>
                </a:solidFill>
                <a:ea typeface="+mn-ea"/>
              </a:rPr>
              <a:t> </a:t>
            </a:r>
            <a:br>
              <a:rPr kumimoji="0" lang="en-US" altLang="en-US" b="1" dirty="0" smtClean="0">
                <a:solidFill>
                  <a:srgbClr val="FFFFFF"/>
                </a:solidFill>
                <a:ea typeface="+mn-ea"/>
              </a:rPr>
            </a:br>
            <a:r>
              <a:rPr kumimoji="0" lang="en-US" altLang="en-US" b="1" dirty="0" smtClean="0">
                <a:solidFill>
                  <a:srgbClr val="FFFFFF">
                    <a:lumMod val="65000"/>
                  </a:srgbClr>
                </a:solidFill>
                <a:ea typeface="+mn-ea"/>
              </a:rPr>
              <a:t>by Damion Schubert</a:t>
            </a:r>
          </a:p>
          <a:p>
            <a:pPr algn="ctr" eaLnBrk="1" hangingPunct="1">
              <a:spcAft>
                <a:spcPts val="2400"/>
              </a:spcAft>
            </a:pPr>
            <a:r>
              <a:rPr kumimoji="0" lang="en-US" altLang="en-US" b="1" dirty="0" smtClean="0">
                <a:solidFill>
                  <a:srgbClr val="FFFFFF"/>
                </a:solidFill>
                <a:latin typeface="Arial Black" panose="020B0A04020102020204" pitchFamily="34" charset="0"/>
              </a:rPr>
              <a:t>One </a:t>
            </a:r>
            <a:r>
              <a:rPr kumimoji="0" lang="en-US" altLang="en-US" b="1" dirty="0">
                <a:solidFill>
                  <a:srgbClr val="FFFFFF"/>
                </a:solidFill>
                <a:latin typeface="Arial Black" panose="020B0A04020102020204" pitchFamily="34" charset="0"/>
              </a:rPr>
              <a:t>Page Designs </a:t>
            </a:r>
            <a:r>
              <a:rPr kumimoji="0" lang="en-US" altLang="en-US" b="1" dirty="0" smtClean="0">
                <a:solidFill>
                  <a:srgbClr val="FFFFFF"/>
                </a:solidFill>
                <a:latin typeface="Arial Black" panose="020B0A04020102020204" pitchFamily="34" charset="0"/>
              </a:rPr>
              <a:t/>
            </a:r>
            <a:br>
              <a:rPr kumimoji="0" lang="en-US" altLang="en-US" b="1" dirty="0" smtClean="0">
                <a:solidFill>
                  <a:srgbClr val="FFFFFF"/>
                </a:solidFill>
                <a:latin typeface="Arial Black" panose="020B0A04020102020204" pitchFamily="34" charset="0"/>
              </a:rPr>
            </a:br>
            <a:r>
              <a:rPr kumimoji="0" lang="en-US" altLang="en-US" b="1" dirty="0" smtClean="0">
                <a:solidFill>
                  <a:srgbClr val="FFFFFF">
                    <a:lumMod val="65000"/>
                  </a:srgbClr>
                </a:solidFill>
              </a:rPr>
              <a:t>by </a:t>
            </a:r>
            <a:r>
              <a:rPr kumimoji="0" lang="en-US" altLang="en-US" b="1" dirty="0">
                <a:solidFill>
                  <a:srgbClr val="FFFFFF">
                    <a:lumMod val="65000"/>
                  </a:srgbClr>
                </a:solidFill>
              </a:rPr>
              <a:t>Stone </a:t>
            </a:r>
            <a:r>
              <a:rPr kumimoji="0" lang="en-US" altLang="en-US" b="1" dirty="0" err="1" smtClean="0">
                <a:solidFill>
                  <a:srgbClr val="FFFFFF">
                    <a:lumMod val="65000"/>
                  </a:srgbClr>
                </a:solidFill>
              </a:rPr>
              <a:t>Librande</a:t>
            </a:r>
            <a:endParaRPr kumimoji="0" lang="en-US" altLang="en-US" b="1" dirty="0">
              <a:solidFill>
                <a:srgbClr val="FFFFFF">
                  <a:lumMod val="65000"/>
                </a:srgbClr>
              </a:solidFill>
              <a:ea typeface="+mn-ea"/>
            </a:endParaRPr>
          </a:p>
          <a:p>
            <a:pPr algn="ctr" eaLnBrk="1" hangingPunct="1">
              <a:spcAft>
                <a:spcPts val="2400"/>
              </a:spcAft>
            </a:pPr>
            <a:r>
              <a:rPr kumimoji="0" lang="en-US" altLang="en-US" b="1" dirty="0" smtClean="0">
                <a:solidFill>
                  <a:srgbClr val="FFFFFF"/>
                </a:solidFill>
                <a:latin typeface="Arial Black" panose="020B0A04020102020204" pitchFamily="34" charset="0"/>
                <a:ea typeface="+mn-ea"/>
              </a:rPr>
              <a:t>'</a:t>
            </a:r>
            <a:r>
              <a:rPr kumimoji="0" lang="en-US" altLang="en-US" b="1" dirty="0" err="1" smtClean="0">
                <a:solidFill>
                  <a:srgbClr val="FFFFFF"/>
                </a:solidFill>
                <a:latin typeface="Arial Black" panose="020B0A04020102020204" pitchFamily="34" charset="0"/>
                <a:ea typeface="+mn-ea"/>
              </a:rPr>
              <a:t>Nuff</a:t>
            </a:r>
            <a:r>
              <a:rPr kumimoji="0" lang="en-US" altLang="en-US" b="1" dirty="0" smtClean="0">
                <a:solidFill>
                  <a:srgbClr val="FFFFFF"/>
                </a:solidFill>
                <a:latin typeface="Arial Black" panose="020B0A04020102020204" pitchFamily="34" charset="0"/>
                <a:ea typeface="+mn-ea"/>
              </a:rPr>
              <a:t> </a:t>
            </a:r>
            <a:r>
              <a:rPr kumimoji="0" lang="en-US" altLang="en-US" b="1" dirty="0">
                <a:solidFill>
                  <a:srgbClr val="FFFFFF"/>
                </a:solidFill>
                <a:latin typeface="Arial Black" panose="020B0A04020102020204" pitchFamily="34" charset="0"/>
                <a:ea typeface="+mn-ea"/>
              </a:rPr>
              <a:t>Said: Comics as Design Documentation </a:t>
            </a:r>
            <a:r>
              <a:rPr kumimoji="0" lang="en-US" altLang="en-US" b="1" dirty="0" smtClean="0">
                <a:solidFill>
                  <a:srgbClr val="FFFFFF"/>
                </a:solidFill>
                <a:latin typeface="Arial Black" panose="020B0A04020102020204" pitchFamily="34" charset="0"/>
                <a:ea typeface="+mn-ea"/>
              </a:rPr>
              <a:t/>
            </a:r>
            <a:br>
              <a:rPr kumimoji="0" lang="en-US" altLang="en-US" b="1" dirty="0" smtClean="0">
                <a:solidFill>
                  <a:srgbClr val="FFFFFF"/>
                </a:solidFill>
                <a:latin typeface="Arial Black" panose="020B0A04020102020204" pitchFamily="34" charset="0"/>
                <a:ea typeface="+mn-ea"/>
              </a:rPr>
            </a:br>
            <a:r>
              <a:rPr kumimoji="0" lang="en-US" altLang="en-US" b="1" dirty="0" smtClean="0">
                <a:solidFill>
                  <a:srgbClr val="FFFFFF"/>
                </a:solidFill>
                <a:ea typeface="+mn-ea"/>
              </a:rPr>
              <a:t>by </a:t>
            </a:r>
            <a:r>
              <a:rPr kumimoji="0" lang="en-US" altLang="en-US" b="1" dirty="0">
                <a:solidFill>
                  <a:srgbClr val="FFFFFF"/>
                </a:solidFill>
                <a:ea typeface="+mn-ea"/>
              </a:rPr>
              <a:t>Matthew </a:t>
            </a:r>
            <a:r>
              <a:rPr kumimoji="0" lang="en-US" altLang="en-US" b="1" dirty="0" smtClean="0">
                <a:solidFill>
                  <a:srgbClr val="FFFFFF"/>
                </a:solidFill>
                <a:ea typeface="+mn-ea"/>
              </a:rPr>
              <a:t>Derby</a:t>
            </a:r>
          </a:p>
        </p:txBody>
      </p:sp>
    </p:spTree>
    <p:extLst>
      <p:ext uri="{BB962C8B-B14F-4D97-AF65-F5344CB8AC3E}">
        <p14:creationId xmlns:p14="http://schemas.microsoft.com/office/powerpoint/2010/main" val="147963123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276350"/>
            <a:ext cx="9144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4800" b="1" dirty="0" smtClean="0">
                <a:solidFill>
                  <a:srgbClr val="FFFFFF"/>
                </a:solidFill>
                <a:latin typeface="Arial Black" panose="020B0A04020102020204" pitchFamily="34" charset="0"/>
                <a:ea typeface="+mn-ea"/>
              </a:rPr>
              <a:t>MAKE</a:t>
            </a:r>
          </a:p>
          <a:p>
            <a:pPr algn="ctr" eaLnBrk="1" hangingPunct="1"/>
            <a:r>
              <a:rPr kumimoji="0" lang="en-US" altLang="en-US" sz="4800" b="1" dirty="0" smtClean="0">
                <a:solidFill>
                  <a:srgbClr val="FFFFFF"/>
                </a:solidFill>
                <a:latin typeface="Arial Black" panose="020B0A04020102020204" pitchFamily="34" charset="0"/>
                <a:ea typeface="+mn-ea"/>
              </a:rPr>
              <a:t>ACTIONABLE</a:t>
            </a:r>
          </a:p>
          <a:p>
            <a:pPr algn="ctr" eaLnBrk="1" hangingPunct="1"/>
            <a:r>
              <a:rPr kumimoji="0" lang="en-US" altLang="en-US" sz="4800" b="1" dirty="0" smtClean="0">
                <a:solidFill>
                  <a:srgbClr val="FFFFFF"/>
                </a:solidFill>
                <a:latin typeface="Arial Black" panose="020B0A04020102020204" pitchFamily="34" charset="0"/>
                <a:ea typeface="+mn-ea"/>
              </a:rPr>
              <a:t>DOCUMENTATION</a:t>
            </a:r>
          </a:p>
        </p:txBody>
      </p:sp>
      <p:sp>
        <p:nvSpPr>
          <p:cNvPr id="9" name="Rectangle 8"/>
          <p:cNvSpPr>
            <a:spLocks noChangeArrowheads="1"/>
          </p:cNvSpPr>
          <p:nvPr/>
        </p:nvSpPr>
        <p:spPr bwMode="auto">
          <a:xfrm rot="21175241">
            <a:off x="4821079" y="729695"/>
            <a:ext cx="50760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spc="-300" dirty="0" smtClean="0">
                <a:solidFill>
                  <a:srgbClr val="FF66FF"/>
                </a:solidFill>
                <a:latin typeface="MV Boli" panose="02000500030200090000" pitchFamily="2" charset="0"/>
                <a:ea typeface="+mn-ea"/>
                <a:cs typeface="MV Boli" panose="02000500030200090000" pitchFamily="2" charset="0"/>
              </a:rPr>
              <a:t>thesis!</a:t>
            </a:r>
          </a:p>
        </p:txBody>
      </p:sp>
      <p:sp>
        <p:nvSpPr>
          <p:cNvPr id="10" name="Freeform 9"/>
          <p:cNvSpPr/>
          <p:nvPr/>
        </p:nvSpPr>
        <p:spPr>
          <a:xfrm rot="14816188">
            <a:off x="7063737" y="1501158"/>
            <a:ext cx="739635" cy="604904"/>
          </a:xfrm>
          <a:custGeom>
            <a:avLst/>
            <a:gdLst>
              <a:gd name="connsiteX0" fmla="*/ 834365 w 834365"/>
              <a:gd name="connsiteY0" fmla="*/ 734096 h 734811"/>
              <a:gd name="connsiteX1" fmla="*/ 241937 w 834365"/>
              <a:gd name="connsiteY1" fmla="*/ 663262 h 734811"/>
              <a:gd name="connsiteX2" fmla="*/ 16557 w 834365"/>
              <a:gd name="connsiteY2" fmla="*/ 283336 h 734811"/>
              <a:gd name="connsiteX3" fmla="*/ 68072 w 834365"/>
              <a:gd name="connsiteY3" fmla="*/ 0 h 734811"/>
            </a:gdLst>
            <a:ahLst/>
            <a:cxnLst>
              <a:cxn ang="0">
                <a:pos x="connsiteX0" y="connsiteY0"/>
              </a:cxn>
              <a:cxn ang="0">
                <a:pos x="connsiteX1" y="connsiteY1"/>
              </a:cxn>
              <a:cxn ang="0">
                <a:pos x="connsiteX2" y="connsiteY2"/>
              </a:cxn>
              <a:cxn ang="0">
                <a:pos x="connsiteX3" y="connsiteY3"/>
              </a:cxn>
            </a:cxnLst>
            <a:rect l="l" t="t" r="r" b="b"/>
            <a:pathLst>
              <a:path w="834365" h="734811">
                <a:moveTo>
                  <a:pt x="834365" y="734096"/>
                </a:moveTo>
                <a:cubicBezTo>
                  <a:pt x="606301" y="736242"/>
                  <a:pt x="378238" y="738389"/>
                  <a:pt x="241937" y="663262"/>
                </a:cubicBezTo>
                <a:cubicBezTo>
                  <a:pt x="105636" y="588135"/>
                  <a:pt x="45534" y="393880"/>
                  <a:pt x="16557" y="283336"/>
                </a:cubicBezTo>
                <a:cubicBezTo>
                  <a:pt x="-12420" y="172792"/>
                  <a:pt x="-8128" y="7513"/>
                  <a:pt x="68072" y="0"/>
                </a:cubicBezTo>
              </a:path>
            </a:pathLst>
          </a:cu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Freeform 10"/>
          <p:cNvSpPr/>
          <p:nvPr/>
        </p:nvSpPr>
        <p:spPr>
          <a:xfrm rot="14737673">
            <a:off x="7149816" y="2113970"/>
            <a:ext cx="418611" cy="296770"/>
          </a:xfrm>
          <a:custGeom>
            <a:avLst/>
            <a:gdLst>
              <a:gd name="connsiteX0" fmla="*/ 0 w 624625"/>
              <a:gd name="connsiteY0" fmla="*/ 367226 h 367226"/>
              <a:gd name="connsiteX1" fmla="*/ 379927 w 624625"/>
              <a:gd name="connsiteY1" fmla="*/ 179 h 367226"/>
              <a:gd name="connsiteX2" fmla="*/ 624625 w 624625"/>
              <a:gd name="connsiteY2" fmla="*/ 328590 h 367226"/>
            </a:gdLst>
            <a:ahLst/>
            <a:cxnLst>
              <a:cxn ang="0">
                <a:pos x="connsiteX0" y="connsiteY0"/>
              </a:cxn>
              <a:cxn ang="0">
                <a:pos x="connsiteX1" y="connsiteY1"/>
              </a:cxn>
              <a:cxn ang="0">
                <a:pos x="connsiteX2" y="connsiteY2"/>
              </a:cxn>
            </a:cxnLst>
            <a:rect l="l" t="t" r="r" b="b"/>
            <a:pathLst>
              <a:path w="624625" h="367226">
                <a:moveTo>
                  <a:pt x="0" y="367226"/>
                </a:moveTo>
                <a:cubicBezTo>
                  <a:pt x="137911" y="186922"/>
                  <a:pt x="275823" y="6618"/>
                  <a:pt x="379927" y="179"/>
                </a:cubicBezTo>
                <a:cubicBezTo>
                  <a:pt x="484031" y="-6260"/>
                  <a:pt x="554328" y="161165"/>
                  <a:pt x="624625" y="328590"/>
                </a:cubicBezTo>
              </a:path>
            </a:pathLst>
          </a:cu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Freeform 11"/>
          <p:cNvSpPr/>
          <p:nvPr/>
        </p:nvSpPr>
        <p:spPr>
          <a:xfrm>
            <a:off x="6793606" y="1159099"/>
            <a:ext cx="1262129" cy="154546"/>
          </a:xfrm>
          <a:custGeom>
            <a:avLst/>
            <a:gdLst>
              <a:gd name="connsiteX0" fmla="*/ 0 w 1262129"/>
              <a:gd name="connsiteY0" fmla="*/ 154546 h 154546"/>
              <a:gd name="connsiteX1" fmla="*/ 850005 w 1262129"/>
              <a:gd name="connsiteY1" fmla="*/ 64394 h 154546"/>
              <a:gd name="connsiteX2" fmla="*/ 1262129 w 1262129"/>
              <a:gd name="connsiteY2" fmla="*/ 0 h 154546"/>
            </a:gdLst>
            <a:ahLst/>
            <a:cxnLst>
              <a:cxn ang="0">
                <a:pos x="connsiteX0" y="connsiteY0"/>
              </a:cxn>
              <a:cxn ang="0">
                <a:pos x="connsiteX1" y="connsiteY1"/>
              </a:cxn>
              <a:cxn ang="0">
                <a:pos x="connsiteX2" y="connsiteY2"/>
              </a:cxn>
            </a:cxnLst>
            <a:rect l="l" t="t" r="r" b="b"/>
            <a:pathLst>
              <a:path w="1262129" h="154546">
                <a:moveTo>
                  <a:pt x="0" y="154546"/>
                </a:moveTo>
                <a:lnTo>
                  <a:pt x="850005" y="64394"/>
                </a:lnTo>
                <a:cubicBezTo>
                  <a:pt x="1060360" y="38636"/>
                  <a:pt x="1262129" y="0"/>
                  <a:pt x="1262129" y="0"/>
                </a:cubicBezTo>
              </a:path>
            </a:pathLst>
          </a:cu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7915522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950" y="-2081"/>
            <a:ext cx="2094731" cy="279297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8" y="0"/>
            <a:ext cx="3894666" cy="219075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449" y="2839865"/>
            <a:ext cx="4095351" cy="230363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3000" y="0"/>
            <a:ext cx="2921000" cy="2190750"/>
          </a:xfrm>
          <a:prstGeom prst="rect">
            <a:avLst/>
          </a:prstGeom>
        </p:spPr>
      </p:pic>
      <p:pic>
        <p:nvPicPr>
          <p:cNvPr id="12"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71203" y="2839865"/>
            <a:ext cx="4091797" cy="23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2532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8595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FFFF"/>
                </a:solidFill>
                <a:latin typeface="Arial Black" panose="020B0A04020102020204" pitchFamily="34" charset="0"/>
                <a:ea typeface="+mn-ea"/>
              </a:rPr>
              <a:t>MAKE DOCUMENTATION</a:t>
            </a:r>
          </a:p>
        </p:txBody>
      </p:sp>
    </p:spTree>
    <p:extLst>
      <p:ext uri="{BB962C8B-B14F-4D97-AF65-F5344CB8AC3E}">
        <p14:creationId xmlns:p14="http://schemas.microsoft.com/office/powerpoint/2010/main" val="403864030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8595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FFFF"/>
                </a:solidFill>
                <a:latin typeface="Arial Black" panose="020B0A04020102020204" pitchFamily="34" charset="0"/>
                <a:ea typeface="+mn-ea"/>
              </a:rPr>
              <a:t>MAKE DOCUMENTATION</a:t>
            </a:r>
          </a:p>
          <a:p>
            <a:pPr algn="ctr" eaLnBrk="1" hangingPunct="1"/>
            <a:r>
              <a:rPr kumimoji="0" lang="en-US" altLang="en-US" sz="3600" b="1" dirty="0" smtClean="0">
                <a:solidFill>
                  <a:srgbClr val="FFFFFF"/>
                </a:solidFill>
                <a:latin typeface="Arial Black" panose="020B0A04020102020204" pitchFamily="34" charset="0"/>
                <a:ea typeface="+mn-ea"/>
              </a:rPr>
              <a:t>THAT</a:t>
            </a:r>
            <a:r>
              <a:rPr kumimoji="0" lang="en-US" altLang="en-US" sz="3600" b="1" dirty="0" smtClean="0">
                <a:solidFill>
                  <a:srgbClr val="FF66FF"/>
                </a:solidFill>
                <a:latin typeface="Arial Black" panose="020B0A04020102020204" pitchFamily="34" charset="0"/>
                <a:ea typeface="+mn-ea"/>
              </a:rPr>
              <a:t> PEOPLE </a:t>
            </a:r>
            <a:r>
              <a:rPr kumimoji="0" lang="en-US" altLang="en-US" sz="3600" b="1" dirty="0" smtClean="0">
                <a:solidFill>
                  <a:srgbClr val="000000"/>
                </a:solidFill>
                <a:latin typeface="Arial Black" panose="020B0A04020102020204" pitchFamily="34" charset="0"/>
                <a:ea typeface="+mn-ea"/>
              </a:rPr>
              <a:t>CAN ACT ON</a:t>
            </a:r>
          </a:p>
        </p:txBody>
      </p:sp>
    </p:spTree>
    <p:extLst>
      <p:ext uri="{BB962C8B-B14F-4D97-AF65-F5344CB8AC3E}">
        <p14:creationId xmlns:p14="http://schemas.microsoft.com/office/powerpoint/2010/main" val="279284448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8595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FFFF"/>
                </a:solidFill>
                <a:latin typeface="Arial Black" panose="020B0A04020102020204" pitchFamily="34" charset="0"/>
                <a:ea typeface="+mn-ea"/>
              </a:rPr>
              <a:t>MAKE DOCUMENTATION</a:t>
            </a:r>
          </a:p>
          <a:p>
            <a:pPr algn="ctr" eaLnBrk="1" hangingPunct="1"/>
            <a:r>
              <a:rPr kumimoji="0" lang="en-US" altLang="en-US" sz="3600" b="1" dirty="0" smtClean="0">
                <a:solidFill>
                  <a:srgbClr val="FFFFFF"/>
                </a:solidFill>
                <a:latin typeface="Arial Black" panose="020B0A04020102020204" pitchFamily="34" charset="0"/>
                <a:ea typeface="+mn-ea"/>
              </a:rPr>
              <a:t>THAT</a:t>
            </a:r>
            <a:r>
              <a:rPr kumimoji="0" lang="en-US" altLang="en-US" sz="3600" b="1" dirty="0" smtClean="0">
                <a:solidFill>
                  <a:srgbClr val="FF66FF"/>
                </a:solidFill>
                <a:latin typeface="Arial Black" panose="020B0A04020102020204" pitchFamily="34" charset="0"/>
                <a:ea typeface="+mn-ea"/>
              </a:rPr>
              <a:t> PEOPLE </a:t>
            </a:r>
            <a:r>
              <a:rPr kumimoji="0" lang="en-US" altLang="en-US" sz="3600" b="1" dirty="0" smtClean="0">
                <a:solidFill>
                  <a:srgbClr val="FFFFFF"/>
                </a:solidFill>
                <a:latin typeface="Arial Black" panose="020B0A04020102020204" pitchFamily="34" charset="0"/>
                <a:ea typeface="+mn-ea"/>
              </a:rPr>
              <a:t>CAN</a:t>
            </a:r>
            <a:r>
              <a:rPr kumimoji="0" lang="en-US" altLang="en-US" sz="3600" b="1" dirty="0" smtClean="0">
                <a:solidFill>
                  <a:srgbClr val="FF66FF"/>
                </a:solidFill>
                <a:latin typeface="Arial Black" panose="020B0A04020102020204" pitchFamily="34" charset="0"/>
                <a:ea typeface="+mn-ea"/>
              </a:rPr>
              <a:t> ACT </a:t>
            </a:r>
            <a:r>
              <a:rPr kumimoji="0" lang="en-US" altLang="en-US" sz="3600" b="1" dirty="0" smtClean="0">
                <a:solidFill>
                  <a:srgbClr val="FFFFFF"/>
                </a:solidFill>
                <a:latin typeface="Arial Black" panose="020B0A04020102020204" pitchFamily="34" charset="0"/>
                <a:ea typeface="+mn-ea"/>
              </a:rPr>
              <a:t>ON</a:t>
            </a:r>
          </a:p>
        </p:txBody>
      </p:sp>
    </p:spTree>
    <p:extLst>
      <p:ext uri="{BB962C8B-B14F-4D97-AF65-F5344CB8AC3E}">
        <p14:creationId xmlns:p14="http://schemas.microsoft.com/office/powerpoint/2010/main" val="159732994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8595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FFFF"/>
                </a:solidFill>
                <a:latin typeface="Arial Black" panose="020B0A04020102020204" pitchFamily="34" charset="0"/>
                <a:ea typeface="+mn-ea"/>
              </a:rPr>
              <a:t>MAKE DOCUMENTATION</a:t>
            </a:r>
          </a:p>
          <a:p>
            <a:pPr algn="ctr" eaLnBrk="1" hangingPunct="1"/>
            <a:r>
              <a:rPr kumimoji="0" lang="en-US" altLang="en-US" sz="3600" b="1" dirty="0" smtClean="0">
                <a:solidFill>
                  <a:srgbClr val="FFFFFF"/>
                </a:solidFill>
                <a:latin typeface="Arial Black" panose="020B0A04020102020204" pitchFamily="34" charset="0"/>
                <a:ea typeface="+mn-ea"/>
              </a:rPr>
              <a:t>THAT</a:t>
            </a:r>
            <a:r>
              <a:rPr kumimoji="0" lang="en-US" altLang="en-US" sz="3600" b="1" dirty="0" smtClean="0">
                <a:solidFill>
                  <a:srgbClr val="FF66FF"/>
                </a:solidFill>
                <a:latin typeface="Arial Black" panose="020B0A04020102020204" pitchFamily="34" charset="0"/>
                <a:ea typeface="+mn-ea"/>
              </a:rPr>
              <a:t> PEOPLE </a:t>
            </a:r>
            <a:r>
              <a:rPr kumimoji="0" lang="en-US" altLang="en-US" sz="3600" b="1" dirty="0" smtClean="0">
                <a:solidFill>
                  <a:srgbClr val="FFFFFF"/>
                </a:solidFill>
                <a:latin typeface="Arial Black" panose="020B0A04020102020204" pitchFamily="34" charset="0"/>
                <a:ea typeface="+mn-ea"/>
              </a:rPr>
              <a:t>CAN</a:t>
            </a:r>
            <a:r>
              <a:rPr kumimoji="0" lang="en-US" altLang="en-US" sz="3600" b="1" dirty="0" smtClean="0">
                <a:solidFill>
                  <a:srgbClr val="FF66FF"/>
                </a:solidFill>
                <a:latin typeface="Arial Black" panose="020B0A04020102020204" pitchFamily="34" charset="0"/>
                <a:ea typeface="+mn-ea"/>
              </a:rPr>
              <a:t> ACT </a:t>
            </a:r>
            <a:r>
              <a:rPr kumimoji="0" lang="en-US" altLang="en-US" sz="3600" b="1" dirty="0" smtClean="0">
                <a:solidFill>
                  <a:srgbClr val="FFFFFF"/>
                </a:solidFill>
                <a:latin typeface="Arial Black" panose="020B0A04020102020204" pitchFamily="34" charset="0"/>
                <a:ea typeface="+mn-ea"/>
              </a:rPr>
              <a:t>ON</a:t>
            </a:r>
          </a:p>
        </p:txBody>
      </p:sp>
      <p:pic>
        <p:nvPicPr>
          <p:cNvPr id="1026" name="Picture 2" descr="http://likeahammerinthesink.files.wordpress.com/2014/03/circle001.jpg"/>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5973" b="89981" l="9865" r="89985"/>
                    </a14:imgEffect>
                    <a14:imgEffect>
                      <a14:colorTemperature colorTemp="3783"/>
                    </a14:imgEffect>
                    <a14:imgEffect>
                      <a14:saturation sat="332000"/>
                    </a14:imgEffect>
                  </a14:imgLayer>
                </a14:imgProps>
              </a:ext>
              <a:ext uri="{28A0092B-C50C-407E-A947-70E740481C1C}">
                <a14:useLocalDpi xmlns:a14="http://schemas.microsoft.com/office/drawing/2010/main" val="0"/>
              </a:ext>
            </a:extLst>
          </a:blip>
          <a:srcRect/>
          <a:stretch>
            <a:fillRect/>
          </a:stretch>
        </p:blipFill>
        <p:spPr bwMode="auto">
          <a:xfrm>
            <a:off x="1981200" y="1885950"/>
            <a:ext cx="3382116" cy="1714329"/>
          </a:xfrm>
          <a:prstGeom prst="rect">
            <a:avLst/>
          </a:prstGeom>
          <a:noFill/>
        </p:spPr>
      </p:pic>
    </p:spTree>
    <p:extLst>
      <p:ext uri="{BB962C8B-B14F-4D97-AF65-F5344CB8AC3E}">
        <p14:creationId xmlns:p14="http://schemas.microsoft.com/office/powerpoint/2010/main" val="255755313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8595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FFFF"/>
                </a:solidFill>
                <a:latin typeface="Arial Black" panose="020B0A04020102020204" pitchFamily="34" charset="0"/>
                <a:ea typeface="+mn-ea"/>
              </a:rPr>
              <a:t>MAKE DOCUMENTATION</a:t>
            </a:r>
          </a:p>
          <a:p>
            <a:pPr algn="ctr" eaLnBrk="1" hangingPunct="1"/>
            <a:r>
              <a:rPr kumimoji="0" lang="en-US" altLang="en-US" sz="3600" b="1" dirty="0" smtClean="0">
                <a:solidFill>
                  <a:srgbClr val="FFFFFF"/>
                </a:solidFill>
                <a:latin typeface="Arial Black" panose="020B0A04020102020204" pitchFamily="34" charset="0"/>
                <a:ea typeface="+mn-ea"/>
              </a:rPr>
              <a:t>THAT</a:t>
            </a:r>
            <a:r>
              <a:rPr kumimoji="0" lang="en-US" altLang="en-US" sz="3600" b="1" dirty="0" smtClean="0">
                <a:solidFill>
                  <a:srgbClr val="FF66FF"/>
                </a:solidFill>
                <a:latin typeface="Arial Black" panose="020B0A04020102020204" pitchFamily="34" charset="0"/>
                <a:ea typeface="+mn-ea"/>
              </a:rPr>
              <a:t> PEOPLE </a:t>
            </a:r>
            <a:r>
              <a:rPr kumimoji="0" lang="en-US" altLang="en-US" sz="3600" b="1" dirty="0" smtClean="0">
                <a:solidFill>
                  <a:srgbClr val="FFFFFF"/>
                </a:solidFill>
                <a:latin typeface="Arial Black" panose="020B0A04020102020204" pitchFamily="34" charset="0"/>
                <a:ea typeface="+mn-ea"/>
              </a:rPr>
              <a:t>CAN</a:t>
            </a:r>
            <a:r>
              <a:rPr kumimoji="0" lang="en-US" altLang="en-US" sz="3600" b="1" dirty="0" smtClean="0">
                <a:solidFill>
                  <a:srgbClr val="FF66FF"/>
                </a:solidFill>
                <a:latin typeface="Arial Black" panose="020B0A04020102020204" pitchFamily="34" charset="0"/>
                <a:ea typeface="+mn-ea"/>
              </a:rPr>
              <a:t> ACT </a:t>
            </a:r>
            <a:r>
              <a:rPr kumimoji="0" lang="en-US" altLang="en-US" sz="3600" b="1" dirty="0" smtClean="0">
                <a:solidFill>
                  <a:srgbClr val="FFFFFF"/>
                </a:solidFill>
                <a:latin typeface="Arial Black" panose="020B0A04020102020204" pitchFamily="34" charset="0"/>
                <a:ea typeface="+mn-ea"/>
              </a:rPr>
              <a:t>ON</a:t>
            </a:r>
          </a:p>
        </p:txBody>
      </p:sp>
      <p:pic>
        <p:nvPicPr>
          <p:cNvPr id="1026" name="Picture 2" descr="http://likeahammerinthesink.files.wordpress.com/2014/03/circle001.jpg"/>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5973" b="89981" l="9865" r="89985"/>
                    </a14:imgEffect>
                    <a14:imgEffect>
                      <a14:colorTemperature colorTemp="3783"/>
                    </a14:imgEffect>
                    <a14:imgEffect>
                      <a14:saturation sat="332000"/>
                    </a14:imgEffect>
                  </a14:imgLayer>
                </a14:imgProps>
              </a:ext>
              <a:ext uri="{28A0092B-C50C-407E-A947-70E740481C1C}">
                <a14:useLocalDpi xmlns:a14="http://schemas.microsoft.com/office/drawing/2010/main" val="0"/>
              </a:ext>
            </a:extLst>
          </a:blip>
          <a:srcRect/>
          <a:stretch>
            <a:fillRect/>
          </a:stretch>
        </p:blipFill>
        <p:spPr bwMode="auto">
          <a:xfrm>
            <a:off x="1981200" y="1885950"/>
            <a:ext cx="3382116" cy="1714329"/>
          </a:xfrm>
          <a:prstGeom prst="rect">
            <a:avLst/>
          </a:prstGeom>
          <a:noFill/>
        </p:spPr>
      </p:pic>
      <p:sp>
        <p:nvSpPr>
          <p:cNvPr id="5" name="Rectangle 4"/>
          <p:cNvSpPr>
            <a:spLocks noChangeArrowheads="1"/>
          </p:cNvSpPr>
          <p:nvPr/>
        </p:nvSpPr>
        <p:spPr bwMode="auto">
          <a:xfrm rot="21175241">
            <a:off x="2721617" y="3634950"/>
            <a:ext cx="50760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spc="-300" dirty="0" smtClean="0">
                <a:solidFill>
                  <a:srgbClr val="FF66FF"/>
                </a:solidFill>
                <a:latin typeface="MV Boli" panose="02000500030200090000" pitchFamily="2" charset="0"/>
                <a:ea typeface="+mn-ea"/>
                <a:cs typeface="MV Boli" panose="02000500030200090000" pitchFamily="2" charset="0"/>
              </a:rPr>
              <a:t>for people</a:t>
            </a:r>
          </a:p>
          <a:p>
            <a:pPr algn="ctr" eaLnBrk="1" hangingPunct="1"/>
            <a:r>
              <a:rPr kumimoji="0" lang="en-US" altLang="en-US" sz="3600" spc="-300" dirty="0" smtClean="0">
                <a:solidFill>
                  <a:srgbClr val="FF66FF"/>
                </a:solidFill>
                <a:latin typeface="MV Boli" panose="02000500030200090000" pitchFamily="2" charset="0"/>
                <a:ea typeface="+mn-ea"/>
                <a:cs typeface="MV Boli" panose="02000500030200090000" pitchFamily="2" charset="0"/>
              </a:rPr>
              <a:t>not features!</a:t>
            </a:r>
          </a:p>
        </p:txBody>
      </p:sp>
      <p:sp>
        <p:nvSpPr>
          <p:cNvPr id="4" name="Freeform 3"/>
          <p:cNvSpPr/>
          <p:nvPr/>
        </p:nvSpPr>
        <p:spPr>
          <a:xfrm rot="21103491">
            <a:off x="3200400" y="3722328"/>
            <a:ext cx="834365" cy="734811"/>
          </a:xfrm>
          <a:custGeom>
            <a:avLst/>
            <a:gdLst>
              <a:gd name="connsiteX0" fmla="*/ 834365 w 834365"/>
              <a:gd name="connsiteY0" fmla="*/ 734096 h 734811"/>
              <a:gd name="connsiteX1" fmla="*/ 241937 w 834365"/>
              <a:gd name="connsiteY1" fmla="*/ 663262 h 734811"/>
              <a:gd name="connsiteX2" fmla="*/ 16557 w 834365"/>
              <a:gd name="connsiteY2" fmla="*/ 283336 h 734811"/>
              <a:gd name="connsiteX3" fmla="*/ 68072 w 834365"/>
              <a:gd name="connsiteY3" fmla="*/ 0 h 734811"/>
            </a:gdLst>
            <a:ahLst/>
            <a:cxnLst>
              <a:cxn ang="0">
                <a:pos x="connsiteX0" y="connsiteY0"/>
              </a:cxn>
              <a:cxn ang="0">
                <a:pos x="connsiteX1" y="connsiteY1"/>
              </a:cxn>
              <a:cxn ang="0">
                <a:pos x="connsiteX2" y="connsiteY2"/>
              </a:cxn>
              <a:cxn ang="0">
                <a:pos x="connsiteX3" y="connsiteY3"/>
              </a:cxn>
            </a:cxnLst>
            <a:rect l="l" t="t" r="r" b="b"/>
            <a:pathLst>
              <a:path w="834365" h="734811">
                <a:moveTo>
                  <a:pt x="834365" y="734096"/>
                </a:moveTo>
                <a:cubicBezTo>
                  <a:pt x="606301" y="736242"/>
                  <a:pt x="378238" y="738389"/>
                  <a:pt x="241937" y="663262"/>
                </a:cubicBezTo>
                <a:cubicBezTo>
                  <a:pt x="105636" y="588135"/>
                  <a:pt x="45534" y="393880"/>
                  <a:pt x="16557" y="283336"/>
                </a:cubicBezTo>
                <a:cubicBezTo>
                  <a:pt x="-12420" y="172792"/>
                  <a:pt x="-8128" y="7513"/>
                  <a:pt x="68072" y="0"/>
                </a:cubicBezTo>
              </a:path>
            </a:pathLst>
          </a:cu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Freeform 5"/>
          <p:cNvSpPr/>
          <p:nvPr/>
        </p:nvSpPr>
        <p:spPr>
          <a:xfrm>
            <a:off x="2949262" y="3662409"/>
            <a:ext cx="472225" cy="360503"/>
          </a:xfrm>
          <a:custGeom>
            <a:avLst/>
            <a:gdLst>
              <a:gd name="connsiteX0" fmla="*/ 0 w 624625"/>
              <a:gd name="connsiteY0" fmla="*/ 367226 h 367226"/>
              <a:gd name="connsiteX1" fmla="*/ 379927 w 624625"/>
              <a:gd name="connsiteY1" fmla="*/ 179 h 367226"/>
              <a:gd name="connsiteX2" fmla="*/ 624625 w 624625"/>
              <a:gd name="connsiteY2" fmla="*/ 328590 h 367226"/>
            </a:gdLst>
            <a:ahLst/>
            <a:cxnLst>
              <a:cxn ang="0">
                <a:pos x="connsiteX0" y="connsiteY0"/>
              </a:cxn>
              <a:cxn ang="0">
                <a:pos x="connsiteX1" y="connsiteY1"/>
              </a:cxn>
              <a:cxn ang="0">
                <a:pos x="connsiteX2" y="connsiteY2"/>
              </a:cxn>
            </a:cxnLst>
            <a:rect l="l" t="t" r="r" b="b"/>
            <a:pathLst>
              <a:path w="624625" h="367226">
                <a:moveTo>
                  <a:pt x="0" y="367226"/>
                </a:moveTo>
                <a:cubicBezTo>
                  <a:pt x="137911" y="186922"/>
                  <a:pt x="275823" y="6618"/>
                  <a:pt x="379927" y="179"/>
                </a:cubicBezTo>
                <a:cubicBezTo>
                  <a:pt x="484031" y="-6260"/>
                  <a:pt x="554328" y="161165"/>
                  <a:pt x="624625" y="328590"/>
                </a:cubicBezTo>
              </a:path>
            </a:pathLst>
          </a:cu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72980100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g1.etsystatic.com/006/0/7146482/il_fullxfull.370647595_2lo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 y="-609905"/>
            <a:ext cx="9372600" cy="62296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14400" y="3562350"/>
            <a:ext cx="10515599" cy="1066800"/>
          </a:xfrm>
          <a:prstGeom prst="rect">
            <a:avLst/>
          </a:prstGeom>
          <a:solidFill>
            <a:srgbClr val="0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76200" y="3834140"/>
            <a:ext cx="9273276" cy="523220"/>
          </a:xfrm>
          <a:prstGeom prst="rect">
            <a:avLst/>
          </a:prstGeom>
          <a:noFill/>
        </p:spPr>
        <p:txBody>
          <a:bodyPr wrap="square" rtlCol="0">
            <a:spAutoFit/>
          </a:bodyPr>
          <a:lstStyle/>
          <a:p>
            <a:pPr algn="ctr"/>
            <a:r>
              <a:rPr lang="en-US" sz="2800" b="1" dirty="0" smtClean="0">
                <a:ln w="12700">
                  <a:noFill/>
                </a:ln>
                <a:solidFill>
                  <a:srgbClr val="FFFFFF"/>
                </a:solidFill>
                <a:effectLst>
                  <a:outerShdw blurRad="50800" dist="38100" dir="2700000" algn="tl" rotWithShape="0">
                    <a:prstClr val="black">
                      <a:alpha val="40000"/>
                    </a:prstClr>
                  </a:outerShdw>
                </a:effectLst>
                <a:latin typeface="Arial Black" panose="020B0A04020102020204" pitchFamily="34" charset="0"/>
              </a:rPr>
              <a:t>“</a:t>
            </a:r>
            <a:r>
              <a:rPr lang="en-US" sz="2800" b="1" dirty="0" smtClean="0">
                <a:ln w="12700">
                  <a:noFill/>
                </a:ln>
                <a:solidFill>
                  <a:srgbClr val="FF66FF"/>
                </a:solidFill>
                <a:effectLst>
                  <a:outerShdw blurRad="50800" dist="38100" dir="2700000" algn="tl" rotWithShape="0">
                    <a:prstClr val="black">
                      <a:alpha val="40000"/>
                    </a:prstClr>
                  </a:outerShdw>
                </a:effectLst>
                <a:latin typeface="Arial Black" panose="020B0A04020102020204" pitchFamily="34" charset="0"/>
              </a:rPr>
              <a:t>WHO</a:t>
            </a:r>
            <a:r>
              <a:rPr lang="en-US" sz="2800" b="1" dirty="0" smtClean="0">
                <a:ln w="12700">
                  <a:noFill/>
                </a:ln>
                <a:solidFill>
                  <a:srgbClr val="FFFFFF"/>
                </a:solidFill>
                <a:effectLst>
                  <a:outerShdw blurRad="50800" dist="38100" dir="2700000" algn="tl" rotWithShape="0">
                    <a:prstClr val="black">
                      <a:alpha val="40000"/>
                    </a:prstClr>
                  </a:outerShdw>
                </a:effectLst>
                <a:latin typeface="Arial Black" panose="020B0A04020102020204" pitchFamily="34" charset="0"/>
              </a:rPr>
              <a:t> IS THIS DOCUMENT FOR?”</a:t>
            </a:r>
            <a:endParaRPr lang="en-US" sz="2800" b="1" dirty="0">
              <a:ln w="12700">
                <a:noFill/>
              </a:ln>
              <a:solidFill>
                <a:srgbClr val="FFFFFF"/>
              </a:solidFill>
              <a:effectLst>
                <a:outerShdw blurRad="50800" dist="38100" dir="2700000" algn="tl" rotWithShape="0">
                  <a:prstClr val="black">
                    <a:alpha val="40000"/>
                  </a:prstClr>
                </a:outerShdw>
              </a:effectLst>
              <a:latin typeface="Arial Black" panose="020B0A04020102020204" pitchFamily="34" charset="0"/>
            </a:endParaRPr>
          </a:p>
        </p:txBody>
      </p:sp>
    </p:spTree>
    <p:extLst>
      <p:ext uri="{BB962C8B-B14F-4D97-AF65-F5344CB8AC3E}">
        <p14:creationId xmlns:p14="http://schemas.microsoft.com/office/powerpoint/2010/main" val="116837882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3335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66FF"/>
                </a:solidFill>
                <a:latin typeface="Arial Black" panose="020B0A04020102020204" pitchFamily="34" charset="0"/>
                <a:ea typeface="+mn-ea"/>
              </a:rPr>
              <a:t>DOCUMENTS FOR PEOPLE:</a:t>
            </a:r>
          </a:p>
        </p:txBody>
      </p:sp>
    </p:spTree>
    <p:extLst>
      <p:ext uri="{BB962C8B-B14F-4D97-AF65-F5344CB8AC3E}">
        <p14:creationId xmlns:p14="http://schemas.microsoft.com/office/powerpoint/2010/main" val="98357993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3335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66FF"/>
                </a:solidFill>
                <a:latin typeface="Arial Black" panose="020B0A04020102020204" pitchFamily="34" charset="0"/>
                <a:ea typeface="+mn-ea"/>
              </a:rPr>
              <a:t>DOCUMENTS FOR PEOPLE:</a:t>
            </a:r>
          </a:p>
        </p:txBody>
      </p:sp>
      <p:sp>
        <p:nvSpPr>
          <p:cNvPr id="5" name="Rectangle 4"/>
          <p:cNvSpPr>
            <a:spLocks noChangeArrowheads="1"/>
          </p:cNvSpPr>
          <p:nvPr/>
        </p:nvSpPr>
        <p:spPr bwMode="auto">
          <a:xfrm>
            <a:off x="762000" y="932081"/>
            <a:ext cx="44958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2400"/>
              </a:spcAft>
            </a:pPr>
            <a:r>
              <a:rPr kumimoji="0" lang="en-US" altLang="en-US" sz="2800" b="1" dirty="0">
                <a:solidFill>
                  <a:srgbClr val="FFFFFF"/>
                </a:solidFill>
                <a:latin typeface="Arial"/>
                <a:ea typeface="+mn-ea"/>
              </a:rPr>
              <a:t>w</a:t>
            </a:r>
            <a:r>
              <a:rPr kumimoji="0" lang="en-US" altLang="en-US" sz="2800" b="1" dirty="0" smtClean="0">
                <a:solidFill>
                  <a:srgbClr val="FFFFFF"/>
                </a:solidFill>
                <a:latin typeface="Arial"/>
                <a:ea typeface="+mn-ea"/>
              </a:rPr>
              <a:t>hole team</a:t>
            </a:r>
            <a:br>
              <a:rPr kumimoji="0" lang="en-US" altLang="en-US" sz="2800" b="1" dirty="0" smtClean="0">
                <a:solidFill>
                  <a:srgbClr val="FFFFFF"/>
                </a:solidFill>
                <a:latin typeface="Arial"/>
                <a:ea typeface="+mn-ea"/>
              </a:rPr>
            </a:br>
            <a:r>
              <a:rPr kumimoji="0" lang="en-US" altLang="en-US" sz="2800" b="1" dirty="0" smtClean="0">
                <a:solidFill>
                  <a:srgbClr val="FFFFFF"/>
                </a:solidFill>
                <a:latin typeface="Arial"/>
                <a:ea typeface="+mn-ea"/>
              </a:rPr>
              <a:t>leads &amp; CD</a:t>
            </a:r>
            <a:br>
              <a:rPr kumimoji="0" lang="en-US" altLang="en-US" sz="2800" b="1" dirty="0" smtClean="0">
                <a:solidFill>
                  <a:srgbClr val="FFFFFF"/>
                </a:solidFill>
                <a:latin typeface="Arial"/>
                <a:ea typeface="+mn-ea"/>
              </a:rPr>
            </a:br>
            <a:r>
              <a:rPr kumimoji="0" lang="en-US" altLang="en-US" sz="2800" b="1" dirty="0" smtClean="0">
                <a:solidFill>
                  <a:srgbClr val="FFFFFF"/>
                </a:solidFill>
                <a:latin typeface="Arial"/>
                <a:ea typeface="+mn-ea"/>
              </a:rPr>
              <a:t>designers</a:t>
            </a:r>
            <a:br>
              <a:rPr kumimoji="0" lang="en-US" altLang="en-US" sz="2800" b="1" dirty="0" smtClean="0">
                <a:solidFill>
                  <a:srgbClr val="FFFFFF"/>
                </a:solidFill>
                <a:latin typeface="Arial"/>
                <a:ea typeface="+mn-ea"/>
              </a:rPr>
            </a:br>
            <a:r>
              <a:rPr kumimoji="0" lang="en-US" altLang="en-US" sz="2800" b="1" dirty="0" smtClean="0">
                <a:solidFill>
                  <a:srgbClr val="FFFFFF"/>
                </a:solidFill>
                <a:latin typeface="Arial"/>
                <a:ea typeface="+mn-ea"/>
              </a:rPr>
              <a:t>programmers</a:t>
            </a:r>
            <a:br>
              <a:rPr kumimoji="0" lang="en-US" altLang="en-US" sz="2800" b="1" dirty="0" smtClean="0">
                <a:solidFill>
                  <a:srgbClr val="FFFFFF"/>
                </a:solidFill>
                <a:latin typeface="Arial"/>
                <a:ea typeface="+mn-ea"/>
              </a:rPr>
            </a:br>
            <a:r>
              <a:rPr kumimoji="0" lang="en-US" altLang="en-US" sz="2800" b="1" dirty="0" smtClean="0">
                <a:solidFill>
                  <a:srgbClr val="FFFFFF"/>
                </a:solidFill>
                <a:latin typeface="Arial"/>
                <a:ea typeface="+mn-ea"/>
              </a:rPr>
              <a:t>artists</a:t>
            </a:r>
            <a:br>
              <a:rPr kumimoji="0" lang="en-US" altLang="en-US" sz="2800" b="1" dirty="0" smtClean="0">
                <a:solidFill>
                  <a:srgbClr val="FFFFFF"/>
                </a:solidFill>
                <a:latin typeface="Arial"/>
                <a:ea typeface="+mn-ea"/>
              </a:rPr>
            </a:br>
            <a:r>
              <a:rPr kumimoji="0" lang="en-US" altLang="en-US" sz="2800" b="1" dirty="0" smtClean="0">
                <a:solidFill>
                  <a:srgbClr val="FFFFFF"/>
                </a:solidFill>
                <a:latin typeface="Arial"/>
                <a:ea typeface="+mn-ea"/>
              </a:rPr>
              <a:t>audio team</a:t>
            </a:r>
            <a:br>
              <a:rPr kumimoji="0" lang="en-US" altLang="en-US" sz="2800" b="1" dirty="0" smtClean="0">
                <a:solidFill>
                  <a:srgbClr val="FFFFFF"/>
                </a:solidFill>
                <a:latin typeface="Arial"/>
                <a:ea typeface="+mn-ea"/>
              </a:rPr>
            </a:br>
            <a:r>
              <a:rPr kumimoji="0" lang="en-US" altLang="en-US" sz="2800" b="1" dirty="0" smtClean="0">
                <a:solidFill>
                  <a:srgbClr val="FFFFFF"/>
                </a:solidFill>
                <a:latin typeface="Arial"/>
                <a:ea typeface="+mn-ea"/>
              </a:rPr>
              <a:t>project managers</a:t>
            </a:r>
            <a:br>
              <a:rPr kumimoji="0" lang="en-US" altLang="en-US" sz="2800" b="1" dirty="0" smtClean="0">
                <a:solidFill>
                  <a:srgbClr val="FFFFFF"/>
                </a:solidFill>
                <a:latin typeface="Arial"/>
                <a:ea typeface="+mn-ea"/>
              </a:rPr>
            </a:br>
            <a:r>
              <a:rPr kumimoji="0" lang="en-US" altLang="en-US" sz="2800" b="1" dirty="0" smtClean="0">
                <a:solidFill>
                  <a:srgbClr val="FFFFFF"/>
                </a:solidFill>
                <a:latin typeface="Arial"/>
                <a:ea typeface="+mn-ea"/>
              </a:rPr>
              <a:t>testers</a:t>
            </a:r>
            <a:br>
              <a:rPr kumimoji="0" lang="en-US" altLang="en-US" sz="2800" b="1" dirty="0" smtClean="0">
                <a:solidFill>
                  <a:srgbClr val="FFFFFF"/>
                </a:solidFill>
                <a:latin typeface="Arial"/>
                <a:ea typeface="+mn-ea"/>
              </a:rPr>
            </a:br>
            <a:r>
              <a:rPr kumimoji="0" lang="en-US" altLang="en-US" sz="2800" b="1" dirty="0" smtClean="0">
                <a:solidFill>
                  <a:srgbClr val="FFFFFF"/>
                </a:solidFill>
                <a:latin typeface="Arial"/>
                <a:ea typeface="+mn-ea"/>
              </a:rPr>
              <a:t>etc…</a:t>
            </a:r>
            <a:r>
              <a:rPr kumimoji="0" lang="en-US" altLang="en-US" sz="2800" b="1" dirty="0">
                <a:solidFill>
                  <a:srgbClr val="FFFFFF">
                    <a:lumMod val="75000"/>
                  </a:srgbClr>
                </a:solidFill>
                <a:latin typeface="Arial"/>
                <a:ea typeface="+mn-ea"/>
              </a:rPr>
              <a:t/>
            </a:r>
            <a:br>
              <a:rPr kumimoji="0" lang="en-US" altLang="en-US" sz="2800" b="1" dirty="0">
                <a:solidFill>
                  <a:srgbClr val="FFFFFF">
                    <a:lumMod val="75000"/>
                  </a:srgbClr>
                </a:solidFill>
                <a:latin typeface="Arial"/>
                <a:ea typeface="+mn-ea"/>
              </a:rPr>
            </a:br>
            <a:endParaRPr kumimoji="0" lang="en-US" altLang="en-US" sz="2800" b="1" dirty="0" smtClean="0">
              <a:solidFill>
                <a:srgbClr val="FFFFFF"/>
              </a:solidFill>
              <a:latin typeface="Arial"/>
              <a:ea typeface="+mn-ea"/>
            </a:endParaRPr>
          </a:p>
        </p:txBody>
      </p:sp>
    </p:spTree>
    <p:extLst>
      <p:ext uri="{BB962C8B-B14F-4D97-AF65-F5344CB8AC3E}">
        <p14:creationId xmlns:p14="http://schemas.microsoft.com/office/powerpoint/2010/main" val="307730232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3335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66FF"/>
                </a:solidFill>
                <a:latin typeface="Arial Black" panose="020B0A04020102020204" pitchFamily="34" charset="0"/>
                <a:ea typeface="+mn-ea"/>
              </a:rPr>
              <a:t>DOCUMENTS FOR PEOPLE:</a:t>
            </a:r>
          </a:p>
        </p:txBody>
      </p:sp>
      <p:sp>
        <p:nvSpPr>
          <p:cNvPr id="7" name="Rectangle 6"/>
          <p:cNvSpPr>
            <a:spLocks noChangeArrowheads="1"/>
          </p:cNvSpPr>
          <p:nvPr/>
        </p:nvSpPr>
        <p:spPr bwMode="auto">
          <a:xfrm>
            <a:off x="762000" y="932081"/>
            <a:ext cx="44958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2400"/>
              </a:spcAft>
            </a:pPr>
            <a:r>
              <a:rPr kumimoji="0" lang="en-US" altLang="en-US" sz="2800" b="1" dirty="0">
                <a:solidFill>
                  <a:srgbClr val="FFFFFF"/>
                </a:solidFill>
                <a:latin typeface="Arial"/>
                <a:ea typeface="+mn-ea"/>
              </a:rPr>
              <a:t>w</a:t>
            </a:r>
            <a:r>
              <a:rPr kumimoji="0" lang="en-US" altLang="en-US" sz="2800" b="1" dirty="0" smtClean="0">
                <a:solidFill>
                  <a:srgbClr val="FFFFFF"/>
                </a:solidFill>
                <a:latin typeface="Arial"/>
                <a:ea typeface="+mn-ea"/>
              </a:rPr>
              <a:t>hole team</a:t>
            </a:r>
            <a:br>
              <a:rPr kumimoji="0" lang="en-US" altLang="en-US" sz="2800" b="1" dirty="0" smtClean="0">
                <a:solidFill>
                  <a:srgbClr val="FFFFFF"/>
                </a:solidFill>
                <a:latin typeface="Arial"/>
                <a:ea typeface="+mn-ea"/>
              </a:rPr>
            </a:br>
            <a:r>
              <a:rPr kumimoji="0" lang="en-US" altLang="en-US" sz="2800" b="1" dirty="0" smtClean="0">
                <a:solidFill>
                  <a:srgbClr val="FFFFFF"/>
                </a:solidFill>
                <a:latin typeface="Arial"/>
                <a:ea typeface="+mn-ea"/>
              </a:rPr>
              <a:t>leads &amp; CD</a:t>
            </a:r>
            <a:br>
              <a:rPr kumimoji="0" lang="en-US" altLang="en-US" sz="2800" b="1" dirty="0" smtClean="0">
                <a:solidFill>
                  <a:srgbClr val="FFFFFF"/>
                </a:solidFill>
                <a:latin typeface="Arial"/>
                <a:ea typeface="+mn-ea"/>
              </a:rPr>
            </a:br>
            <a:r>
              <a:rPr kumimoji="0" lang="en-US" altLang="en-US" sz="2800" b="1" dirty="0" smtClean="0">
                <a:solidFill>
                  <a:srgbClr val="FFFFFF"/>
                </a:solidFill>
                <a:latin typeface="Arial"/>
                <a:ea typeface="+mn-ea"/>
              </a:rPr>
              <a:t>designers</a:t>
            </a:r>
            <a:br>
              <a:rPr kumimoji="0" lang="en-US" altLang="en-US" sz="2800" b="1" dirty="0" smtClean="0">
                <a:solidFill>
                  <a:srgbClr val="FFFFFF"/>
                </a:solidFill>
                <a:latin typeface="Arial"/>
                <a:ea typeface="+mn-ea"/>
              </a:rPr>
            </a:br>
            <a:r>
              <a:rPr kumimoji="0" lang="en-US" altLang="en-US" sz="2800" b="1" dirty="0" smtClean="0">
                <a:solidFill>
                  <a:srgbClr val="FFFFFF"/>
                </a:solidFill>
                <a:latin typeface="Arial"/>
                <a:ea typeface="+mn-ea"/>
              </a:rPr>
              <a:t>programmers</a:t>
            </a:r>
            <a:br>
              <a:rPr kumimoji="0" lang="en-US" altLang="en-US" sz="2800" b="1" dirty="0" smtClean="0">
                <a:solidFill>
                  <a:srgbClr val="FFFFFF"/>
                </a:solidFill>
                <a:latin typeface="Arial"/>
                <a:ea typeface="+mn-ea"/>
              </a:rPr>
            </a:br>
            <a:r>
              <a:rPr kumimoji="0" lang="en-US" altLang="en-US" sz="2800" b="1" dirty="0" smtClean="0">
                <a:solidFill>
                  <a:srgbClr val="FFFFFF"/>
                </a:solidFill>
                <a:latin typeface="Arial"/>
                <a:ea typeface="+mn-ea"/>
              </a:rPr>
              <a:t>artists</a:t>
            </a:r>
            <a:br>
              <a:rPr kumimoji="0" lang="en-US" altLang="en-US" sz="2800" b="1" dirty="0" smtClean="0">
                <a:solidFill>
                  <a:srgbClr val="FFFFFF"/>
                </a:solidFill>
                <a:latin typeface="Arial"/>
                <a:ea typeface="+mn-ea"/>
              </a:rPr>
            </a:br>
            <a:r>
              <a:rPr kumimoji="0" lang="en-US" altLang="en-US" sz="2800" b="1" dirty="0" smtClean="0">
                <a:solidFill>
                  <a:srgbClr val="FFFFFF"/>
                </a:solidFill>
                <a:latin typeface="Arial"/>
                <a:ea typeface="+mn-ea"/>
              </a:rPr>
              <a:t>audio team</a:t>
            </a:r>
            <a:br>
              <a:rPr kumimoji="0" lang="en-US" altLang="en-US" sz="2800" b="1" dirty="0" smtClean="0">
                <a:solidFill>
                  <a:srgbClr val="FFFFFF"/>
                </a:solidFill>
                <a:latin typeface="Arial"/>
                <a:ea typeface="+mn-ea"/>
              </a:rPr>
            </a:br>
            <a:r>
              <a:rPr kumimoji="0" lang="en-US" altLang="en-US" sz="2800" b="1" dirty="0" smtClean="0">
                <a:solidFill>
                  <a:srgbClr val="FFFFFF"/>
                </a:solidFill>
                <a:latin typeface="Arial"/>
                <a:ea typeface="+mn-ea"/>
              </a:rPr>
              <a:t>project managers</a:t>
            </a:r>
            <a:br>
              <a:rPr kumimoji="0" lang="en-US" altLang="en-US" sz="2800" b="1" dirty="0" smtClean="0">
                <a:solidFill>
                  <a:srgbClr val="FFFFFF"/>
                </a:solidFill>
                <a:latin typeface="Arial"/>
                <a:ea typeface="+mn-ea"/>
              </a:rPr>
            </a:br>
            <a:r>
              <a:rPr kumimoji="0" lang="en-US" altLang="en-US" sz="2800" b="1" dirty="0" smtClean="0">
                <a:solidFill>
                  <a:srgbClr val="FFFFFF"/>
                </a:solidFill>
                <a:latin typeface="Arial"/>
                <a:ea typeface="+mn-ea"/>
              </a:rPr>
              <a:t>testers</a:t>
            </a:r>
            <a:br>
              <a:rPr kumimoji="0" lang="en-US" altLang="en-US" sz="2800" b="1" dirty="0" smtClean="0">
                <a:solidFill>
                  <a:srgbClr val="FFFFFF"/>
                </a:solidFill>
                <a:latin typeface="Arial"/>
                <a:ea typeface="+mn-ea"/>
              </a:rPr>
            </a:br>
            <a:r>
              <a:rPr kumimoji="0" lang="en-US" altLang="en-US" sz="2800" b="1" dirty="0" smtClean="0">
                <a:solidFill>
                  <a:srgbClr val="FFFFFF"/>
                </a:solidFill>
                <a:latin typeface="Arial"/>
                <a:ea typeface="+mn-ea"/>
              </a:rPr>
              <a:t>etc…</a:t>
            </a:r>
            <a:r>
              <a:rPr kumimoji="0" lang="en-US" altLang="en-US" sz="2800" b="1" dirty="0">
                <a:solidFill>
                  <a:srgbClr val="FFFFFF">
                    <a:lumMod val="75000"/>
                  </a:srgbClr>
                </a:solidFill>
                <a:latin typeface="Arial"/>
                <a:ea typeface="+mn-ea"/>
              </a:rPr>
              <a:t/>
            </a:r>
            <a:br>
              <a:rPr kumimoji="0" lang="en-US" altLang="en-US" sz="2800" b="1" dirty="0">
                <a:solidFill>
                  <a:srgbClr val="FFFFFF">
                    <a:lumMod val="75000"/>
                  </a:srgbClr>
                </a:solidFill>
                <a:latin typeface="Arial"/>
                <a:ea typeface="+mn-ea"/>
              </a:rPr>
            </a:br>
            <a:endParaRPr kumimoji="0" lang="en-US" altLang="en-US" sz="2800" b="1" dirty="0" smtClean="0">
              <a:solidFill>
                <a:srgbClr val="FFFFFF"/>
              </a:solidFill>
              <a:latin typeface="Arial"/>
              <a:ea typeface="+mn-ea"/>
            </a:endParaRPr>
          </a:p>
        </p:txBody>
      </p:sp>
      <p:sp>
        <p:nvSpPr>
          <p:cNvPr id="8" name="Rectangle 7"/>
          <p:cNvSpPr>
            <a:spLocks noChangeArrowheads="1"/>
          </p:cNvSpPr>
          <p:nvPr/>
        </p:nvSpPr>
        <p:spPr bwMode="auto">
          <a:xfrm>
            <a:off x="4419600" y="1504950"/>
            <a:ext cx="4800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2400"/>
              </a:spcAft>
            </a:pPr>
            <a:r>
              <a:rPr kumimoji="0" lang="en-US" altLang="en-US" sz="2800" b="1" dirty="0">
                <a:solidFill>
                  <a:srgbClr val="FFFFFF"/>
                </a:solidFill>
                <a:latin typeface="Arial"/>
                <a:ea typeface="+mn-ea"/>
              </a:rPr>
              <a:t>w</a:t>
            </a:r>
            <a:r>
              <a:rPr kumimoji="0" lang="en-US" altLang="en-US" sz="2800" b="1" dirty="0" smtClean="0">
                <a:solidFill>
                  <a:srgbClr val="FFFFFF"/>
                </a:solidFill>
                <a:latin typeface="Arial"/>
                <a:ea typeface="+mn-ea"/>
              </a:rPr>
              <a:t>hole team?</a:t>
            </a:r>
            <a:br>
              <a:rPr kumimoji="0" lang="en-US" altLang="en-US" sz="2800" b="1" dirty="0" smtClean="0">
                <a:solidFill>
                  <a:srgbClr val="FFFFFF"/>
                </a:solidFill>
                <a:latin typeface="Arial"/>
                <a:ea typeface="+mn-ea"/>
              </a:rPr>
            </a:br>
            <a:r>
              <a:rPr kumimoji="0" lang="en-US" altLang="en-US" sz="2800" b="1" dirty="0" smtClean="0">
                <a:solidFill>
                  <a:srgbClr val="FFFFFF"/>
                </a:solidFill>
                <a:latin typeface="Arial"/>
                <a:ea typeface="+mn-ea"/>
              </a:rPr>
              <a:t>…all programmers?</a:t>
            </a:r>
            <a:r>
              <a:rPr kumimoji="0" lang="en-US" altLang="en-US" sz="2800" b="1" dirty="0">
                <a:solidFill>
                  <a:srgbClr val="FFFFFF"/>
                </a:solidFill>
                <a:latin typeface="Arial"/>
                <a:ea typeface="+mn-ea"/>
              </a:rPr>
              <a:t/>
            </a:r>
            <a:br>
              <a:rPr kumimoji="0" lang="en-US" altLang="en-US" sz="2800" b="1" dirty="0">
                <a:solidFill>
                  <a:srgbClr val="FFFFFF"/>
                </a:solidFill>
                <a:latin typeface="Arial"/>
                <a:ea typeface="+mn-ea"/>
              </a:rPr>
            </a:br>
            <a:r>
              <a:rPr kumimoji="0" lang="en-US" altLang="en-US" sz="2800" b="1" dirty="0" smtClean="0">
                <a:solidFill>
                  <a:srgbClr val="FFFFFF"/>
                </a:solidFill>
                <a:latin typeface="Arial"/>
                <a:ea typeface="+mn-ea"/>
              </a:rPr>
              <a:t>…all AI programmers?</a:t>
            </a:r>
            <a:br>
              <a:rPr kumimoji="0" lang="en-US" altLang="en-US" sz="2800" b="1" dirty="0" smtClean="0">
                <a:solidFill>
                  <a:srgbClr val="FFFFFF"/>
                </a:solidFill>
                <a:latin typeface="Arial"/>
                <a:ea typeface="+mn-ea"/>
              </a:rPr>
            </a:br>
            <a:r>
              <a:rPr kumimoji="0" lang="en-US" altLang="en-US" sz="2800" b="1" dirty="0" smtClean="0">
                <a:solidFill>
                  <a:srgbClr val="FFFFFF"/>
                </a:solidFill>
                <a:latin typeface="Arial"/>
                <a:ea typeface="+mn-ea"/>
              </a:rPr>
              <a:t>…that one guy Adam!</a:t>
            </a:r>
          </a:p>
        </p:txBody>
      </p:sp>
      <p:sp>
        <p:nvSpPr>
          <p:cNvPr id="4" name="Freeform 3"/>
          <p:cNvSpPr/>
          <p:nvPr/>
        </p:nvSpPr>
        <p:spPr>
          <a:xfrm>
            <a:off x="7032812" y="3231477"/>
            <a:ext cx="1203512" cy="15988"/>
          </a:xfrm>
          <a:custGeom>
            <a:avLst/>
            <a:gdLst>
              <a:gd name="connsiteX0" fmla="*/ 0 w 1203512"/>
              <a:gd name="connsiteY0" fmla="*/ 15988 h 15988"/>
              <a:gd name="connsiteX1" fmla="*/ 638735 w 1203512"/>
              <a:gd name="connsiteY1" fmla="*/ 2541 h 15988"/>
              <a:gd name="connsiteX2" fmla="*/ 1203512 w 1203512"/>
              <a:gd name="connsiteY2" fmla="*/ 15988 h 15988"/>
            </a:gdLst>
            <a:ahLst/>
            <a:cxnLst>
              <a:cxn ang="0">
                <a:pos x="connsiteX0" y="connsiteY0"/>
              </a:cxn>
              <a:cxn ang="0">
                <a:pos x="connsiteX1" y="connsiteY1"/>
              </a:cxn>
              <a:cxn ang="0">
                <a:pos x="connsiteX2" y="connsiteY2"/>
              </a:cxn>
            </a:cxnLst>
            <a:rect l="l" t="t" r="r" b="b"/>
            <a:pathLst>
              <a:path w="1203512" h="15988">
                <a:moveTo>
                  <a:pt x="0" y="15988"/>
                </a:moveTo>
                <a:lnTo>
                  <a:pt x="638735" y="2541"/>
                </a:lnTo>
                <a:cubicBezTo>
                  <a:pt x="839320" y="2541"/>
                  <a:pt x="1084730" y="-8665"/>
                  <a:pt x="1203512" y="15988"/>
                </a:cubicBezTo>
              </a:path>
            </a:pathLst>
          </a:custGeom>
          <a:no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77666735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1.kym-cdn.com/photos/images/facebook/000/234/765/b7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0"/>
            <a:ext cx="7086600" cy="51259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14400" y="3562350"/>
            <a:ext cx="10515599" cy="1066800"/>
          </a:xfrm>
          <a:prstGeom prst="rect">
            <a:avLst/>
          </a:prstGeom>
          <a:solidFill>
            <a:srgbClr val="0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76200" y="3834140"/>
            <a:ext cx="9273276" cy="523220"/>
          </a:xfrm>
          <a:prstGeom prst="rect">
            <a:avLst/>
          </a:prstGeom>
          <a:noFill/>
        </p:spPr>
        <p:txBody>
          <a:bodyPr wrap="square" rtlCol="0">
            <a:spAutoFit/>
          </a:bodyPr>
          <a:lstStyle/>
          <a:p>
            <a:pPr algn="ctr"/>
            <a:r>
              <a:rPr lang="en-US" sz="2800" b="1" dirty="0" smtClean="0">
                <a:ln w="12700">
                  <a:noFill/>
                </a:ln>
                <a:solidFill>
                  <a:srgbClr val="FFFFFF"/>
                </a:solidFill>
                <a:effectLst>
                  <a:outerShdw blurRad="50800" dist="38100" dir="2700000" algn="tl" rotWithShape="0">
                    <a:prstClr val="black">
                      <a:alpha val="40000"/>
                    </a:prstClr>
                  </a:outerShdw>
                </a:effectLst>
                <a:latin typeface="Arial Black" panose="020B0A04020102020204" pitchFamily="34" charset="0"/>
              </a:rPr>
              <a:t>“WHAT DO I WANT </a:t>
            </a:r>
            <a:r>
              <a:rPr lang="en-US" sz="2800" b="1" dirty="0" smtClean="0">
                <a:ln w="12700">
                  <a:noFill/>
                </a:ln>
                <a:solidFill>
                  <a:srgbClr val="FF66FF"/>
                </a:solidFill>
                <a:effectLst>
                  <a:outerShdw blurRad="50800" dist="38100" dir="2700000" algn="tl" rotWithShape="0">
                    <a:prstClr val="black">
                      <a:alpha val="40000"/>
                    </a:prstClr>
                  </a:outerShdw>
                </a:effectLst>
                <a:latin typeface="Arial Black" panose="020B0A04020102020204" pitchFamily="34" charset="0"/>
              </a:rPr>
              <a:t>THEM</a:t>
            </a:r>
            <a:r>
              <a:rPr lang="en-US" sz="2800" b="1" dirty="0" smtClean="0">
                <a:ln w="12700">
                  <a:noFill/>
                </a:ln>
                <a:solidFill>
                  <a:srgbClr val="FFFFFF"/>
                </a:solidFill>
                <a:effectLst>
                  <a:outerShdw blurRad="50800" dist="38100" dir="2700000" algn="tl" rotWithShape="0">
                    <a:prstClr val="black">
                      <a:alpha val="40000"/>
                    </a:prstClr>
                  </a:outerShdw>
                </a:effectLst>
                <a:latin typeface="Arial Black" panose="020B0A04020102020204" pitchFamily="34" charset="0"/>
              </a:rPr>
              <a:t> TO </a:t>
            </a:r>
            <a:r>
              <a:rPr lang="en-US" sz="2800" b="1" dirty="0" smtClean="0">
                <a:ln w="12700">
                  <a:noFill/>
                </a:ln>
                <a:solidFill>
                  <a:srgbClr val="FF66FF"/>
                </a:solidFill>
                <a:effectLst>
                  <a:outerShdw blurRad="50800" dist="38100" dir="2700000" algn="tl" rotWithShape="0">
                    <a:prstClr val="black">
                      <a:alpha val="40000"/>
                    </a:prstClr>
                  </a:outerShdw>
                </a:effectLst>
                <a:latin typeface="Arial Black" panose="020B0A04020102020204" pitchFamily="34" charset="0"/>
              </a:rPr>
              <a:t>DO</a:t>
            </a:r>
            <a:r>
              <a:rPr lang="en-US" sz="2800" b="1" dirty="0" smtClean="0">
                <a:ln w="12700">
                  <a:noFill/>
                </a:ln>
                <a:solidFill>
                  <a:srgbClr val="FFFFFF"/>
                </a:solidFill>
                <a:effectLst>
                  <a:outerShdw blurRad="50800" dist="38100" dir="2700000" algn="tl" rotWithShape="0">
                    <a:prstClr val="black">
                      <a:alpha val="40000"/>
                    </a:prstClr>
                  </a:outerShdw>
                </a:effectLst>
                <a:latin typeface="Arial Black" panose="020B0A04020102020204" pitchFamily="34" charset="0"/>
              </a:rPr>
              <a:t> WITH IT?”</a:t>
            </a:r>
            <a:endParaRPr lang="en-US" sz="2800" b="1" dirty="0">
              <a:ln w="12700">
                <a:noFill/>
              </a:ln>
              <a:solidFill>
                <a:srgbClr val="FFFFFF"/>
              </a:solidFill>
              <a:effectLst>
                <a:outerShdw blurRad="50800" dist="38100" dir="2700000" algn="tl" rotWithShape="0">
                  <a:prstClr val="black">
                    <a:alpha val="40000"/>
                  </a:prstClr>
                </a:outerShdw>
              </a:effectLst>
              <a:latin typeface="Arial Black" panose="020B0A04020102020204" pitchFamily="34" charset="0"/>
            </a:endParaRPr>
          </a:p>
        </p:txBody>
      </p:sp>
    </p:spTree>
    <p:extLst>
      <p:ext uri="{BB962C8B-B14F-4D97-AF65-F5344CB8AC3E}">
        <p14:creationId xmlns:p14="http://schemas.microsoft.com/office/powerpoint/2010/main" val="31119113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8083"/>
            <a:ext cx="9144000" cy="4467333"/>
          </a:xfrm>
          <a:prstGeom prst="rect">
            <a:avLst/>
          </a:prstGeom>
        </p:spPr>
      </p:pic>
    </p:spTree>
    <p:extLst>
      <p:ext uri="{BB962C8B-B14F-4D97-AF65-F5344CB8AC3E}">
        <p14:creationId xmlns:p14="http://schemas.microsoft.com/office/powerpoint/2010/main" val="294034836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8595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FFFF"/>
                </a:solidFill>
                <a:latin typeface="Arial Black" panose="020B0A04020102020204" pitchFamily="34" charset="0"/>
                <a:ea typeface="+mn-ea"/>
              </a:rPr>
              <a:t>MAKE DOCUMENTATION</a:t>
            </a:r>
          </a:p>
          <a:p>
            <a:pPr algn="ctr" eaLnBrk="1" hangingPunct="1"/>
            <a:r>
              <a:rPr kumimoji="0" lang="en-US" altLang="en-US" sz="3600" b="1" dirty="0" smtClean="0">
                <a:solidFill>
                  <a:srgbClr val="FFFFFF"/>
                </a:solidFill>
                <a:latin typeface="Arial Black" panose="020B0A04020102020204" pitchFamily="34" charset="0"/>
                <a:ea typeface="+mn-ea"/>
              </a:rPr>
              <a:t>THAT</a:t>
            </a:r>
            <a:r>
              <a:rPr kumimoji="0" lang="en-US" altLang="en-US" sz="3600" b="1" dirty="0" smtClean="0">
                <a:solidFill>
                  <a:srgbClr val="FF66FF"/>
                </a:solidFill>
                <a:latin typeface="Arial Black" panose="020B0A04020102020204" pitchFamily="34" charset="0"/>
                <a:ea typeface="+mn-ea"/>
              </a:rPr>
              <a:t> PEOPLE </a:t>
            </a:r>
            <a:r>
              <a:rPr kumimoji="0" lang="en-US" altLang="en-US" sz="3600" b="1" dirty="0" smtClean="0">
                <a:solidFill>
                  <a:srgbClr val="FFFFFF"/>
                </a:solidFill>
                <a:latin typeface="Arial Black" panose="020B0A04020102020204" pitchFamily="34" charset="0"/>
                <a:ea typeface="+mn-ea"/>
              </a:rPr>
              <a:t>CAN</a:t>
            </a:r>
            <a:r>
              <a:rPr kumimoji="0" lang="en-US" altLang="en-US" sz="3600" b="1" dirty="0" smtClean="0">
                <a:solidFill>
                  <a:srgbClr val="FF66FF"/>
                </a:solidFill>
                <a:latin typeface="Arial Black" panose="020B0A04020102020204" pitchFamily="34" charset="0"/>
                <a:ea typeface="+mn-ea"/>
              </a:rPr>
              <a:t> ACT </a:t>
            </a:r>
            <a:r>
              <a:rPr kumimoji="0" lang="en-US" altLang="en-US" sz="3600" b="1" dirty="0" smtClean="0">
                <a:solidFill>
                  <a:srgbClr val="FFFFFF"/>
                </a:solidFill>
                <a:latin typeface="Arial Black" panose="020B0A04020102020204" pitchFamily="34" charset="0"/>
                <a:ea typeface="+mn-ea"/>
              </a:rPr>
              <a:t>ON</a:t>
            </a:r>
          </a:p>
        </p:txBody>
      </p:sp>
      <p:pic>
        <p:nvPicPr>
          <p:cNvPr id="1026" name="Picture 2" descr="http://likeahammerinthesink.files.wordpress.com/2014/03/circle001.jpg"/>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5973" b="89981" l="9865" r="89985"/>
                    </a14:imgEffect>
                    <a14:imgEffect>
                      <a14:colorTemperature colorTemp="3783"/>
                    </a14:imgEffect>
                    <a14:imgEffect>
                      <a14:saturation sat="332000"/>
                    </a14:imgEffect>
                  </a14:imgLayer>
                </a14:imgProps>
              </a:ext>
              <a:ext uri="{28A0092B-C50C-407E-A947-70E740481C1C}">
                <a14:useLocalDpi xmlns:a14="http://schemas.microsoft.com/office/drawing/2010/main" val="0"/>
              </a:ext>
            </a:extLst>
          </a:blip>
          <a:srcRect/>
          <a:stretch>
            <a:fillRect/>
          </a:stretch>
        </p:blipFill>
        <p:spPr bwMode="auto">
          <a:xfrm>
            <a:off x="5638800" y="2070974"/>
            <a:ext cx="1828800" cy="1338976"/>
          </a:xfrm>
          <a:prstGeom prst="rect">
            <a:avLst/>
          </a:prstGeom>
          <a:noFill/>
        </p:spPr>
      </p:pic>
    </p:spTree>
    <p:extLst>
      <p:ext uri="{BB962C8B-B14F-4D97-AF65-F5344CB8AC3E}">
        <p14:creationId xmlns:p14="http://schemas.microsoft.com/office/powerpoint/2010/main" val="31049969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88595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FFFF"/>
                </a:solidFill>
                <a:latin typeface="Arial Black" panose="020B0A04020102020204" pitchFamily="34" charset="0"/>
                <a:ea typeface="+mn-ea"/>
              </a:rPr>
              <a:t>MAKE DOCUMENTATION</a:t>
            </a:r>
          </a:p>
          <a:p>
            <a:pPr algn="ctr" eaLnBrk="1" hangingPunct="1"/>
            <a:r>
              <a:rPr kumimoji="0" lang="en-US" altLang="en-US" sz="3600" b="1" dirty="0" smtClean="0">
                <a:solidFill>
                  <a:srgbClr val="FFFFFF"/>
                </a:solidFill>
                <a:latin typeface="Arial Black" panose="020B0A04020102020204" pitchFamily="34" charset="0"/>
                <a:ea typeface="+mn-ea"/>
              </a:rPr>
              <a:t>THAT</a:t>
            </a:r>
            <a:r>
              <a:rPr kumimoji="0" lang="en-US" altLang="en-US" sz="3600" b="1" dirty="0" smtClean="0">
                <a:solidFill>
                  <a:srgbClr val="FF66FF"/>
                </a:solidFill>
                <a:latin typeface="Arial Black" panose="020B0A04020102020204" pitchFamily="34" charset="0"/>
                <a:ea typeface="+mn-ea"/>
              </a:rPr>
              <a:t> PEOPLE </a:t>
            </a:r>
            <a:r>
              <a:rPr kumimoji="0" lang="en-US" altLang="en-US" sz="3600" b="1" dirty="0" smtClean="0">
                <a:solidFill>
                  <a:srgbClr val="FFFFFF"/>
                </a:solidFill>
                <a:latin typeface="Arial Black" panose="020B0A04020102020204" pitchFamily="34" charset="0"/>
                <a:ea typeface="+mn-ea"/>
              </a:rPr>
              <a:t>CAN</a:t>
            </a:r>
            <a:r>
              <a:rPr kumimoji="0" lang="en-US" altLang="en-US" sz="3600" b="1" dirty="0" smtClean="0">
                <a:solidFill>
                  <a:srgbClr val="FF66FF"/>
                </a:solidFill>
                <a:latin typeface="Arial Black" panose="020B0A04020102020204" pitchFamily="34" charset="0"/>
                <a:ea typeface="+mn-ea"/>
              </a:rPr>
              <a:t> ACT </a:t>
            </a:r>
            <a:r>
              <a:rPr kumimoji="0" lang="en-US" altLang="en-US" sz="3600" b="1" dirty="0" smtClean="0">
                <a:solidFill>
                  <a:srgbClr val="FFFFFF"/>
                </a:solidFill>
                <a:latin typeface="Arial Black" panose="020B0A04020102020204" pitchFamily="34" charset="0"/>
                <a:ea typeface="+mn-ea"/>
              </a:rPr>
              <a:t>ON</a:t>
            </a:r>
          </a:p>
        </p:txBody>
      </p:sp>
      <p:pic>
        <p:nvPicPr>
          <p:cNvPr id="1026" name="Picture 2" descr="http://likeahammerinthesink.files.wordpress.com/2014/03/circle001.jpg"/>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5973" b="89981" l="9865" r="89985"/>
                    </a14:imgEffect>
                    <a14:imgEffect>
                      <a14:colorTemperature colorTemp="3783"/>
                    </a14:imgEffect>
                    <a14:imgEffect>
                      <a14:saturation sat="332000"/>
                    </a14:imgEffect>
                  </a14:imgLayer>
                </a14:imgProps>
              </a:ext>
              <a:ext uri="{28A0092B-C50C-407E-A947-70E740481C1C}">
                <a14:useLocalDpi xmlns:a14="http://schemas.microsoft.com/office/drawing/2010/main" val="0"/>
              </a:ext>
            </a:extLst>
          </a:blip>
          <a:srcRect/>
          <a:stretch>
            <a:fillRect/>
          </a:stretch>
        </p:blipFill>
        <p:spPr bwMode="auto">
          <a:xfrm>
            <a:off x="5638800" y="2070974"/>
            <a:ext cx="1828800" cy="1338976"/>
          </a:xfrm>
          <a:prstGeom prst="rect">
            <a:avLst/>
          </a:prstGeom>
          <a:noFill/>
        </p:spPr>
      </p:pic>
      <p:sp>
        <p:nvSpPr>
          <p:cNvPr id="4" name="Rectangle 3"/>
          <p:cNvSpPr>
            <a:spLocks noChangeArrowheads="1"/>
          </p:cNvSpPr>
          <p:nvPr/>
        </p:nvSpPr>
        <p:spPr bwMode="auto">
          <a:xfrm rot="254893">
            <a:off x="2399685" y="3656754"/>
            <a:ext cx="50760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spc="-300" dirty="0" smtClean="0">
                <a:solidFill>
                  <a:srgbClr val="FF66FF"/>
                </a:solidFill>
                <a:latin typeface="MV Boli" panose="02000500030200090000" pitchFamily="2" charset="0"/>
                <a:ea typeface="+mn-ea"/>
                <a:cs typeface="MV Boli" panose="02000500030200090000" pitchFamily="2" charset="0"/>
              </a:rPr>
              <a:t>with an</a:t>
            </a:r>
          </a:p>
          <a:p>
            <a:pPr algn="ctr" eaLnBrk="1" hangingPunct="1"/>
            <a:r>
              <a:rPr kumimoji="0" lang="en-US" altLang="en-US" sz="3600" spc="-300" dirty="0">
                <a:solidFill>
                  <a:srgbClr val="FF66FF"/>
                </a:solidFill>
                <a:latin typeface="MV Boli" panose="02000500030200090000" pitchFamily="2" charset="0"/>
                <a:ea typeface="+mn-ea"/>
                <a:cs typeface="MV Boli" panose="02000500030200090000" pitchFamily="2" charset="0"/>
              </a:rPr>
              <a:t>e</a:t>
            </a:r>
            <a:r>
              <a:rPr kumimoji="0" lang="en-US" altLang="en-US" sz="3600" spc="-300" dirty="0" smtClean="0">
                <a:solidFill>
                  <a:srgbClr val="FF66FF"/>
                </a:solidFill>
                <a:latin typeface="MV Boli" panose="02000500030200090000" pitchFamily="2" charset="0"/>
                <a:ea typeface="+mn-ea"/>
                <a:cs typeface="MV Boli" panose="02000500030200090000" pitchFamily="2" charset="0"/>
              </a:rPr>
              <a:t>xplicit purpose</a:t>
            </a:r>
          </a:p>
        </p:txBody>
      </p:sp>
      <p:sp>
        <p:nvSpPr>
          <p:cNvPr id="5" name="Freeform 4"/>
          <p:cNvSpPr/>
          <p:nvPr/>
        </p:nvSpPr>
        <p:spPr>
          <a:xfrm rot="21103491" flipH="1">
            <a:off x="6067594" y="3455638"/>
            <a:ext cx="976810" cy="734811"/>
          </a:xfrm>
          <a:custGeom>
            <a:avLst/>
            <a:gdLst>
              <a:gd name="connsiteX0" fmla="*/ 834365 w 834365"/>
              <a:gd name="connsiteY0" fmla="*/ 734096 h 734811"/>
              <a:gd name="connsiteX1" fmla="*/ 241937 w 834365"/>
              <a:gd name="connsiteY1" fmla="*/ 663262 h 734811"/>
              <a:gd name="connsiteX2" fmla="*/ 16557 w 834365"/>
              <a:gd name="connsiteY2" fmla="*/ 283336 h 734811"/>
              <a:gd name="connsiteX3" fmla="*/ 68072 w 834365"/>
              <a:gd name="connsiteY3" fmla="*/ 0 h 734811"/>
            </a:gdLst>
            <a:ahLst/>
            <a:cxnLst>
              <a:cxn ang="0">
                <a:pos x="connsiteX0" y="connsiteY0"/>
              </a:cxn>
              <a:cxn ang="0">
                <a:pos x="connsiteX1" y="connsiteY1"/>
              </a:cxn>
              <a:cxn ang="0">
                <a:pos x="connsiteX2" y="connsiteY2"/>
              </a:cxn>
              <a:cxn ang="0">
                <a:pos x="connsiteX3" y="connsiteY3"/>
              </a:cxn>
            </a:cxnLst>
            <a:rect l="l" t="t" r="r" b="b"/>
            <a:pathLst>
              <a:path w="834365" h="734811">
                <a:moveTo>
                  <a:pt x="834365" y="734096"/>
                </a:moveTo>
                <a:cubicBezTo>
                  <a:pt x="606301" y="736242"/>
                  <a:pt x="378238" y="738389"/>
                  <a:pt x="241937" y="663262"/>
                </a:cubicBezTo>
                <a:cubicBezTo>
                  <a:pt x="105636" y="588135"/>
                  <a:pt x="45534" y="393880"/>
                  <a:pt x="16557" y="283336"/>
                </a:cubicBezTo>
                <a:cubicBezTo>
                  <a:pt x="-12420" y="172792"/>
                  <a:pt x="-8128" y="7513"/>
                  <a:pt x="68072" y="0"/>
                </a:cubicBezTo>
              </a:path>
            </a:pathLst>
          </a:cu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Freeform 5"/>
          <p:cNvSpPr/>
          <p:nvPr/>
        </p:nvSpPr>
        <p:spPr>
          <a:xfrm rot="20971524" flipH="1">
            <a:off x="6758609" y="3285816"/>
            <a:ext cx="520328" cy="360503"/>
          </a:xfrm>
          <a:custGeom>
            <a:avLst/>
            <a:gdLst>
              <a:gd name="connsiteX0" fmla="*/ 0 w 624625"/>
              <a:gd name="connsiteY0" fmla="*/ 367226 h 367226"/>
              <a:gd name="connsiteX1" fmla="*/ 379927 w 624625"/>
              <a:gd name="connsiteY1" fmla="*/ 179 h 367226"/>
              <a:gd name="connsiteX2" fmla="*/ 624625 w 624625"/>
              <a:gd name="connsiteY2" fmla="*/ 328590 h 367226"/>
            </a:gdLst>
            <a:ahLst/>
            <a:cxnLst>
              <a:cxn ang="0">
                <a:pos x="connsiteX0" y="connsiteY0"/>
              </a:cxn>
              <a:cxn ang="0">
                <a:pos x="connsiteX1" y="connsiteY1"/>
              </a:cxn>
              <a:cxn ang="0">
                <a:pos x="connsiteX2" y="connsiteY2"/>
              </a:cxn>
            </a:cxnLst>
            <a:rect l="l" t="t" r="r" b="b"/>
            <a:pathLst>
              <a:path w="624625" h="367226">
                <a:moveTo>
                  <a:pt x="0" y="367226"/>
                </a:moveTo>
                <a:cubicBezTo>
                  <a:pt x="137911" y="186922"/>
                  <a:pt x="275823" y="6618"/>
                  <a:pt x="379927" y="179"/>
                </a:cubicBezTo>
                <a:cubicBezTo>
                  <a:pt x="484031" y="-6260"/>
                  <a:pt x="554328" y="161165"/>
                  <a:pt x="624625" y="328590"/>
                </a:cubicBezTo>
              </a:path>
            </a:pathLst>
          </a:cu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72651223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3335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66FF"/>
                </a:solidFill>
                <a:latin typeface="Arial Black" panose="020B0A04020102020204" pitchFamily="34" charset="0"/>
                <a:ea typeface="+mn-ea"/>
              </a:rPr>
              <a:t>USE YOUR VERBS</a:t>
            </a:r>
          </a:p>
        </p:txBody>
      </p:sp>
    </p:spTree>
    <p:extLst>
      <p:ext uri="{BB962C8B-B14F-4D97-AF65-F5344CB8AC3E}">
        <p14:creationId xmlns:p14="http://schemas.microsoft.com/office/powerpoint/2010/main" val="192735445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3335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66FF"/>
                </a:solidFill>
                <a:latin typeface="Arial Black" panose="020B0A04020102020204" pitchFamily="34" charset="0"/>
                <a:ea typeface="+mn-ea"/>
              </a:rPr>
              <a:t>USE YOUR VERBS</a:t>
            </a:r>
          </a:p>
        </p:txBody>
      </p:sp>
      <p:sp>
        <p:nvSpPr>
          <p:cNvPr id="6" name="Rectangle 5"/>
          <p:cNvSpPr>
            <a:spLocks noChangeArrowheads="1"/>
          </p:cNvSpPr>
          <p:nvPr/>
        </p:nvSpPr>
        <p:spPr bwMode="auto">
          <a:xfrm>
            <a:off x="228600" y="1200150"/>
            <a:ext cx="4495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2400"/>
              </a:spcAft>
            </a:pPr>
            <a:r>
              <a:rPr kumimoji="0" lang="en-US" altLang="en-US" sz="4000" b="1" dirty="0">
                <a:solidFill>
                  <a:srgbClr val="FFFFFF"/>
                </a:solidFill>
                <a:latin typeface="Arial Black" panose="020B0A04020102020204" pitchFamily="34" charset="0"/>
                <a:ea typeface="+mn-ea"/>
              </a:rPr>
              <a:t>t</a:t>
            </a:r>
            <a:r>
              <a:rPr kumimoji="0" lang="en-US" altLang="en-US" sz="4000" b="1" dirty="0" smtClean="0">
                <a:solidFill>
                  <a:srgbClr val="FFFFFF"/>
                </a:solidFill>
                <a:latin typeface="Arial Black" panose="020B0A04020102020204" pitchFamily="34" charset="0"/>
                <a:ea typeface="+mn-ea"/>
              </a:rPr>
              <a:t>o read</a:t>
            </a:r>
            <a:r>
              <a:rPr kumimoji="0" lang="en-US" altLang="en-US" sz="4000" b="1" dirty="0">
                <a:solidFill>
                  <a:srgbClr val="FFFFFF">
                    <a:lumMod val="75000"/>
                  </a:srgbClr>
                </a:solidFill>
                <a:ea typeface="+mn-ea"/>
              </a:rPr>
              <a:t/>
            </a:r>
            <a:br>
              <a:rPr kumimoji="0" lang="en-US" altLang="en-US" sz="4000" b="1" dirty="0">
                <a:solidFill>
                  <a:srgbClr val="FFFFFF">
                    <a:lumMod val="75000"/>
                  </a:srgbClr>
                </a:solidFill>
                <a:ea typeface="+mn-ea"/>
              </a:rPr>
            </a:br>
            <a:r>
              <a:rPr kumimoji="0" lang="en-US" altLang="en-US" sz="4000" b="1" dirty="0">
                <a:solidFill>
                  <a:srgbClr val="FFFFFF"/>
                </a:solidFill>
                <a:latin typeface="Arial Black" panose="020B0A04020102020204" pitchFamily="34" charset="0"/>
              </a:rPr>
              <a:t>to </a:t>
            </a:r>
            <a:r>
              <a:rPr kumimoji="0" lang="en-US" altLang="en-US" sz="4000" b="1" dirty="0" smtClean="0">
                <a:solidFill>
                  <a:srgbClr val="FFFFFF"/>
                </a:solidFill>
                <a:latin typeface="Arial Black" panose="020B0A04020102020204" pitchFamily="34" charset="0"/>
              </a:rPr>
              <a:t>inform</a:t>
            </a:r>
            <a:br>
              <a:rPr kumimoji="0" lang="en-US" altLang="en-US" sz="4000" b="1" dirty="0" smtClean="0">
                <a:solidFill>
                  <a:srgbClr val="FFFFFF"/>
                </a:solidFill>
                <a:latin typeface="Arial Black" panose="020B0A04020102020204" pitchFamily="34" charset="0"/>
              </a:rPr>
            </a:br>
            <a:r>
              <a:rPr kumimoji="0" lang="en-US" altLang="en-US" sz="4000" b="1" dirty="0" smtClean="0">
                <a:solidFill>
                  <a:srgbClr val="FFFFFF"/>
                </a:solidFill>
                <a:latin typeface="Arial Black" panose="020B0A04020102020204" pitchFamily="34" charset="0"/>
              </a:rPr>
              <a:t>to approve</a:t>
            </a:r>
            <a:br>
              <a:rPr kumimoji="0" lang="en-US" altLang="en-US" sz="4000" b="1" dirty="0" smtClean="0">
                <a:solidFill>
                  <a:srgbClr val="FFFFFF"/>
                </a:solidFill>
                <a:latin typeface="Arial Black" panose="020B0A04020102020204" pitchFamily="34" charset="0"/>
              </a:rPr>
            </a:br>
            <a:r>
              <a:rPr kumimoji="0" lang="en-US" altLang="en-US" sz="4000" b="1" dirty="0" smtClean="0">
                <a:solidFill>
                  <a:srgbClr val="FFFFFF"/>
                </a:solidFill>
                <a:latin typeface="Arial Black" panose="020B0A04020102020204" pitchFamily="34" charset="0"/>
              </a:rPr>
              <a:t>to implement</a:t>
            </a:r>
            <a:br>
              <a:rPr kumimoji="0" lang="en-US" altLang="en-US" sz="4000" b="1" dirty="0" smtClean="0">
                <a:solidFill>
                  <a:srgbClr val="FFFFFF"/>
                </a:solidFill>
                <a:latin typeface="Arial Black" panose="020B0A04020102020204" pitchFamily="34" charset="0"/>
              </a:rPr>
            </a:br>
            <a:r>
              <a:rPr kumimoji="0" lang="en-US" altLang="en-US" sz="4000" b="1" dirty="0" smtClean="0">
                <a:solidFill>
                  <a:srgbClr val="FFFFFF">
                    <a:lumMod val="75000"/>
                  </a:srgbClr>
                </a:solidFill>
                <a:ea typeface="+mn-ea"/>
              </a:rPr>
              <a:t/>
            </a:r>
            <a:br>
              <a:rPr kumimoji="0" lang="en-US" altLang="en-US" sz="4000" b="1" dirty="0" smtClean="0">
                <a:solidFill>
                  <a:srgbClr val="FFFFFF">
                    <a:lumMod val="75000"/>
                  </a:srgbClr>
                </a:solidFill>
                <a:ea typeface="+mn-ea"/>
              </a:rPr>
            </a:br>
            <a:endParaRPr kumimoji="0" lang="en-US" altLang="en-US" sz="4000" b="1" dirty="0" smtClean="0">
              <a:solidFill>
                <a:srgbClr val="FFFFFF"/>
              </a:solidFill>
              <a:latin typeface="Arial Black" panose="020B0A04020102020204" pitchFamily="34" charset="0"/>
              <a:ea typeface="+mn-ea"/>
            </a:endParaRPr>
          </a:p>
        </p:txBody>
      </p:sp>
      <p:sp>
        <p:nvSpPr>
          <p:cNvPr id="7" name="Rectangle 6"/>
          <p:cNvSpPr>
            <a:spLocks noChangeArrowheads="1"/>
          </p:cNvSpPr>
          <p:nvPr/>
        </p:nvSpPr>
        <p:spPr bwMode="auto">
          <a:xfrm>
            <a:off x="4420673" y="1814778"/>
            <a:ext cx="4495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2400"/>
              </a:spcAft>
            </a:pPr>
            <a:r>
              <a:rPr kumimoji="0" lang="en-US" altLang="en-US" sz="4000" b="1" dirty="0">
                <a:solidFill>
                  <a:srgbClr val="FFFFFF"/>
                </a:solidFill>
                <a:latin typeface="Arial Black" panose="020B0A04020102020204" pitchFamily="34" charset="0"/>
                <a:ea typeface="+mn-ea"/>
              </a:rPr>
              <a:t>t</a:t>
            </a:r>
            <a:r>
              <a:rPr kumimoji="0" lang="en-US" altLang="en-US" sz="4000" b="1" dirty="0" smtClean="0">
                <a:solidFill>
                  <a:srgbClr val="FFFFFF"/>
                </a:solidFill>
                <a:latin typeface="Arial Black" panose="020B0A04020102020204" pitchFamily="34" charset="0"/>
                <a:ea typeface="+mn-ea"/>
              </a:rPr>
              <a:t>o track</a:t>
            </a:r>
            <a:r>
              <a:rPr kumimoji="0" lang="en-US" altLang="en-US" sz="4000" b="1" dirty="0">
                <a:solidFill>
                  <a:srgbClr val="FFFFFF"/>
                </a:solidFill>
                <a:latin typeface="Arial Black" panose="020B0A04020102020204" pitchFamily="34" charset="0"/>
                <a:ea typeface="+mn-ea"/>
              </a:rPr>
              <a:t/>
            </a:r>
            <a:br>
              <a:rPr kumimoji="0" lang="en-US" altLang="en-US" sz="4000" b="1" dirty="0">
                <a:solidFill>
                  <a:srgbClr val="FFFFFF"/>
                </a:solidFill>
                <a:latin typeface="Arial Black" panose="020B0A04020102020204" pitchFamily="34" charset="0"/>
                <a:ea typeface="+mn-ea"/>
              </a:rPr>
            </a:br>
            <a:r>
              <a:rPr kumimoji="0" lang="en-US" altLang="en-US" sz="4000" b="1" dirty="0" smtClean="0">
                <a:solidFill>
                  <a:srgbClr val="FFFFFF"/>
                </a:solidFill>
                <a:latin typeface="Arial Black" panose="020B0A04020102020204" pitchFamily="34" charset="0"/>
                <a:ea typeface="+mn-ea"/>
              </a:rPr>
              <a:t>to debug</a:t>
            </a:r>
            <a:br>
              <a:rPr kumimoji="0" lang="en-US" altLang="en-US" sz="4000" b="1" dirty="0" smtClean="0">
                <a:solidFill>
                  <a:srgbClr val="FFFFFF"/>
                </a:solidFill>
                <a:latin typeface="Arial Black" panose="020B0A04020102020204" pitchFamily="34" charset="0"/>
                <a:ea typeface="+mn-ea"/>
              </a:rPr>
            </a:br>
            <a:r>
              <a:rPr kumimoji="0" lang="en-US" altLang="en-US" sz="4000" b="1" dirty="0" smtClean="0">
                <a:solidFill>
                  <a:srgbClr val="FFFFFF"/>
                </a:solidFill>
                <a:latin typeface="Arial Black" panose="020B0A04020102020204" pitchFamily="34" charset="0"/>
                <a:ea typeface="+mn-ea"/>
              </a:rPr>
              <a:t>to follow along</a:t>
            </a:r>
          </a:p>
        </p:txBody>
      </p:sp>
      <p:sp>
        <p:nvSpPr>
          <p:cNvPr id="8" name="Freeform 7"/>
          <p:cNvSpPr/>
          <p:nvPr/>
        </p:nvSpPr>
        <p:spPr>
          <a:xfrm>
            <a:off x="152400" y="1352550"/>
            <a:ext cx="2375520" cy="526692"/>
          </a:xfrm>
          <a:custGeom>
            <a:avLst/>
            <a:gdLst>
              <a:gd name="connsiteX0" fmla="*/ 0 w 2511380"/>
              <a:gd name="connsiteY0" fmla="*/ 0 h 457200"/>
              <a:gd name="connsiteX1" fmla="*/ 650383 w 2511380"/>
              <a:gd name="connsiteY1" fmla="*/ 57955 h 457200"/>
              <a:gd name="connsiteX2" fmla="*/ 1584101 w 2511380"/>
              <a:gd name="connsiteY2" fmla="*/ 289775 h 457200"/>
              <a:gd name="connsiteX3" fmla="*/ 2511380 w 251138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2511380" h="457200">
                <a:moveTo>
                  <a:pt x="0" y="0"/>
                </a:moveTo>
                <a:cubicBezTo>
                  <a:pt x="193183" y="4829"/>
                  <a:pt x="386366" y="9659"/>
                  <a:pt x="650383" y="57955"/>
                </a:cubicBezTo>
                <a:cubicBezTo>
                  <a:pt x="914400" y="106251"/>
                  <a:pt x="1273935" y="223234"/>
                  <a:pt x="1584101" y="289775"/>
                </a:cubicBezTo>
                <a:cubicBezTo>
                  <a:pt x="1894267" y="356316"/>
                  <a:pt x="2357907" y="435735"/>
                  <a:pt x="2511380" y="457200"/>
                </a:cubicBezTo>
              </a:path>
            </a:pathLst>
          </a:custGeom>
          <a:noFill/>
          <a:ln w="381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Freeform 8"/>
          <p:cNvSpPr/>
          <p:nvPr/>
        </p:nvSpPr>
        <p:spPr>
          <a:xfrm>
            <a:off x="152400" y="1242255"/>
            <a:ext cx="2514600" cy="630547"/>
          </a:xfrm>
          <a:custGeom>
            <a:avLst/>
            <a:gdLst>
              <a:gd name="connsiteX0" fmla="*/ 0 w 2884868"/>
              <a:gd name="connsiteY0" fmla="*/ 547352 h 547352"/>
              <a:gd name="connsiteX1" fmla="*/ 1023870 w 2884868"/>
              <a:gd name="connsiteY1" fmla="*/ 392805 h 547352"/>
              <a:gd name="connsiteX2" fmla="*/ 2884868 w 2884868"/>
              <a:gd name="connsiteY2" fmla="*/ 0 h 547352"/>
            </a:gdLst>
            <a:ahLst/>
            <a:cxnLst>
              <a:cxn ang="0">
                <a:pos x="connsiteX0" y="connsiteY0"/>
              </a:cxn>
              <a:cxn ang="0">
                <a:pos x="connsiteX1" y="connsiteY1"/>
              </a:cxn>
              <a:cxn ang="0">
                <a:pos x="connsiteX2" y="connsiteY2"/>
              </a:cxn>
            </a:cxnLst>
            <a:rect l="l" t="t" r="r" b="b"/>
            <a:pathLst>
              <a:path w="2884868" h="547352">
                <a:moveTo>
                  <a:pt x="0" y="547352"/>
                </a:moveTo>
                <a:cubicBezTo>
                  <a:pt x="271529" y="515691"/>
                  <a:pt x="543059" y="484030"/>
                  <a:pt x="1023870" y="392805"/>
                </a:cubicBezTo>
                <a:cubicBezTo>
                  <a:pt x="1504681" y="301580"/>
                  <a:pt x="2569336" y="70834"/>
                  <a:pt x="2884868" y="0"/>
                </a:cubicBezTo>
              </a:path>
            </a:pathLst>
          </a:custGeom>
          <a:noFill/>
          <a:ln w="381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311310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276350"/>
            <a:ext cx="9144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4800" b="1" dirty="0" smtClean="0">
                <a:solidFill>
                  <a:srgbClr val="FFFFFF"/>
                </a:solidFill>
                <a:latin typeface="Arial Black" panose="020B0A04020102020204" pitchFamily="34" charset="0"/>
                <a:ea typeface="+mn-ea"/>
              </a:rPr>
              <a:t>MAKE</a:t>
            </a:r>
          </a:p>
          <a:p>
            <a:pPr algn="ctr" eaLnBrk="1" hangingPunct="1"/>
            <a:r>
              <a:rPr kumimoji="0" lang="en-US" altLang="en-US" sz="4800" b="1" dirty="0" smtClean="0">
                <a:solidFill>
                  <a:srgbClr val="FFFFFF"/>
                </a:solidFill>
                <a:latin typeface="Arial Black" panose="020B0A04020102020204" pitchFamily="34" charset="0"/>
                <a:ea typeface="+mn-ea"/>
              </a:rPr>
              <a:t>ACTIONABLE</a:t>
            </a:r>
          </a:p>
          <a:p>
            <a:pPr algn="ctr" eaLnBrk="1" hangingPunct="1"/>
            <a:r>
              <a:rPr kumimoji="0" lang="en-US" altLang="en-US" sz="4800" b="1" dirty="0" smtClean="0">
                <a:solidFill>
                  <a:srgbClr val="FFFFFF"/>
                </a:solidFill>
                <a:latin typeface="Arial Black" panose="020B0A04020102020204" pitchFamily="34" charset="0"/>
                <a:ea typeface="+mn-ea"/>
              </a:rPr>
              <a:t>DOCUMENTATION</a:t>
            </a:r>
          </a:p>
        </p:txBody>
      </p:sp>
    </p:spTree>
    <p:extLst>
      <p:ext uri="{BB962C8B-B14F-4D97-AF65-F5344CB8AC3E}">
        <p14:creationId xmlns:p14="http://schemas.microsoft.com/office/powerpoint/2010/main" val="355497824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276350"/>
            <a:ext cx="9144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4800" b="1" dirty="0" smtClean="0">
                <a:solidFill>
                  <a:srgbClr val="FFFFFF"/>
                </a:solidFill>
                <a:latin typeface="Arial Black" panose="020B0A04020102020204" pitchFamily="34" charset="0"/>
                <a:ea typeface="+mn-ea"/>
              </a:rPr>
              <a:t>MAKE</a:t>
            </a:r>
          </a:p>
          <a:p>
            <a:pPr algn="ctr" eaLnBrk="1" hangingPunct="1"/>
            <a:r>
              <a:rPr kumimoji="0" lang="en-US" altLang="en-US" sz="4800" b="1" dirty="0" smtClean="0">
                <a:solidFill>
                  <a:srgbClr val="FFFFFF"/>
                </a:solidFill>
                <a:latin typeface="Arial Black" panose="020B0A04020102020204" pitchFamily="34" charset="0"/>
                <a:ea typeface="+mn-ea"/>
              </a:rPr>
              <a:t>ACTIONABLE</a:t>
            </a:r>
          </a:p>
          <a:p>
            <a:pPr algn="ctr" eaLnBrk="1" hangingPunct="1"/>
            <a:r>
              <a:rPr kumimoji="0" lang="en-US" altLang="en-US" sz="4800" b="1" dirty="0" smtClean="0">
                <a:solidFill>
                  <a:srgbClr val="FFFFFF"/>
                </a:solidFill>
                <a:latin typeface="Arial Black" panose="020B0A04020102020204" pitchFamily="34" charset="0"/>
                <a:ea typeface="+mn-ea"/>
              </a:rPr>
              <a:t>DOCUMENTATION</a:t>
            </a:r>
          </a:p>
        </p:txBody>
      </p:sp>
      <p:sp>
        <p:nvSpPr>
          <p:cNvPr id="4" name="Freeform 3"/>
          <p:cNvSpPr/>
          <p:nvPr/>
        </p:nvSpPr>
        <p:spPr>
          <a:xfrm>
            <a:off x="2118575" y="2729180"/>
            <a:ext cx="4971245" cy="39778"/>
          </a:xfrm>
          <a:custGeom>
            <a:avLst/>
            <a:gdLst>
              <a:gd name="connsiteX0" fmla="*/ 0 w 4971245"/>
              <a:gd name="connsiteY0" fmla="*/ 14020 h 39778"/>
              <a:gd name="connsiteX1" fmla="*/ 1332963 w 4971245"/>
              <a:gd name="connsiteY1" fmla="*/ 1141 h 39778"/>
              <a:gd name="connsiteX2" fmla="*/ 3503053 w 4971245"/>
              <a:gd name="connsiteY2" fmla="*/ 39778 h 39778"/>
              <a:gd name="connsiteX3" fmla="*/ 4971245 w 4971245"/>
              <a:gd name="connsiteY3" fmla="*/ 1141 h 39778"/>
            </a:gdLst>
            <a:ahLst/>
            <a:cxnLst>
              <a:cxn ang="0">
                <a:pos x="connsiteX0" y="connsiteY0"/>
              </a:cxn>
              <a:cxn ang="0">
                <a:pos x="connsiteX1" y="connsiteY1"/>
              </a:cxn>
              <a:cxn ang="0">
                <a:pos x="connsiteX2" y="connsiteY2"/>
              </a:cxn>
              <a:cxn ang="0">
                <a:pos x="connsiteX3" y="connsiteY3"/>
              </a:cxn>
            </a:cxnLst>
            <a:rect l="l" t="t" r="r" b="b"/>
            <a:pathLst>
              <a:path w="4971245" h="39778">
                <a:moveTo>
                  <a:pt x="0" y="14020"/>
                </a:moveTo>
                <a:cubicBezTo>
                  <a:pt x="374560" y="5434"/>
                  <a:pt x="749121" y="-3152"/>
                  <a:pt x="1332963" y="1141"/>
                </a:cubicBezTo>
                <a:cubicBezTo>
                  <a:pt x="1916805" y="5434"/>
                  <a:pt x="2896673" y="39778"/>
                  <a:pt x="3503053" y="39778"/>
                </a:cubicBezTo>
                <a:cubicBezTo>
                  <a:pt x="4109433" y="39778"/>
                  <a:pt x="4540339" y="20459"/>
                  <a:pt x="4971245" y="1141"/>
                </a:cubicBezTo>
              </a:path>
            </a:pathLst>
          </a:custGeom>
          <a:noFill/>
          <a:ln w="571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4576352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3335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66FF"/>
                </a:solidFill>
                <a:latin typeface="Arial Black" panose="020B0A04020102020204" pitchFamily="34" charset="0"/>
                <a:ea typeface="+mn-ea"/>
              </a:rPr>
              <a:t>PRACTICAL CONSIDERATIONS</a:t>
            </a:r>
          </a:p>
        </p:txBody>
      </p:sp>
    </p:spTree>
    <p:extLst>
      <p:ext uri="{BB962C8B-B14F-4D97-AF65-F5344CB8AC3E}">
        <p14:creationId xmlns:p14="http://schemas.microsoft.com/office/powerpoint/2010/main" val="956913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3335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66FF"/>
                </a:solidFill>
                <a:latin typeface="Arial Black" panose="020B0A04020102020204" pitchFamily="34" charset="0"/>
                <a:ea typeface="+mn-ea"/>
              </a:rPr>
              <a:t>PRACTICAL CONSIDERATIONS</a:t>
            </a:r>
          </a:p>
        </p:txBody>
      </p:sp>
      <p:sp>
        <p:nvSpPr>
          <p:cNvPr id="6" name="Rectangle 5"/>
          <p:cNvSpPr>
            <a:spLocks noChangeArrowheads="1"/>
          </p:cNvSpPr>
          <p:nvPr/>
        </p:nvSpPr>
        <p:spPr bwMode="auto">
          <a:xfrm>
            <a:off x="1073" y="127635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2400"/>
              </a:spcAft>
            </a:pPr>
            <a:r>
              <a:rPr kumimoji="0" lang="en-US" altLang="en-US" b="1" dirty="0" smtClean="0">
                <a:solidFill>
                  <a:srgbClr val="FFFFFF"/>
                </a:solidFill>
                <a:latin typeface="Arial Black" panose="020B0A04020102020204" pitchFamily="34" charset="0"/>
                <a:ea typeface="+mn-ea"/>
              </a:rPr>
              <a:t>Different Styles for Different Needs</a:t>
            </a:r>
            <a:br>
              <a:rPr kumimoji="0" lang="en-US" altLang="en-US" b="1" dirty="0" smtClean="0">
                <a:solidFill>
                  <a:srgbClr val="FFFFFF"/>
                </a:solidFill>
                <a:latin typeface="Arial Black" panose="020B0A04020102020204" pitchFamily="34" charset="0"/>
                <a:ea typeface="+mn-ea"/>
              </a:rPr>
            </a:br>
            <a:r>
              <a:rPr kumimoji="0" lang="en-US" altLang="en-US" b="1" dirty="0" smtClean="0">
                <a:solidFill>
                  <a:srgbClr val="FFFFFF">
                    <a:lumMod val="75000"/>
                  </a:srgbClr>
                </a:solidFill>
                <a:latin typeface="Arial"/>
                <a:ea typeface="+mn-ea"/>
              </a:rPr>
              <a:t>(</a:t>
            </a:r>
            <a:r>
              <a:rPr kumimoji="0" lang="en-US" altLang="en-US" b="1" dirty="0" err="1" smtClean="0">
                <a:solidFill>
                  <a:srgbClr val="FFFFFF">
                    <a:lumMod val="75000"/>
                  </a:srgbClr>
                </a:solidFill>
                <a:latin typeface="Arial"/>
                <a:ea typeface="+mn-ea"/>
              </a:rPr>
              <a:t>infographics</a:t>
            </a:r>
            <a:r>
              <a:rPr kumimoji="0" lang="en-US" altLang="en-US" b="1" dirty="0" smtClean="0">
                <a:solidFill>
                  <a:srgbClr val="FFFFFF">
                    <a:lumMod val="75000"/>
                  </a:srgbClr>
                </a:solidFill>
                <a:latin typeface="Arial"/>
                <a:ea typeface="+mn-ea"/>
              </a:rPr>
              <a:t>, charts, flowcharts, word)</a:t>
            </a:r>
          </a:p>
        </p:txBody>
      </p:sp>
    </p:spTree>
    <p:extLst>
      <p:ext uri="{BB962C8B-B14F-4D97-AF65-F5344CB8AC3E}">
        <p14:creationId xmlns:p14="http://schemas.microsoft.com/office/powerpoint/2010/main" val="3984471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3335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66FF"/>
                </a:solidFill>
                <a:latin typeface="Arial Black" panose="020B0A04020102020204" pitchFamily="34" charset="0"/>
                <a:ea typeface="+mn-ea"/>
              </a:rPr>
              <a:t>PRACTICAL CONSIDERATIONS</a:t>
            </a:r>
          </a:p>
        </p:txBody>
      </p:sp>
      <p:sp>
        <p:nvSpPr>
          <p:cNvPr id="6" name="Rectangle 5"/>
          <p:cNvSpPr>
            <a:spLocks noChangeArrowheads="1"/>
          </p:cNvSpPr>
          <p:nvPr/>
        </p:nvSpPr>
        <p:spPr bwMode="auto">
          <a:xfrm>
            <a:off x="1073" y="1276350"/>
            <a:ext cx="9144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2400"/>
              </a:spcAft>
            </a:pPr>
            <a:r>
              <a:rPr kumimoji="0" lang="en-US" altLang="en-US" b="1" dirty="0" smtClean="0">
                <a:solidFill>
                  <a:srgbClr val="FFFFFF"/>
                </a:solidFill>
                <a:latin typeface="Arial Black" panose="020B0A04020102020204" pitchFamily="34" charset="0"/>
                <a:ea typeface="+mn-ea"/>
              </a:rPr>
              <a:t>Different Styles for Different Needs</a:t>
            </a:r>
            <a:br>
              <a:rPr kumimoji="0" lang="en-US" altLang="en-US" b="1" dirty="0" smtClean="0">
                <a:solidFill>
                  <a:srgbClr val="FFFFFF"/>
                </a:solidFill>
                <a:latin typeface="Arial Black" panose="020B0A04020102020204" pitchFamily="34" charset="0"/>
                <a:ea typeface="+mn-ea"/>
              </a:rPr>
            </a:br>
            <a:r>
              <a:rPr kumimoji="0" lang="en-US" altLang="en-US" b="1" dirty="0" smtClean="0">
                <a:solidFill>
                  <a:srgbClr val="FFFFFF">
                    <a:lumMod val="75000"/>
                  </a:srgbClr>
                </a:solidFill>
                <a:latin typeface="Arial"/>
                <a:ea typeface="+mn-ea"/>
              </a:rPr>
              <a:t>(</a:t>
            </a:r>
            <a:r>
              <a:rPr kumimoji="0" lang="en-US" altLang="en-US" b="1" dirty="0" err="1" smtClean="0">
                <a:solidFill>
                  <a:srgbClr val="FFFFFF">
                    <a:lumMod val="75000"/>
                  </a:srgbClr>
                </a:solidFill>
                <a:latin typeface="Arial"/>
                <a:ea typeface="+mn-ea"/>
              </a:rPr>
              <a:t>infographics</a:t>
            </a:r>
            <a:r>
              <a:rPr kumimoji="0" lang="en-US" altLang="en-US" b="1" dirty="0" smtClean="0">
                <a:solidFill>
                  <a:srgbClr val="FFFFFF">
                    <a:lumMod val="75000"/>
                  </a:srgbClr>
                </a:solidFill>
                <a:latin typeface="Arial"/>
                <a:ea typeface="+mn-ea"/>
              </a:rPr>
              <a:t>, charts, flowcharts, word)</a:t>
            </a:r>
          </a:p>
          <a:p>
            <a:pPr algn="ctr" eaLnBrk="1" hangingPunct="1">
              <a:spcAft>
                <a:spcPts val="2400"/>
              </a:spcAft>
            </a:pPr>
            <a:r>
              <a:rPr kumimoji="0" lang="en-US" altLang="en-US" b="1" dirty="0" smtClean="0">
                <a:solidFill>
                  <a:srgbClr val="FFFFFF"/>
                </a:solidFill>
                <a:latin typeface="Arial Black" panose="020B0A04020102020204" pitchFamily="34" charset="0"/>
              </a:rPr>
              <a:t>Smaller, More Concise Docs</a:t>
            </a:r>
            <a:br>
              <a:rPr kumimoji="0" lang="en-US" altLang="en-US" b="1" dirty="0" smtClean="0">
                <a:solidFill>
                  <a:srgbClr val="FFFFFF"/>
                </a:solidFill>
                <a:latin typeface="Arial Black" panose="020B0A04020102020204" pitchFamily="34" charset="0"/>
              </a:rPr>
            </a:br>
            <a:r>
              <a:rPr kumimoji="0" lang="en-US" altLang="en-US" b="1" dirty="0" smtClean="0">
                <a:solidFill>
                  <a:srgbClr val="FFFFFF">
                    <a:lumMod val="75000"/>
                  </a:srgbClr>
                </a:solidFill>
              </a:rPr>
              <a:t>…but one feature means many documents</a:t>
            </a:r>
            <a:r>
              <a:rPr kumimoji="0" lang="en-US" altLang="en-US" b="1" dirty="0">
                <a:solidFill>
                  <a:srgbClr val="FFFFFF"/>
                </a:solidFill>
                <a:latin typeface="Arial Black" panose="020B0A04020102020204" pitchFamily="34" charset="0"/>
              </a:rPr>
              <a:t/>
            </a:r>
            <a:br>
              <a:rPr kumimoji="0" lang="en-US" altLang="en-US" b="1" dirty="0">
                <a:solidFill>
                  <a:srgbClr val="FFFFFF"/>
                </a:solidFill>
                <a:latin typeface="Arial Black" panose="020B0A04020102020204" pitchFamily="34" charset="0"/>
              </a:rPr>
            </a:br>
            <a:endParaRPr kumimoji="0" lang="en-US" altLang="en-US" b="1" dirty="0">
              <a:solidFill>
                <a:srgbClr val="FFFFFF">
                  <a:lumMod val="75000"/>
                </a:srgbClr>
              </a:solidFill>
            </a:endParaRPr>
          </a:p>
        </p:txBody>
      </p:sp>
    </p:spTree>
    <p:extLst>
      <p:ext uri="{BB962C8B-B14F-4D97-AF65-F5344CB8AC3E}">
        <p14:creationId xmlns:p14="http://schemas.microsoft.com/office/powerpoint/2010/main" val="391632010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 y="-857250"/>
            <a:ext cx="7696200" cy="7696200"/>
          </a:xfrm>
          <a:prstGeom prst="rect">
            <a:avLst/>
          </a:prstGeom>
          <a:effectLst>
            <a:outerShdw blurRad="1079500" sx="102000" sy="102000" algn="ctr" rotWithShape="0">
              <a:prstClr val="black">
                <a:alpha val="40000"/>
              </a:prstClr>
            </a:outerShdw>
          </a:effectLst>
        </p:spPr>
      </p:pic>
    </p:spTree>
    <p:extLst>
      <p:ext uri="{BB962C8B-B14F-4D97-AF65-F5344CB8AC3E}">
        <p14:creationId xmlns:p14="http://schemas.microsoft.com/office/powerpoint/2010/main" val="2774793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052"/>
            <a:ext cx="6578893" cy="460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00600" y="-19050"/>
            <a:ext cx="4419600" cy="3477875"/>
          </a:xfrm>
          <a:prstGeom prst="rect">
            <a:avLst/>
          </a:prstGeom>
        </p:spPr>
        <p:txBody>
          <a:bodyPr wrap="square">
            <a:spAutoFit/>
          </a:bodyPr>
          <a:lstStyle/>
          <a:p>
            <a:pPr marL="457200" indent="-457200">
              <a:buFont typeface="+mj-lt"/>
              <a:buAutoNum type="arabicPeriod"/>
            </a:pPr>
            <a:r>
              <a:rPr lang="en-US" sz="2000" dirty="0">
                <a:solidFill>
                  <a:schemeClr val="bg1"/>
                </a:solidFill>
                <a:latin typeface="Verdana" pitchFamily="45" charset="0"/>
                <a:ea typeface="ヒラギノ角ゴ Pro W3" pitchFamily="80" charset="-128"/>
                <a:cs typeface="ヒラギノ角ゴ Pro W3" pitchFamily="80" charset="-128"/>
              </a:rPr>
              <a:t>Consistent, rules-based, systemic world</a:t>
            </a:r>
          </a:p>
          <a:p>
            <a:pPr marL="457200" indent="-457200">
              <a:buFont typeface="+mj-lt"/>
              <a:buAutoNum type="arabicPeriod"/>
            </a:pPr>
            <a:r>
              <a:rPr lang="en-US" sz="2000" dirty="0" smtClean="0">
                <a:solidFill>
                  <a:schemeClr val="bg1"/>
                </a:solidFill>
                <a:latin typeface="Verdana" pitchFamily="45" charset="0"/>
                <a:ea typeface="ヒラギノ角ゴ Pro W3" pitchFamily="80" charset="-128"/>
                <a:cs typeface="ヒラギノ角ゴ Pro W3" pitchFamily="80" charset="-128"/>
              </a:rPr>
              <a:t>Player makes a permanent impact</a:t>
            </a:r>
          </a:p>
          <a:p>
            <a:pPr marL="457200" indent="-457200">
              <a:buFont typeface="+mj-lt"/>
              <a:buAutoNum type="arabicPeriod"/>
            </a:pPr>
            <a:r>
              <a:rPr lang="en-US" sz="2000" dirty="0" smtClean="0">
                <a:solidFill>
                  <a:schemeClr val="bg1"/>
                </a:solidFill>
                <a:latin typeface="Verdana" pitchFamily="45" charset="0"/>
                <a:ea typeface="ヒラギノ角ゴ Pro W3" pitchFamily="80" charset="-128"/>
                <a:cs typeface="ヒラギノ角ゴ Pro W3" pitchFamily="80" charset="-128"/>
              </a:rPr>
              <a:t>Player’s gameplay affects </a:t>
            </a:r>
            <a:r>
              <a:rPr lang="en-US" sz="2000" dirty="0">
                <a:solidFill>
                  <a:schemeClr val="bg1"/>
                </a:solidFill>
                <a:latin typeface="Verdana" pitchFamily="45" charset="0"/>
                <a:ea typeface="ヒラギノ角ゴ Pro W3" pitchFamily="80" charset="-128"/>
                <a:cs typeface="ヒラギノ角ゴ Pro W3" pitchFamily="80" charset="-128"/>
              </a:rPr>
              <a:t>the </a:t>
            </a:r>
            <a:r>
              <a:rPr lang="en-US" sz="2000" dirty="0" smtClean="0">
                <a:solidFill>
                  <a:schemeClr val="bg1"/>
                </a:solidFill>
                <a:latin typeface="Verdana" pitchFamily="45" charset="0"/>
                <a:ea typeface="ヒラギノ角ゴ Pro W3" pitchFamily="80" charset="-128"/>
                <a:cs typeface="ヒラギノ角ゴ Pro W3" pitchFamily="80" charset="-128"/>
              </a:rPr>
              <a:t>narrative past </a:t>
            </a:r>
            <a:r>
              <a:rPr lang="en-US" sz="2000" dirty="0">
                <a:solidFill>
                  <a:schemeClr val="bg1"/>
                </a:solidFill>
                <a:latin typeface="Verdana" pitchFamily="45" charset="0"/>
                <a:ea typeface="ヒラギノ角ゴ Pro W3" pitchFamily="80" charset="-128"/>
                <a:cs typeface="ヒラギノ角ゴ Pro W3" pitchFamily="80" charset="-128"/>
              </a:rPr>
              <a:t>and </a:t>
            </a:r>
            <a:r>
              <a:rPr lang="en-US" sz="2000" dirty="0" smtClean="0">
                <a:solidFill>
                  <a:schemeClr val="bg1"/>
                </a:solidFill>
                <a:latin typeface="Verdana" pitchFamily="45" charset="0"/>
                <a:ea typeface="ヒラギノ角ゴ Pro W3" pitchFamily="80" charset="-128"/>
                <a:cs typeface="ヒラギノ角ゴ Pro W3" pitchFamily="80" charset="-128"/>
              </a:rPr>
              <a:t>future</a:t>
            </a:r>
            <a:r>
              <a:rPr lang="en-US" sz="2000" dirty="0">
                <a:solidFill>
                  <a:schemeClr val="bg1"/>
                </a:solidFill>
                <a:latin typeface="Verdana" pitchFamily="45" charset="0"/>
                <a:ea typeface="ヒラギノ角ゴ Pro W3" pitchFamily="80" charset="-128"/>
                <a:cs typeface="ヒラギノ角ゴ Pro W3" pitchFamily="80" charset="-128"/>
              </a:rPr>
              <a:t>.</a:t>
            </a:r>
          </a:p>
          <a:p>
            <a:pPr marL="457200" indent="-457200">
              <a:buFont typeface="+mj-lt"/>
              <a:buAutoNum type="arabicPeriod"/>
            </a:pPr>
            <a:r>
              <a:rPr lang="en-US" sz="2000" dirty="0" smtClean="0">
                <a:solidFill>
                  <a:schemeClr val="bg1"/>
                </a:solidFill>
                <a:latin typeface="Verdana" pitchFamily="45" charset="0"/>
                <a:ea typeface="ヒラギノ角ゴ Pro W3" pitchFamily="80" charset="-128"/>
                <a:cs typeface="ヒラギノ角ゴ Pro W3" pitchFamily="80" charset="-128"/>
              </a:rPr>
              <a:t>Authentic to </a:t>
            </a:r>
            <a:r>
              <a:rPr lang="en-US" sz="2000" dirty="0">
                <a:solidFill>
                  <a:schemeClr val="bg1"/>
                </a:solidFill>
                <a:latin typeface="Verdana" pitchFamily="45" charset="0"/>
                <a:ea typeface="ヒラギノ角ゴ Pro W3" pitchFamily="80" charset="-128"/>
                <a:cs typeface="ヒラギノ角ゴ Pro W3" pitchFamily="80" charset="-128"/>
              </a:rPr>
              <a:t>historical events </a:t>
            </a:r>
            <a:r>
              <a:rPr lang="en-US" sz="2000" dirty="0" smtClean="0">
                <a:solidFill>
                  <a:schemeClr val="bg1"/>
                </a:solidFill>
                <a:latin typeface="Verdana" pitchFamily="45" charset="0"/>
                <a:ea typeface="ヒラギノ角ゴ Pro W3" pitchFamily="80" charset="-128"/>
                <a:cs typeface="ヒラギノ角ゴ Pro W3" pitchFamily="80" charset="-128"/>
              </a:rPr>
              <a:t>(manifested </a:t>
            </a:r>
            <a:r>
              <a:rPr lang="en-US" sz="2000" dirty="0">
                <a:solidFill>
                  <a:schemeClr val="bg1"/>
                </a:solidFill>
                <a:latin typeface="Verdana" pitchFamily="45" charset="0"/>
                <a:ea typeface="ヒラギノ角ゴ Pro W3" pitchFamily="80" charset="-128"/>
                <a:cs typeface="ヒラギノ角ゴ Pro W3" pitchFamily="80" charset="-128"/>
              </a:rPr>
              <a:t>in horrific </a:t>
            </a:r>
            <a:r>
              <a:rPr lang="en-US" sz="2000" dirty="0" smtClean="0">
                <a:solidFill>
                  <a:schemeClr val="bg1"/>
                </a:solidFill>
                <a:latin typeface="Verdana" pitchFamily="45" charset="0"/>
                <a:ea typeface="ヒラギノ角ゴ Pro W3" pitchFamily="80" charset="-128"/>
                <a:cs typeface="ヒラギノ角ゴ Pro W3" pitchFamily="80" charset="-128"/>
              </a:rPr>
              <a:t>creatures)</a:t>
            </a:r>
            <a:endParaRPr lang="en-US" sz="2000" dirty="0">
              <a:solidFill>
                <a:schemeClr val="bg1"/>
              </a:solidFill>
              <a:latin typeface="Verdana" pitchFamily="45" charset="0"/>
              <a:ea typeface="ヒラギノ角ゴ Pro W3" pitchFamily="80" charset="-128"/>
              <a:cs typeface="ヒラギノ角ゴ Pro W3" pitchFamily="80" charset="-128"/>
            </a:endParaRPr>
          </a:p>
          <a:p>
            <a:pPr marL="457200" indent="-457200">
              <a:buFont typeface="+mj-lt"/>
              <a:buAutoNum type="arabicPeriod"/>
            </a:pPr>
            <a:r>
              <a:rPr lang="en-US" sz="2000" dirty="0" smtClean="0">
                <a:solidFill>
                  <a:schemeClr val="bg1"/>
                </a:solidFill>
                <a:latin typeface="Verdana" pitchFamily="45" charset="0"/>
                <a:ea typeface="ヒラギノ角ゴ Pro W3" pitchFamily="80" charset="-128"/>
                <a:cs typeface="ヒラギノ角ゴ Pro W3" pitchFamily="80" charset="-128"/>
              </a:rPr>
              <a:t>No </a:t>
            </a:r>
            <a:r>
              <a:rPr lang="en-US" sz="2000" dirty="0">
                <a:solidFill>
                  <a:schemeClr val="bg1"/>
                </a:solidFill>
                <a:latin typeface="Verdana" pitchFamily="45" charset="0"/>
                <a:ea typeface="ヒラギノ角ゴ Pro W3" pitchFamily="80" charset="-128"/>
                <a:cs typeface="ヒラギノ角ゴ Pro W3" pitchFamily="80" charset="-128"/>
              </a:rPr>
              <a:t>easy answers</a:t>
            </a:r>
            <a:r>
              <a:rPr lang="en-US" sz="2000" dirty="0" smtClean="0">
                <a:solidFill>
                  <a:schemeClr val="bg1"/>
                </a:solidFill>
                <a:latin typeface="Verdana" pitchFamily="45" charset="0"/>
                <a:ea typeface="ヒラギノ角ゴ Pro W3" pitchFamily="80" charset="-128"/>
                <a:cs typeface="ヒラギノ角ゴ Pro W3" pitchFamily="80" charset="-128"/>
              </a:rPr>
              <a:t>.</a:t>
            </a:r>
          </a:p>
          <a:p>
            <a:pPr marL="457200" indent="-457200">
              <a:buFont typeface="+mj-lt"/>
              <a:buAutoNum type="arabicPeriod"/>
            </a:pPr>
            <a:r>
              <a:rPr lang="en-US" sz="2000" dirty="0" smtClean="0">
                <a:solidFill>
                  <a:schemeClr val="bg1"/>
                </a:solidFill>
                <a:latin typeface="Verdana" pitchFamily="45" charset="0"/>
                <a:ea typeface="ヒラギノ角ゴ Pro W3" pitchFamily="80" charset="-128"/>
                <a:cs typeface="ヒラギノ角ゴ Pro W3" pitchFamily="80" charset="-128"/>
              </a:rPr>
              <a:t>“Your Game is Too Hard”</a:t>
            </a:r>
            <a:endParaRPr lang="en-US" sz="2000" dirty="0">
              <a:solidFill>
                <a:schemeClr val="bg1"/>
              </a:solidFill>
              <a:latin typeface="Verdana" pitchFamily="45" charset="0"/>
              <a:ea typeface="ヒラギノ角ゴ Pro W3" pitchFamily="80" charset="-128"/>
              <a:cs typeface="ヒラギノ角ゴ Pro W3" pitchFamily="80" charset="-128"/>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3" y="4324350"/>
            <a:ext cx="4768469" cy="836716"/>
          </a:xfrm>
          <a:prstGeom prst="rect">
            <a:avLst/>
          </a:prstGeom>
        </p:spPr>
      </p:pic>
    </p:spTree>
    <p:extLst>
      <p:ext uri="{BB962C8B-B14F-4D97-AF65-F5344CB8AC3E}">
        <p14:creationId xmlns:p14="http://schemas.microsoft.com/office/powerpoint/2010/main" val="86041034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 y="-857250"/>
            <a:ext cx="7696200" cy="7696200"/>
          </a:xfrm>
          <a:prstGeom prst="rect">
            <a:avLst/>
          </a:prstGeom>
          <a:effectLst>
            <a:outerShdw blurRad="1079500" sx="102000" sy="102000" algn="ctr" rotWithShape="0">
              <a:prstClr val="black">
                <a:alpha val="40000"/>
              </a:prstClr>
            </a:outerShdw>
          </a:effectLst>
        </p:spPr>
      </p:pic>
      <p:sp>
        <p:nvSpPr>
          <p:cNvPr id="3" name="Rectangle 2"/>
          <p:cNvSpPr/>
          <p:nvPr/>
        </p:nvSpPr>
        <p:spPr>
          <a:xfrm>
            <a:off x="-914400" y="3562350"/>
            <a:ext cx="10515599" cy="1066800"/>
          </a:xfrm>
          <a:prstGeom prst="rect">
            <a:avLst/>
          </a:prstGeom>
          <a:solidFill>
            <a:srgbClr val="0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76200" y="3834140"/>
            <a:ext cx="9273276" cy="523220"/>
          </a:xfrm>
          <a:prstGeom prst="rect">
            <a:avLst/>
          </a:prstGeom>
          <a:noFill/>
        </p:spPr>
        <p:txBody>
          <a:bodyPr wrap="square" rtlCol="0">
            <a:spAutoFit/>
          </a:bodyPr>
          <a:lstStyle/>
          <a:p>
            <a:pPr algn="ctr"/>
            <a:r>
              <a:rPr lang="en-US" sz="2800" b="1" dirty="0" smtClean="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rPr>
              <a:t>…for the </a:t>
            </a:r>
            <a:r>
              <a:rPr lang="en-US" sz="2800" b="1" dirty="0" smtClean="0">
                <a:ln w="12700">
                  <a:noFill/>
                </a:ln>
                <a:solidFill>
                  <a:srgbClr val="FF66FF"/>
                </a:solidFill>
                <a:effectLst>
                  <a:outerShdw blurRad="50800" dist="38100" dir="2700000" algn="tl" rotWithShape="0">
                    <a:prstClr val="black">
                      <a:alpha val="40000"/>
                    </a:prstClr>
                  </a:outerShdw>
                </a:effectLst>
                <a:latin typeface="Arial Black" panose="020B0A04020102020204" pitchFamily="34" charset="0"/>
              </a:rPr>
              <a:t>team </a:t>
            </a:r>
            <a:r>
              <a:rPr lang="en-US" sz="2800" b="1" dirty="0" smtClean="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rPr>
              <a:t>to </a:t>
            </a:r>
            <a:r>
              <a:rPr lang="en-US" sz="2800" b="1" dirty="0" smtClean="0">
                <a:ln w="12700">
                  <a:noFill/>
                </a:ln>
                <a:solidFill>
                  <a:srgbClr val="FF66FF"/>
                </a:solidFill>
                <a:effectLst>
                  <a:outerShdw blurRad="50800" dist="38100" dir="2700000" algn="tl" rotWithShape="0">
                    <a:prstClr val="black">
                      <a:alpha val="40000"/>
                    </a:prstClr>
                  </a:outerShdw>
                </a:effectLst>
                <a:latin typeface="Arial Black" panose="020B0A04020102020204" pitchFamily="34" charset="0"/>
              </a:rPr>
              <a:t>track</a:t>
            </a:r>
            <a:r>
              <a:rPr lang="en-US" sz="2800" b="1" dirty="0" smtClean="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rPr>
              <a:t>…</a:t>
            </a:r>
            <a:endParaRPr lang="en-US" sz="2800" b="1" dirty="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endParaRPr>
          </a:p>
        </p:txBody>
      </p:sp>
    </p:spTree>
    <p:extLst>
      <p:ext uri="{BB962C8B-B14F-4D97-AF65-F5344CB8AC3E}">
        <p14:creationId xmlns:p14="http://schemas.microsoft.com/office/powerpoint/2010/main" val="3399737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323850"/>
            <a:ext cx="7391400" cy="5520737"/>
          </a:xfrm>
          <a:prstGeom prst="rect">
            <a:avLst/>
          </a:prstGeom>
          <a:effectLst>
            <a:outerShdw blurRad="1270000" sx="102000" sy="102000" algn="ctr" rotWithShape="0">
              <a:prstClr val="black">
                <a:alpha val="50000"/>
              </a:prstClr>
            </a:outerShdw>
          </a:effectLst>
        </p:spPr>
      </p:pic>
    </p:spTree>
    <p:extLst>
      <p:ext uri="{BB962C8B-B14F-4D97-AF65-F5344CB8AC3E}">
        <p14:creationId xmlns:p14="http://schemas.microsoft.com/office/powerpoint/2010/main" val="43670418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323850"/>
            <a:ext cx="7391400" cy="5520737"/>
          </a:xfrm>
          <a:prstGeom prst="rect">
            <a:avLst/>
          </a:prstGeom>
          <a:effectLst>
            <a:outerShdw blurRad="1270000" sx="102000" sy="102000" algn="ctr" rotWithShape="0">
              <a:prstClr val="black">
                <a:alpha val="50000"/>
              </a:prstClr>
            </a:outerShdw>
          </a:effectLst>
        </p:spPr>
      </p:pic>
      <p:sp>
        <p:nvSpPr>
          <p:cNvPr id="3" name="Rectangle 2"/>
          <p:cNvSpPr/>
          <p:nvPr/>
        </p:nvSpPr>
        <p:spPr>
          <a:xfrm>
            <a:off x="-914400" y="3562350"/>
            <a:ext cx="10515599" cy="1066800"/>
          </a:xfrm>
          <a:prstGeom prst="rect">
            <a:avLst/>
          </a:prstGeom>
          <a:solidFill>
            <a:srgbClr val="0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76200" y="3834140"/>
            <a:ext cx="9273276" cy="523220"/>
          </a:xfrm>
          <a:prstGeom prst="rect">
            <a:avLst/>
          </a:prstGeom>
          <a:noFill/>
        </p:spPr>
        <p:txBody>
          <a:bodyPr wrap="square" rtlCol="0">
            <a:spAutoFit/>
          </a:bodyPr>
          <a:lstStyle/>
          <a:p>
            <a:pPr algn="ctr"/>
            <a:r>
              <a:rPr lang="en-US" sz="2800" b="1" dirty="0" smtClean="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rPr>
              <a:t>…for </a:t>
            </a:r>
            <a:r>
              <a:rPr lang="en-US" sz="2800" b="1" dirty="0" smtClean="0">
                <a:ln w="12700">
                  <a:noFill/>
                </a:ln>
                <a:solidFill>
                  <a:srgbClr val="FF66FF"/>
                </a:solidFill>
                <a:effectLst>
                  <a:outerShdw blurRad="50800" dist="38100" dir="2700000" algn="tl" rotWithShape="0">
                    <a:prstClr val="black">
                      <a:alpha val="40000"/>
                    </a:prstClr>
                  </a:outerShdw>
                </a:effectLst>
                <a:latin typeface="Arial Black" panose="020B0A04020102020204" pitchFamily="34" charset="0"/>
              </a:rPr>
              <a:t>quest designers </a:t>
            </a:r>
            <a:r>
              <a:rPr lang="en-US" sz="2800" b="1" dirty="0" smtClean="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rPr>
              <a:t>to </a:t>
            </a:r>
            <a:r>
              <a:rPr lang="en-US" sz="2800" b="1" dirty="0" smtClean="0">
                <a:ln w="12700">
                  <a:noFill/>
                </a:ln>
                <a:solidFill>
                  <a:srgbClr val="FF66FF"/>
                </a:solidFill>
                <a:effectLst>
                  <a:outerShdw blurRad="50800" dist="38100" dir="2700000" algn="tl" rotWithShape="0">
                    <a:prstClr val="black">
                      <a:alpha val="40000"/>
                    </a:prstClr>
                  </a:outerShdw>
                </a:effectLst>
                <a:latin typeface="Arial Black" panose="020B0A04020102020204" pitchFamily="34" charset="0"/>
              </a:rPr>
              <a:t>plan</a:t>
            </a:r>
            <a:r>
              <a:rPr lang="en-US" sz="2800" b="1" dirty="0" smtClean="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rPr>
              <a:t>…</a:t>
            </a:r>
            <a:endParaRPr lang="en-US" sz="2800" b="1" dirty="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endParaRPr>
          </a:p>
        </p:txBody>
      </p:sp>
    </p:spTree>
    <p:extLst>
      <p:ext uri="{BB962C8B-B14F-4D97-AF65-F5344CB8AC3E}">
        <p14:creationId xmlns:p14="http://schemas.microsoft.com/office/powerpoint/2010/main" val="109232291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600" y="38818"/>
            <a:ext cx="4191000" cy="5114609"/>
          </a:xfrm>
          <a:prstGeom prst="rect">
            <a:avLst/>
          </a:prstGeom>
          <a:effectLst>
            <a:outerShdw blurRad="1155700" sx="102000" sy="102000" algn="ctr" rotWithShape="0">
              <a:prstClr val="black">
                <a:alpha val="24000"/>
              </a:prstClr>
            </a:outerShdw>
          </a:effectLst>
        </p:spPr>
      </p:pic>
    </p:spTree>
    <p:extLst>
      <p:ext uri="{BB962C8B-B14F-4D97-AF65-F5344CB8AC3E}">
        <p14:creationId xmlns:p14="http://schemas.microsoft.com/office/powerpoint/2010/main" val="1625475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600" y="38818"/>
            <a:ext cx="4191000" cy="5114609"/>
          </a:xfrm>
          <a:prstGeom prst="rect">
            <a:avLst/>
          </a:prstGeom>
          <a:effectLst>
            <a:outerShdw blurRad="1155700" sx="102000" sy="102000" algn="ctr" rotWithShape="0">
              <a:prstClr val="black">
                <a:alpha val="24000"/>
              </a:prstClr>
            </a:outerShdw>
          </a:effectLst>
        </p:spPr>
      </p:pic>
      <p:sp>
        <p:nvSpPr>
          <p:cNvPr id="3" name="Rectangle 2"/>
          <p:cNvSpPr/>
          <p:nvPr/>
        </p:nvSpPr>
        <p:spPr>
          <a:xfrm>
            <a:off x="-914400" y="3562350"/>
            <a:ext cx="10515599" cy="1066800"/>
          </a:xfrm>
          <a:prstGeom prst="rect">
            <a:avLst/>
          </a:prstGeom>
          <a:solidFill>
            <a:srgbClr val="0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76200" y="3834140"/>
            <a:ext cx="9273276" cy="523220"/>
          </a:xfrm>
          <a:prstGeom prst="rect">
            <a:avLst/>
          </a:prstGeom>
          <a:noFill/>
        </p:spPr>
        <p:txBody>
          <a:bodyPr wrap="square" rtlCol="0">
            <a:spAutoFit/>
          </a:bodyPr>
          <a:lstStyle/>
          <a:p>
            <a:pPr algn="ctr"/>
            <a:r>
              <a:rPr lang="en-US" sz="2800" b="1" dirty="0" smtClean="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rPr>
              <a:t>…for </a:t>
            </a:r>
            <a:r>
              <a:rPr lang="en-US" sz="2800" b="1" dirty="0" smtClean="0">
                <a:ln w="12700">
                  <a:noFill/>
                </a:ln>
                <a:solidFill>
                  <a:srgbClr val="FF66FF"/>
                </a:solidFill>
                <a:effectLst>
                  <a:outerShdw blurRad="50800" dist="38100" dir="2700000" algn="tl" rotWithShape="0">
                    <a:prstClr val="black">
                      <a:alpha val="40000"/>
                    </a:prstClr>
                  </a:outerShdw>
                </a:effectLst>
                <a:latin typeface="Arial Black" panose="020B0A04020102020204" pitchFamily="34" charset="0"/>
              </a:rPr>
              <a:t>QA </a:t>
            </a:r>
            <a:r>
              <a:rPr lang="en-US" sz="2800" b="1" dirty="0" smtClean="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rPr>
              <a:t>to </a:t>
            </a:r>
            <a:r>
              <a:rPr lang="en-US" sz="2800" b="1" dirty="0" smtClean="0">
                <a:ln w="12700">
                  <a:noFill/>
                </a:ln>
                <a:solidFill>
                  <a:srgbClr val="FF66FF"/>
                </a:solidFill>
                <a:effectLst>
                  <a:outerShdw blurRad="50800" dist="38100" dir="2700000" algn="tl" rotWithShape="0">
                    <a:prstClr val="black">
                      <a:alpha val="40000"/>
                    </a:prstClr>
                  </a:outerShdw>
                </a:effectLst>
                <a:latin typeface="Arial Black" panose="020B0A04020102020204" pitchFamily="34" charset="0"/>
              </a:rPr>
              <a:t>debug</a:t>
            </a:r>
            <a:r>
              <a:rPr lang="en-US" sz="2800" b="1" dirty="0" smtClean="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rPr>
              <a:t>…</a:t>
            </a:r>
            <a:endParaRPr lang="en-US" sz="2800" b="1" dirty="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endParaRPr>
          </a:p>
        </p:txBody>
      </p:sp>
    </p:spTree>
    <p:extLst>
      <p:ext uri="{BB962C8B-B14F-4D97-AF65-F5344CB8AC3E}">
        <p14:creationId xmlns:p14="http://schemas.microsoft.com/office/powerpoint/2010/main" val="147596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email">
            <a:extLst>
              <a:ext uri="{28A0092B-C50C-407E-A947-70E740481C1C}">
                <a14:useLocalDpi xmlns:a14="http://schemas.microsoft.com/office/drawing/2010/main"/>
              </a:ext>
            </a:extLst>
          </a:blip>
          <a:stretch>
            <a:fillRect/>
          </a:stretch>
        </p:blipFill>
        <p:spPr>
          <a:xfrm>
            <a:off x="2667000" y="133350"/>
            <a:ext cx="3594100" cy="4910401"/>
          </a:xfrm>
          <a:prstGeom prst="rect">
            <a:avLst/>
          </a:prstGeom>
          <a:effectLst>
            <a:outerShdw blurRad="825500" sx="109000" sy="109000" algn="ctr" rotWithShape="0">
              <a:prstClr val="black">
                <a:alpha val="19000"/>
              </a:prstClr>
            </a:outerShdw>
          </a:effectLst>
        </p:spPr>
      </p:pic>
    </p:spTree>
    <p:extLst>
      <p:ext uri="{BB962C8B-B14F-4D97-AF65-F5344CB8AC3E}">
        <p14:creationId xmlns:p14="http://schemas.microsoft.com/office/powerpoint/2010/main" val="183872979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email">
            <a:extLst>
              <a:ext uri="{28A0092B-C50C-407E-A947-70E740481C1C}">
                <a14:useLocalDpi xmlns:a14="http://schemas.microsoft.com/office/drawing/2010/main"/>
              </a:ext>
            </a:extLst>
          </a:blip>
          <a:stretch>
            <a:fillRect/>
          </a:stretch>
        </p:blipFill>
        <p:spPr>
          <a:xfrm>
            <a:off x="2667000" y="133350"/>
            <a:ext cx="3594100" cy="4910401"/>
          </a:xfrm>
          <a:prstGeom prst="rect">
            <a:avLst/>
          </a:prstGeom>
          <a:effectLst>
            <a:outerShdw blurRad="825500" sx="109000" sy="109000" algn="ctr" rotWithShape="0">
              <a:prstClr val="black">
                <a:alpha val="19000"/>
              </a:prstClr>
            </a:outerShdw>
          </a:effectLst>
        </p:spPr>
      </p:pic>
      <p:sp>
        <p:nvSpPr>
          <p:cNvPr id="3" name="Rectangle 2"/>
          <p:cNvSpPr/>
          <p:nvPr/>
        </p:nvSpPr>
        <p:spPr>
          <a:xfrm>
            <a:off x="-914400" y="3562350"/>
            <a:ext cx="10515599" cy="1066800"/>
          </a:xfrm>
          <a:prstGeom prst="rect">
            <a:avLst/>
          </a:prstGeom>
          <a:solidFill>
            <a:srgbClr val="0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76200" y="3834140"/>
            <a:ext cx="9273276" cy="523220"/>
          </a:xfrm>
          <a:prstGeom prst="rect">
            <a:avLst/>
          </a:prstGeom>
          <a:noFill/>
        </p:spPr>
        <p:txBody>
          <a:bodyPr wrap="square" rtlCol="0">
            <a:spAutoFit/>
          </a:bodyPr>
          <a:lstStyle/>
          <a:p>
            <a:pPr algn="ctr"/>
            <a:r>
              <a:rPr lang="en-US" sz="2800" b="1" dirty="0" smtClean="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rPr>
              <a:t>…for </a:t>
            </a:r>
            <a:r>
              <a:rPr lang="en-US" sz="2800" b="1" dirty="0" smtClean="0">
                <a:ln w="12700">
                  <a:noFill/>
                </a:ln>
                <a:solidFill>
                  <a:srgbClr val="FF66FF"/>
                </a:solidFill>
                <a:effectLst>
                  <a:outerShdw blurRad="50800" dist="38100" dir="2700000" algn="tl" rotWithShape="0">
                    <a:prstClr val="black">
                      <a:alpha val="40000"/>
                    </a:prstClr>
                  </a:outerShdw>
                </a:effectLst>
                <a:latin typeface="Arial Black" panose="020B0A04020102020204" pitchFamily="34" charset="0"/>
              </a:rPr>
              <a:t>programmers</a:t>
            </a:r>
            <a:r>
              <a:rPr lang="en-US" sz="2800" b="1" dirty="0" smtClean="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rPr>
              <a:t> to </a:t>
            </a:r>
            <a:r>
              <a:rPr lang="en-US" sz="2800" b="1" dirty="0" smtClean="0">
                <a:ln w="12700">
                  <a:noFill/>
                </a:ln>
                <a:solidFill>
                  <a:srgbClr val="FF66FF"/>
                </a:solidFill>
                <a:effectLst>
                  <a:outerShdw blurRad="50800" dist="38100" dir="2700000" algn="tl" rotWithShape="0">
                    <a:prstClr val="black">
                      <a:alpha val="40000"/>
                    </a:prstClr>
                  </a:outerShdw>
                </a:effectLst>
                <a:latin typeface="Arial Black" panose="020B0A04020102020204" pitchFamily="34" charset="0"/>
              </a:rPr>
              <a:t>implement</a:t>
            </a:r>
            <a:r>
              <a:rPr lang="en-US" sz="2800" b="1" dirty="0" smtClean="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rPr>
              <a:t>…</a:t>
            </a:r>
            <a:endParaRPr lang="en-US" sz="2800" b="1" dirty="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endParaRPr>
          </a:p>
        </p:txBody>
      </p:sp>
    </p:spTree>
    <p:extLst>
      <p:ext uri="{BB962C8B-B14F-4D97-AF65-F5344CB8AC3E}">
        <p14:creationId xmlns:p14="http://schemas.microsoft.com/office/powerpoint/2010/main" val="275585036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cstate="email">
            <a:extLst>
              <a:ext uri="{28A0092B-C50C-407E-A947-70E740481C1C}">
                <a14:useLocalDpi xmlns:a14="http://schemas.microsoft.com/office/drawing/2010/main"/>
              </a:ext>
            </a:extLst>
          </a:blip>
          <a:stretch>
            <a:fillRect/>
          </a:stretch>
        </p:blipFill>
        <p:spPr>
          <a:xfrm>
            <a:off x="914400" y="591121"/>
            <a:ext cx="7391400" cy="2699439"/>
          </a:xfrm>
          <a:prstGeom prst="rect">
            <a:avLst/>
          </a:prstGeom>
          <a:effectLst>
            <a:outerShdw blurRad="990600" sx="102000" sy="102000" algn="ctr" rotWithShape="0">
              <a:prstClr val="black">
                <a:alpha val="29000"/>
              </a:prstClr>
            </a:outerShdw>
          </a:effectLst>
        </p:spPr>
      </p:pic>
    </p:spTree>
    <p:extLst>
      <p:ext uri="{BB962C8B-B14F-4D97-AF65-F5344CB8AC3E}">
        <p14:creationId xmlns:p14="http://schemas.microsoft.com/office/powerpoint/2010/main" val="3202140794"/>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cstate="email">
            <a:extLst>
              <a:ext uri="{28A0092B-C50C-407E-A947-70E740481C1C}">
                <a14:useLocalDpi xmlns:a14="http://schemas.microsoft.com/office/drawing/2010/main"/>
              </a:ext>
            </a:extLst>
          </a:blip>
          <a:stretch>
            <a:fillRect/>
          </a:stretch>
        </p:blipFill>
        <p:spPr>
          <a:xfrm>
            <a:off x="914400" y="591121"/>
            <a:ext cx="7391400" cy="2699439"/>
          </a:xfrm>
          <a:prstGeom prst="rect">
            <a:avLst/>
          </a:prstGeom>
          <a:effectLst>
            <a:outerShdw blurRad="990600" sx="102000" sy="102000" algn="ctr" rotWithShape="0">
              <a:prstClr val="black">
                <a:alpha val="29000"/>
              </a:prstClr>
            </a:outerShdw>
          </a:effectLst>
        </p:spPr>
      </p:pic>
      <p:sp>
        <p:nvSpPr>
          <p:cNvPr id="8" name="Rectangle 7"/>
          <p:cNvSpPr/>
          <p:nvPr/>
        </p:nvSpPr>
        <p:spPr>
          <a:xfrm>
            <a:off x="-914400" y="3562350"/>
            <a:ext cx="10515599" cy="1066800"/>
          </a:xfrm>
          <a:prstGeom prst="rect">
            <a:avLst/>
          </a:prstGeom>
          <a:solidFill>
            <a:srgbClr val="0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76200" y="3834140"/>
            <a:ext cx="9273276" cy="523220"/>
          </a:xfrm>
          <a:prstGeom prst="rect">
            <a:avLst/>
          </a:prstGeom>
          <a:noFill/>
        </p:spPr>
        <p:txBody>
          <a:bodyPr wrap="square" rtlCol="0">
            <a:spAutoFit/>
          </a:bodyPr>
          <a:lstStyle/>
          <a:p>
            <a:pPr algn="ctr"/>
            <a:r>
              <a:rPr lang="en-US" sz="2800" b="1" dirty="0" smtClean="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rPr>
              <a:t>…for </a:t>
            </a:r>
            <a:r>
              <a:rPr lang="en-US" sz="2800" b="1" dirty="0" smtClean="0">
                <a:ln w="12700">
                  <a:noFill/>
                </a:ln>
                <a:solidFill>
                  <a:srgbClr val="FF66FF"/>
                </a:solidFill>
                <a:effectLst>
                  <a:outerShdw blurRad="50800" dist="38100" dir="2700000" algn="tl" rotWithShape="0">
                    <a:prstClr val="black">
                      <a:alpha val="40000"/>
                    </a:prstClr>
                  </a:outerShdw>
                </a:effectLst>
                <a:latin typeface="Arial Black" panose="020B0A04020102020204" pitchFamily="34" charset="0"/>
              </a:rPr>
              <a:t>designers</a:t>
            </a:r>
            <a:r>
              <a:rPr lang="en-US" sz="2800" b="1" dirty="0" smtClean="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rPr>
              <a:t> to </a:t>
            </a:r>
            <a:r>
              <a:rPr lang="en-US" sz="2800" b="1" dirty="0" smtClean="0">
                <a:ln w="12700">
                  <a:noFill/>
                </a:ln>
                <a:solidFill>
                  <a:srgbClr val="FF66FF"/>
                </a:solidFill>
                <a:effectLst>
                  <a:outerShdw blurRad="50800" dist="38100" dir="2700000" algn="tl" rotWithShape="0">
                    <a:prstClr val="black">
                      <a:alpha val="40000"/>
                    </a:prstClr>
                  </a:outerShdw>
                </a:effectLst>
                <a:latin typeface="Arial Black" panose="020B0A04020102020204" pitchFamily="34" charset="0"/>
              </a:rPr>
              <a:t>plan </a:t>
            </a:r>
            <a:r>
              <a:rPr lang="en-US" sz="2800" b="1" dirty="0" smtClean="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rPr>
              <a:t>out…</a:t>
            </a:r>
            <a:endParaRPr lang="en-US" sz="2800" b="1" dirty="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endParaRPr>
          </a:p>
        </p:txBody>
      </p:sp>
    </p:spTree>
    <p:extLst>
      <p:ext uri="{BB962C8B-B14F-4D97-AF65-F5344CB8AC3E}">
        <p14:creationId xmlns:p14="http://schemas.microsoft.com/office/powerpoint/2010/main" val="106393113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3335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66FF"/>
                </a:solidFill>
                <a:latin typeface="Arial Black" panose="020B0A04020102020204" pitchFamily="34" charset="0"/>
                <a:ea typeface="+mn-ea"/>
              </a:rPr>
              <a:t>PRACTICAL CONSIDERATIONS</a:t>
            </a:r>
          </a:p>
        </p:txBody>
      </p:sp>
      <p:sp>
        <p:nvSpPr>
          <p:cNvPr id="6" name="Rectangle 5"/>
          <p:cNvSpPr>
            <a:spLocks noChangeArrowheads="1"/>
          </p:cNvSpPr>
          <p:nvPr/>
        </p:nvSpPr>
        <p:spPr bwMode="auto">
          <a:xfrm>
            <a:off x="1073" y="127635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2400"/>
              </a:spcAft>
            </a:pPr>
            <a:r>
              <a:rPr kumimoji="0" lang="en-US" altLang="en-US" b="1" dirty="0" smtClean="0">
                <a:solidFill>
                  <a:srgbClr val="FFFFFF"/>
                </a:solidFill>
                <a:latin typeface="Arial Black" panose="020B0A04020102020204" pitchFamily="34" charset="0"/>
                <a:ea typeface="+mn-ea"/>
              </a:rPr>
              <a:t>It’s Okay to Not Update Docs</a:t>
            </a:r>
            <a:r>
              <a:rPr kumimoji="0" lang="en-US" altLang="en-US" b="1" dirty="0">
                <a:solidFill>
                  <a:srgbClr val="FFFFFF"/>
                </a:solidFill>
                <a:latin typeface="Arial Black" panose="020B0A04020102020204" pitchFamily="34" charset="0"/>
              </a:rPr>
              <a:t/>
            </a:r>
            <a:br>
              <a:rPr kumimoji="0" lang="en-US" altLang="en-US" b="1" dirty="0">
                <a:solidFill>
                  <a:srgbClr val="FFFFFF"/>
                </a:solidFill>
                <a:latin typeface="Arial Black" panose="020B0A04020102020204" pitchFamily="34" charset="0"/>
              </a:rPr>
            </a:br>
            <a:r>
              <a:rPr kumimoji="0" lang="en-US" altLang="en-US" b="1" dirty="0" smtClean="0">
                <a:solidFill>
                  <a:srgbClr val="FFFFFF">
                    <a:lumMod val="75000"/>
                  </a:srgbClr>
                </a:solidFill>
              </a:rPr>
              <a:t>if they’ve served their purpose, retire them</a:t>
            </a:r>
            <a:endParaRPr kumimoji="0" lang="en-US" altLang="en-US" b="1" dirty="0">
              <a:solidFill>
                <a:srgbClr val="FFFFFF">
                  <a:lumMod val="75000"/>
                </a:srgbClr>
              </a:solidFill>
            </a:endParaRPr>
          </a:p>
        </p:txBody>
      </p:sp>
    </p:spTree>
    <p:extLst>
      <p:ext uri="{BB962C8B-B14F-4D97-AF65-F5344CB8AC3E}">
        <p14:creationId xmlns:p14="http://schemas.microsoft.com/office/powerpoint/2010/main" val="39366733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162800" cy="4029075"/>
          </a:xfrm>
          <a:prstGeom prst="rect">
            <a:avLst/>
          </a:prstGeom>
        </p:spPr>
      </p:pic>
      <p:sp>
        <p:nvSpPr>
          <p:cNvPr id="4" name="Rectangle 3"/>
          <p:cNvSpPr/>
          <p:nvPr/>
        </p:nvSpPr>
        <p:spPr>
          <a:xfrm>
            <a:off x="4800600" y="-19050"/>
            <a:ext cx="4419600" cy="5016758"/>
          </a:xfrm>
          <a:prstGeom prst="rect">
            <a:avLst/>
          </a:prstGeom>
        </p:spPr>
        <p:txBody>
          <a:bodyPr wrap="square">
            <a:spAutoFit/>
          </a:bodyPr>
          <a:lstStyle/>
          <a:p>
            <a:pPr marL="457200" indent="-457200">
              <a:buFont typeface="+mj-lt"/>
              <a:buAutoNum type="arabicPeriod"/>
            </a:pPr>
            <a:r>
              <a:rPr lang="en-US" sz="2000" dirty="0">
                <a:solidFill>
                  <a:schemeClr val="bg1"/>
                </a:solidFill>
                <a:latin typeface="Verdana" pitchFamily="45" charset="0"/>
                <a:ea typeface="ヒラギノ角ゴ Pro W3" pitchFamily="80" charset="-128"/>
                <a:cs typeface="ヒラギノ角ゴ Pro W3" pitchFamily="80" charset="-128"/>
              </a:rPr>
              <a:t>Consistent, rules-based, systemic world</a:t>
            </a:r>
          </a:p>
          <a:p>
            <a:pPr marL="457200" indent="-457200">
              <a:buFont typeface="+mj-lt"/>
              <a:buAutoNum type="arabicPeriod"/>
            </a:pPr>
            <a:r>
              <a:rPr lang="en-US" sz="2000" dirty="0" smtClean="0">
                <a:solidFill>
                  <a:schemeClr val="bg1"/>
                </a:solidFill>
                <a:latin typeface="Verdana" pitchFamily="45" charset="0"/>
                <a:ea typeface="ヒラギノ角ゴ Pro W3" pitchFamily="80" charset="-128"/>
                <a:cs typeface="ヒラギノ角ゴ Pro W3" pitchFamily="80" charset="-128"/>
              </a:rPr>
              <a:t>Player makes a permanent impact</a:t>
            </a:r>
          </a:p>
          <a:p>
            <a:pPr marL="457200" indent="-457200">
              <a:buFont typeface="+mj-lt"/>
              <a:buAutoNum type="arabicPeriod"/>
            </a:pPr>
            <a:r>
              <a:rPr lang="en-US" sz="2000" dirty="0" smtClean="0">
                <a:solidFill>
                  <a:schemeClr val="bg1"/>
                </a:solidFill>
                <a:latin typeface="Verdana" pitchFamily="45" charset="0"/>
                <a:ea typeface="ヒラギノ角ゴ Pro W3" pitchFamily="80" charset="-128"/>
                <a:cs typeface="ヒラギノ角ゴ Pro W3" pitchFamily="80" charset="-128"/>
              </a:rPr>
              <a:t>Player’s gameplay affects </a:t>
            </a:r>
            <a:r>
              <a:rPr lang="en-US" sz="2000" dirty="0">
                <a:solidFill>
                  <a:schemeClr val="bg1"/>
                </a:solidFill>
                <a:latin typeface="Verdana" pitchFamily="45" charset="0"/>
                <a:ea typeface="ヒラギノ角ゴ Pro W3" pitchFamily="80" charset="-128"/>
                <a:cs typeface="ヒラギノ角ゴ Pro W3" pitchFamily="80" charset="-128"/>
              </a:rPr>
              <a:t>the </a:t>
            </a:r>
            <a:r>
              <a:rPr lang="en-US" sz="2000" dirty="0" smtClean="0">
                <a:solidFill>
                  <a:schemeClr val="bg1"/>
                </a:solidFill>
                <a:latin typeface="Verdana" pitchFamily="45" charset="0"/>
                <a:ea typeface="ヒラギノ角ゴ Pro W3" pitchFamily="80" charset="-128"/>
                <a:cs typeface="ヒラギノ角ゴ Pro W3" pitchFamily="80" charset="-128"/>
              </a:rPr>
              <a:t>narrative </a:t>
            </a:r>
            <a:r>
              <a:rPr lang="en-US" sz="2000" strike="sngStrike" dirty="0" smtClean="0">
                <a:solidFill>
                  <a:srgbClr val="FF0000"/>
                </a:solidFill>
                <a:latin typeface="Verdana" pitchFamily="45" charset="0"/>
                <a:ea typeface="ヒラギノ角ゴ Pro W3" pitchFamily="80" charset="-128"/>
                <a:cs typeface="ヒラギノ角ゴ Pro W3" pitchFamily="80" charset="-128"/>
              </a:rPr>
              <a:t>past </a:t>
            </a:r>
            <a:r>
              <a:rPr lang="en-US" sz="2000" strike="sngStrike" dirty="0">
                <a:solidFill>
                  <a:srgbClr val="FF0000"/>
                </a:solidFill>
                <a:latin typeface="Verdana" pitchFamily="45" charset="0"/>
                <a:ea typeface="ヒラギノ角ゴ Pro W3" pitchFamily="80" charset="-128"/>
                <a:cs typeface="ヒラギノ角ゴ Pro W3" pitchFamily="80" charset="-128"/>
              </a:rPr>
              <a:t>and </a:t>
            </a:r>
            <a:r>
              <a:rPr lang="en-US" sz="2000" dirty="0" smtClean="0">
                <a:solidFill>
                  <a:schemeClr val="bg1"/>
                </a:solidFill>
                <a:latin typeface="Verdana" pitchFamily="45" charset="0"/>
                <a:ea typeface="ヒラギノ角ゴ Pro W3" pitchFamily="80" charset="-128"/>
                <a:cs typeface="ヒラギノ角ゴ Pro W3" pitchFamily="80" charset="-128"/>
              </a:rPr>
              <a:t>future</a:t>
            </a:r>
            <a:endParaRPr lang="en-US" sz="2000" dirty="0">
              <a:solidFill>
                <a:schemeClr val="bg1"/>
              </a:solidFill>
              <a:latin typeface="Verdana" pitchFamily="45" charset="0"/>
              <a:ea typeface="ヒラギノ角ゴ Pro W3" pitchFamily="80" charset="-128"/>
              <a:cs typeface="ヒラギノ角ゴ Pro W3" pitchFamily="80" charset="-128"/>
            </a:endParaRPr>
          </a:p>
          <a:p>
            <a:pPr marL="457200" indent="-457200">
              <a:buFont typeface="+mj-lt"/>
              <a:buAutoNum type="arabicPeriod"/>
            </a:pPr>
            <a:r>
              <a:rPr lang="en-US" sz="2000" dirty="0" smtClean="0">
                <a:solidFill>
                  <a:schemeClr val="bg1"/>
                </a:solidFill>
                <a:latin typeface="Verdana" pitchFamily="45" charset="0"/>
                <a:ea typeface="ヒラギノ角ゴ Pro W3" pitchFamily="80" charset="-128"/>
                <a:cs typeface="ヒラギノ角ゴ Pro W3" pitchFamily="80" charset="-128"/>
              </a:rPr>
              <a:t>Authentic to </a:t>
            </a:r>
            <a:r>
              <a:rPr lang="en-US" sz="2000" dirty="0">
                <a:solidFill>
                  <a:schemeClr val="bg1"/>
                </a:solidFill>
                <a:latin typeface="Verdana" pitchFamily="45" charset="0"/>
                <a:ea typeface="ヒラギノ角ゴ Pro W3" pitchFamily="80" charset="-128"/>
                <a:cs typeface="ヒラギノ角ゴ Pro W3" pitchFamily="80" charset="-128"/>
              </a:rPr>
              <a:t>historical events </a:t>
            </a:r>
            <a:r>
              <a:rPr lang="en-US" sz="2000" strike="sngStrike" dirty="0" smtClean="0">
                <a:solidFill>
                  <a:srgbClr val="FF0000"/>
                </a:solidFill>
                <a:latin typeface="Verdana" pitchFamily="45" charset="0"/>
                <a:ea typeface="ヒラギノ角ゴ Pro W3" pitchFamily="80" charset="-128"/>
                <a:cs typeface="ヒラギノ角ゴ Pro W3" pitchFamily="80" charset="-128"/>
              </a:rPr>
              <a:t>(manifested </a:t>
            </a:r>
            <a:r>
              <a:rPr lang="en-US" sz="2000" strike="sngStrike" dirty="0">
                <a:solidFill>
                  <a:srgbClr val="FF0000"/>
                </a:solidFill>
                <a:latin typeface="Verdana" pitchFamily="45" charset="0"/>
                <a:ea typeface="ヒラギノ角ゴ Pro W3" pitchFamily="80" charset="-128"/>
                <a:cs typeface="ヒラギノ角ゴ Pro W3" pitchFamily="80" charset="-128"/>
              </a:rPr>
              <a:t>in horrific </a:t>
            </a:r>
            <a:r>
              <a:rPr lang="en-US" sz="2000" strike="sngStrike" dirty="0" smtClean="0">
                <a:solidFill>
                  <a:srgbClr val="FF0000"/>
                </a:solidFill>
                <a:latin typeface="Verdana" pitchFamily="45" charset="0"/>
                <a:ea typeface="ヒラギノ角ゴ Pro W3" pitchFamily="80" charset="-128"/>
                <a:cs typeface="ヒラギノ角ゴ Pro W3" pitchFamily="80" charset="-128"/>
              </a:rPr>
              <a:t>creatures)</a:t>
            </a:r>
            <a:endParaRPr lang="en-US" sz="2000" strike="sngStrike" dirty="0">
              <a:solidFill>
                <a:srgbClr val="FF0000"/>
              </a:solidFill>
              <a:latin typeface="Verdana" pitchFamily="45" charset="0"/>
              <a:ea typeface="ヒラギノ角ゴ Pro W3" pitchFamily="80" charset="-128"/>
              <a:cs typeface="ヒラギノ角ゴ Pro W3" pitchFamily="80" charset="-128"/>
            </a:endParaRPr>
          </a:p>
          <a:p>
            <a:pPr marL="457200" indent="-457200">
              <a:buFont typeface="+mj-lt"/>
              <a:buAutoNum type="arabicPeriod"/>
            </a:pPr>
            <a:r>
              <a:rPr lang="en-US" sz="2000" dirty="0" smtClean="0">
                <a:solidFill>
                  <a:schemeClr val="bg1"/>
                </a:solidFill>
                <a:latin typeface="Verdana" pitchFamily="45" charset="0"/>
                <a:ea typeface="ヒラギノ角ゴ Pro W3" pitchFamily="80" charset="-128"/>
                <a:cs typeface="ヒラギノ角ゴ Pro W3" pitchFamily="80" charset="-128"/>
              </a:rPr>
              <a:t>No </a:t>
            </a:r>
            <a:r>
              <a:rPr lang="en-US" sz="2000" dirty="0">
                <a:solidFill>
                  <a:schemeClr val="bg1"/>
                </a:solidFill>
                <a:latin typeface="Verdana" pitchFamily="45" charset="0"/>
                <a:ea typeface="ヒラギノ角ゴ Pro W3" pitchFamily="80" charset="-128"/>
                <a:cs typeface="ヒラギノ角ゴ Pro W3" pitchFamily="80" charset="-128"/>
              </a:rPr>
              <a:t>easy </a:t>
            </a:r>
            <a:r>
              <a:rPr lang="en-US" sz="2000" dirty="0" smtClean="0">
                <a:solidFill>
                  <a:schemeClr val="bg1"/>
                </a:solidFill>
                <a:latin typeface="Verdana" pitchFamily="45" charset="0"/>
                <a:ea typeface="ヒラギノ角ゴ Pro W3" pitchFamily="80" charset="-128"/>
                <a:cs typeface="ヒラギノ角ゴ Pro W3" pitchFamily="80" charset="-128"/>
              </a:rPr>
              <a:t>answers</a:t>
            </a:r>
          </a:p>
          <a:p>
            <a:pPr marL="457200" indent="-457200">
              <a:buFont typeface="+mj-lt"/>
              <a:buAutoNum type="arabicPeriod"/>
            </a:pPr>
            <a:r>
              <a:rPr lang="en-US" sz="2000" strike="sngStrike" dirty="0" smtClean="0">
                <a:solidFill>
                  <a:srgbClr val="FF0000"/>
                </a:solidFill>
                <a:latin typeface="Verdana" pitchFamily="45" charset="0"/>
                <a:ea typeface="ヒラギノ角ゴ Pro W3" pitchFamily="80" charset="-128"/>
                <a:cs typeface="ヒラギノ角ゴ Pro W3" pitchFamily="80" charset="-128"/>
              </a:rPr>
              <a:t>“Your Game is Too Hard”</a:t>
            </a:r>
          </a:p>
          <a:p>
            <a:pPr marL="457200" indent="-457200">
              <a:buFont typeface="+mj-lt"/>
              <a:buAutoNum type="arabicPeriod" startAt="6"/>
            </a:pPr>
            <a:r>
              <a:rPr lang="en-US" sz="2000" dirty="0" smtClean="0">
                <a:solidFill>
                  <a:srgbClr val="00B050"/>
                </a:solidFill>
                <a:latin typeface="Verdana" pitchFamily="45" charset="0"/>
                <a:ea typeface="ヒラギノ角ゴ Pro W3" pitchFamily="80" charset="-128"/>
                <a:cs typeface="ヒラギノ角ゴ Pro W3" pitchFamily="80" charset="-128"/>
              </a:rPr>
              <a:t>“Your game should be hard enough”</a:t>
            </a:r>
          </a:p>
          <a:p>
            <a:pPr marL="457200" indent="-457200">
              <a:buFont typeface="+mj-lt"/>
              <a:buAutoNum type="arabicPeriod" startAt="6"/>
            </a:pPr>
            <a:r>
              <a:rPr lang="en-US" sz="2000" dirty="0" smtClean="0">
                <a:solidFill>
                  <a:srgbClr val="00B050"/>
                </a:solidFill>
                <a:latin typeface="Verdana" pitchFamily="45" charset="0"/>
                <a:ea typeface="ヒラギノ角ゴ Pro W3" pitchFamily="80" charset="-128"/>
                <a:cs typeface="ヒラギノ角ゴ Pro W3" pitchFamily="80" charset="-128"/>
              </a:rPr>
              <a:t>Shifting narrative &amp; gameplay makes each playthrough unique</a:t>
            </a:r>
            <a:endParaRPr lang="en-US" sz="2000" dirty="0">
              <a:solidFill>
                <a:srgbClr val="00B050"/>
              </a:solidFill>
              <a:latin typeface="Verdana" pitchFamily="45" charset="0"/>
              <a:ea typeface="ヒラギノ角ゴ Pro W3" pitchFamily="80" charset="-128"/>
              <a:cs typeface="ヒラギノ角ゴ Pro W3" pitchFamily="80" charset="-128"/>
            </a:endParaRPr>
          </a:p>
        </p:txBody>
      </p:sp>
      <p:pic>
        <p:nvPicPr>
          <p:cNvPr id="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548895"/>
            <a:ext cx="4114800" cy="159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88010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3335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66FF"/>
                </a:solidFill>
                <a:latin typeface="Arial Black" panose="020B0A04020102020204" pitchFamily="34" charset="0"/>
                <a:ea typeface="+mn-ea"/>
              </a:rPr>
              <a:t>PRACTICAL CONSIDERATIONS</a:t>
            </a:r>
          </a:p>
        </p:txBody>
      </p:sp>
      <p:sp>
        <p:nvSpPr>
          <p:cNvPr id="6" name="Rectangle 5"/>
          <p:cNvSpPr>
            <a:spLocks noChangeArrowheads="1"/>
          </p:cNvSpPr>
          <p:nvPr/>
        </p:nvSpPr>
        <p:spPr bwMode="auto">
          <a:xfrm>
            <a:off x="1073" y="127635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2400"/>
              </a:spcAft>
            </a:pPr>
            <a:r>
              <a:rPr kumimoji="0" lang="en-US" altLang="en-US" b="1" dirty="0" smtClean="0">
                <a:solidFill>
                  <a:srgbClr val="FFFFFF"/>
                </a:solidFill>
                <a:latin typeface="Arial Black" panose="020B0A04020102020204" pitchFamily="34" charset="0"/>
                <a:ea typeface="+mn-ea"/>
              </a:rPr>
              <a:t>It’s Okay to Not Update Docs</a:t>
            </a:r>
            <a:r>
              <a:rPr kumimoji="0" lang="en-US" altLang="en-US" b="1" dirty="0">
                <a:solidFill>
                  <a:srgbClr val="FFFFFF"/>
                </a:solidFill>
                <a:latin typeface="Arial Black" panose="020B0A04020102020204" pitchFamily="34" charset="0"/>
              </a:rPr>
              <a:t/>
            </a:r>
            <a:br>
              <a:rPr kumimoji="0" lang="en-US" altLang="en-US" b="1" dirty="0">
                <a:solidFill>
                  <a:srgbClr val="FFFFFF"/>
                </a:solidFill>
                <a:latin typeface="Arial Black" panose="020B0A04020102020204" pitchFamily="34" charset="0"/>
              </a:rPr>
            </a:br>
            <a:r>
              <a:rPr kumimoji="0" lang="en-US" altLang="en-US" b="1" dirty="0" smtClean="0">
                <a:solidFill>
                  <a:srgbClr val="FFFFFF">
                    <a:lumMod val="75000"/>
                  </a:srgbClr>
                </a:solidFill>
              </a:rPr>
              <a:t>if they’ve served their purpose, retire them</a:t>
            </a:r>
            <a:endParaRPr kumimoji="0" lang="en-US" altLang="en-US" b="1" dirty="0">
              <a:solidFill>
                <a:srgbClr val="FFFFFF">
                  <a:lumMod val="75000"/>
                </a:srgbClr>
              </a:solidFill>
            </a:endParaRPr>
          </a:p>
        </p:txBody>
      </p:sp>
      <p:sp>
        <p:nvSpPr>
          <p:cNvPr id="4" name="Rectangle 3"/>
          <p:cNvSpPr>
            <a:spLocks noChangeArrowheads="1"/>
          </p:cNvSpPr>
          <p:nvPr/>
        </p:nvSpPr>
        <p:spPr bwMode="auto">
          <a:xfrm>
            <a:off x="0" y="249555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2400"/>
              </a:spcAft>
            </a:pPr>
            <a:r>
              <a:rPr kumimoji="0" lang="en-US" altLang="en-US" b="1" dirty="0" smtClean="0">
                <a:solidFill>
                  <a:srgbClr val="FFFFFF"/>
                </a:solidFill>
                <a:latin typeface="Arial Black" panose="020B0A04020102020204" pitchFamily="34" charset="0"/>
                <a:ea typeface="+mn-ea"/>
              </a:rPr>
              <a:t>The game is its own best documentation</a:t>
            </a:r>
            <a:r>
              <a:rPr kumimoji="0" lang="en-US" altLang="en-US" b="1" dirty="0">
                <a:solidFill>
                  <a:srgbClr val="FFFFFF">
                    <a:lumMod val="75000"/>
                  </a:srgbClr>
                </a:solidFill>
                <a:ea typeface="+mn-ea"/>
              </a:rPr>
              <a:t/>
            </a:r>
            <a:br>
              <a:rPr kumimoji="0" lang="en-US" altLang="en-US" b="1" dirty="0">
                <a:solidFill>
                  <a:srgbClr val="FFFFFF">
                    <a:lumMod val="75000"/>
                  </a:srgbClr>
                </a:solidFill>
                <a:ea typeface="+mn-ea"/>
              </a:rPr>
            </a:br>
            <a:r>
              <a:rPr kumimoji="0" lang="en-US" altLang="en-US" b="1" dirty="0" smtClean="0">
                <a:solidFill>
                  <a:srgbClr val="FFFFFF">
                    <a:lumMod val="75000"/>
                  </a:srgbClr>
                </a:solidFill>
                <a:ea typeface="+mn-ea"/>
              </a:rPr>
              <a:t>once you get to a certain point in development</a:t>
            </a:r>
            <a:endParaRPr kumimoji="0" lang="en-US" altLang="en-US" b="1" dirty="0" smtClean="0">
              <a:solidFill>
                <a:srgbClr val="FFFFFF"/>
              </a:solidFill>
              <a:latin typeface="Arial Black" panose="020B0A04020102020204" pitchFamily="34" charset="0"/>
              <a:ea typeface="+mn-ea"/>
            </a:endParaRPr>
          </a:p>
        </p:txBody>
      </p:sp>
    </p:spTree>
    <p:extLst>
      <p:ext uri="{BB962C8B-B14F-4D97-AF65-F5344CB8AC3E}">
        <p14:creationId xmlns:p14="http://schemas.microsoft.com/office/powerpoint/2010/main" val="1010290300"/>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0"/>
            <a:ext cx="9273276" cy="5143500"/>
          </a:xfrm>
          <a:prstGeom prst="rect">
            <a:avLst/>
          </a:prstGeom>
        </p:spPr>
      </p:pic>
    </p:spTree>
    <p:extLst>
      <p:ext uri="{BB962C8B-B14F-4D97-AF65-F5344CB8AC3E}">
        <p14:creationId xmlns:p14="http://schemas.microsoft.com/office/powerpoint/2010/main" val="243763658"/>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0"/>
            <a:ext cx="9273276" cy="5143500"/>
          </a:xfrm>
          <a:prstGeom prst="rect">
            <a:avLst/>
          </a:prstGeom>
        </p:spPr>
      </p:pic>
      <p:sp>
        <p:nvSpPr>
          <p:cNvPr id="8" name="Rectangle 7"/>
          <p:cNvSpPr/>
          <p:nvPr/>
        </p:nvSpPr>
        <p:spPr>
          <a:xfrm>
            <a:off x="-914400" y="3562350"/>
            <a:ext cx="10515599" cy="1066800"/>
          </a:xfrm>
          <a:prstGeom prst="rect">
            <a:avLst/>
          </a:prstGeom>
          <a:solidFill>
            <a:srgbClr val="0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76200" y="3834140"/>
            <a:ext cx="9273276" cy="523220"/>
          </a:xfrm>
          <a:prstGeom prst="rect">
            <a:avLst/>
          </a:prstGeom>
          <a:noFill/>
        </p:spPr>
        <p:txBody>
          <a:bodyPr wrap="square" rtlCol="0">
            <a:spAutoFit/>
          </a:bodyPr>
          <a:lstStyle/>
          <a:p>
            <a:pPr algn="ctr"/>
            <a:r>
              <a:rPr lang="en-US" sz="2800" b="1" dirty="0" smtClean="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rPr>
              <a:t>…for the </a:t>
            </a:r>
            <a:r>
              <a:rPr lang="en-US" sz="2800" b="1" dirty="0" smtClean="0">
                <a:ln w="12700">
                  <a:noFill/>
                </a:ln>
                <a:solidFill>
                  <a:srgbClr val="FF66FF"/>
                </a:solidFill>
                <a:effectLst>
                  <a:outerShdw blurRad="50800" dist="38100" dir="2700000" algn="tl" rotWithShape="0">
                    <a:prstClr val="black">
                      <a:alpha val="40000"/>
                    </a:prstClr>
                  </a:outerShdw>
                </a:effectLst>
                <a:latin typeface="Arial Black" panose="020B0A04020102020204" pitchFamily="34" charset="0"/>
              </a:rPr>
              <a:t>team</a:t>
            </a:r>
            <a:r>
              <a:rPr lang="en-US" sz="2800" b="1" dirty="0" smtClean="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rPr>
              <a:t> to </a:t>
            </a:r>
            <a:r>
              <a:rPr lang="en-US" sz="2800" b="1" dirty="0" smtClean="0">
                <a:ln w="12700">
                  <a:noFill/>
                </a:ln>
                <a:solidFill>
                  <a:srgbClr val="FF66FF"/>
                </a:solidFill>
                <a:effectLst>
                  <a:outerShdw blurRad="50800" dist="38100" dir="2700000" algn="tl" rotWithShape="0">
                    <a:prstClr val="black">
                      <a:alpha val="40000"/>
                    </a:prstClr>
                  </a:outerShdw>
                </a:effectLst>
                <a:latin typeface="Arial Black" panose="020B0A04020102020204" pitchFamily="34" charset="0"/>
              </a:rPr>
              <a:t>update</a:t>
            </a:r>
            <a:r>
              <a:rPr lang="en-US" sz="2800" b="1" dirty="0" smtClean="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rPr>
              <a:t> them</a:t>
            </a:r>
            <a:endParaRPr lang="en-US" sz="2800" b="1" dirty="0">
              <a:ln w="12700">
                <a:noFill/>
              </a:ln>
              <a:solidFill>
                <a:prstClr val="white"/>
              </a:solidFill>
              <a:effectLst>
                <a:outerShdw blurRad="50800" dist="38100" dir="2700000" algn="tl" rotWithShape="0">
                  <a:prstClr val="black">
                    <a:alpha val="40000"/>
                  </a:prstClr>
                </a:outerShdw>
              </a:effectLst>
              <a:latin typeface="Arial Black" panose="020B0A04020102020204" pitchFamily="34" charset="0"/>
            </a:endParaRPr>
          </a:p>
        </p:txBody>
      </p:sp>
    </p:spTree>
    <p:extLst>
      <p:ext uri="{BB962C8B-B14F-4D97-AF65-F5344CB8AC3E}">
        <p14:creationId xmlns:p14="http://schemas.microsoft.com/office/powerpoint/2010/main" val="1660908825"/>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lercio.it/wp-content/uploads/2014/10/Manuel-Pica_avatar_1414011477.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289999"/>
            <a:ext cx="2983362" cy="29833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6200" y="3834140"/>
            <a:ext cx="9273276" cy="523220"/>
          </a:xfrm>
          <a:prstGeom prst="rect">
            <a:avLst/>
          </a:prstGeom>
          <a:noFill/>
        </p:spPr>
        <p:txBody>
          <a:bodyPr wrap="square" rtlCol="0">
            <a:spAutoFit/>
          </a:bodyPr>
          <a:lstStyle/>
          <a:p>
            <a:pPr algn="ctr"/>
            <a:r>
              <a:rPr lang="en-US" sz="2800" b="1" dirty="0" smtClean="0">
                <a:ln w="12700">
                  <a:noFill/>
                </a:ln>
                <a:solidFill>
                  <a:prstClr val="black"/>
                </a:solidFill>
                <a:latin typeface="Arial Black" panose="020B0A04020102020204" pitchFamily="34" charset="0"/>
              </a:rPr>
              <a:t>The game is its own documentation.</a:t>
            </a:r>
            <a:endParaRPr lang="en-US" sz="2800" b="1" dirty="0">
              <a:ln w="12700">
                <a:noFill/>
              </a:ln>
              <a:solidFill>
                <a:prstClr val="black"/>
              </a:solidFill>
              <a:latin typeface="Arial Black" panose="020B0A04020102020204" pitchFamily="34" charset="0"/>
            </a:endParaRPr>
          </a:p>
        </p:txBody>
      </p:sp>
    </p:spTree>
    <p:extLst>
      <p:ext uri="{BB962C8B-B14F-4D97-AF65-F5344CB8AC3E}">
        <p14:creationId xmlns:p14="http://schemas.microsoft.com/office/powerpoint/2010/main" val="1653490531"/>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3335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66FF"/>
                </a:solidFill>
                <a:latin typeface="Arial Black" panose="020B0A04020102020204" pitchFamily="34" charset="0"/>
                <a:ea typeface="+mn-ea"/>
              </a:rPr>
              <a:t>PRACTICAL CONSIDERATIONS</a:t>
            </a:r>
          </a:p>
        </p:txBody>
      </p:sp>
      <p:sp>
        <p:nvSpPr>
          <p:cNvPr id="6" name="Rectangle 5"/>
          <p:cNvSpPr>
            <a:spLocks noChangeArrowheads="1"/>
          </p:cNvSpPr>
          <p:nvPr/>
        </p:nvSpPr>
        <p:spPr bwMode="auto">
          <a:xfrm>
            <a:off x="1073" y="127635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2400"/>
              </a:spcAft>
            </a:pPr>
            <a:r>
              <a:rPr kumimoji="0" lang="en-US" altLang="en-US" b="1" dirty="0" smtClean="0">
                <a:solidFill>
                  <a:srgbClr val="FFFFFF"/>
                </a:solidFill>
                <a:latin typeface="Arial Black" panose="020B0A04020102020204" pitchFamily="34" charset="0"/>
                <a:ea typeface="+mn-ea"/>
              </a:rPr>
              <a:t>Write Docs When Needed, Not Before</a:t>
            </a:r>
            <a:br>
              <a:rPr kumimoji="0" lang="en-US" altLang="en-US" b="1" dirty="0" smtClean="0">
                <a:solidFill>
                  <a:srgbClr val="FFFFFF"/>
                </a:solidFill>
                <a:latin typeface="Arial Black" panose="020B0A04020102020204" pitchFamily="34" charset="0"/>
                <a:ea typeface="+mn-ea"/>
              </a:rPr>
            </a:br>
            <a:r>
              <a:rPr kumimoji="0" lang="en-US" altLang="en-US" b="1" dirty="0" smtClean="0">
                <a:solidFill>
                  <a:srgbClr val="FFFFFF">
                    <a:lumMod val="75000"/>
                  </a:srgbClr>
                </a:solidFill>
                <a:ea typeface="+mn-ea"/>
              </a:rPr>
              <a:t>don’t write for an audience that doesn’t exist yet</a:t>
            </a:r>
            <a:endParaRPr kumimoji="0" lang="en-US" altLang="en-US" b="1" dirty="0">
              <a:solidFill>
                <a:srgbClr val="FFFFFF">
                  <a:lumMod val="75000"/>
                </a:srgbClr>
              </a:solidFill>
            </a:endParaRPr>
          </a:p>
        </p:txBody>
      </p:sp>
    </p:spTree>
    <p:extLst>
      <p:ext uri="{BB962C8B-B14F-4D97-AF65-F5344CB8AC3E}">
        <p14:creationId xmlns:p14="http://schemas.microsoft.com/office/powerpoint/2010/main" val="135332683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3335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66FF"/>
                </a:solidFill>
                <a:latin typeface="Arial Black" panose="020B0A04020102020204" pitchFamily="34" charset="0"/>
                <a:ea typeface="+mn-ea"/>
              </a:rPr>
              <a:t>PRACTICAL CONSIDERATIONS</a:t>
            </a:r>
          </a:p>
        </p:txBody>
      </p:sp>
      <p:sp>
        <p:nvSpPr>
          <p:cNvPr id="6" name="Rectangle 5"/>
          <p:cNvSpPr>
            <a:spLocks noChangeArrowheads="1"/>
          </p:cNvSpPr>
          <p:nvPr/>
        </p:nvSpPr>
        <p:spPr bwMode="auto">
          <a:xfrm>
            <a:off x="1073" y="127635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2400"/>
              </a:spcAft>
            </a:pPr>
            <a:r>
              <a:rPr kumimoji="0" lang="en-US" altLang="en-US" b="1" dirty="0" smtClean="0">
                <a:solidFill>
                  <a:srgbClr val="FFFFFF"/>
                </a:solidFill>
                <a:latin typeface="Arial Black" panose="020B0A04020102020204" pitchFamily="34" charset="0"/>
                <a:ea typeface="+mn-ea"/>
              </a:rPr>
              <a:t>Write Docs When Needed, Not Before</a:t>
            </a:r>
            <a:br>
              <a:rPr kumimoji="0" lang="en-US" altLang="en-US" b="1" dirty="0" smtClean="0">
                <a:solidFill>
                  <a:srgbClr val="FFFFFF"/>
                </a:solidFill>
                <a:latin typeface="Arial Black" panose="020B0A04020102020204" pitchFamily="34" charset="0"/>
                <a:ea typeface="+mn-ea"/>
              </a:rPr>
            </a:br>
            <a:r>
              <a:rPr kumimoji="0" lang="en-US" altLang="en-US" b="1" dirty="0" smtClean="0">
                <a:solidFill>
                  <a:srgbClr val="FFFFFF">
                    <a:lumMod val="75000"/>
                  </a:srgbClr>
                </a:solidFill>
                <a:ea typeface="+mn-ea"/>
              </a:rPr>
              <a:t>don’t write for an audience that doesn’t exist yet</a:t>
            </a:r>
            <a:endParaRPr kumimoji="0" lang="en-US" altLang="en-US" b="1" dirty="0">
              <a:solidFill>
                <a:srgbClr val="FFFFFF">
                  <a:lumMod val="75000"/>
                </a:srgbClr>
              </a:solidFill>
            </a:endParaRPr>
          </a:p>
        </p:txBody>
      </p:sp>
      <p:sp>
        <p:nvSpPr>
          <p:cNvPr id="7" name="Rectangle 6"/>
          <p:cNvSpPr>
            <a:spLocks noChangeArrowheads="1"/>
          </p:cNvSpPr>
          <p:nvPr/>
        </p:nvSpPr>
        <p:spPr bwMode="auto">
          <a:xfrm>
            <a:off x="-24685" y="2405666"/>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2400"/>
              </a:spcAft>
            </a:pPr>
            <a:r>
              <a:rPr kumimoji="0" lang="en-US" altLang="en-US" b="1" dirty="0" smtClean="0">
                <a:solidFill>
                  <a:srgbClr val="FFFFFF"/>
                </a:solidFill>
                <a:latin typeface="Arial Black" panose="020B0A04020102020204" pitchFamily="34" charset="0"/>
                <a:ea typeface="+mn-ea"/>
              </a:rPr>
              <a:t>Suddenly, Documentation!</a:t>
            </a:r>
            <a:br>
              <a:rPr kumimoji="0" lang="en-US" altLang="en-US" b="1" dirty="0" smtClean="0">
                <a:solidFill>
                  <a:srgbClr val="FFFFFF"/>
                </a:solidFill>
                <a:latin typeface="Arial Black" panose="020B0A04020102020204" pitchFamily="34" charset="0"/>
                <a:ea typeface="+mn-ea"/>
              </a:rPr>
            </a:br>
            <a:r>
              <a:rPr kumimoji="0" lang="en-US" altLang="en-US" b="1" dirty="0" smtClean="0">
                <a:solidFill>
                  <a:srgbClr val="FFFFFF">
                    <a:lumMod val="75000"/>
                  </a:srgbClr>
                </a:solidFill>
                <a:ea typeface="+mn-ea"/>
              </a:rPr>
              <a:t>requires a fast turn-around</a:t>
            </a:r>
            <a:endParaRPr kumimoji="0" lang="en-US" altLang="en-US" b="1" dirty="0">
              <a:solidFill>
                <a:srgbClr val="FFFFFF">
                  <a:lumMod val="75000"/>
                </a:srgbClr>
              </a:solidFill>
            </a:endParaRPr>
          </a:p>
        </p:txBody>
      </p:sp>
    </p:spTree>
    <p:extLst>
      <p:ext uri="{BB962C8B-B14F-4D97-AF65-F5344CB8AC3E}">
        <p14:creationId xmlns:p14="http://schemas.microsoft.com/office/powerpoint/2010/main" val="303391908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3335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66FF"/>
                </a:solidFill>
                <a:latin typeface="Arial Black" panose="020B0A04020102020204" pitchFamily="34" charset="0"/>
                <a:ea typeface="+mn-ea"/>
              </a:rPr>
              <a:t>PRACTICAL CONSIDERATIONS</a:t>
            </a:r>
          </a:p>
        </p:txBody>
      </p:sp>
      <p:sp>
        <p:nvSpPr>
          <p:cNvPr id="6" name="Rectangle 5"/>
          <p:cNvSpPr>
            <a:spLocks noChangeArrowheads="1"/>
          </p:cNvSpPr>
          <p:nvPr/>
        </p:nvSpPr>
        <p:spPr bwMode="auto">
          <a:xfrm>
            <a:off x="1073" y="127635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2400"/>
              </a:spcAft>
            </a:pPr>
            <a:r>
              <a:rPr kumimoji="0" lang="en-US" altLang="en-US" b="1" dirty="0" smtClean="0">
                <a:solidFill>
                  <a:srgbClr val="FFFFFF"/>
                </a:solidFill>
                <a:latin typeface="Arial Black" panose="020B0A04020102020204" pitchFamily="34" charset="0"/>
                <a:ea typeface="+mn-ea"/>
              </a:rPr>
              <a:t>Write Docs When Needed, Not Before</a:t>
            </a:r>
            <a:br>
              <a:rPr kumimoji="0" lang="en-US" altLang="en-US" b="1" dirty="0" smtClean="0">
                <a:solidFill>
                  <a:srgbClr val="FFFFFF"/>
                </a:solidFill>
                <a:latin typeface="Arial Black" panose="020B0A04020102020204" pitchFamily="34" charset="0"/>
                <a:ea typeface="+mn-ea"/>
              </a:rPr>
            </a:br>
            <a:r>
              <a:rPr kumimoji="0" lang="en-US" altLang="en-US" b="1" dirty="0" smtClean="0">
                <a:solidFill>
                  <a:srgbClr val="FFFFFF">
                    <a:lumMod val="75000"/>
                  </a:srgbClr>
                </a:solidFill>
                <a:ea typeface="+mn-ea"/>
              </a:rPr>
              <a:t>don’t write for an audience that doesn’t exist yet</a:t>
            </a:r>
            <a:endParaRPr kumimoji="0" lang="en-US" altLang="en-US" b="1" dirty="0">
              <a:solidFill>
                <a:srgbClr val="FFFFFF">
                  <a:lumMod val="75000"/>
                </a:srgbClr>
              </a:solidFill>
            </a:endParaRPr>
          </a:p>
        </p:txBody>
      </p:sp>
      <p:sp>
        <p:nvSpPr>
          <p:cNvPr id="7" name="Rectangle 6"/>
          <p:cNvSpPr>
            <a:spLocks noChangeArrowheads="1"/>
          </p:cNvSpPr>
          <p:nvPr/>
        </p:nvSpPr>
        <p:spPr bwMode="auto">
          <a:xfrm>
            <a:off x="-24685" y="2405666"/>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2400"/>
              </a:spcAft>
            </a:pPr>
            <a:r>
              <a:rPr kumimoji="0" lang="en-US" altLang="en-US" b="1" dirty="0" smtClean="0">
                <a:solidFill>
                  <a:srgbClr val="FFFFFF"/>
                </a:solidFill>
                <a:latin typeface="Arial Black" panose="020B0A04020102020204" pitchFamily="34" charset="0"/>
                <a:ea typeface="+mn-ea"/>
              </a:rPr>
              <a:t>Suddenly, Documentation!</a:t>
            </a:r>
            <a:br>
              <a:rPr kumimoji="0" lang="en-US" altLang="en-US" b="1" dirty="0" smtClean="0">
                <a:solidFill>
                  <a:srgbClr val="FFFFFF"/>
                </a:solidFill>
                <a:latin typeface="Arial Black" panose="020B0A04020102020204" pitchFamily="34" charset="0"/>
                <a:ea typeface="+mn-ea"/>
              </a:rPr>
            </a:br>
            <a:r>
              <a:rPr kumimoji="0" lang="en-US" altLang="en-US" b="1" dirty="0" smtClean="0">
                <a:solidFill>
                  <a:srgbClr val="FFFFFF">
                    <a:lumMod val="75000"/>
                  </a:srgbClr>
                </a:solidFill>
                <a:ea typeface="+mn-ea"/>
              </a:rPr>
              <a:t>requires a fast turn-around</a:t>
            </a:r>
            <a:endParaRPr kumimoji="0" lang="en-US" altLang="en-US" b="1" dirty="0">
              <a:solidFill>
                <a:srgbClr val="FFFFFF">
                  <a:lumMod val="75000"/>
                </a:srgbClr>
              </a:solidFill>
            </a:endParaRPr>
          </a:p>
        </p:txBody>
      </p:sp>
      <p:sp>
        <p:nvSpPr>
          <p:cNvPr id="8" name="Rectangle 7"/>
          <p:cNvSpPr>
            <a:spLocks noChangeArrowheads="1"/>
          </p:cNvSpPr>
          <p:nvPr/>
        </p:nvSpPr>
        <p:spPr bwMode="auto">
          <a:xfrm>
            <a:off x="13952" y="3534982"/>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2400"/>
              </a:spcAft>
            </a:pPr>
            <a:r>
              <a:rPr kumimoji="0" lang="en-US" altLang="en-US" b="1" dirty="0" smtClean="0">
                <a:solidFill>
                  <a:srgbClr val="FFFFFF"/>
                </a:solidFill>
                <a:latin typeface="Arial Black" panose="020B0A04020102020204" pitchFamily="34" charset="0"/>
                <a:ea typeface="+mn-ea"/>
              </a:rPr>
              <a:t>Runs Counter to the Plan-It-Out-First Mentality</a:t>
            </a:r>
            <a:br>
              <a:rPr kumimoji="0" lang="en-US" altLang="en-US" b="1" dirty="0" smtClean="0">
                <a:solidFill>
                  <a:srgbClr val="FFFFFF"/>
                </a:solidFill>
                <a:latin typeface="Arial Black" panose="020B0A04020102020204" pitchFamily="34" charset="0"/>
                <a:ea typeface="+mn-ea"/>
              </a:rPr>
            </a:br>
            <a:r>
              <a:rPr kumimoji="0" lang="en-US" altLang="en-US" b="1" dirty="0" smtClean="0">
                <a:solidFill>
                  <a:srgbClr val="FFFFFF">
                    <a:lumMod val="75000"/>
                  </a:srgbClr>
                </a:solidFill>
                <a:ea typeface="+mn-ea"/>
              </a:rPr>
              <a:t>but remember that YOU can be your own reader</a:t>
            </a:r>
            <a:endParaRPr kumimoji="0" lang="en-US" altLang="en-US" b="1" dirty="0">
              <a:solidFill>
                <a:srgbClr val="FFFFFF">
                  <a:lumMod val="75000"/>
                </a:srgbClr>
              </a:solidFill>
            </a:endParaRPr>
          </a:p>
        </p:txBody>
      </p:sp>
    </p:spTree>
    <p:extLst>
      <p:ext uri="{BB962C8B-B14F-4D97-AF65-F5344CB8AC3E}">
        <p14:creationId xmlns:p14="http://schemas.microsoft.com/office/powerpoint/2010/main" val="408981049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3335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66FF"/>
                </a:solidFill>
                <a:latin typeface="Arial Black" panose="020B0A04020102020204" pitchFamily="34" charset="0"/>
                <a:ea typeface="+mn-ea"/>
              </a:rPr>
              <a:t>PRACTICAL CONSIDERATIONS</a:t>
            </a:r>
          </a:p>
        </p:txBody>
      </p:sp>
      <p:sp>
        <p:nvSpPr>
          <p:cNvPr id="6" name="Rectangle 5"/>
          <p:cNvSpPr>
            <a:spLocks noChangeArrowheads="1"/>
          </p:cNvSpPr>
          <p:nvPr/>
        </p:nvSpPr>
        <p:spPr bwMode="auto">
          <a:xfrm>
            <a:off x="1073" y="127635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2400"/>
              </a:spcAft>
            </a:pPr>
            <a:r>
              <a:rPr kumimoji="0" lang="en-US" altLang="en-US" b="1" dirty="0" smtClean="0">
                <a:solidFill>
                  <a:srgbClr val="FFFFFF"/>
                </a:solidFill>
                <a:latin typeface="Arial Black" panose="020B0A04020102020204" pitchFamily="34" charset="0"/>
                <a:ea typeface="+mn-ea"/>
              </a:rPr>
              <a:t>Not an Excuse to Avoid Documentation</a:t>
            </a:r>
            <a:br>
              <a:rPr kumimoji="0" lang="en-US" altLang="en-US" b="1" dirty="0" smtClean="0">
                <a:solidFill>
                  <a:srgbClr val="FFFFFF"/>
                </a:solidFill>
                <a:latin typeface="Arial Black" panose="020B0A04020102020204" pitchFamily="34" charset="0"/>
                <a:ea typeface="+mn-ea"/>
              </a:rPr>
            </a:br>
            <a:r>
              <a:rPr kumimoji="0" lang="en-US" altLang="en-US" b="1" dirty="0" smtClean="0">
                <a:solidFill>
                  <a:srgbClr val="FFFFFF">
                    <a:lumMod val="75000"/>
                  </a:srgbClr>
                </a:solidFill>
                <a:ea typeface="+mn-ea"/>
              </a:rPr>
              <a:t>more docs, not fewer!</a:t>
            </a:r>
            <a:endParaRPr kumimoji="0" lang="en-US" altLang="en-US" b="1" dirty="0">
              <a:solidFill>
                <a:srgbClr val="FFFFFF">
                  <a:lumMod val="75000"/>
                </a:srgbClr>
              </a:solidFill>
            </a:endParaRPr>
          </a:p>
        </p:txBody>
      </p:sp>
    </p:spTree>
    <p:extLst>
      <p:ext uri="{BB962C8B-B14F-4D97-AF65-F5344CB8AC3E}">
        <p14:creationId xmlns:p14="http://schemas.microsoft.com/office/powerpoint/2010/main" val="352846424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3335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66FF"/>
                </a:solidFill>
                <a:latin typeface="Arial Black" panose="020B0A04020102020204" pitchFamily="34" charset="0"/>
                <a:ea typeface="+mn-ea"/>
              </a:rPr>
              <a:t>PRACTICAL CONSIDERATIONS</a:t>
            </a:r>
          </a:p>
        </p:txBody>
      </p:sp>
      <p:sp>
        <p:nvSpPr>
          <p:cNvPr id="6" name="Rectangle 5"/>
          <p:cNvSpPr>
            <a:spLocks noChangeArrowheads="1"/>
          </p:cNvSpPr>
          <p:nvPr/>
        </p:nvSpPr>
        <p:spPr bwMode="auto">
          <a:xfrm>
            <a:off x="1073" y="127635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2400"/>
              </a:spcAft>
            </a:pPr>
            <a:r>
              <a:rPr kumimoji="0" lang="en-US" altLang="en-US" b="1" dirty="0" smtClean="0">
                <a:solidFill>
                  <a:srgbClr val="FFFFFF"/>
                </a:solidFill>
                <a:latin typeface="Arial Black" panose="020B0A04020102020204" pitchFamily="34" charset="0"/>
                <a:ea typeface="+mn-ea"/>
              </a:rPr>
              <a:t>Not an Excuse to Avoid Documentation</a:t>
            </a:r>
            <a:br>
              <a:rPr kumimoji="0" lang="en-US" altLang="en-US" b="1" dirty="0" smtClean="0">
                <a:solidFill>
                  <a:srgbClr val="FFFFFF"/>
                </a:solidFill>
                <a:latin typeface="Arial Black" panose="020B0A04020102020204" pitchFamily="34" charset="0"/>
                <a:ea typeface="+mn-ea"/>
              </a:rPr>
            </a:br>
            <a:r>
              <a:rPr kumimoji="0" lang="en-US" altLang="en-US" b="1" dirty="0" smtClean="0">
                <a:solidFill>
                  <a:srgbClr val="FFFFFF">
                    <a:lumMod val="75000"/>
                  </a:srgbClr>
                </a:solidFill>
                <a:ea typeface="+mn-ea"/>
              </a:rPr>
              <a:t>more docs, not fewer!</a:t>
            </a:r>
            <a:endParaRPr kumimoji="0" lang="en-US" altLang="en-US" b="1" dirty="0">
              <a:solidFill>
                <a:srgbClr val="FFFFFF">
                  <a:lumMod val="75000"/>
                </a:srgbClr>
              </a:solidFill>
            </a:endParaRPr>
          </a:p>
        </p:txBody>
      </p:sp>
      <p:sp>
        <p:nvSpPr>
          <p:cNvPr id="7" name="Rectangle 6"/>
          <p:cNvSpPr>
            <a:spLocks noChangeArrowheads="1"/>
          </p:cNvSpPr>
          <p:nvPr/>
        </p:nvSpPr>
        <p:spPr bwMode="auto">
          <a:xfrm>
            <a:off x="-27904" y="241935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2400"/>
              </a:spcAft>
            </a:pPr>
            <a:r>
              <a:rPr kumimoji="0" lang="en-US" altLang="en-US" b="1" dirty="0" smtClean="0">
                <a:solidFill>
                  <a:srgbClr val="FFFFFF"/>
                </a:solidFill>
                <a:latin typeface="Arial Black" panose="020B0A04020102020204" pitchFamily="34" charset="0"/>
                <a:ea typeface="+mn-ea"/>
              </a:rPr>
              <a:t>Doesn’t Replace Every Document</a:t>
            </a:r>
            <a:br>
              <a:rPr kumimoji="0" lang="en-US" altLang="en-US" b="1" dirty="0" smtClean="0">
                <a:solidFill>
                  <a:srgbClr val="FFFFFF"/>
                </a:solidFill>
                <a:latin typeface="Arial Black" panose="020B0A04020102020204" pitchFamily="34" charset="0"/>
                <a:ea typeface="+mn-ea"/>
              </a:rPr>
            </a:br>
            <a:r>
              <a:rPr kumimoji="0" lang="en-US" altLang="en-US" b="1" dirty="0" smtClean="0">
                <a:solidFill>
                  <a:srgbClr val="FFFFFF">
                    <a:lumMod val="75000"/>
                  </a:srgbClr>
                </a:solidFill>
                <a:ea typeface="+mn-ea"/>
              </a:rPr>
              <a:t>but you can still try to make those more actionable</a:t>
            </a:r>
            <a:endParaRPr kumimoji="0" lang="en-US" altLang="en-US" b="1" dirty="0">
              <a:solidFill>
                <a:srgbClr val="FFFFFF">
                  <a:lumMod val="75000"/>
                </a:srgbClr>
              </a:solidFill>
            </a:endParaRPr>
          </a:p>
        </p:txBody>
      </p:sp>
    </p:spTree>
    <p:extLst>
      <p:ext uri="{BB962C8B-B14F-4D97-AF65-F5344CB8AC3E}">
        <p14:creationId xmlns:p14="http://schemas.microsoft.com/office/powerpoint/2010/main" val="4122652981"/>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 y="37754"/>
            <a:ext cx="7667625" cy="4943399"/>
          </a:xfrm>
          <a:prstGeom prst="rect">
            <a:avLst/>
          </a:prstGeom>
        </p:spPr>
      </p:pic>
    </p:spTree>
    <p:extLst>
      <p:ext uri="{BB962C8B-B14F-4D97-AF65-F5344CB8AC3E}">
        <p14:creationId xmlns:p14="http://schemas.microsoft.com/office/powerpoint/2010/main" val="2156120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 y="1581150"/>
            <a:ext cx="8915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4800" b="1" dirty="0" smtClean="0">
                <a:solidFill>
                  <a:srgbClr val="FFFFFF"/>
                </a:solidFill>
                <a:latin typeface="Rockwell Extra Bold" panose="02060903040505020403" pitchFamily="18" charset="0"/>
              </a:rPr>
              <a:t>Where do you get your ideas?</a:t>
            </a:r>
            <a:endParaRPr kumimoji="0" lang="en-US" altLang="en-US" sz="4800" b="1" dirty="0" smtClean="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22224937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428750"/>
            <a:ext cx="912717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4800" b="1" dirty="0" smtClean="0">
                <a:solidFill>
                  <a:srgbClr val="FFFFFF"/>
                </a:solidFill>
                <a:latin typeface="Rockwell Extra Bold" panose="02060903040505020403" pitchFamily="18" charset="0"/>
              </a:rPr>
              <a:t>Nothing is Absolute</a:t>
            </a:r>
          </a:p>
          <a:p>
            <a:pPr algn="ctr" eaLnBrk="1" hangingPunct="1"/>
            <a:endParaRPr lang="en-US" sz="4800" b="1" dirty="0" smtClean="0">
              <a:solidFill>
                <a:srgbClr val="FFFFFF"/>
              </a:solidFill>
              <a:latin typeface="Rockwell Extra Bold" panose="02060903040505020403" pitchFamily="18" charset="0"/>
            </a:endParaRPr>
          </a:p>
          <a:p>
            <a:pPr algn="ctr" eaLnBrk="1" hangingPunct="1"/>
            <a:r>
              <a:rPr kumimoji="0" lang="en-US" altLang="en-US" sz="4800" b="1" dirty="0" smtClean="0">
                <a:solidFill>
                  <a:srgbClr val="FFFFFF"/>
                </a:solidFill>
                <a:latin typeface="Rockwell Extra Bold" panose="02060903040505020403" pitchFamily="18" charset="0"/>
                <a:ea typeface="+mn-ea"/>
              </a:rPr>
              <a:t>Constant </a:t>
            </a:r>
            <a:r>
              <a:rPr kumimoji="0" lang="en-US" altLang="en-US" sz="4800" b="1" dirty="0">
                <a:solidFill>
                  <a:srgbClr val="FFFFFF"/>
                </a:solidFill>
                <a:latin typeface="Rockwell Extra Bold" panose="02060903040505020403" pitchFamily="18" charset="0"/>
                <a:ea typeface="+mn-ea"/>
              </a:rPr>
              <a:t>C</a:t>
            </a:r>
            <a:r>
              <a:rPr kumimoji="0" lang="en-US" altLang="en-US" sz="4800" b="1" dirty="0" smtClean="0">
                <a:solidFill>
                  <a:srgbClr val="FFFFFF"/>
                </a:solidFill>
                <a:latin typeface="Rockwell Extra Bold" panose="02060903040505020403" pitchFamily="18" charset="0"/>
                <a:ea typeface="+mn-ea"/>
              </a:rPr>
              <a:t>ompromise</a:t>
            </a:r>
          </a:p>
        </p:txBody>
      </p:sp>
    </p:spTree>
    <p:extLst>
      <p:ext uri="{BB962C8B-B14F-4D97-AF65-F5344CB8AC3E}">
        <p14:creationId xmlns:p14="http://schemas.microsoft.com/office/powerpoint/2010/main" val="387290690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13335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66FF"/>
                </a:solidFill>
                <a:latin typeface="Arial Black" panose="020B0A04020102020204" pitchFamily="34" charset="0"/>
                <a:ea typeface="+mn-ea"/>
              </a:rPr>
              <a:t>PRACTICAL CONSIDERATIONS</a:t>
            </a:r>
          </a:p>
        </p:txBody>
      </p:sp>
      <p:sp>
        <p:nvSpPr>
          <p:cNvPr id="7" name="Rectangle 6"/>
          <p:cNvSpPr>
            <a:spLocks noChangeArrowheads="1"/>
          </p:cNvSpPr>
          <p:nvPr/>
        </p:nvSpPr>
        <p:spPr bwMode="auto">
          <a:xfrm>
            <a:off x="1073" y="127635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2400"/>
              </a:spcAft>
            </a:pPr>
            <a:r>
              <a:rPr kumimoji="0" lang="en-US" altLang="en-US" b="1" dirty="0" smtClean="0">
                <a:solidFill>
                  <a:srgbClr val="FFFFFF"/>
                </a:solidFill>
                <a:latin typeface="Arial Black" panose="020B0A04020102020204" pitchFamily="34" charset="0"/>
                <a:ea typeface="+mn-ea"/>
              </a:rPr>
              <a:t>Depends on Size/Structure of Team</a:t>
            </a:r>
            <a:br>
              <a:rPr kumimoji="0" lang="en-US" altLang="en-US" b="1" dirty="0" smtClean="0">
                <a:solidFill>
                  <a:srgbClr val="FFFFFF"/>
                </a:solidFill>
                <a:latin typeface="Arial Black" panose="020B0A04020102020204" pitchFamily="34" charset="0"/>
                <a:ea typeface="+mn-ea"/>
              </a:rPr>
            </a:br>
            <a:r>
              <a:rPr kumimoji="0" lang="en-US" altLang="en-US" b="1" dirty="0" smtClean="0">
                <a:solidFill>
                  <a:srgbClr val="FFFFFF">
                    <a:lumMod val="75000"/>
                  </a:srgbClr>
                </a:solidFill>
                <a:ea typeface="+mn-ea"/>
              </a:rPr>
              <a:t>big or small? indie or AAA? local or distributed?</a:t>
            </a:r>
            <a:endParaRPr kumimoji="0" lang="en-US" altLang="en-US" b="1" dirty="0">
              <a:solidFill>
                <a:srgbClr val="FFFFFF">
                  <a:lumMod val="75000"/>
                </a:srgbClr>
              </a:solidFill>
            </a:endParaRPr>
          </a:p>
        </p:txBody>
      </p:sp>
    </p:spTree>
    <p:extLst>
      <p:ext uri="{BB962C8B-B14F-4D97-AF65-F5344CB8AC3E}">
        <p14:creationId xmlns:p14="http://schemas.microsoft.com/office/powerpoint/2010/main" val="290215990"/>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13335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3600" b="1" dirty="0" smtClean="0">
                <a:solidFill>
                  <a:srgbClr val="FF66FF"/>
                </a:solidFill>
                <a:latin typeface="Arial Black" panose="020B0A04020102020204" pitchFamily="34" charset="0"/>
                <a:ea typeface="+mn-ea"/>
              </a:rPr>
              <a:t>PRACTICAL CONSIDERATIONS</a:t>
            </a:r>
          </a:p>
        </p:txBody>
      </p:sp>
      <p:sp>
        <p:nvSpPr>
          <p:cNvPr id="7" name="Rectangle 6"/>
          <p:cNvSpPr>
            <a:spLocks noChangeArrowheads="1"/>
          </p:cNvSpPr>
          <p:nvPr/>
        </p:nvSpPr>
        <p:spPr bwMode="auto">
          <a:xfrm>
            <a:off x="1073" y="127635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2400"/>
              </a:spcAft>
            </a:pPr>
            <a:r>
              <a:rPr kumimoji="0" lang="en-US" altLang="en-US" b="1" dirty="0" smtClean="0">
                <a:solidFill>
                  <a:srgbClr val="FFFFFF"/>
                </a:solidFill>
                <a:latin typeface="Arial Black" panose="020B0A04020102020204" pitchFamily="34" charset="0"/>
                <a:ea typeface="+mn-ea"/>
              </a:rPr>
              <a:t>Depends on Size/Structure of Team</a:t>
            </a:r>
            <a:br>
              <a:rPr kumimoji="0" lang="en-US" altLang="en-US" b="1" dirty="0" smtClean="0">
                <a:solidFill>
                  <a:srgbClr val="FFFFFF"/>
                </a:solidFill>
                <a:latin typeface="Arial Black" panose="020B0A04020102020204" pitchFamily="34" charset="0"/>
                <a:ea typeface="+mn-ea"/>
              </a:rPr>
            </a:br>
            <a:r>
              <a:rPr kumimoji="0" lang="en-US" altLang="en-US" b="1" dirty="0">
                <a:solidFill>
                  <a:srgbClr val="FFFFFF">
                    <a:lumMod val="75000"/>
                  </a:srgbClr>
                </a:solidFill>
              </a:rPr>
              <a:t>big or small? indie or AAA? local or distributed?</a:t>
            </a:r>
          </a:p>
        </p:txBody>
      </p:sp>
      <p:sp>
        <p:nvSpPr>
          <p:cNvPr id="8" name="Rectangle 7"/>
          <p:cNvSpPr>
            <a:spLocks noChangeArrowheads="1"/>
          </p:cNvSpPr>
          <p:nvPr/>
        </p:nvSpPr>
        <p:spPr bwMode="auto">
          <a:xfrm>
            <a:off x="-76200" y="234315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2400"/>
              </a:spcAft>
            </a:pPr>
            <a:r>
              <a:rPr kumimoji="0" lang="en-US" altLang="en-US" b="1" dirty="0" smtClean="0">
                <a:solidFill>
                  <a:srgbClr val="FFFFFF"/>
                </a:solidFill>
                <a:latin typeface="Arial Black" panose="020B0A04020102020204" pitchFamily="34" charset="0"/>
                <a:ea typeface="+mn-ea"/>
              </a:rPr>
              <a:t>Difficult to Onboard New People Without Comprehensive Documentation</a:t>
            </a:r>
            <a:br>
              <a:rPr kumimoji="0" lang="en-US" altLang="en-US" b="1" dirty="0" smtClean="0">
                <a:solidFill>
                  <a:srgbClr val="FFFFFF"/>
                </a:solidFill>
                <a:latin typeface="Arial Black" panose="020B0A04020102020204" pitchFamily="34" charset="0"/>
                <a:ea typeface="+mn-ea"/>
              </a:rPr>
            </a:br>
            <a:r>
              <a:rPr kumimoji="0" lang="en-US" altLang="en-US" b="1" dirty="0" smtClean="0">
                <a:solidFill>
                  <a:srgbClr val="FFFFFF">
                    <a:lumMod val="75000"/>
                  </a:srgbClr>
                </a:solidFill>
                <a:ea typeface="+mn-ea"/>
              </a:rPr>
              <a:t>but this is always a problem</a:t>
            </a:r>
            <a:endParaRPr kumimoji="0" lang="en-US" altLang="en-US" b="1" dirty="0">
              <a:solidFill>
                <a:srgbClr val="FFFFFF">
                  <a:lumMod val="75000"/>
                </a:srgbClr>
              </a:solidFill>
            </a:endParaRPr>
          </a:p>
        </p:txBody>
      </p:sp>
    </p:spTree>
    <p:extLst>
      <p:ext uri="{BB962C8B-B14F-4D97-AF65-F5344CB8AC3E}">
        <p14:creationId xmlns:p14="http://schemas.microsoft.com/office/powerpoint/2010/main" val="3526826390"/>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276350"/>
            <a:ext cx="9144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kumimoji="0" lang="en-US" altLang="en-US" sz="4800" b="1" dirty="0" smtClean="0">
                <a:solidFill>
                  <a:srgbClr val="FFFFFF"/>
                </a:solidFill>
                <a:latin typeface="Arial Black" panose="020B0A04020102020204" pitchFamily="34" charset="0"/>
                <a:ea typeface="+mn-ea"/>
              </a:rPr>
              <a:t>MAKE</a:t>
            </a:r>
          </a:p>
          <a:p>
            <a:pPr algn="ctr" eaLnBrk="1" hangingPunct="1"/>
            <a:r>
              <a:rPr kumimoji="0" lang="en-US" altLang="en-US" sz="4800" b="1" dirty="0" smtClean="0">
                <a:solidFill>
                  <a:srgbClr val="FFFFFF"/>
                </a:solidFill>
                <a:latin typeface="Arial Black" panose="020B0A04020102020204" pitchFamily="34" charset="0"/>
                <a:ea typeface="+mn-ea"/>
              </a:rPr>
              <a:t>ACTIONABLE</a:t>
            </a:r>
          </a:p>
          <a:p>
            <a:pPr algn="ctr" eaLnBrk="1" hangingPunct="1"/>
            <a:r>
              <a:rPr kumimoji="0" lang="en-US" altLang="en-US" sz="4800" b="1" dirty="0" smtClean="0">
                <a:solidFill>
                  <a:srgbClr val="FFFFFF"/>
                </a:solidFill>
                <a:latin typeface="Arial Black" panose="020B0A04020102020204" pitchFamily="34" charset="0"/>
                <a:ea typeface="+mn-ea"/>
              </a:rPr>
              <a:t>DOCUMENTATION</a:t>
            </a:r>
          </a:p>
        </p:txBody>
      </p:sp>
      <p:sp>
        <p:nvSpPr>
          <p:cNvPr id="6" name="Freeform 5"/>
          <p:cNvSpPr/>
          <p:nvPr/>
        </p:nvSpPr>
        <p:spPr>
          <a:xfrm>
            <a:off x="2118575" y="2729180"/>
            <a:ext cx="4971245" cy="39778"/>
          </a:xfrm>
          <a:custGeom>
            <a:avLst/>
            <a:gdLst>
              <a:gd name="connsiteX0" fmla="*/ 0 w 4971245"/>
              <a:gd name="connsiteY0" fmla="*/ 14020 h 39778"/>
              <a:gd name="connsiteX1" fmla="*/ 1332963 w 4971245"/>
              <a:gd name="connsiteY1" fmla="*/ 1141 h 39778"/>
              <a:gd name="connsiteX2" fmla="*/ 3503053 w 4971245"/>
              <a:gd name="connsiteY2" fmla="*/ 39778 h 39778"/>
              <a:gd name="connsiteX3" fmla="*/ 4971245 w 4971245"/>
              <a:gd name="connsiteY3" fmla="*/ 1141 h 39778"/>
            </a:gdLst>
            <a:ahLst/>
            <a:cxnLst>
              <a:cxn ang="0">
                <a:pos x="connsiteX0" y="connsiteY0"/>
              </a:cxn>
              <a:cxn ang="0">
                <a:pos x="connsiteX1" y="connsiteY1"/>
              </a:cxn>
              <a:cxn ang="0">
                <a:pos x="connsiteX2" y="connsiteY2"/>
              </a:cxn>
              <a:cxn ang="0">
                <a:pos x="connsiteX3" y="connsiteY3"/>
              </a:cxn>
            </a:cxnLst>
            <a:rect l="l" t="t" r="r" b="b"/>
            <a:pathLst>
              <a:path w="4971245" h="39778">
                <a:moveTo>
                  <a:pt x="0" y="14020"/>
                </a:moveTo>
                <a:cubicBezTo>
                  <a:pt x="374560" y="5434"/>
                  <a:pt x="749121" y="-3152"/>
                  <a:pt x="1332963" y="1141"/>
                </a:cubicBezTo>
                <a:cubicBezTo>
                  <a:pt x="1916805" y="5434"/>
                  <a:pt x="2896673" y="39778"/>
                  <a:pt x="3503053" y="39778"/>
                </a:cubicBezTo>
                <a:cubicBezTo>
                  <a:pt x="4109433" y="39778"/>
                  <a:pt x="4540339" y="20459"/>
                  <a:pt x="4971245" y="1141"/>
                </a:cubicBezTo>
              </a:path>
            </a:pathLst>
          </a:custGeom>
          <a:noFill/>
          <a:ln w="571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09564131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2857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000" dirty="0" smtClean="0">
                <a:solidFill>
                  <a:srgbClr val="FFFFFF"/>
                </a:solidFill>
                <a:latin typeface="Rockwell Extra Bold" panose="02060903040505020403" pitchFamily="18" charset="0"/>
                <a:ea typeface="+mn-ea"/>
              </a:rPr>
              <a:t>LIZ</a:t>
            </a:r>
          </a:p>
          <a:p>
            <a:pPr eaLnBrk="0" hangingPunct="0">
              <a:lnSpc>
                <a:spcPct val="80000"/>
              </a:lnSpc>
            </a:pPr>
            <a:r>
              <a:rPr kumimoji="0" lang="en-US" sz="9000" dirty="0" smtClean="0">
                <a:solidFill>
                  <a:srgbClr val="FFFFFF"/>
                </a:solidFill>
                <a:latin typeface="Rockwell Extra Bold" panose="02060903040505020403" pitchFamily="18" charset="0"/>
                <a:ea typeface="+mn-ea"/>
              </a:rPr>
              <a:t>ENGLAND</a:t>
            </a:r>
            <a:endParaRPr kumimoji="0" lang="en-US" sz="90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3380088"/>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3200" i="1" dirty="0" smtClean="0">
                <a:solidFill>
                  <a:srgbClr val="FFFFFF"/>
                </a:solidFill>
                <a:latin typeface="Rockwell Extra Bold" panose="02060903040505020403" pitchFamily="18" charset="0"/>
              </a:rPr>
              <a:t>Sunset Overdrive,  Resistance 3, </a:t>
            </a:r>
            <a:r>
              <a:rPr kumimoji="0" lang="en-US" sz="3200" i="1" dirty="0" err="1" smtClean="0">
                <a:solidFill>
                  <a:srgbClr val="FFFFFF"/>
                </a:solidFill>
                <a:latin typeface="Rockwell Extra Bold" panose="02060903040505020403" pitchFamily="18" charset="0"/>
              </a:rPr>
              <a:t>Scribblenauts</a:t>
            </a:r>
            <a:endParaRPr kumimoji="0" lang="en-US" sz="3200" i="1" dirty="0" smtClean="0">
              <a:solidFill>
                <a:srgbClr val="FFFFFF"/>
              </a:solidFill>
              <a:latin typeface="Rockwell Extra Bold" panose="02060903040505020403" pitchFamily="18" charset="0"/>
              <a:ea typeface="+mn-ea"/>
            </a:endParaRPr>
          </a:p>
          <a:p>
            <a:pPr algn="l" eaLnBrk="0" hangingPunct="0">
              <a:lnSpc>
                <a:spcPct val="80000"/>
              </a:lnSpc>
            </a:pPr>
            <a:endParaRPr kumimoji="0" lang="en-US" sz="2800" dirty="0" smtClean="0">
              <a:solidFill>
                <a:srgbClr val="FFFFFF"/>
              </a:solidFill>
              <a:latin typeface="Rockwell Extra Bold" panose="02060903040505020403" pitchFamily="18" charset="0"/>
              <a:ea typeface="+mn-ea"/>
            </a:endParaRPr>
          </a:p>
          <a:p>
            <a:pPr algn="l" eaLnBrk="0" hangingPunct="0">
              <a:lnSpc>
                <a:spcPct val="80000"/>
              </a:lnSpc>
            </a:pPr>
            <a:r>
              <a:rPr kumimoji="0" lang="en-US" sz="2400" dirty="0" smtClean="0">
                <a:solidFill>
                  <a:srgbClr val="FFFFFF"/>
                </a:solidFill>
                <a:latin typeface="Rockwell Extra Bold" panose="02060903040505020403" pitchFamily="18" charset="0"/>
                <a:ea typeface="+mn-ea"/>
              </a:rPr>
              <a:t>Designer – </a:t>
            </a:r>
            <a:r>
              <a:rPr kumimoji="0" lang="en-US" sz="2400" dirty="0" err="1" smtClean="0">
                <a:solidFill>
                  <a:srgbClr val="FFFFFF"/>
                </a:solidFill>
                <a:latin typeface="Rockwell Extra Bold" panose="02060903040505020403" pitchFamily="18" charset="0"/>
                <a:ea typeface="+mn-ea"/>
              </a:rPr>
              <a:t>Ubisoft</a:t>
            </a:r>
            <a:r>
              <a:rPr kumimoji="0" lang="en-US" sz="2400" dirty="0" smtClean="0">
                <a:solidFill>
                  <a:srgbClr val="FFFFFF"/>
                </a:solidFill>
                <a:latin typeface="Rockwell Extra Bold" panose="02060903040505020403" pitchFamily="18" charset="0"/>
                <a:ea typeface="+mn-ea"/>
              </a:rPr>
              <a:t> Toronto</a:t>
            </a:r>
          </a:p>
          <a:p>
            <a:pPr algn="l" eaLnBrk="0" hangingPunct="0">
              <a:lnSpc>
                <a:spcPct val="80000"/>
              </a:lnSpc>
            </a:pPr>
            <a:r>
              <a:rPr kumimoji="0" lang="en-US" sz="2400" dirty="0" smtClean="0">
                <a:solidFill>
                  <a:srgbClr val="FFFFFF"/>
                </a:solidFill>
                <a:latin typeface="Rockwell Extra Bold" panose="02060903040505020403" pitchFamily="18" charset="0"/>
                <a:ea typeface="+mn-ea"/>
              </a:rPr>
              <a:t>@</a:t>
            </a:r>
            <a:r>
              <a:rPr kumimoji="0" lang="en-US" sz="2400" dirty="0" err="1" smtClean="0">
                <a:solidFill>
                  <a:srgbClr val="FFFFFF"/>
                </a:solidFill>
                <a:latin typeface="Rockwell Extra Bold" panose="02060903040505020403" pitchFamily="18" charset="0"/>
                <a:ea typeface="+mn-ea"/>
              </a:rPr>
              <a:t>lizardengland</a:t>
            </a:r>
            <a:endParaRPr kumimoji="0" lang="en-US" sz="24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194516034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2857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600" dirty="0" smtClean="0">
                <a:solidFill>
                  <a:srgbClr val="FFFFFF"/>
                </a:solidFill>
                <a:latin typeface="Rockwell Extra Bold" panose="02060903040505020403" pitchFamily="18" charset="0"/>
                <a:ea typeface="+mn-ea"/>
              </a:rPr>
              <a:t>MICHAEL</a:t>
            </a:r>
          </a:p>
          <a:p>
            <a:pPr eaLnBrk="0" hangingPunct="0">
              <a:lnSpc>
                <a:spcPct val="80000"/>
              </a:lnSpc>
            </a:pPr>
            <a:r>
              <a:rPr kumimoji="0" lang="en-US" sz="9600" dirty="0" smtClean="0">
                <a:solidFill>
                  <a:srgbClr val="FFFFFF"/>
                </a:solidFill>
                <a:latin typeface="Rockwell Extra Bold" panose="02060903040505020403" pitchFamily="18" charset="0"/>
                <a:ea typeface="+mn-ea"/>
              </a:rPr>
              <a:t>DE PLATER</a:t>
            </a:r>
            <a:endParaRPr kumimoji="0" lang="en-US" sz="96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3408920"/>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3200" i="1" dirty="0" smtClean="0">
                <a:solidFill>
                  <a:srgbClr val="FFFFFF"/>
                </a:solidFill>
                <a:latin typeface="Rockwell Extra Bold" panose="02060903040505020403" pitchFamily="18" charset="0"/>
                <a:ea typeface="+mn-ea"/>
              </a:rPr>
              <a:t>Shadow of Mordor, </a:t>
            </a:r>
          </a:p>
          <a:p>
            <a:pPr eaLnBrk="0" hangingPunct="0">
              <a:lnSpc>
                <a:spcPct val="80000"/>
              </a:lnSpc>
            </a:pPr>
            <a:r>
              <a:rPr kumimoji="0" lang="en-US" sz="3200" i="1" dirty="0" smtClean="0">
                <a:solidFill>
                  <a:srgbClr val="FFFFFF"/>
                </a:solidFill>
                <a:latin typeface="Rockwell Extra Bold" panose="02060903040505020403" pitchFamily="18" charset="0"/>
                <a:ea typeface="+mn-ea"/>
              </a:rPr>
              <a:t>End War, Total War</a:t>
            </a:r>
          </a:p>
          <a:p>
            <a:pPr eaLnBrk="0" hangingPunct="0">
              <a:lnSpc>
                <a:spcPct val="80000"/>
              </a:lnSpc>
            </a:pPr>
            <a:r>
              <a:rPr kumimoji="0" lang="en-US" sz="3200" dirty="0" smtClean="0">
                <a:solidFill>
                  <a:srgbClr val="FFFFFF"/>
                </a:solidFill>
                <a:latin typeface="Rockwell Extra Bold" panose="02060903040505020403" pitchFamily="18" charset="0"/>
                <a:ea typeface="+mn-ea"/>
              </a:rPr>
              <a:t> </a:t>
            </a:r>
          </a:p>
          <a:p>
            <a:pPr algn="l" eaLnBrk="0" hangingPunct="0">
              <a:lnSpc>
                <a:spcPct val="80000"/>
              </a:lnSpc>
            </a:pPr>
            <a:r>
              <a:rPr kumimoji="0" lang="en-US" sz="2400" dirty="0" smtClean="0">
                <a:solidFill>
                  <a:srgbClr val="FFFFFF"/>
                </a:solidFill>
                <a:latin typeface="Rockwell Extra Bold" panose="02060903040505020403" pitchFamily="18" charset="0"/>
                <a:ea typeface="+mn-ea"/>
              </a:rPr>
              <a:t>VP of Design - Monolith</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 </a:t>
            </a:r>
            <a:endParaRPr kumimoji="0" lang="en-US" sz="28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2551171954"/>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90550"/>
            <a:ext cx="8229600" cy="857250"/>
          </a:xfrm>
        </p:spPr>
        <p:txBody>
          <a:bodyPr>
            <a:noAutofit/>
          </a:bodyPr>
          <a:lstStyle/>
          <a:p>
            <a:r>
              <a:rPr lang="en-US" altLang="en-US" sz="5400" b="1" dirty="0" smtClean="0">
                <a:solidFill>
                  <a:srgbClr val="FFFFFF"/>
                </a:solidFill>
              </a:rPr>
              <a:t>MAKE YOUR GAME TELL </a:t>
            </a:r>
            <a:br>
              <a:rPr lang="en-US" altLang="en-US" sz="5400" b="1" dirty="0" smtClean="0">
                <a:solidFill>
                  <a:srgbClr val="FFFFFF"/>
                </a:solidFill>
              </a:rPr>
            </a:br>
            <a:r>
              <a:rPr lang="en-US" altLang="en-US" sz="5400" b="1" dirty="0" smtClean="0">
                <a:solidFill>
                  <a:srgbClr val="FFFFFF"/>
                </a:solidFill>
              </a:rPr>
              <a:t>REAL-WORLD STORIES</a:t>
            </a:r>
            <a:endParaRPr lang="en-US" sz="5400" b="1" dirty="0"/>
          </a:p>
        </p:txBody>
      </p:sp>
      <p:sp>
        <p:nvSpPr>
          <p:cNvPr id="5" name="Content Placeholder 4"/>
          <p:cNvSpPr>
            <a:spLocks noGrp="1"/>
          </p:cNvSpPr>
          <p:nvPr>
            <p:ph idx="1"/>
          </p:nvPr>
        </p:nvSpPr>
        <p:spPr>
          <a:xfrm>
            <a:off x="457200" y="2266950"/>
            <a:ext cx="8229600" cy="2514599"/>
          </a:xfrm>
        </p:spPr>
        <p:txBody>
          <a:bodyPr>
            <a:normAutofit/>
          </a:bodyPr>
          <a:lstStyle/>
          <a:p>
            <a:pPr marL="400050" lvl="1" indent="0">
              <a:buNone/>
            </a:pPr>
            <a:r>
              <a:rPr lang="en-US" sz="2600" b="1" dirty="0" smtClean="0"/>
              <a:t>Game Resume </a:t>
            </a:r>
            <a:r>
              <a:rPr lang="en-US" sz="2600" dirty="0" smtClean="0"/>
              <a:t>– since ‘95</a:t>
            </a:r>
            <a:endParaRPr lang="en-US" sz="2600" b="1" dirty="0" smtClean="0"/>
          </a:p>
          <a:p>
            <a:pPr marL="857250" lvl="1" indent="-457200"/>
            <a:r>
              <a:rPr lang="en-US" sz="2600" b="1" dirty="0" smtClean="0"/>
              <a:t>EA Sports </a:t>
            </a:r>
            <a:r>
              <a:rPr lang="en-US" sz="2600" dirty="0" smtClean="0"/>
              <a:t>– Aussie &amp; English</a:t>
            </a:r>
          </a:p>
          <a:p>
            <a:pPr marL="857250" lvl="1" indent="-457200"/>
            <a:r>
              <a:rPr lang="en-US" sz="2600" b="1" dirty="0" smtClean="0"/>
              <a:t>Total War </a:t>
            </a:r>
            <a:r>
              <a:rPr lang="en-US" sz="2600" dirty="0" smtClean="0"/>
              <a:t>- Shogun to Rome</a:t>
            </a:r>
          </a:p>
          <a:p>
            <a:pPr marL="857250" lvl="1" indent="-457200"/>
            <a:r>
              <a:rPr lang="en-US" sz="2600" b="1" dirty="0" smtClean="0"/>
              <a:t>Tom Clancy </a:t>
            </a:r>
            <a:r>
              <a:rPr lang="en-US" sz="2600" dirty="0" smtClean="0"/>
              <a:t>- </a:t>
            </a:r>
            <a:r>
              <a:rPr lang="en-US" sz="2600" dirty="0" err="1" smtClean="0"/>
              <a:t>EndWar</a:t>
            </a:r>
            <a:r>
              <a:rPr lang="en-US" sz="2600" dirty="0" smtClean="0"/>
              <a:t> &amp; Ghost Recon</a:t>
            </a:r>
          </a:p>
          <a:p>
            <a:pPr marL="857250" lvl="1" indent="-457200"/>
            <a:r>
              <a:rPr lang="en-US" sz="2600" b="1" dirty="0" smtClean="0"/>
              <a:t>Shadow of </a:t>
            </a:r>
            <a:r>
              <a:rPr lang="en-US" sz="2600" b="1" dirty="0" err="1" smtClean="0"/>
              <a:t>Mordor</a:t>
            </a:r>
            <a:r>
              <a:rPr lang="en-US" sz="2600" b="1" dirty="0" smtClean="0"/>
              <a:t> </a:t>
            </a:r>
            <a:r>
              <a:rPr lang="en-US" sz="2600" dirty="0" smtClean="0"/>
              <a:t>– The Nemesis System</a:t>
            </a:r>
            <a:endParaRPr lang="en-US" sz="2600" dirty="0"/>
          </a:p>
        </p:txBody>
      </p:sp>
    </p:spTree>
    <p:extLst>
      <p:ext uri="{BB962C8B-B14F-4D97-AF65-F5344CB8AC3E}">
        <p14:creationId xmlns:p14="http://schemas.microsoft.com/office/powerpoint/2010/main" val="3308902812"/>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8"/>
            <a:ext cx="9144000" cy="857250"/>
          </a:xfrm>
        </p:spPr>
        <p:txBody>
          <a:bodyPr>
            <a:normAutofit/>
          </a:bodyPr>
          <a:lstStyle/>
          <a:p>
            <a:r>
              <a:rPr lang="en-US" dirty="0" smtClean="0"/>
              <a:t>SPORTS &amp; WAR &amp; PERSONAL RIVALRIES</a:t>
            </a:r>
            <a:endParaRPr lang="en-US" dirty="0"/>
          </a:p>
        </p:txBody>
      </p:sp>
      <p:sp>
        <p:nvSpPr>
          <p:cNvPr id="3" name="Content Placeholder 2"/>
          <p:cNvSpPr>
            <a:spLocks noGrp="1"/>
          </p:cNvSpPr>
          <p:nvPr>
            <p:ph idx="1"/>
          </p:nvPr>
        </p:nvSpPr>
        <p:spPr/>
        <p:txBody>
          <a:bodyPr/>
          <a:lstStyle/>
          <a:p>
            <a:pPr marL="0" indent="0">
              <a:buNone/>
            </a:pPr>
            <a:r>
              <a:rPr lang="en-US" b="1" dirty="0" smtClean="0"/>
              <a:t>Story Systems</a:t>
            </a:r>
          </a:p>
          <a:p>
            <a:pPr lvl="1"/>
            <a:r>
              <a:rPr lang="en-US" dirty="0" smtClean="0"/>
              <a:t>Conflict</a:t>
            </a:r>
          </a:p>
          <a:p>
            <a:pPr lvl="1"/>
            <a:r>
              <a:rPr lang="en-US" dirty="0" smtClean="0"/>
              <a:t>Time</a:t>
            </a:r>
          </a:p>
          <a:p>
            <a:pPr lvl="1"/>
            <a:r>
              <a:rPr lang="en-US" dirty="0" smtClean="0"/>
              <a:t>Social Structures</a:t>
            </a:r>
          </a:p>
          <a:p>
            <a:pPr marL="457200" lvl="1" indent="0">
              <a:buNone/>
            </a:pPr>
            <a:endParaRPr lang="en-US" dirty="0" smtClean="0"/>
          </a:p>
          <a:p>
            <a:pPr marL="0" indent="0">
              <a:buNone/>
            </a:pPr>
            <a:endParaRPr lang="en-US" sz="2000" dirty="0" smtClean="0"/>
          </a:p>
          <a:p>
            <a:pPr marL="0" indent="0">
              <a:buNone/>
            </a:pPr>
            <a:endParaRPr lang="en-US" b="1" dirty="0" smtClean="0"/>
          </a:p>
        </p:txBody>
      </p:sp>
      <p:pic>
        <p:nvPicPr>
          <p:cNvPr id="1026" name="Picture 2" descr="http://www.ncsasports.org/blog/wp-content/uploads/2014/08/pizap.com138297847385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402" y="1200151"/>
            <a:ext cx="4368798" cy="3276599"/>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8942" r="8136"/>
          <a:stretch/>
        </p:blipFill>
        <p:spPr>
          <a:xfrm>
            <a:off x="7010400" y="3409950"/>
            <a:ext cx="1371601" cy="1011936"/>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9366" r="3708"/>
          <a:stretch/>
        </p:blipFill>
        <p:spPr>
          <a:xfrm>
            <a:off x="5593492" y="2338044"/>
            <a:ext cx="1367481" cy="1000811"/>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0694" r="11628"/>
          <a:stretch/>
        </p:blipFill>
        <p:spPr>
          <a:xfrm>
            <a:off x="7010400" y="1280204"/>
            <a:ext cx="1371600" cy="993233"/>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3681" r="5497"/>
          <a:stretch/>
        </p:blipFill>
        <p:spPr>
          <a:xfrm>
            <a:off x="5589374" y="3397493"/>
            <a:ext cx="1371941" cy="1006424"/>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17696" r="25098"/>
          <a:stretch/>
        </p:blipFill>
        <p:spPr>
          <a:xfrm>
            <a:off x="4135395" y="1272476"/>
            <a:ext cx="1392194" cy="1013174"/>
          </a:xfrm>
          <a:prstGeom prst="rect">
            <a:avLst/>
          </a:prstGeom>
        </p:spPr>
      </p:pic>
    </p:spTree>
    <p:extLst>
      <p:ext uri="{BB962C8B-B14F-4D97-AF65-F5344CB8AC3E}">
        <p14:creationId xmlns:p14="http://schemas.microsoft.com/office/powerpoint/2010/main" val="2086104951"/>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SPORT SEASONS</a:t>
            </a:r>
            <a:endParaRPr lang="en-US" dirty="0"/>
          </a:p>
        </p:txBody>
      </p:sp>
      <p:sp>
        <p:nvSpPr>
          <p:cNvPr id="3" name="Content Placeholder 2"/>
          <p:cNvSpPr>
            <a:spLocks noGrp="1"/>
          </p:cNvSpPr>
          <p:nvPr>
            <p:ph idx="1"/>
          </p:nvPr>
        </p:nvSpPr>
        <p:spPr>
          <a:xfrm>
            <a:off x="304800" y="1047750"/>
            <a:ext cx="4038600" cy="3505200"/>
          </a:xfrm>
        </p:spPr>
        <p:txBody>
          <a:bodyPr>
            <a:normAutofit lnSpcReduction="10000"/>
          </a:bodyPr>
          <a:lstStyle/>
          <a:p>
            <a:pPr marL="0" indent="0">
              <a:buNone/>
            </a:pPr>
            <a:r>
              <a:rPr lang="en-US" dirty="0" smtClean="0"/>
              <a:t>The Sports Season as Interactive Narrative</a:t>
            </a:r>
          </a:p>
          <a:p>
            <a:pPr lvl="1"/>
            <a:r>
              <a:rPr lang="en-US" sz="2200" dirty="0" smtClean="0"/>
              <a:t>Time always moves forward</a:t>
            </a:r>
          </a:p>
          <a:p>
            <a:pPr lvl="1"/>
            <a:r>
              <a:rPr lang="en-US" sz="2200" dirty="0" smtClean="0"/>
              <a:t>Failure creates drama</a:t>
            </a:r>
          </a:p>
          <a:p>
            <a:pPr lvl="1"/>
            <a:r>
              <a:rPr lang="en-US" sz="2200" dirty="0" smtClean="0"/>
              <a:t>Escalation to a dramatic climax</a:t>
            </a:r>
          </a:p>
          <a:p>
            <a:pPr lvl="1"/>
            <a:r>
              <a:rPr lang="en-US" sz="2200" dirty="0" smtClean="0"/>
              <a:t>Neither linear or branching narrative</a:t>
            </a:r>
            <a:endParaRPr lang="en-US" sz="2200" dirty="0"/>
          </a:p>
        </p:txBody>
      </p:sp>
      <p:pic>
        <p:nvPicPr>
          <p:cNvPr id="2050" name="Picture 2" descr="http://windows10free.org/wp-content/uploads/2014/05/wall-chart-for-world-cup-2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581150"/>
            <a:ext cx="4119946" cy="274320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937736"/>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SPORT SYSTEMS</a:t>
            </a:r>
            <a:endParaRPr lang="en-US" dirty="0"/>
          </a:p>
        </p:txBody>
      </p:sp>
      <p:sp>
        <p:nvSpPr>
          <p:cNvPr id="3" name="Content Placeholder 2"/>
          <p:cNvSpPr>
            <a:spLocks noGrp="1"/>
          </p:cNvSpPr>
          <p:nvPr>
            <p:ph idx="1"/>
          </p:nvPr>
        </p:nvSpPr>
        <p:spPr>
          <a:xfrm>
            <a:off x="304800" y="1047750"/>
            <a:ext cx="5105400" cy="3505200"/>
          </a:xfrm>
        </p:spPr>
        <p:txBody>
          <a:bodyPr>
            <a:normAutofit lnSpcReduction="10000"/>
          </a:bodyPr>
          <a:lstStyle/>
          <a:p>
            <a:pPr marL="0" indent="0">
              <a:buNone/>
            </a:pPr>
            <a:r>
              <a:rPr lang="en-US" dirty="0" smtClean="0"/>
              <a:t>Sports Systems dynamically generate Personal Narratives</a:t>
            </a:r>
          </a:p>
          <a:p>
            <a:pPr lvl="1"/>
            <a:r>
              <a:rPr lang="en-US" sz="2200" dirty="0" smtClean="0"/>
              <a:t>Champions</a:t>
            </a:r>
          </a:p>
          <a:p>
            <a:pPr lvl="1"/>
            <a:r>
              <a:rPr lang="en-US" sz="2200" dirty="0" smtClean="0"/>
              <a:t>Heroes &amp; Villains</a:t>
            </a:r>
          </a:p>
          <a:p>
            <a:pPr lvl="1"/>
            <a:r>
              <a:rPr lang="en-US" sz="2200" dirty="0" smtClean="0"/>
              <a:t>Underdogs</a:t>
            </a:r>
          </a:p>
          <a:p>
            <a:pPr lvl="1"/>
            <a:r>
              <a:rPr lang="en-US" sz="2200" dirty="0" smtClean="0"/>
              <a:t>Grudges &amp; Revenge </a:t>
            </a:r>
          </a:p>
          <a:p>
            <a:pPr lvl="1"/>
            <a:r>
              <a:rPr lang="en-US" sz="2200" dirty="0" smtClean="0"/>
              <a:t>Rematches</a:t>
            </a:r>
          </a:p>
          <a:p>
            <a:pPr marL="57150" indent="0">
              <a:buNone/>
            </a:pPr>
            <a:r>
              <a:rPr lang="en-US" sz="2600" dirty="0" smtClean="0"/>
              <a:t>Within a structure of Epic Conflict</a:t>
            </a:r>
          </a:p>
          <a:p>
            <a:pPr marL="457200" lvl="1" indent="0">
              <a:buNone/>
            </a:pPr>
            <a:endParaRPr lang="en-US" sz="2200" dirty="0" smtClean="0"/>
          </a:p>
        </p:txBody>
      </p:sp>
      <p:pic>
        <p:nvPicPr>
          <p:cNvPr id="4" name="Picture 3"/>
          <p:cNvPicPr>
            <a:picLocks noChangeAspect="1"/>
          </p:cNvPicPr>
          <p:nvPr/>
        </p:nvPicPr>
        <p:blipFill>
          <a:blip r:embed="rId3"/>
          <a:stretch>
            <a:fillRect/>
          </a:stretch>
        </p:blipFill>
        <p:spPr>
          <a:xfrm>
            <a:off x="5486400" y="1063228"/>
            <a:ext cx="2480707" cy="3276600"/>
          </a:xfrm>
          <a:prstGeom prst="rect">
            <a:avLst/>
          </a:prstGeom>
          <a:ln w="19050">
            <a:solidFill>
              <a:srgbClr val="C00000"/>
            </a:solidFill>
          </a:ln>
        </p:spPr>
      </p:pic>
    </p:spTree>
    <p:extLst>
      <p:ext uri="{BB962C8B-B14F-4D97-AF65-F5344CB8AC3E}">
        <p14:creationId xmlns:p14="http://schemas.microsoft.com/office/powerpoint/2010/main" val="447322278"/>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STORIES FROM DATA</a:t>
            </a:r>
            <a:endParaRPr lang="en-US" dirty="0"/>
          </a:p>
        </p:txBody>
      </p:sp>
      <p:sp>
        <p:nvSpPr>
          <p:cNvPr id="3" name="Content Placeholder 2"/>
          <p:cNvSpPr>
            <a:spLocks noGrp="1"/>
          </p:cNvSpPr>
          <p:nvPr>
            <p:ph idx="1"/>
          </p:nvPr>
        </p:nvSpPr>
        <p:spPr>
          <a:xfrm>
            <a:off x="457200" y="1200151"/>
            <a:ext cx="3657600" cy="3394472"/>
          </a:xfrm>
        </p:spPr>
        <p:txBody>
          <a:bodyPr/>
          <a:lstStyle/>
          <a:p>
            <a:pPr marL="0" indent="0">
              <a:buNone/>
            </a:pPr>
            <a:r>
              <a:rPr lang="en-US" sz="2800" dirty="0" smtClean="0"/>
              <a:t>Sports Systems even generate narratives from Statistical Analysis</a:t>
            </a:r>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3"/>
          <a:stretch>
            <a:fillRect/>
          </a:stretch>
        </p:blipFill>
        <p:spPr>
          <a:xfrm>
            <a:off x="4114800" y="1215628"/>
            <a:ext cx="4358412" cy="3413522"/>
          </a:xfrm>
          <a:prstGeom prst="rect">
            <a:avLst/>
          </a:prstGeom>
          <a:ln w="19050">
            <a:solidFill>
              <a:srgbClr val="C00000"/>
            </a:solidFill>
          </a:ln>
        </p:spPr>
      </p:pic>
    </p:spTree>
    <p:extLst>
      <p:ext uri="{BB962C8B-B14F-4D97-AF65-F5344CB8AC3E}">
        <p14:creationId xmlns:p14="http://schemas.microsoft.com/office/powerpoint/2010/main" val="27399655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61935"/>
          </a:xfrm>
          <a:prstGeom prst="rect">
            <a:avLst/>
          </a:prstGeom>
        </p:spPr>
      </p:pic>
    </p:spTree>
    <p:extLst>
      <p:ext uri="{BB962C8B-B14F-4D97-AF65-F5344CB8AC3E}">
        <p14:creationId xmlns:p14="http://schemas.microsoft.com/office/powerpoint/2010/main" val="1750070978"/>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 STORIES</a:t>
            </a:r>
            <a:endParaRPr lang="en-US" dirty="0"/>
          </a:p>
        </p:txBody>
      </p:sp>
      <p:sp>
        <p:nvSpPr>
          <p:cNvPr id="3" name="Content Placeholder 2"/>
          <p:cNvSpPr>
            <a:spLocks noGrp="1"/>
          </p:cNvSpPr>
          <p:nvPr>
            <p:ph idx="1"/>
          </p:nvPr>
        </p:nvSpPr>
        <p:spPr>
          <a:xfrm>
            <a:off x="457200" y="1200151"/>
            <a:ext cx="3733800" cy="3394472"/>
          </a:xfrm>
        </p:spPr>
        <p:txBody>
          <a:bodyPr>
            <a:normAutofit/>
          </a:bodyPr>
          <a:lstStyle/>
          <a:p>
            <a:pPr marL="0" indent="0">
              <a:buNone/>
            </a:pPr>
            <a:r>
              <a:rPr lang="en-US" sz="2600" i="1" dirty="0" smtClean="0"/>
              <a:t>War Shares many of the same dramatic structures</a:t>
            </a:r>
          </a:p>
          <a:p>
            <a:pPr>
              <a:buFontTx/>
              <a:buChar char="-"/>
            </a:pPr>
            <a:r>
              <a:rPr lang="en-US" sz="2000" dirty="0" smtClean="0"/>
              <a:t>Conflict</a:t>
            </a:r>
          </a:p>
          <a:p>
            <a:pPr>
              <a:buFontTx/>
              <a:buChar char="-"/>
            </a:pPr>
            <a:r>
              <a:rPr lang="en-US" sz="2000" dirty="0" smtClean="0"/>
              <a:t>Escalation</a:t>
            </a:r>
          </a:p>
          <a:p>
            <a:pPr>
              <a:buFontTx/>
              <a:buChar char="-"/>
            </a:pPr>
            <a:r>
              <a:rPr lang="en-US" sz="2000" dirty="0" smtClean="0"/>
              <a:t>Personal within Epic</a:t>
            </a:r>
          </a:p>
          <a:p>
            <a:pPr>
              <a:buFontTx/>
              <a:buChar char="-"/>
            </a:pPr>
            <a:r>
              <a:rPr lang="en-US" sz="2000" dirty="0" smtClean="0"/>
              <a:t>Social Structures</a:t>
            </a:r>
            <a:endParaRPr lang="en-US" sz="2000" dirty="0"/>
          </a:p>
        </p:txBody>
      </p:sp>
      <p:pic>
        <p:nvPicPr>
          <p:cNvPr id="5122" name="Picture 2" descr="https://s-media-cache-ak0.pinimg.com/736x/a3/48/64/a348649fdf4f0a73f13a1ff26e915b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868686"/>
            <a:ext cx="3657600" cy="2057401"/>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4423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 STORIES</a:t>
            </a:r>
            <a:endParaRPr lang="en-US" dirty="0"/>
          </a:p>
        </p:txBody>
      </p:sp>
      <p:sp>
        <p:nvSpPr>
          <p:cNvPr id="3" name="Content Placeholder 2"/>
          <p:cNvSpPr>
            <a:spLocks noGrp="1"/>
          </p:cNvSpPr>
          <p:nvPr>
            <p:ph idx="1"/>
          </p:nvPr>
        </p:nvSpPr>
        <p:spPr>
          <a:xfrm>
            <a:off x="457200" y="1200151"/>
            <a:ext cx="3962400" cy="3394472"/>
          </a:xfrm>
        </p:spPr>
        <p:txBody>
          <a:bodyPr/>
          <a:lstStyle/>
          <a:p>
            <a:pPr marL="0" indent="0">
              <a:buNone/>
            </a:pPr>
            <a:r>
              <a:rPr lang="en-US" dirty="0" smtClean="0"/>
              <a:t>Death &amp; Drama</a:t>
            </a:r>
          </a:p>
          <a:p>
            <a:pPr>
              <a:buFontTx/>
              <a:buChar char="-"/>
            </a:pPr>
            <a:r>
              <a:rPr lang="en-US" sz="2400" dirty="0" smtClean="0"/>
              <a:t>Inheritance – Traits in Rome: Total War</a:t>
            </a:r>
          </a:p>
          <a:p>
            <a:pPr>
              <a:buFontTx/>
              <a:buChar char="-"/>
            </a:pPr>
            <a:endParaRPr lang="en-US" dirty="0"/>
          </a:p>
        </p:txBody>
      </p:sp>
      <p:pic>
        <p:nvPicPr>
          <p:cNvPr id="6146" name="Picture 2" descr="http://media.moddb.com/images/mods/1/11/10863/rtw-20080419-09001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1276350"/>
            <a:ext cx="4038600" cy="302895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760263"/>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 STORIES</a:t>
            </a:r>
            <a:endParaRPr lang="en-US" dirty="0"/>
          </a:p>
        </p:txBody>
      </p:sp>
      <p:sp>
        <p:nvSpPr>
          <p:cNvPr id="3" name="Content Placeholder 2"/>
          <p:cNvSpPr>
            <a:spLocks noGrp="1"/>
          </p:cNvSpPr>
          <p:nvPr>
            <p:ph idx="1"/>
          </p:nvPr>
        </p:nvSpPr>
        <p:spPr>
          <a:xfrm>
            <a:off x="457200" y="1200151"/>
            <a:ext cx="5181600" cy="3394472"/>
          </a:xfrm>
        </p:spPr>
        <p:txBody>
          <a:bodyPr/>
          <a:lstStyle/>
          <a:p>
            <a:pPr marL="0" indent="0">
              <a:buNone/>
            </a:pPr>
            <a:r>
              <a:rPr lang="en-US" b="1" dirty="0" smtClean="0"/>
              <a:t>Civil Wars </a:t>
            </a:r>
            <a:r>
              <a:rPr lang="en-US" dirty="0" smtClean="0"/>
              <a:t>in </a:t>
            </a:r>
            <a:r>
              <a:rPr lang="en-US" b="1" dirty="0" smtClean="0"/>
              <a:t>Rome: Total War</a:t>
            </a:r>
          </a:p>
          <a:p>
            <a:pPr marL="0" indent="0">
              <a:buNone/>
            </a:pPr>
            <a:r>
              <a:rPr lang="en-US" sz="2400" dirty="0" smtClean="0"/>
              <a:t>- Balancing as a Story Mechanic</a:t>
            </a:r>
            <a:endParaRPr lang="en-US" sz="2400" dirty="0"/>
          </a:p>
        </p:txBody>
      </p:sp>
      <p:pic>
        <p:nvPicPr>
          <p:cNvPr id="7170" name="Picture 2" descr="http://ecx.images-amazon.com/images/I/91vyTb6gewL._SL1500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13" t="-1" r="1358" b="2200"/>
          <a:stretch/>
        </p:blipFill>
        <p:spPr bwMode="auto">
          <a:xfrm>
            <a:off x="5867400" y="1200151"/>
            <a:ext cx="2438401" cy="3386634"/>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077188"/>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NEMESIS SYSTEM</a:t>
            </a:r>
            <a:endParaRPr lang="en-US" dirty="0"/>
          </a:p>
        </p:txBody>
      </p:sp>
      <p:sp>
        <p:nvSpPr>
          <p:cNvPr id="3" name="Content Placeholder 2"/>
          <p:cNvSpPr>
            <a:spLocks noGrp="1"/>
          </p:cNvSpPr>
          <p:nvPr>
            <p:ph idx="1"/>
          </p:nvPr>
        </p:nvSpPr>
        <p:spPr>
          <a:xfrm>
            <a:off x="457200" y="1200151"/>
            <a:ext cx="4343400" cy="3394472"/>
          </a:xfrm>
        </p:spPr>
        <p:txBody>
          <a:bodyPr>
            <a:normAutofit/>
          </a:bodyPr>
          <a:lstStyle/>
          <a:p>
            <a:pPr marL="0" indent="0">
              <a:buNone/>
            </a:pPr>
            <a:r>
              <a:rPr lang="en-US" dirty="0" smtClean="0"/>
              <a:t>This time it’s Personal</a:t>
            </a:r>
          </a:p>
          <a:p>
            <a:pPr>
              <a:buFontTx/>
              <a:buChar char="-"/>
            </a:pPr>
            <a:r>
              <a:rPr lang="en-US" sz="2000" dirty="0" smtClean="0"/>
              <a:t>Conflict</a:t>
            </a:r>
            <a:endParaRPr lang="en-US" sz="2000" dirty="0"/>
          </a:p>
          <a:p>
            <a:pPr>
              <a:buFontTx/>
              <a:buChar char="-"/>
            </a:pPr>
            <a:r>
              <a:rPr lang="en-US" sz="2000" dirty="0" smtClean="0"/>
              <a:t>Time moves forward</a:t>
            </a:r>
          </a:p>
          <a:p>
            <a:pPr>
              <a:buFontTx/>
              <a:buChar char="-"/>
            </a:pPr>
            <a:r>
              <a:rPr lang="en-US" sz="2000" dirty="0" smtClean="0"/>
              <a:t>Embracing failure as drama</a:t>
            </a:r>
          </a:p>
          <a:p>
            <a:pPr>
              <a:buFontTx/>
              <a:buChar char="-"/>
            </a:pPr>
            <a:r>
              <a:rPr lang="en-US" sz="2000" dirty="0" smtClean="0"/>
              <a:t>Social Structures</a:t>
            </a:r>
            <a:endParaRPr lang="en-US" sz="2000" dirty="0"/>
          </a:p>
        </p:txBody>
      </p:sp>
      <p:pic>
        <p:nvPicPr>
          <p:cNvPr id="8194" name="Picture 2" descr="http://cdn2.pu.nl/media/games/middle_earth_shadow_of_mordor/shadow_of_mordor_black_captain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2403" y="1914526"/>
            <a:ext cx="3494616" cy="1965722"/>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663504"/>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NEMESIS SYSTEM</a:t>
            </a:r>
            <a:endParaRPr lang="en-US" dirty="0"/>
          </a:p>
        </p:txBody>
      </p:sp>
      <p:sp>
        <p:nvSpPr>
          <p:cNvPr id="3" name="Content Placeholder 2"/>
          <p:cNvSpPr>
            <a:spLocks noGrp="1"/>
          </p:cNvSpPr>
          <p:nvPr>
            <p:ph idx="1"/>
          </p:nvPr>
        </p:nvSpPr>
        <p:spPr>
          <a:xfrm>
            <a:off x="304800" y="1200151"/>
            <a:ext cx="3547534" cy="3394472"/>
          </a:xfrm>
        </p:spPr>
        <p:txBody>
          <a:bodyPr/>
          <a:lstStyle/>
          <a:p>
            <a:pPr marL="0" indent="0">
              <a:buNone/>
            </a:pPr>
            <a:r>
              <a:rPr lang="en-US" sz="2000" dirty="0" smtClean="0"/>
              <a:t>Social Systems &amp; Hierarchies as Story Mechanics</a:t>
            </a:r>
          </a:p>
          <a:p>
            <a:pPr marL="0" indent="0">
              <a:buNone/>
            </a:pPr>
            <a:endParaRPr lang="en-US" dirty="0"/>
          </a:p>
        </p:txBody>
      </p:sp>
      <p:pic>
        <p:nvPicPr>
          <p:cNvPr id="5" name="Picture 2" descr="http://audiobookprisonstories.files.wordpress.com/2013/08/prisonerpic.jpg"/>
          <p:cNvPicPr>
            <a:picLocks noChangeAspect="1" noChangeArrowheads="1"/>
          </p:cNvPicPr>
          <p:nvPr/>
        </p:nvPicPr>
        <p:blipFill>
          <a:blip r:embed="rId3" cstate="print"/>
          <a:srcRect/>
          <a:stretch>
            <a:fillRect/>
          </a:stretch>
        </p:blipFill>
        <p:spPr bwMode="auto">
          <a:xfrm>
            <a:off x="381000" y="2266950"/>
            <a:ext cx="1567543" cy="914400"/>
          </a:xfrm>
          <a:prstGeom prst="rect">
            <a:avLst/>
          </a:prstGeom>
          <a:noFill/>
          <a:ln w="12700">
            <a:solidFill>
              <a:srgbClr val="C00000"/>
            </a:solidFill>
          </a:ln>
        </p:spPr>
      </p:pic>
      <p:pic>
        <p:nvPicPr>
          <p:cNvPr id="9218" name="Picture 2" descr="http://cdn2-www.comingsoon.net/assets/uploads/2014/10/file_124588_0_Pride-and-Prejudice-and-Zombies_990x5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2365" y="2266950"/>
            <a:ext cx="1625235" cy="914400"/>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4" name="Picture 2" descr="http://web-vassets.ea.com/Assets/Resources/Others/FIFA13_iOS_FUT_screen.jpg"/>
          <p:cNvPicPr>
            <a:picLocks noChangeAspect="1" noChangeArrowheads="1"/>
          </p:cNvPicPr>
          <p:nvPr/>
        </p:nvPicPr>
        <p:blipFill>
          <a:blip r:embed="rId5" cstate="print"/>
          <a:srcRect/>
          <a:stretch>
            <a:fillRect/>
          </a:stretch>
        </p:blipFill>
        <p:spPr bwMode="auto">
          <a:xfrm>
            <a:off x="1219200" y="3299223"/>
            <a:ext cx="1574629" cy="1066800"/>
          </a:xfrm>
          <a:prstGeom prst="rect">
            <a:avLst/>
          </a:prstGeom>
          <a:noFill/>
          <a:ln w="12700">
            <a:solidFill>
              <a:srgbClr val="C00000"/>
            </a:solidFill>
          </a:ln>
        </p:spPr>
      </p:pic>
      <p:pic>
        <p:nvPicPr>
          <p:cNvPr id="9220" name="Picture 4" descr="http://icdn8.digitaltrends.com/image/shadow-of-mordor-screenshot-7-1920x1080.png?ver=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2333" y="1657350"/>
            <a:ext cx="4605867" cy="259080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72447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NEMESIS SYSTEM</a:t>
            </a:r>
            <a:endParaRPr lang="en-US" dirty="0"/>
          </a:p>
        </p:txBody>
      </p:sp>
      <p:sp>
        <p:nvSpPr>
          <p:cNvPr id="3" name="Content Placeholder 2"/>
          <p:cNvSpPr>
            <a:spLocks noGrp="1"/>
          </p:cNvSpPr>
          <p:nvPr>
            <p:ph idx="1"/>
          </p:nvPr>
        </p:nvSpPr>
        <p:spPr>
          <a:xfrm>
            <a:off x="457200" y="1200151"/>
            <a:ext cx="3657600" cy="3394472"/>
          </a:xfrm>
        </p:spPr>
        <p:txBody>
          <a:bodyPr>
            <a:normAutofit/>
          </a:bodyPr>
          <a:lstStyle/>
          <a:p>
            <a:pPr marL="0" indent="0">
              <a:buNone/>
            </a:pPr>
            <a:r>
              <a:rPr lang="en-US" sz="2600" dirty="0" smtClean="0"/>
              <a:t>Death &amp; Memory </a:t>
            </a:r>
          </a:p>
          <a:p>
            <a:pPr>
              <a:buFontTx/>
              <a:buChar char="-"/>
            </a:pPr>
            <a:r>
              <a:rPr lang="en-US" sz="1800" dirty="0" smtClean="0"/>
              <a:t>The world exists without the player</a:t>
            </a:r>
          </a:p>
          <a:p>
            <a:pPr>
              <a:buFontTx/>
              <a:buChar char="-"/>
            </a:pPr>
            <a:r>
              <a:rPr lang="en-US" sz="1800" dirty="0" smtClean="0"/>
              <a:t>The Player is at the center of the world</a:t>
            </a:r>
          </a:p>
          <a:p>
            <a:pPr>
              <a:buFontTx/>
              <a:buChar char="-"/>
            </a:pPr>
            <a:endParaRPr lang="en-US" sz="1800" dirty="0"/>
          </a:p>
        </p:txBody>
      </p:sp>
      <p:pic>
        <p:nvPicPr>
          <p:cNvPr id="4" name="Picture 2" descr="\\monoshare\Projects\Firebird\Art\ArtDirection\strategyguide\screenshots\flat\FlameOfAnor.JPG"/>
          <p:cNvPicPr>
            <a:picLocks noChangeAspect="1" noChangeArrowheads="1"/>
          </p:cNvPicPr>
          <p:nvPr/>
        </p:nvPicPr>
        <p:blipFill>
          <a:blip r:embed="rId3" cstate="print"/>
          <a:srcRect/>
          <a:stretch>
            <a:fillRect/>
          </a:stretch>
        </p:blipFill>
        <p:spPr bwMode="auto">
          <a:xfrm>
            <a:off x="4343400" y="1885950"/>
            <a:ext cx="3880556" cy="2182813"/>
          </a:xfrm>
          <a:prstGeom prst="rect">
            <a:avLst/>
          </a:prstGeom>
          <a:noFill/>
          <a:ln w="19050">
            <a:solidFill>
              <a:srgbClr val="C00000"/>
            </a:solidFill>
          </a:ln>
        </p:spPr>
      </p:pic>
    </p:spTree>
    <p:extLst>
      <p:ext uri="{BB962C8B-B14F-4D97-AF65-F5344CB8AC3E}">
        <p14:creationId xmlns:p14="http://schemas.microsoft.com/office/powerpoint/2010/main" val="3575353168"/>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UNLIMITED STORIES</a:t>
            </a:r>
            <a:endParaRPr lang="en-US" dirty="0"/>
          </a:p>
        </p:txBody>
      </p:sp>
      <p:sp>
        <p:nvSpPr>
          <p:cNvPr id="3" name="Content Placeholder 2"/>
          <p:cNvSpPr>
            <a:spLocks noGrp="1"/>
          </p:cNvSpPr>
          <p:nvPr>
            <p:ph idx="1"/>
          </p:nvPr>
        </p:nvSpPr>
        <p:spPr>
          <a:xfrm>
            <a:off x="457200" y="1200151"/>
            <a:ext cx="3652838" cy="3394472"/>
          </a:xfrm>
        </p:spPr>
        <p:txBody>
          <a:bodyPr>
            <a:normAutofit/>
          </a:bodyPr>
          <a:lstStyle/>
          <a:p>
            <a:pPr marL="0" indent="0">
              <a:buNone/>
            </a:pPr>
            <a:r>
              <a:rPr lang="en-US" sz="2800" dirty="0" smtClean="0"/>
              <a:t>Social &amp; Multiplayer</a:t>
            </a:r>
          </a:p>
          <a:p>
            <a:pPr marL="0" indent="0">
              <a:buNone/>
            </a:pPr>
            <a:r>
              <a:rPr lang="en-US" sz="2000" dirty="0" smtClean="0"/>
              <a:t>- Narrative synergy between game and meta-game </a:t>
            </a:r>
            <a:endParaRPr lang="en-US" sz="2000" dirty="0"/>
          </a:p>
        </p:txBody>
      </p:sp>
      <p:pic>
        <p:nvPicPr>
          <p:cNvPr id="11266" name="Picture 2" descr="http://dayzsurvivorstories.com/content/wp-content/uploads/2014/02/DayZSurvivorStories_Liquidskylabs_NoMoreMrNiceGuy-1038x5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9266" y="1352550"/>
            <a:ext cx="4778263" cy="2651522"/>
          </a:xfrm>
          <a:prstGeom prst="rect">
            <a:avLst/>
          </a:prstGeom>
          <a:noFill/>
          <a:ln w="15875">
            <a:solidFill>
              <a:srgbClr val="C00000"/>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335" y="2495550"/>
            <a:ext cx="3454722" cy="1943282"/>
          </a:xfrm>
          <a:prstGeom prst="rect">
            <a:avLst/>
          </a:prstGeom>
          <a:ln w="12700">
            <a:solidFill>
              <a:srgbClr val="C00000"/>
            </a:solidFill>
          </a:ln>
        </p:spPr>
      </p:pic>
    </p:spTree>
    <p:extLst>
      <p:ext uri="{BB962C8B-B14F-4D97-AF65-F5344CB8AC3E}">
        <p14:creationId xmlns:p14="http://schemas.microsoft.com/office/powerpoint/2010/main" val="3529071772"/>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200" y="1200151"/>
            <a:ext cx="4648200" cy="3394472"/>
          </a:xfrm>
        </p:spPr>
        <p:txBody>
          <a:bodyPr>
            <a:normAutofit/>
          </a:bodyPr>
          <a:lstStyle/>
          <a:p>
            <a:pPr marL="0" indent="0">
              <a:buNone/>
            </a:pPr>
            <a:r>
              <a:rPr lang="en-US" sz="2000" dirty="0" smtClean="0"/>
              <a:t>Highly recommended for thinking about Stories as Systems</a:t>
            </a:r>
          </a:p>
          <a:p>
            <a:pPr>
              <a:buFontTx/>
              <a:buChar char="-"/>
            </a:pPr>
            <a:r>
              <a:rPr lang="en-US" sz="2000" b="1" dirty="0" smtClean="0"/>
              <a:t>Playing at the World </a:t>
            </a:r>
            <a:r>
              <a:rPr lang="en-US" sz="2000" dirty="0" smtClean="0"/>
              <a:t>– The History of D&amp;D</a:t>
            </a:r>
          </a:p>
          <a:p>
            <a:pPr>
              <a:buFontTx/>
              <a:buChar char="-"/>
            </a:pPr>
            <a:r>
              <a:rPr lang="en-US" sz="2000" b="1" dirty="0" smtClean="0"/>
              <a:t>Play Unsafe </a:t>
            </a:r>
            <a:r>
              <a:rPr lang="en-US" sz="2000" dirty="0" smtClean="0"/>
              <a:t>– Improve Techniques in Role Playing</a:t>
            </a:r>
          </a:p>
          <a:p>
            <a:pPr>
              <a:buFontTx/>
              <a:buChar char="-"/>
            </a:pPr>
            <a:r>
              <a:rPr lang="en-US" sz="2000" b="1" dirty="0" smtClean="0"/>
              <a:t>Glued to Games </a:t>
            </a:r>
            <a:r>
              <a:rPr lang="en-US" sz="2000" dirty="0" smtClean="0"/>
              <a:t>– Player Engagement through Needs Satisfaction</a:t>
            </a:r>
            <a:endParaRPr lang="en-US" sz="2000" dirty="0"/>
          </a:p>
        </p:txBody>
      </p:sp>
      <p:pic>
        <p:nvPicPr>
          <p:cNvPr id="4" name="Picture 8" descr="http://www.rpgbooster.com/wp-content/uploads/2013/02/Play_Unsafe_Guide2.jpg"/>
          <p:cNvPicPr>
            <a:picLocks noChangeAspect="1" noChangeArrowheads="1"/>
          </p:cNvPicPr>
          <p:nvPr/>
        </p:nvPicPr>
        <p:blipFill>
          <a:blip r:embed="rId2" cstate="print"/>
          <a:srcRect b="6250"/>
          <a:stretch>
            <a:fillRect/>
          </a:stretch>
        </p:blipFill>
        <p:spPr bwMode="auto">
          <a:xfrm>
            <a:off x="7231631" y="1047750"/>
            <a:ext cx="1378969" cy="1828800"/>
          </a:xfrm>
          <a:prstGeom prst="rect">
            <a:avLst/>
          </a:prstGeom>
          <a:noFill/>
          <a:ln w="12700">
            <a:solidFill>
              <a:srgbClr val="C00000"/>
            </a:solidFill>
          </a:ln>
        </p:spPr>
      </p:pic>
      <p:pic>
        <p:nvPicPr>
          <p:cNvPr id="5" name="Picture 4"/>
          <p:cNvPicPr>
            <a:picLocks noChangeAspect="1"/>
          </p:cNvPicPr>
          <p:nvPr/>
        </p:nvPicPr>
        <p:blipFill>
          <a:blip r:embed="rId3"/>
          <a:stretch>
            <a:fillRect/>
          </a:stretch>
        </p:blipFill>
        <p:spPr>
          <a:xfrm>
            <a:off x="6194097" y="3105150"/>
            <a:ext cx="1530792" cy="1828800"/>
          </a:xfrm>
          <a:prstGeom prst="rect">
            <a:avLst/>
          </a:prstGeom>
          <a:ln w="12700">
            <a:solidFill>
              <a:srgbClr val="C00000"/>
            </a:solidFill>
          </a:ln>
        </p:spPr>
      </p:pic>
      <p:pic>
        <p:nvPicPr>
          <p:cNvPr id="10242" name="Picture 2" descr="http://www.freelanceknight.com/wp-content/uploads/2015/09/Playing-At-The-World-Cov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1958" y="1047750"/>
            <a:ext cx="1280160" cy="1828800"/>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766116"/>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posterRGB_small.jpg"/>
          <p:cNvPicPr>
            <a:picLocks noChangeAspect="1"/>
          </p:cNvPicPr>
          <p:nvPr/>
        </p:nvPicPr>
        <p:blipFill>
          <a:blip r:embed="rId3" cstate="print"/>
          <a:stretch>
            <a:fillRect/>
          </a:stretch>
        </p:blipFill>
        <p:spPr>
          <a:xfrm>
            <a:off x="304800" y="133350"/>
            <a:ext cx="3048000" cy="4515557"/>
          </a:xfrm>
          <a:prstGeom prst="rect">
            <a:avLst/>
          </a:prstGeom>
        </p:spPr>
      </p:pic>
      <p:sp>
        <p:nvSpPr>
          <p:cNvPr id="5" name="TextBox 4"/>
          <p:cNvSpPr txBox="1"/>
          <p:nvPr/>
        </p:nvSpPr>
        <p:spPr>
          <a:xfrm>
            <a:off x="4343400" y="2647950"/>
            <a:ext cx="4114800" cy="1200329"/>
          </a:xfrm>
          <a:prstGeom prst="rect">
            <a:avLst/>
          </a:prstGeom>
          <a:noFill/>
        </p:spPr>
        <p:txBody>
          <a:bodyPr wrap="square" rtlCol="0">
            <a:spAutoFit/>
          </a:bodyPr>
          <a:lstStyle/>
          <a:p>
            <a:pPr algn="ctr" fontAlgn="auto">
              <a:spcBef>
                <a:spcPts val="0"/>
              </a:spcBef>
              <a:spcAft>
                <a:spcPts val="0"/>
              </a:spcAft>
            </a:pPr>
            <a:r>
              <a:rPr kumimoji="0" lang="en-US" dirty="0" smtClean="0">
                <a:solidFill>
                  <a:prstClr val="white"/>
                </a:solidFill>
                <a:latin typeface="Calibri"/>
                <a:ea typeface="+mn-ea"/>
                <a:cs typeface="+mn-cs"/>
              </a:rPr>
              <a:t>Michael de Plater</a:t>
            </a:r>
          </a:p>
          <a:p>
            <a:pPr algn="ctr" fontAlgn="auto">
              <a:spcBef>
                <a:spcPts val="0"/>
              </a:spcBef>
              <a:spcAft>
                <a:spcPts val="0"/>
              </a:spcAft>
            </a:pPr>
            <a:r>
              <a:rPr kumimoji="0" lang="en-US" dirty="0" smtClean="0">
                <a:solidFill>
                  <a:prstClr val="white"/>
                </a:solidFill>
                <a:latin typeface="Calibri"/>
                <a:ea typeface="+mn-ea"/>
                <a:cs typeface="+mn-cs"/>
              </a:rPr>
              <a:t>www.lith.com</a:t>
            </a:r>
          </a:p>
          <a:p>
            <a:pPr algn="ctr" fontAlgn="auto">
              <a:spcBef>
                <a:spcPts val="0"/>
              </a:spcBef>
              <a:spcAft>
                <a:spcPts val="0"/>
              </a:spcAft>
            </a:pPr>
            <a:r>
              <a:rPr kumimoji="0" lang="en-US" dirty="0" smtClean="0">
                <a:solidFill>
                  <a:prstClr val="white"/>
                </a:solidFill>
                <a:latin typeface="Calibri"/>
                <a:ea typeface="+mn-ea"/>
                <a:cs typeface="+mn-cs"/>
              </a:rPr>
              <a:t>Monolith is hiring!</a:t>
            </a:r>
            <a:endParaRPr kumimoji="0" lang="en-US" dirty="0">
              <a:solidFill>
                <a:prstClr val="white"/>
              </a:solidFill>
              <a:latin typeface="Calibri"/>
              <a:ea typeface="+mn-ea"/>
              <a:cs typeface="+mn-cs"/>
            </a:endParaRPr>
          </a:p>
        </p:txBody>
      </p:sp>
      <p:sp>
        <p:nvSpPr>
          <p:cNvPr id="6" name="Title 1"/>
          <p:cNvSpPr txBox="1">
            <a:spLocks/>
          </p:cNvSpPr>
          <p:nvPr/>
        </p:nvSpPr>
        <p:spPr>
          <a:xfrm>
            <a:off x="3352800" y="590550"/>
            <a:ext cx="57912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bg1"/>
                </a:solidFill>
                <a:latin typeface="+mj-lt"/>
                <a:ea typeface="+mj-ea"/>
                <a:cs typeface="+mj-cs"/>
              </a:defRPr>
            </a:lvl1pPr>
          </a:lstStyle>
          <a:p>
            <a:pPr fontAlgn="auto">
              <a:spcAft>
                <a:spcPts val="0"/>
              </a:spcAft>
            </a:pPr>
            <a:r>
              <a:rPr kumimoji="0" lang="en-US" altLang="en-US" sz="4000" b="1" dirty="0" smtClean="0">
                <a:solidFill>
                  <a:srgbClr val="FFFFFF"/>
                </a:solidFill>
              </a:rPr>
              <a:t>MAKE YOUR GAME TELL </a:t>
            </a:r>
            <a:br>
              <a:rPr kumimoji="0" lang="en-US" altLang="en-US" sz="4000" b="1" dirty="0" smtClean="0">
                <a:solidFill>
                  <a:srgbClr val="FFFFFF"/>
                </a:solidFill>
              </a:rPr>
            </a:br>
            <a:r>
              <a:rPr kumimoji="0" lang="en-US" altLang="en-US" sz="4000" b="1" dirty="0" smtClean="0">
                <a:solidFill>
                  <a:srgbClr val="FFFFFF"/>
                </a:solidFill>
              </a:rPr>
              <a:t>REAL-WORLD STORIES</a:t>
            </a:r>
            <a:endParaRPr kumimoji="0" lang="en-US" sz="4000" b="1" dirty="0"/>
          </a:p>
        </p:txBody>
      </p:sp>
    </p:spTree>
    <p:extLst>
      <p:ext uri="{BB962C8B-B14F-4D97-AF65-F5344CB8AC3E}">
        <p14:creationId xmlns:p14="http://schemas.microsoft.com/office/powerpoint/2010/main" val="3009911327"/>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2857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600" dirty="0" smtClean="0">
                <a:solidFill>
                  <a:srgbClr val="FFFFFF"/>
                </a:solidFill>
                <a:latin typeface="Rockwell Extra Bold" panose="02060903040505020403" pitchFamily="18" charset="0"/>
                <a:ea typeface="+mn-ea"/>
              </a:rPr>
              <a:t>MICHAEL</a:t>
            </a:r>
          </a:p>
          <a:p>
            <a:pPr eaLnBrk="0" hangingPunct="0">
              <a:lnSpc>
                <a:spcPct val="80000"/>
              </a:lnSpc>
            </a:pPr>
            <a:r>
              <a:rPr kumimoji="0" lang="en-US" sz="9600" dirty="0" smtClean="0">
                <a:solidFill>
                  <a:srgbClr val="FFFFFF"/>
                </a:solidFill>
                <a:latin typeface="Rockwell Extra Bold" panose="02060903040505020403" pitchFamily="18" charset="0"/>
                <a:ea typeface="+mn-ea"/>
              </a:rPr>
              <a:t>DE PLATER</a:t>
            </a:r>
            <a:endParaRPr kumimoji="0" lang="en-US" sz="96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3408920"/>
            <a:ext cx="914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3200" i="1" dirty="0" smtClean="0">
                <a:solidFill>
                  <a:srgbClr val="FFFFFF"/>
                </a:solidFill>
                <a:latin typeface="Rockwell Extra Bold" panose="02060903040505020403" pitchFamily="18" charset="0"/>
                <a:ea typeface="+mn-ea"/>
              </a:rPr>
              <a:t>Shadow of Mordor, </a:t>
            </a:r>
          </a:p>
          <a:p>
            <a:pPr eaLnBrk="0" hangingPunct="0">
              <a:lnSpc>
                <a:spcPct val="80000"/>
              </a:lnSpc>
            </a:pPr>
            <a:r>
              <a:rPr kumimoji="0" lang="en-US" sz="3200" i="1" dirty="0" smtClean="0">
                <a:solidFill>
                  <a:srgbClr val="FFFFFF"/>
                </a:solidFill>
                <a:latin typeface="Rockwell Extra Bold" panose="02060903040505020403" pitchFamily="18" charset="0"/>
                <a:ea typeface="+mn-ea"/>
              </a:rPr>
              <a:t>End War, Total War</a:t>
            </a:r>
          </a:p>
          <a:p>
            <a:pPr eaLnBrk="0" hangingPunct="0">
              <a:lnSpc>
                <a:spcPct val="80000"/>
              </a:lnSpc>
            </a:pPr>
            <a:r>
              <a:rPr kumimoji="0" lang="en-US" sz="3200" dirty="0" smtClean="0">
                <a:solidFill>
                  <a:srgbClr val="FFFFFF"/>
                </a:solidFill>
                <a:latin typeface="Rockwell Extra Bold" panose="02060903040505020403" pitchFamily="18" charset="0"/>
                <a:ea typeface="+mn-ea"/>
              </a:rPr>
              <a:t> </a:t>
            </a:r>
          </a:p>
          <a:p>
            <a:pPr algn="l" eaLnBrk="0" hangingPunct="0">
              <a:lnSpc>
                <a:spcPct val="80000"/>
              </a:lnSpc>
            </a:pPr>
            <a:r>
              <a:rPr kumimoji="0" lang="en-US" sz="2400" dirty="0" smtClean="0">
                <a:solidFill>
                  <a:srgbClr val="FFFFFF"/>
                </a:solidFill>
                <a:latin typeface="Rockwell Extra Bold" panose="02060903040505020403" pitchFamily="18" charset="0"/>
                <a:ea typeface="+mn-ea"/>
              </a:rPr>
              <a:t>VP of Design - Monolith</a:t>
            </a:r>
          </a:p>
          <a:p>
            <a:pPr algn="l" eaLnBrk="0" hangingPunct="0">
              <a:lnSpc>
                <a:spcPct val="80000"/>
              </a:lnSpc>
            </a:pPr>
            <a:r>
              <a:rPr kumimoji="0" lang="en-US" sz="2800" dirty="0" smtClean="0">
                <a:solidFill>
                  <a:srgbClr val="FFFFFF"/>
                </a:solidFill>
                <a:latin typeface="Rockwell Extra Bold" panose="02060903040505020403" pitchFamily="18" charset="0"/>
                <a:ea typeface="+mn-ea"/>
              </a:rPr>
              <a:t> </a:t>
            </a:r>
            <a:endParaRPr kumimoji="0" lang="en-US" sz="28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34151832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5019" y="-2081"/>
            <a:ext cx="2094731" cy="279297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8" y="-1"/>
            <a:ext cx="3928752" cy="220992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449" y="2839865"/>
            <a:ext cx="4095351" cy="230363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7437" y="0"/>
            <a:ext cx="2946563" cy="2209922"/>
          </a:xfrm>
          <a:prstGeom prst="rect">
            <a:avLst/>
          </a:prstGeom>
        </p:spPr>
      </p:pic>
      <p:pic>
        <p:nvPicPr>
          <p:cNvPr id="8"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71203" y="2839865"/>
            <a:ext cx="4091797" cy="230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121858"/>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301" t="5399" r="2151" b="5316"/>
          <a:stretch/>
        </p:blipFill>
        <p:spPr>
          <a:xfrm>
            <a:off x="1066800" y="14233"/>
            <a:ext cx="7197520" cy="5129267"/>
          </a:xfrm>
          <a:prstGeom prst="rect">
            <a:avLst/>
          </a:prstGeom>
        </p:spPr>
      </p:pic>
    </p:spTree>
    <p:extLst>
      <p:ext uri="{BB962C8B-B14F-4D97-AF65-F5344CB8AC3E}">
        <p14:creationId xmlns:p14="http://schemas.microsoft.com/office/powerpoint/2010/main" val="3249795005"/>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DC16_ppt_back_16-9_1.jpg"/>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90000"/>
          <a:stretch/>
        </p:blipFill>
        <p:spPr>
          <a:xfrm>
            <a:off x="-7238" y="4695054"/>
            <a:ext cx="9141291" cy="514350"/>
          </a:xfrm>
          <a:prstGeom prst="rect">
            <a:avLst/>
          </a:prstGeom>
        </p:spPr>
      </p:pic>
      <p:sp>
        <p:nvSpPr>
          <p:cNvPr id="4098" name="Rectangle 5"/>
          <p:cNvSpPr>
            <a:spLocks noChangeArrowheads="1"/>
          </p:cNvSpPr>
          <p:nvPr/>
        </p:nvSpPr>
        <p:spPr bwMode="auto">
          <a:xfrm>
            <a:off x="-53627" y="-182932"/>
            <a:ext cx="9248775" cy="100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pPr>
            <a:r>
              <a:rPr kumimoji="0" lang="en-US" altLang="en-US" sz="4000" dirty="0" smtClean="0">
                <a:solidFill>
                  <a:srgbClr val="FFFFFF"/>
                </a:solidFill>
                <a:latin typeface="Rockwell Extra Bold" panose="02060903040505020403" pitchFamily="18" charset="0"/>
                <a:ea typeface="+mn-ea"/>
              </a:rPr>
              <a:t>Rules   of   the   Game</a:t>
            </a:r>
          </a:p>
        </p:txBody>
      </p:sp>
      <p:sp>
        <p:nvSpPr>
          <p:cNvPr id="4099" name="Rectangle 7"/>
          <p:cNvSpPr>
            <a:spLocks noChangeArrowheads="1"/>
          </p:cNvSpPr>
          <p:nvPr/>
        </p:nvSpPr>
        <p:spPr bwMode="auto">
          <a:xfrm>
            <a:off x="-154162" y="826088"/>
            <a:ext cx="3049762" cy="382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80000"/>
              </a:lnSpc>
              <a:spcBef>
                <a:spcPct val="20000"/>
              </a:spcBef>
            </a:pPr>
            <a:r>
              <a:rPr kumimoji="0" lang="en-US" altLang="en-US" b="1" dirty="0" smtClean="0">
                <a:solidFill>
                  <a:srgbClr val="FFFFFF"/>
                </a:solidFill>
              </a:rPr>
              <a:t>Lee Perry</a:t>
            </a:r>
            <a:endParaRPr kumimoji="0" lang="en-US" altLang="en-US" b="1" dirty="0">
              <a:solidFill>
                <a:srgbClr val="FFFFFF"/>
              </a:solidFill>
            </a:endParaRPr>
          </a:p>
          <a:p>
            <a:pPr algn="r">
              <a:lnSpc>
                <a:spcPct val="80000"/>
              </a:lnSpc>
              <a:spcBef>
                <a:spcPct val="20000"/>
              </a:spcBef>
            </a:pPr>
            <a:r>
              <a:rPr kumimoji="0" lang="en-US" altLang="en-US" sz="1700" b="1" dirty="0" smtClean="0">
                <a:solidFill>
                  <a:srgbClr val="FFFFFF"/>
                </a:solidFill>
              </a:rPr>
              <a:t>@</a:t>
            </a:r>
            <a:r>
              <a:rPr kumimoji="0" lang="en-US" altLang="en-US" sz="1700" b="1" dirty="0" err="1" smtClean="0">
                <a:solidFill>
                  <a:srgbClr val="FFFFFF"/>
                </a:solidFill>
              </a:rPr>
              <a:t>MrLeePerry</a:t>
            </a:r>
            <a:endParaRPr kumimoji="0" lang="en-US" altLang="en-US" sz="1700" b="1" dirty="0" smtClean="0">
              <a:solidFill>
                <a:srgbClr val="FFFFFF"/>
              </a:solidFill>
            </a:endParaRPr>
          </a:p>
          <a:p>
            <a:pPr algn="r">
              <a:lnSpc>
                <a:spcPct val="80000"/>
              </a:lnSpc>
              <a:spcBef>
                <a:spcPct val="20000"/>
              </a:spcBef>
            </a:pPr>
            <a:endParaRPr kumimoji="0" lang="en-US" altLang="en-US" sz="600" b="1" dirty="0">
              <a:solidFill>
                <a:srgbClr val="FFFFFF"/>
              </a:solidFill>
            </a:endParaRPr>
          </a:p>
          <a:p>
            <a:pPr algn="r">
              <a:lnSpc>
                <a:spcPct val="80000"/>
              </a:lnSpc>
              <a:spcBef>
                <a:spcPct val="20000"/>
              </a:spcBef>
            </a:pPr>
            <a:r>
              <a:rPr kumimoji="0" lang="en-US" altLang="en-US" b="1" dirty="0" smtClean="0">
                <a:solidFill>
                  <a:srgbClr val="FFFFFF"/>
                </a:solidFill>
              </a:rPr>
              <a:t>Emily Short</a:t>
            </a:r>
          </a:p>
          <a:p>
            <a:pPr algn="r">
              <a:lnSpc>
                <a:spcPct val="80000"/>
              </a:lnSpc>
              <a:spcBef>
                <a:spcPct val="20000"/>
              </a:spcBef>
            </a:pPr>
            <a:r>
              <a:rPr kumimoji="0" lang="en-US" altLang="en-US" sz="1700" b="1" dirty="0" smtClean="0">
                <a:solidFill>
                  <a:srgbClr val="FFFFFF"/>
                </a:solidFill>
              </a:rPr>
              <a:t>@</a:t>
            </a:r>
            <a:r>
              <a:rPr kumimoji="0" lang="en-US" altLang="en-US" sz="1700" b="1" dirty="0" err="1" smtClean="0">
                <a:solidFill>
                  <a:srgbClr val="FFFFFF"/>
                </a:solidFill>
              </a:rPr>
              <a:t>emshort</a:t>
            </a:r>
            <a:endParaRPr kumimoji="0" lang="en-US" altLang="en-US" sz="1700" b="1" dirty="0" smtClean="0">
              <a:solidFill>
                <a:srgbClr val="FFFFFF"/>
              </a:solidFill>
            </a:endParaRPr>
          </a:p>
          <a:p>
            <a:pPr algn="r">
              <a:lnSpc>
                <a:spcPct val="80000"/>
              </a:lnSpc>
              <a:spcBef>
                <a:spcPct val="20000"/>
              </a:spcBef>
            </a:pPr>
            <a:endParaRPr kumimoji="0" lang="en-US" altLang="en-US" sz="600" b="1" dirty="0">
              <a:solidFill>
                <a:srgbClr val="FFFFFF"/>
              </a:solidFill>
            </a:endParaRPr>
          </a:p>
          <a:p>
            <a:pPr algn="r">
              <a:lnSpc>
                <a:spcPct val="80000"/>
              </a:lnSpc>
              <a:spcBef>
                <a:spcPct val="20000"/>
              </a:spcBef>
            </a:pPr>
            <a:r>
              <a:rPr kumimoji="0" lang="en-US" altLang="en-US" b="1" dirty="0" smtClean="0">
                <a:solidFill>
                  <a:srgbClr val="FFFFFF"/>
                </a:solidFill>
              </a:rPr>
              <a:t>George Fan</a:t>
            </a:r>
            <a:endParaRPr kumimoji="0" lang="en-US" altLang="en-US" b="1" dirty="0">
              <a:solidFill>
                <a:srgbClr val="FFFFFF"/>
              </a:solidFill>
            </a:endParaRPr>
          </a:p>
          <a:p>
            <a:pPr algn="r">
              <a:lnSpc>
                <a:spcPct val="80000"/>
              </a:lnSpc>
              <a:spcBef>
                <a:spcPct val="20000"/>
              </a:spcBef>
            </a:pPr>
            <a:r>
              <a:rPr kumimoji="0" lang="en-US" altLang="en-US" sz="1700" b="1" dirty="0" smtClean="0">
                <a:solidFill>
                  <a:srgbClr val="FFFFFF"/>
                </a:solidFill>
              </a:rPr>
              <a:t>@</a:t>
            </a:r>
            <a:r>
              <a:rPr kumimoji="0" lang="en-US" altLang="en-US" sz="1700" b="1" dirty="0" err="1" smtClean="0">
                <a:solidFill>
                  <a:srgbClr val="FFFFFF"/>
                </a:solidFill>
              </a:rPr>
              <a:t>TheGeorgeFan</a:t>
            </a:r>
            <a:endParaRPr kumimoji="0" lang="en-US" altLang="en-US" sz="1700" b="1" dirty="0" smtClean="0">
              <a:solidFill>
                <a:srgbClr val="FFFFFF"/>
              </a:solidFill>
            </a:endParaRPr>
          </a:p>
          <a:p>
            <a:pPr algn="r">
              <a:lnSpc>
                <a:spcPct val="80000"/>
              </a:lnSpc>
              <a:spcBef>
                <a:spcPct val="20000"/>
              </a:spcBef>
            </a:pPr>
            <a:endParaRPr kumimoji="0" lang="en-US" altLang="en-US" sz="600" b="1" dirty="0" smtClean="0">
              <a:solidFill>
                <a:srgbClr val="FFFFFF"/>
              </a:solidFill>
            </a:endParaRPr>
          </a:p>
          <a:p>
            <a:pPr algn="r">
              <a:lnSpc>
                <a:spcPct val="80000"/>
              </a:lnSpc>
              <a:spcBef>
                <a:spcPct val="20000"/>
              </a:spcBef>
            </a:pPr>
            <a:r>
              <a:rPr kumimoji="0" lang="en-US" altLang="en-US" b="1" dirty="0">
                <a:solidFill>
                  <a:srgbClr val="FFFFFF"/>
                </a:solidFill>
              </a:rPr>
              <a:t>Liz England</a:t>
            </a:r>
          </a:p>
          <a:p>
            <a:pPr algn="r">
              <a:lnSpc>
                <a:spcPct val="80000"/>
              </a:lnSpc>
              <a:spcBef>
                <a:spcPct val="20000"/>
              </a:spcBef>
            </a:pPr>
            <a:r>
              <a:rPr kumimoji="0" lang="en-US" altLang="en-US" sz="1700" b="1" dirty="0">
                <a:solidFill>
                  <a:srgbClr val="FFFFFF"/>
                </a:solidFill>
              </a:rPr>
              <a:t>@</a:t>
            </a:r>
            <a:r>
              <a:rPr kumimoji="0" lang="en-US" altLang="en-US" sz="1700" b="1" dirty="0" err="1" smtClean="0">
                <a:solidFill>
                  <a:srgbClr val="FFFFFF"/>
                </a:solidFill>
              </a:rPr>
              <a:t>lizardengland</a:t>
            </a:r>
            <a:endParaRPr kumimoji="0" lang="en-US" altLang="en-US" sz="1700" b="1" dirty="0" smtClean="0">
              <a:solidFill>
                <a:srgbClr val="FFFFFF"/>
              </a:solidFill>
            </a:endParaRPr>
          </a:p>
          <a:p>
            <a:pPr algn="r">
              <a:lnSpc>
                <a:spcPct val="80000"/>
              </a:lnSpc>
              <a:spcBef>
                <a:spcPct val="20000"/>
              </a:spcBef>
            </a:pPr>
            <a:endParaRPr kumimoji="0" lang="en-US" altLang="en-US" sz="600" b="1" dirty="0" smtClean="0">
              <a:solidFill>
                <a:srgbClr val="FFFFFF"/>
              </a:solidFill>
              <a:ea typeface="+mn-ea"/>
            </a:endParaRPr>
          </a:p>
          <a:p>
            <a:pPr algn="r">
              <a:lnSpc>
                <a:spcPct val="80000"/>
              </a:lnSpc>
              <a:spcBef>
                <a:spcPct val="20000"/>
              </a:spcBef>
            </a:pPr>
            <a:endParaRPr kumimoji="0" lang="en-US" altLang="en-US" sz="600" b="1" dirty="0" smtClean="0">
              <a:solidFill>
                <a:srgbClr val="FFFFFF"/>
              </a:solidFill>
              <a:ea typeface="+mn-ea"/>
            </a:endParaRPr>
          </a:p>
          <a:p>
            <a:pPr algn="r">
              <a:lnSpc>
                <a:spcPct val="80000"/>
              </a:lnSpc>
              <a:spcBef>
                <a:spcPct val="20000"/>
              </a:spcBef>
            </a:pPr>
            <a:r>
              <a:rPr kumimoji="0" lang="en-US" altLang="en-US" b="1" dirty="0">
                <a:solidFill>
                  <a:srgbClr val="FFFFFF"/>
                </a:solidFill>
              </a:rPr>
              <a:t>Michael de Plater</a:t>
            </a:r>
          </a:p>
          <a:p>
            <a:pPr algn="r">
              <a:lnSpc>
                <a:spcPct val="80000"/>
              </a:lnSpc>
              <a:spcBef>
                <a:spcPct val="20000"/>
              </a:spcBef>
            </a:pPr>
            <a:endParaRPr kumimoji="0" lang="en-US" altLang="en-US" sz="1700" b="1" dirty="0" smtClean="0">
              <a:solidFill>
                <a:srgbClr val="FFFFFF"/>
              </a:solidFill>
              <a:ea typeface="+mn-ea"/>
            </a:endParaRPr>
          </a:p>
          <a:p>
            <a:pPr algn="r">
              <a:lnSpc>
                <a:spcPct val="80000"/>
              </a:lnSpc>
              <a:spcBef>
                <a:spcPct val="20000"/>
              </a:spcBef>
            </a:pPr>
            <a:endParaRPr kumimoji="0" lang="en-US" altLang="en-US" sz="1000" b="1" dirty="0" smtClean="0">
              <a:solidFill>
                <a:srgbClr val="FFFFFF"/>
              </a:solidFill>
              <a:ea typeface="+mn-ea"/>
            </a:endParaRPr>
          </a:p>
          <a:p>
            <a:pPr algn="r">
              <a:lnSpc>
                <a:spcPct val="80000"/>
              </a:lnSpc>
              <a:spcBef>
                <a:spcPct val="20000"/>
              </a:spcBef>
            </a:pPr>
            <a:endParaRPr kumimoji="0" lang="en-US" altLang="en-US" sz="1800" b="1" dirty="0" smtClean="0">
              <a:solidFill>
                <a:srgbClr val="FFFFFF"/>
              </a:solidFill>
              <a:ea typeface="+mn-ea"/>
            </a:endParaRPr>
          </a:p>
          <a:p>
            <a:pPr algn="r">
              <a:lnSpc>
                <a:spcPct val="80000"/>
              </a:lnSpc>
              <a:spcBef>
                <a:spcPct val="20000"/>
              </a:spcBef>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a:p>
            <a:pPr>
              <a:lnSpc>
                <a:spcPct val="80000"/>
              </a:lnSpc>
              <a:spcBef>
                <a:spcPct val="20000"/>
              </a:spcBef>
              <a:buFontTx/>
              <a:buChar char="•"/>
            </a:pPr>
            <a:endParaRPr kumimoji="0" lang="en-US" altLang="en-US" sz="1800" b="1" dirty="0" smtClean="0">
              <a:solidFill>
                <a:srgbClr val="FFFFFF"/>
              </a:solidFill>
              <a:ea typeface="+mn-ea"/>
            </a:endParaRPr>
          </a:p>
        </p:txBody>
      </p:sp>
      <p:sp>
        <p:nvSpPr>
          <p:cNvPr id="4102" name="Rectangle 17"/>
          <p:cNvSpPr>
            <a:spLocks noChangeArrowheads="1"/>
          </p:cNvSpPr>
          <p:nvPr/>
        </p:nvSpPr>
        <p:spPr bwMode="auto">
          <a:xfrm>
            <a:off x="38089" y="490286"/>
            <a:ext cx="9105911" cy="409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lnSpc>
                <a:spcPct val="80000"/>
              </a:lnSpc>
              <a:spcBef>
                <a:spcPct val="20000"/>
              </a:spcBef>
            </a:pPr>
            <a:r>
              <a:rPr kumimoji="0" lang="en-US" altLang="en-US" sz="1200" b="1" i="1" dirty="0">
                <a:solidFill>
                  <a:srgbClr val="FFFFFF"/>
                </a:solidFill>
              </a:rPr>
              <a:t>With your </a:t>
            </a:r>
            <a:r>
              <a:rPr kumimoji="0" lang="en-US" altLang="en-US" sz="1200" b="1" i="1" dirty="0" smtClean="0">
                <a:solidFill>
                  <a:srgbClr val="FFFFFF"/>
                </a:solidFill>
              </a:rPr>
              <a:t>host  </a:t>
            </a:r>
            <a:r>
              <a:rPr kumimoji="0" lang="en-US" altLang="en-US" b="1" dirty="0" smtClean="0">
                <a:solidFill>
                  <a:srgbClr val="FFFFFF"/>
                </a:solidFill>
                <a:ea typeface="+mn-ea"/>
              </a:rPr>
              <a:t>Richard Rouse III  </a:t>
            </a:r>
            <a:r>
              <a:rPr kumimoji="0" lang="en-US" altLang="en-US" sz="2200" b="1" dirty="0" smtClean="0">
                <a:solidFill>
                  <a:srgbClr val="FFFFFF"/>
                </a:solidFill>
                <a:ea typeface="+mn-ea"/>
              </a:rPr>
              <a:t>@</a:t>
            </a:r>
            <a:r>
              <a:rPr kumimoji="0" lang="en-US" altLang="en-US" sz="2200" b="1" dirty="0" err="1" smtClean="0">
                <a:solidFill>
                  <a:srgbClr val="FFFFFF"/>
                </a:solidFill>
                <a:ea typeface="+mn-ea"/>
              </a:rPr>
              <a:t>richardrouseiii</a:t>
            </a:r>
            <a:endParaRPr kumimoji="0" lang="en-US" altLang="en-US" sz="2200" b="1" dirty="0" smtClean="0">
              <a:solidFill>
                <a:srgbClr val="FFFFFF"/>
              </a:solidFill>
              <a:ea typeface="+mn-ea"/>
            </a:endParaRPr>
          </a:p>
          <a:p>
            <a:pPr algn="ctr">
              <a:lnSpc>
                <a:spcPct val="80000"/>
              </a:lnSpc>
              <a:spcBef>
                <a:spcPct val="20000"/>
              </a:spcBef>
            </a:pPr>
            <a:endParaRPr kumimoji="0" lang="en-US" altLang="en-US" sz="1700" b="1" dirty="0" smtClean="0">
              <a:solidFill>
                <a:srgbClr val="FFFFFF"/>
              </a:solidFill>
              <a:ea typeface="+mn-ea"/>
            </a:endParaRPr>
          </a:p>
          <a:p>
            <a:pPr algn="ctr">
              <a:lnSpc>
                <a:spcPct val="80000"/>
              </a:lnSpc>
              <a:spcBef>
                <a:spcPct val="20000"/>
              </a:spcBef>
            </a:pPr>
            <a:endParaRPr kumimoji="0" lang="en-US" altLang="en-US" sz="1700" b="1" dirty="0" smtClean="0">
              <a:solidFill>
                <a:srgbClr val="FFFFFF"/>
              </a:solidFill>
              <a:ea typeface="+mn-ea"/>
            </a:endParaRPr>
          </a:p>
        </p:txBody>
      </p:sp>
      <p:sp>
        <p:nvSpPr>
          <p:cNvPr id="8" name="Rectangle 7"/>
          <p:cNvSpPr>
            <a:spLocks noChangeArrowheads="1"/>
          </p:cNvSpPr>
          <p:nvPr/>
        </p:nvSpPr>
        <p:spPr bwMode="auto">
          <a:xfrm>
            <a:off x="2819400" y="954118"/>
            <a:ext cx="6375748"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80000"/>
              </a:lnSpc>
              <a:spcBef>
                <a:spcPct val="20000"/>
              </a:spcBef>
            </a:pPr>
            <a:r>
              <a:rPr kumimoji="0" lang="en-US" altLang="en-US" b="1" dirty="0" smtClean="0">
                <a:solidFill>
                  <a:srgbClr val="FFFFFF"/>
                </a:solidFill>
              </a:rPr>
              <a:t>“Pizzazz First, Polish Later”</a:t>
            </a:r>
            <a:endParaRPr kumimoji="0" lang="en-US" altLang="en-US" b="1" dirty="0">
              <a:solidFill>
                <a:srgbClr val="FFFFFF"/>
              </a:solidFill>
            </a:endParaRPr>
          </a:p>
          <a:p>
            <a:pPr>
              <a:lnSpc>
                <a:spcPct val="80000"/>
              </a:lnSpc>
              <a:spcBef>
                <a:spcPct val="20000"/>
              </a:spcBef>
            </a:pPr>
            <a:endParaRPr kumimoji="0" lang="en-US" altLang="en-US" sz="1700" b="1" dirty="0" smtClean="0">
              <a:solidFill>
                <a:srgbClr val="FFFFFF"/>
              </a:solidFill>
            </a:endParaRPr>
          </a:p>
          <a:p>
            <a:pPr>
              <a:lnSpc>
                <a:spcPct val="80000"/>
              </a:lnSpc>
              <a:spcBef>
                <a:spcPct val="20000"/>
              </a:spcBef>
            </a:pPr>
            <a:endParaRPr kumimoji="0" lang="en-US" altLang="en-US" sz="600" b="1" dirty="0" smtClean="0">
              <a:solidFill>
                <a:srgbClr val="FFFFFF"/>
              </a:solidFill>
            </a:endParaRPr>
          </a:p>
          <a:p>
            <a:pPr>
              <a:lnSpc>
                <a:spcPct val="80000"/>
              </a:lnSpc>
              <a:spcBef>
                <a:spcPct val="20000"/>
              </a:spcBef>
            </a:pPr>
            <a:r>
              <a:rPr kumimoji="0" lang="en-US" altLang="en-US" b="1" dirty="0" smtClean="0">
                <a:solidFill>
                  <a:srgbClr val="FFFFFF"/>
                </a:solidFill>
              </a:rPr>
              <a:t>“Visualize Early”</a:t>
            </a: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600" b="1" dirty="0">
              <a:solidFill>
                <a:srgbClr val="FFFFFF"/>
              </a:solidFill>
            </a:endParaRPr>
          </a:p>
          <a:p>
            <a:pPr>
              <a:lnSpc>
                <a:spcPct val="80000"/>
              </a:lnSpc>
              <a:spcBef>
                <a:spcPct val="20000"/>
              </a:spcBef>
            </a:pPr>
            <a:r>
              <a:rPr kumimoji="0" lang="en-US" altLang="en-US" b="1" dirty="0" smtClean="0">
                <a:solidFill>
                  <a:srgbClr val="FFFFFF"/>
                </a:solidFill>
              </a:rPr>
              <a:t>“Make Your Enemies Actually Different!”</a:t>
            </a:r>
            <a:endParaRPr kumimoji="0" lang="en-US" altLang="en-US" b="1" dirty="0">
              <a:solidFill>
                <a:srgbClr val="FFFFFF"/>
              </a:solidFill>
            </a:endParaRPr>
          </a:p>
          <a:p>
            <a:pPr>
              <a:lnSpc>
                <a:spcPct val="80000"/>
              </a:lnSpc>
              <a:spcBef>
                <a:spcPct val="20000"/>
              </a:spcBef>
            </a:pPr>
            <a:endParaRPr kumimoji="0" lang="en-US" altLang="en-US" sz="1700" b="1" dirty="0" smtClean="0">
              <a:solidFill>
                <a:srgbClr val="FFFFFF"/>
              </a:solidFill>
            </a:endParaRPr>
          </a:p>
          <a:p>
            <a:pPr>
              <a:lnSpc>
                <a:spcPct val="80000"/>
              </a:lnSpc>
              <a:spcBef>
                <a:spcPct val="20000"/>
              </a:spcBef>
            </a:pPr>
            <a:endParaRPr kumimoji="0" lang="en-US" altLang="en-US" sz="600" b="1" dirty="0">
              <a:solidFill>
                <a:srgbClr val="FFFFFF"/>
              </a:solidFill>
            </a:endParaRPr>
          </a:p>
          <a:p>
            <a:pPr>
              <a:lnSpc>
                <a:spcPct val="80000"/>
              </a:lnSpc>
              <a:spcBef>
                <a:spcPct val="20000"/>
              </a:spcBef>
            </a:pPr>
            <a:r>
              <a:rPr kumimoji="0" lang="en-US" altLang="en-US" b="1" dirty="0" smtClean="0">
                <a:solidFill>
                  <a:srgbClr val="FFFFFF"/>
                </a:solidFill>
              </a:rPr>
              <a:t>“</a:t>
            </a:r>
            <a:r>
              <a:rPr kumimoji="0" lang="en-US" altLang="en-US" b="1" dirty="0">
                <a:solidFill>
                  <a:srgbClr val="FFFFFF"/>
                </a:solidFill>
              </a:rPr>
              <a:t>Make Actionable Documentation”</a:t>
            </a: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600" b="1" dirty="0" smtClean="0">
              <a:solidFill>
                <a:srgbClr val="FFFFFF"/>
              </a:solidFill>
            </a:endParaRPr>
          </a:p>
          <a:p>
            <a:pPr>
              <a:lnSpc>
                <a:spcPct val="80000"/>
              </a:lnSpc>
              <a:spcBef>
                <a:spcPct val="20000"/>
              </a:spcBef>
            </a:pPr>
            <a:r>
              <a:rPr kumimoji="0" lang="en-US" altLang="en-US" b="1" dirty="0" smtClean="0">
                <a:solidFill>
                  <a:srgbClr val="FFFFFF"/>
                </a:solidFill>
              </a:rPr>
              <a:t>“</a:t>
            </a:r>
            <a:r>
              <a:rPr kumimoji="0" lang="en-US" altLang="en-US" b="1" dirty="0">
                <a:solidFill>
                  <a:srgbClr val="FFFFFF"/>
                </a:solidFill>
              </a:rPr>
              <a:t>Make Your Game Tell Real-World Stories”</a:t>
            </a:r>
          </a:p>
          <a:p>
            <a:pPr>
              <a:lnSpc>
                <a:spcPct val="80000"/>
              </a:lnSpc>
              <a:spcBef>
                <a:spcPct val="20000"/>
              </a:spcBef>
            </a:pPr>
            <a:r>
              <a:rPr kumimoji="0" lang="en-US" altLang="en-US" b="1" dirty="0" smtClean="0">
                <a:solidFill>
                  <a:srgbClr val="FFFFFF"/>
                </a:solidFill>
              </a:rPr>
              <a:t> </a:t>
            </a: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1700" b="1" dirty="0" smtClean="0">
              <a:solidFill>
                <a:srgbClr val="FFFFFF"/>
              </a:solidFill>
            </a:endParaRPr>
          </a:p>
          <a:p>
            <a:pPr>
              <a:lnSpc>
                <a:spcPct val="80000"/>
              </a:lnSpc>
              <a:spcBef>
                <a:spcPct val="20000"/>
              </a:spcBef>
            </a:pPr>
            <a:endParaRPr kumimoji="0" lang="en-US" altLang="en-US" sz="1700" b="1" dirty="0">
              <a:solidFill>
                <a:srgbClr val="FFFFFF"/>
              </a:solidFill>
            </a:endParaRPr>
          </a:p>
          <a:p>
            <a:pPr>
              <a:lnSpc>
                <a:spcPct val="80000"/>
              </a:lnSpc>
              <a:spcBef>
                <a:spcPct val="20000"/>
              </a:spcBef>
            </a:pPr>
            <a:endParaRPr kumimoji="0" lang="en-US" altLang="en-US" sz="1700" b="1" dirty="0">
              <a:solidFill>
                <a:srgbClr val="FFFFFF"/>
              </a:solidFill>
            </a:endParaRPr>
          </a:p>
        </p:txBody>
      </p:sp>
      <p:sp>
        <p:nvSpPr>
          <p:cNvPr id="9" name="TextBox 8"/>
          <p:cNvSpPr txBox="1"/>
          <p:nvPr/>
        </p:nvSpPr>
        <p:spPr>
          <a:xfrm>
            <a:off x="44352" y="4269625"/>
            <a:ext cx="9002257" cy="523220"/>
          </a:xfrm>
          <a:prstGeom prst="rect">
            <a:avLst/>
          </a:prstGeom>
          <a:noFill/>
        </p:spPr>
        <p:txBody>
          <a:bodyPr wrap="square" rtlCol="0">
            <a:spAutoFit/>
          </a:bodyPr>
          <a:lstStyle/>
          <a:p>
            <a:pPr algn="ctr"/>
            <a:r>
              <a:rPr lang="en-US" sz="2800" dirty="0" smtClean="0">
                <a:solidFill>
                  <a:schemeClr val="bg1"/>
                </a:solidFill>
                <a:latin typeface="Arial Black"/>
              </a:rPr>
              <a:t>Slides at: www.paranoidproductions.com</a:t>
            </a:r>
          </a:p>
        </p:txBody>
      </p:sp>
      <p:cxnSp>
        <p:nvCxnSpPr>
          <p:cNvPr id="3" name="Straight Connector 2"/>
          <p:cNvCxnSpPr/>
          <p:nvPr/>
        </p:nvCxnSpPr>
        <p:spPr>
          <a:xfrm>
            <a:off x="116304" y="826088"/>
            <a:ext cx="889420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3655" y="4341817"/>
            <a:ext cx="889420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3046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2857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600" dirty="0" smtClean="0">
                <a:solidFill>
                  <a:srgbClr val="FFFFFF"/>
                </a:solidFill>
                <a:latin typeface="Rockwell Extra Bold" panose="02060903040505020403" pitchFamily="18" charset="0"/>
                <a:ea typeface="+mn-ea"/>
              </a:rPr>
              <a:t>LEE</a:t>
            </a:r>
          </a:p>
          <a:p>
            <a:pPr eaLnBrk="0" hangingPunct="0">
              <a:lnSpc>
                <a:spcPct val="80000"/>
              </a:lnSpc>
            </a:pPr>
            <a:r>
              <a:rPr kumimoji="0" lang="en-US" sz="9600" dirty="0" smtClean="0">
                <a:solidFill>
                  <a:srgbClr val="FFFFFF"/>
                </a:solidFill>
                <a:latin typeface="Rockwell Extra Bold" panose="02060903040505020403" pitchFamily="18" charset="0"/>
                <a:ea typeface="+mn-ea"/>
              </a:rPr>
              <a:t>PERRY</a:t>
            </a:r>
            <a:endParaRPr kumimoji="0" lang="en-US" sz="96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3519102"/>
            <a:ext cx="914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3200" i="1" dirty="0" err="1" smtClean="0">
                <a:solidFill>
                  <a:srgbClr val="FFFFFF"/>
                </a:solidFill>
                <a:latin typeface="Rockwell Extra Bold" panose="02060903040505020403" pitchFamily="18" charset="0"/>
              </a:rPr>
              <a:t>Moonstrike</a:t>
            </a:r>
            <a:r>
              <a:rPr kumimoji="0" lang="en-US" sz="3200" i="1" dirty="0" smtClean="0">
                <a:solidFill>
                  <a:srgbClr val="FFFFFF"/>
                </a:solidFill>
                <a:latin typeface="Rockwell Extra Bold" panose="02060903040505020403" pitchFamily="18" charset="0"/>
              </a:rPr>
              <a:t> VR, Lili, Gears of War 1-3</a:t>
            </a:r>
            <a:endParaRPr kumimoji="0" lang="en-US" sz="3200" i="1" dirty="0" smtClean="0">
              <a:solidFill>
                <a:srgbClr val="FFFFFF"/>
              </a:solidFill>
              <a:latin typeface="Rockwell Extra Bold" panose="02060903040505020403" pitchFamily="18" charset="0"/>
              <a:ea typeface="+mn-ea"/>
            </a:endParaRPr>
          </a:p>
          <a:p>
            <a:pPr algn="l" eaLnBrk="0" hangingPunct="0">
              <a:lnSpc>
                <a:spcPct val="80000"/>
              </a:lnSpc>
            </a:pPr>
            <a:endParaRPr kumimoji="0" lang="en-US" sz="3000" dirty="0" smtClean="0">
              <a:solidFill>
                <a:srgbClr val="FFFFFF"/>
              </a:solidFill>
              <a:latin typeface="Rockwell Extra Bold" panose="02060903040505020403" pitchFamily="18" charset="0"/>
              <a:ea typeface="+mn-ea"/>
            </a:endParaRPr>
          </a:p>
          <a:p>
            <a:pPr algn="l" eaLnBrk="0" hangingPunct="0">
              <a:lnSpc>
                <a:spcPct val="80000"/>
              </a:lnSpc>
            </a:pPr>
            <a:r>
              <a:rPr kumimoji="0" lang="en-US" sz="2400" dirty="0" smtClean="0">
                <a:solidFill>
                  <a:srgbClr val="FFFFFF"/>
                </a:solidFill>
                <a:latin typeface="Rockwell Extra Bold" panose="02060903040505020403" pitchFamily="18" charset="0"/>
                <a:ea typeface="+mn-ea"/>
              </a:rPr>
              <a:t>Designer – Big Dorks Entertainment</a:t>
            </a:r>
          </a:p>
          <a:p>
            <a:pPr algn="l" eaLnBrk="0" hangingPunct="0">
              <a:lnSpc>
                <a:spcPct val="80000"/>
              </a:lnSpc>
            </a:pPr>
            <a:r>
              <a:rPr kumimoji="0" lang="en-US" sz="2400" dirty="0" smtClean="0">
                <a:solidFill>
                  <a:srgbClr val="FFFFFF"/>
                </a:solidFill>
                <a:latin typeface="Rockwell Extra Bold" panose="02060903040505020403" pitchFamily="18" charset="0"/>
                <a:ea typeface="+mn-ea"/>
              </a:rPr>
              <a:t>@</a:t>
            </a:r>
            <a:r>
              <a:rPr kumimoji="0" lang="en-US" sz="2400" dirty="0" err="1" smtClean="0">
                <a:solidFill>
                  <a:srgbClr val="FFFFFF"/>
                </a:solidFill>
                <a:latin typeface="Rockwell Extra Bold" panose="02060903040505020403" pitchFamily="18" charset="0"/>
                <a:ea typeface="+mn-ea"/>
              </a:rPr>
              <a:t>MrLeePerry</a:t>
            </a:r>
            <a:endParaRPr kumimoji="0" lang="en-US" sz="24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5377195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1905384"/>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Subtitle 2"/>
          <p:cNvSpPr>
            <a:spLocks noGrp="1"/>
          </p:cNvSpPr>
          <p:nvPr>
            <p:ph type="subTitle" idx="1"/>
          </p:nvPr>
        </p:nvSpPr>
        <p:spPr>
          <a:xfrm>
            <a:off x="4197350" y="4484688"/>
            <a:ext cx="4648200" cy="704850"/>
          </a:xfrm>
        </p:spPr>
        <p:txBody>
          <a:bodyPr/>
          <a:lstStyle/>
          <a:p>
            <a:pPr algn="l" eaLnBrk="1" hangingPunct="1"/>
            <a:r>
              <a:rPr lang="en-US" altLang="en-US" sz="2800" b="1" i="1" smtClean="0">
                <a:solidFill>
                  <a:schemeClr val="bg1"/>
                </a:solidFill>
              </a:rPr>
              <a:t>Lee Perry </a:t>
            </a:r>
            <a:r>
              <a:rPr lang="en-US" altLang="en-US" sz="1400" i="1" smtClean="0">
                <a:solidFill>
                  <a:schemeClr val="bg1"/>
                </a:solidFill>
              </a:rPr>
              <a:t>- Big Dorks Entertainment</a:t>
            </a:r>
          </a:p>
        </p:txBody>
      </p:sp>
    </p:spTree>
    <p:extLst>
      <p:ext uri="{BB962C8B-B14F-4D97-AF65-F5344CB8AC3E}">
        <p14:creationId xmlns:p14="http://schemas.microsoft.com/office/powerpoint/2010/main" val="300212982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5750"/>
            <a:ext cx="7772400" cy="1103313"/>
          </a:xfrm>
        </p:spPr>
        <p:txBody>
          <a:bodyPr/>
          <a:lstStyle/>
          <a:p>
            <a:pPr eaLnBrk="1" hangingPunct="1"/>
            <a:r>
              <a:rPr lang="en-US" altLang="en-US" smtClean="0"/>
              <a:t>In the beginning…</a:t>
            </a:r>
          </a:p>
        </p:txBody>
      </p:sp>
      <p:pic>
        <p:nvPicPr>
          <p:cNvPr id="4" name="Picture 3"/>
          <p:cNvPicPr>
            <a:picLocks noChangeAspect="1"/>
          </p:cNvPicPr>
          <p:nvPr/>
        </p:nvPicPr>
        <p:blipFill>
          <a:blip r:embed="rId3"/>
          <a:stretch>
            <a:fillRect/>
          </a:stretch>
        </p:blipFill>
        <p:spPr>
          <a:xfrm rot="842282">
            <a:off x="5010150" y="2570163"/>
            <a:ext cx="3392488" cy="213995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rot="822060">
            <a:off x="596900" y="3173413"/>
            <a:ext cx="2767013" cy="2155825"/>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5"/>
          <a:stretch>
            <a:fillRect/>
          </a:stretch>
        </p:blipFill>
        <p:spPr>
          <a:xfrm rot="20690139">
            <a:off x="3308350" y="1516063"/>
            <a:ext cx="3325813" cy="243840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6"/>
          <a:stretch>
            <a:fillRect/>
          </a:stretch>
        </p:blipFill>
        <p:spPr>
          <a:xfrm rot="1600590">
            <a:off x="-46038" y="828675"/>
            <a:ext cx="2994026" cy="2460625"/>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7"/>
          <a:stretch>
            <a:fillRect/>
          </a:stretch>
        </p:blipFill>
        <p:spPr>
          <a:xfrm rot="21257248">
            <a:off x="1082675" y="1409700"/>
            <a:ext cx="3319463" cy="1866900"/>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8"/>
          <a:stretch>
            <a:fillRect/>
          </a:stretch>
        </p:blipFill>
        <p:spPr>
          <a:xfrm rot="19603268">
            <a:off x="5924550" y="1016000"/>
            <a:ext cx="3260725" cy="20383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9020437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anim calcmode="lin" valueType="num">
                                      <p:cBhvr>
                                        <p:cTn id="13" dur="250" fill="hold"/>
                                        <p:tgtEl>
                                          <p:spTgt spid="9"/>
                                        </p:tgtEl>
                                        <p:attrNameLst>
                                          <p:attrName>ppt_x</p:attrName>
                                        </p:attrNameLst>
                                      </p:cBhvr>
                                      <p:tavLst>
                                        <p:tav tm="0">
                                          <p:val>
                                            <p:strVal val="#ppt_x"/>
                                          </p:val>
                                        </p:tav>
                                        <p:tav tm="100000">
                                          <p:val>
                                            <p:strVal val="#ppt_x"/>
                                          </p:val>
                                        </p:tav>
                                      </p:tavLst>
                                    </p:anim>
                                    <p:anim calcmode="lin" valueType="num">
                                      <p:cBhvr>
                                        <p:cTn id="14" dur="25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25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anim calcmode="lin" valueType="num">
                                      <p:cBhvr>
                                        <p:cTn id="19" dur="250" fill="hold"/>
                                        <p:tgtEl>
                                          <p:spTgt spid="4"/>
                                        </p:tgtEl>
                                        <p:attrNameLst>
                                          <p:attrName>ppt_x</p:attrName>
                                        </p:attrNameLst>
                                      </p:cBhvr>
                                      <p:tavLst>
                                        <p:tav tm="0">
                                          <p:val>
                                            <p:strVal val="#ppt_x"/>
                                          </p:val>
                                        </p:tav>
                                        <p:tav tm="100000">
                                          <p:val>
                                            <p:strVal val="#ppt_x"/>
                                          </p:val>
                                        </p:tav>
                                      </p:tavLst>
                                    </p:anim>
                                    <p:anim calcmode="lin" valueType="num">
                                      <p:cBhvr>
                                        <p:cTn id="20" dur="250" fill="hold"/>
                                        <p:tgtEl>
                                          <p:spTgt spid="4"/>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anim calcmode="lin" valueType="num">
                                      <p:cBhvr>
                                        <p:cTn id="25" dur="250" fill="hold"/>
                                        <p:tgtEl>
                                          <p:spTgt spid="7"/>
                                        </p:tgtEl>
                                        <p:attrNameLst>
                                          <p:attrName>ppt_x</p:attrName>
                                        </p:attrNameLst>
                                      </p:cBhvr>
                                      <p:tavLst>
                                        <p:tav tm="0">
                                          <p:val>
                                            <p:strVal val="#ppt_x"/>
                                          </p:val>
                                        </p:tav>
                                        <p:tav tm="100000">
                                          <p:val>
                                            <p:strVal val="#ppt_x"/>
                                          </p:val>
                                        </p:tav>
                                      </p:tavLst>
                                    </p:anim>
                                    <p:anim calcmode="lin" valueType="num">
                                      <p:cBhvr>
                                        <p:cTn id="26" dur="250" fill="hold"/>
                                        <p:tgtEl>
                                          <p:spTgt spid="7"/>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750"/>
                            </p:stCondLst>
                            <p:childTnLst>
                              <p:par>
                                <p:cTn id="28" presetID="42"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anim calcmode="lin" valueType="num">
                                      <p:cBhvr>
                                        <p:cTn id="31" dur="250" fill="hold"/>
                                        <p:tgtEl>
                                          <p:spTgt spid="8"/>
                                        </p:tgtEl>
                                        <p:attrNameLst>
                                          <p:attrName>ppt_x</p:attrName>
                                        </p:attrNameLst>
                                      </p:cBhvr>
                                      <p:tavLst>
                                        <p:tav tm="0">
                                          <p:val>
                                            <p:strVal val="#ppt_x"/>
                                          </p:val>
                                        </p:tav>
                                        <p:tav tm="100000">
                                          <p:val>
                                            <p:strVal val="#ppt_x"/>
                                          </p:val>
                                        </p:tav>
                                      </p:tavLst>
                                    </p:anim>
                                    <p:anim calcmode="lin" valueType="num">
                                      <p:cBhvr>
                                        <p:cTn id="32" dur="250" fill="hold"/>
                                        <p:tgtEl>
                                          <p:spTgt spid="8"/>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1000"/>
                            </p:stCondLst>
                            <p:childTnLst>
                              <p:par>
                                <p:cTn id="34" presetID="42"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anim calcmode="lin" valueType="num">
                                      <p:cBhvr>
                                        <p:cTn id="37" dur="250" fill="hold"/>
                                        <p:tgtEl>
                                          <p:spTgt spid="10"/>
                                        </p:tgtEl>
                                        <p:attrNameLst>
                                          <p:attrName>ppt_x</p:attrName>
                                        </p:attrNameLst>
                                      </p:cBhvr>
                                      <p:tavLst>
                                        <p:tav tm="0">
                                          <p:val>
                                            <p:strVal val="#ppt_x"/>
                                          </p:val>
                                        </p:tav>
                                        <p:tav tm="100000">
                                          <p:val>
                                            <p:strVal val="#ppt_x"/>
                                          </p:val>
                                        </p:tav>
                                      </p:tavLst>
                                    </p:anim>
                                    <p:anim calcmode="lin" valueType="num">
                                      <p:cBhvr>
                                        <p:cTn id="38" dur="250" fill="hold"/>
                                        <p:tgtEl>
                                          <p:spTgt spid="10"/>
                                        </p:tgtEl>
                                        <p:attrNameLst>
                                          <p:attrName>ppt_y</p:attrName>
                                        </p:attrNameLst>
                                      </p:cBhvr>
                                      <p:tavLst>
                                        <p:tav tm="0">
                                          <p:val>
                                            <p:strVal val="#ppt_y+.1"/>
                                          </p:val>
                                        </p:tav>
                                        <p:tav tm="100000">
                                          <p:val>
                                            <p:strVal val="#ppt_y"/>
                                          </p:val>
                                        </p:tav>
                                      </p:tavLst>
                                    </p:anim>
                                  </p:childTnLst>
                                </p:cTn>
                              </p:par>
                            </p:childTnLst>
                          </p:cTn>
                        </p:par>
                        <p:par>
                          <p:cTn id="39" fill="hold" nodeType="afterGroup">
                            <p:stCondLst>
                              <p:cond delay="1250"/>
                            </p:stCondLst>
                            <p:childTnLst>
                              <p:par>
                                <p:cTn id="40" presetID="42"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50"/>
                                        <p:tgtEl>
                                          <p:spTgt spid="11"/>
                                        </p:tgtEl>
                                      </p:cBhvr>
                                    </p:animEffect>
                                    <p:anim calcmode="lin" valueType="num">
                                      <p:cBhvr>
                                        <p:cTn id="43" dur="250" fill="hold"/>
                                        <p:tgtEl>
                                          <p:spTgt spid="11"/>
                                        </p:tgtEl>
                                        <p:attrNameLst>
                                          <p:attrName>ppt_x</p:attrName>
                                        </p:attrNameLst>
                                      </p:cBhvr>
                                      <p:tavLst>
                                        <p:tav tm="0">
                                          <p:val>
                                            <p:strVal val="#ppt_x"/>
                                          </p:val>
                                        </p:tav>
                                        <p:tav tm="100000">
                                          <p:val>
                                            <p:strVal val="#ppt_x"/>
                                          </p:val>
                                        </p:tav>
                                      </p:tavLst>
                                    </p:anim>
                                    <p:anim calcmode="lin" valueType="num">
                                      <p:cBhvr>
                                        <p:cTn id="44"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Secret Sauce?</a:t>
            </a:r>
          </a:p>
        </p:txBody>
      </p:sp>
      <p:pic>
        <p:nvPicPr>
          <p:cNvPr id="1024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262063"/>
            <a:ext cx="3062288"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9646"/>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Secret Sauce?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73835">
            <a:off x="3363526" y="1212014"/>
            <a:ext cx="2416946" cy="3222593"/>
          </a:xfrm>
          <a:prstGeom prst="rect">
            <a:avLst/>
          </a:prstGeom>
          <a:ln>
            <a:noFill/>
          </a:ln>
          <a:effectLst>
            <a:softEdge rad="112500"/>
          </a:effectLst>
        </p:spPr>
      </p:pic>
    </p:spTree>
    <p:extLst>
      <p:ext uri="{BB962C8B-B14F-4D97-AF65-F5344CB8AC3E}">
        <p14:creationId xmlns:p14="http://schemas.microsoft.com/office/powerpoint/2010/main" val="3113320603"/>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7238" y="895350"/>
            <a:ext cx="5089525"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Player Feedback</a:t>
            </a:r>
          </a:p>
        </p:txBody>
      </p:sp>
    </p:spTree>
    <p:extLst>
      <p:ext uri="{BB962C8B-B14F-4D97-AF65-F5344CB8AC3E}">
        <p14:creationId xmlns:p14="http://schemas.microsoft.com/office/powerpoint/2010/main" val="289967119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33400" y="0"/>
            <a:ext cx="8229600" cy="4525963"/>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kumimoji="0" lang="en-US" altLang="en-US" dirty="0" smtClean="0">
                <a:solidFill>
                  <a:schemeClr val="bg1"/>
                </a:solidFill>
                <a:latin typeface="Rockwell Extra Bold" panose="02060903040505020403" pitchFamily="18" charset="0"/>
              </a:rPr>
              <a:t>“Schenectady.” </a:t>
            </a:r>
          </a:p>
          <a:p>
            <a:pPr>
              <a:buFontTx/>
              <a:buNone/>
            </a:pPr>
            <a:r>
              <a:rPr kumimoji="0" lang="en-US" altLang="en-US" dirty="0" smtClean="0">
                <a:solidFill>
                  <a:schemeClr val="bg1"/>
                </a:solidFill>
                <a:latin typeface="Rockwell Extra Bold" panose="02060903040505020403" pitchFamily="18" charset="0"/>
              </a:rPr>
              <a:t>					– Harlan Ellison</a:t>
            </a:r>
            <a:endParaRPr kumimoji="0" lang="en-US" altLang="en-US" dirty="0">
              <a:solidFill>
                <a:schemeClr val="bg1"/>
              </a:solidFill>
              <a:latin typeface="Rockwell Extra Bold" panose="02060903040505020403" pitchFamily="18" charset="0"/>
            </a:endParaRPr>
          </a:p>
        </p:txBody>
      </p:sp>
      <p:pic>
        <p:nvPicPr>
          <p:cNvPr id="3" name="Picture 4" descr="Harlan_Elli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371600"/>
            <a:ext cx="334645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2794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9325" y="536575"/>
            <a:ext cx="47053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Player Feedback</a:t>
            </a:r>
          </a:p>
        </p:txBody>
      </p:sp>
    </p:spTree>
    <p:extLst>
      <p:ext uri="{BB962C8B-B14F-4D97-AF65-F5344CB8AC3E}">
        <p14:creationId xmlns:p14="http://schemas.microsoft.com/office/powerpoint/2010/main" val="363357084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5488" y="3148013"/>
            <a:ext cx="12192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Player Feedback</a:t>
            </a:r>
          </a:p>
        </p:txBody>
      </p:sp>
      <p:pic>
        <p:nvPicPr>
          <p:cNvPr id="1843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488" y="1352550"/>
            <a:ext cx="4710112"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34015">
            <a:off x="6303963" y="215900"/>
            <a:ext cx="2555875"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2190618"/>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Player Feedback</a:t>
            </a:r>
          </a:p>
        </p:txBody>
      </p:sp>
      <p:pic>
        <p:nvPicPr>
          <p:cNvPr id="5" name="Picture 4"/>
          <p:cNvPicPr>
            <a:picLocks noChangeAspect="1"/>
          </p:cNvPicPr>
          <p:nvPr/>
        </p:nvPicPr>
        <p:blipFill>
          <a:blip r:embed="rId3"/>
          <a:stretch>
            <a:fillRect/>
          </a:stretch>
        </p:blipFill>
        <p:spPr>
          <a:xfrm rot="21132696">
            <a:off x="304800" y="1698625"/>
            <a:ext cx="4038600" cy="3017838"/>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stretch>
            <a:fillRect/>
          </a:stretch>
        </p:blipFill>
        <p:spPr>
          <a:xfrm rot="487360">
            <a:off x="4648200" y="1449388"/>
            <a:ext cx="4251325" cy="3182937"/>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stretch>
            <a:fillRect/>
          </a:stretch>
        </p:blipFill>
        <p:spPr>
          <a:xfrm rot="21333795">
            <a:off x="1574800" y="1298575"/>
            <a:ext cx="4635500" cy="34813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5049802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Player Feedback - Resources</a:t>
            </a:r>
          </a:p>
        </p:txBody>
      </p:sp>
      <p:pic>
        <p:nvPicPr>
          <p:cNvPr id="2253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89063"/>
            <a:ext cx="4513263"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a:spLocks noGrp="1"/>
          </p:cNvSpPr>
          <p:nvPr>
            <p:ph type="subTitle" idx="1"/>
          </p:nvPr>
        </p:nvSpPr>
        <p:spPr>
          <a:xfrm>
            <a:off x="5486400" y="1389063"/>
            <a:ext cx="2895600" cy="3028950"/>
          </a:xfrm>
        </p:spPr>
        <p:txBody>
          <a:bodyPr rtlCol="0">
            <a:normAutofit lnSpcReduction="10000"/>
          </a:bodyPr>
          <a:lstStyle/>
          <a:p>
            <a:pPr defTabSz="686806" eaLnBrk="1" fontAlgn="auto" hangingPunct="1">
              <a:spcAft>
                <a:spcPts val="0"/>
              </a:spcAft>
              <a:defRPr/>
            </a:pPr>
            <a:r>
              <a:rPr lang="en-US" sz="3600" b="1" dirty="0" smtClean="0"/>
              <a:t>“Juice it or lose it”</a:t>
            </a:r>
            <a:r>
              <a:rPr lang="en-US" b="1" dirty="0" smtClean="0"/>
              <a:t/>
            </a:r>
            <a:br>
              <a:rPr lang="en-US" b="1" dirty="0" smtClean="0"/>
            </a:br>
            <a:endParaRPr lang="en-US" b="1" dirty="0" smtClean="0"/>
          </a:p>
          <a:p>
            <a:pPr defTabSz="686806" eaLnBrk="1" fontAlgn="auto" hangingPunct="1">
              <a:spcAft>
                <a:spcPts val="0"/>
              </a:spcAft>
              <a:defRPr/>
            </a:pPr>
            <a:r>
              <a:rPr lang="en-US" b="1" i="1" dirty="0"/>
              <a:t>(</a:t>
            </a:r>
            <a:r>
              <a:rPr lang="en-US" b="1" i="1" dirty="0" err="1"/>
              <a:t>Grapefrukt</a:t>
            </a:r>
            <a:r>
              <a:rPr lang="en-US" b="1" i="1" dirty="0"/>
              <a:t>)</a:t>
            </a:r>
          </a:p>
          <a:p>
            <a:pPr defTabSz="686806" eaLnBrk="1" fontAlgn="auto" hangingPunct="1">
              <a:spcAft>
                <a:spcPts val="0"/>
              </a:spcAft>
              <a:defRPr/>
            </a:pPr>
            <a:endParaRPr lang="en-US" b="1" dirty="0" smtClean="0"/>
          </a:p>
          <a:p>
            <a:pPr defTabSz="686806" eaLnBrk="1" fontAlgn="auto" hangingPunct="1">
              <a:spcAft>
                <a:spcPts val="0"/>
              </a:spcAft>
              <a:defRPr/>
            </a:pPr>
            <a:r>
              <a:rPr lang="en-US" dirty="0" smtClean="0"/>
              <a:t>by Martin </a:t>
            </a:r>
            <a:r>
              <a:rPr lang="en-US" dirty="0" err="1" smtClean="0"/>
              <a:t>Jonasson</a:t>
            </a:r>
            <a:endParaRPr lang="en-US" dirty="0" smtClean="0"/>
          </a:p>
          <a:p>
            <a:pPr defTabSz="686806" eaLnBrk="1" fontAlgn="auto" hangingPunct="1">
              <a:spcAft>
                <a:spcPts val="0"/>
              </a:spcAft>
              <a:defRPr/>
            </a:pPr>
            <a:r>
              <a:rPr lang="en-US" dirty="0"/>
              <a:t>&amp;</a:t>
            </a:r>
            <a:r>
              <a:rPr lang="en-US" dirty="0" smtClean="0"/>
              <a:t> Petri </a:t>
            </a:r>
            <a:r>
              <a:rPr lang="en-US" dirty="0" err="1" smtClean="0"/>
              <a:t>Purho</a:t>
            </a:r>
            <a:endParaRPr lang="en-US" dirty="0"/>
          </a:p>
        </p:txBody>
      </p:sp>
    </p:spTree>
    <p:extLst>
      <p:ext uri="{BB962C8B-B14F-4D97-AF65-F5344CB8AC3E}">
        <p14:creationId xmlns:p14="http://schemas.microsoft.com/office/powerpoint/2010/main" val="263363540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Player Feedback - Resources</a:t>
            </a:r>
          </a:p>
        </p:txBody>
      </p:sp>
      <p:sp>
        <p:nvSpPr>
          <p:cNvPr id="6" name="Subtitle 2"/>
          <p:cNvSpPr>
            <a:spLocks noGrp="1"/>
          </p:cNvSpPr>
          <p:nvPr>
            <p:ph type="subTitle" idx="1"/>
          </p:nvPr>
        </p:nvSpPr>
        <p:spPr>
          <a:xfrm>
            <a:off x="5486400" y="1389063"/>
            <a:ext cx="2895600" cy="3028950"/>
          </a:xfrm>
        </p:spPr>
        <p:txBody>
          <a:bodyPr rtlCol="0">
            <a:normAutofit fontScale="92500"/>
          </a:bodyPr>
          <a:lstStyle/>
          <a:p>
            <a:pPr defTabSz="686806" eaLnBrk="1" fontAlgn="auto" hangingPunct="1">
              <a:spcAft>
                <a:spcPts val="0"/>
              </a:spcAft>
              <a:defRPr/>
            </a:pPr>
            <a:r>
              <a:rPr lang="en-US" sz="3600" b="1" dirty="0" smtClean="0"/>
              <a:t>“The art of </a:t>
            </a:r>
            <a:r>
              <a:rPr lang="en-US" sz="3600" b="1" dirty="0" err="1" smtClean="0"/>
              <a:t>Screenshak</a:t>
            </a:r>
            <a:r>
              <a:rPr lang="en-US" sz="3600" b="1" dirty="0" err="1"/>
              <a:t>e</a:t>
            </a:r>
            <a:r>
              <a:rPr lang="en-US" sz="3600" b="1" dirty="0" smtClean="0"/>
              <a:t>”</a:t>
            </a:r>
            <a:r>
              <a:rPr lang="en-US" b="1" dirty="0" smtClean="0"/>
              <a:t/>
            </a:r>
            <a:br>
              <a:rPr lang="en-US" b="1" dirty="0" smtClean="0"/>
            </a:br>
            <a:endParaRPr lang="en-US" b="1" dirty="0" smtClean="0"/>
          </a:p>
          <a:p>
            <a:pPr defTabSz="686806" eaLnBrk="1" fontAlgn="auto" hangingPunct="1">
              <a:spcAft>
                <a:spcPts val="0"/>
              </a:spcAft>
              <a:defRPr/>
            </a:pPr>
            <a:r>
              <a:rPr lang="en-US" dirty="0" smtClean="0"/>
              <a:t>(</a:t>
            </a:r>
            <a:r>
              <a:rPr lang="en-US" b="1" i="1" dirty="0" err="1"/>
              <a:t>Vlambeer</a:t>
            </a:r>
            <a:r>
              <a:rPr lang="en-US" dirty="0"/>
              <a:t>)</a:t>
            </a:r>
          </a:p>
          <a:p>
            <a:pPr defTabSz="686806" eaLnBrk="1" fontAlgn="auto" hangingPunct="1">
              <a:spcAft>
                <a:spcPts val="0"/>
              </a:spcAft>
              <a:defRPr/>
            </a:pPr>
            <a:endParaRPr lang="en-US" b="1" dirty="0" smtClean="0"/>
          </a:p>
          <a:p>
            <a:pPr defTabSz="686806" eaLnBrk="1" fontAlgn="auto" hangingPunct="1">
              <a:spcAft>
                <a:spcPts val="0"/>
              </a:spcAft>
              <a:defRPr/>
            </a:pPr>
            <a:r>
              <a:rPr lang="en-US" dirty="0" smtClean="0"/>
              <a:t>by Jan Willem Nijman</a:t>
            </a:r>
          </a:p>
          <a:p>
            <a:pPr defTabSz="686806" eaLnBrk="1" fontAlgn="auto" hangingPunct="1">
              <a:spcAft>
                <a:spcPts val="0"/>
              </a:spcAft>
              <a:defRPr/>
            </a:pPr>
            <a:r>
              <a:rPr lang="en-US" dirty="0" smtClean="0"/>
              <a:t> </a:t>
            </a:r>
            <a:endParaRPr lang="en-US" dirty="0"/>
          </a:p>
        </p:txBody>
      </p:sp>
      <p:pic>
        <p:nvPicPr>
          <p:cNvPr id="2458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89063"/>
            <a:ext cx="4513263" cy="30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96003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Polish-o-meter</a:t>
            </a:r>
          </a:p>
        </p:txBody>
      </p:sp>
      <p:pic>
        <p:nvPicPr>
          <p:cNvPr id="2662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3775" y="895350"/>
            <a:ext cx="46482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rot="16200000">
            <a:off x="1028700" y="2152650"/>
            <a:ext cx="2895600" cy="685800"/>
          </a:xfrm>
        </p:spPr>
        <p:txBody>
          <a:bodyPr rtlCol="0">
            <a:normAutofit/>
          </a:bodyPr>
          <a:lstStyle/>
          <a:p>
            <a:pPr defTabSz="686806" eaLnBrk="1" fontAlgn="auto" hangingPunct="1">
              <a:spcAft>
                <a:spcPts val="0"/>
              </a:spcAft>
              <a:defRPr/>
            </a:pPr>
            <a:r>
              <a:rPr lang="en-US" sz="3600" b="1" dirty="0" smtClean="0"/>
              <a:t>Polish level</a:t>
            </a:r>
            <a:endParaRPr lang="en-US" dirty="0"/>
          </a:p>
        </p:txBody>
      </p:sp>
      <p:sp>
        <p:nvSpPr>
          <p:cNvPr id="8" name="Subtitle 2"/>
          <p:cNvSpPr txBox="1">
            <a:spLocks/>
          </p:cNvSpPr>
          <p:nvPr/>
        </p:nvSpPr>
        <p:spPr>
          <a:xfrm>
            <a:off x="2743200" y="3714750"/>
            <a:ext cx="3581400" cy="685800"/>
          </a:xfrm>
          <a:prstGeom prst="rect">
            <a:avLst/>
          </a:prstGeom>
        </p:spPr>
        <p:txBody>
          <a:bodyPr lIns="68681" tIns="34340" rIns="68681" bIns="34340">
            <a:normAutofit fontScale="92500"/>
          </a:bodyPr>
          <a:lstStyle>
            <a:lvl1pPr marL="0" indent="0" algn="ctr" defTabSz="686806" rtl="0" eaLnBrk="1" latinLnBrk="0" hangingPunct="1">
              <a:spcBef>
                <a:spcPct val="20000"/>
              </a:spcBef>
              <a:buFont typeface="Arial" panose="020B0604020202020204" pitchFamily="34" charset="0"/>
              <a:buNone/>
              <a:defRPr sz="2400" kern="1200">
                <a:solidFill>
                  <a:schemeClr val="accent1">
                    <a:lumMod val="75000"/>
                  </a:schemeClr>
                </a:solidFill>
                <a:latin typeface="Fette Engschrift" pitchFamily="2" charset="0"/>
                <a:ea typeface="+mn-ea"/>
                <a:cs typeface="+mn-cs"/>
              </a:defRPr>
            </a:lvl1pPr>
            <a:lvl2pPr marL="343403" indent="0" algn="ctr" defTabSz="686806" rtl="0" eaLnBrk="1" latinLnBrk="0" hangingPunct="1">
              <a:spcBef>
                <a:spcPct val="20000"/>
              </a:spcBef>
              <a:buFont typeface="Arial" panose="020B0604020202020204" pitchFamily="34" charset="0"/>
              <a:buNone/>
              <a:defRPr sz="2100" kern="1200">
                <a:solidFill>
                  <a:schemeClr val="tx1">
                    <a:tint val="75000"/>
                  </a:schemeClr>
                </a:solidFill>
                <a:latin typeface="+mn-lt"/>
                <a:ea typeface="+mn-ea"/>
                <a:cs typeface="+mn-cs"/>
              </a:defRPr>
            </a:lvl2pPr>
            <a:lvl3pPr marL="686806" indent="0" algn="ctr" defTabSz="686806"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3pPr>
            <a:lvl4pPr marL="1030209"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4pPr>
            <a:lvl5pPr marL="1373612"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5pPr>
            <a:lvl6pPr marL="1717015"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60418"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403820"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7223"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pPr fontAlgn="auto">
              <a:spcAft>
                <a:spcPts val="0"/>
              </a:spcAft>
              <a:defRPr/>
            </a:pPr>
            <a:r>
              <a:rPr kumimoji="0" lang="en-US" sz="3600" b="1" dirty="0" smtClean="0">
                <a:solidFill>
                  <a:srgbClr val="4F81BD">
                    <a:lumMod val="75000"/>
                  </a:srgbClr>
                </a:solidFill>
                <a:latin typeface="Trebuchet MS" panose="020B0603020202020204" pitchFamily="34" charset="0"/>
              </a:rPr>
              <a:t>Production Cycle</a:t>
            </a:r>
            <a:endParaRPr kumimoji="0" lang="en-US" dirty="0">
              <a:solidFill>
                <a:srgbClr val="4F81BD">
                  <a:lumMod val="75000"/>
                </a:srgbClr>
              </a:solidFill>
              <a:latin typeface="Trebuchet MS" panose="020B0603020202020204" pitchFamily="34" charset="0"/>
            </a:endParaRPr>
          </a:p>
        </p:txBody>
      </p:sp>
    </p:spTree>
    <p:extLst>
      <p:ext uri="{BB962C8B-B14F-4D97-AF65-F5344CB8AC3E}">
        <p14:creationId xmlns:p14="http://schemas.microsoft.com/office/powerpoint/2010/main" val="3489471364"/>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Polish-o-meter</a:t>
            </a:r>
          </a:p>
        </p:txBody>
      </p:sp>
      <p:pic>
        <p:nvPicPr>
          <p:cNvPr id="2867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3775" y="895350"/>
            <a:ext cx="46482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rot="16200000">
            <a:off x="1028700" y="2152650"/>
            <a:ext cx="2895600" cy="685800"/>
          </a:xfrm>
        </p:spPr>
        <p:txBody>
          <a:bodyPr rtlCol="0">
            <a:normAutofit/>
          </a:bodyPr>
          <a:lstStyle/>
          <a:p>
            <a:pPr defTabSz="686806" eaLnBrk="1" fontAlgn="auto" hangingPunct="1">
              <a:spcAft>
                <a:spcPts val="0"/>
              </a:spcAft>
              <a:defRPr/>
            </a:pPr>
            <a:r>
              <a:rPr lang="en-US" sz="3600" b="1" dirty="0" smtClean="0"/>
              <a:t>Polish level</a:t>
            </a:r>
            <a:endParaRPr lang="en-US" dirty="0"/>
          </a:p>
        </p:txBody>
      </p:sp>
      <p:sp>
        <p:nvSpPr>
          <p:cNvPr id="6" name="Subtitle 2"/>
          <p:cNvSpPr txBox="1">
            <a:spLocks/>
          </p:cNvSpPr>
          <p:nvPr/>
        </p:nvSpPr>
        <p:spPr>
          <a:xfrm>
            <a:off x="2743200" y="3714750"/>
            <a:ext cx="3581400" cy="685800"/>
          </a:xfrm>
          <a:prstGeom prst="rect">
            <a:avLst/>
          </a:prstGeom>
        </p:spPr>
        <p:txBody>
          <a:bodyPr lIns="68681" tIns="34340" rIns="68681" bIns="34340">
            <a:normAutofit fontScale="92500"/>
          </a:bodyPr>
          <a:lstStyle>
            <a:lvl1pPr marL="0" indent="0" algn="ctr" defTabSz="686806" rtl="0" eaLnBrk="1" latinLnBrk="0" hangingPunct="1">
              <a:spcBef>
                <a:spcPct val="20000"/>
              </a:spcBef>
              <a:buFont typeface="Arial" panose="020B0604020202020204" pitchFamily="34" charset="0"/>
              <a:buNone/>
              <a:defRPr sz="2400" kern="1200">
                <a:solidFill>
                  <a:schemeClr val="accent1">
                    <a:lumMod val="75000"/>
                  </a:schemeClr>
                </a:solidFill>
                <a:latin typeface="Fette Engschrift" pitchFamily="2" charset="0"/>
                <a:ea typeface="+mn-ea"/>
                <a:cs typeface="+mn-cs"/>
              </a:defRPr>
            </a:lvl1pPr>
            <a:lvl2pPr marL="343403" indent="0" algn="ctr" defTabSz="686806" rtl="0" eaLnBrk="1" latinLnBrk="0" hangingPunct="1">
              <a:spcBef>
                <a:spcPct val="20000"/>
              </a:spcBef>
              <a:buFont typeface="Arial" panose="020B0604020202020204" pitchFamily="34" charset="0"/>
              <a:buNone/>
              <a:defRPr sz="2100" kern="1200">
                <a:solidFill>
                  <a:schemeClr val="tx1">
                    <a:tint val="75000"/>
                  </a:schemeClr>
                </a:solidFill>
                <a:latin typeface="+mn-lt"/>
                <a:ea typeface="+mn-ea"/>
                <a:cs typeface="+mn-cs"/>
              </a:defRPr>
            </a:lvl2pPr>
            <a:lvl3pPr marL="686806" indent="0" algn="ctr" defTabSz="686806"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3pPr>
            <a:lvl4pPr marL="1030209"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4pPr>
            <a:lvl5pPr marL="1373612"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5pPr>
            <a:lvl6pPr marL="1717015"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60418"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403820"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7223"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pPr fontAlgn="auto">
              <a:spcAft>
                <a:spcPts val="0"/>
              </a:spcAft>
              <a:defRPr/>
            </a:pPr>
            <a:r>
              <a:rPr kumimoji="0" lang="en-US" sz="3600" b="1" dirty="0" smtClean="0">
                <a:solidFill>
                  <a:srgbClr val="4F81BD">
                    <a:lumMod val="75000"/>
                  </a:srgbClr>
                </a:solidFill>
                <a:latin typeface="Trebuchet MS" panose="020B0603020202020204" pitchFamily="34" charset="0"/>
              </a:rPr>
              <a:t>Production Cycle</a:t>
            </a:r>
            <a:endParaRPr kumimoji="0" lang="en-US" dirty="0">
              <a:solidFill>
                <a:srgbClr val="4F81BD">
                  <a:lumMod val="75000"/>
                </a:srgbClr>
              </a:solidFill>
              <a:latin typeface="Trebuchet MS" panose="020B0603020202020204" pitchFamily="34" charset="0"/>
            </a:endParaRPr>
          </a:p>
        </p:txBody>
      </p:sp>
      <p:cxnSp>
        <p:nvCxnSpPr>
          <p:cNvPr id="3" name="Straight Connector 2"/>
          <p:cNvCxnSpPr/>
          <p:nvPr/>
        </p:nvCxnSpPr>
        <p:spPr>
          <a:xfrm>
            <a:off x="5867400" y="1276350"/>
            <a:ext cx="0" cy="220980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51768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Polish-o-meter</a:t>
            </a:r>
          </a:p>
        </p:txBody>
      </p:sp>
      <p:pic>
        <p:nvPicPr>
          <p:cNvPr id="307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3775" y="895350"/>
            <a:ext cx="46482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rot="16200000">
            <a:off x="1028700" y="2152650"/>
            <a:ext cx="2895600" cy="685800"/>
          </a:xfrm>
        </p:spPr>
        <p:txBody>
          <a:bodyPr rtlCol="0">
            <a:normAutofit/>
          </a:bodyPr>
          <a:lstStyle/>
          <a:p>
            <a:pPr defTabSz="686806" eaLnBrk="1" fontAlgn="auto" hangingPunct="1">
              <a:spcAft>
                <a:spcPts val="0"/>
              </a:spcAft>
              <a:defRPr/>
            </a:pPr>
            <a:r>
              <a:rPr lang="en-US" sz="3600" b="1" dirty="0" smtClean="0"/>
              <a:t>Polish level</a:t>
            </a:r>
            <a:endParaRPr lang="en-US" dirty="0"/>
          </a:p>
        </p:txBody>
      </p:sp>
      <p:sp>
        <p:nvSpPr>
          <p:cNvPr id="6" name="Subtitle 2"/>
          <p:cNvSpPr txBox="1">
            <a:spLocks/>
          </p:cNvSpPr>
          <p:nvPr/>
        </p:nvSpPr>
        <p:spPr>
          <a:xfrm>
            <a:off x="2743200" y="3714750"/>
            <a:ext cx="3581400" cy="685800"/>
          </a:xfrm>
          <a:prstGeom prst="rect">
            <a:avLst/>
          </a:prstGeom>
        </p:spPr>
        <p:txBody>
          <a:bodyPr lIns="68681" tIns="34340" rIns="68681" bIns="34340">
            <a:normAutofit fontScale="92500"/>
          </a:bodyPr>
          <a:lstStyle>
            <a:lvl1pPr marL="0" indent="0" algn="ctr" defTabSz="686806" rtl="0" eaLnBrk="1" latinLnBrk="0" hangingPunct="1">
              <a:spcBef>
                <a:spcPct val="20000"/>
              </a:spcBef>
              <a:buFont typeface="Arial" panose="020B0604020202020204" pitchFamily="34" charset="0"/>
              <a:buNone/>
              <a:defRPr sz="2400" kern="1200">
                <a:solidFill>
                  <a:schemeClr val="accent1">
                    <a:lumMod val="75000"/>
                  </a:schemeClr>
                </a:solidFill>
                <a:latin typeface="Fette Engschrift" pitchFamily="2" charset="0"/>
                <a:ea typeface="+mn-ea"/>
                <a:cs typeface="+mn-cs"/>
              </a:defRPr>
            </a:lvl1pPr>
            <a:lvl2pPr marL="343403" indent="0" algn="ctr" defTabSz="686806" rtl="0" eaLnBrk="1" latinLnBrk="0" hangingPunct="1">
              <a:spcBef>
                <a:spcPct val="20000"/>
              </a:spcBef>
              <a:buFont typeface="Arial" panose="020B0604020202020204" pitchFamily="34" charset="0"/>
              <a:buNone/>
              <a:defRPr sz="2100" kern="1200">
                <a:solidFill>
                  <a:schemeClr val="tx1">
                    <a:tint val="75000"/>
                  </a:schemeClr>
                </a:solidFill>
                <a:latin typeface="+mn-lt"/>
                <a:ea typeface="+mn-ea"/>
                <a:cs typeface="+mn-cs"/>
              </a:defRPr>
            </a:lvl2pPr>
            <a:lvl3pPr marL="686806" indent="0" algn="ctr" defTabSz="686806"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3pPr>
            <a:lvl4pPr marL="1030209"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4pPr>
            <a:lvl5pPr marL="1373612"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5pPr>
            <a:lvl6pPr marL="1717015"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60418"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403820"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7223"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pPr fontAlgn="auto">
              <a:spcAft>
                <a:spcPts val="0"/>
              </a:spcAft>
              <a:defRPr/>
            </a:pPr>
            <a:r>
              <a:rPr kumimoji="0" lang="en-US" sz="3600" b="1" dirty="0" smtClean="0">
                <a:solidFill>
                  <a:srgbClr val="4F81BD">
                    <a:lumMod val="75000"/>
                  </a:srgbClr>
                </a:solidFill>
                <a:latin typeface="Trebuchet MS" panose="020B0603020202020204" pitchFamily="34" charset="0"/>
              </a:rPr>
              <a:t>Production Cycle</a:t>
            </a:r>
            <a:endParaRPr kumimoji="0" lang="en-US" dirty="0">
              <a:solidFill>
                <a:srgbClr val="4F81BD">
                  <a:lumMod val="75000"/>
                </a:srgbClr>
              </a:solidFill>
              <a:latin typeface="Trebuchet MS" panose="020B0603020202020204" pitchFamily="34" charset="0"/>
            </a:endParaRPr>
          </a:p>
        </p:txBody>
      </p:sp>
    </p:spTree>
    <p:extLst>
      <p:ext uri="{BB962C8B-B14F-4D97-AF65-F5344CB8AC3E}">
        <p14:creationId xmlns:p14="http://schemas.microsoft.com/office/powerpoint/2010/main" val="398317463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Polish-o-meter</a:t>
            </a:r>
          </a:p>
        </p:txBody>
      </p:sp>
      <p:pic>
        <p:nvPicPr>
          <p:cNvPr id="3277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3775" y="895350"/>
            <a:ext cx="46482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rot="16200000">
            <a:off x="1028700" y="2152650"/>
            <a:ext cx="2895600" cy="685800"/>
          </a:xfrm>
        </p:spPr>
        <p:txBody>
          <a:bodyPr rtlCol="0">
            <a:normAutofit/>
          </a:bodyPr>
          <a:lstStyle/>
          <a:p>
            <a:pPr defTabSz="686806" eaLnBrk="1" fontAlgn="auto" hangingPunct="1">
              <a:spcAft>
                <a:spcPts val="0"/>
              </a:spcAft>
              <a:defRPr/>
            </a:pPr>
            <a:r>
              <a:rPr lang="en-US" sz="3600" b="1" dirty="0" smtClean="0"/>
              <a:t>Polish level</a:t>
            </a:r>
            <a:endParaRPr lang="en-US" dirty="0"/>
          </a:p>
        </p:txBody>
      </p:sp>
      <p:sp>
        <p:nvSpPr>
          <p:cNvPr id="6" name="Subtitle 2"/>
          <p:cNvSpPr txBox="1">
            <a:spLocks/>
          </p:cNvSpPr>
          <p:nvPr/>
        </p:nvSpPr>
        <p:spPr>
          <a:xfrm>
            <a:off x="2743200" y="3714750"/>
            <a:ext cx="3581400" cy="685800"/>
          </a:xfrm>
          <a:prstGeom prst="rect">
            <a:avLst/>
          </a:prstGeom>
        </p:spPr>
        <p:txBody>
          <a:bodyPr lIns="68681" tIns="34340" rIns="68681" bIns="34340">
            <a:normAutofit fontScale="92500"/>
          </a:bodyPr>
          <a:lstStyle>
            <a:lvl1pPr marL="0" indent="0" algn="ctr" defTabSz="686806" rtl="0" eaLnBrk="1" latinLnBrk="0" hangingPunct="1">
              <a:spcBef>
                <a:spcPct val="20000"/>
              </a:spcBef>
              <a:buFont typeface="Arial" panose="020B0604020202020204" pitchFamily="34" charset="0"/>
              <a:buNone/>
              <a:defRPr sz="2400" kern="1200">
                <a:solidFill>
                  <a:schemeClr val="accent1">
                    <a:lumMod val="75000"/>
                  </a:schemeClr>
                </a:solidFill>
                <a:latin typeface="Fette Engschrift" pitchFamily="2" charset="0"/>
                <a:ea typeface="+mn-ea"/>
                <a:cs typeface="+mn-cs"/>
              </a:defRPr>
            </a:lvl1pPr>
            <a:lvl2pPr marL="343403" indent="0" algn="ctr" defTabSz="686806" rtl="0" eaLnBrk="1" latinLnBrk="0" hangingPunct="1">
              <a:spcBef>
                <a:spcPct val="20000"/>
              </a:spcBef>
              <a:buFont typeface="Arial" panose="020B0604020202020204" pitchFamily="34" charset="0"/>
              <a:buNone/>
              <a:defRPr sz="2100" kern="1200">
                <a:solidFill>
                  <a:schemeClr val="tx1">
                    <a:tint val="75000"/>
                  </a:schemeClr>
                </a:solidFill>
                <a:latin typeface="+mn-lt"/>
                <a:ea typeface="+mn-ea"/>
                <a:cs typeface="+mn-cs"/>
              </a:defRPr>
            </a:lvl2pPr>
            <a:lvl3pPr marL="686806" indent="0" algn="ctr" defTabSz="686806"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3pPr>
            <a:lvl4pPr marL="1030209"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4pPr>
            <a:lvl5pPr marL="1373612"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5pPr>
            <a:lvl6pPr marL="1717015"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60418"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403820"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7223"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pPr fontAlgn="auto">
              <a:spcAft>
                <a:spcPts val="0"/>
              </a:spcAft>
              <a:defRPr/>
            </a:pPr>
            <a:r>
              <a:rPr kumimoji="0" lang="en-US" sz="3600" b="1" dirty="0" smtClean="0">
                <a:solidFill>
                  <a:srgbClr val="4F81BD">
                    <a:lumMod val="75000"/>
                  </a:srgbClr>
                </a:solidFill>
                <a:latin typeface="Trebuchet MS" panose="020B0603020202020204" pitchFamily="34" charset="0"/>
              </a:rPr>
              <a:t>Production Cycle</a:t>
            </a:r>
            <a:endParaRPr kumimoji="0" lang="en-US" dirty="0">
              <a:solidFill>
                <a:srgbClr val="4F81BD">
                  <a:lumMod val="75000"/>
                </a:srgbClr>
              </a:solidFill>
              <a:latin typeface="Trebuchet MS" panose="020B0603020202020204" pitchFamily="34" charset="0"/>
            </a:endParaRPr>
          </a:p>
        </p:txBody>
      </p:sp>
    </p:spTree>
    <p:extLst>
      <p:ext uri="{BB962C8B-B14F-4D97-AF65-F5344CB8AC3E}">
        <p14:creationId xmlns:p14="http://schemas.microsoft.com/office/powerpoint/2010/main" val="3885533268"/>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Polish-o-meter</a:t>
            </a:r>
          </a:p>
        </p:txBody>
      </p:sp>
      <p:pic>
        <p:nvPicPr>
          <p:cNvPr id="348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3775" y="895350"/>
            <a:ext cx="46482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3119438" y="2863850"/>
            <a:ext cx="309562" cy="2413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pic>
        <p:nvPicPr>
          <p:cNvPr id="34821"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7000" y="1389063"/>
            <a:ext cx="1722438"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686725">
            <a:off x="3106738" y="1501775"/>
            <a:ext cx="1776412"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810532">
            <a:off x="4443413" y="823913"/>
            <a:ext cx="167005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5"/>
          <p:cNvCxnSpPr/>
          <p:nvPr/>
        </p:nvCxnSpPr>
        <p:spPr>
          <a:xfrm>
            <a:off x="3886200" y="2266950"/>
            <a:ext cx="152400" cy="6096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H="1">
            <a:off x="4648200" y="2190750"/>
            <a:ext cx="76200" cy="3048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H="1" flipV="1">
            <a:off x="5105400" y="2419350"/>
            <a:ext cx="173038" cy="44450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49825" y="2876550"/>
            <a:ext cx="13239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25"/>
          <p:cNvCxnSpPr/>
          <p:nvPr/>
        </p:nvCxnSpPr>
        <p:spPr>
          <a:xfrm flipH="1" flipV="1">
            <a:off x="5486400" y="2190750"/>
            <a:ext cx="685800" cy="45085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pic>
        <p:nvPicPr>
          <p:cNvPr id="15"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1211263"/>
            <a:ext cx="2257425"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43965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50"/>
                                        <p:tgtEl>
                                          <p:spTgt spid="11"/>
                                        </p:tgtEl>
                                      </p:cBhvr>
                                    </p:animEffect>
                                  </p:childTnLst>
                                </p:cTn>
                              </p:par>
                            </p:childTnLst>
                          </p:cTn>
                        </p:par>
                        <p:par>
                          <p:cTn id="13" fill="hold" nodeType="afterGroup">
                            <p:stCondLst>
                              <p:cond delay="25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50"/>
                                        <p:tgtEl>
                                          <p:spTgt spid="12"/>
                                        </p:tgtEl>
                                      </p:cBhvr>
                                    </p:animEffect>
                                  </p:childTnLst>
                                </p:cTn>
                              </p:par>
                            </p:childTnLst>
                          </p:cTn>
                        </p:par>
                        <p:par>
                          <p:cTn id="22" fill="hold" nodeType="afterGroup">
                            <p:stCondLst>
                              <p:cond delay="25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50"/>
                                        <p:tgtEl>
                                          <p:spTgt spid="14"/>
                                        </p:tgtEl>
                                      </p:cBhvr>
                                    </p:animEffect>
                                  </p:childTnLst>
                                </p:cTn>
                              </p:par>
                            </p:childTnLst>
                          </p:cTn>
                        </p:par>
                        <p:par>
                          <p:cTn id="31" fill="hold" nodeType="afterGroup">
                            <p:stCondLst>
                              <p:cond delay="250"/>
                            </p:stCondLst>
                            <p:childTnLst>
                              <p:par>
                                <p:cTn id="32" presetID="10"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250"/>
                                        <p:tgtEl>
                                          <p:spTgt spid="15"/>
                                        </p:tgtEl>
                                      </p:cBhvr>
                                    </p:animEffect>
                                  </p:childTnLst>
                                </p:cTn>
                              </p:par>
                            </p:childTnLst>
                          </p:cTn>
                        </p:par>
                        <p:par>
                          <p:cTn id="40" fill="hold" nodeType="afterGroup">
                            <p:stCondLst>
                              <p:cond delay="250"/>
                            </p:stCondLst>
                            <p:childTnLst>
                              <p:par>
                                <p:cTn id="41" presetID="10" presetClass="entr" presetSubtype="0"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Ne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428750"/>
            <a:ext cx="3186113" cy="3505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txBox="1">
            <a:spLocks noChangeArrowheads="1"/>
          </p:cNvSpPr>
          <p:nvPr/>
        </p:nvSpPr>
        <p:spPr>
          <a:xfrm>
            <a:off x="838200" y="57150"/>
            <a:ext cx="8229600" cy="4525963"/>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kumimoji="0" lang="en-US" altLang="en-US" sz="2800" dirty="0" smtClean="0">
                <a:solidFill>
                  <a:schemeClr val="bg1"/>
                </a:solidFill>
                <a:latin typeface="Rockwell Extra Bold" panose="02060903040505020403" pitchFamily="18" charset="0"/>
              </a:rPr>
              <a:t>“From the idea-of-the-month club.” </a:t>
            </a:r>
          </a:p>
          <a:p>
            <a:pPr>
              <a:buFontTx/>
              <a:buNone/>
            </a:pPr>
            <a:r>
              <a:rPr kumimoji="0" lang="en-US" altLang="en-US" sz="2800" dirty="0" smtClean="0">
                <a:solidFill>
                  <a:schemeClr val="bg1"/>
                </a:solidFill>
                <a:latin typeface="Rockwell Extra Bold" panose="02060903040505020403" pitchFamily="18" charset="0"/>
              </a:rPr>
              <a:t>						– Neil </a:t>
            </a:r>
            <a:r>
              <a:rPr kumimoji="0" lang="en-US" altLang="en-US" sz="2800" dirty="0" err="1" smtClean="0">
                <a:solidFill>
                  <a:schemeClr val="bg1"/>
                </a:solidFill>
                <a:latin typeface="Rockwell Extra Bold" panose="02060903040505020403" pitchFamily="18" charset="0"/>
              </a:rPr>
              <a:t>Gaiman</a:t>
            </a:r>
            <a:endParaRPr kumimoji="0" lang="en-US" altLang="en-US" sz="2800" dirty="0" smtClean="0">
              <a:solidFill>
                <a:schemeClr val="bg1"/>
              </a:solidFill>
              <a:latin typeface="Rockwell Extra Bold" panose="02060903040505020403" pitchFamily="18" charset="0"/>
            </a:endParaRPr>
          </a:p>
          <a:p>
            <a:endParaRPr kumimoji="0" lang="en-US" altLang="en-US" sz="2800" dirty="0">
              <a:solidFill>
                <a:schemeClr val="bg1"/>
              </a:solidFill>
              <a:latin typeface="Rockwell Extra Bold" panose="02060903040505020403" pitchFamily="18" charset="0"/>
            </a:endParaRPr>
          </a:p>
        </p:txBody>
      </p:sp>
    </p:spTree>
    <p:extLst>
      <p:ext uri="{BB962C8B-B14F-4D97-AF65-F5344CB8AC3E}">
        <p14:creationId xmlns:p14="http://schemas.microsoft.com/office/powerpoint/2010/main" val="33348991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Polish-o-meter</a:t>
            </a:r>
          </a:p>
        </p:txBody>
      </p:sp>
      <p:pic>
        <p:nvPicPr>
          <p:cNvPr id="368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3775" y="895350"/>
            <a:ext cx="46482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rot="16200000">
            <a:off x="1028700" y="2152650"/>
            <a:ext cx="2895600" cy="685800"/>
          </a:xfrm>
        </p:spPr>
        <p:txBody>
          <a:bodyPr rtlCol="0">
            <a:normAutofit/>
          </a:bodyPr>
          <a:lstStyle/>
          <a:p>
            <a:pPr defTabSz="686806" eaLnBrk="1" fontAlgn="auto" hangingPunct="1">
              <a:spcAft>
                <a:spcPts val="0"/>
              </a:spcAft>
              <a:defRPr/>
            </a:pPr>
            <a:r>
              <a:rPr lang="en-US" sz="3600" b="1" dirty="0" smtClean="0"/>
              <a:t>Polish level</a:t>
            </a:r>
            <a:endParaRPr lang="en-US" dirty="0"/>
          </a:p>
        </p:txBody>
      </p:sp>
      <p:sp>
        <p:nvSpPr>
          <p:cNvPr id="6" name="Subtitle 2"/>
          <p:cNvSpPr txBox="1">
            <a:spLocks/>
          </p:cNvSpPr>
          <p:nvPr/>
        </p:nvSpPr>
        <p:spPr>
          <a:xfrm>
            <a:off x="2743200" y="3714750"/>
            <a:ext cx="3581400" cy="685800"/>
          </a:xfrm>
          <a:prstGeom prst="rect">
            <a:avLst/>
          </a:prstGeom>
        </p:spPr>
        <p:txBody>
          <a:bodyPr lIns="68681" tIns="34340" rIns="68681" bIns="34340">
            <a:normAutofit fontScale="92500"/>
          </a:bodyPr>
          <a:lstStyle>
            <a:lvl1pPr marL="0" indent="0" algn="ctr" defTabSz="686806" rtl="0" eaLnBrk="1" latinLnBrk="0" hangingPunct="1">
              <a:spcBef>
                <a:spcPct val="20000"/>
              </a:spcBef>
              <a:buFont typeface="Arial" panose="020B0604020202020204" pitchFamily="34" charset="0"/>
              <a:buNone/>
              <a:defRPr sz="2400" kern="1200">
                <a:solidFill>
                  <a:schemeClr val="accent1">
                    <a:lumMod val="75000"/>
                  </a:schemeClr>
                </a:solidFill>
                <a:latin typeface="Fette Engschrift" pitchFamily="2" charset="0"/>
                <a:ea typeface="+mn-ea"/>
                <a:cs typeface="+mn-cs"/>
              </a:defRPr>
            </a:lvl1pPr>
            <a:lvl2pPr marL="343403" indent="0" algn="ctr" defTabSz="686806" rtl="0" eaLnBrk="1" latinLnBrk="0" hangingPunct="1">
              <a:spcBef>
                <a:spcPct val="20000"/>
              </a:spcBef>
              <a:buFont typeface="Arial" panose="020B0604020202020204" pitchFamily="34" charset="0"/>
              <a:buNone/>
              <a:defRPr sz="2100" kern="1200">
                <a:solidFill>
                  <a:schemeClr val="tx1">
                    <a:tint val="75000"/>
                  </a:schemeClr>
                </a:solidFill>
                <a:latin typeface="+mn-lt"/>
                <a:ea typeface="+mn-ea"/>
                <a:cs typeface="+mn-cs"/>
              </a:defRPr>
            </a:lvl2pPr>
            <a:lvl3pPr marL="686806" indent="0" algn="ctr" defTabSz="686806"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3pPr>
            <a:lvl4pPr marL="1030209"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4pPr>
            <a:lvl5pPr marL="1373612"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5pPr>
            <a:lvl6pPr marL="1717015"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60418"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403820"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7223"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pPr fontAlgn="auto">
              <a:spcAft>
                <a:spcPts val="0"/>
              </a:spcAft>
              <a:defRPr/>
            </a:pPr>
            <a:r>
              <a:rPr kumimoji="0" lang="en-US" sz="3600" b="1" dirty="0" smtClean="0">
                <a:solidFill>
                  <a:srgbClr val="4F81BD">
                    <a:lumMod val="75000"/>
                  </a:srgbClr>
                </a:solidFill>
                <a:latin typeface="Trebuchet MS" panose="020B0603020202020204" pitchFamily="34" charset="0"/>
              </a:rPr>
              <a:t>Production Cycle</a:t>
            </a:r>
            <a:endParaRPr kumimoji="0" lang="en-US" dirty="0">
              <a:solidFill>
                <a:srgbClr val="4F81BD">
                  <a:lumMod val="75000"/>
                </a:srgbClr>
              </a:solidFill>
              <a:latin typeface="Trebuchet MS" panose="020B0603020202020204" pitchFamily="34" charset="0"/>
            </a:endParaRPr>
          </a:p>
        </p:txBody>
      </p:sp>
    </p:spTree>
    <p:extLst>
      <p:ext uri="{BB962C8B-B14F-4D97-AF65-F5344CB8AC3E}">
        <p14:creationId xmlns:p14="http://schemas.microsoft.com/office/powerpoint/2010/main" val="2858697518"/>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“SOLO” Polish-o-meter</a:t>
            </a:r>
          </a:p>
        </p:txBody>
      </p:sp>
      <p:pic>
        <p:nvPicPr>
          <p:cNvPr id="389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3775" y="895350"/>
            <a:ext cx="46482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rot="16200000">
            <a:off x="1028700" y="2152650"/>
            <a:ext cx="2895600" cy="685800"/>
          </a:xfrm>
        </p:spPr>
        <p:txBody>
          <a:bodyPr rtlCol="0">
            <a:normAutofit/>
          </a:bodyPr>
          <a:lstStyle/>
          <a:p>
            <a:pPr defTabSz="686806" eaLnBrk="1" fontAlgn="auto" hangingPunct="1">
              <a:spcAft>
                <a:spcPts val="0"/>
              </a:spcAft>
              <a:defRPr/>
            </a:pPr>
            <a:r>
              <a:rPr lang="en-US" sz="3600" b="1" dirty="0" smtClean="0"/>
              <a:t>Polish level</a:t>
            </a:r>
            <a:endParaRPr lang="en-US" dirty="0"/>
          </a:p>
        </p:txBody>
      </p:sp>
      <p:sp>
        <p:nvSpPr>
          <p:cNvPr id="6" name="Subtitle 2"/>
          <p:cNvSpPr txBox="1">
            <a:spLocks/>
          </p:cNvSpPr>
          <p:nvPr/>
        </p:nvSpPr>
        <p:spPr>
          <a:xfrm>
            <a:off x="2743200" y="3714750"/>
            <a:ext cx="3581400" cy="685800"/>
          </a:xfrm>
          <a:prstGeom prst="rect">
            <a:avLst/>
          </a:prstGeom>
        </p:spPr>
        <p:txBody>
          <a:bodyPr lIns="68681" tIns="34340" rIns="68681" bIns="34340">
            <a:normAutofit fontScale="92500"/>
          </a:bodyPr>
          <a:lstStyle>
            <a:lvl1pPr marL="0" indent="0" algn="ctr" defTabSz="686806" rtl="0" eaLnBrk="1" latinLnBrk="0" hangingPunct="1">
              <a:spcBef>
                <a:spcPct val="20000"/>
              </a:spcBef>
              <a:buFont typeface="Arial" panose="020B0604020202020204" pitchFamily="34" charset="0"/>
              <a:buNone/>
              <a:defRPr sz="2400" kern="1200">
                <a:solidFill>
                  <a:schemeClr val="accent1">
                    <a:lumMod val="75000"/>
                  </a:schemeClr>
                </a:solidFill>
                <a:latin typeface="Fette Engschrift" pitchFamily="2" charset="0"/>
                <a:ea typeface="+mn-ea"/>
                <a:cs typeface="+mn-cs"/>
              </a:defRPr>
            </a:lvl1pPr>
            <a:lvl2pPr marL="343403" indent="0" algn="ctr" defTabSz="686806" rtl="0" eaLnBrk="1" latinLnBrk="0" hangingPunct="1">
              <a:spcBef>
                <a:spcPct val="20000"/>
              </a:spcBef>
              <a:buFont typeface="Arial" panose="020B0604020202020204" pitchFamily="34" charset="0"/>
              <a:buNone/>
              <a:defRPr sz="2100" kern="1200">
                <a:solidFill>
                  <a:schemeClr val="tx1">
                    <a:tint val="75000"/>
                  </a:schemeClr>
                </a:solidFill>
                <a:latin typeface="+mn-lt"/>
                <a:ea typeface="+mn-ea"/>
                <a:cs typeface="+mn-cs"/>
              </a:defRPr>
            </a:lvl2pPr>
            <a:lvl3pPr marL="686806" indent="0" algn="ctr" defTabSz="686806"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3pPr>
            <a:lvl4pPr marL="1030209"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4pPr>
            <a:lvl5pPr marL="1373612"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5pPr>
            <a:lvl6pPr marL="1717015"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60418"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403820"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7223"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pPr fontAlgn="auto">
              <a:spcAft>
                <a:spcPts val="0"/>
              </a:spcAft>
              <a:defRPr/>
            </a:pPr>
            <a:r>
              <a:rPr kumimoji="0" lang="en-US" sz="3600" b="1" dirty="0" smtClean="0">
                <a:solidFill>
                  <a:srgbClr val="4F81BD">
                    <a:lumMod val="75000"/>
                  </a:srgbClr>
                </a:solidFill>
                <a:latin typeface="Trebuchet MS" panose="020B0603020202020204" pitchFamily="34" charset="0"/>
              </a:rPr>
              <a:t>Production Cycle</a:t>
            </a:r>
            <a:endParaRPr kumimoji="0" lang="en-US" dirty="0">
              <a:solidFill>
                <a:srgbClr val="4F81BD">
                  <a:lumMod val="75000"/>
                </a:srgbClr>
              </a:solidFill>
              <a:latin typeface="Trebuchet MS" panose="020B0603020202020204" pitchFamily="34" charset="0"/>
            </a:endParaRPr>
          </a:p>
        </p:txBody>
      </p:sp>
    </p:spTree>
    <p:extLst>
      <p:ext uri="{BB962C8B-B14F-4D97-AF65-F5344CB8AC3E}">
        <p14:creationId xmlns:p14="http://schemas.microsoft.com/office/powerpoint/2010/main" val="1971717411"/>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“SOLO” Polish-o-meter</a:t>
            </a:r>
          </a:p>
        </p:txBody>
      </p:sp>
      <p:pic>
        <p:nvPicPr>
          <p:cNvPr id="4096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3775" y="895350"/>
            <a:ext cx="46482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rot="16200000">
            <a:off x="1028700" y="2152650"/>
            <a:ext cx="2895600" cy="685800"/>
          </a:xfrm>
        </p:spPr>
        <p:txBody>
          <a:bodyPr rtlCol="0">
            <a:normAutofit/>
          </a:bodyPr>
          <a:lstStyle/>
          <a:p>
            <a:pPr defTabSz="686806" eaLnBrk="1" fontAlgn="auto" hangingPunct="1">
              <a:spcAft>
                <a:spcPts val="0"/>
              </a:spcAft>
              <a:defRPr/>
            </a:pPr>
            <a:r>
              <a:rPr lang="en-US" sz="3600" b="1" dirty="0" smtClean="0"/>
              <a:t>Polish level</a:t>
            </a:r>
            <a:endParaRPr lang="en-US" dirty="0"/>
          </a:p>
        </p:txBody>
      </p:sp>
      <p:sp>
        <p:nvSpPr>
          <p:cNvPr id="40965" name="Subtitle 2"/>
          <p:cNvSpPr txBox="1">
            <a:spLocks/>
          </p:cNvSpPr>
          <p:nvPr/>
        </p:nvSpPr>
        <p:spPr bwMode="auto">
          <a:xfrm>
            <a:off x="2971800" y="1581150"/>
            <a:ext cx="2895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a:solidFill>
                  <a:schemeClr val="tx1"/>
                </a:solidFill>
                <a:latin typeface="Calibri" panose="020F0502020204030204" pitchFamily="34" charset="0"/>
              </a:defRPr>
            </a:lvl3pPr>
            <a:lvl4pPr marL="1201738"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4638"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2001838" indent="-17145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459038" indent="-17145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916238" indent="-17145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373438" indent="-17145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685800">
              <a:buFont typeface="Arial" panose="020B0604020202020204" pitchFamily="34" charset="0"/>
              <a:buNone/>
            </a:pPr>
            <a:r>
              <a:rPr kumimoji="0" lang="en-US" altLang="en-US" sz="8000" b="1" smtClean="0">
                <a:solidFill>
                  <a:srgbClr val="376092"/>
                </a:solidFill>
                <a:latin typeface="Trebuchet MS" panose="020B0603020202020204" pitchFamily="34" charset="0"/>
                <a:ea typeface="+mn-ea"/>
                <a:cs typeface="Arial" panose="020B0604020202020204" pitchFamily="34" charset="0"/>
              </a:rPr>
              <a:t>???</a:t>
            </a:r>
            <a:endParaRPr kumimoji="0" lang="en-US" altLang="en-US" sz="6000" smtClean="0">
              <a:solidFill>
                <a:srgbClr val="376092"/>
              </a:solidFill>
              <a:latin typeface="Trebuchet MS" panose="020B0603020202020204" pitchFamily="34" charset="0"/>
              <a:ea typeface="+mn-ea"/>
              <a:cs typeface="Arial" panose="020B0604020202020204" pitchFamily="34" charset="0"/>
            </a:endParaRPr>
          </a:p>
        </p:txBody>
      </p:sp>
      <p:sp>
        <p:nvSpPr>
          <p:cNvPr id="10" name="Subtitle 2"/>
          <p:cNvSpPr txBox="1">
            <a:spLocks/>
          </p:cNvSpPr>
          <p:nvPr/>
        </p:nvSpPr>
        <p:spPr>
          <a:xfrm>
            <a:off x="2743200" y="3714750"/>
            <a:ext cx="3581400" cy="685800"/>
          </a:xfrm>
          <a:prstGeom prst="rect">
            <a:avLst/>
          </a:prstGeom>
        </p:spPr>
        <p:txBody>
          <a:bodyPr lIns="68681" tIns="34340" rIns="68681" bIns="34340">
            <a:normAutofit fontScale="92500"/>
          </a:bodyPr>
          <a:lstStyle>
            <a:lvl1pPr marL="0" indent="0" algn="ctr" defTabSz="686806" rtl="0" eaLnBrk="1" latinLnBrk="0" hangingPunct="1">
              <a:spcBef>
                <a:spcPct val="20000"/>
              </a:spcBef>
              <a:buFont typeface="Arial" panose="020B0604020202020204" pitchFamily="34" charset="0"/>
              <a:buNone/>
              <a:defRPr sz="2400" kern="1200">
                <a:solidFill>
                  <a:schemeClr val="accent1">
                    <a:lumMod val="75000"/>
                  </a:schemeClr>
                </a:solidFill>
                <a:latin typeface="Fette Engschrift" pitchFamily="2" charset="0"/>
                <a:ea typeface="+mn-ea"/>
                <a:cs typeface="+mn-cs"/>
              </a:defRPr>
            </a:lvl1pPr>
            <a:lvl2pPr marL="343403" indent="0" algn="ctr" defTabSz="686806" rtl="0" eaLnBrk="1" latinLnBrk="0" hangingPunct="1">
              <a:spcBef>
                <a:spcPct val="20000"/>
              </a:spcBef>
              <a:buFont typeface="Arial" panose="020B0604020202020204" pitchFamily="34" charset="0"/>
              <a:buNone/>
              <a:defRPr sz="2100" kern="1200">
                <a:solidFill>
                  <a:schemeClr val="tx1">
                    <a:tint val="75000"/>
                  </a:schemeClr>
                </a:solidFill>
                <a:latin typeface="+mn-lt"/>
                <a:ea typeface="+mn-ea"/>
                <a:cs typeface="+mn-cs"/>
              </a:defRPr>
            </a:lvl2pPr>
            <a:lvl3pPr marL="686806" indent="0" algn="ctr" defTabSz="686806"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3pPr>
            <a:lvl4pPr marL="1030209"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4pPr>
            <a:lvl5pPr marL="1373612"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5pPr>
            <a:lvl6pPr marL="1717015"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60418"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403820"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7223"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pPr fontAlgn="auto">
              <a:spcAft>
                <a:spcPts val="0"/>
              </a:spcAft>
              <a:defRPr/>
            </a:pPr>
            <a:r>
              <a:rPr kumimoji="0" lang="en-US" sz="3600" b="1" dirty="0" smtClean="0">
                <a:solidFill>
                  <a:srgbClr val="4F81BD">
                    <a:lumMod val="75000"/>
                  </a:srgbClr>
                </a:solidFill>
                <a:latin typeface="Trebuchet MS" panose="020B0603020202020204" pitchFamily="34" charset="0"/>
              </a:rPr>
              <a:t>Production Cycle</a:t>
            </a:r>
            <a:endParaRPr kumimoji="0" lang="en-US" dirty="0">
              <a:solidFill>
                <a:srgbClr val="4F81BD">
                  <a:lumMod val="75000"/>
                </a:srgbClr>
              </a:solidFill>
              <a:latin typeface="Trebuchet MS" panose="020B0603020202020204" pitchFamily="34" charset="0"/>
            </a:endParaRPr>
          </a:p>
        </p:txBody>
      </p:sp>
    </p:spTree>
    <p:extLst>
      <p:ext uri="{BB962C8B-B14F-4D97-AF65-F5344CB8AC3E}">
        <p14:creationId xmlns:p14="http://schemas.microsoft.com/office/powerpoint/2010/main" val="172614743"/>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Polish-o-meter</a:t>
            </a:r>
          </a:p>
        </p:txBody>
      </p:sp>
      <p:pic>
        <p:nvPicPr>
          <p:cNvPr id="430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3775" y="895350"/>
            <a:ext cx="46482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a:spLocks noGrp="1"/>
          </p:cNvSpPr>
          <p:nvPr>
            <p:ph type="subTitle" idx="1"/>
          </p:nvPr>
        </p:nvSpPr>
        <p:spPr>
          <a:xfrm rot="16200000">
            <a:off x="1028700" y="2152650"/>
            <a:ext cx="2895600" cy="685800"/>
          </a:xfrm>
        </p:spPr>
        <p:txBody>
          <a:bodyPr rtlCol="0">
            <a:normAutofit/>
          </a:bodyPr>
          <a:lstStyle/>
          <a:p>
            <a:pPr defTabSz="686806" eaLnBrk="1" fontAlgn="auto" hangingPunct="1">
              <a:spcAft>
                <a:spcPts val="0"/>
              </a:spcAft>
              <a:defRPr/>
            </a:pPr>
            <a:r>
              <a:rPr lang="en-US" sz="3600" b="1" dirty="0" smtClean="0"/>
              <a:t>Polish level</a:t>
            </a:r>
            <a:endParaRPr lang="en-US" dirty="0"/>
          </a:p>
        </p:txBody>
      </p:sp>
      <p:sp>
        <p:nvSpPr>
          <p:cNvPr id="6" name="Subtitle 2"/>
          <p:cNvSpPr txBox="1">
            <a:spLocks/>
          </p:cNvSpPr>
          <p:nvPr/>
        </p:nvSpPr>
        <p:spPr bwMode="auto">
          <a:xfrm rot="2482432">
            <a:off x="3006725" y="2017713"/>
            <a:ext cx="28956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a:solidFill>
                  <a:schemeClr val="tx1"/>
                </a:solidFill>
                <a:latin typeface="Calibri" panose="020F0502020204030204" pitchFamily="34" charset="0"/>
              </a:defRPr>
            </a:lvl3pPr>
            <a:lvl4pPr marL="1201738"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4638"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2001838" indent="-17145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459038" indent="-17145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916238" indent="-17145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373438" indent="-17145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685800">
              <a:buFont typeface="Arial" panose="020B0604020202020204" pitchFamily="34" charset="0"/>
              <a:buNone/>
            </a:pPr>
            <a:r>
              <a:rPr kumimoji="0" lang="en-US" altLang="en-US" sz="3600" b="1" smtClean="0">
                <a:solidFill>
                  <a:srgbClr val="376092"/>
                </a:solidFill>
                <a:latin typeface="Trebuchet MS" panose="020B0603020202020204" pitchFamily="34" charset="0"/>
                <a:ea typeface="+mn-ea"/>
                <a:cs typeface="Arial" panose="020B0604020202020204" pitchFamily="34" charset="0"/>
              </a:rPr>
              <a:t>INSANE!</a:t>
            </a:r>
            <a:endParaRPr kumimoji="0" lang="en-US" altLang="en-US" smtClean="0">
              <a:solidFill>
                <a:srgbClr val="376092"/>
              </a:solidFill>
              <a:latin typeface="Trebuchet MS" panose="020B0603020202020204" pitchFamily="34" charset="0"/>
              <a:ea typeface="+mn-ea"/>
              <a:cs typeface="Arial" panose="020B0604020202020204" pitchFamily="34" charset="0"/>
            </a:endParaRPr>
          </a:p>
        </p:txBody>
      </p:sp>
      <p:sp>
        <p:nvSpPr>
          <p:cNvPr id="9" name="Subtitle 2"/>
          <p:cNvSpPr txBox="1">
            <a:spLocks/>
          </p:cNvSpPr>
          <p:nvPr/>
        </p:nvSpPr>
        <p:spPr>
          <a:xfrm>
            <a:off x="2743200" y="3714750"/>
            <a:ext cx="3581400" cy="685800"/>
          </a:xfrm>
          <a:prstGeom prst="rect">
            <a:avLst/>
          </a:prstGeom>
        </p:spPr>
        <p:txBody>
          <a:bodyPr lIns="68681" tIns="34340" rIns="68681" bIns="34340">
            <a:normAutofit fontScale="92500"/>
          </a:bodyPr>
          <a:lstStyle>
            <a:lvl1pPr marL="0" indent="0" algn="ctr" defTabSz="686806" rtl="0" eaLnBrk="1" latinLnBrk="0" hangingPunct="1">
              <a:spcBef>
                <a:spcPct val="20000"/>
              </a:spcBef>
              <a:buFont typeface="Arial" panose="020B0604020202020204" pitchFamily="34" charset="0"/>
              <a:buNone/>
              <a:defRPr sz="2400" kern="1200">
                <a:solidFill>
                  <a:schemeClr val="accent1">
                    <a:lumMod val="75000"/>
                  </a:schemeClr>
                </a:solidFill>
                <a:latin typeface="Fette Engschrift" pitchFamily="2" charset="0"/>
                <a:ea typeface="+mn-ea"/>
                <a:cs typeface="+mn-cs"/>
              </a:defRPr>
            </a:lvl1pPr>
            <a:lvl2pPr marL="343403" indent="0" algn="ctr" defTabSz="686806" rtl="0" eaLnBrk="1" latinLnBrk="0" hangingPunct="1">
              <a:spcBef>
                <a:spcPct val="20000"/>
              </a:spcBef>
              <a:buFont typeface="Arial" panose="020B0604020202020204" pitchFamily="34" charset="0"/>
              <a:buNone/>
              <a:defRPr sz="2100" kern="1200">
                <a:solidFill>
                  <a:schemeClr val="tx1">
                    <a:tint val="75000"/>
                  </a:schemeClr>
                </a:solidFill>
                <a:latin typeface="+mn-lt"/>
                <a:ea typeface="+mn-ea"/>
                <a:cs typeface="+mn-cs"/>
              </a:defRPr>
            </a:lvl2pPr>
            <a:lvl3pPr marL="686806" indent="0" algn="ctr" defTabSz="686806"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3pPr>
            <a:lvl4pPr marL="1030209"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4pPr>
            <a:lvl5pPr marL="1373612"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5pPr>
            <a:lvl6pPr marL="1717015"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60418"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403820"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7223"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pPr fontAlgn="auto">
              <a:spcAft>
                <a:spcPts val="0"/>
              </a:spcAft>
              <a:defRPr/>
            </a:pPr>
            <a:r>
              <a:rPr kumimoji="0" lang="en-US" sz="3600" b="1" dirty="0" smtClean="0">
                <a:solidFill>
                  <a:srgbClr val="4F81BD">
                    <a:lumMod val="75000"/>
                  </a:srgbClr>
                </a:solidFill>
                <a:latin typeface="Trebuchet MS" panose="020B0603020202020204" pitchFamily="34" charset="0"/>
              </a:rPr>
              <a:t>Production Cycle</a:t>
            </a:r>
            <a:endParaRPr kumimoji="0" lang="en-US" dirty="0">
              <a:solidFill>
                <a:srgbClr val="4F81BD">
                  <a:lumMod val="75000"/>
                </a:srgbClr>
              </a:solidFill>
              <a:latin typeface="Trebuchet MS" panose="020B0603020202020204" pitchFamily="34" charset="0"/>
            </a:endParaRPr>
          </a:p>
        </p:txBody>
      </p:sp>
    </p:spTree>
    <p:extLst>
      <p:ext uri="{BB962C8B-B14F-4D97-AF65-F5344CB8AC3E}">
        <p14:creationId xmlns:p14="http://schemas.microsoft.com/office/powerpoint/2010/main" val="72154013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b="1" i="1" smtClean="0">
                <a:solidFill>
                  <a:prstClr val="black"/>
                </a:solidFill>
                <a:latin typeface="Trebuchet MS" panose="020B0603020202020204" pitchFamily="34" charset="0"/>
                <a:ea typeface="+mn-ea"/>
              </a:rPr>
              <a:t>PIZZAZZ </a:t>
            </a:r>
            <a:r>
              <a:rPr kumimoji="0" lang="en-US" altLang="en-US" sz="4400" smtClean="0">
                <a:solidFill>
                  <a:prstClr val="black"/>
                </a:solidFill>
                <a:latin typeface="Trebuchet MS" panose="020B0603020202020204" pitchFamily="34" charset="0"/>
                <a:ea typeface="+mn-ea"/>
              </a:rPr>
              <a:t>-o-meter</a:t>
            </a:r>
          </a:p>
        </p:txBody>
      </p:sp>
      <p:sp>
        <p:nvSpPr>
          <p:cNvPr id="7" name="Subtitle 2"/>
          <p:cNvSpPr>
            <a:spLocks noGrp="1"/>
          </p:cNvSpPr>
          <p:nvPr>
            <p:ph type="subTitle" idx="1"/>
          </p:nvPr>
        </p:nvSpPr>
        <p:spPr>
          <a:xfrm rot="16200000">
            <a:off x="1028700" y="2152650"/>
            <a:ext cx="2895600" cy="685800"/>
          </a:xfrm>
        </p:spPr>
        <p:txBody>
          <a:bodyPr rtlCol="0">
            <a:normAutofit/>
          </a:bodyPr>
          <a:lstStyle/>
          <a:p>
            <a:pPr defTabSz="686806" eaLnBrk="1" fontAlgn="auto" hangingPunct="1">
              <a:spcAft>
                <a:spcPts val="0"/>
              </a:spcAft>
              <a:defRPr/>
            </a:pPr>
            <a:r>
              <a:rPr lang="en-US" sz="3600" b="1" dirty="0" smtClean="0"/>
              <a:t>Polish level</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136650"/>
            <a:ext cx="19812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63775" y="903288"/>
            <a:ext cx="4648200"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txBox="1">
            <a:spLocks/>
          </p:cNvSpPr>
          <p:nvPr/>
        </p:nvSpPr>
        <p:spPr>
          <a:xfrm>
            <a:off x="2743200" y="3714750"/>
            <a:ext cx="3581400" cy="685800"/>
          </a:xfrm>
          <a:prstGeom prst="rect">
            <a:avLst/>
          </a:prstGeom>
        </p:spPr>
        <p:txBody>
          <a:bodyPr lIns="68681" tIns="34340" rIns="68681" bIns="34340">
            <a:normAutofit fontScale="92500"/>
          </a:bodyPr>
          <a:lstStyle>
            <a:lvl1pPr marL="0" indent="0" algn="ctr" defTabSz="686806" rtl="0" eaLnBrk="1" latinLnBrk="0" hangingPunct="1">
              <a:spcBef>
                <a:spcPct val="20000"/>
              </a:spcBef>
              <a:buFont typeface="Arial" panose="020B0604020202020204" pitchFamily="34" charset="0"/>
              <a:buNone/>
              <a:defRPr sz="2400" kern="1200">
                <a:solidFill>
                  <a:schemeClr val="accent1">
                    <a:lumMod val="75000"/>
                  </a:schemeClr>
                </a:solidFill>
                <a:latin typeface="Fette Engschrift" pitchFamily="2" charset="0"/>
                <a:ea typeface="+mn-ea"/>
                <a:cs typeface="+mn-cs"/>
              </a:defRPr>
            </a:lvl1pPr>
            <a:lvl2pPr marL="343403" indent="0" algn="ctr" defTabSz="686806" rtl="0" eaLnBrk="1" latinLnBrk="0" hangingPunct="1">
              <a:spcBef>
                <a:spcPct val="20000"/>
              </a:spcBef>
              <a:buFont typeface="Arial" panose="020B0604020202020204" pitchFamily="34" charset="0"/>
              <a:buNone/>
              <a:defRPr sz="2100" kern="1200">
                <a:solidFill>
                  <a:schemeClr val="tx1">
                    <a:tint val="75000"/>
                  </a:schemeClr>
                </a:solidFill>
                <a:latin typeface="+mn-lt"/>
                <a:ea typeface="+mn-ea"/>
                <a:cs typeface="+mn-cs"/>
              </a:defRPr>
            </a:lvl2pPr>
            <a:lvl3pPr marL="686806" indent="0" algn="ctr" defTabSz="686806"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3pPr>
            <a:lvl4pPr marL="1030209"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4pPr>
            <a:lvl5pPr marL="1373612"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5pPr>
            <a:lvl6pPr marL="1717015"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6pPr>
            <a:lvl7pPr marL="2060418"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7pPr>
            <a:lvl8pPr marL="2403820"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8pPr>
            <a:lvl9pPr marL="2747223" indent="0" algn="ctr" defTabSz="686806" rtl="0" eaLnBrk="1" latinLnBrk="0" hangingPunct="1">
              <a:spcBef>
                <a:spcPct val="20000"/>
              </a:spcBef>
              <a:buFont typeface="Arial" panose="020B0604020202020204" pitchFamily="34" charset="0"/>
              <a:buNone/>
              <a:defRPr sz="1500" kern="1200">
                <a:solidFill>
                  <a:schemeClr val="tx1">
                    <a:tint val="75000"/>
                  </a:schemeClr>
                </a:solidFill>
                <a:latin typeface="+mn-lt"/>
                <a:ea typeface="+mn-ea"/>
                <a:cs typeface="+mn-cs"/>
              </a:defRPr>
            </a:lvl9pPr>
          </a:lstStyle>
          <a:p>
            <a:pPr fontAlgn="auto">
              <a:spcAft>
                <a:spcPts val="0"/>
              </a:spcAft>
              <a:defRPr/>
            </a:pPr>
            <a:r>
              <a:rPr kumimoji="0" lang="en-US" sz="3600" b="1" dirty="0" smtClean="0">
                <a:solidFill>
                  <a:srgbClr val="4F81BD">
                    <a:lumMod val="75000"/>
                  </a:srgbClr>
                </a:solidFill>
                <a:latin typeface="Trebuchet MS" panose="020B0603020202020204" pitchFamily="34" charset="0"/>
              </a:rPr>
              <a:t>Production Cycle</a:t>
            </a:r>
            <a:endParaRPr kumimoji="0" lang="en-US" dirty="0">
              <a:solidFill>
                <a:srgbClr val="4F81BD">
                  <a:lumMod val="75000"/>
                </a:srgbClr>
              </a:solidFill>
              <a:latin typeface="Trebuchet MS" panose="020B0603020202020204" pitchFamily="34" charset="0"/>
            </a:endParaRPr>
          </a:p>
        </p:txBody>
      </p:sp>
    </p:spTree>
    <p:extLst>
      <p:ext uri="{BB962C8B-B14F-4D97-AF65-F5344CB8AC3E}">
        <p14:creationId xmlns:p14="http://schemas.microsoft.com/office/powerpoint/2010/main" val="414439211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b="1" i="1" smtClean="0">
                <a:solidFill>
                  <a:prstClr val="black"/>
                </a:solidFill>
                <a:latin typeface="Trebuchet MS" panose="020B0603020202020204" pitchFamily="34" charset="0"/>
                <a:ea typeface="+mn-ea"/>
              </a:rPr>
              <a:t>PIZZAZZ</a:t>
            </a:r>
            <a:endParaRPr kumimoji="0" lang="en-US" altLang="en-US" sz="4400" smtClean="0">
              <a:solidFill>
                <a:prstClr val="black"/>
              </a:solidFill>
              <a:latin typeface="Trebuchet MS" panose="020B0603020202020204" pitchFamily="34" charset="0"/>
              <a:ea typeface="+mn-ea"/>
            </a:endParaRPr>
          </a:p>
        </p:txBody>
      </p:sp>
      <p:pic>
        <p:nvPicPr>
          <p:cNvPr id="7" name="Picture 6"/>
          <p:cNvPicPr>
            <a:picLocks noChangeAspect="1"/>
          </p:cNvPicPr>
          <p:nvPr/>
        </p:nvPicPr>
        <p:blipFill>
          <a:blip r:embed="rId3"/>
          <a:stretch>
            <a:fillRect/>
          </a:stretch>
        </p:blipFill>
        <p:spPr>
          <a:xfrm rot="21407843">
            <a:off x="1447800" y="2025650"/>
            <a:ext cx="3784600" cy="2838450"/>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rotWithShape="1">
          <a:blip r:embed="rId4"/>
          <a:srcRect l="4313" t="2267" r="16531" b="19133"/>
          <a:stretch/>
        </p:blipFill>
        <p:spPr>
          <a:xfrm rot="501107">
            <a:off x="4810125" y="2603500"/>
            <a:ext cx="3538538" cy="2339975"/>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5"/>
          <a:srcRect l="3142" t="31028" r="2434"/>
          <a:stretch/>
        </p:blipFill>
        <p:spPr>
          <a:xfrm rot="714550">
            <a:off x="466725" y="992188"/>
            <a:ext cx="3706813" cy="1579562"/>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6"/>
          <a:srcRect l="7578" t="12552" r="8217" b="12032"/>
          <a:stretch/>
        </p:blipFill>
        <p:spPr>
          <a:xfrm rot="20800121">
            <a:off x="4859338" y="917575"/>
            <a:ext cx="3736975" cy="200977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7"/>
          <a:stretch>
            <a:fillRect/>
          </a:stretch>
        </p:blipFill>
        <p:spPr>
          <a:xfrm rot="21277237">
            <a:off x="165100" y="2544763"/>
            <a:ext cx="3400425" cy="2046287"/>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srcRect l="13802" t="3579" b="-1"/>
          <a:stretch/>
        </p:blipFill>
        <p:spPr>
          <a:xfrm rot="849916">
            <a:off x="6324600" y="1852613"/>
            <a:ext cx="2825750" cy="21097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81827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1428750"/>
            <a:ext cx="7467600" cy="2133600"/>
          </a:xfrm>
          <a:extLst/>
        </p:spPr>
        <p:txBody>
          <a:bodyPr numCol="2" rtlCol="0">
            <a:normAutofit/>
          </a:bodyPr>
          <a:lstStyle/>
          <a:p>
            <a:pPr marL="342900" indent="-342900" algn="l" defTabSz="686806" eaLnBrk="1" fontAlgn="auto" hangingPunct="1">
              <a:spcBef>
                <a:spcPts val="600"/>
              </a:spcBef>
              <a:spcAft>
                <a:spcPts val="0"/>
              </a:spcAft>
              <a:buFont typeface="Arial" panose="020B0604020202020204" pitchFamily="34" charset="0"/>
              <a:buChar char="•"/>
              <a:defRPr/>
            </a:pPr>
            <a:r>
              <a:rPr lang="en-US" i="1" dirty="0"/>
              <a:t>Particle libraries</a:t>
            </a:r>
            <a:r>
              <a:rPr lang="en-US" i="1" dirty="0" smtClean="0"/>
              <a:t>!</a:t>
            </a:r>
          </a:p>
          <a:p>
            <a:pPr marL="342900" indent="-342900" algn="l" defTabSz="686806" eaLnBrk="1" fontAlgn="auto" hangingPunct="1">
              <a:spcBef>
                <a:spcPts val="600"/>
              </a:spcBef>
              <a:spcAft>
                <a:spcPts val="0"/>
              </a:spcAft>
              <a:buFont typeface="Arial" panose="020B0604020202020204" pitchFamily="34" charset="0"/>
              <a:buChar char="•"/>
              <a:defRPr/>
            </a:pPr>
            <a:r>
              <a:rPr lang="en-US" i="1" dirty="0" smtClean="0"/>
              <a:t>Punchy sounds!</a:t>
            </a:r>
          </a:p>
          <a:p>
            <a:pPr marL="342900" indent="-342900" algn="l" defTabSz="686806" eaLnBrk="1" fontAlgn="auto" hangingPunct="1">
              <a:spcBef>
                <a:spcPts val="600"/>
              </a:spcBef>
              <a:spcAft>
                <a:spcPts val="0"/>
              </a:spcAft>
              <a:buFont typeface="Arial" panose="020B0604020202020204" pitchFamily="34" charset="0"/>
              <a:buChar char="•"/>
              <a:defRPr/>
            </a:pPr>
            <a:r>
              <a:rPr lang="en-US" i="1" dirty="0" smtClean="0"/>
              <a:t>Screen shakes!</a:t>
            </a:r>
          </a:p>
          <a:p>
            <a:pPr marL="342900" indent="-342900" algn="l" defTabSz="686806" eaLnBrk="1" fontAlgn="auto" hangingPunct="1">
              <a:spcBef>
                <a:spcPts val="600"/>
              </a:spcBef>
              <a:spcAft>
                <a:spcPts val="0"/>
              </a:spcAft>
              <a:buFont typeface="Arial" panose="020B0604020202020204" pitchFamily="34" charset="0"/>
              <a:buChar char="•"/>
              <a:defRPr/>
            </a:pPr>
            <a:r>
              <a:rPr lang="en-US" i="1" dirty="0" smtClean="0"/>
              <a:t>Dynamic lights!</a:t>
            </a:r>
          </a:p>
          <a:p>
            <a:pPr marL="342900" indent="-342900" algn="l" defTabSz="686806" eaLnBrk="1" fontAlgn="auto" hangingPunct="1">
              <a:spcBef>
                <a:spcPts val="600"/>
              </a:spcBef>
              <a:spcAft>
                <a:spcPts val="0"/>
              </a:spcAft>
              <a:buFont typeface="Arial" panose="020B0604020202020204" pitchFamily="34" charset="0"/>
              <a:buChar char="•"/>
              <a:defRPr/>
            </a:pPr>
            <a:r>
              <a:rPr lang="en-US" i="1" dirty="0" smtClean="0"/>
              <a:t>Music!</a:t>
            </a:r>
          </a:p>
          <a:p>
            <a:pPr marL="342900" indent="-342900" algn="l" defTabSz="686806" eaLnBrk="1" fontAlgn="auto" hangingPunct="1">
              <a:spcBef>
                <a:spcPts val="600"/>
              </a:spcBef>
              <a:spcAft>
                <a:spcPts val="0"/>
              </a:spcAft>
              <a:buFont typeface="Arial" panose="020B0604020202020204" pitchFamily="34" charset="0"/>
              <a:buChar char="•"/>
              <a:defRPr/>
            </a:pPr>
            <a:r>
              <a:rPr lang="en-US" i="1" dirty="0" smtClean="0"/>
              <a:t>Post Processing!</a:t>
            </a:r>
          </a:p>
          <a:p>
            <a:pPr marL="342900" indent="-342900" algn="l" defTabSz="686806" eaLnBrk="1" fontAlgn="auto" hangingPunct="1">
              <a:spcBef>
                <a:spcPts val="600"/>
              </a:spcBef>
              <a:spcAft>
                <a:spcPts val="0"/>
              </a:spcAft>
              <a:buFont typeface="Arial" panose="020B0604020202020204" pitchFamily="34" charset="0"/>
              <a:buChar char="•"/>
              <a:defRPr/>
            </a:pPr>
            <a:r>
              <a:rPr lang="en-US" i="1" dirty="0" smtClean="0"/>
              <a:t>Camera moves!</a:t>
            </a:r>
          </a:p>
          <a:p>
            <a:pPr marL="342900" indent="-342900" algn="l" defTabSz="686806" eaLnBrk="1" fontAlgn="auto" hangingPunct="1">
              <a:spcBef>
                <a:spcPts val="600"/>
              </a:spcBef>
              <a:spcAft>
                <a:spcPts val="0"/>
              </a:spcAft>
              <a:buFont typeface="Arial" panose="020B0604020202020204" pitchFamily="34" charset="0"/>
              <a:buChar char="•"/>
              <a:defRPr/>
            </a:pPr>
            <a:r>
              <a:rPr lang="en-US" i="1" dirty="0" smtClean="0"/>
              <a:t>Physics!</a:t>
            </a:r>
          </a:p>
        </p:txBody>
      </p:sp>
      <p:sp>
        <p:nvSpPr>
          <p:cNvPr id="49155"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Easy Pizzazz</a:t>
            </a:r>
          </a:p>
        </p:txBody>
      </p:sp>
    </p:spTree>
    <p:extLst>
      <p:ext uri="{BB962C8B-B14F-4D97-AF65-F5344CB8AC3E}">
        <p14:creationId xmlns:p14="http://schemas.microsoft.com/office/powerpoint/2010/main" val="1345366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5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5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5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5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5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295400" y="1504950"/>
            <a:ext cx="7086600" cy="3276600"/>
          </a:xfrm>
        </p:spPr>
        <p:txBody>
          <a:bodyPr rtlCol="0">
            <a:normAutofit/>
          </a:bodyPr>
          <a:lstStyle/>
          <a:p>
            <a:pPr marL="342900" indent="-342900" algn="l" defTabSz="686806" eaLnBrk="1" fontAlgn="auto" hangingPunct="1">
              <a:spcAft>
                <a:spcPts val="0"/>
              </a:spcAft>
              <a:buFont typeface="Arial" panose="020B0604020202020204" pitchFamily="34" charset="0"/>
              <a:buChar char="•"/>
              <a:defRPr/>
            </a:pPr>
            <a:r>
              <a:rPr lang="en-US" dirty="0" smtClean="0"/>
              <a:t>Nail down a “core loop”</a:t>
            </a:r>
          </a:p>
          <a:p>
            <a:pPr marL="342900" indent="-342900" algn="l" defTabSz="686806" eaLnBrk="1" fontAlgn="auto" hangingPunct="1">
              <a:spcAft>
                <a:spcPts val="0"/>
              </a:spcAft>
              <a:buFont typeface="Arial" panose="020B0604020202020204" pitchFamily="34" charset="0"/>
              <a:buChar char="•"/>
              <a:defRPr/>
            </a:pPr>
            <a:r>
              <a:rPr lang="en-US" dirty="0" smtClean="0"/>
              <a:t>Emergent “rabbit holes”</a:t>
            </a:r>
          </a:p>
          <a:p>
            <a:pPr marL="342900" indent="-342900" algn="l" defTabSz="686806" eaLnBrk="1" fontAlgn="auto" hangingPunct="1">
              <a:spcAft>
                <a:spcPts val="0"/>
              </a:spcAft>
              <a:buFont typeface="Arial" panose="020B0604020202020204" pitchFamily="34" charset="0"/>
              <a:buChar char="•"/>
              <a:defRPr/>
            </a:pPr>
            <a:r>
              <a:rPr lang="en-US" dirty="0"/>
              <a:t>Encourages you to </a:t>
            </a:r>
            <a:r>
              <a:rPr lang="en-US" b="1" i="1" dirty="0"/>
              <a:t>show your game</a:t>
            </a:r>
          </a:p>
          <a:p>
            <a:pPr marL="342900" indent="-342900" algn="l" defTabSz="686806" eaLnBrk="1" fontAlgn="auto" hangingPunct="1">
              <a:spcAft>
                <a:spcPts val="0"/>
              </a:spcAft>
              <a:buFont typeface="Arial" panose="020B0604020202020204" pitchFamily="34" charset="0"/>
              <a:buChar char="•"/>
              <a:defRPr/>
            </a:pPr>
            <a:r>
              <a:rPr lang="en-US" dirty="0" smtClean="0"/>
              <a:t>Confidence is fuel!</a:t>
            </a:r>
            <a:endParaRPr lang="en-US" dirty="0"/>
          </a:p>
        </p:txBody>
      </p:sp>
      <p:sp>
        <p:nvSpPr>
          <p:cNvPr id="51203"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Early Dev Benefits</a:t>
            </a:r>
          </a:p>
        </p:txBody>
      </p:sp>
    </p:spTree>
    <p:extLst>
      <p:ext uri="{BB962C8B-B14F-4D97-AF65-F5344CB8AC3E}">
        <p14:creationId xmlns:p14="http://schemas.microsoft.com/office/powerpoint/2010/main" val="219807220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5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50"/>
                                        <p:tgtEl>
                                          <p:spTgt spid="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5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295400" y="1733550"/>
            <a:ext cx="7086600" cy="3048000"/>
          </a:xfrm>
        </p:spPr>
        <p:txBody>
          <a:bodyPr rtlCol="0">
            <a:normAutofit/>
          </a:bodyPr>
          <a:lstStyle/>
          <a:p>
            <a:pPr marL="342900" indent="-342900" algn="l" defTabSz="686806" eaLnBrk="1" fontAlgn="auto" hangingPunct="1">
              <a:spcAft>
                <a:spcPts val="0"/>
              </a:spcAft>
              <a:buFont typeface="Arial" panose="020B0604020202020204" pitchFamily="34" charset="0"/>
              <a:buChar char="•"/>
              <a:defRPr/>
            </a:pPr>
            <a:r>
              <a:rPr lang="en-US" dirty="0" smtClean="0"/>
              <a:t>Helps train the player</a:t>
            </a:r>
          </a:p>
          <a:p>
            <a:pPr marL="342900" indent="-342900" algn="l" defTabSz="686806" eaLnBrk="1" fontAlgn="auto" hangingPunct="1">
              <a:spcAft>
                <a:spcPts val="0"/>
              </a:spcAft>
              <a:buFont typeface="Arial" panose="020B0604020202020204" pitchFamily="34" charset="0"/>
              <a:buChar char="•"/>
              <a:defRPr/>
            </a:pPr>
            <a:r>
              <a:rPr lang="en-US" dirty="0" smtClean="0"/>
              <a:t>“Known” techniques still work</a:t>
            </a:r>
          </a:p>
          <a:p>
            <a:pPr marL="342900" indent="-342900" algn="l" defTabSz="686806" eaLnBrk="1" fontAlgn="auto" hangingPunct="1">
              <a:spcAft>
                <a:spcPts val="0"/>
              </a:spcAft>
              <a:buFont typeface="Arial" panose="020B0604020202020204" pitchFamily="34" charset="0"/>
              <a:buChar char="•"/>
              <a:defRPr/>
            </a:pPr>
            <a:r>
              <a:rPr lang="en-US" dirty="0" smtClean="0"/>
              <a:t>Elevate your projects and pitches</a:t>
            </a:r>
            <a:endParaRPr lang="en-US" dirty="0"/>
          </a:p>
        </p:txBody>
      </p:sp>
      <p:sp>
        <p:nvSpPr>
          <p:cNvPr id="53251"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VR Benefits</a:t>
            </a:r>
          </a:p>
        </p:txBody>
      </p:sp>
    </p:spTree>
    <p:extLst>
      <p:ext uri="{BB962C8B-B14F-4D97-AF65-F5344CB8AC3E}">
        <p14:creationId xmlns:p14="http://schemas.microsoft.com/office/powerpoint/2010/main" val="128520169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5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5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Example!</a:t>
            </a:r>
          </a:p>
        </p:txBody>
      </p:sp>
      <p:pic>
        <p:nvPicPr>
          <p:cNvPr id="3" name="Log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76350"/>
            <a:ext cx="5002213"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ggle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63625"/>
            <a:ext cx="9144000"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lack"/>
          <p:cNvSpPr/>
          <p:nvPr/>
        </p:nvSpPr>
        <p:spPr>
          <a:xfrm>
            <a:off x="9525" y="4763"/>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defTabSz="685800" eaLnBrk="0" hangingPunct="0">
              <a:defRPr/>
            </a:pPr>
            <a:endParaRPr kumimoji="0" lang="en-US" sz="1400">
              <a:solidFill>
                <a:prstClr val="white"/>
              </a:solidFill>
            </a:endParaRPr>
          </a:p>
        </p:txBody>
      </p:sp>
    </p:spTree>
    <p:extLst>
      <p:ext uri="{BB962C8B-B14F-4D97-AF65-F5344CB8AC3E}">
        <p14:creationId xmlns:p14="http://schemas.microsoft.com/office/powerpoint/2010/main" val="402005807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50" fill="hold"/>
                                        <p:tgtEl>
                                          <p:spTgt spid="4"/>
                                        </p:tgtEl>
                                        <p:attrNameLst>
                                          <p:attrName>ppt_x</p:attrName>
                                        </p:attrNameLst>
                                      </p:cBhvr>
                                      <p:tavLst>
                                        <p:tav tm="0">
                                          <p:val>
                                            <p:strVal val="#ppt_x"/>
                                          </p:val>
                                        </p:tav>
                                        <p:tav tm="100000">
                                          <p:val>
                                            <p:strVal val="#ppt_x"/>
                                          </p:val>
                                        </p:tav>
                                      </p:tavLst>
                                    </p:anim>
                                    <p:anim calcmode="lin" valueType="num">
                                      <p:cBhvr additive="base">
                                        <p:cTn id="13" dur="25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6" presetClass="emph" presetSubtype="0" fill="hold" nodeType="withEffect">
                                  <p:stCondLst>
                                    <p:cond delay="0"/>
                                  </p:stCondLst>
                                  <p:childTnLst>
                                    <p:animScale>
                                      <p:cBhvr>
                                        <p:cTn id="20" dur="5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838200" y="57150"/>
            <a:ext cx="8229600" cy="4525963"/>
          </a:xfrm>
          <a:prstGeom prst="rect">
            <a:avLst/>
          </a:prstGeom>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kumimoji="0" lang="en-US" altLang="en-US" sz="2800" dirty="0" smtClean="0">
                <a:solidFill>
                  <a:schemeClr val="bg1"/>
                </a:solidFill>
                <a:latin typeface="Rockwell Extra Bold" panose="02060903040505020403" pitchFamily="18" charset="0"/>
              </a:rPr>
              <a:t>“I make them up.  Out of my head.” </a:t>
            </a:r>
          </a:p>
          <a:p>
            <a:pPr>
              <a:buFontTx/>
              <a:buNone/>
            </a:pPr>
            <a:r>
              <a:rPr kumimoji="0" lang="en-US" altLang="en-US" sz="2800" dirty="0" smtClean="0">
                <a:solidFill>
                  <a:schemeClr val="bg1"/>
                </a:solidFill>
                <a:latin typeface="Rockwell Extra Bold" panose="02060903040505020403" pitchFamily="18" charset="0"/>
              </a:rPr>
              <a:t>						– Neil </a:t>
            </a:r>
            <a:r>
              <a:rPr kumimoji="0" lang="en-US" altLang="en-US" sz="2800" dirty="0" err="1" smtClean="0">
                <a:solidFill>
                  <a:schemeClr val="bg1"/>
                </a:solidFill>
                <a:latin typeface="Rockwell Extra Bold" panose="02060903040505020403" pitchFamily="18" charset="0"/>
              </a:rPr>
              <a:t>Gaiman</a:t>
            </a:r>
            <a:endParaRPr kumimoji="0" lang="en-US" altLang="en-US" sz="2800" dirty="0" smtClean="0">
              <a:solidFill>
                <a:schemeClr val="bg1"/>
              </a:solidFill>
              <a:latin typeface="Rockwell Extra Bold" panose="02060903040505020403" pitchFamily="18" charset="0"/>
            </a:endParaRPr>
          </a:p>
          <a:p>
            <a:endParaRPr kumimoji="0" lang="en-US" altLang="en-US" sz="2800" dirty="0">
              <a:solidFill>
                <a:schemeClr val="bg1"/>
              </a:solidFill>
              <a:latin typeface="Rockwell Extra Bold" panose="02060903040505020403" pitchFamily="18" charset="0"/>
            </a:endParaRPr>
          </a:p>
        </p:txBody>
      </p:sp>
      <p:pic>
        <p:nvPicPr>
          <p:cNvPr id="3" name="Picture 4" descr="Ne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428750"/>
            <a:ext cx="3186113"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9680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lidColor"/>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hangingPunct="0">
              <a:defRPr/>
            </a:pPr>
            <a:endParaRPr kumimoji="0" lang="en-US" sz="1400">
              <a:solidFill>
                <a:prstClr val="white"/>
              </a:solidFill>
            </a:endParaRPr>
          </a:p>
        </p:txBody>
      </p:sp>
      <p:pic>
        <p:nvPicPr>
          <p:cNvPr id="6" name="GDC-MS-Progression-1.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136650" y="639763"/>
            <a:ext cx="68707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98065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7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lidColor"/>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hangingPunct="0">
              <a:defRPr/>
            </a:pPr>
            <a:endParaRPr kumimoji="0" lang="en-US" sz="1400">
              <a:solidFill>
                <a:prstClr val="white"/>
              </a:solidFill>
            </a:endParaRPr>
          </a:p>
        </p:txBody>
      </p:sp>
      <p:pic>
        <p:nvPicPr>
          <p:cNvPr id="2" name="GDC-MS-Progression-2.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136650" y="639763"/>
            <a:ext cx="68707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7829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1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lidColor"/>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hangingPunct="0">
              <a:defRPr/>
            </a:pPr>
            <a:endParaRPr kumimoji="0" lang="en-US" sz="1400">
              <a:solidFill>
                <a:prstClr val="white"/>
              </a:solidFill>
            </a:endParaRPr>
          </a:p>
        </p:txBody>
      </p:sp>
      <p:pic>
        <p:nvPicPr>
          <p:cNvPr id="2" name="GDC-MS-Progression-3.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136650" y="639763"/>
            <a:ext cx="68707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65640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lidColor"/>
          <p:cNvSpPr/>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hangingPunct="0">
              <a:defRPr/>
            </a:pPr>
            <a:endParaRPr kumimoji="0" lang="en-US" sz="1400">
              <a:solidFill>
                <a:prstClr val="white"/>
              </a:solidFill>
            </a:endParaRPr>
          </a:p>
        </p:txBody>
      </p:sp>
      <p:pic>
        <p:nvPicPr>
          <p:cNvPr id="2" name="GDC-MS-Progression-4.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136650" y="639763"/>
            <a:ext cx="68707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84998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og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819150"/>
            <a:ext cx="5002213"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Fram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39800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1000" fill="hold"/>
                                        <p:tgtEl>
                                          <p:spTgt spid="2"/>
                                        </p:tgtEl>
                                      </p:cBhvr>
                                      <p:by x="150000" y="150000"/>
                                    </p:animScale>
                                  </p:childTnLst>
                                </p:cTn>
                              </p:par>
                              <p:par>
                                <p:cTn id="7" presetID="10" presetClass="exit" presetSubtype="0" fill="hold" nodeType="withEffect">
                                  <p:stCondLst>
                                    <p:cond delay="0"/>
                                  </p:stCondLst>
                                  <p:childTnLst>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295400" y="1504950"/>
            <a:ext cx="7086600" cy="3276600"/>
          </a:xfrm>
        </p:spPr>
        <p:txBody>
          <a:bodyPr rtlCol="0">
            <a:normAutofit/>
          </a:bodyPr>
          <a:lstStyle/>
          <a:p>
            <a:pPr marL="342900" indent="-342900" algn="l" defTabSz="686806" eaLnBrk="1" fontAlgn="auto" hangingPunct="1">
              <a:spcAft>
                <a:spcPts val="0"/>
              </a:spcAft>
              <a:buFont typeface="Arial" panose="020B0604020202020204" pitchFamily="34" charset="0"/>
              <a:buChar char="•"/>
              <a:defRPr/>
            </a:pPr>
            <a:r>
              <a:rPr lang="en-US" dirty="0" smtClean="0"/>
              <a:t>In </a:t>
            </a:r>
            <a:r>
              <a:rPr lang="en-US" b="1" i="1" dirty="0" smtClean="0"/>
              <a:t>addition</a:t>
            </a:r>
            <a:r>
              <a:rPr lang="en-US" dirty="0" smtClean="0"/>
              <a:t> to the usual benefits</a:t>
            </a:r>
          </a:p>
          <a:p>
            <a:pPr marL="342900" indent="-342900" algn="l" defTabSz="686806" eaLnBrk="1" fontAlgn="auto" hangingPunct="1">
              <a:spcAft>
                <a:spcPts val="0"/>
              </a:spcAft>
              <a:buFont typeface="Arial" panose="020B0604020202020204" pitchFamily="34" charset="0"/>
              <a:buChar char="•"/>
              <a:defRPr/>
            </a:pPr>
            <a:r>
              <a:rPr lang="en-US" dirty="0" smtClean="0"/>
              <a:t>Support from Valve</a:t>
            </a:r>
          </a:p>
          <a:p>
            <a:pPr marL="342900" indent="-342900" algn="l" defTabSz="686806" eaLnBrk="1" fontAlgn="auto" hangingPunct="1">
              <a:spcAft>
                <a:spcPts val="0"/>
              </a:spcAft>
              <a:buFont typeface="Arial" panose="020B0604020202020204" pitchFamily="34" charset="0"/>
              <a:buChar char="•"/>
              <a:defRPr/>
            </a:pPr>
            <a:r>
              <a:rPr lang="en-US" dirty="0" smtClean="0"/>
              <a:t>Official demo for Oculus Touch</a:t>
            </a:r>
          </a:p>
          <a:p>
            <a:pPr marL="342900" indent="-342900" algn="l" defTabSz="686806" eaLnBrk="1" fontAlgn="auto" hangingPunct="1">
              <a:spcAft>
                <a:spcPts val="0"/>
              </a:spcAft>
              <a:buFont typeface="Arial" panose="020B0604020202020204" pitchFamily="34" charset="0"/>
              <a:buChar char="•"/>
              <a:defRPr/>
            </a:pPr>
            <a:r>
              <a:rPr lang="en-US" dirty="0" smtClean="0"/>
              <a:t>Attracted a dev partner</a:t>
            </a:r>
          </a:p>
          <a:p>
            <a:pPr marL="342900" indent="-342900" algn="l" defTabSz="686806" eaLnBrk="1" fontAlgn="auto" hangingPunct="1">
              <a:spcAft>
                <a:spcPts val="0"/>
              </a:spcAft>
              <a:buFont typeface="Arial" panose="020B0604020202020204" pitchFamily="34" charset="0"/>
              <a:buChar char="•"/>
              <a:defRPr/>
            </a:pPr>
            <a:r>
              <a:rPr lang="en-US" dirty="0" smtClean="0"/>
              <a:t>Several great articles</a:t>
            </a:r>
          </a:p>
          <a:p>
            <a:pPr marL="342900" indent="-342900" algn="l" defTabSz="686806" eaLnBrk="1" fontAlgn="auto" hangingPunct="1">
              <a:spcAft>
                <a:spcPts val="0"/>
              </a:spcAft>
              <a:buFont typeface="Arial" panose="020B0604020202020204" pitchFamily="34" charset="0"/>
              <a:buChar char="•"/>
              <a:defRPr/>
            </a:pPr>
            <a:endParaRPr lang="en-US" dirty="0" smtClean="0"/>
          </a:p>
        </p:txBody>
      </p:sp>
      <p:sp>
        <p:nvSpPr>
          <p:cNvPr id="67587"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Early Results</a:t>
            </a:r>
          </a:p>
        </p:txBody>
      </p:sp>
    </p:spTree>
    <p:extLst>
      <p:ext uri="{BB962C8B-B14F-4D97-AF65-F5344CB8AC3E}">
        <p14:creationId xmlns:p14="http://schemas.microsoft.com/office/powerpoint/2010/main" val="233340083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5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5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250"/>
                                        <p:tgtEl>
                                          <p:spTgt spid="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25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295400" y="1428750"/>
            <a:ext cx="7086600" cy="3276600"/>
          </a:xfrm>
        </p:spPr>
        <p:txBody>
          <a:bodyPr rtlCol="0">
            <a:normAutofit/>
          </a:bodyPr>
          <a:lstStyle/>
          <a:p>
            <a:pPr marL="342900" indent="-342900" algn="l" defTabSz="686806" eaLnBrk="1" fontAlgn="auto" hangingPunct="1">
              <a:spcAft>
                <a:spcPts val="0"/>
              </a:spcAft>
              <a:buFont typeface="Arial" panose="020B0604020202020204" pitchFamily="34" charset="0"/>
              <a:buChar char="•"/>
              <a:defRPr/>
            </a:pPr>
            <a:r>
              <a:rPr lang="en-US" dirty="0" smtClean="0"/>
              <a:t>You’re going to add feedback anyway (RIGHT?!)</a:t>
            </a:r>
          </a:p>
          <a:p>
            <a:pPr marL="342900" indent="-342900" algn="l" defTabSz="686806" eaLnBrk="1" fontAlgn="auto" hangingPunct="1">
              <a:spcAft>
                <a:spcPts val="0"/>
              </a:spcAft>
              <a:buFont typeface="Arial" panose="020B0604020202020204" pitchFamily="34" charset="0"/>
              <a:buChar char="•"/>
              <a:defRPr/>
            </a:pPr>
            <a:r>
              <a:rPr lang="en-US" dirty="0" smtClean="0"/>
              <a:t>Just frontload some!</a:t>
            </a:r>
          </a:p>
          <a:p>
            <a:pPr marL="342900" indent="-342900" algn="l" defTabSz="686806" eaLnBrk="1" fontAlgn="auto" hangingPunct="1">
              <a:spcAft>
                <a:spcPts val="0"/>
              </a:spcAft>
              <a:buFont typeface="Arial" panose="020B0604020202020204" pitchFamily="34" charset="0"/>
              <a:buChar char="•"/>
              <a:defRPr/>
            </a:pPr>
            <a:r>
              <a:rPr lang="en-US" dirty="0" smtClean="0"/>
              <a:t>Doesn’t have to be perfect!</a:t>
            </a:r>
          </a:p>
          <a:p>
            <a:pPr marL="342900" indent="-342900" algn="l" defTabSz="686806" eaLnBrk="1" fontAlgn="auto" hangingPunct="1">
              <a:spcAft>
                <a:spcPts val="0"/>
              </a:spcAft>
              <a:buFont typeface="Arial" panose="020B0604020202020204" pitchFamily="34" charset="0"/>
              <a:buChar char="•"/>
              <a:defRPr/>
            </a:pPr>
            <a:r>
              <a:rPr lang="en-US" dirty="0" smtClean="0"/>
              <a:t>It’ll help your whole process!</a:t>
            </a:r>
          </a:p>
          <a:p>
            <a:pPr marL="342900" indent="-342900" algn="l" defTabSz="686806" eaLnBrk="1" fontAlgn="auto" hangingPunct="1">
              <a:spcAft>
                <a:spcPts val="0"/>
              </a:spcAft>
              <a:buFont typeface="Arial" panose="020B0604020202020204" pitchFamily="34" charset="0"/>
              <a:buChar char="•"/>
              <a:defRPr/>
            </a:pPr>
            <a:endParaRPr lang="en-US" dirty="0"/>
          </a:p>
          <a:p>
            <a:pPr marL="342900" indent="-342900" algn="l" defTabSz="686806" eaLnBrk="1" fontAlgn="auto" hangingPunct="1">
              <a:spcAft>
                <a:spcPts val="0"/>
              </a:spcAft>
              <a:buFont typeface="Arial" panose="020B0604020202020204" pitchFamily="34" charset="0"/>
              <a:buChar char="•"/>
              <a:defRPr/>
            </a:pPr>
            <a:r>
              <a:rPr lang="en-US" b="1" dirty="0" smtClean="0"/>
              <a:t>IT’S NOT POLISH, IT’S PIZZAZZ!</a:t>
            </a:r>
          </a:p>
        </p:txBody>
      </p:sp>
      <p:sp>
        <p:nvSpPr>
          <p:cNvPr id="69635" name="Title 1"/>
          <p:cNvSpPr txBox="1">
            <a:spLocks/>
          </p:cNvSpPr>
          <p:nvPr/>
        </p:nvSpPr>
        <p:spPr bwMode="auto">
          <a:xfrm>
            <a:off x="685800" y="285750"/>
            <a:ext cx="777240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Soooooo?</a:t>
            </a:r>
          </a:p>
        </p:txBody>
      </p:sp>
    </p:spTree>
    <p:extLst>
      <p:ext uri="{BB962C8B-B14F-4D97-AF65-F5344CB8AC3E}">
        <p14:creationId xmlns:p14="http://schemas.microsoft.com/office/powerpoint/2010/main" val="223372581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5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50"/>
                                        <p:tgtEl>
                                          <p:spTgt spid="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50"/>
                                        <p:tgtEl>
                                          <p:spTgt spid="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25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1194" t="30636" r="31511" b="16814"/>
          <a:stretch/>
        </p:blipFill>
        <p:spPr>
          <a:xfrm>
            <a:off x="2852467" y="1657350"/>
            <a:ext cx="3410309" cy="2702944"/>
          </a:xfrm>
          <a:prstGeom prst="rect">
            <a:avLst/>
          </a:prstGeom>
          <a:effectLst>
            <a:softEdge rad="317500"/>
          </a:effectLst>
        </p:spPr>
      </p:pic>
      <p:sp>
        <p:nvSpPr>
          <p:cNvPr id="71684" name="Title 1"/>
          <p:cNvSpPr txBox="1">
            <a:spLocks/>
          </p:cNvSpPr>
          <p:nvPr/>
        </p:nvSpPr>
        <p:spPr bwMode="auto">
          <a:xfrm>
            <a:off x="685800" y="1966913"/>
            <a:ext cx="777240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nchor="ctr"/>
          <a:lstStyle>
            <a:lvl1pPr>
              <a:defRPr sz="1400">
                <a:solidFill>
                  <a:schemeClr val="tx1"/>
                </a:solidFill>
                <a:latin typeface="Calibri" panose="020F0502020204030204" pitchFamily="34" charset="0"/>
                <a:cs typeface="Arial" panose="020B0604020202020204" pitchFamily="34" charset="0"/>
              </a:defRPr>
            </a:lvl1pPr>
            <a:lvl2pPr marL="742950" indent="-285750">
              <a:defRPr sz="1400">
                <a:solidFill>
                  <a:schemeClr val="tx1"/>
                </a:solidFill>
                <a:latin typeface="Calibri" panose="020F0502020204030204" pitchFamily="34" charset="0"/>
                <a:cs typeface="Arial" panose="020B0604020202020204" pitchFamily="34" charset="0"/>
              </a:defRPr>
            </a:lvl2pPr>
            <a:lvl3pPr marL="1143000" indent="-228600">
              <a:defRPr sz="1400">
                <a:solidFill>
                  <a:schemeClr val="tx1"/>
                </a:solidFill>
                <a:latin typeface="Calibri" panose="020F0502020204030204" pitchFamily="34" charset="0"/>
                <a:cs typeface="Arial" panose="020B0604020202020204" pitchFamily="34" charset="0"/>
              </a:defRPr>
            </a:lvl3pPr>
            <a:lvl4pPr marL="1600200" indent="-228600">
              <a:defRPr sz="1400">
                <a:solidFill>
                  <a:schemeClr val="tx1"/>
                </a:solidFill>
                <a:latin typeface="Calibri" panose="020F0502020204030204" pitchFamily="34" charset="0"/>
                <a:cs typeface="Arial" panose="020B0604020202020204" pitchFamily="34" charset="0"/>
              </a:defRPr>
            </a:lvl4pPr>
            <a:lvl5pPr marL="2057400" indent="-228600">
              <a:defRPr sz="1400">
                <a:solidFill>
                  <a:schemeClr val="tx1"/>
                </a:solidFill>
                <a:latin typeface="Calibri" panose="020F050202020403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Calibri" panose="020F0502020204030204" pitchFamily="34" charset="0"/>
                <a:cs typeface="Arial" panose="020B0604020202020204" pitchFamily="34" charset="0"/>
              </a:defRPr>
            </a:lvl9pPr>
          </a:lstStyle>
          <a:p>
            <a:pPr algn="ctr" defTabSz="685800"/>
            <a:r>
              <a:rPr kumimoji="0" lang="en-US" altLang="en-US" sz="4400" smtClean="0">
                <a:solidFill>
                  <a:prstClr val="black"/>
                </a:solidFill>
                <a:latin typeface="Trebuchet MS" panose="020B0603020202020204" pitchFamily="34" charset="0"/>
                <a:ea typeface="+mn-ea"/>
              </a:rPr>
              <a:t>Thanks!</a:t>
            </a:r>
          </a:p>
        </p:txBody>
      </p:sp>
      <p:sp>
        <p:nvSpPr>
          <p:cNvPr id="71685" name="Subtitle 2"/>
          <p:cNvSpPr txBox="1">
            <a:spLocks/>
          </p:cNvSpPr>
          <p:nvPr/>
        </p:nvSpPr>
        <p:spPr bwMode="auto">
          <a:xfrm>
            <a:off x="0" y="2765425"/>
            <a:ext cx="91440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a:solidFill>
                  <a:schemeClr val="tx1"/>
                </a:solidFill>
                <a:latin typeface="Calibri" panose="020F0502020204030204" pitchFamily="34" charset="0"/>
              </a:defRPr>
            </a:lvl3pPr>
            <a:lvl4pPr marL="1201738"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4638"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2001838" indent="-17145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459038" indent="-17145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916238" indent="-17145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373438" indent="-17145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defTabSz="685800">
              <a:spcBef>
                <a:spcPts val="1800"/>
              </a:spcBef>
              <a:buFont typeface="Arial" panose="020B0604020202020204" pitchFamily="34" charset="0"/>
              <a:buNone/>
            </a:pPr>
            <a:r>
              <a:rPr kumimoji="0" lang="en-US" altLang="en-US" b="1" smtClean="0">
                <a:solidFill>
                  <a:srgbClr val="376092"/>
                </a:solidFill>
                <a:latin typeface="Trebuchet MS" panose="020B0603020202020204" pitchFamily="34" charset="0"/>
                <a:ea typeface="+mn-ea"/>
                <a:cs typeface="Arial" panose="020B0604020202020204" pitchFamily="34" charset="0"/>
              </a:rPr>
              <a:t>Lee Perry</a:t>
            </a:r>
            <a:endParaRPr kumimoji="0" lang="en-US" altLang="en-US" sz="2000" b="1" i="1" smtClean="0">
              <a:solidFill>
                <a:srgbClr val="376092"/>
              </a:solidFill>
              <a:latin typeface="Trebuchet MS" panose="020B0603020202020204" pitchFamily="34" charset="0"/>
              <a:ea typeface="+mn-ea"/>
              <a:cs typeface="Arial" panose="020B0604020202020204" pitchFamily="34" charset="0"/>
            </a:endParaRPr>
          </a:p>
          <a:p>
            <a:pPr algn="ctr" defTabSz="685800">
              <a:spcBef>
                <a:spcPts val="1800"/>
              </a:spcBef>
              <a:buFont typeface="Arial" panose="020B0604020202020204" pitchFamily="34" charset="0"/>
              <a:buNone/>
            </a:pPr>
            <a:r>
              <a:rPr kumimoji="0" lang="en-US" altLang="en-US" sz="2000" i="1" smtClean="0">
                <a:solidFill>
                  <a:srgbClr val="376092"/>
                </a:solidFill>
                <a:latin typeface="Trebuchet MS" panose="020B0603020202020204" pitchFamily="34" charset="0"/>
                <a:ea typeface="+mn-ea"/>
                <a:cs typeface="Arial" panose="020B0604020202020204" pitchFamily="34" charset="0"/>
              </a:rPr>
              <a:t>@MrLeePerry</a:t>
            </a:r>
          </a:p>
        </p:txBody>
      </p:sp>
    </p:spTree>
    <p:extLst>
      <p:ext uri="{BB962C8B-B14F-4D97-AF65-F5344CB8AC3E}">
        <p14:creationId xmlns:p14="http://schemas.microsoft.com/office/powerpoint/2010/main" val="360632933"/>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2857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600" dirty="0" smtClean="0">
                <a:solidFill>
                  <a:srgbClr val="FFFFFF"/>
                </a:solidFill>
                <a:latin typeface="Rockwell Extra Bold" panose="02060903040505020403" pitchFamily="18" charset="0"/>
                <a:ea typeface="+mn-ea"/>
              </a:rPr>
              <a:t>LEE</a:t>
            </a:r>
          </a:p>
          <a:p>
            <a:pPr eaLnBrk="0" hangingPunct="0">
              <a:lnSpc>
                <a:spcPct val="80000"/>
              </a:lnSpc>
            </a:pPr>
            <a:r>
              <a:rPr kumimoji="0" lang="en-US" sz="9600" dirty="0" smtClean="0">
                <a:solidFill>
                  <a:srgbClr val="FFFFFF"/>
                </a:solidFill>
                <a:latin typeface="Rockwell Extra Bold" panose="02060903040505020403" pitchFamily="18" charset="0"/>
                <a:ea typeface="+mn-ea"/>
              </a:rPr>
              <a:t>PERRY</a:t>
            </a:r>
            <a:endParaRPr kumimoji="0" lang="en-US" sz="96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3519102"/>
            <a:ext cx="914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3200" dirty="0" err="1" smtClean="0">
                <a:solidFill>
                  <a:srgbClr val="FFFFFF"/>
                </a:solidFill>
                <a:latin typeface="Rockwell Extra Bold" panose="02060903040505020403" pitchFamily="18" charset="0"/>
              </a:rPr>
              <a:t>Moonstrike</a:t>
            </a:r>
            <a:r>
              <a:rPr kumimoji="0" lang="en-US" sz="3200" dirty="0" smtClean="0">
                <a:solidFill>
                  <a:srgbClr val="FFFFFF"/>
                </a:solidFill>
                <a:latin typeface="Rockwell Extra Bold" panose="02060903040505020403" pitchFamily="18" charset="0"/>
              </a:rPr>
              <a:t> VR, Lili, Gears of War 1-3</a:t>
            </a:r>
            <a:endParaRPr kumimoji="0" lang="en-US" sz="3200" dirty="0" smtClean="0">
              <a:solidFill>
                <a:srgbClr val="FFFFFF"/>
              </a:solidFill>
              <a:latin typeface="Rockwell Extra Bold" panose="02060903040505020403" pitchFamily="18" charset="0"/>
              <a:ea typeface="+mn-ea"/>
            </a:endParaRPr>
          </a:p>
          <a:p>
            <a:pPr algn="l" eaLnBrk="0" hangingPunct="0">
              <a:lnSpc>
                <a:spcPct val="80000"/>
              </a:lnSpc>
            </a:pPr>
            <a:endParaRPr kumimoji="0" lang="en-US" sz="3000" dirty="0" smtClean="0">
              <a:solidFill>
                <a:srgbClr val="FFFFFF"/>
              </a:solidFill>
              <a:latin typeface="Rockwell Extra Bold" panose="02060903040505020403" pitchFamily="18" charset="0"/>
              <a:ea typeface="+mn-ea"/>
            </a:endParaRPr>
          </a:p>
          <a:p>
            <a:pPr algn="l" eaLnBrk="0" hangingPunct="0">
              <a:lnSpc>
                <a:spcPct val="80000"/>
              </a:lnSpc>
            </a:pPr>
            <a:r>
              <a:rPr kumimoji="0" lang="en-US" sz="2400" dirty="0" smtClean="0">
                <a:solidFill>
                  <a:srgbClr val="FFFFFF"/>
                </a:solidFill>
                <a:latin typeface="Rockwell Extra Bold" panose="02060903040505020403" pitchFamily="18" charset="0"/>
                <a:ea typeface="+mn-ea"/>
              </a:rPr>
              <a:t>Designer – Big Dorks Entertainment</a:t>
            </a:r>
          </a:p>
          <a:p>
            <a:pPr algn="l" eaLnBrk="0" hangingPunct="0">
              <a:lnSpc>
                <a:spcPct val="80000"/>
              </a:lnSpc>
            </a:pPr>
            <a:r>
              <a:rPr kumimoji="0" lang="en-US" sz="2400" dirty="0" smtClean="0">
                <a:solidFill>
                  <a:srgbClr val="FFFFFF"/>
                </a:solidFill>
                <a:latin typeface="Rockwell Extra Bold" panose="02060903040505020403" pitchFamily="18" charset="0"/>
                <a:ea typeface="+mn-ea"/>
              </a:rPr>
              <a:t>@</a:t>
            </a:r>
            <a:r>
              <a:rPr kumimoji="0" lang="en-US" sz="2400" dirty="0" err="1" smtClean="0">
                <a:solidFill>
                  <a:srgbClr val="FFFFFF"/>
                </a:solidFill>
                <a:latin typeface="Rockwell Extra Bold" panose="02060903040505020403" pitchFamily="18" charset="0"/>
                <a:ea typeface="+mn-ea"/>
              </a:rPr>
              <a:t>MrLeePerry</a:t>
            </a:r>
            <a:endParaRPr kumimoji="0" lang="en-US" sz="24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13237785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2857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600" dirty="0" smtClean="0">
                <a:solidFill>
                  <a:srgbClr val="FFFFFF"/>
                </a:solidFill>
                <a:latin typeface="Rockwell Extra Bold" panose="02060903040505020403" pitchFamily="18" charset="0"/>
                <a:ea typeface="+mn-ea"/>
              </a:rPr>
              <a:t>EMILY</a:t>
            </a:r>
          </a:p>
          <a:p>
            <a:pPr eaLnBrk="0" hangingPunct="0">
              <a:lnSpc>
                <a:spcPct val="80000"/>
              </a:lnSpc>
            </a:pPr>
            <a:r>
              <a:rPr kumimoji="0" lang="en-US" sz="9600" dirty="0" smtClean="0">
                <a:solidFill>
                  <a:srgbClr val="FFFFFF"/>
                </a:solidFill>
                <a:latin typeface="Rockwell Extra Bold" panose="02060903040505020403" pitchFamily="18" charset="0"/>
                <a:ea typeface="+mn-ea"/>
              </a:rPr>
              <a:t>SHORT</a:t>
            </a:r>
            <a:endParaRPr kumimoji="0" lang="en-US" sz="9600" dirty="0">
              <a:solidFill>
                <a:srgbClr val="FFFFFF"/>
              </a:solidFill>
              <a:latin typeface="Rockwell Extra Bold" panose="02060903040505020403" pitchFamily="18" charset="0"/>
              <a:ea typeface="+mn-ea"/>
            </a:endParaRPr>
          </a:p>
        </p:txBody>
      </p:sp>
      <p:sp>
        <p:nvSpPr>
          <p:cNvPr id="5" name="Rectangle 9"/>
          <p:cNvSpPr>
            <a:spLocks noChangeArrowheads="1"/>
          </p:cNvSpPr>
          <p:nvPr/>
        </p:nvSpPr>
        <p:spPr bwMode="auto">
          <a:xfrm>
            <a:off x="0" y="3333750"/>
            <a:ext cx="9372600" cy="185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3200" i="1" dirty="0" err="1" smtClean="0">
                <a:solidFill>
                  <a:srgbClr val="FFFFFF"/>
                </a:solidFill>
                <a:latin typeface="Rockwell Extra Bold" panose="02060903040505020403" pitchFamily="18" charset="0"/>
                <a:ea typeface="+mn-ea"/>
              </a:rPr>
              <a:t>Versu</a:t>
            </a:r>
            <a:r>
              <a:rPr kumimoji="0" lang="en-US" sz="3200" i="1" dirty="0">
                <a:solidFill>
                  <a:srgbClr val="FFFFFF"/>
                </a:solidFill>
                <a:latin typeface="Rockwell Extra Bold" panose="02060903040505020403" pitchFamily="18" charset="0"/>
                <a:ea typeface="+mn-ea"/>
              </a:rPr>
              <a:t> </a:t>
            </a:r>
            <a:r>
              <a:rPr kumimoji="0" lang="en-US" sz="3200" dirty="0" smtClean="0">
                <a:solidFill>
                  <a:srgbClr val="FFFFFF"/>
                </a:solidFill>
                <a:latin typeface="Rockwell Extra Bold" panose="02060903040505020403" pitchFamily="18" charset="0"/>
                <a:ea typeface="+mn-ea"/>
              </a:rPr>
              <a:t>(</a:t>
            </a:r>
            <a:r>
              <a:rPr kumimoji="0" lang="en-US" sz="3200" dirty="0">
                <a:solidFill>
                  <a:srgbClr val="FFFFFF"/>
                </a:solidFill>
                <a:latin typeface="Rockwell Extra Bold" panose="02060903040505020403" pitchFamily="18" charset="0"/>
                <a:ea typeface="+mn-ea"/>
              </a:rPr>
              <a:t>i</a:t>
            </a:r>
            <a:r>
              <a:rPr kumimoji="0" lang="en-US" sz="3200" dirty="0" smtClean="0">
                <a:solidFill>
                  <a:srgbClr val="FFFFFF"/>
                </a:solidFill>
                <a:latin typeface="Rockwell Extra Bold" panose="02060903040505020403" pitchFamily="18" charset="0"/>
                <a:ea typeface="+mn-ea"/>
              </a:rPr>
              <a:t>ncluding</a:t>
            </a:r>
            <a:r>
              <a:rPr kumimoji="0" lang="en-US" sz="3200" i="1" dirty="0" smtClean="0">
                <a:solidFill>
                  <a:srgbClr val="FFFFFF"/>
                </a:solidFill>
                <a:latin typeface="Rockwell Extra Bold" panose="02060903040505020403" pitchFamily="18" charset="0"/>
                <a:ea typeface="+mn-ea"/>
              </a:rPr>
              <a:t> Blood &amp; Laurels</a:t>
            </a:r>
            <a:r>
              <a:rPr kumimoji="0" lang="en-US" sz="3200" dirty="0" smtClean="0">
                <a:solidFill>
                  <a:srgbClr val="FFFFFF"/>
                </a:solidFill>
                <a:latin typeface="Rockwell Extra Bold" panose="02060903040505020403" pitchFamily="18" charset="0"/>
                <a:ea typeface="+mn-ea"/>
              </a:rPr>
              <a:t>)</a:t>
            </a:r>
            <a:r>
              <a:rPr kumimoji="0" lang="en-US" sz="3200" i="1" dirty="0" smtClean="0">
                <a:solidFill>
                  <a:srgbClr val="FFFFFF"/>
                </a:solidFill>
                <a:latin typeface="Rockwell Extra Bold" panose="02060903040505020403" pitchFamily="18" charset="0"/>
                <a:ea typeface="+mn-ea"/>
              </a:rPr>
              <a:t>  </a:t>
            </a:r>
          </a:p>
          <a:p>
            <a:pPr eaLnBrk="0" hangingPunct="0">
              <a:lnSpc>
                <a:spcPct val="80000"/>
              </a:lnSpc>
            </a:pPr>
            <a:r>
              <a:rPr kumimoji="0" lang="en-US" sz="3200" i="1" dirty="0" smtClean="0">
                <a:solidFill>
                  <a:srgbClr val="FFFFFF"/>
                </a:solidFill>
                <a:latin typeface="Rockwell Extra Bold" panose="02060903040505020403" pitchFamily="18" charset="0"/>
                <a:ea typeface="+mn-ea"/>
              </a:rPr>
              <a:t>Sunless Sea, Galatea</a:t>
            </a:r>
          </a:p>
          <a:p>
            <a:pPr algn="l" eaLnBrk="0" hangingPunct="0">
              <a:lnSpc>
                <a:spcPct val="80000"/>
              </a:lnSpc>
            </a:pPr>
            <a:endParaRPr kumimoji="0" lang="en-US" sz="2400" dirty="0" smtClean="0">
              <a:solidFill>
                <a:srgbClr val="FFFFFF"/>
              </a:solidFill>
              <a:latin typeface="Rockwell Extra Bold" panose="02060903040505020403" pitchFamily="18" charset="0"/>
              <a:ea typeface="+mn-ea"/>
            </a:endParaRPr>
          </a:p>
          <a:p>
            <a:pPr algn="l" eaLnBrk="0" hangingPunct="0">
              <a:lnSpc>
                <a:spcPct val="80000"/>
              </a:lnSpc>
            </a:pPr>
            <a:r>
              <a:rPr kumimoji="0" lang="en-US" sz="2400" dirty="0" smtClean="0">
                <a:solidFill>
                  <a:srgbClr val="FFFFFF"/>
                </a:solidFill>
                <a:latin typeface="Rockwell Extra Bold" panose="02060903040505020403" pitchFamily="18" charset="0"/>
                <a:ea typeface="+mn-ea"/>
              </a:rPr>
              <a:t>Designer &amp; Writer - Freelance</a:t>
            </a:r>
          </a:p>
          <a:p>
            <a:pPr algn="l" eaLnBrk="0" hangingPunct="0">
              <a:lnSpc>
                <a:spcPct val="80000"/>
              </a:lnSpc>
            </a:pPr>
            <a:r>
              <a:rPr kumimoji="0" lang="en-US" sz="2400" dirty="0" smtClean="0">
                <a:solidFill>
                  <a:srgbClr val="FFFFFF"/>
                </a:solidFill>
                <a:latin typeface="Rockwell Extra Bold" panose="02060903040505020403" pitchFamily="18" charset="0"/>
                <a:ea typeface="+mn-ea"/>
              </a:rPr>
              <a:t>@</a:t>
            </a:r>
            <a:r>
              <a:rPr kumimoji="0" lang="en-US" sz="2400" dirty="0" err="1" smtClean="0">
                <a:solidFill>
                  <a:srgbClr val="FFFFFF"/>
                </a:solidFill>
                <a:latin typeface="Rockwell Extra Bold" panose="02060903040505020403" pitchFamily="18" charset="0"/>
                <a:ea typeface="+mn-ea"/>
              </a:rPr>
              <a:t>emshort</a:t>
            </a:r>
            <a:endParaRPr kumimoji="0" lang="en-US" sz="24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14370616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 y="1581150"/>
            <a:ext cx="8915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4800" b="1" dirty="0" smtClean="0">
                <a:solidFill>
                  <a:srgbClr val="FFFFFF"/>
                </a:solidFill>
                <a:latin typeface="Rockwell Extra Bold" panose="02060903040505020403" pitchFamily="18" charset="0"/>
              </a:rPr>
              <a:t>Where do you get your  game ideas?</a:t>
            </a:r>
            <a:endParaRPr kumimoji="0" lang="en-US" altLang="en-US" sz="4800" b="1" dirty="0" smtClean="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40120335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2857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600" dirty="0" smtClean="0">
                <a:solidFill>
                  <a:srgbClr val="FFFFFF"/>
                </a:solidFill>
                <a:latin typeface="Rockwell Extra Bold" panose="02060903040505020403" pitchFamily="18" charset="0"/>
                <a:ea typeface="+mn-ea"/>
              </a:rPr>
              <a:t>EMILY</a:t>
            </a:r>
          </a:p>
          <a:p>
            <a:pPr eaLnBrk="0" hangingPunct="0">
              <a:lnSpc>
                <a:spcPct val="80000"/>
              </a:lnSpc>
            </a:pPr>
            <a:r>
              <a:rPr kumimoji="0" lang="en-US" sz="9600" dirty="0" smtClean="0">
                <a:solidFill>
                  <a:srgbClr val="FFFFFF"/>
                </a:solidFill>
                <a:latin typeface="Rockwell Extra Bold" panose="02060903040505020403" pitchFamily="18" charset="0"/>
                <a:ea typeface="+mn-ea"/>
              </a:rPr>
              <a:t>SHORT</a:t>
            </a:r>
            <a:endParaRPr kumimoji="0" lang="en-US" sz="9600" dirty="0">
              <a:solidFill>
                <a:srgbClr val="FFFFFF"/>
              </a:solidFill>
              <a:latin typeface="Rockwell Extra Bold" panose="02060903040505020403" pitchFamily="18" charset="0"/>
              <a:ea typeface="+mn-ea"/>
            </a:endParaRPr>
          </a:p>
        </p:txBody>
      </p:sp>
      <p:sp>
        <p:nvSpPr>
          <p:cNvPr id="6" name="Rectangle 9"/>
          <p:cNvSpPr>
            <a:spLocks noChangeArrowheads="1"/>
          </p:cNvSpPr>
          <p:nvPr/>
        </p:nvSpPr>
        <p:spPr bwMode="auto">
          <a:xfrm>
            <a:off x="0" y="3333750"/>
            <a:ext cx="9372600" cy="185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3200" i="1" dirty="0" err="1" smtClean="0">
                <a:solidFill>
                  <a:srgbClr val="FFFFFF"/>
                </a:solidFill>
                <a:latin typeface="Rockwell Extra Bold" panose="02060903040505020403" pitchFamily="18" charset="0"/>
                <a:ea typeface="+mn-ea"/>
              </a:rPr>
              <a:t>Versu</a:t>
            </a:r>
            <a:r>
              <a:rPr kumimoji="0" lang="en-US" sz="3200" i="1" dirty="0">
                <a:solidFill>
                  <a:srgbClr val="FFFFFF"/>
                </a:solidFill>
                <a:latin typeface="Rockwell Extra Bold" panose="02060903040505020403" pitchFamily="18" charset="0"/>
                <a:ea typeface="+mn-ea"/>
              </a:rPr>
              <a:t> </a:t>
            </a:r>
            <a:r>
              <a:rPr kumimoji="0" lang="en-US" sz="3200" dirty="0" smtClean="0">
                <a:solidFill>
                  <a:srgbClr val="FFFFFF"/>
                </a:solidFill>
                <a:latin typeface="Rockwell Extra Bold" panose="02060903040505020403" pitchFamily="18" charset="0"/>
                <a:ea typeface="+mn-ea"/>
              </a:rPr>
              <a:t>(</a:t>
            </a:r>
            <a:r>
              <a:rPr kumimoji="0" lang="en-US" sz="3200" dirty="0">
                <a:solidFill>
                  <a:srgbClr val="FFFFFF"/>
                </a:solidFill>
                <a:latin typeface="Rockwell Extra Bold" panose="02060903040505020403" pitchFamily="18" charset="0"/>
                <a:ea typeface="+mn-ea"/>
              </a:rPr>
              <a:t>i</a:t>
            </a:r>
            <a:r>
              <a:rPr kumimoji="0" lang="en-US" sz="3200" dirty="0" smtClean="0">
                <a:solidFill>
                  <a:srgbClr val="FFFFFF"/>
                </a:solidFill>
                <a:latin typeface="Rockwell Extra Bold" panose="02060903040505020403" pitchFamily="18" charset="0"/>
                <a:ea typeface="+mn-ea"/>
              </a:rPr>
              <a:t>ncluding</a:t>
            </a:r>
            <a:r>
              <a:rPr kumimoji="0" lang="en-US" sz="3200" i="1" dirty="0" smtClean="0">
                <a:solidFill>
                  <a:srgbClr val="FFFFFF"/>
                </a:solidFill>
                <a:latin typeface="Rockwell Extra Bold" panose="02060903040505020403" pitchFamily="18" charset="0"/>
                <a:ea typeface="+mn-ea"/>
              </a:rPr>
              <a:t> Blood &amp; Laurels</a:t>
            </a:r>
            <a:r>
              <a:rPr kumimoji="0" lang="en-US" sz="3200" dirty="0" smtClean="0">
                <a:solidFill>
                  <a:srgbClr val="FFFFFF"/>
                </a:solidFill>
                <a:latin typeface="Rockwell Extra Bold" panose="02060903040505020403" pitchFamily="18" charset="0"/>
                <a:ea typeface="+mn-ea"/>
              </a:rPr>
              <a:t>)</a:t>
            </a:r>
            <a:r>
              <a:rPr kumimoji="0" lang="en-US" sz="3200" i="1" dirty="0" smtClean="0">
                <a:solidFill>
                  <a:srgbClr val="FFFFFF"/>
                </a:solidFill>
                <a:latin typeface="Rockwell Extra Bold" panose="02060903040505020403" pitchFamily="18" charset="0"/>
                <a:ea typeface="+mn-ea"/>
              </a:rPr>
              <a:t>  </a:t>
            </a:r>
          </a:p>
          <a:p>
            <a:pPr eaLnBrk="0" hangingPunct="0">
              <a:lnSpc>
                <a:spcPct val="80000"/>
              </a:lnSpc>
            </a:pPr>
            <a:r>
              <a:rPr kumimoji="0" lang="en-US" sz="3200" i="1" dirty="0" smtClean="0">
                <a:solidFill>
                  <a:srgbClr val="FFFFFF"/>
                </a:solidFill>
                <a:latin typeface="Rockwell Extra Bold" panose="02060903040505020403" pitchFamily="18" charset="0"/>
                <a:ea typeface="+mn-ea"/>
              </a:rPr>
              <a:t>Sunless Sea, Galatea</a:t>
            </a:r>
          </a:p>
          <a:p>
            <a:pPr algn="l" eaLnBrk="0" hangingPunct="0">
              <a:lnSpc>
                <a:spcPct val="80000"/>
              </a:lnSpc>
            </a:pPr>
            <a:endParaRPr kumimoji="0" lang="en-US" sz="2400" dirty="0" smtClean="0">
              <a:solidFill>
                <a:srgbClr val="FFFFFF"/>
              </a:solidFill>
              <a:latin typeface="Rockwell Extra Bold" panose="02060903040505020403" pitchFamily="18" charset="0"/>
              <a:ea typeface="+mn-ea"/>
            </a:endParaRPr>
          </a:p>
          <a:p>
            <a:pPr algn="l" eaLnBrk="0" hangingPunct="0">
              <a:lnSpc>
                <a:spcPct val="80000"/>
              </a:lnSpc>
            </a:pPr>
            <a:r>
              <a:rPr kumimoji="0" lang="en-US" sz="2400" dirty="0" smtClean="0">
                <a:solidFill>
                  <a:srgbClr val="FFFFFF"/>
                </a:solidFill>
                <a:latin typeface="Rockwell Extra Bold" panose="02060903040505020403" pitchFamily="18" charset="0"/>
                <a:ea typeface="+mn-ea"/>
              </a:rPr>
              <a:t>Designer &amp; Writer - Freelance</a:t>
            </a:r>
          </a:p>
          <a:p>
            <a:pPr algn="l" eaLnBrk="0" hangingPunct="0">
              <a:lnSpc>
                <a:spcPct val="80000"/>
              </a:lnSpc>
            </a:pPr>
            <a:r>
              <a:rPr kumimoji="0" lang="en-US" sz="2400" dirty="0" smtClean="0">
                <a:solidFill>
                  <a:srgbClr val="FFFFFF"/>
                </a:solidFill>
                <a:latin typeface="Rockwell Extra Bold" panose="02060903040505020403" pitchFamily="18" charset="0"/>
                <a:ea typeface="+mn-ea"/>
              </a:rPr>
              <a:t>@</a:t>
            </a:r>
            <a:r>
              <a:rPr kumimoji="0" lang="en-US" sz="2400" dirty="0" err="1" smtClean="0">
                <a:solidFill>
                  <a:srgbClr val="FFFFFF"/>
                </a:solidFill>
                <a:latin typeface="Rockwell Extra Bold" panose="02060903040505020403" pitchFamily="18" charset="0"/>
                <a:ea typeface="+mn-ea"/>
              </a:rPr>
              <a:t>emshort</a:t>
            </a:r>
            <a:endParaRPr kumimoji="0" lang="en-US" sz="24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4794699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066800" y="1809750"/>
            <a:ext cx="7010400" cy="1569660"/>
          </a:xfrm>
          <a:prstGeom prst="rect">
            <a:avLst/>
          </a:prstGeom>
          <a:noFill/>
        </p:spPr>
        <p:txBody>
          <a:bodyPr wrap="square" rtlCol="0">
            <a:spAutoFit/>
          </a:bodyPr>
          <a:lstStyle/>
          <a:p>
            <a:pPr algn="ctr"/>
            <a:r>
              <a:rPr lang="en-US" sz="4800" dirty="0" smtClean="0">
                <a:solidFill>
                  <a:prstClr val="white"/>
                </a:solidFill>
                <a:latin typeface="Rockwell Extra Bold"/>
              </a:rPr>
              <a:t>VISUALIZE</a:t>
            </a:r>
          </a:p>
          <a:p>
            <a:pPr algn="ctr"/>
            <a:r>
              <a:rPr lang="en-US" sz="4800" dirty="0" smtClean="0">
                <a:solidFill>
                  <a:prstClr val="white"/>
                </a:solidFill>
                <a:latin typeface="Rockwell Extra Bold"/>
              </a:rPr>
              <a:t>EARLY</a:t>
            </a:r>
            <a:endParaRPr lang="en-US" sz="3600" dirty="0" smtClean="0">
              <a:solidFill>
                <a:prstClr val="white"/>
              </a:solidFill>
              <a:latin typeface="Rockwell Extra Bold"/>
            </a:endParaRPr>
          </a:p>
        </p:txBody>
      </p:sp>
    </p:spTree>
    <p:extLst>
      <p:ext uri="{BB962C8B-B14F-4D97-AF65-F5344CB8AC3E}">
        <p14:creationId xmlns:p14="http://schemas.microsoft.com/office/powerpoint/2010/main" val="18503563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066800" y="1809750"/>
            <a:ext cx="7010400" cy="1569660"/>
          </a:xfrm>
          <a:prstGeom prst="rect">
            <a:avLst/>
          </a:prstGeom>
          <a:noFill/>
        </p:spPr>
        <p:txBody>
          <a:bodyPr wrap="square" rtlCol="0">
            <a:spAutoFit/>
          </a:bodyPr>
          <a:lstStyle/>
          <a:p>
            <a:pPr algn="ctr"/>
            <a:r>
              <a:rPr lang="en-US" sz="4800" dirty="0" smtClean="0">
                <a:solidFill>
                  <a:prstClr val="white"/>
                </a:solidFill>
                <a:latin typeface="Rockwell Extra Bold"/>
              </a:rPr>
              <a:t>VISUALIZE</a:t>
            </a:r>
          </a:p>
          <a:p>
            <a:pPr algn="ctr"/>
            <a:r>
              <a:rPr lang="en-US" sz="4800" dirty="0" smtClean="0">
                <a:solidFill>
                  <a:prstClr val="white"/>
                </a:solidFill>
                <a:latin typeface="Rockwell Extra Bold"/>
              </a:rPr>
              <a:t>EARLY</a:t>
            </a:r>
            <a:endParaRPr lang="en-US" sz="3600" dirty="0" smtClean="0">
              <a:solidFill>
                <a:prstClr val="white"/>
              </a:solidFill>
              <a:latin typeface="Rockwell Extra Bold"/>
            </a:endParaRPr>
          </a:p>
        </p:txBody>
      </p:sp>
      <p:pic>
        <p:nvPicPr>
          <p:cNvPr id="3" name="Picture 2" descr="Screen Shot 2015-10-23 at 5.04.13 PM.png"/>
          <p:cNvPicPr>
            <a:picLocks noChangeAspect="1"/>
          </p:cNvPicPr>
          <p:nvPr/>
        </p:nvPicPr>
        <p:blipFill>
          <a:blip r:embed="rId3"/>
          <a:stretch>
            <a:fillRect/>
          </a:stretch>
        </p:blipFill>
        <p:spPr>
          <a:xfrm>
            <a:off x="1402691" y="285750"/>
            <a:ext cx="6293509" cy="3820802"/>
          </a:xfrm>
          <a:prstGeom prst="rect">
            <a:avLst/>
          </a:prstGeom>
        </p:spPr>
      </p:pic>
      <p:sp>
        <p:nvSpPr>
          <p:cNvPr id="7" name="TextBox 6"/>
          <p:cNvSpPr txBox="1"/>
          <p:nvPr/>
        </p:nvSpPr>
        <p:spPr>
          <a:xfrm>
            <a:off x="3810000" y="4400550"/>
            <a:ext cx="3827941" cy="461665"/>
          </a:xfrm>
          <a:prstGeom prst="rect">
            <a:avLst/>
          </a:prstGeom>
          <a:noFill/>
        </p:spPr>
        <p:txBody>
          <a:bodyPr wrap="none" rtlCol="0">
            <a:spAutoFit/>
          </a:bodyPr>
          <a:lstStyle/>
          <a:p>
            <a:r>
              <a:rPr lang="en-US" dirty="0" smtClean="0">
                <a:solidFill>
                  <a:prstClr val="white"/>
                </a:solidFill>
                <a:latin typeface="Rockwell"/>
              </a:rPr>
              <a:t>Twine hypertext interface</a:t>
            </a:r>
            <a:endParaRPr lang="en-US" dirty="0">
              <a:solidFill>
                <a:prstClr val="white"/>
              </a:solidFill>
              <a:latin typeface="Rockwell"/>
            </a:endParaRPr>
          </a:p>
        </p:txBody>
      </p:sp>
    </p:spTree>
    <p:extLst>
      <p:ext uri="{BB962C8B-B14F-4D97-AF65-F5344CB8AC3E}">
        <p14:creationId xmlns:p14="http://schemas.microsoft.com/office/powerpoint/2010/main" val="24356212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066800" y="1809750"/>
            <a:ext cx="7010400" cy="1569660"/>
          </a:xfrm>
          <a:prstGeom prst="rect">
            <a:avLst/>
          </a:prstGeom>
          <a:noFill/>
        </p:spPr>
        <p:txBody>
          <a:bodyPr wrap="square" rtlCol="0">
            <a:spAutoFit/>
          </a:bodyPr>
          <a:lstStyle/>
          <a:p>
            <a:pPr algn="ctr"/>
            <a:r>
              <a:rPr lang="en-US" sz="4800" dirty="0" smtClean="0">
                <a:solidFill>
                  <a:prstClr val="white"/>
                </a:solidFill>
                <a:latin typeface="Rockwell Extra Bold"/>
              </a:rPr>
              <a:t>VISUALIZE</a:t>
            </a:r>
          </a:p>
          <a:p>
            <a:pPr algn="ctr"/>
            <a:r>
              <a:rPr lang="en-US" sz="4800" dirty="0" smtClean="0">
                <a:solidFill>
                  <a:prstClr val="white"/>
                </a:solidFill>
                <a:latin typeface="Rockwell Extra Bold"/>
              </a:rPr>
              <a:t>EARLY</a:t>
            </a:r>
            <a:endParaRPr lang="en-US" sz="3600" dirty="0" smtClean="0">
              <a:solidFill>
                <a:prstClr val="white"/>
              </a:solidFill>
              <a:latin typeface="Rockwell Extra Bold"/>
            </a:endParaRPr>
          </a:p>
        </p:txBody>
      </p:sp>
      <p:pic>
        <p:nvPicPr>
          <p:cNvPr id="3" name="Picture 2" descr="Screen Shot 2015-10-23 at 5.01.36 PM.png"/>
          <p:cNvPicPr>
            <a:picLocks noChangeAspect="1"/>
          </p:cNvPicPr>
          <p:nvPr/>
        </p:nvPicPr>
        <p:blipFill>
          <a:blip r:embed="rId3"/>
          <a:stretch>
            <a:fillRect/>
          </a:stretch>
        </p:blipFill>
        <p:spPr>
          <a:xfrm>
            <a:off x="1600200" y="971550"/>
            <a:ext cx="5994400" cy="3200400"/>
          </a:xfrm>
          <a:prstGeom prst="rect">
            <a:avLst/>
          </a:prstGeom>
        </p:spPr>
      </p:pic>
      <p:sp>
        <p:nvSpPr>
          <p:cNvPr id="4" name="TextBox 3"/>
          <p:cNvSpPr txBox="1"/>
          <p:nvPr/>
        </p:nvSpPr>
        <p:spPr>
          <a:xfrm>
            <a:off x="3810000" y="4400550"/>
            <a:ext cx="4830319" cy="461665"/>
          </a:xfrm>
          <a:prstGeom prst="rect">
            <a:avLst/>
          </a:prstGeom>
          <a:noFill/>
        </p:spPr>
        <p:txBody>
          <a:bodyPr wrap="none" rtlCol="0">
            <a:spAutoFit/>
          </a:bodyPr>
          <a:lstStyle/>
          <a:p>
            <a:r>
              <a:rPr lang="en-US" dirty="0" smtClean="0">
                <a:solidFill>
                  <a:prstClr val="white"/>
                </a:solidFill>
                <a:latin typeface="Rockwell"/>
              </a:rPr>
              <a:t>Bret Victor, dynamic visualization</a:t>
            </a:r>
            <a:endParaRPr lang="en-US" dirty="0">
              <a:solidFill>
                <a:prstClr val="white"/>
              </a:solidFill>
              <a:latin typeface="Rockwell"/>
            </a:endParaRPr>
          </a:p>
        </p:txBody>
      </p:sp>
    </p:spTree>
    <p:extLst>
      <p:ext uri="{BB962C8B-B14F-4D97-AF65-F5344CB8AC3E}">
        <p14:creationId xmlns:p14="http://schemas.microsoft.com/office/powerpoint/2010/main" val="526029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066800" y="1809750"/>
            <a:ext cx="7010400" cy="1569660"/>
          </a:xfrm>
          <a:prstGeom prst="rect">
            <a:avLst/>
          </a:prstGeom>
          <a:noFill/>
        </p:spPr>
        <p:txBody>
          <a:bodyPr wrap="square" rtlCol="0">
            <a:spAutoFit/>
          </a:bodyPr>
          <a:lstStyle/>
          <a:p>
            <a:pPr algn="ctr"/>
            <a:r>
              <a:rPr lang="en-US" sz="4800" dirty="0" smtClean="0">
                <a:solidFill>
                  <a:prstClr val="white"/>
                </a:solidFill>
                <a:latin typeface="Rockwell Extra Bold"/>
              </a:rPr>
              <a:t>VISUALIZE</a:t>
            </a:r>
          </a:p>
          <a:p>
            <a:pPr algn="ctr"/>
            <a:r>
              <a:rPr lang="en-US" sz="4800" dirty="0" smtClean="0">
                <a:solidFill>
                  <a:prstClr val="white"/>
                </a:solidFill>
                <a:latin typeface="Rockwell Extra Bold"/>
              </a:rPr>
              <a:t>EARLY</a:t>
            </a:r>
            <a:endParaRPr lang="en-US" sz="3600" dirty="0" smtClean="0">
              <a:solidFill>
                <a:prstClr val="white"/>
              </a:solidFill>
              <a:latin typeface="Rockwell Extra Bold"/>
            </a:endParaRPr>
          </a:p>
        </p:txBody>
      </p:sp>
      <p:sp>
        <p:nvSpPr>
          <p:cNvPr id="4" name="TextBox 3"/>
          <p:cNvSpPr txBox="1"/>
          <p:nvPr/>
        </p:nvSpPr>
        <p:spPr>
          <a:xfrm>
            <a:off x="152400" y="4476751"/>
            <a:ext cx="9296399" cy="461665"/>
          </a:xfrm>
          <a:prstGeom prst="rect">
            <a:avLst/>
          </a:prstGeom>
          <a:noFill/>
        </p:spPr>
        <p:txBody>
          <a:bodyPr wrap="square" rtlCol="0">
            <a:spAutoFit/>
          </a:bodyPr>
          <a:lstStyle/>
          <a:p>
            <a:r>
              <a:rPr lang="en-US" dirty="0" smtClean="0">
                <a:solidFill>
                  <a:prstClr val="white"/>
                </a:solidFill>
                <a:latin typeface="Rockwell"/>
              </a:rPr>
              <a:t>Similar Diversity, on terms in religious texts - </a:t>
            </a:r>
            <a:r>
              <a:rPr lang="en-US" dirty="0" err="1" smtClean="0">
                <a:solidFill>
                  <a:prstClr val="white"/>
                </a:solidFill>
                <a:latin typeface="Rockwell"/>
              </a:rPr>
              <a:t>Processing.org</a:t>
            </a:r>
            <a:endParaRPr lang="en-US" dirty="0" smtClean="0">
              <a:solidFill>
                <a:prstClr val="white"/>
              </a:solidFill>
              <a:latin typeface="Rockwell"/>
            </a:endParaRPr>
          </a:p>
        </p:txBody>
      </p:sp>
      <p:pic>
        <p:nvPicPr>
          <p:cNvPr id="5" name="Picture 4" descr="Screen Shot 2015-10-23 at 5.18.44 PM.png"/>
          <p:cNvPicPr>
            <a:picLocks noChangeAspect="1"/>
          </p:cNvPicPr>
          <p:nvPr/>
        </p:nvPicPr>
        <p:blipFill>
          <a:blip r:embed="rId3"/>
          <a:stretch>
            <a:fillRect/>
          </a:stretch>
        </p:blipFill>
        <p:spPr>
          <a:xfrm>
            <a:off x="1524000" y="438150"/>
            <a:ext cx="5962650" cy="3764777"/>
          </a:xfrm>
          <a:prstGeom prst="rect">
            <a:avLst/>
          </a:prstGeom>
        </p:spPr>
      </p:pic>
    </p:spTree>
    <p:extLst>
      <p:ext uri="{BB962C8B-B14F-4D97-AF65-F5344CB8AC3E}">
        <p14:creationId xmlns:p14="http://schemas.microsoft.com/office/powerpoint/2010/main" val="29322566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oiceOf Flow.jpg"/>
          <p:cNvPicPr>
            <a:picLocks noChangeAspect="1"/>
          </p:cNvPicPr>
          <p:nvPr/>
        </p:nvPicPr>
        <p:blipFill>
          <a:blip r:embed="rId3"/>
          <a:stretch>
            <a:fillRect/>
          </a:stretch>
        </p:blipFill>
        <p:spPr>
          <a:xfrm>
            <a:off x="1219201" y="224164"/>
            <a:ext cx="2819400" cy="4709786"/>
          </a:xfrm>
          <a:prstGeom prst="rect">
            <a:avLst/>
          </a:prstGeom>
        </p:spPr>
      </p:pic>
      <p:pic>
        <p:nvPicPr>
          <p:cNvPr id="4" name="Picture 3" descr="logo.png"/>
          <p:cNvPicPr>
            <a:picLocks noChangeAspect="1"/>
          </p:cNvPicPr>
          <p:nvPr/>
        </p:nvPicPr>
        <p:blipFill>
          <a:blip r:embed="rId4"/>
          <a:stretch>
            <a:fillRect/>
          </a:stretch>
        </p:blipFill>
        <p:spPr>
          <a:xfrm>
            <a:off x="5410200" y="3638550"/>
            <a:ext cx="3175000" cy="1092200"/>
          </a:xfrm>
          <a:prstGeom prst="rect">
            <a:avLst/>
          </a:prstGeom>
        </p:spPr>
      </p:pic>
      <p:sp>
        <p:nvSpPr>
          <p:cNvPr id="5" name="TextBox 4"/>
          <p:cNvSpPr txBox="1"/>
          <p:nvPr/>
        </p:nvSpPr>
        <p:spPr>
          <a:xfrm>
            <a:off x="5715000" y="1657350"/>
            <a:ext cx="2907767" cy="830997"/>
          </a:xfrm>
          <a:prstGeom prst="rect">
            <a:avLst/>
          </a:prstGeom>
          <a:noFill/>
        </p:spPr>
        <p:txBody>
          <a:bodyPr wrap="none" rtlCol="0">
            <a:spAutoFit/>
          </a:bodyPr>
          <a:lstStyle/>
          <a:p>
            <a:r>
              <a:rPr lang="en-US" dirty="0" smtClean="0">
                <a:solidFill>
                  <a:prstClr val="black"/>
                </a:solidFill>
              </a:rPr>
              <a:t>Platinum Package</a:t>
            </a:r>
          </a:p>
          <a:p>
            <a:r>
              <a:rPr lang="en-US" dirty="0" smtClean="0">
                <a:solidFill>
                  <a:prstClr val="black"/>
                </a:solidFill>
              </a:rPr>
              <a:t>(in progress)</a:t>
            </a:r>
          </a:p>
        </p:txBody>
      </p:sp>
    </p:spTree>
    <p:extLst>
      <p:ext uri="{BB962C8B-B14F-4D97-AF65-F5344CB8AC3E}">
        <p14:creationId xmlns:p14="http://schemas.microsoft.com/office/powerpoint/2010/main" val="300261227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oiceOf Flow.jpg"/>
          <p:cNvPicPr>
            <a:picLocks noChangeAspect="1"/>
          </p:cNvPicPr>
          <p:nvPr/>
        </p:nvPicPr>
        <p:blipFill>
          <a:blip r:embed="rId3"/>
          <a:stretch>
            <a:fillRect/>
          </a:stretch>
        </p:blipFill>
        <p:spPr>
          <a:xfrm>
            <a:off x="1066800" y="-5200650"/>
            <a:ext cx="7010399" cy="11710818"/>
          </a:xfrm>
          <a:prstGeom prst="rect">
            <a:avLst/>
          </a:prstGeom>
        </p:spPr>
      </p:pic>
    </p:spTree>
    <p:extLst>
      <p:ext uri="{BB962C8B-B14F-4D97-AF65-F5344CB8AC3E}">
        <p14:creationId xmlns:p14="http://schemas.microsoft.com/office/powerpoint/2010/main" val="39588547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oiceOf Flow.jpg"/>
          <p:cNvPicPr>
            <a:picLocks noChangeAspect="1"/>
          </p:cNvPicPr>
          <p:nvPr/>
        </p:nvPicPr>
        <p:blipFill>
          <a:blip r:embed="rId3"/>
          <a:stretch>
            <a:fillRect/>
          </a:stretch>
        </p:blipFill>
        <p:spPr>
          <a:xfrm>
            <a:off x="1066800" y="-1924050"/>
            <a:ext cx="7010399" cy="11710818"/>
          </a:xfrm>
          <a:prstGeom prst="rect">
            <a:avLst/>
          </a:prstGeom>
        </p:spPr>
      </p:pic>
    </p:spTree>
    <p:extLst>
      <p:ext uri="{BB962C8B-B14F-4D97-AF65-F5344CB8AC3E}">
        <p14:creationId xmlns:p14="http://schemas.microsoft.com/office/powerpoint/2010/main" val="36277978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oiceOf Flow.jpg"/>
          <p:cNvPicPr>
            <a:picLocks noChangeAspect="1"/>
          </p:cNvPicPr>
          <p:nvPr/>
        </p:nvPicPr>
        <p:blipFill>
          <a:blip r:embed="rId3"/>
          <a:stretch>
            <a:fillRect/>
          </a:stretch>
        </p:blipFill>
        <p:spPr>
          <a:xfrm>
            <a:off x="1219201" y="224164"/>
            <a:ext cx="2819400" cy="4709786"/>
          </a:xfrm>
          <a:prstGeom prst="rect">
            <a:avLst/>
          </a:prstGeom>
        </p:spPr>
      </p:pic>
      <p:pic>
        <p:nvPicPr>
          <p:cNvPr id="4" name="Picture 3" descr="logo.png"/>
          <p:cNvPicPr>
            <a:picLocks noChangeAspect="1"/>
          </p:cNvPicPr>
          <p:nvPr/>
        </p:nvPicPr>
        <p:blipFill>
          <a:blip r:embed="rId4"/>
          <a:stretch>
            <a:fillRect/>
          </a:stretch>
        </p:blipFill>
        <p:spPr>
          <a:xfrm>
            <a:off x="5410200" y="3638550"/>
            <a:ext cx="3175000" cy="1092200"/>
          </a:xfrm>
          <a:prstGeom prst="rect">
            <a:avLst/>
          </a:prstGeom>
        </p:spPr>
      </p:pic>
      <p:sp>
        <p:nvSpPr>
          <p:cNvPr id="5" name="TextBox 4"/>
          <p:cNvSpPr txBox="1"/>
          <p:nvPr/>
        </p:nvSpPr>
        <p:spPr>
          <a:xfrm>
            <a:off x="5715000" y="1657350"/>
            <a:ext cx="2907767" cy="830997"/>
          </a:xfrm>
          <a:prstGeom prst="rect">
            <a:avLst/>
          </a:prstGeom>
          <a:noFill/>
        </p:spPr>
        <p:txBody>
          <a:bodyPr wrap="none" rtlCol="0">
            <a:spAutoFit/>
          </a:bodyPr>
          <a:lstStyle/>
          <a:p>
            <a:r>
              <a:rPr lang="en-US" dirty="0" smtClean="0">
                <a:solidFill>
                  <a:prstClr val="black"/>
                </a:solidFill>
              </a:rPr>
              <a:t>Platinum Package</a:t>
            </a:r>
          </a:p>
          <a:p>
            <a:r>
              <a:rPr lang="en-US" dirty="0" smtClean="0">
                <a:solidFill>
                  <a:prstClr val="black"/>
                </a:solidFill>
              </a:rPr>
              <a:t>(in progress)</a:t>
            </a:r>
          </a:p>
        </p:txBody>
      </p:sp>
    </p:spTree>
    <p:extLst>
      <p:ext uri="{BB962C8B-B14F-4D97-AF65-F5344CB8AC3E}">
        <p14:creationId xmlns:p14="http://schemas.microsoft.com/office/powerpoint/2010/main" val="31163240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ow screenshot for Prompter"/>
          <p:cNvPicPr>
            <a:picLocks noChangeAspect="1"/>
          </p:cNvPicPr>
          <p:nvPr/>
        </p:nvPicPr>
        <p:blipFill>
          <a:blip r:embed="rId3"/>
          <a:stretch>
            <a:fillRect/>
          </a:stretch>
        </p:blipFill>
        <p:spPr>
          <a:xfrm>
            <a:off x="838199" y="0"/>
            <a:ext cx="7385537" cy="5143500"/>
          </a:xfrm>
          <a:prstGeom prst="rect">
            <a:avLst/>
          </a:prstGeom>
        </p:spPr>
      </p:pic>
      <p:pic>
        <p:nvPicPr>
          <p:cNvPr id="3" name="Picture 2" descr="blood&amp;laurelscover.png"/>
          <p:cNvPicPr>
            <a:picLocks noChangeAspect="1"/>
          </p:cNvPicPr>
          <p:nvPr/>
        </p:nvPicPr>
        <p:blipFill>
          <a:blip r:embed="rId4"/>
          <a:stretch>
            <a:fillRect/>
          </a:stretch>
        </p:blipFill>
        <p:spPr>
          <a:xfrm>
            <a:off x="6248400" y="1657350"/>
            <a:ext cx="2463800" cy="3289300"/>
          </a:xfrm>
          <a:prstGeom prst="rect">
            <a:avLst/>
          </a:prstGeom>
        </p:spPr>
      </p:pic>
    </p:spTree>
    <p:extLst>
      <p:ext uri="{BB962C8B-B14F-4D97-AF65-F5344CB8AC3E}">
        <p14:creationId xmlns:p14="http://schemas.microsoft.com/office/powerpoint/2010/main" val="7111490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 y="1581150"/>
            <a:ext cx="8915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4800" b="1" dirty="0" smtClean="0">
                <a:solidFill>
                  <a:srgbClr val="FFFFFF"/>
                </a:solidFill>
                <a:latin typeface="Rockwell Extra Bold" panose="02060903040505020403" pitchFamily="18" charset="0"/>
              </a:rPr>
              <a:t>How do you make your games fun?</a:t>
            </a:r>
            <a:endParaRPr kumimoji="0" lang="en-US" altLang="en-US" sz="4800" b="1" dirty="0" smtClean="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39311590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ood&amp;laurelscover.png"/>
          <p:cNvPicPr>
            <a:picLocks noChangeAspect="1"/>
          </p:cNvPicPr>
          <p:nvPr/>
        </p:nvPicPr>
        <p:blipFill>
          <a:blip r:embed="rId3"/>
          <a:stretch>
            <a:fillRect/>
          </a:stretch>
        </p:blipFill>
        <p:spPr>
          <a:xfrm>
            <a:off x="6248400" y="1657350"/>
            <a:ext cx="2463800" cy="3289300"/>
          </a:xfrm>
          <a:prstGeom prst="rect">
            <a:avLst/>
          </a:prstGeom>
        </p:spPr>
      </p:pic>
      <p:pic>
        <p:nvPicPr>
          <p:cNvPr id="4" name="Picture 3" descr="PrompterCloseup.png"/>
          <p:cNvPicPr>
            <a:picLocks noChangeAspect="1"/>
          </p:cNvPicPr>
          <p:nvPr/>
        </p:nvPicPr>
        <p:blipFill>
          <a:blip r:embed="rId4"/>
          <a:stretch>
            <a:fillRect/>
          </a:stretch>
        </p:blipFill>
        <p:spPr>
          <a:xfrm>
            <a:off x="1219200" y="590550"/>
            <a:ext cx="3139440" cy="3980688"/>
          </a:xfrm>
          <a:prstGeom prst="rect">
            <a:avLst/>
          </a:prstGeom>
        </p:spPr>
      </p:pic>
    </p:spTree>
    <p:extLst>
      <p:ext uri="{BB962C8B-B14F-4D97-AF65-F5344CB8AC3E}">
        <p14:creationId xmlns:p14="http://schemas.microsoft.com/office/powerpoint/2010/main" val="14525927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ood&amp;laurelscover.png"/>
          <p:cNvPicPr>
            <a:picLocks noChangeAspect="1"/>
          </p:cNvPicPr>
          <p:nvPr/>
        </p:nvPicPr>
        <p:blipFill>
          <a:blip r:embed="rId3"/>
          <a:stretch>
            <a:fillRect/>
          </a:stretch>
        </p:blipFill>
        <p:spPr>
          <a:xfrm>
            <a:off x="6223000" y="1657350"/>
            <a:ext cx="2463800" cy="3289300"/>
          </a:xfrm>
          <a:prstGeom prst="rect">
            <a:avLst/>
          </a:prstGeom>
        </p:spPr>
      </p:pic>
      <p:pic>
        <p:nvPicPr>
          <p:cNvPr id="4" name="Picture 3" descr="CloseupPrompter.png"/>
          <p:cNvPicPr>
            <a:picLocks noChangeAspect="1"/>
          </p:cNvPicPr>
          <p:nvPr/>
        </p:nvPicPr>
        <p:blipFill>
          <a:blip r:embed="rId4"/>
          <a:stretch>
            <a:fillRect/>
          </a:stretch>
        </p:blipFill>
        <p:spPr>
          <a:xfrm>
            <a:off x="261141" y="956310"/>
            <a:ext cx="8578059" cy="3215640"/>
          </a:xfrm>
          <a:prstGeom prst="rect">
            <a:avLst/>
          </a:prstGeom>
        </p:spPr>
      </p:pic>
    </p:spTree>
    <p:extLst>
      <p:ext uri="{BB962C8B-B14F-4D97-AF65-F5344CB8AC3E}">
        <p14:creationId xmlns:p14="http://schemas.microsoft.com/office/powerpoint/2010/main" val="30470161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 y="209550"/>
            <a:ext cx="8229600" cy="1295400"/>
          </a:xfrm>
          <a:prstGeom prst="rect">
            <a:avLst/>
          </a:prstGeom>
        </p:spPr>
        <p:txBody>
          <a:bodyPr/>
          <a:lstStyle/>
          <a:p>
            <a:pPr eaLnBrk="0" hangingPunct="0">
              <a:defRPr/>
            </a:pPr>
            <a:endParaRPr kumimoji="0" lang="en-US" sz="3600" kern="0" dirty="0">
              <a:solidFill>
                <a:srgbClr val="000000"/>
              </a:solidFill>
              <a:latin typeface="Rockwell Extra Bold"/>
              <a:ea typeface="ヒラギノ角ゴ Pro W3" pitchFamily="80" charset="-128"/>
              <a:cs typeface="ヒラギノ角ゴ Pro W3" pitchFamily="80" charset="-128"/>
            </a:endParaRPr>
          </a:p>
        </p:txBody>
      </p:sp>
      <p:pic>
        <p:nvPicPr>
          <p:cNvPr id="3" name="Picture 2" descr="Check vs Set.png"/>
          <p:cNvPicPr>
            <a:picLocks noChangeAspect="1"/>
          </p:cNvPicPr>
          <p:nvPr/>
        </p:nvPicPr>
        <p:blipFill>
          <a:blip r:embed="rId3"/>
          <a:stretch>
            <a:fillRect/>
          </a:stretch>
        </p:blipFill>
        <p:spPr>
          <a:xfrm>
            <a:off x="2514600" y="1581150"/>
            <a:ext cx="6096000" cy="3343513"/>
          </a:xfrm>
          <a:prstGeom prst="rect">
            <a:avLst/>
          </a:prstGeom>
        </p:spPr>
      </p:pic>
    </p:spTree>
    <p:extLst>
      <p:ext uri="{BB962C8B-B14F-4D97-AF65-F5344CB8AC3E}">
        <p14:creationId xmlns:p14="http://schemas.microsoft.com/office/powerpoint/2010/main" val="23678778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3400" y="209550"/>
            <a:ext cx="8229600" cy="1295400"/>
          </a:xfrm>
          <a:prstGeom prst="rect">
            <a:avLst/>
          </a:prstGeom>
        </p:spPr>
        <p:txBody>
          <a:bodyPr/>
          <a:lstStyle/>
          <a:p>
            <a:pPr eaLnBrk="0" hangingPunct="0">
              <a:defRPr/>
            </a:pPr>
            <a:r>
              <a:rPr kumimoji="0" lang="en-US" sz="3600" kern="0" dirty="0" smtClean="0">
                <a:solidFill>
                  <a:srgbClr val="000000"/>
                </a:solidFill>
                <a:latin typeface="Rockwell Extra Bold"/>
                <a:ea typeface="ヒラギノ角ゴ Pro W3" pitchFamily="80" charset="-128"/>
                <a:cs typeface="ヒラギノ角ゴ Pro W3" pitchFamily="80" charset="-128"/>
              </a:rPr>
              <a:t>Yes, sometimes I’m just using Excel</a:t>
            </a:r>
            <a:endParaRPr kumimoji="0" lang="en-US" sz="3600" kern="0" dirty="0">
              <a:solidFill>
                <a:srgbClr val="000000"/>
              </a:solidFill>
              <a:latin typeface="Rockwell Extra Bold"/>
              <a:ea typeface="ヒラギノ角ゴ Pro W3" pitchFamily="80" charset="-128"/>
              <a:cs typeface="ヒラギノ角ゴ Pro W3" pitchFamily="80" charset="-128"/>
            </a:endParaRPr>
          </a:p>
        </p:txBody>
      </p:sp>
      <p:pic>
        <p:nvPicPr>
          <p:cNvPr id="3" name="Picture 2" descr="Check vs Set.png"/>
          <p:cNvPicPr>
            <a:picLocks noChangeAspect="1"/>
          </p:cNvPicPr>
          <p:nvPr/>
        </p:nvPicPr>
        <p:blipFill>
          <a:blip r:embed="rId3"/>
          <a:stretch>
            <a:fillRect/>
          </a:stretch>
        </p:blipFill>
        <p:spPr>
          <a:xfrm>
            <a:off x="2514600" y="1581150"/>
            <a:ext cx="6096000" cy="3343513"/>
          </a:xfrm>
          <a:prstGeom prst="rect">
            <a:avLst/>
          </a:prstGeom>
        </p:spPr>
      </p:pic>
    </p:spTree>
    <p:extLst>
      <p:ext uri="{BB962C8B-B14F-4D97-AF65-F5344CB8AC3E}">
        <p14:creationId xmlns:p14="http://schemas.microsoft.com/office/powerpoint/2010/main" val="6571847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0-19 at 7.05.17 PM.png"/>
          <p:cNvPicPr>
            <a:picLocks noChangeAspect="1"/>
          </p:cNvPicPr>
          <p:nvPr/>
        </p:nvPicPr>
        <p:blipFill>
          <a:blip r:embed="rId3"/>
          <a:stretch>
            <a:fillRect/>
          </a:stretch>
        </p:blipFill>
        <p:spPr>
          <a:xfrm>
            <a:off x="533400" y="2238990"/>
            <a:ext cx="8077200" cy="1399560"/>
          </a:xfrm>
          <a:prstGeom prst="rect">
            <a:avLst/>
          </a:prstGeom>
        </p:spPr>
      </p:pic>
      <p:sp>
        <p:nvSpPr>
          <p:cNvPr id="6" name="Title 1"/>
          <p:cNvSpPr txBox="1">
            <a:spLocks/>
          </p:cNvSpPr>
          <p:nvPr/>
        </p:nvSpPr>
        <p:spPr>
          <a:xfrm>
            <a:off x="533400" y="209550"/>
            <a:ext cx="8229600" cy="1295400"/>
          </a:xfrm>
          <a:prstGeom prst="rect">
            <a:avLst/>
          </a:prstGeom>
        </p:spPr>
        <p:txBody>
          <a:bodyPr/>
          <a:lstStyle/>
          <a:p>
            <a:pPr eaLnBrk="0" hangingPunct="0">
              <a:defRPr/>
            </a:pPr>
            <a:r>
              <a:rPr kumimoji="0" lang="en-US" sz="3600" kern="0" dirty="0" smtClean="0">
                <a:solidFill>
                  <a:srgbClr val="000000"/>
                </a:solidFill>
                <a:latin typeface="Rockwell Extra Bold"/>
                <a:ea typeface="ヒラギノ角ゴ Pro W3" pitchFamily="80" charset="-128"/>
                <a:cs typeface="ヒラギノ角ゴ Pro W3" pitchFamily="80" charset="-128"/>
              </a:rPr>
              <a:t>Even conditional cell formatting counts as visualization</a:t>
            </a:r>
            <a:endParaRPr kumimoji="0" lang="en-US" sz="3600" kern="0" dirty="0">
              <a:solidFill>
                <a:srgbClr val="000000"/>
              </a:solidFill>
              <a:latin typeface="Rockwell Extra Bold"/>
              <a:ea typeface="ヒラギノ角ゴ Pro W3" pitchFamily="80" charset="-128"/>
              <a:cs typeface="ヒラギノ角ゴ Pro W3" pitchFamily="80" charset="-128"/>
            </a:endParaRPr>
          </a:p>
        </p:txBody>
      </p:sp>
    </p:spTree>
    <p:extLst>
      <p:ext uri="{BB962C8B-B14F-4D97-AF65-F5344CB8AC3E}">
        <p14:creationId xmlns:p14="http://schemas.microsoft.com/office/powerpoint/2010/main" val="428217632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Woman_brushing_teeth.jpg"/>
          <p:cNvPicPr>
            <a:picLocks noChangeAspect="1"/>
          </p:cNvPicPr>
          <p:nvPr/>
        </p:nvPicPr>
        <p:blipFill>
          <a:blip r:embed="rId3"/>
          <a:stretch>
            <a:fillRect/>
          </a:stretch>
        </p:blipFill>
        <p:spPr>
          <a:xfrm>
            <a:off x="1828800" y="971550"/>
            <a:ext cx="5486400" cy="3929063"/>
          </a:xfrm>
          <a:prstGeom prst="rect">
            <a:avLst/>
          </a:prstGeom>
        </p:spPr>
      </p:pic>
      <p:sp>
        <p:nvSpPr>
          <p:cNvPr id="3" name="Title 1"/>
          <p:cNvSpPr txBox="1">
            <a:spLocks/>
          </p:cNvSpPr>
          <p:nvPr/>
        </p:nvSpPr>
        <p:spPr>
          <a:xfrm>
            <a:off x="533400" y="209550"/>
            <a:ext cx="8229600" cy="1295400"/>
          </a:xfrm>
          <a:prstGeom prst="rect">
            <a:avLst/>
          </a:prstGeom>
        </p:spPr>
        <p:txBody>
          <a:bodyPr/>
          <a:lstStyle/>
          <a:p>
            <a:pPr eaLnBrk="0" hangingPunct="0">
              <a:defRPr/>
            </a:pPr>
            <a:r>
              <a:rPr kumimoji="0" lang="en-US" sz="3600" kern="0" dirty="0" smtClean="0">
                <a:solidFill>
                  <a:prstClr val="white"/>
                </a:solidFill>
                <a:latin typeface="Rockwell Extra Bold"/>
                <a:ea typeface="ヒラギノ角ゴ Pro W3" pitchFamily="80" charset="-128"/>
                <a:cs typeface="ヒラギノ角ゴ Pro W3" pitchFamily="80" charset="-128"/>
              </a:rPr>
              <a:t>Visualization is good for you</a:t>
            </a:r>
            <a:endParaRPr kumimoji="0" lang="en-US" sz="3600" kern="0" dirty="0">
              <a:solidFill>
                <a:prstClr val="white"/>
              </a:solidFill>
              <a:latin typeface="Rockwell Extra Bold"/>
              <a:ea typeface="ヒラギノ角ゴ Pro W3" pitchFamily="80" charset="-128"/>
              <a:cs typeface="ヒラギノ角ゴ Pro W3" pitchFamily="80" charset="-128"/>
            </a:endParaRPr>
          </a:p>
        </p:txBody>
      </p:sp>
    </p:spTree>
    <p:extLst>
      <p:ext uri="{BB962C8B-B14F-4D97-AF65-F5344CB8AC3E}">
        <p14:creationId xmlns:p14="http://schemas.microsoft.com/office/powerpoint/2010/main" val="25164119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533400" y="209550"/>
            <a:ext cx="8229600" cy="1295400"/>
          </a:xfrm>
          <a:prstGeom prst="rect">
            <a:avLst/>
          </a:prstGeom>
        </p:spPr>
        <p:txBody>
          <a:bodyPr/>
          <a:lstStyle/>
          <a:p>
            <a:pPr eaLnBrk="0" hangingPunct="0">
              <a:defRPr/>
            </a:pPr>
            <a:r>
              <a:rPr kumimoji="0" lang="en-US" sz="3600" kern="0" dirty="0" smtClean="0">
                <a:solidFill>
                  <a:prstClr val="white"/>
                </a:solidFill>
                <a:latin typeface="Rockwell Extra Bold"/>
                <a:ea typeface="ヒラギノ角ゴ Pro W3" pitchFamily="80" charset="-128"/>
                <a:cs typeface="ヒラギノ角ゴ Pro W3" pitchFamily="80" charset="-128"/>
              </a:rPr>
              <a:t>You’ll get better tools, too…</a:t>
            </a:r>
            <a:endParaRPr kumimoji="0" lang="en-US" sz="3600" kern="0" dirty="0">
              <a:solidFill>
                <a:prstClr val="white"/>
              </a:solidFill>
              <a:latin typeface="Rockwell Extra Bold"/>
              <a:ea typeface="ヒラギノ角ゴ Pro W3" pitchFamily="80" charset="-128"/>
              <a:cs typeface="ヒラギノ角ゴ Pro W3" pitchFamily="80" charset="-128"/>
            </a:endParaRPr>
          </a:p>
        </p:txBody>
      </p:sp>
      <p:pic>
        <p:nvPicPr>
          <p:cNvPr id="4" name="Picture 3" descr="Tools Work.jpg"/>
          <p:cNvPicPr>
            <a:picLocks noChangeAspect="1"/>
          </p:cNvPicPr>
          <p:nvPr/>
        </p:nvPicPr>
        <p:blipFill>
          <a:blip r:embed="rId3"/>
          <a:stretch>
            <a:fillRect/>
          </a:stretch>
        </p:blipFill>
        <p:spPr>
          <a:xfrm>
            <a:off x="1524000" y="1047750"/>
            <a:ext cx="6321829" cy="3812507"/>
          </a:xfrm>
          <a:prstGeom prst="rect">
            <a:avLst/>
          </a:prstGeom>
        </p:spPr>
      </p:pic>
    </p:spTree>
    <p:extLst>
      <p:ext uri="{BB962C8B-B14F-4D97-AF65-F5344CB8AC3E}">
        <p14:creationId xmlns:p14="http://schemas.microsoft.com/office/powerpoint/2010/main" val="383502623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143000" y="1733550"/>
            <a:ext cx="6858000" cy="1752600"/>
          </a:xfrm>
          <a:prstGeom prst="rect">
            <a:avLst/>
          </a:prstGeom>
          <a:noFill/>
        </p:spPr>
        <p:txBody>
          <a:bodyPr wrap="square" rtlCol="0">
            <a:spAutoFit/>
          </a:bodyPr>
          <a:lstStyle/>
          <a:p>
            <a:r>
              <a:rPr lang="en-US" sz="3600" dirty="0" smtClean="0">
                <a:solidFill>
                  <a:prstClr val="white"/>
                </a:solidFill>
                <a:latin typeface="Rockwell"/>
              </a:rPr>
              <a:t>“We’ll just rely on the content creators to make </a:t>
            </a:r>
            <a:r>
              <a:rPr lang="en-US" sz="3600" smtClean="0">
                <a:solidFill>
                  <a:prstClr val="white"/>
                </a:solidFill>
                <a:latin typeface="Rockwell"/>
              </a:rPr>
              <a:t>sure this data </a:t>
            </a:r>
            <a:r>
              <a:rPr lang="en-US" sz="3600" dirty="0" smtClean="0">
                <a:solidFill>
                  <a:prstClr val="white"/>
                </a:solidFill>
                <a:latin typeface="Rockwell"/>
              </a:rPr>
              <a:t>is </a:t>
            </a:r>
            <a:r>
              <a:rPr lang="en-US" sz="3600" dirty="0" err="1" smtClean="0">
                <a:solidFill>
                  <a:prstClr val="white"/>
                </a:solidFill>
                <a:latin typeface="Rockwell"/>
              </a:rPr>
              <a:t>formated</a:t>
            </a:r>
            <a:r>
              <a:rPr lang="en-US" sz="3600" dirty="0" smtClean="0">
                <a:solidFill>
                  <a:prstClr val="white"/>
                </a:solidFill>
                <a:latin typeface="Rockwell"/>
              </a:rPr>
              <a:t> </a:t>
            </a:r>
            <a:r>
              <a:rPr lang="en-US" sz="3600" smtClean="0">
                <a:solidFill>
                  <a:prstClr val="white"/>
                </a:solidFill>
                <a:latin typeface="Rockwell"/>
              </a:rPr>
              <a:t>correctly.”</a:t>
            </a:r>
            <a:endParaRPr lang="en-US" sz="3600" dirty="0" smtClean="0">
              <a:solidFill>
                <a:prstClr val="white"/>
              </a:solidFill>
              <a:latin typeface="Rockwell"/>
            </a:endParaRPr>
          </a:p>
        </p:txBody>
      </p:sp>
      <p:pic>
        <p:nvPicPr>
          <p:cNvPr id="3" name="Picture 2" descr="Screen Shot 2015-10-25 at 9.49.39 PM.png"/>
          <p:cNvPicPr>
            <a:picLocks noChangeAspect="1"/>
          </p:cNvPicPr>
          <p:nvPr/>
        </p:nvPicPr>
        <p:blipFill>
          <a:blip r:embed="rId3"/>
          <a:stretch>
            <a:fillRect/>
          </a:stretch>
        </p:blipFill>
        <p:spPr>
          <a:xfrm>
            <a:off x="698500" y="1428750"/>
            <a:ext cx="7912100" cy="2235200"/>
          </a:xfrm>
          <a:prstGeom prst="rect">
            <a:avLst/>
          </a:prstGeom>
        </p:spPr>
      </p:pic>
    </p:spTree>
    <p:extLst>
      <p:ext uri="{BB962C8B-B14F-4D97-AF65-F5344CB8AC3E}">
        <p14:creationId xmlns:p14="http://schemas.microsoft.com/office/powerpoint/2010/main" val="10876345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533400" y="209550"/>
            <a:ext cx="8229600" cy="1295400"/>
          </a:xfrm>
          <a:prstGeom prst="rect">
            <a:avLst/>
          </a:prstGeom>
        </p:spPr>
        <p:txBody>
          <a:bodyPr/>
          <a:lstStyle/>
          <a:p>
            <a:pPr eaLnBrk="0" hangingPunct="0">
              <a:defRPr/>
            </a:pPr>
            <a:endParaRPr kumimoji="0" lang="en-US" sz="3600" kern="0" dirty="0">
              <a:solidFill>
                <a:prstClr val="white"/>
              </a:solidFill>
              <a:latin typeface="Rockwell Extra Bold"/>
              <a:ea typeface="ヒラギノ角ゴ Pro W3" pitchFamily="80" charset="-128"/>
              <a:cs typeface="ヒラギノ角ゴ Pro W3" pitchFamily="80" charset="-128"/>
            </a:endParaRPr>
          </a:p>
        </p:txBody>
      </p:sp>
      <p:pic>
        <p:nvPicPr>
          <p:cNvPr id="6" name="Picture 5" descr="Screen Shot 2015-10-23 at 5.41.03 PM.png"/>
          <p:cNvPicPr>
            <a:picLocks noChangeAspect="1"/>
          </p:cNvPicPr>
          <p:nvPr/>
        </p:nvPicPr>
        <p:blipFill>
          <a:blip r:embed="rId3"/>
          <a:stretch>
            <a:fillRect/>
          </a:stretch>
        </p:blipFill>
        <p:spPr>
          <a:xfrm>
            <a:off x="838200" y="1441450"/>
            <a:ext cx="7175500" cy="2260600"/>
          </a:xfrm>
          <a:prstGeom prst="rect">
            <a:avLst/>
          </a:prstGeom>
        </p:spPr>
      </p:pic>
      <p:pic>
        <p:nvPicPr>
          <p:cNvPr id="4" name="Picture 3" descr="Screen Shot 2015-10-25 at 9.49.50 PM.png"/>
          <p:cNvPicPr>
            <a:picLocks noChangeAspect="1"/>
          </p:cNvPicPr>
          <p:nvPr/>
        </p:nvPicPr>
        <p:blipFill>
          <a:blip r:embed="rId4"/>
          <a:stretch>
            <a:fillRect/>
          </a:stretch>
        </p:blipFill>
        <p:spPr>
          <a:xfrm>
            <a:off x="641350" y="1358900"/>
            <a:ext cx="7861300" cy="2425700"/>
          </a:xfrm>
          <a:prstGeom prst="rect">
            <a:avLst/>
          </a:prstGeom>
        </p:spPr>
      </p:pic>
    </p:spTree>
    <p:extLst>
      <p:ext uri="{BB962C8B-B14F-4D97-AF65-F5344CB8AC3E}">
        <p14:creationId xmlns:p14="http://schemas.microsoft.com/office/powerpoint/2010/main" val="14457747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10-18 at 1.30.59 PM.png"/>
          <p:cNvPicPr>
            <a:picLocks noChangeAspect="1"/>
          </p:cNvPicPr>
          <p:nvPr/>
        </p:nvPicPr>
        <p:blipFill>
          <a:blip r:embed="rId3"/>
          <a:stretch>
            <a:fillRect/>
          </a:stretch>
        </p:blipFill>
        <p:spPr>
          <a:xfrm>
            <a:off x="0" y="666750"/>
            <a:ext cx="9144000" cy="4159822"/>
          </a:xfrm>
          <a:prstGeom prst="rect">
            <a:avLst/>
          </a:prstGeom>
        </p:spPr>
      </p:pic>
      <p:sp>
        <p:nvSpPr>
          <p:cNvPr id="3" name="Title 1"/>
          <p:cNvSpPr txBox="1">
            <a:spLocks/>
          </p:cNvSpPr>
          <p:nvPr/>
        </p:nvSpPr>
        <p:spPr>
          <a:xfrm>
            <a:off x="533400" y="57150"/>
            <a:ext cx="8229600" cy="1295400"/>
          </a:xfrm>
          <a:prstGeom prst="rect">
            <a:avLst/>
          </a:prstGeom>
        </p:spPr>
        <p:txBody>
          <a:bodyPr/>
          <a:lstStyle/>
          <a:p>
            <a:pPr eaLnBrk="0" hangingPunct="0">
              <a:defRPr/>
            </a:pPr>
            <a:r>
              <a:rPr kumimoji="0" lang="en-US" sz="3200" kern="0" dirty="0" smtClean="0">
                <a:solidFill>
                  <a:prstClr val="white"/>
                </a:solidFill>
                <a:latin typeface="Rockwell Extra Bold"/>
                <a:ea typeface="ヒラギノ角ゴ Pro W3" pitchFamily="80" charset="-128"/>
                <a:cs typeface="ヒラギノ角ゴ Pro W3" pitchFamily="80" charset="-128"/>
              </a:rPr>
              <a:t>Noah </a:t>
            </a:r>
            <a:r>
              <a:rPr kumimoji="0" lang="en-US" sz="3200" kern="0" dirty="0" err="1" smtClean="0">
                <a:solidFill>
                  <a:prstClr val="white"/>
                </a:solidFill>
                <a:latin typeface="Rockwell Extra Bold"/>
                <a:ea typeface="ヒラギノ角ゴ Pro W3" pitchFamily="80" charset="-128"/>
                <a:cs typeface="ヒラギノ角ゴ Pro W3" pitchFamily="80" charset="-128"/>
              </a:rPr>
              <a:t>Falstein</a:t>
            </a:r>
            <a:r>
              <a:rPr kumimoji="0" lang="en-US" sz="3200" kern="0" dirty="0" smtClean="0">
                <a:solidFill>
                  <a:prstClr val="white"/>
                </a:solidFill>
                <a:latin typeface="Rockwell Extra Bold"/>
                <a:ea typeface="ヒラギノ角ゴ Pro W3" pitchFamily="80" charset="-128"/>
                <a:cs typeface="ヒラギノ角ゴ Pro W3" pitchFamily="80" charset="-128"/>
              </a:rPr>
              <a:t>, </a:t>
            </a:r>
          </a:p>
          <a:p>
            <a:pPr eaLnBrk="0" hangingPunct="0">
              <a:defRPr/>
            </a:pPr>
            <a:r>
              <a:rPr kumimoji="0" lang="en-US" sz="3200" kern="0" dirty="0" smtClean="0">
                <a:solidFill>
                  <a:prstClr val="white"/>
                </a:solidFill>
                <a:latin typeface="Rockwell Extra Bold"/>
                <a:ea typeface="ヒラギノ角ゴ Pro W3" pitchFamily="80" charset="-128"/>
                <a:cs typeface="ヒラギノ角ゴ Pro W3" pitchFamily="80" charset="-128"/>
              </a:rPr>
              <a:t>Puzzle Dependency Diagrams</a:t>
            </a:r>
            <a:endParaRPr kumimoji="0" lang="en-US" sz="3200" kern="0" dirty="0">
              <a:solidFill>
                <a:prstClr val="white"/>
              </a:solidFill>
              <a:latin typeface="Rockwell Extra Bold"/>
              <a:ea typeface="ヒラギノ角ゴ Pro W3" pitchFamily="80" charset="-128"/>
              <a:cs typeface="ヒラギノ角ゴ Pro W3" pitchFamily="80" charset="-128"/>
            </a:endParaRPr>
          </a:p>
        </p:txBody>
      </p:sp>
    </p:spTree>
    <p:extLst>
      <p:ext uri="{BB962C8B-B14F-4D97-AF65-F5344CB8AC3E}">
        <p14:creationId xmlns:p14="http://schemas.microsoft.com/office/powerpoint/2010/main" val="14675803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 y="1581150"/>
            <a:ext cx="8915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4800" b="1" dirty="0" smtClean="0">
                <a:solidFill>
                  <a:srgbClr val="FFFFFF"/>
                </a:solidFill>
                <a:latin typeface="Rockwell Extra Bold" panose="02060903040505020403" pitchFamily="18" charset="0"/>
              </a:rPr>
              <a:t>How do you make your </a:t>
            </a:r>
            <a:r>
              <a:rPr lang="en-US" sz="4800" b="1" dirty="0" smtClean="0">
                <a:latin typeface="Rockwell Extra Bold" panose="02060903040505020403" pitchFamily="18" charset="0"/>
              </a:rPr>
              <a:t>games</a:t>
            </a:r>
            <a:r>
              <a:rPr lang="en-US" sz="4800" b="1" dirty="0" smtClean="0">
                <a:solidFill>
                  <a:srgbClr val="FFFFFF"/>
                </a:solidFill>
                <a:latin typeface="Rockwell Extra Bold" panose="02060903040505020403" pitchFamily="18" charset="0"/>
              </a:rPr>
              <a:t> work?</a:t>
            </a:r>
            <a:endParaRPr kumimoji="0" lang="en-US" altLang="en-US" sz="4800" b="1" dirty="0" smtClean="0">
              <a:solidFill>
                <a:srgbClr val="FFFFFF"/>
              </a:solidFill>
              <a:latin typeface="Rockwell Extra Bold" panose="02060903040505020403" pitchFamily="18" charset="0"/>
              <a:ea typeface="+mn-ea"/>
            </a:endParaRPr>
          </a:p>
        </p:txBody>
      </p:sp>
      <p:sp>
        <p:nvSpPr>
          <p:cNvPr id="3" name="Rectangle 2"/>
          <p:cNvSpPr>
            <a:spLocks noChangeArrowheads="1"/>
          </p:cNvSpPr>
          <p:nvPr/>
        </p:nvSpPr>
        <p:spPr bwMode="auto">
          <a:xfrm>
            <a:off x="152400" y="1583115"/>
            <a:ext cx="457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sz="4800" b="1" dirty="0" smtClean="0">
              <a:solidFill>
                <a:srgbClr val="FFFFFF"/>
              </a:solidFill>
              <a:latin typeface="Rockwell Extra Bold" panose="02060903040505020403" pitchFamily="18" charset="0"/>
            </a:endParaRPr>
          </a:p>
          <a:p>
            <a:pPr algn="r" eaLnBrk="1" hangingPunct="1"/>
            <a:r>
              <a:rPr lang="en-US" sz="4800" b="1" dirty="0" smtClean="0">
                <a:solidFill>
                  <a:srgbClr val="FFFFFF"/>
                </a:solidFill>
                <a:latin typeface="Rockwell Extra Bold" panose="02060903040505020403" pitchFamily="18" charset="0"/>
              </a:rPr>
              <a:t>games</a:t>
            </a:r>
            <a:endParaRPr kumimoji="0" lang="en-US" altLang="en-US" sz="4800" b="1" dirty="0" smtClean="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27245939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10-18 at 1.40.22 PM.png"/>
          <p:cNvPicPr>
            <a:picLocks noChangeAspect="1"/>
          </p:cNvPicPr>
          <p:nvPr/>
        </p:nvPicPr>
        <p:blipFill>
          <a:blip r:embed="rId3"/>
          <a:stretch>
            <a:fillRect/>
          </a:stretch>
        </p:blipFill>
        <p:spPr>
          <a:xfrm>
            <a:off x="457200" y="590550"/>
            <a:ext cx="8382000" cy="4328129"/>
          </a:xfrm>
          <a:prstGeom prst="rect">
            <a:avLst/>
          </a:prstGeom>
        </p:spPr>
      </p:pic>
      <p:sp>
        <p:nvSpPr>
          <p:cNvPr id="5" name="Title 1"/>
          <p:cNvSpPr txBox="1">
            <a:spLocks/>
          </p:cNvSpPr>
          <p:nvPr/>
        </p:nvSpPr>
        <p:spPr>
          <a:xfrm>
            <a:off x="533400" y="57150"/>
            <a:ext cx="8229600" cy="1295400"/>
          </a:xfrm>
          <a:prstGeom prst="rect">
            <a:avLst/>
          </a:prstGeom>
        </p:spPr>
        <p:txBody>
          <a:bodyPr/>
          <a:lstStyle/>
          <a:p>
            <a:pPr eaLnBrk="0" hangingPunct="0">
              <a:defRPr/>
            </a:pPr>
            <a:r>
              <a:rPr kumimoji="0" lang="en-US" sz="3200" kern="0" dirty="0" smtClean="0">
                <a:solidFill>
                  <a:prstClr val="white"/>
                </a:solidFill>
                <a:latin typeface="Rockwell Extra Bold"/>
                <a:ea typeface="ヒラギノ角ゴ Pro W3" pitchFamily="80" charset="-128"/>
                <a:cs typeface="ヒラギノ角ゴ Pro W3" pitchFamily="80" charset="-128"/>
              </a:rPr>
              <a:t>Alex </a:t>
            </a:r>
            <a:r>
              <a:rPr kumimoji="0" lang="en-US" sz="3200" kern="0" dirty="0" err="1" smtClean="0">
                <a:solidFill>
                  <a:prstClr val="white"/>
                </a:solidFill>
                <a:latin typeface="Rockwell Extra Bold"/>
                <a:ea typeface="ヒラギノ角ゴ Pro W3" pitchFamily="80" charset="-128"/>
                <a:cs typeface="ヒラギノ角ゴ Pro W3" pitchFamily="80" charset="-128"/>
              </a:rPr>
              <a:t>Champandard</a:t>
            </a:r>
            <a:r>
              <a:rPr kumimoji="0" lang="en-US" sz="3200" kern="0" dirty="0" smtClean="0">
                <a:solidFill>
                  <a:prstClr val="white"/>
                </a:solidFill>
                <a:latin typeface="Rockwell Extra Bold"/>
                <a:ea typeface="ヒラギノ角ゴ Pro W3" pitchFamily="80" charset="-128"/>
                <a:cs typeface="ヒラギノ角ゴ Pro W3" pitchFamily="80" charset="-128"/>
              </a:rPr>
              <a:t>, </a:t>
            </a:r>
          </a:p>
          <a:p>
            <a:pPr eaLnBrk="0" hangingPunct="0">
              <a:defRPr/>
            </a:pPr>
            <a:r>
              <a:rPr kumimoji="0" lang="en-US" sz="3200" kern="0" dirty="0" smtClean="0">
                <a:solidFill>
                  <a:prstClr val="white"/>
                </a:solidFill>
                <a:latin typeface="Rockwell Extra Bold"/>
                <a:ea typeface="ヒラギノ角ゴ Pro W3" pitchFamily="80" charset="-128"/>
                <a:cs typeface="ヒラギノ角ゴ Pro W3" pitchFamily="80" charset="-128"/>
              </a:rPr>
              <a:t>Believable Tactics for Squad AI</a:t>
            </a:r>
            <a:endParaRPr kumimoji="0" lang="en-US" sz="3200" kern="0" dirty="0">
              <a:solidFill>
                <a:prstClr val="white"/>
              </a:solidFill>
              <a:latin typeface="Rockwell Extra Bold"/>
              <a:ea typeface="ヒラギノ角ゴ Pro W3" pitchFamily="80" charset="-128"/>
              <a:cs typeface="ヒラギノ角ゴ Pro W3" pitchFamily="80" charset="-128"/>
            </a:endParaRPr>
          </a:p>
        </p:txBody>
      </p:sp>
    </p:spTree>
    <p:extLst>
      <p:ext uri="{BB962C8B-B14F-4D97-AF65-F5344CB8AC3E}">
        <p14:creationId xmlns:p14="http://schemas.microsoft.com/office/powerpoint/2010/main" val="42677076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5-10-18 at 7.25.22 PM.png"/>
          <p:cNvPicPr>
            <a:picLocks noChangeAspect="1"/>
          </p:cNvPicPr>
          <p:nvPr/>
        </p:nvPicPr>
        <p:blipFill>
          <a:blip r:embed="rId3"/>
          <a:stretch>
            <a:fillRect/>
          </a:stretch>
        </p:blipFill>
        <p:spPr>
          <a:xfrm>
            <a:off x="457200" y="742950"/>
            <a:ext cx="8229600" cy="4307943"/>
          </a:xfrm>
          <a:prstGeom prst="rect">
            <a:avLst/>
          </a:prstGeom>
        </p:spPr>
      </p:pic>
      <p:sp>
        <p:nvSpPr>
          <p:cNvPr id="5" name="Title 1"/>
          <p:cNvSpPr txBox="1">
            <a:spLocks/>
          </p:cNvSpPr>
          <p:nvPr/>
        </p:nvSpPr>
        <p:spPr>
          <a:xfrm>
            <a:off x="533400" y="57150"/>
            <a:ext cx="8229600" cy="1295400"/>
          </a:xfrm>
          <a:prstGeom prst="rect">
            <a:avLst/>
          </a:prstGeom>
        </p:spPr>
        <p:txBody>
          <a:bodyPr/>
          <a:lstStyle/>
          <a:p>
            <a:pPr eaLnBrk="0" hangingPunct="0">
              <a:defRPr/>
            </a:pPr>
            <a:r>
              <a:rPr kumimoji="0" lang="en-US" sz="3200" kern="0" dirty="0" smtClean="0">
                <a:solidFill>
                  <a:prstClr val="white"/>
                </a:solidFill>
                <a:latin typeface="Rockwell Extra Bold"/>
                <a:ea typeface="ヒラギノ角ゴ Pro W3" pitchFamily="80" charset="-128"/>
                <a:cs typeface="ヒラギノ角ゴ Pro W3" pitchFamily="80" charset="-128"/>
              </a:rPr>
              <a:t>Graham/</a:t>
            </a:r>
            <a:r>
              <a:rPr kumimoji="0" lang="en-US" sz="3200" kern="0" dirty="0" err="1" smtClean="0">
                <a:solidFill>
                  <a:prstClr val="white"/>
                </a:solidFill>
                <a:latin typeface="Rockwell Extra Bold"/>
                <a:ea typeface="ヒラギノ角ゴ Pro W3" pitchFamily="80" charset="-128"/>
                <a:cs typeface="ヒラギノ角ゴ Pro W3" pitchFamily="80" charset="-128"/>
              </a:rPr>
              <a:t>Dawe</a:t>
            </a:r>
            <a:r>
              <a:rPr kumimoji="0" lang="en-US" sz="3200" kern="0" dirty="0" smtClean="0">
                <a:solidFill>
                  <a:prstClr val="white"/>
                </a:solidFill>
                <a:latin typeface="Rockwell Extra Bold"/>
                <a:ea typeface="ヒラギノ角ゴ Pro W3" pitchFamily="80" charset="-128"/>
                <a:cs typeface="ヒラギノ角ゴ Pro W3" pitchFamily="80" charset="-128"/>
              </a:rPr>
              <a:t>/Schwab, AI Pr0n: Maximum Exposure of Your Debug Info</a:t>
            </a:r>
            <a:endParaRPr kumimoji="0" lang="en-US" sz="3200" kern="0" dirty="0">
              <a:solidFill>
                <a:prstClr val="white"/>
              </a:solidFill>
              <a:latin typeface="Rockwell Extra Bold"/>
              <a:ea typeface="ヒラギノ角ゴ Pro W3" pitchFamily="80" charset="-128"/>
              <a:cs typeface="ヒラギノ角ゴ Pro W3" pitchFamily="80" charset="-128"/>
            </a:endParaRPr>
          </a:p>
        </p:txBody>
      </p:sp>
    </p:spTree>
    <p:extLst>
      <p:ext uri="{BB962C8B-B14F-4D97-AF65-F5344CB8AC3E}">
        <p14:creationId xmlns:p14="http://schemas.microsoft.com/office/powerpoint/2010/main" val="359467192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i_bookcover.gif"/>
          <p:cNvPicPr>
            <a:picLocks noChangeAspect="1"/>
          </p:cNvPicPr>
          <p:nvPr/>
        </p:nvPicPr>
        <p:blipFill>
          <a:blip r:embed="rId3"/>
          <a:stretch>
            <a:fillRect/>
          </a:stretch>
        </p:blipFill>
        <p:spPr>
          <a:xfrm>
            <a:off x="381000" y="1123950"/>
            <a:ext cx="2687108" cy="3379420"/>
          </a:xfrm>
          <a:prstGeom prst="rect">
            <a:avLst/>
          </a:prstGeom>
        </p:spPr>
      </p:pic>
      <p:pic>
        <p:nvPicPr>
          <p:cNvPr id="3" name="Picture 2" descr="visex_bookcover.gif"/>
          <p:cNvPicPr>
            <a:picLocks noChangeAspect="1"/>
          </p:cNvPicPr>
          <p:nvPr/>
        </p:nvPicPr>
        <p:blipFill>
          <a:blip r:embed="rId4"/>
          <a:stretch>
            <a:fillRect/>
          </a:stretch>
        </p:blipFill>
        <p:spPr>
          <a:xfrm>
            <a:off x="3276600" y="1123950"/>
            <a:ext cx="2631943" cy="3613150"/>
          </a:xfrm>
          <a:prstGeom prst="rect">
            <a:avLst/>
          </a:prstGeom>
        </p:spPr>
      </p:pic>
      <p:pic>
        <p:nvPicPr>
          <p:cNvPr id="4" name="Picture 3" descr="vdqi_bookcover.gif"/>
          <p:cNvPicPr>
            <a:picLocks noChangeAspect="1"/>
          </p:cNvPicPr>
          <p:nvPr/>
        </p:nvPicPr>
        <p:blipFill>
          <a:blip r:embed="rId5"/>
          <a:stretch>
            <a:fillRect/>
          </a:stretch>
        </p:blipFill>
        <p:spPr>
          <a:xfrm>
            <a:off x="6096000" y="1047750"/>
            <a:ext cx="2713182" cy="3429000"/>
          </a:xfrm>
          <a:prstGeom prst="rect">
            <a:avLst/>
          </a:prstGeom>
        </p:spPr>
      </p:pic>
      <p:sp>
        <p:nvSpPr>
          <p:cNvPr id="5" name="Title 1"/>
          <p:cNvSpPr txBox="1">
            <a:spLocks/>
          </p:cNvSpPr>
          <p:nvPr/>
        </p:nvSpPr>
        <p:spPr>
          <a:xfrm>
            <a:off x="533400" y="285750"/>
            <a:ext cx="8229600" cy="1295400"/>
          </a:xfrm>
          <a:prstGeom prst="rect">
            <a:avLst/>
          </a:prstGeom>
        </p:spPr>
        <p:txBody>
          <a:bodyPr/>
          <a:lstStyle/>
          <a:p>
            <a:pPr eaLnBrk="0" hangingPunct="0">
              <a:defRPr/>
            </a:pPr>
            <a:r>
              <a:rPr kumimoji="0" lang="en-US" sz="3600" kern="0" dirty="0" smtClean="0">
                <a:solidFill>
                  <a:prstClr val="white"/>
                </a:solidFill>
                <a:latin typeface="Rockwell Extra Bold"/>
                <a:ea typeface="ヒラギノ角ゴ Pro W3" pitchFamily="80" charset="-128"/>
                <a:cs typeface="ヒラギノ角ゴ Pro W3" pitchFamily="80" charset="-128"/>
              </a:rPr>
              <a:t>Edward </a:t>
            </a:r>
            <a:r>
              <a:rPr kumimoji="0" lang="en-US" sz="3600" kern="0" dirty="0" err="1" smtClean="0">
                <a:solidFill>
                  <a:prstClr val="white"/>
                </a:solidFill>
                <a:latin typeface="Rockwell Extra Bold"/>
                <a:ea typeface="ヒラギノ角ゴ Pro W3" pitchFamily="80" charset="-128"/>
                <a:cs typeface="ヒラギノ角ゴ Pro W3" pitchFamily="80" charset="-128"/>
              </a:rPr>
              <a:t>Tufte</a:t>
            </a:r>
            <a:endParaRPr kumimoji="0" lang="en-US" sz="3600" kern="0" dirty="0">
              <a:solidFill>
                <a:prstClr val="white"/>
              </a:solidFill>
              <a:latin typeface="Rockwell Extra Bold"/>
              <a:ea typeface="ヒラギノ角ゴ Pro W3" pitchFamily="80" charset="-128"/>
              <a:cs typeface="ヒラギノ角ゴ Pro W3" pitchFamily="80" charset="-128"/>
            </a:endParaRPr>
          </a:p>
        </p:txBody>
      </p:sp>
    </p:spTree>
    <p:extLst>
      <p:ext uri="{BB962C8B-B14F-4D97-AF65-F5344CB8AC3E}">
        <p14:creationId xmlns:p14="http://schemas.microsoft.com/office/powerpoint/2010/main" val="124024635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5-10-18 at 12.07.04 PM.png"/>
          <p:cNvPicPr>
            <a:picLocks noChangeAspect="1"/>
          </p:cNvPicPr>
          <p:nvPr/>
        </p:nvPicPr>
        <p:blipFill>
          <a:blip r:embed="rId3"/>
          <a:stretch>
            <a:fillRect/>
          </a:stretch>
        </p:blipFill>
        <p:spPr>
          <a:xfrm>
            <a:off x="1524000" y="742950"/>
            <a:ext cx="6477000" cy="3987578"/>
          </a:xfrm>
          <a:prstGeom prst="rect">
            <a:avLst/>
          </a:prstGeom>
        </p:spPr>
      </p:pic>
      <p:sp>
        <p:nvSpPr>
          <p:cNvPr id="3" name="Title 1"/>
          <p:cNvSpPr txBox="1">
            <a:spLocks/>
          </p:cNvSpPr>
          <p:nvPr/>
        </p:nvSpPr>
        <p:spPr>
          <a:xfrm>
            <a:off x="533400" y="285750"/>
            <a:ext cx="8229600" cy="1295400"/>
          </a:xfrm>
          <a:prstGeom prst="rect">
            <a:avLst/>
          </a:prstGeom>
        </p:spPr>
        <p:txBody>
          <a:bodyPr/>
          <a:lstStyle/>
          <a:p>
            <a:pPr eaLnBrk="0" hangingPunct="0">
              <a:defRPr/>
            </a:pPr>
            <a:r>
              <a:rPr kumimoji="0" lang="en-US" sz="3600" kern="0" dirty="0" smtClean="0">
                <a:solidFill>
                  <a:prstClr val="white"/>
                </a:solidFill>
                <a:latin typeface="Rockwell Extra Bold"/>
                <a:ea typeface="ヒラギノ角ゴ Pro W3" pitchFamily="80" charset="-128"/>
                <a:cs typeface="ヒラギノ角ゴ Pro W3" pitchFamily="80" charset="-128"/>
              </a:rPr>
              <a:t>Bret Victor, </a:t>
            </a:r>
            <a:r>
              <a:rPr kumimoji="0" lang="en-US" sz="3600" kern="0" dirty="0" err="1" smtClean="0">
                <a:solidFill>
                  <a:prstClr val="white"/>
                </a:solidFill>
                <a:latin typeface="Rockwell Extra Bold"/>
                <a:ea typeface="ヒラギノ角ゴ Pro W3" pitchFamily="80" charset="-128"/>
                <a:cs typeface="ヒラギノ角ゴ Pro W3" pitchFamily="80" charset="-128"/>
              </a:rPr>
              <a:t>worrydream.com</a:t>
            </a:r>
            <a:endParaRPr kumimoji="0" lang="en-US" sz="3600" kern="0" dirty="0" smtClean="0">
              <a:solidFill>
                <a:prstClr val="white"/>
              </a:solidFill>
              <a:latin typeface="Rockwell Extra Bold"/>
              <a:ea typeface="ヒラギノ角ゴ Pro W3" pitchFamily="80" charset="-128"/>
              <a:cs typeface="ヒラギノ角ゴ Pro W3" pitchFamily="80" charset="-128"/>
            </a:endParaRPr>
          </a:p>
          <a:p>
            <a:pPr eaLnBrk="0" hangingPunct="0">
              <a:defRPr/>
            </a:pPr>
            <a:endParaRPr kumimoji="0" lang="en-US" sz="3600" kern="0" dirty="0">
              <a:solidFill>
                <a:prstClr val="white"/>
              </a:solidFill>
              <a:latin typeface="Rockwell Extra Bold"/>
              <a:ea typeface="ヒラギノ角ゴ Pro W3" pitchFamily="80" charset="-128"/>
              <a:cs typeface="ヒラギノ角ゴ Pro W3" pitchFamily="80" charset="-128"/>
            </a:endParaRPr>
          </a:p>
        </p:txBody>
      </p:sp>
    </p:spTree>
    <p:extLst>
      <p:ext uri="{BB962C8B-B14F-4D97-AF65-F5344CB8AC3E}">
        <p14:creationId xmlns:p14="http://schemas.microsoft.com/office/powerpoint/2010/main" val="23961541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066800" y="1809750"/>
            <a:ext cx="7010400" cy="1569660"/>
          </a:xfrm>
          <a:prstGeom prst="rect">
            <a:avLst/>
          </a:prstGeom>
          <a:noFill/>
        </p:spPr>
        <p:txBody>
          <a:bodyPr wrap="square" rtlCol="0">
            <a:spAutoFit/>
          </a:bodyPr>
          <a:lstStyle/>
          <a:p>
            <a:pPr algn="ctr"/>
            <a:r>
              <a:rPr lang="en-US" sz="4800" dirty="0" smtClean="0">
                <a:solidFill>
                  <a:prstClr val="white"/>
                </a:solidFill>
                <a:latin typeface="Rockwell Extra Bold"/>
              </a:rPr>
              <a:t>VISUALIZE</a:t>
            </a:r>
          </a:p>
          <a:p>
            <a:pPr algn="ctr"/>
            <a:r>
              <a:rPr lang="en-US" sz="4800" dirty="0" smtClean="0">
                <a:solidFill>
                  <a:prstClr val="white"/>
                </a:solidFill>
                <a:latin typeface="Rockwell Extra Bold"/>
              </a:rPr>
              <a:t>categories</a:t>
            </a:r>
            <a:endParaRPr lang="en-US" sz="3600" dirty="0" smtClean="0">
              <a:solidFill>
                <a:prstClr val="white"/>
              </a:solidFill>
              <a:latin typeface="Rockwell Extra Bold"/>
            </a:endParaRPr>
          </a:p>
        </p:txBody>
      </p:sp>
    </p:spTree>
    <p:extLst>
      <p:ext uri="{BB962C8B-B14F-4D97-AF65-F5344CB8AC3E}">
        <p14:creationId xmlns:p14="http://schemas.microsoft.com/office/powerpoint/2010/main" val="134012766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066800" y="1809750"/>
            <a:ext cx="7010400" cy="1569660"/>
          </a:xfrm>
          <a:prstGeom prst="rect">
            <a:avLst/>
          </a:prstGeom>
          <a:noFill/>
        </p:spPr>
        <p:txBody>
          <a:bodyPr wrap="square" rtlCol="0">
            <a:spAutoFit/>
          </a:bodyPr>
          <a:lstStyle/>
          <a:p>
            <a:pPr algn="ctr"/>
            <a:r>
              <a:rPr lang="en-US" sz="4800" dirty="0" smtClean="0">
                <a:solidFill>
                  <a:prstClr val="white"/>
                </a:solidFill>
                <a:latin typeface="Rockwell Extra Bold"/>
              </a:rPr>
              <a:t>VISUALIZE</a:t>
            </a:r>
          </a:p>
          <a:p>
            <a:pPr algn="ctr"/>
            <a:r>
              <a:rPr lang="en-US" sz="4800" dirty="0" smtClean="0">
                <a:solidFill>
                  <a:srgbClr val="FF0000"/>
                </a:solidFill>
                <a:latin typeface="Rockwell Extra Bold"/>
              </a:rPr>
              <a:t>failure conditions</a:t>
            </a:r>
            <a:endParaRPr lang="en-US" sz="3600" dirty="0" smtClean="0">
              <a:solidFill>
                <a:srgbClr val="FF0000"/>
              </a:solidFill>
              <a:latin typeface="Rockwell Extra Bold"/>
            </a:endParaRPr>
          </a:p>
        </p:txBody>
      </p:sp>
    </p:spTree>
    <p:extLst>
      <p:ext uri="{BB962C8B-B14F-4D97-AF65-F5344CB8AC3E}">
        <p14:creationId xmlns:p14="http://schemas.microsoft.com/office/powerpoint/2010/main" val="29936473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066800" y="1809750"/>
            <a:ext cx="7010400" cy="2862322"/>
          </a:xfrm>
          <a:prstGeom prst="rect">
            <a:avLst/>
          </a:prstGeom>
          <a:noFill/>
        </p:spPr>
        <p:txBody>
          <a:bodyPr wrap="square" rtlCol="0">
            <a:spAutoFit/>
          </a:bodyPr>
          <a:lstStyle/>
          <a:p>
            <a:pPr algn="ctr"/>
            <a:r>
              <a:rPr lang="en-US" sz="4800" dirty="0" smtClean="0">
                <a:solidFill>
                  <a:prstClr val="white"/>
                </a:solidFill>
                <a:latin typeface="Rockwell Extra Bold"/>
              </a:rPr>
              <a:t>VISUALIZE</a:t>
            </a:r>
          </a:p>
          <a:p>
            <a:pPr algn="ctr"/>
            <a:r>
              <a:rPr lang="en-US" sz="4800" dirty="0" smtClean="0">
                <a:solidFill>
                  <a:prstClr val="white"/>
                </a:solidFill>
                <a:latin typeface="Rockwell Extra Bold"/>
              </a:rPr>
              <a:t>content coverage</a:t>
            </a:r>
          </a:p>
          <a:p>
            <a:pPr algn="ctr"/>
            <a:endParaRPr lang="en-US" sz="4800" dirty="0" smtClean="0">
              <a:solidFill>
                <a:prstClr val="white"/>
              </a:solidFill>
              <a:latin typeface="Rockwell Extra Bold"/>
            </a:endParaRPr>
          </a:p>
          <a:p>
            <a:pPr algn="ctr"/>
            <a:endParaRPr lang="en-US" sz="3600" dirty="0" smtClean="0">
              <a:solidFill>
                <a:prstClr val="white"/>
              </a:solidFill>
              <a:latin typeface="Rockwell Extra Bold"/>
            </a:endParaRPr>
          </a:p>
        </p:txBody>
      </p:sp>
    </p:spTree>
    <p:extLst>
      <p:ext uri="{BB962C8B-B14F-4D97-AF65-F5344CB8AC3E}">
        <p14:creationId xmlns:p14="http://schemas.microsoft.com/office/powerpoint/2010/main" val="3681599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066800" y="1809750"/>
            <a:ext cx="7010400" cy="1569660"/>
          </a:xfrm>
          <a:prstGeom prst="rect">
            <a:avLst/>
          </a:prstGeom>
          <a:noFill/>
        </p:spPr>
        <p:txBody>
          <a:bodyPr wrap="square" rtlCol="0">
            <a:spAutoFit/>
          </a:bodyPr>
          <a:lstStyle/>
          <a:p>
            <a:pPr algn="ctr"/>
            <a:r>
              <a:rPr lang="en-US" sz="4800" dirty="0" smtClean="0">
                <a:solidFill>
                  <a:prstClr val="white"/>
                </a:solidFill>
                <a:latin typeface="Rockwell Extra Bold"/>
              </a:rPr>
              <a:t>VISUALIZE</a:t>
            </a:r>
          </a:p>
          <a:p>
            <a:pPr algn="ctr"/>
            <a:r>
              <a:rPr lang="en-US" sz="4800" dirty="0" smtClean="0">
                <a:solidFill>
                  <a:prstClr val="white"/>
                </a:solidFill>
                <a:latin typeface="Rockwell Extra Bold"/>
              </a:rPr>
              <a:t>EARLY</a:t>
            </a:r>
            <a:endParaRPr lang="en-US" sz="3600" dirty="0" smtClean="0">
              <a:solidFill>
                <a:prstClr val="white"/>
              </a:solidFill>
              <a:latin typeface="Rockwell Extra Bold"/>
            </a:endParaRPr>
          </a:p>
        </p:txBody>
      </p:sp>
    </p:spTree>
    <p:extLst>
      <p:ext uri="{BB962C8B-B14F-4D97-AF65-F5344CB8AC3E}">
        <p14:creationId xmlns:p14="http://schemas.microsoft.com/office/powerpoint/2010/main" val="389643105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2857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600" dirty="0" smtClean="0">
                <a:solidFill>
                  <a:srgbClr val="FFFFFF"/>
                </a:solidFill>
                <a:latin typeface="Rockwell Extra Bold" panose="02060903040505020403" pitchFamily="18" charset="0"/>
                <a:ea typeface="+mn-ea"/>
              </a:rPr>
              <a:t>EMILY</a:t>
            </a:r>
          </a:p>
          <a:p>
            <a:pPr eaLnBrk="0" hangingPunct="0">
              <a:lnSpc>
                <a:spcPct val="80000"/>
              </a:lnSpc>
            </a:pPr>
            <a:r>
              <a:rPr kumimoji="0" lang="en-US" sz="9600" dirty="0" smtClean="0">
                <a:solidFill>
                  <a:srgbClr val="FFFFFF"/>
                </a:solidFill>
                <a:latin typeface="Rockwell Extra Bold" panose="02060903040505020403" pitchFamily="18" charset="0"/>
                <a:ea typeface="+mn-ea"/>
              </a:rPr>
              <a:t>SHORT</a:t>
            </a:r>
            <a:endParaRPr kumimoji="0" lang="en-US" sz="9600" dirty="0">
              <a:solidFill>
                <a:srgbClr val="FFFFFF"/>
              </a:solidFill>
              <a:latin typeface="Rockwell Extra Bold" panose="02060903040505020403" pitchFamily="18" charset="0"/>
              <a:ea typeface="+mn-ea"/>
            </a:endParaRPr>
          </a:p>
        </p:txBody>
      </p:sp>
      <p:sp>
        <p:nvSpPr>
          <p:cNvPr id="5" name="Rectangle 9"/>
          <p:cNvSpPr>
            <a:spLocks noChangeArrowheads="1"/>
          </p:cNvSpPr>
          <p:nvPr/>
        </p:nvSpPr>
        <p:spPr bwMode="auto">
          <a:xfrm>
            <a:off x="0" y="3333750"/>
            <a:ext cx="9372600" cy="185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3200" dirty="0" smtClean="0">
                <a:solidFill>
                  <a:srgbClr val="FFFFFF"/>
                </a:solidFill>
                <a:latin typeface="Rockwell Extra Bold" panose="02060903040505020403" pitchFamily="18" charset="0"/>
                <a:ea typeface="+mn-ea"/>
              </a:rPr>
              <a:t>Blood &amp; Laurels,  </a:t>
            </a:r>
            <a:r>
              <a:rPr kumimoji="0" lang="en-US" sz="3200" dirty="0" err="1" smtClean="0">
                <a:solidFill>
                  <a:srgbClr val="FFFFFF"/>
                </a:solidFill>
                <a:latin typeface="Rockwell Extra Bold" panose="02060903040505020403" pitchFamily="18" charset="0"/>
                <a:ea typeface="+mn-ea"/>
              </a:rPr>
              <a:t>Versu</a:t>
            </a:r>
            <a:r>
              <a:rPr kumimoji="0" lang="en-US" sz="3200" dirty="0" smtClean="0">
                <a:solidFill>
                  <a:srgbClr val="FFFFFF"/>
                </a:solidFill>
                <a:latin typeface="Rockwell Extra Bold" panose="02060903040505020403" pitchFamily="18" charset="0"/>
                <a:ea typeface="+mn-ea"/>
              </a:rPr>
              <a:t>,  </a:t>
            </a:r>
          </a:p>
          <a:p>
            <a:pPr eaLnBrk="0" hangingPunct="0">
              <a:lnSpc>
                <a:spcPct val="80000"/>
              </a:lnSpc>
            </a:pPr>
            <a:r>
              <a:rPr kumimoji="0" lang="en-US" sz="3200" dirty="0" smtClean="0">
                <a:solidFill>
                  <a:srgbClr val="FFFFFF"/>
                </a:solidFill>
                <a:latin typeface="Rockwell Extra Bold" panose="02060903040505020403" pitchFamily="18" charset="0"/>
                <a:ea typeface="+mn-ea"/>
              </a:rPr>
              <a:t>Sunless Sea, Galatea</a:t>
            </a:r>
          </a:p>
          <a:p>
            <a:pPr algn="l" eaLnBrk="0" hangingPunct="0">
              <a:lnSpc>
                <a:spcPct val="80000"/>
              </a:lnSpc>
            </a:pPr>
            <a:endParaRPr kumimoji="0" lang="en-US" sz="2400" dirty="0" smtClean="0">
              <a:solidFill>
                <a:srgbClr val="FFFFFF"/>
              </a:solidFill>
              <a:latin typeface="Rockwell Extra Bold" panose="02060903040505020403" pitchFamily="18" charset="0"/>
              <a:ea typeface="+mn-ea"/>
            </a:endParaRPr>
          </a:p>
          <a:p>
            <a:pPr algn="l" eaLnBrk="0" hangingPunct="0">
              <a:lnSpc>
                <a:spcPct val="80000"/>
              </a:lnSpc>
            </a:pPr>
            <a:r>
              <a:rPr kumimoji="0" lang="en-US" sz="2400" dirty="0" smtClean="0">
                <a:solidFill>
                  <a:srgbClr val="FFFFFF"/>
                </a:solidFill>
                <a:latin typeface="Rockwell Extra Bold" panose="02060903040505020403" pitchFamily="18" charset="0"/>
                <a:ea typeface="+mn-ea"/>
              </a:rPr>
              <a:t>Designer &amp; Writer - Freelance</a:t>
            </a:r>
          </a:p>
          <a:p>
            <a:pPr algn="l" eaLnBrk="0" hangingPunct="0">
              <a:lnSpc>
                <a:spcPct val="80000"/>
              </a:lnSpc>
            </a:pPr>
            <a:r>
              <a:rPr kumimoji="0" lang="en-US" sz="2400" dirty="0" smtClean="0">
                <a:solidFill>
                  <a:srgbClr val="FFFFFF"/>
                </a:solidFill>
                <a:latin typeface="Rockwell Extra Bold" panose="02060903040505020403" pitchFamily="18" charset="0"/>
                <a:ea typeface="+mn-ea"/>
              </a:rPr>
              <a:t>@</a:t>
            </a:r>
            <a:r>
              <a:rPr kumimoji="0" lang="en-US" sz="2400" dirty="0" err="1" smtClean="0">
                <a:solidFill>
                  <a:srgbClr val="FFFFFF"/>
                </a:solidFill>
                <a:latin typeface="Rockwell Extra Bold" panose="02060903040505020403" pitchFamily="18" charset="0"/>
                <a:ea typeface="+mn-ea"/>
              </a:rPr>
              <a:t>emshort</a:t>
            </a:r>
            <a:endParaRPr kumimoji="0" lang="en-US" sz="24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286275358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2857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600" dirty="0" smtClean="0">
                <a:solidFill>
                  <a:srgbClr val="FFFFFF"/>
                </a:solidFill>
                <a:latin typeface="Rockwell Extra Bold" panose="02060903040505020403" pitchFamily="18" charset="0"/>
                <a:ea typeface="+mn-ea"/>
              </a:rPr>
              <a:t>GEORGE</a:t>
            </a:r>
          </a:p>
          <a:p>
            <a:pPr eaLnBrk="0" hangingPunct="0">
              <a:lnSpc>
                <a:spcPct val="80000"/>
              </a:lnSpc>
            </a:pPr>
            <a:r>
              <a:rPr kumimoji="0" lang="en-US" sz="9600" dirty="0" smtClean="0">
                <a:solidFill>
                  <a:srgbClr val="FFFFFF"/>
                </a:solidFill>
                <a:latin typeface="Rockwell Extra Bold" panose="02060903040505020403" pitchFamily="18" charset="0"/>
                <a:ea typeface="+mn-ea"/>
              </a:rPr>
              <a:t>FAN</a:t>
            </a:r>
            <a:endParaRPr kumimoji="0" lang="en-US" sz="96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3638550"/>
            <a:ext cx="9144000" cy="155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3200" i="1" dirty="0" smtClean="0">
                <a:solidFill>
                  <a:srgbClr val="FFFFFF"/>
                </a:solidFill>
                <a:latin typeface="Rockwell Extra Bold" panose="02060903040505020403" pitchFamily="18" charset="0"/>
              </a:rPr>
              <a:t>Plants vs. Zombies, </a:t>
            </a:r>
            <a:r>
              <a:rPr kumimoji="0" lang="en-US" sz="3200" i="1" dirty="0" err="1" smtClean="0">
                <a:solidFill>
                  <a:srgbClr val="FFFFFF"/>
                </a:solidFill>
                <a:latin typeface="Rockwell Extra Bold" panose="02060903040505020403" pitchFamily="18" charset="0"/>
              </a:rPr>
              <a:t>Insaniquarium</a:t>
            </a:r>
            <a:endParaRPr kumimoji="0" lang="en-US" sz="3200" i="1" dirty="0" smtClean="0">
              <a:solidFill>
                <a:srgbClr val="FFFFFF"/>
              </a:solidFill>
              <a:latin typeface="Rockwell Extra Bold" panose="02060903040505020403" pitchFamily="18" charset="0"/>
            </a:endParaRPr>
          </a:p>
          <a:p>
            <a:pPr algn="l" eaLnBrk="0" hangingPunct="0">
              <a:lnSpc>
                <a:spcPct val="80000"/>
              </a:lnSpc>
            </a:pPr>
            <a:r>
              <a:rPr kumimoji="0" lang="en-US" sz="2600" dirty="0" smtClean="0">
                <a:solidFill>
                  <a:srgbClr val="FFFFFF"/>
                </a:solidFill>
                <a:latin typeface="Rockwell Extra Bold" panose="02060903040505020403" pitchFamily="18" charset="0"/>
              </a:rPr>
              <a:t> </a:t>
            </a:r>
            <a:endParaRPr kumimoji="0" lang="en-US" sz="2600" dirty="0">
              <a:solidFill>
                <a:srgbClr val="FFFFFF"/>
              </a:solidFill>
              <a:latin typeface="Rockwell Extra Bold" panose="02060903040505020403" pitchFamily="18" charset="0"/>
            </a:endParaRPr>
          </a:p>
          <a:p>
            <a:pPr algn="l" eaLnBrk="0" hangingPunct="0">
              <a:lnSpc>
                <a:spcPct val="80000"/>
              </a:lnSpc>
            </a:pPr>
            <a:r>
              <a:rPr kumimoji="0" lang="en-US" sz="2400" dirty="0" smtClean="0">
                <a:solidFill>
                  <a:srgbClr val="FFFFFF"/>
                </a:solidFill>
                <a:latin typeface="Rockwell Extra Bold" panose="02060903040505020403" pitchFamily="18" charset="0"/>
                <a:ea typeface="+mn-ea"/>
              </a:rPr>
              <a:t>Game Designer - Independent</a:t>
            </a:r>
          </a:p>
          <a:p>
            <a:pPr algn="l" eaLnBrk="0" hangingPunct="0">
              <a:lnSpc>
                <a:spcPct val="80000"/>
              </a:lnSpc>
            </a:pPr>
            <a:r>
              <a:rPr kumimoji="0" lang="en-US" sz="2400" dirty="0" smtClean="0">
                <a:solidFill>
                  <a:srgbClr val="FFFFFF"/>
                </a:solidFill>
                <a:latin typeface="Rockwell Extra Bold" panose="02060903040505020403" pitchFamily="18" charset="0"/>
                <a:ea typeface="+mn-ea"/>
              </a:rPr>
              <a:t>@</a:t>
            </a:r>
            <a:r>
              <a:rPr kumimoji="0" lang="en-US" sz="2400" dirty="0" err="1" smtClean="0">
                <a:solidFill>
                  <a:srgbClr val="FFFFFF"/>
                </a:solidFill>
                <a:latin typeface="Rockwell Extra Bold" panose="02060903040505020403" pitchFamily="18" charset="0"/>
                <a:ea typeface="+mn-ea"/>
              </a:rPr>
              <a:t>TheGeorgeFan</a:t>
            </a:r>
            <a:endParaRPr kumimoji="0" lang="en-US" sz="24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14291467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 y="1581150"/>
            <a:ext cx="8915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4800" b="1" dirty="0" smtClean="0">
                <a:solidFill>
                  <a:srgbClr val="FFFFFF"/>
                </a:solidFill>
                <a:latin typeface="Rockwell Extra Bold" panose="02060903040505020403" pitchFamily="18" charset="0"/>
              </a:rPr>
              <a:t>How do you make your </a:t>
            </a:r>
            <a:r>
              <a:rPr lang="en-US" sz="4800" b="1" dirty="0" smtClean="0">
                <a:latin typeface="Rockwell Extra Bold" panose="02060903040505020403" pitchFamily="18" charset="0"/>
              </a:rPr>
              <a:t>games</a:t>
            </a:r>
            <a:r>
              <a:rPr lang="en-US" sz="4800" b="1" dirty="0" smtClean="0">
                <a:solidFill>
                  <a:srgbClr val="FFFFFF"/>
                </a:solidFill>
                <a:latin typeface="Rockwell Extra Bold" panose="02060903040505020403" pitchFamily="18" charset="0"/>
              </a:rPr>
              <a:t> work?</a:t>
            </a:r>
            <a:endParaRPr kumimoji="0" lang="en-US" altLang="en-US" sz="4800" b="1" dirty="0" smtClean="0">
              <a:solidFill>
                <a:srgbClr val="FFFFFF"/>
              </a:solidFill>
              <a:latin typeface="Rockwell Extra Bold" panose="02060903040505020403" pitchFamily="18" charset="0"/>
              <a:ea typeface="+mn-ea"/>
            </a:endParaRPr>
          </a:p>
        </p:txBody>
      </p:sp>
      <p:sp>
        <p:nvSpPr>
          <p:cNvPr id="3" name="Rectangle 2"/>
          <p:cNvSpPr>
            <a:spLocks noChangeArrowheads="1"/>
          </p:cNvSpPr>
          <p:nvPr/>
        </p:nvSpPr>
        <p:spPr bwMode="auto">
          <a:xfrm>
            <a:off x="152400" y="1583115"/>
            <a:ext cx="4572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sz="4800" b="1" dirty="0" smtClean="0">
              <a:solidFill>
                <a:srgbClr val="FFFFFF"/>
              </a:solidFill>
              <a:latin typeface="Rockwell Extra Bold" panose="02060903040505020403" pitchFamily="18" charset="0"/>
            </a:endParaRPr>
          </a:p>
          <a:p>
            <a:pPr algn="r" eaLnBrk="1" hangingPunct="1"/>
            <a:r>
              <a:rPr lang="en-US" sz="4800" b="1" dirty="0" smtClean="0">
                <a:solidFill>
                  <a:srgbClr val="FFFFFF"/>
                </a:solidFill>
                <a:latin typeface="Rockwell Extra Bold" panose="02060903040505020403" pitchFamily="18" charset="0"/>
              </a:rPr>
              <a:t>prototypes</a:t>
            </a:r>
            <a:endParaRPr kumimoji="0" lang="en-US" altLang="en-US" sz="4800" b="1" dirty="0" smtClean="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541842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510" r="-1"/>
          <a:stretch/>
        </p:blipFill>
        <p:spPr>
          <a:xfrm>
            <a:off x="2057400" y="0"/>
            <a:ext cx="5107499" cy="5143500"/>
          </a:xfrm>
          <a:prstGeom prst="rect">
            <a:avLst/>
          </a:prstGeom>
        </p:spPr>
      </p:pic>
    </p:spTree>
    <p:extLst>
      <p:ext uri="{BB962C8B-B14F-4D97-AF65-F5344CB8AC3E}">
        <p14:creationId xmlns:p14="http://schemas.microsoft.com/office/powerpoint/2010/main" val="113250073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ChangeArrowheads="1"/>
          </p:cNvSpPr>
          <p:nvPr/>
        </p:nvSpPr>
        <p:spPr bwMode="auto">
          <a:xfrm>
            <a:off x="0" y="285750"/>
            <a:ext cx="9144000"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9600" dirty="0" smtClean="0">
                <a:solidFill>
                  <a:srgbClr val="FFFFFF"/>
                </a:solidFill>
                <a:latin typeface="Rockwell Extra Bold" panose="02060903040505020403" pitchFamily="18" charset="0"/>
                <a:ea typeface="+mn-ea"/>
              </a:rPr>
              <a:t>GEORGE</a:t>
            </a:r>
          </a:p>
          <a:p>
            <a:pPr eaLnBrk="0" hangingPunct="0">
              <a:lnSpc>
                <a:spcPct val="80000"/>
              </a:lnSpc>
            </a:pPr>
            <a:r>
              <a:rPr kumimoji="0" lang="en-US" sz="9600" dirty="0" smtClean="0">
                <a:solidFill>
                  <a:srgbClr val="FFFFFF"/>
                </a:solidFill>
                <a:latin typeface="Rockwell Extra Bold" panose="02060903040505020403" pitchFamily="18" charset="0"/>
                <a:ea typeface="+mn-ea"/>
              </a:rPr>
              <a:t>FAN</a:t>
            </a:r>
            <a:endParaRPr kumimoji="0" lang="en-US" sz="9600" dirty="0">
              <a:solidFill>
                <a:srgbClr val="FFFFFF"/>
              </a:solidFill>
              <a:latin typeface="Rockwell Extra Bold" panose="02060903040505020403" pitchFamily="18" charset="0"/>
              <a:ea typeface="+mn-ea"/>
            </a:endParaRPr>
          </a:p>
        </p:txBody>
      </p:sp>
      <p:sp>
        <p:nvSpPr>
          <p:cNvPr id="421897" name="Rectangle 9"/>
          <p:cNvSpPr>
            <a:spLocks noChangeArrowheads="1"/>
          </p:cNvSpPr>
          <p:nvPr/>
        </p:nvSpPr>
        <p:spPr bwMode="auto">
          <a:xfrm>
            <a:off x="0" y="3638550"/>
            <a:ext cx="9144000" cy="155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eaLnBrk="0" hangingPunct="0">
              <a:lnSpc>
                <a:spcPct val="80000"/>
              </a:lnSpc>
            </a:pPr>
            <a:r>
              <a:rPr kumimoji="0" lang="en-US" sz="3200" i="1" dirty="0" smtClean="0">
                <a:solidFill>
                  <a:srgbClr val="FFFFFF"/>
                </a:solidFill>
                <a:latin typeface="Rockwell Extra Bold" panose="02060903040505020403" pitchFamily="18" charset="0"/>
              </a:rPr>
              <a:t>Plants vs. Zombies, </a:t>
            </a:r>
            <a:r>
              <a:rPr kumimoji="0" lang="en-US" sz="3200" i="1" dirty="0" err="1" smtClean="0">
                <a:solidFill>
                  <a:srgbClr val="FFFFFF"/>
                </a:solidFill>
                <a:latin typeface="Rockwell Extra Bold" panose="02060903040505020403" pitchFamily="18" charset="0"/>
              </a:rPr>
              <a:t>Insaniquarium</a:t>
            </a:r>
            <a:endParaRPr kumimoji="0" lang="en-US" sz="3200" i="1" dirty="0" smtClean="0">
              <a:solidFill>
                <a:srgbClr val="FFFFFF"/>
              </a:solidFill>
              <a:latin typeface="Rockwell Extra Bold" panose="02060903040505020403" pitchFamily="18" charset="0"/>
            </a:endParaRPr>
          </a:p>
          <a:p>
            <a:pPr algn="l" eaLnBrk="0" hangingPunct="0">
              <a:lnSpc>
                <a:spcPct val="80000"/>
              </a:lnSpc>
            </a:pPr>
            <a:r>
              <a:rPr kumimoji="0" lang="en-US" sz="2600" dirty="0" smtClean="0">
                <a:solidFill>
                  <a:srgbClr val="FFFFFF"/>
                </a:solidFill>
                <a:latin typeface="Rockwell Extra Bold" panose="02060903040505020403" pitchFamily="18" charset="0"/>
              </a:rPr>
              <a:t> </a:t>
            </a:r>
            <a:endParaRPr kumimoji="0" lang="en-US" sz="2600" dirty="0">
              <a:solidFill>
                <a:srgbClr val="FFFFFF"/>
              </a:solidFill>
              <a:latin typeface="Rockwell Extra Bold" panose="02060903040505020403" pitchFamily="18" charset="0"/>
            </a:endParaRPr>
          </a:p>
          <a:p>
            <a:pPr algn="l" eaLnBrk="0" hangingPunct="0">
              <a:lnSpc>
                <a:spcPct val="80000"/>
              </a:lnSpc>
            </a:pPr>
            <a:r>
              <a:rPr kumimoji="0" lang="en-US" sz="2400" dirty="0" smtClean="0">
                <a:solidFill>
                  <a:srgbClr val="FFFFFF"/>
                </a:solidFill>
                <a:latin typeface="Rockwell Extra Bold" panose="02060903040505020403" pitchFamily="18" charset="0"/>
                <a:ea typeface="+mn-ea"/>
              </a:rPr>
              <a:t>Game Designer - Independent</a:t>
            </a:r>
          </a:p>
          <a:p>
            <a:pPr algn="l" eaLnBrk="0" hangingPunct="0">
              <a:lnSpc>
                <a:spcPct val="80000"/>
              </a:lnSpc>
            </a:pPr>
            <a:r>
              <a:rPr kumimoji="0" lang="en-US" sz="2400" dirty="0" smtClean="0">
                <a:solidFill>
                  <a:srgbClr val="FFFFFF"/>
                </a:solidFill>
                <a:latin typeface="Rockwell Extra Bold" panose="02060903040505020403" pitchFamily="18" charset="0"/>
                <a:ea typeface="+mn-ea"/>
              </a:rPr>
              <a:t>@</a:t>
            </a:r>
            <a:r>
              <a:rPr kumimoji="0" lang="en-US" sz="2400" dirty="0" err="1" smtClean="0">
                <a:solidFill>
                  <a:srgbClr val="FFFFFF"/>
                </a:solidFill>
                <a:latin typeface="Rockwell Extra Bold" panose="02060903040505020403" pitchFamily="18" charset="0"/>
                <a:ea typeface="+mn-ea"/>
              </a:rPr>
              <a:t>TheGeorgeFan</a:t>
            </a:r>
            <a:endParaRPr kumimoji="0" lang="en-US" sz="2400" dirty="0">
              <a:solidFill>
                <a:srgbClr val="FFFFFF"/>
              </a:solidFill>
              <a:latin typeface="Rockwell Extra Bold" panose="02060903040505020403" pitchFamily="18" charset="0"/>
              <a:ea typeface="+mn-ea"/>
            </a:endParaRPr>
          </a:p>
        </p:txBody>
      </p:sp>
    </p:spTree>
    <p:extLst>
      <p:ext uri="{BB962C8B-B14F-4D97-AF65-F5344CB8AC3E}">
        <p14:creationId xmlns:p14="http://schemas.microsoft.com/office/powerpoint/2010/main" val="256016157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4" name="Picture 3" descr="C:\Users\George\Desktop\GDC\pictures\mario enemies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39524" y="1350824"/>
            <a:ext cx="5993500" cy="1754326"/>
          </a:xfrm>
          <a:prstGeom prst="rect">
            <a:avLst/>
          </a:prstGeom>
        </p:spPr>
        <p:txBody>
          <a:bodyPr wrap="none">
            <a:spAutoFit/>
          </a:bodyPr>
          <a:lstStyle/>
          <a:p>
            <a:pPr algn="ctr"/>
            <a:r>
              <a:rPr lang="en-US" altLang="en-US" sz="5400" b="1" dirty="0" smtClean="0">
                <a:solidFill>
                  <a:srgbClr val="000000"/>
                </a:solidFill>
                <a:latin typeface="Calibri" pitchFamily="34" charset="0"/>
              </a:rPr>
              <a:t>Make Your Enemies</a:t>
            </a:r>
          </a:p>
          <a:p>
            <a:pPr algn="ctr"/>
            <a:r>
              <a:rPr lang="en-US" altLang="en-US" sz="5400" b="1" smtClean="0">
                <a:solidFill>
                  <a:srgbClr val="000000"/>
                </a:solidFill>
                <a:latin typeface="Calibri" pitchFamily="34" charset="0"/>
              </a:rPr>
              <a:t>Actually Different!</a:t>
            </a:r>
            <a:endParaRPr lang="en-US" altLang="en-US" sz="5400" b="1" dirty="0">
              <a:solidFill>
                <a:srgbClr val="000000"/>
              </a:solidFill>
              <a:latin typeface="Calibri" pitchFamily="34" charset="0"/>
            </a:endParaRPr>
          </a:p>
        </p:txBody>
      </p:sp>
      <p:sp>
        <p:nvSpPr>
          <p:cNvPr id="2" name="Rectangle 1"/>
          <p:cNvSpPr/>
          <p:nvPr/>
        </p:nvSpPr>
        <p:spPr>
          <a:xfrm>
            <a:off x="5334000" y="4629150"/>
            <a:ext cx="4572000" cy="646331"/>
          </a:xfrm>
          <a:prstGeom prst="rect">
            <a:avLst/>
          </a:prstGeom>
        </p:spPr>
        <p:txBody>
          <a:bodyPr>
            <a:spAutoFit/>
          </a:bodyPr>
          <a:lstStyle/>
          <a:p>
            <a:pPr algn="ctr"/>
            <a:r>
              <a:rPr lang="en-US" altLang="en-US" sz="1800" b="1" dirty="0" smtClean="0">
                <a:solidFill>
                  <a:srgbClr val="000000"/>
                </a:solidFill>
                <a:latin typeface="Calibri" pitchFamily="34" charset="0"/>
              </a:rPr>
              <a:t>George Fan (@</a:t>
            </a:r>
            <a:r>
              <a:rPr lang="en-US" altLang="en-US" sz="1800" b="1" dirty="0" err="1" smtClean="0">
                <a:solidFill>
                  <a:srgbClr val="000000"/>
                </a:solidFill>
                <a:latin typeface="Calibri" pitchFamily="34" charset="0"/>
              </a:rPr>
              <a:t>thegeorgefan</a:t>
            </a:r>
            <a:r>
              <a:rPr lang="en-US" altLang="en-US" sz="1800" b="1" dirty="0" smtClean="0">
                <a:solidFill>
                  <a:srgbClr val="000000"/>
                </a:solidFill>
                <a:latin typeface="Calibri" pitchFamily="34" charset="0"/>
              </a:rPr>
              <a:t>)</a:t>
            </a:r>
          </a:p>
          <a:p>
            <a:pPr algn="ctr"/>
            <a:endParaRPr lang="en-US" altLang="en-US" sz="1800" b="1" dirty="0">
              <a:solidFill>
                <a:srgbClr val="000000"/>
              </a:solidFill>
              <a:latin typeface="Calibri" pitchFamily="34" charset="0"/>
            </a:endParaRPr>
          </a:p>
        </p:txBody>
      </p:sp>
    </p:spTree>
    <p:extLst>
      <p:ext uri="{BB962C8B-B14F-4D97-AF65-F5344CB8AC3E}">
        <p14:creationId xmlns:p14="http://schemas.microsoft.com/office/powerpoint/2010/main" val="177035144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4098" name="Picture 2" descr="C:\Users\George\Desktop\GDC\pictures\actually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761" y="1066988"/>
            <a:ext cx="5790477" cy="300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80060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4" name="Picture 3" descr="C:\Users\George\Desktop\GDC\pictures\mario enemies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4000" y="4629150"/>
            <a:ext cx="4572000" cy="646331"/>
          </a:xfrm>
          <a:prstGeom prst="rect">
            <a:avLst/>
          </a:prstGeom>
        </p:spPr>
        <p:txBody>
          <a:bodyPr>
            <a:spAutoFit/>
          </a:bodyPr>
          <a:lstStyle/>
          <a:p>
            <a:pPr algn="ctr"/>
            <a:r>
              <a:rPr lang="en-US" altLang="en-US" sz="1800" b="1" dirty="0" smtClean="0">
                <a:solidFill>
                  <a:srgbClr val="000000"/>
                </a:solidFill>
                <a:latin typeface="Calibri" pitchFamily="34" charset="0"/>
              </a:rPr>
              <a:t>George Fan (@</a:t>
            </a:r>
            <a:r>
              <a:rPr lang="en-US" altLang="en-US" sz="1800" b="1" dirty="0" err="1" smtClean="0">
                <a:solidFill>
                  <a:srgbClr val="000000"/>
                </a:solidFill>
                <a:latin typeface="Calibri" pitchFamily="34" charset="0"/>
              </a:rPr>
              <a:t>thegeorgefan</a:t>
            </a:r>
            <a:r>
              <a:rPr lang="en-US" altLang="en-US" sz="1800" b="1" dirty="0" smtClean="0">
                <a:solidFill>
                  <a:srgbClr val="000000"/>
                </a:solidFill>
                <a:latin typeface="Calibri" pitchFamily="34" charset="0"/>
              </a:rPr>
              <a:t>)</a:t>
            </a:r>
          </a:p>
          <a:p>
            <a:pPr algn="ctr"/>
            <a:endParaRPr lang="en-US" altLang="en-US" sz="1800" b="1" dirty="0">
              <a:solidFill>
                <a:srgbClr val="000000"/>
              </a:solidFill>
              <a:latin typeface="Calibri" pitchFamily="34" charset="0"/>
            </a:endParaRPr>
          </a:p>
        </p:txBody>
      </p:sp>
      <p:sp>
        <p:nvSpPr>
          <p:cNvPr id="7" name="Rectangle 6"/>
          <p:cNvSpPr/>
          <p:nvPr/>
        </p:nvSpPr>
        <p:spPr>
          <a:xfrm>
            <a:off x="1371600" y="1629311"/>
            <a:ext cx="6705600" cy="1323439"/>
          </a:xfrm>
          <a:prstGeom prst="rect">
            <a:avLst/>
          </a:prstGeom>
        </p:spPr>
        <p:txBody>
          <a:bodyPr wrap="square">
            <a:spAutoFit/>
          </a:bodyPr>
          <a:lstStyle/>
          <a:p>
            <a:pPr algn="ctr"/>
            <a:r>
              <a:rPr lang="en-US" altLang="en-US" sz="4000" b="1" dirty="0" smtClean="0">
                <a:solidFill>
                  <a:srgbClr val="000000"/>
                </a:solidFill>
                <a:latin typeface="Calibri" pitchFamily="34" charset="0"/>
              </a:rPr>
              <a:t>Make it so each new enemy is</a:t>
            </a:r>
          </a:p>
          <a:p>
            <a:pPr algn="ctr"/>
            <a:r>
              <a:rPr lang="en-US" altLang="en-US" sz="4000" b="1" dirty="0" smtClean="0">
                <a:solidFill>
                  <a:srgbClr val="000000"/>
                </a:solidFill>
                <a:latin typeface="Calibri" pitchFamily="34" charset="0"/>
              </a:rPr>
              <a:t>tackled </a:t>
            </a:r>
            <a:r>
              <a:rPr lang="en-US" altLang="en-US" sz="4000" b="1" dirty="0">
                <a:solidFill>
                  <a:srgbClr val="000000"/>
                </a:solidFill>
                <a:latin typeface="Calibri" pitchFamily="34" charset="0"/>
              </a:rPr>
              <a:t>i</a:t>
            </a:r>
            <a:r>
              <a:rPr lang="en-US" altLang="en-US" sz="4000" b="1" dirty="0" smtClean="0">
                <a:solidFill>
                  <a:srgbClr val="000000"/>
                </a:solidFill>
                <a:latin typeface="Calibri" pitchFamily="34" charset="0"/>
              </a:rPr>
              <a:t>n a different way</a:t>
            </a:r>
            <a:endParaRPr lang="en-US" altLang="en-US" sz="4000" b="1" dirty="0">
              <a:solidFill>
                <a:srgbClr val="000000"/>
              </a:solidFill>
              <a:latin typeface="Calibri" pitchFamily="34" charset="0"/>
            </a:endParaRPr>
          </a:p>
        </p:txBody>
      </p:sp>
    </p:spTree>
    <p:extLst>
      <p:ext uri="{BB962C8B-B14F-4D97-AF65-F5344CB8AC3E}">
        <p14:creationId xmlns:p14="http://schemas.microsoft.com/office/powerpoint/2010/main" val="241610882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62865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25031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62865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64103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62865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49810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pic>
        <p:nvPicPr>
          <p:cNvPr id="3075" name="Picture 3" descr="C:\Users\George\Desktop\GDC\pictures\playerbrai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19050"/>
            <a:ext cx="5143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94267" y="-19050"/>
            <a:ext cx="5155514" cy="769441"/>
          </a:xfrm>
          <a:prstGeom prst="rect">
            <a:avLst/>
          </a:prstGeom>
        </p:spPr>
        <p:txBody>
          <a:bodyPr wrap="none">
            <a:spAutoFit/>
          </a:bodyPr>
          <a:lstStyle/>
          <a:p>
            <a:pPr algn="ctr"/>
            <a:r>
              <a:rPr lang="en-US" altLang="en-US" sz="4400" b="1" dirty="0" smtClean="0">
                <a:solidFill>
                  <a:srgbClr val="000000"/>
                </a:solidFill>
                <a:latin typeface="Calibri" pitchFamily="34" charset="0"/>
              </a:rPr>
              <a:t>Player Brain-O-Vision</a:t>
            </a:r>
            <a:endParaRPr lang="en-US" altLang="en-US" sz="4400" b="1" dirty="0">
              <a:solidFill>
                <a:srgbClr val="000000"/>
              </a:solidFill>
              <a:latin typeface="Calibri" pitchFamily="34" charset="0"/>
            </a:endParaRPr>
          </a:p>
        </p:txBody>
      </p:sp>
      <p:sp>
        <p:nvSpPr>
          <p:cNvPr id="2" name="Rectangle 1"/>
          <p:cNvSpPr/>
          <p:nvPr/>
        </p:nvSpPr>
        <p:spPr>
          <a:xfrm>
            <a:off x="6890943" y="57150"/>
            <a:ext cx="500457" cy="369332"/>
          </a:xfrm>
          <a:prstGeom prst="rect">
            <a:avLst/>
          </a:prstGeom>
        </p:spPr>
        <p:txBody>
          <a:bodyPr wrap="none">
            <a:spAutoFit/>
          </a:bodyPr>
          <a:lstStyle/>
          <a:p>
            <a:pPr algn="ctr"/>
            <a:r>
              <a:rPr lang="en-US" altLang="en-US" sz="1800" b="1" dirty="0" smtClean="0">
                <a:solidFill>
                  <a:srgbClr val="000000"/>
                </a:solidFill>
                <a:latin typeface="Calibri" pitchFamily="34" charset="0"/>
              </a:rPr>
              <a:t>TM</a:t>
            </a:r>
            <a:endParaRPr lang="en-US" altLang="en-US" sz="1800" b="1" dirty="0">
              <a:solidFill>
                <a:srgbClr val="000000"/>
              </a:solidFill>
              <a:latin typeface="Calibri" pitchFamily="34" charset="0"/>
            </a:endParaRPr>
          </a:p>
        </p:txBody>
      </p:sp>
    </p:spTree>
    <p:extLst>
      <p:ext uri="{BB962C8B-B14F-4D97-AF65-F5344CB8AC3E}">
        <p14:creationId xmlns:p14="http://schemas.microsoft.com/office/powerpoint/2010/main" val="421655291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rgbClr val="FFCC00"/>
            </a:gs>
            <a:gs pos="100000">
              <a:srgbClr val="FFFF0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a:xfrm>
            <a:off x="3245636" y="57150"/>
            <a:ext cx="2652778" cy="769441"/>
          </a:xfrm>
          <a:prstGeom prst="rect">
            <a:avLst/>
          </a:prstGeom>
        </p:spPr>
        <p:txBody>
          <a:bodyPr wrap="none">
            <a:spAutoFit/>
          </a:bodyPr>
          <a:lstStyle/>
          <a:p>
            <a:pPr algn="ctr"/>
            <a:r>
              <a:rPr lang="en-US" altLang="en-US" sz="4400" b="1" dirty="0" smtClean="0">
                <a:solidFill>
                  <a:srgbClr val="000000"/>
                </a:solidFill>
                <a:latin typeface="Calibri" pitchFamily="34" charset="0"/>
              </a:rPr>
              <a:t>Our player</a:t>
            </a:r>
            <a:endParaRPr lang="en-US" altLang="en-US" sz="4400" b="1" dirty="0">
              <a:solidFill>
                <a:srgbClr val="000000"/>
              </a:solidFill>
              <a:latin typeface="Calibri" pitchFamily="34" charset="0"/>
            </a:endParaRPr>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819150"/>
            <a:ext cx="5308330" cy="3522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505960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INEDINNAVIGATOR" val="True"/>
  <p:tag name="HOTSPOTTYPE" val="DefinedInNavigator"/>
  <p:tag name="BRANCHTO" val="26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omposit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19731</TotalTime>
  <Words>13809</Words>
  <Application>Microsoft Office PowerPoint</Application>
  <PresentationFormat>On-screen Show (16:9)</PresentationFormat>
  <Paragraphs>1550</Paragraphs>
  <Slides>221</Slides>
  <Notes>216</Notes>
  <HiddenSlides>0</HiddenSlides>
  <MMClips>4</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221</vt:i4>
      </vt:variant>
    </vt:vector>
  </HeadingPairs>
  <TitlesOfParts>
    <vt:vector size="241" baseType="lpstr">
      <vt:lpstr>Rockwell</vt:lpstr>
      <vt:lpstr>Calibri Light</vt:lpstr>
      <vt:lpstr>Arial</vt:lpstr>
      <vt:lpstr>Wingdings</vt:lpstr>
      <vt:lpstr>MV Boli</vt:lpstr>
      <vt:lpstr>Trebuchet MS</vt:lpstr>
      <vt:lpstr>Calibri</vt:lpstr>
      <vt:lpstr>ヒラギノ角ゴ Pro W3</vt:lpstr>
      <vt:lpstr>Rockwell Extra Bold</vt:lpstr>
      <vt:lpstr>Verdana</vt:lpstr>
      <vt:lpstr>Arial Black</vt:lpstr>
      <vt:lpstr>Default Design</vt:lpstr>
      <vt:lpstr>2_Default Design</vt:lpstr>
      <vt:lpstr>2_Office Theme</vt:lpstr>
      <vt:lpstr>Office Theme</vt:lpstr>
      <vt:lpstr>1_Office Theme</vt:lpstr>
      <vt:lpstr>1_Default Design</vt:lpstr>
      <vt:lpstr>1_Composite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the beginning…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MAKE YOUR GAME TELL  REAL-WORLD STORIES</vt:lpstr>
      <vt:lpstr>SPORTS &amp; WAR &amp; PERSONAL RIVALRIES</vt:lpstr>
      <vt:lpstr>SPORT SEASONS</vt:lpstr>
      <vt:lpstr>SPORT SYSTEMS</vt:lpstr>
      <vt:lpstr>CREATING STORIES FROM DATA</vt:lpstr>
      <vt:lpstr>WAR STORIES</vt:lpstr>
      <vt:lpstr>WAR STORIES</vt:lpstr>
      <vt:lpstr>WAR STORIES</vt:lpstr>
      <vt:lpstr>THE NEMESIS SYSTEM</vt:lpstr>
      <vt:lpstr>THE NEMESIS SYSTEM</vt:lpstr>
      <vt:lpstr>THE NEMESIS SYSTEM</vt:lpstr>
      <vt:lpstr>UNLIMITED STORIES</vt:lpstr>
      <vt:lpstr>REFERENCES</vt:lpstr>
      <vt:lpstr>PowerPoint Presentation</vt:lpstr>
      <vt:lpstr>PowerPoint Presentation</vt:lpstr>
      <vt:lpstr>PowerPoint Presentation</vt:lpstr>
      <vt:lpstr>PowerPoint Presentation</vt:lpstr>
    </vt:vector>
  </TitlesOfParts>
  <Manager/>
  <Company>CMP Media</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GDC 2005</dc:title>
  <dc:subject/>
  <dc:creator>Jamil Moledina;Kim McAuliffe</dc:creator>
  <cp:keywords/>
  <dc:description/>
  <cp:lastModifiedBy>RR3</cp:lastModifiedBy>
  <cp:revision>466</cp:revision>
  <cp:lastPrinted>1904-01-01T00:00:00Z</cp:lastPrinted>
  <dcterms:created xsi:type="dcterms:W3CDTF">2011-01-18T22:56:43Z</dcterms:created>
  <dcterms:modified xsi:type="dcterms:W3CDTF">2016-03-21T04:01:56Z</dcterms:modified>
  <cp:category/>
</cp:coreProperties>
</file>